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1.xml" ContentType="application/vnd.openxmlformats-officedocument.presentationml.notesSlide+xml"/>
  <Override PartName="/ppt/tags/tag34.xml" ContentType="application/vnd.openxmlformats-officedocument.presentationml.tags+xml"/>
  <Override PartName="/ppt/notesSlides/notesSlide12.xml" ContentType="application/vnd.openxmlformats-officedocument.presentationml.notesSlide+xml"/>
  <Override PartName="/ppt/tags/tag35.xml" ContentType="application/vnd.openxmlformats-officedocument.presentationml.tags+xml"/>
  <Override PartName="/ppt/notesSlides/notesSlide13.xml" ContentType="application/vnd.openxmlformats-officedocument.presentationml.notesSlide+xml"/>
  <Override PartName="/ppt/tags/tag36.xml" ContentType="application/vnd.openxmlformats-officedocument.presentationml.tags+xml"/>
  <Override PartName="/ppt/notesSlides/notesSlide14.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5.xml" ContentType="application/vnd.openxmlformats-officedocument.presentationml.notesSlide+xml"/>
  <Override PartName="/ppt/tags/tag51.xml" ContentType="application/vnd.openxmlformats-officedocument.presentationml.tags+xml"/>
  <Override PartName="/ppt/notesSlides/notesSlide16.xml" ContentType="application/vnd.openxmlformats-officedocument.presentationml.notesSlide+xml"/>
  <Override PartName="/ppt/tags/tag52.xml" ContentType="application/vnd.openxmlformats-officedocument.presentationml.tags+xml"/>
  <Override PartName="/ppt/notesSlides/notesSlide17.xml" ContentType="application/vnd.openxmlformats-officedocument.presentationml.notesSlide+xml"/>
  <Override PartName="/ppt/tags/tag53.xml" ContentType="application/vnd.openxmlformats-officedocument.presentationml.tags+xml"/>
  <Override PartName="/ppt/notesSlides/notesSlide18.xml" ContentType="application/vnd.openxmlformats-officedocument.presentationml.notesSlide+xml"/>
  <Override PartName="/ppt/tags/tag54.xml" ContentType="application/vnd.openxmlformats-officedocument.presentationml.tags+xml"/>
  <Override PartName="/ppt/notesSlides/notesSlide19.xml" ContentType="application/vnd.openxmlformats-officedocument.presentationml.notesSlide+xml"/>
  <Override PartName="/ppt/tags/tag55.xml" ContentType="application/vnd.openxmlformats-officedocument.presentationml.tags+xml"/>
  <Override PartName="/ppt/notesSlides/notesSlide20.xml" ContentType="application/vnd.openxmlformats-officedocument.presentationml.notesSlide+xml"/>
  <Override PartName="/ppt/tags/tag56.xml" ContentType="application/vnd.openxmlformats-officedocument.presentationml.tags+xml"/>
  <Override PartName="/ppt/notesSlides/notesSlide21.xml" ContentType="application/vnd.openxmlformats-officedocument.presentationml.notesSlide+xml"/>
  <Override PartName="/ppt/tags/tag57.xml" ContentType="application/vnd.openxmlformats-officedocument.presentationml.tags+xml"/>
  <Override PartName="/ppt/notesSlides/notesSlide22.xml" ContentType="application/vnd.openxmlformats-officedocument.presentationml.notesSlide+xml"/>
  <Override PartName="/ppt/tags/tag58.xml" ContentType="application/vnd.openxmlformats-officedocument.presentationml.tags+xml"/>
  <Override PartName="/ppt/notesSlides/notesSlide23.xml" ContentType="application/vnd.openxmlformats-officedocument.presentationml.notesSlide+xml"/>
  <Override PartName="/ppt/tags/tag59.xml" ContentType="application/vnd.openxmlformats-officedocument.presentationml.tags+xml"/>
  <Override PartName="/ppt/notesSlides/notesSlide24.xml" ContentType="application/vnd.openxmlformats-officedocument.presentationml.notesSlide+xml"/>
  <Override PartName="/ppt/tags/tag60.xml" ContentType="application/vnd.openxmlformats-officedocument.presentationml.tags+xml"/>
  <Override PartName="/ppt/notesSlides/notesSlide25.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26.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27.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28.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29.xml" ContentType="application/vnd.openxmlformats-officedocument.presentationml.notesSlide+xml"/>
  <Override PartName="/ppt/tags/tag96.xml" ContentType="application/vnd.openxmlformats-officedocument.presentationml.tags+xml"/>
  <Override PartName="/ppt/notesSlides/notesSlide30.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31.xml" ContentType="application/vnd.openxmlformats-officedocument.presentationml.notesSlide+xml"/>
  <Override PartName="/ppt/tags/tag111.xml" ContentType="application/vnd.openxmlformats-officedocument.presentationml.tags+xml"/>
  <Override PartName="/ppt/notesSlides/notesSlide32.xml" ContentType="application/vnd.openxmlformats-officedocument.presentationml.notesSlide+xml"/>
  <Override PartName="/ppt/tags/tag112.xml" ContentType="application/vnd.openxmlformats-officedocument.presentationml.tags+xml"/>
  <Override PartName="/ppt/notesSlides/notesSlide33.xml" ContentType="application/vnd.openxmlformats-officedocument.presentationml.notesSlide+xml"/>
  <Override PartName="/ppt/tags/tag113.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6"/>
  </p:notesMasterIdLst>
  <p:sldIdLst>
    <p:sldId id="259" r:id="rId2"/>
    <p:sldId id="341" r:id="rId3"/>
    <p:sldId id="271" r:id="rId4"/>
    <p:sldId id="272" r:id="rId5"/>
    <p:sldId id="274" r:id="rId6"/>
    <p:sldId id="275" r:id="rId7"/>
    <p:sldId id="277" r:id="rId8"/>
    <p:sldId id="276" r:id="rId9"/>
    <p:sldId id="278" r:id="rId10"/>
    <p:sldId id="279" r:id="rId11"/>
    <p:sldId id="281" r:id="rId12"/>
    <p:sldId id="283" r:id="rId13"/>
    <p:sldId id="284" r:id="rId14"/>
    <p:sldId id="286" r:id="rId15"/>
    <p:sldId id="287" r:id="rId16"/>
    <p:sldId id="288" r:id="rId17"/>
    <p:sldId id="290" r:id="rId18"/>
    <p:sldId id="291" r:id="rId19"/>
    <p:sldId id="374" r:id="rId20"/>
    <p:sldId id="293" r:id="rId21"/>
    <p:sldId id="296" r:id="rId22"/>
    <p:sldId id="309" r:id="rId23"/>
    <p:sldId id="297" r:id="rId24"/>
    <p:sldId id="298" r:id="rId25"/>
    <p:sldId id="299" r:id="rId26"/>
    <p:sldId id="375" r:id="rId27"/>
    <p:sldId id="376" r:id="rId28"/>
    <p:sldId id="377" r:id="rId29"/>
    <p:sldId id="378" r:id="rId30"/>
    <p:sldId id="310" r:id="rId31"/>
    <p:sldId id="304" r:id="rId32"/>
    <p:sldId id="311" r:id="rId33"/>
    <p:sldId id="306" r:id="rId34"/>
    <p:sldId id="312" r:id="rId35"/>
  </p:sldIdLst>
  <p:sldSz cx="12192000" cy="6858000"/>
  <p:notesSz cx="6858000" cy="9144000"/>
  <p:embeddedFontLst>
    <p:embeddedFont>
      <p:font typeface="Calibri" panose="020F0502020204030204" pitchFamily="34" charset="0"/>
      <p:regular r:id="rId37"/>
      <p:bold r:id="rId38"/>
      <p:italic r:id="rId39"/>
      <p:boldItalic r:id="rId40"/>
    </p:embeddedFont>
    <p:embeddedFont>
      <p:font typeface="微软雅黑" panose="020B0503020204020204" pitchFamily="34" charset="-122"/>
      <p:regular r:id="rId41"/>
      <p:bold r:id="rId42"/>
    </p:embeddedFont>
    <p:embeddedFont>
      <p:font typeface="Impact" panose="020B0806030902050204" pitchFamily="34" charset="0"/>
      <p:regular r:id="rId43"/>
    </p:embeddedFont>
    <p:embeddedFont>
      <p:font typeface="Calibri Light" panose="020F0302020204030204" pitchFamily="34" charset="0"/>
      <p:regular r:id="rId44"/>
      <p:italic r:id="rId45"/>
    </p:embeddedFont>
    <p:embeddedFont>
      <p:font typeface="Franklin Gothic Medium" panose="020B0603020102020204" pitchFamily="34" charset="0"/>
      <p:regular r:id="rId46"/>
      <p:italic r:id="rId47"/>
    </p:embeddedFont>
    <p:embeddedFont>
      <p:font typeface="Franklin Gothic Book" panose="020B0503020102020204" pitchFamily="34" charset="0"/>
      <p:regular r:id="rId48"/>
      <p:italic r:id="rId49"/>
    </p:embeddedFont>
    <p:embeddedFont>
      <p:font typeface="黑体" panose="02010609060101010101" pitchFamily="49" charset="-122"/>
      <p:regular r:id="rId50"/>
    </p:embeddedFont>
    <p:embeddedFont>
      <p:font typeface="Wingdings 2" panose="05020102010507070707" pitchFamily="18" charset="2"/>
      <p:regular r:id="rId51"/>
    </p:embeddedFont>
  </p:embeddedFont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089">
          <p15:clr>
            <a:srgbClr val="A4A3A4"/>
          </p15:clr>
        </p15:guide>
        <p15:guide id="2" pos="278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ABDE"/>
    <a:srgbClr val="16A085"/>
    <a:srgbClr val="9BBB59"/>
    <a:srgbClr val="297FB9"/>
    <a:srgbClr val="355C85"/>
    <a:srgbClr val="3EACDF"/>
    <a:srgbClr val="7F7F7F"/>
    <a:srgbClr val="2C3E50"/>
    <a:srgbClr val="DBE7C3"/>
    <a:srgbClr val="A9D7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58" autoAdjust="0"/>
    <p:restoredTop sz="94660" autoAdjust="0"/>
  </p:normalViewPr>
  <p:slideViewPr>
    <p:cSldViewPr snapToGrid="0">
      <p:cViewPr varScale="1">
        <p:scale>
          <a:sx n="92" d="100"/>
          <a:sy n="92" d="100"/>
        </p:scale>
        <p:origin x="342" y="84"/>
      </p:cViewPr>
      <p:guideLst>
        <p:guide orient="horz" pos="2089"/>
        <p:guide pos="2785"/>
      </p:guideLst>
    </p:cSldViewPr>
  </p:slideViewPr>
  <p:notesTextViewPr>
    <p:cViewPr>
      <p:scale>
        <a:sx n="1" d="1"/>
        <a:sy n="1" d="1"/>
      </p:scale>
      <p:origin x="0" y="0"/>
    </p:cViewPr>
  </p:notesTextViewPr>
  <p:gridSpacing cx="72006" cy="72006"/>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font" Target="fonts/font5.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defRPr sz="1200" noProof="1"/>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defRPr sz="1200" noProof="1" smtClean="0">
                <a:latin typeface="+mn-lt"/>
                <a:ea typeface="+mn-ea"/>
              </a:defRPr>
            </a:lvl1pPr>
          </a:lstStyle>
          <a:p>
            <a:fld id="{A424D098-2CE3-4B97-8FF0-523FB17AE339}" type="datetimeFigureOut">
              <a:rPr lang="zh-CN" altLang="en-US"/>
              <a:t>2018/11/29</a:t>
            </a:fld>
            <a:endParaRPr lang="zh-CN" altLang="en-US"/>
          </a:p>
        </p:txBody>
      </p:sp>
      <p:sp>
        <p:nvSpPr>
          <p:cNvPr id="6148" name="幻灯片图像占位符 3"/>
          <p:cNvSpPr>
            <a:spLocks noGrp="1" noRot="1" noChangeAspect="1" noChangeArrowheads="1"/>
          </p:cNvSpPr>
          <p:nvPr>
            <p:ph type="sldImg" idx="4294967295"/>
          </p:nvPr>
        </p:nvSpPr>
        <p:spPr bwMode="auto">
          <a:xfrm>
            <a:off x="685800" y="1143000"/>
            <a:ext cx="5486400" cy="3086100"/>
          </a:xfrm>
          <a:prstGeom prst="rect">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sp>
      <p:sp>
        <p:nvSpPr>
          <p:cNvPr id="6149" name="备注占位符 4"/>
          <p:cNvSpPr>
            <a:spLocks noGrp="1" noChangeArrowheads="1"/>
          </p:cNvSpPr>
          <p:nvPr>
            <p:ph type="body" sz="quarter" idx="9"/>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defRPr sz="1200" noProof="1"/>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a:defRPr sz="1200"/>
            </a:lvl1pPr>
          </a:lstStyle>
          <a:p>
            <a:fld id="{B74C0861-1D58-4E73-BEF1-1B8B6DC36935}" type="slidenum">
              <a:rPr lang="zh-CN" altLang="en-US"/>
              <a:t>‹#›</a:t>
            </a:fld>
            <a:endParaRPr lang="zh-CN" altLang="en-US"/>
          </a:p>
        </p:txBody>
      </p:sp>
    </p:spTree>
    <p:extLst>
      <p:ext uri="{BB962C8B-B14F-4D97-AF65-F5344CB8AC3E}">
        <p14:creationId xmlns:p14="http://schemas.microsoft.com/office/powerpoint/2010/main" val="4140682473"/>
      </p:ext>
    </p:extLst>
  </p:cSld>
  <p:clrMap bg1="lt1" tx1="dk1" bg2="lt2" tx2="dk2" accent1="accent1" accent2="accent2" accent3="accent3" accent4="accent4" accent5="accent5" accent6="accent6" hlink="hlink" folHlink="folHlink"/>
  <p:notesStyle>
    <a:lvl1pPr algn="l" rtl="0" fontAlgn="base">
      <a:spcBef>
        <a:spcPct val="0"/>
      </a:spcBef>
      <a:spcAft>
        <a:spcPct val="0"/>
      </a:spcAft>
      <a:defRPr sz="1200" kern="1200">
        <a:solidFill>
          <a:schemeClr val="tx1"/>
        </a:solidFill>
        <a:latin typeface="+mn-lt"/>
        <a:ea typeface="+mn-ea"/>
        <a:cs typeface="+mn-cs"/>
      </a:defRPr>
    </a:lvl1pPr>
    <a:lvl2pPr marL="457200" algn="l" rtl="0" fontAlgn="base">
      <a:spcBef>
        <a:spcPct val="0"/>
      </a:spcBef>
      <a:spcAft>
        <a:spcPct val="0"/>
      </a:spcAft>
      <a:defRPr sz="1200" kern="1200">
        <a:solidFill>
          <a:schemeClr val="tx1"/>
        </a:solidFill>
        <a:latin typeface="+mn-lt"/>
        <a:ea typeface="+mn-ea"/>
        <a:cs typeface="+mn-cs"/>
      </a:defRPr>
    </a:lvl2pPr>
    <a:lvl3pPr marL="914400" algn="l" rtl="0" fontAlgn="base">
      <a:spcBef>
        <a:spcPct val="0"/>
      </a:spcBef>
      <a:spcAft>
        <a:spcPct val="0"/>
      </a:spcAft>
      <a:defRPr sz="1200" kern="1200">
        <a:solidFill>
          <a:schemeClr val="tx1"/>
        </a:solidFill>
        <a:latin typeface="+mn-lt"/>
        <a:ea typeface="+mn-ea"/>
        <a:cs typeface="+mn-cs"/>
      </a:defRPr>
    </a:lvl3pPr>
    <a:lvl4pPr marL="1371600" algn="l" rtl="0" fontAlgn="base">
      <a:spcBef>
        <a:spcPct val="0"/>
      </a:spcBef>
      <a:spcAft>
        <a:spcPct val="0"/>
      </a:spcAft>
      <a:defRPr sz="1200" kern="1200">
        <a:solidFill>
          <a:schemeClr val="tx1"/>
        </a:solidFill>
        <a:latin typeface="+mn-lt"/>
        <a:ea typeface="+mn-ea"/>
        <a:cs typeface="+mn-cs"/>
      </a:defRPr>
    </a:lvl4pPr>
    <a:lvl5pPr marL="1828800" algn="l" rtl="0" fontAlgn="base">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幻灯片图像占位符 1"/>
          <p:cNvSpPr>
            <a:spLocks noGrp="1" noRot="1" noChangeAspect="1" noChangeArrowheads="1"/>
          </p:cNvSpPr>
          <p:nvPr>
            <p:ph type="sldImg" idx="4294967295"/>
          </p:nvPr>
        </p:nvSpPr>
        <p:spPr>
          <a:ln>
            <a:miter lim="800000"/>
          </a:ln>
        </p:spPr>
      </p:sp>
      <p:sp>
        <p:nvSpPr>
          <p:cNvPr id="8194" name="备注占位符 2"/>
          <p:cNvSpPr>
            <a:spLocks noGrp="1" noChangeArrowheads="1"/>
          </p:cNvSpPr>
          <p:nvPr>
            <p:ph type="body" idx="4294967295"/>
          </p:nvPr>
        </p:nvSpPr>
        <p:spPr/>
        <p:txBody>
          <a:bodyPr/>
          <a:lstStyle/>
          <a:p>
            <a:endParaRPr lang="zh-CN" altLang="en-US" smtClean="0"/>
          </a:p>
        </p:txBody>
      </p:sp>
      <p:sp>
        <p:nvSpPr>
          <p:cNvPr id="819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F14C681-5BB3-4C24-A7F5-9CC911D7ED9D}" type="slidenum">
              <a:rPr lang="zh-CN" altLang="en-US"/>
              <a:t>1</a:t>
            </a:fld>
            <a:endParaRPr lang="zh-CN" altLang="en-US"/>
          </a:p>
        </p:txBody>
      </p:sp>
    </p:spTree>
    <p:extLst>
      <p:ext uri="{BB962C8B-B14F-4D97-AF65-F5344CB8AC3E}">
        <p14:creationId xmlns:p14="http://schemas.microsoft.com/office/powerpoint/2010/main" val="3346936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幻灯片图像占位符 1"/>
          <p:cNvSpPr>
            <a:spLocks noGrp="1" noRot="1" noChangeAspect="1" noChangeArrowheads="1"/>
          </p:cNvSpPr>
          <p:nvPr>
            <p:ph type="sldImg" idx="4294967295"/>
          </p:nvPr>
        </p:nvSpPr>
        <p:spPr>
          <a:ln>
            <a:miter lim="800000"/>
          </a:ln>
        </p:spPr>
      </p:sp>
      <p:sp>
        <p:nvSpPr>
          <p:cNvPr id="51202" name="备注占位符 2"/>
          <p:cNvSpPr>
            <a:spLocks noGrp="1" noChangeArrowheads="1"/>
          </p:cNvSpPr>
          <p:nvPr>
            <p:ph type="body" idx="4294967295"/>
          </p:nvPr>
        </p:nvSpPr>
        <p:spPr/>
        <p:txBody>
          <a:bodyPr/>
          <a:lstStyle/>
          <a:p>
            <a:endParaRPr lang="zh-CN" altLang="en-US" smtClean="0"/>
          </a:p>
        </p:txBody>
      </p:sp>
      <p:sp>
        <p:nvSpPr>
          <p:cNvPr id="5120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78CA402-F7E6-465D-8C35-91BEC9D0264B}" type="slidenum">
              <a:rPr lang="zh-CN" altLang="en-US"/>
              <a:t>2</a:t>
            </a:fld>
            <a:endParaRPr lang="zh-CN" altLang="en-US"/>
          </a:p>
        </p:txBody>
      </p:sp>
    </p:spTree>
    <p:extLst>
      <p:ext uri="{BB962C8B-B14F-4D97-AF65-F5344CB8AC3E}">
        <p14:creationId xmlns:p14="http://schemas.microsoft.com/office/powerpoint/2010/main" val="3854229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幻灯片图像占位符 1"/>
          <p:cNvSpPr>
            <a:spLocks noGrp="1" noRot="1" noChangeAspect="1" noChangeArrowheads="1"/>
          </p:cNvSpPr>
          <p:nvPr>
            <p:ph type="sldImg" idx="4294967295"/>
          </p:nvPr>
        </p:nvSpPr>
        <p:spPr>
          <a:ln>
            <a:miter lim="800000"/>
          </a:ln>
        </p:spPr>
      </p:sp>
      <p:sp>
        <p:nvSpPr>
          <p:cNvPr id="12290" name="备注占位符 2"/>
          <p:cNvSpPr>
            <a:spLocks noGrp="1" noChangeArrowheads="1"/>
          </p:cNvSpPr>
          <p:nvPr>
            <p:ph type="body" idx="4294967295"/>
          </p:nvPr>
        </p:nvSpPr>
        <p:spPr/>
        <p:txBody>
          <a:bodyPr/>
          <a:lstStyle/>
          <a:p>
            <a:endParaRPr lang="zh-CN" altLang="en-US" smtClean="0"/>
          </a:p>
        </p:txBody>
      </p:sp>
      <p:sp>
        <p:nvSpPr>
          <p:cNvPr id="1229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540D637-7E60-4F3E-99C5-809D88FBE2D9}" type="slidenum">
              <a:rPr lang="zh-CN" altLang="en-US"/>
              <a:t>3</a:t>
            </a:fld>
            <a:endParaRPr lang="zh-CN" altLang="en-US"/>
          </a:p>
        </p:txBody>
      </p:sp>
    </p:spTree>
    <p:extLst>
      <p:ext uri="{BB962C8B-B14F-4D97-AF65-F5344CB8AC3E}">
        <p14:creationId xmlns:p14="http://schemas.microsoft.com/office/powerpoint/2010/main" val="2432388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noChangeArrowheads="1"/>
          </p:cNvSpPr>
          <p:nvPr>
            <p:ph type="sldImg" idx="4294967295"/>
          </p:nvPr>
        </p:nvSpPr>
        <p:spPr>
          <a:ln>
            <a:miter lim="800000"/>
          </a:ln>
        </p:spPr>
      </p:sp>
      <p:sp>
        <p:nvSpPr>
          <p:cNvPr id="14338" name="备注占位符 2"/>
          <p:cNvSpPr>
            <a:spLocks noGrp="1" noChangeArrowheads="1"/>
          </p:cNvSpPr>
          <p:nvPr>
            <p:ph type="body" idx="4294967295"/>
          </p:nvPr>
        </p:nvSpPr>
        <p:spPr/>
        <p:txBody>
          <a:bodyPr/>
          <a:lstStyle/>
          <a:p>
            <a:endParaRPr lang="zh-CN" altLang="en-US" smtClean="0"/>
          </a:p>
        </p:txBody>
      </p:sp>
      <p:sp>
        <p:nvSpPr>
          <p:cNvPr id="1433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D9E0B67-6FC7-4AAA-9FD5-369DADAA3598}" type="slidenum">
              <a:rPr lang="zh-CN" altLang="en-US"/>
              <a:t>4</a:t>
            </a:fld>
            <a:endParaRPr lang="zh-CN" altLang="en-US"/>
          </a:p>
        </p:txBody>
      </p:sp>
    </p:spTree>
    <p:extLst>
      <p:ext uri="{BB962C8B-B14F-4D97-AF65-F5344CB8AC3E}">
        <p14:creationId xmlns:p14="http://schemas.microsoft.com/office/powerpoint/2010/main" val="2041387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幻灯片图像占位符 1"/>
          <p:cNvSpPr>
            <a:spLocks noGrp="1" noRot="1" noChangeAspect="1" noChangeArrowheads="1"/>
          </p:cNvSpPr>
          <p:nvPr>
            <p:ph type="sldImg" idx="4294967295"/>
          </p:nvPr>
        </p:nvSpPr>
        <p:spPr>
          <a:ln>
            <a:miter lim="800000"/>
          </a:ln>
        </p:spPr>
      </p:sp>
      <p:sp>
        <p:nvSpPr>
          <p:cNvPr id="16386" name="备注占位符 2"/>
          <p:cNvSpPr>
            <a:spLocks noGrp="1" noChangeArrowheads="1"/>
          </p:cNvSpPr>
          <p:nvPr>
            <p:ph type="body" idx="4294967295"/>
          </p:nvPr>
        </p:nvSpPr>
        <p:spPr/>
        <p:txBody>
          <a:bodyPr/>
          <a:lstStyle/>
          <a:p>
            <a:endParaRPr lang="zh-CN" altLang="en-US" smtClean="0"/>
          </a:p>
        </p:txBody>
      </p:sp>
      <p:sp>
        <p:nvSpPr>
          <p:cNvPr id="1638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3002651-9B02-430B-A164-E6C6F00A538C}" type="slidenum">
              <a:rPr lang="zh-CN" altLang="en-US"/>
              <a:t>5</a:t>
            </a:fld>
            <a:endParaRPr lang="zh-CN" altLang="en-US"/>
          </a:p>
        </p:txBody>
      </p:sp>
    </p:spTree>
    <p:extLst>
      <p:ext uri="{BB962C8B-B14F-4D97-AF65-F5344CB8AC3E}">
        <p14:creationId xmlns:p14="http://schemas.microsoft.com/office/powerpoint/2010/main" val="2954888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noChangeArrowheads="1"/>
          </p:cNvSpPr>
          <p:nvPr>
            <p:ph type="sldImg" idx="4294967295"/>
          </p:nvPr>
        </p:nvSpPr>
        <p:spPr>
          <a:ln>
            <a:miter lim="800000"/>
          </a:ln>
        </p:spPr>
      </p:sp>
      <p:sp>
        <p:nvSpPr>
          <p:cNvPr id="18434" name="备注占位符 2"/>
          <p:cNvSpPr>
            <a:spLocks noGrp="1" noChangeArrowheads="1"/>
          </p:cNvSpPr>
          <p:nvPr>
            <p:ph type="body" idx="4294967295"/>
          </p:nvPr>
        </p:nvSpPr>
        <p:spPr/>
        <p:txBody>
          <a:bodyPr/>
          <a:lstStyle/>
          <a:p>
            <a:endParaRPr lang="zh-CN" altLang="en-US" smtClean="0"/>
          </a:p>
        </p:txBody>
      </p:sp>
      <p:sp>
        <p:nvSpPr>
          <p:cNvPr id="1843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A4B533B-1FBF-4FF9-95FB-E80AA3061541}" type="slidenum">
              <a:rPr lang="zh-CN" altLang="en-US"/>
              <a:t>6</a:t>
            </a:fld>
            <a:endParaRPr lang="zh-CN" altLang="en-US"/>
          </a:p>
        </p:txBody>
      </p:sp>
    </p:spTree>
    <p:extLst>
      <p:ext uri="{BB962C8B-B14F-4D97-AF65-F5344CB8AC3E}">
        <p14:creationId xmlns:p14="http://schemas.microsoft.com/office/powerpoint/2010/main" val="3111411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ChangeArrowheads="1"/>
          </p:cNvSpPr>
          <p:nvPr>
            <p:ph type="sldImg" idx="4294967295"/>
          </p:nvPr>
        </p:nvSpPr>
        <p:spPr>
          <a:ln>
            <a:miter lim="800000"/>
          </a:ln>
        </p:spPr>
      </p:sp>
      <p:sp>
        <p:nvSpPr>
          <p:cNvPr id="20482" name="备注占位符 2"/>
          <p:cNvSpPr>
            <a:spLocks noGrp="1" noChangeArrowheads="1"/>
          </p:cNvSpPr>
          <p:nvPr>
            <p:ph type="body" idx="4294967295"/>
          </p:nvPr>
        </p:nvSpPr>
        <p:spPr/>
        <p:txBody>
          <a:bodyPr/>
          <a:lstStyle/>
          <a:p>
            <a:endParaRPr lang="zh-CN" altLang="en-US" smtClean="0"/>
          </a:p>
        </p:txBody>
      </p:sp>
      <p:sp>
        <p:nvSpPr>
          <p:cNvPr id="2048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475A18B-1F3F-44E7-A2D2-76208E96E7AE}" type="slidenum">
              <a:rPr lang="zh-CN" altLang="en-US"/>
              <a:t>7</a:t>
            </a:fld>
            <a:endParaRPr lang="zh-CN" altLang="en-US"/>
          </a:p>
        </p:txBody>
      </p:sp>
    </p:spTree>
    <p:extLst>
      <p:ext uri="{BB962C8B-B14F-4D97-AF65-F5344CB8AC3E}">
        <p14:creationId xmlns:p14="http://schemas.microsoft.com/office/powerpoint/2010/main" val="1024407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1"/>
          <p:cNvSpPr>
            <a:spLocks noGrp="1" noRot="1" noChangeAspect="1" noChangeArrowheads="1"/>
          </p:cNvSpPr>
          <p:nvPr>
            <p:ph type="sldImg" idx="4294967295"/>
          </p:nvPr>
        </p:nvSpPr>
        <p:spPr>
          <a:ln>
            <a:miter lim="800000"/>
          </a:ln>
        </p:spPr>
      </p:sp>
      <p:sp>
        <p:nvSpPr>
          <p:cNvPr id="22530" name="备注占位符 2"/>
          <p:cNvSpPr>
            <a:spLocks noGrp="1" noChangeArrowheads="1"/>
          </p:cNvSpPr>
          <p:nvPr>
            <p:ph type="body" idx="4294967295"/>
          </p:nvPr>
        </p:nvSpPr>
        <p:spPr/>
        <p:txBody>
          <a:bodyPr/>
          <a:lstStyle/>
          <a:p>
            <a:endParaRPr lang="zh-CN" altLang="en-US" smtClean="0"/>
          </a:p>
        </p:txBody>
      </p:sp>
      <p:sp>
        <p:nvSpPr>
          <p:cNvPr id="2253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9BCDCCD-5928-46C0-946B-F48A47EC695F}" type="slidenum">
              <a:rPr lang="zh-CN" altLang="en-US"/>
              <a:t>8</a:t>
            </a:fld>
            <a:endParaRPr lang="zh-CN" altLang="en-US"/>
          </a:p>
        </p:txBody>
      </p:sp>
    </p:spTree>
    <p:extLst>
      <p:ext uri="{BB962C8B-B14F-4D97-AF65-F5344CB8AC3E}">
        <p14:creationId xmlns:p14="http://schemas.microsoft.com/office/powerpoint/2010/main" val="3163462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noChangeArrowheads="1"/>
          </p:cNvSpPr>
          <p:nvPr>
            <p:ph type="sldImg" idx="4294967295"/>
          </p:nvPr>
        </p:nvSpPr>
        <p:spPr>
          <a:ln>
            <a:miter lim="800000"/>
          </a:ln>
        </p:spPr>
      </p:sp>
      <p:sp>
        <p:nvSpPr>
          <p:cNvPr id="24578" name="备注占位符 2"/>
          <p:cNvSpPr>
            <a:spLocks noGrp="1" noChangeArrowheads="1"/>
          </p:cNvSpPr>
          <p:nvPr>
            <p:ph type="body" idx="4294967295"/>
          </p:nvPr>
        </p:nvSpPr>
        <p:spPr/>
        <p:txBody>
          <a:bodyPr/>
          <a:lstStyle/>
          <a:p>
            <a:endParaRPr lang="zh-CN" altLang="en-US" smtClean="0"/>
          </a:p>
        </p:txBody>
      </p:sp>
      <p:sp>
        <p:nvSpPr>
          <p:cNvPr id="2457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88BCDD5-1C22-4636-8895-2957240D5F81}" type="slidenum">
              <a:rPr lang="zh-CN" altLang="en-US"/>
              <a:t>9</a:t>
            </a:fld>
            <a:endParaRPr lang="zh-CN" altLang="en-US"/>
          </a:p>
        </p:txBody>
      </p:sp>
    </p:spTree>
    <p:extLst>
      <p:ext uri="{BB962C8B-B14F-4D97-AF65-F5344CB8AC3E}">
        <p14:creationId xmlns:p14="http://schemas.microsoft.com/office/powerpoint/2010/main" val="2024005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1"/>
          <p:cNvSpPr>
            <a:spLocks noGrp="1" noRot="1" noChangeAspect="1" noChangeArrowheads="1"/>
          </p:cNvSpPr>
          <p:nvPr>
            <p:ph type="sldImg" idx="4294967295"/>
          </p:nvPr>
        </p:nvSpPr>
        <p:spPr>
          <a:ln>
            <a:miter lim="800000"/>
          </a:ln>
        </p:spPr>
      </p:sp>
      <p:sp>
        <p:nvSpPr>
          <p:cNvPr id="26626" name="备注占位符 2"/>
          <p:cNvSpPr>
            <a:spLocks noGrp="1" noChangeArrowheads="1"/>
          </p:cNvSpPr>
          <p:nvPr>
            <p:ph type="body" idx="4294967295"/>
          </p:nvPr>
        </p:nvSpPr>
        <p:spPr/>
        <p:txBody>
          <a:bodyPr/>
          <a:lstStyle/>
          <a:p>
            <a:endParaRPr lang="zh-CN" altLang="en-US" smtClean="0"/>
          </a:p>
        </p:txBody>
      </p:sp>
      <p:sp>
        <p:nvSpPr>
          <p:cNvPr id="2662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B6DE25A-36A0-4155-B1D1-4F585F095578}" type="slidenum">
              <a:rPr lang="zh-CN" altLang="en-US"/>
              <a:t>10</a:t>
            </a:fld>
            <a:endParaRPr lang="zh-CN" altLang="en-US"/>
          </a:p>
        </p:txBody>
      </p:sp>
    </p:spTree>
    <p:extLst>
      <p:ext uri="{BB962C8B-B14F-4D97-AF65-F5344CB8AC3E}">
        <p14:creationId xmlns:p14="http://schemas.microsoft.com/office/powerpoint/2010/main" val="1437614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幻灯片图像占位符 1"/>
          <p:cNvSpPr>
            <a:spLocks noGrp="1" noRot="1" noChangeAspect="1" noChangeArrowheads="1"/>
          </p:cNvSpPr>
          <p:nvPr>
            <p:ph type="sldImg" idx="4294967295"/>
          </p:nvPr>
        </p:nvSpPr>
        <p:spPr>
          <a:ln>
            <a:miter lim="800000"/>
          </a:ln>
        </p:spPr>
      </p:sp>
      <p:sp>
        <p:nvSpPr>
          <p:cNvPr id="28674" name="备注占位符 2"/>
          <p:cNvSpPr>
            <a:spLocks noGrp="1" noChangeArrowheads="1"/>
          </p:cNvSpPr>
          <p:nvPr>
            <p:ph type="body" idx="4294967295"/>
          </p:nvPr>
        </p:nvSpPr>
        <p:spPr/>
        <p:txBody>
          <a:bodyPr/>
          <a:lstStyle/>
          <a:p>
            <a:endParaRPr lang="zh-CN" altLang="en-US" smtClean="0"/>
          </a:p>
        </p:txBody>
      </p:sp>
      <p:sp>
        <p:nvSpPr>
          <p:cNvPr id="2867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3E5F01D-224F-47ED-B7E1-0129EBD1D1D7}" type="slidenum">
              <a:rPr lang="zh-CN" altLang="en-US"/>
              <a:t>11</a:t>
            </a:fld>
            <a:endParaRPr lang="zh-CN" altLang="en-US"/>
          </a:p>
        </p:txBody>
      </p:sp>
    </p:spTree>
    <p:extLst>
      <p:ext uri="{BB962C8B-B14F-4D97-AF65-F5344CB8AC3E}">
        <p14:creationId xmlns:p14="http://schemas.microsoft.com/office/powerpoint/2010/main" val="1367777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幻灯片图像占位符 1"/>
          <p:cNvSpPr>
            <a:spLocks noGrp="1" noRot="1" noChangeAspect="1" noChangeArrowheads="1"/>
          </p:cNvSpPr>
          <p:nvPr>
            <p:ph type="sldImg" idx="4294967295"/>
          </p:nvPr>
        </p:nvSpPr>
        <p:spPr>
          <a:ln>
            <a:miter lim="800000"/>
          </a:ln>
        </p:spPr>
      </p:sp>
      <p:sp>
        <p:nvSpPr>
          <p:cNvPr id="30722" name="备注占位符 2"/>
          <p:cNvSpPr>
            <a:spLocks noGrp="1" noChangeArrowheads="1"/>
          </p:cNvSpPr>
          <p:nvPr>
            <p:ph type="body" idx="4294967295"/>
          </p:nvPr>
        </p:nvSpPr>
        <p:spPr/>
        <p:txBody>
          <a:bodyPr/>
          <a:lstStyle/>
          <a:p>
            <a:endParaRPr lang="zh-CN" altLang="en-US" smtClean="0"/>
          </a:p>
        </p:txBody>
      </p:sp>
      <p:sp>
        <p:nvSpPr>
          <p:cNvPr id="3072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497A5CB-05D6-4F31-B4B1-DE36950758FD}" type="slidenum">
              <a:rPr lang="zh-CN" altLang="en-US"/>
              <a:t>12</a:t>
            </a:fld>
            <a:endParaRPr lang="zh-CN" altLang="en-US"/>
          </a:p>
        </p:txBody>
      </p:sp>
    </p:spTree>
    <p:extLst>
      <p:ext uri="{BB962C8B-B14F-4D97-AF65-F5344CB8AC3E}">
        <p14:creationId xmlns:p14="http://schemas.microsoft.com/office/powerpoint/2010/main" val="2366177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ChangeArrowheads="1"/>
          </p:cNvSpPr>
          <p:nvPr>
            <p:ph type="sldImg" idx="4294967295"/>
          </p:nvPr>
        </p:nvSpPr>
        <p:spPr>
          <a:ln>
            <a:miter lim="800000"/>
          </a:ln>
        </p:spPr>
      </p:sp>
      <p:sp>
        <p:nvSpPr>
          <p:cNvPr id="32770" name="备注占位符 2"/>
          <p:cNvSpPr>
            <a:spLocks noGrp="1" noChangeArrowheads="1"/>
          </p:cNvSpPr>
          <p:nvPr>
            <p:ph type="body" idx="4294967295"/>
          </p:nvPr>
        </p:nvSpPr>
        <p:spPr/>
        <p:txBody>
          <a:bodyPr/>
          <a:lstStyle/>
          <a:p>
            <a:endParaRPr lang="zh-CN" altLang="en-US" smtClean="0"/>
          </a:p>
        </p:txBody>
      </p:sp>
      <p:sp>
        <p:nvSpPr>
          <p:cNvPr id="3277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1BA7064-0174-4B28-8669-AC52A648645F}" type="slidenum">
              <a:rPr lang="zh-CN" altLang="en-US"/>
              <a:t>13</a:t>
            </a:fld>
            <a:endParaRPr lang="zh-CN" altLang="en-US"/>
          </a:p>
        </p:txBody>
      </p:sp>
    </p:spTree>
    <p:extLst>
      <p:ext uri="{BB962C8B-B14F-4D97-AF65-F5344CB8AC3E}">
        <p14:creationId xmlns:p14="http://schemas.microsoft.com/office/powerpoint/2010/main" val="4187335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幻灯片图像占位符 1"/>
          <p:cNvSpPr>
            <a:spLocks noGrp="1" noRot="1" noChangeAspect="1" noChangeArrowheads="1"/>
          </p:cNvSpPr>
          <p:nvPr>
            <p:ph type="sldImg" idx="4294967295"/>
          </p:nvPr>
        </p:nvSpPr>
        <p:spPr>
          <a:ln>
            <a:miter lim="800000"/>
          </a:ln>
        </p:spPr>
      </p:sp>
      <p:sp>
        <p:nvSpPr>
          <p:cNvPr id="34818" name="备注占位符 2"/>
          <p:cNvSpPr>
            <a:spLocks noGrp="1" noChangeArrowheads="1"/>
          </p:cNvSpPr>
          <p:nvPr>
            <p:ph type="body" idx="4294967295"/>
          </p:nvPr>
        </p:nvSpPr>
        <p:spPr/>
        <p:txBody>
          <a:bodyPr/>
          <a:lstStyle/>
          <a:p>
            <a:endParaRPr lang="zh-CN" altLang="en-US" smtClean="0"/>
          </a:p>
        </p:txBody>
      </p:sp>
      <p:sp>
        <p:nvSpPr>
          <p:cNvPr id="3481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FFBB2D4-B6F8-4F67-B8A0-DC02E210DC38}" type="slidenum">
              <a:rPr lang="zh-CN" altLang="en-US"/>
              <a:t>14</a:t>
            </a:fld>
            <a:endParaRPr lang="zh-CN" altLang="en-US"/>
          </a:p>
        </p:txBody>
      </p:sp>
    </p:spTree>
    <p:extLst>
      <p:ext uri="{BB962C8B-B14F-4D97-AF65-F5344CB8AC3E}">
        <p14:creationId xmlns:p14="http://schemas.microsoft.com/office/powerpoint/2010/main" val="2490309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幻灯片图像占位符 1"/>
          <p:cNvSpPr>
            <a:spLocks noGrp="1" noRot="1" noChangeAspect="1" noChangeArrowheads="1"/>
          </p:cNvSpPr>
          <p:nvPr>
            <p:ph type="sldImg" idx="4294967295"/>
          </p:nvPr>
        </p:nvSpPr>
        <p:spPr>
          <a:ln>
            <a:miter lim="800000"/>
          </a:ln>
        </p:spPr>
      </p:sp>
      <p:sp>
        <p:nvSpPr>
          <p:cNvPr id="36866" name="备注占位符 2"/>
          <p:cNvSpPr>
            <a:spLocks noGrp="1" noChangeArrowheads="1"/>
          </p:cNvSpPr>
          <p:nvPr>
            <p:ph type="body" idx="4294967295"/>
          </p:nvPr>
        </p:nvSpPr>
        <p:spPr/>
        <p:txBody>
          <a:bodyPr/>
          <a:lstStyle/>
          <a:p>
            <a:endParaRPr lang="zh-CN" altLang="en-US" smtClean="0"/>
          </a:p>
        </p:txBody>
      </p:sp>
      <p:sp>
        <p:nvSpPr>
          <p:cNvPr id="368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0A8ED04-879F-4341-860C-8ACC0BA5DE19}" type="slidenum">
              <a:rPr lang="zh-CN" altLang="en-US"/>
              <a:t>15</a:t>
            </a:fld>
            <a:endParaRPr lang="zh-CN" altLang="en-US"/>
          </a:p>
        </p:txBody>
      </p:sp>
    </p:spTree>
    <p:extLst>
      <p:ext uri="{BB962C8B-B14F-4D97-AF65-F5344CB8AC3E}">
        <p14:creationId xmlns:p14="http://schemas.microsoft.com/office/powerpoint/2010/main" val="4132061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noChangeArrowheads="1"/>
          </p:cNvSpPr>
          <p:nvPr>
            <p:ph type="sldImg" idx="4294967295"/>
          </p:nvPr>
        </p:nvSpPr>
        <p:spPr>
          <a:ln>
            <a:miter lim="800000"/>
          </a:ln>
        </p:spPr>
      </p:sp>
      <p:sp>
        <p:nvSpPr>
          <p:cNvPr id="38914" name="备注占位符 2"/>
          <p:cNvSpPr>
            <a:spLocks noGrp="1" noChangeArrowheads="1"/>
          </p:cNvSpPr>
          <p:nvPr>
            <p:ph type="body" idx="4294967295"/>
          </p:nvPr>
        </p:nvSpPr>
        <p:spPr/>
        <p:txBody>
          <a:bodyPr/>
          <a:lstStyle/>
          <a:p>
            <a:endParaRPr lang="zh-CN" altLang="en-US" smtClean="0"/>
          </a:p>
        </p:txBody>
      </p:sp>
      <p:sp>
        <p:nvSpPr>
          <p:cNvPr id="389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2F4F656-C8FF-40F1-BC47-08D3A2DA02E1}" type="slidenum">
              <a:rPr lang="zh-CN" altLang="en-US"/>
              <a:t>16</a:t>
            </a:fld>
            <a:endParaRPr lang="zh-CN" altLang="en-US"/>
          </a:p>
        </p:txBody>
      </p:sp>
    </p:spTree>
    <p:extLst>
      <p:ext uri="{BB962C8B-B14F-4D97-AF65-F5344CB8AC3E}">
        <p14:creationId xmlns:p14="http://schemas.microsoft.com/office/powerpoint/2010/main" val="1765102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noChangeArrowheads="1"/>
          </p:cNvSpPr>
          <p:nvPr>
            <p:ph type="sldImg" idx="4294967295"/>
          </p:nvPr>
        </p:nvSpPr>
        <p:spPr>
          <a:ln>
            <a:miter lim="800000"/>
          </a:ln>
        </p:spPr>
      </p:sp>
      <p:sp>
        <p:nvSpPr>
          <p:cNvPr id="40962" name="备注占位符 2"/>
          <p:cNvSpPr>
            <a:spLocks noGrp="1" noChangeArrowheads="1"/>
          </p:cNvSpPr>
          <p:nvPr>
            <p:ph type="body" idx="4294967295"/>
          </p:nvPr>
        </p:nvSpPr>
        <p:spPr/>
        <p:txBody>
          <a:bodyPr/>
          <a:lstStyle/>
          <a:p>
            <a:endParaRPr lang="zh-CN" altLang="en-US" smtClean="0"/>
          </a:p>
        </p:txBody>
      </p:sp>
      <p:sp>
        <p:nvSpPr>
          <p:cNvPr id="4096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D227074-6B3B-4D2D-AAF1-A78E0DC4955B}" type="slidenum">
              <a:rPr lang="zh-CN" altLang="en-US"/>
              <a:t>17</a:t>
            </a:fld>
            <a:endParaRPr lang="zh-CN" altLang="en-US"/>
          </a:p>
        </p:txBody>
      </p:sp>
    </p:spTree>
    <p:extLst>
      <p:ext uri="{BB962C8B-B14F-4D97-AF65-F5344CB8AC3E}">
        <p14:creationId xmlns:p14="http://schemas.microsoft.com/office/powerpoint/2010/main" val="2132227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幻灯片图像占位符 1"/>
          <p:cNvSpPr>
            <a:spLocks noGrp="1" noRot="1" noChangeAspect="1" noChangeArrowheads="1"/>
          </p:cNvSpPr>
          <p:nvPr>
            <p:ph type="sldImg" idx="4294967295"/>
          </p:nvPr>
        </p:nvSpPr>
        <p:spPr>
          <a:ln>
            <a:miter lim="800000"/>
          </a:ln>
        </p:spPr>
      </p:sp>
      <p:sp>
        <p:nvSpPr>
          <p:cNvPr id="43010" name="备注占位符 2"/>
          <p:cNvSpPr>
            <a:spLocks noGrp="1" noChangeArrowheads="1"/>
          </p:cNvSpPr>
          <p:nvPr>
            <p:ph type="body" idx="4294967295"/>
          </p:nvPr>
        </p:nvSpPr>
        <p:spPr/>
        <p:txBody>
          <a:bodyPr/>
          <a:lstStyle/>
          <a:p>
            <a:endParaRPr lang="zh-CN" altLang="en-US" smtClean="0"/>
          </a:p>
        </p:txBody>
      </p:sp>
      <p:sp>
        <p:nvSpPr>
          <p:cNvPr id="4301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3677923-4506-4B43-83A3-F42E27F43997}" type="slidenum">
              <a:rPr lang="zh-CN" altLang="en-US"/>
              <a:t>18</a:t>
            </a:fld>
            <a:endParaRPr lang="zh-CN" altLang="en-US"/>
          </a:p>
        </p:txBody>
      </p:sp>
    </p:spTree>
    <p:extLst>
      <p:ext uri="{BB962C8B-B14F-4D97-AF65-F5344CB8AC3E}">
        <p14:creationId xmlns:p14="http://schemas.microsoft.com/office/powerpoint/2010/main" val="23629797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noChangeArrowheads="1"/>
          </p:cNvSpPr>
          <p:nvPr>
            <p:ph type="sldImg" idx="4294967295"/>
          </p:nvPr>
        </p:nvSpPr>
        <p:spPr>
          <a:ln>
            <a:miter lim="800000"/>
          </a:ln>
        </p:spPr>
      </p:sp>
      <p:sp>
        <p:nvSpPr>
          <p:cNvPr id="40962" name="备注占位符 2"/>
          <p:cNvSpPr>
            <a:spLocks noGrp="1" noChangeArrowheads="1"/>
          </p:cNvSpPr>
          <p:nvPr>
            <p:ph type="body" idx="4294967295"/>
          </p:nvPr>
        </p:nvSpPr>
        <p:spPr/>
        <p:txBody>
          <a:bodyPr/>
          <a:lstStyle/>
          <a:p>
            <a:endParaRPr lang="zh-CN" altLang="en-US" smtClean="0"/>
          </a:p>
        </p:txBody>
      </p:sp>
      <p:sp>
        <p:nvSpPr>
          <p:cNvPr id="4096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D227074-6B3B-4D2D-AAF1-A78E0DC4955B}" type="slidenum">
              <a:rPr lang="zh-CN" altLang="en-US"/>
              <a:t>19</a:t>
            </a:fld>
            <a:endParaRPr lang="zh-CN" altLang="en-US"/>
          </a:p>
        </p:txBody>
      </p:sp>
    </p:spTree>
    <p:extLst>
      <p:ext uri="{BB962C8B-B14F-4D97-AF65-F5344CB8AC3E}">
        <p14:creationId xmlns:p14="http://schemas.microsoft.com/office/powerpoint/2010/main" val="3334081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幻灯片图像占位符 1"/>
          <p:cNvSpPr>
            <a:spLocks noGrp="1" noRot="1" noChangeAspect="1" noChangeArrowheads="1"/>
          </p:cNvSpPr>
          <p:nvPr>
            <p:ph type="sldImg" idx="4294967295"/>
          </p:nvPr>
        </p:nvSpPr>
        <p:spPr>
          <a:ln>
            <a:miter lim="800000"/>
          </a:ln>
        </p:spPr>
      </p:sp>
      <p:sp>
        <p:nvSpPr>
          <p:cNvPr id="47106" name="备注占位符 2"/>
          <p:cNvSpPr>
            <a:spLocks noGrp="1" noChangeArrowheads="1"/>
          </p:cNvSpPr>
          <p:nvPr>
            <p:ph type="body" idx="4294967295"/>
          </p:nvPr>
        </p:nvSpPr>
        <p:spPr/>
        <p:txBody>
          <a:bodyPr/>
          <a:lstStyle/>
          <a:p>
            <a:endParaRPr lang="zh-CN" altLang="en-US" smtClean="0"/>
          </a:p>
        </p:txBody>
      </p:sp>
      <p:sp>
        <p:nvSpPr>
          <p:cNvPr id="4710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F701430-EE45-41EA-A558-62AD768FECCA}" type="slidenum">
              <a:rPr lang="zh-CN" altLang="en-US"/>
              <a:t>20</a:t>
            </a:fld>
            <a:endParaRPr lang="zh-CN" altLang="en-US"/>
          </a:p>
        </p:txBody>
      </p:sp>
    </p:spTree>
    <p:extLst>
      <p:ext uri="{BB962C8B-B14F-4D97-AF65-F5344CB8AC3E}">
        <p14:creationId xmlns:p14="http://schemas.microsoft.com/office/powerpoint/2010/main" val="24575934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幻灯片图像占位符 1"/>
          <p:cNvSpPr>
            <a:spLocks noGrp="1" noRot="1" noChangeAspect="1" noChangeArrowheads="1"/>
          </p:cNvSpPr>
          <p:nvPr>
            <p:ph type="sldImg" idx="4294967295"/>
          </p:nvPr>
        </p:nvSpPr>
        <p:spPr>
          <a:ln>
            <a:miter lim="800000"/>
          </a:ln>
        </p:spPr>
      </p:sp>
      <p:sp>
        <p:nvSpPr>
          <p:cNvPr id="49154" name="备注占位符 2"/>
          <p:cNvSpPr>
            <a:spLocks noGrp="1" noChangeArrowheads="1"/>
          </p:cNvSpPr>
          <p:nvPr>
            <p:ph type="body" idx="4294967295"/>
          </p:nvPr>
        </p:nvSpPr>
        <p:spPr/>
        <p:txBody>
          <a:bodyPr/>
          <a:lstStyle/>
          <a:p>
            <a:endParaRPr lang="zh-CN" altLang="en-US" smtClean="0"/>
          </a:p>
        </p:txBody>
      </p:sp>
      <p:sp>
        <p:nvSpPr>
          <p:cNvPr id="4915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7E8AF3E-80C4-46A2-A978-079ADF6D9F76}" type="slidenum">
              <a:rPr lang="zh-CN" altLang="en-US"/>
              <a:t>21</a:t>
            </a:fld>
            <a:endParaRPr lang="zh-CN" altLang="en-US"/>
          </a:p>
        </p:txBody>
      </p:sp>
    </p:spTree>
    <p:extLst>
      <p:ext uri="{BB962C8B-B14F-4D97-AF65-F5344CB8AC3E}">
        <p14:creationId xmlns:p14="http://schemas.microsoft.com/office/powerpoint/2010/main" val="32789207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幻灯片图像占位符 1"/>
          <p:cNvSpPr>
            <a:spLocks noGrp="1" noRot="1" noChangeAspect="1" noChangeArrowheads="1"/>
          </p:cNvSpPr>
          <p:nvPr>
            <p:ph type="sldImg" idx="4294967295"/>
          </p:nvPr>
        </p:nvSpPr>
        <p:spPr>
          <a:ln>
            <a:miter lim="800000"/>
          </a:ln>
        </p:spPr>
      </p:sp>
      <p:sp>
        <p:nvSpPr>
          <p:cNvPr id="51202" name="备注占位符 2"/>
          <p:cNvSpPr>
            <a:spLocks noGrp="1" noChangeArrowheads="1"/>
          </p:cNvSpPr>
          <p:nvPr>
            <p:ph type="body" idx="4294967295"/>
          </p:nvPr>
        </p:nvSpPr>
        <p:spPr/>
        <p:txBody>
          <a:bodyPr/>
          <a:lstStyle/>
          <a:p>
            <a:endParaRPr lang="zh-CN" altLang="en-US" smtClean="0"/>
          </a:p>
        </p:txBody>
      </p:sp>
      <p:sp>
        <p:nvSpPr>
          <p:cNvPr id="5120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78CA402-F7E6-465D-8C35-91BEC9D0264B}" type="slidenum">
              <a:rPr lang="zh-CN" altLang="en-US"/>
              <a:t>22</a:t>
            </a:fld>
            <a:endParaRPr lang="zh-CN" altLang="en-US"/>
          </a:p>
        </p:txBody>
      </p:sp>
    </p:spTree>
    <p:extLst>
      <p:ext uri="{BB962C8B-B14F-4D97-AF65-F5344CB8AC3E}">
        <p14:creationId xmlns:p14="http://schemas.microsoft.com/office/powerpoint/2010/main" val="30341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幻灯片图像占位符 1"/>
          <p:cNvSpPr>
            <a:spLocks noGrp="1" noRot="1" noChangeAspect="1" noChangeArrowheads="1"/>
          </p:cNvSpPr>
          <p:nvPr>
            <p:ph type="sldImg" idx="4294967295"/>
          </p:nvPr>
        </p:nvSpPr>
        <p:spPr>
          <a:ln>
            <a:miter lim="800000"/>
          </a:ln>
        </p:spPr>
      </p:sp>
      <p:sp>
        <p:nvSpPr>
          <p:cNvPr id="53250" name="备注占位符 2"/>
          <p:cNvSpPr>
            <a:spLocks noGrp="1" noChangeArrowheads="1"/>
          </p:cNvSpPr>
          <p:nvPr>
            <p:ph type="body" idx="4294967295"/>
          </p:nvPr>
        </p:nvSpPr>
        <p:spPr/>
        <p:txBody>
          <a:bodyPr/>
          <a:lstStyle/>
          <a:p>
            <a:endParaRPr lang="zh-CN" altLang="en-US" smtClean="0"/>
          </a:p>
        </p:txBody>
      </p:sp>
      <p:sp>
        <p:nvSpPr>
          <p:cNvPr id="5325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AF23540-8AFF-4322-BFDB-CED6FD751A66}" type="slidenum">
              <a:rPr lang="zh-CN" altLang="en-US"/>
              <a:t>23</a:t>
            </a:fld>
            <a:endParaRPr lang="zh-CN" altLang="en-US"/>
          </a:p>
        </p:txBody>
      </p:sp>
    </p:spTree>
    <p:extLst>
      <p:ext uri="{BB962C8B-B14F-4D97-AF65-F5344CB8AC3E}">
        <p14:creationId xmlns:p14="http://schemas.microsoft.com/office/powerpoint/2010/main" val="31007387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幻灯片图像占位符 1"/>
          <p:cNvSpPr>
            <a:spLocks noGrp="1" noRot="1" noChangeAspect="1" noChangeArrowheads="1"/>
          </p:cNvSpPr>
          <p:nvPr>
            <p:ph type="sldImg" idx="4294967295"/>
          </p:nvPr>
        </p:nvSpPr>
        <p:spPr>
          <a:ln>
            <a:miter lim="800000"/>
          </a:ln>
        </p:spPr>
      </p:sp>
      <p:sp>
        <p:nvSpPr>
          <p:cNvPr id="55298" name="备注占位符 2"/>
          <p:cNvSpPr>
            <a:spLocks noGrp="1" noChangeArrowheads="1"/>
          </p:cNvSpPr>
          <p:nvPr>
            <p:ph type="body" idx="4294967295"/>
          </p:nvPr>
        </p:nvSpPr>
        <p:spPr/>
        <p:txBody>
          <a:bodyPr/>
          <a:lstStyle/>
          <a:p>
            <a:endParaRPr lang="zh-CN" altLang="en-US" smtClean="0"/>
          </a:p>
        </p:txBody>
      </p:sp>
      <p:sp>
        <p:nvSpPr>
          <p:cNvPr id="5529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8FFECE9-6DF5-47B5-9324-E9EAE44E8668}" type="slidenum">
              <a:rPr lang="zh-CN" altLang="en-US"/>
              <a:t>24</a:t>
            </a:fld>
            <a:endParaRPr lang="zh-CN" altLang="en-US"/>
          </a:p>
        </p:txBody>
      </p:sp>
    </p:spTree>
    <p:extLst>
      <p:ext uri="{BB962C8B-B14F-4D97-AF65-F5344CB8AC3E}">
        <p14:creationId xmlns:p14="http://schemas.microsoft.com/office/powerpoint/2010/main" val="31799654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幻灯片图像占位符 1"/>
          <p:cNvSpPr>
            <a:spLocks noGrp="1" noRot="1" noChangeAspect="1" noChangeArrowheads="1"/>
          </p:cNvSpPr>
          <p:nvPr>
            <p:ph type="sldImg" idx="4294967295"/>
          </p:nvPr>
        </p:nvSpPr>
        <p:spPr>
          <a:ln>
            <a:miter lim="800000"/>
          </a:ln>
        </p:spPr>
      </p:sp>
      <p:sp>
        <p:nvSpPr>
          <p:cNvPr id="57346" name="备注占位符 2"/>
          <p:cNvSpPr>
            <a:spLocks noGrp="1" noChangeArrowheads="1"/>
          </p:cNvSpPr>
          <p:nvPr>
            <p:ph type="body" idx="4294967295"/>
          </p:nvPr>
        </p:nvSpPr>
        <p:spPr/>
        <p:txBody>
          <a:bodyPr/>
          <a:lstStyle/>
          <a:p>
            <a:endParaRPr lang="zh-CN" altLang="en-US" smtClean="0"/>
          </a:p>
        </p:txBody>
      </p:sp>
      <p:sp>
        <p:nvSpPr>
          <p:cNvPr id="5734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9F52802-AAA9-4A2F-B07C-1941C4F1F633}" type="slidenum">
              <a:rPr lang="zh-CN" altLang="en-US"/>
              <a:t>25</a:t>
            </a:fld>
            <a:endParaRPr lang="zh-CN" altLang="en-US"/>
          </a:p>
        </p:txBody>
      </p:sp>
    </p:spTree>
    <p:extLst>
      <p:ext uri="{BB962C8B-B14F-4D97-AF65-F5344CB8AC3E}">
        <p14:creationId xmlns:p14="http://schemas.microsoft.com/office/powerpoint/2010/main" val="14462050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幻灯片图像占位符 1"/>
          <p:cNvSpPr>
            <a:spLocks noGrp="1" noRot="1" noChangeAspect="1" noChangeArrowheads="1"/>
          </p:cNvSpPr>
          <p:nvPr>
            <p:ph type="sldImg" idx="4294967295"/>
          </p:nvPr>
        </p:nvSpPr>
        <p:spPr>
          <a:ln>
            <a:miter lim="800000"/>
          </a:ln>
        </p:spPr>
      </p:sp>
      <p:sp>
        <p:nvSpPr>
          <p:cNvPr id="59394" name="备注占位符 2"/>
          <p:cNvSpPr>
            <a:spLocks noGrp="1" noChangeArrowheads="1"/>
          </p:cNvSpPr>
          <p:nvPr>
            <p:ph type="body" idx="4294967295"/>
          </p:nvPr>
        </p:nvSpPr>
        <p:spPr/>
        <p:txBody>
          <a:bodyPr/>
          <a:lstStyle/>
          <a:p>
            <a:endParaRPr lang="zh-CN" altLang="en-US" smtClean="0"/>
          </a:p>
        </p:txBody>
      </p:sp>
      <p:sp>
        <p:nvSpPr>
          <p:cNvPr id="5939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C9A5036-0547-4A67-B983-198B4D4D8D85}" type="slidenum">
              <a:rPr lang="zh-CN" altLang="en-US"/>
              <a:t>26</a:t>
            </a:fld>
            <a:endParaRPr lang="zh-CN" altLang="en-US"/>
          </a:p>
        </p:txBody>
      </p:sp>
    </p:spTree>
    <p:extLst>
      <p:ext uri="{BB962C8B-B14F-4D97-AF65-F5344CB8AC3E}">
        <p14:creationId xmlns:p14="http://schemas.microsoft.com/office/powerpoint/2010/main" val="1449086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幻灯片图像占位符 1"/>
          <p:cNvSpPr>
            <a:spLocks noGrp="1" noRot="1" noChangeAspect="1" noChangeArrowheads="1"/>
          </p:cNvSpPr>
          <p:nvPr>
            <p:ph type="sldImg" idx="4294967295"/>
          </p:nvPr>
        </p:nvSpPr>
        <p:spPr>
          <a:ln>
            <a:miter lim="800000"/>
          </a:ln>
        </p:spPr>
      </p:sp>
      <p:sp>
        <p:nvSpPr>
          <p:cNvPr id="59394" name="备注占位符 2"/>
          <p:cNvSpPr>
            <a:spLocks noGrp="1" noChangeArrowheads="1"/>
          </p:cNvSpPr>
          <p:nvPr>
            <p:ph type="body" idx="4294967295"/>
          </p:nvPr>
        </p:nvSpPr>
        <p:spPr/>
        <p:txBody>
          <a:bodyPr/>
          <a:lstStyle/>
          <a:p>
            <a:endParaRPr lang="zh-CN" altLang="en-US" smtClean="0"/>
          </a:p>
        </p:txBody>
      </p:sp>
      <p:sp>
        <p:nvSpPr>
          <p:cNvPr id="5939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C9A5036-0547-4A67-B983-198B4D4D8D85}" type="slidenum">
              <a:rPr lang="zh-CN" altLang="en-US"/>
              <a:t>27</a:t>
            </a:fld>
            <a:endParaRPr lang="zh-CN" altLang="en-US"/>
          </a:p>
        </p:txBody>
      </p:sp>
    </p:spTree>
    <p:extLst>
      <p:ext uri="{BB962C8B-B14F-4D97-AF65-F5344CB8AC3E}">
        <p14:creationId xmlns:p14="http://schemas.microsoft.com/office/powerpoint/2010/main" val="4337961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幻灯片图像占位符 1"/>
          <p:cNvSpPr>
            <a:spLocks noGrp="1" noRot="1" noChangeAspect="1" noChangeArrowheads="1"/>
          </p:cNvSpPr>
          <p:nvPr>
            <p:ph type="sldImg" idx="4294967295"/>
          </p:nvPr>
        </p:nvSpPr>
        <p:spPr>
          <a:ln>
            <a:miter lim="800000"/>
          </a:ln>
        </p:spPr>
      </p:sp>
      <p:sp>
        <p:nvSpPr>
          <p:cNvPr id="59394" name="备注占位符 2"/>
          <p:cNvSpPr>
            <a:spLocks noGrp="1" noChangeArrowheads="1"/>
          </p:cNvSpPr>
          <p:nvPr>
            <p:ph type="body" idx="4294967295"/>
          </p:nvPr>
        </p:nvSpPr>
        <p:spPr/>
        <p:txBody>
          <a:bodyPr/>
          <a:lstStyle/>
          <a:p>
            <a:endParaRPr lang="zh-CN" altLang="en-US" smtClean="0"/>
          </a:p>
        </p:txBody>
      </p:sp>
      <p:sp>
        <p:nvSpPr>
          <p:cNvPr id="5939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C9A5036-0547-4A67-B983-198B4D4D8D85}" type="slidenum">
              <a:rPr lang="zh-CN" altLang="en-US"/>
              <a:t>28</a:t>
            </a:fld>
            <a:endParaRPr lang="zh-CN" altLang="en-US"/>
          </a:p>
        </p:txBody>
      </p:sp>
    </p:spTree>
    <p:extLst>
      <p:ext uri="{BB962C8B-B14F-4D97-AF65-F5344CB8AC3E}">
        <p14:creationId xmlns:p14="http://schemas.microsoft.com/office/powerpoint/2010/main" val="2739734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幻灯片图像占位符 1"/>
          <p:cNvSpPr>
            <a:spLocks noGrp="1" noRot="1" noChangeAspect="1" noChangeArrowheads="1"/>
          </p:cNvSpPr>
          <p:nvPr>
            <p:ph type="sldImg" idx="4294967295"/>
          </p:nvPr>
        </p:nvSpPr>
        <p:spPr>
          <a:ln>
            <a:miter lim="800000"/>
          </a:ln>
        </p:spPr>
      </p:sp>
      <p:sp>
        <p:nvSpPr>
          <p:cNvPr id="59394" name="备注占位符 2"/>
          <p:cNvSpPr>
            <a:spLocks noGrp="1" noChangeArrowheads="1"/>
          </p:cNvSpPr>
          <p:nvPr>
            <p:ph type="body" idx="4294967295"/>
          </p:nvPr>
        </p:nvSpPr>
        <p:spPr/>
        <p:txBody>
          <a:bodyPr/>
          <a:lstStyle/>
          <a:p>
            <a:endParaRPr lang="zh-CN" altLang="en-US" smtClean="0"/>
          </a:p>
        </p:txBody>
      </p:sp>
      <p:sp>
        <p:nvSpPr>
          <p:cNvPr id="5939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C9A5036-0547-4A67-B983-198B4D4D8D85}" type="slidenum">
              <a:rPr lang="zh-CN" altLang="en-US"/>
              <a:t>29</a:t>
            </a:fld>
            <a:endParaRPr lang="zh-CN" altLang="en-US"/>
          </a:p>
        </p:txBody>
      </p:sp>
    </p:spTree>
    <p:extLst>
      <p:ext uri="{BB962C8B-B14F-4D97-AF65-F5344CB8AC3E}">
        <p14:creationId xmlns:p14="http://schemas.microsoft.com/office/powerpoint/2010/main" val="6080134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幻灯片图像占位符 1"/>
          <p:cNvSpPr>
            <a:spLocks noGrp="1" noRot="1" noChangeAspect="1" noChangeArrowheads="1"/>
          </p:cNvSpPr>
          <p:nvPr>
            <p:ph type="sldImg" idx="4294967295"/>
          </p:nvPr>
        </p:nvSpPr>
        <p:spPr>
          <a:ln>
            <a:miter lim="800000"/>
          </a:ln>
        </p:spPr>
      </p:sp>
      <p:sp>
        <p:nvSpPr>
          <p:cNvPr id="67586" name="备注占位符 2"/>
          <p:cNvSpPr>
            <a:spLocks noGrp="1" noChangeArrowheads="1"/>
          </p:cNvSpPr>
          <p:nvPr>
            <p:ph type="body" idx="4294967295"/>
          </p:nvPr>
        </p:nvSpPr>
        <p:spPr/>
        <p:txBody>
          <a:bodyPr/>
          <a:lstStyle/>
          <a:p>
            <a:endParaRPr lang="zh-CN" altLang="en-US" smtClean="0"/>
          </a:p>
        </p:txBody>
      </p:sp>
      <p:sp>
        <p:nvSpPr>
          <p:cNvPr id="6758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0EC5A80-399B-4A4C-9584-B4D173C32B68}" type="slidenum">
              <a:rPr lang="zh-CN" altLang="en-US"/>
              <a:t>30</a:t>
            </a:fld>
            <a:endParaRPr lang="zh-CN" altLang="en-US"/>
          </a:p>
        </p:txBody>
      </p:sp>
    </p:spTree>
    <p:extLst>
      <p:ext uri="{BB962C8B-B14F-4D97-AF65-F5344CB8AC3E}">
        <p14:creationId xmlns:p14="http://schemas.microsoft.com/office/powerpoint/2010/main" val="21803012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幻灯片图像占位符 1"/>
          <p:cNvSpPr>
            <a:spLocks noGrp="1" noRot="1" noChangeAspect="1" noChangeArrowheads="1"/>
          </p:cNvSpPr>
          <p:nvPr>
            <p:ph type="sldImg" idx="4294967295"/>
          </p:nvPr>
        </p:nvSpPr>
        <p:spPr>
          <a:ln>
            <a:miter lim="800000"/>
          </a:ln>
        </p:spPr>
      </p:sp>
      <p:sp>
        <p:nvSpPr>
          <p:cNvPr id="69634" name="备注占位符 2"/>
          <p:cNvSpPr>
            <a:spLocks noGrp="1" noChangeArrowheads="1"/>
          </p:cNvSpPr>
          <p:nvPr>
            <p:ph type="body" idx="4294967295"/>
          </p:nvPr>
        </p:nvSpPr>
        <p:spPr/>
        <p:txBody>
          <a:bodyPr/>
          <a:lstStyle/>
          <a:p>
            <a:endParaRPr lang="zh-CN" altLang="en-US" smtClean="0"/>
          </a:p>
        </p:txBody>
      </p:sp>
      <p:sp>
        <p:nvSpPr>
          <p:cNvPr id="6963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536F898-8B23-4877-A86F-D01877A38737}" type="slidenum">
              <a:rPr lang="zh-CN" altLang="en-US"/>
              <a:t>31</a:t>
            </a:fld>
            <a:endParaRPr lang="zh-CN" altLang="en-US"/>
          </a:p>
        </p:txBody>
      </p:sp>
    </p:spTree>
    <p:extLst>
      <p:ext uri="{BB962C8B-B14F-4D97-AF65-F5344CB8AC3E}">
        <p14:creationId xmlns:p14="http://schemas.microsoft.com/office/powerpoint/2010/main" val="25192946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幻灯片图像占位符 1"/>
          <p:cNvSpPr>
            <a:spLocks noGrp="1" noRot="1" noChangeAspect="1" noChangeArrowheads="1"/>
          </p:cNvSpPr>
          <p:nvPr>
            <p:ph type="sldImg" idx="4294967295"/>
          </p:nvPr>
        </p:nvSpPr>
        <p:spPr>
          <a:ln>
            <a:miter lim="800000"/>
          </a:ln>
        </p:spPr>
      </p:sp>
      <p:sp>
        <p:nvSpPr>
          <p:cNvPr id="71682" name="备注占位符 2"/>
          <p:cNvSpPr>
            <a:spLocks noGrp="1" noChangeArrowheads="1"/>
          </p:cNvSpPr>
          <p:nvPr>
            <p:ph type="body" idx="4294967295"/>
          </p:nvPr>
        </p:nvSpPr>
        <p:spPr/>
        <p:txBody>
          <a:bodyPr/>
          <a:lstStyle/>
          <a:p>
            <a:endParaRPr lang="zh-CN" altLang="en-US" smtClean="0"/>
          </a:p>
        </p:txBody>
      </p:sp>
      <p:sp>
        <p:nvSpPr>
          <p:cNvPr id="7168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BE38D8E-7FBF-4339-95A0-E08A3354D168}" type="slidenum">
              <a:rPr lang="zh-CN" altLang="en-US"/>
              <a:t>32</a:t>
            </a:fld>
            <a:endParaRPr lang="zh-CN" altLang="en-US"/>
          </a:p>
        </p:txBody>
      </p:sp>
    </p:spTree>
    <p:extLst>
      <p:ext uri="{BB962C8B-B14F-4D97-AF65-F5344CB8AC3E}">
        <p14:creationId xmlns:p14="http://schemas.microsoft.com/office/powerpoint/2010/main" val="17966477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幻灯片图像占位符 1"/>
          <p:cNvSpPr>
            <a:spLocks noGrp="1" noRot="1" noChangeAspect="1" noChangeArrowheads="1"/>
          </p:cNvSpPr>
          <p:nvPr>
            <p:ph type="sldImg" idx="4294967295"/>
          </p:nvPr>
        </p:nvSpPr>
        <p:spPr>
          <a:ln>
            <a:miter lim="800000"/>
          </a:ln>
        </p:spPr>
      </p:sp>
      <p:sp>
        <p:nvSpPr>
          <p:cNvPr id="73730" name="备注占位符 2"/>
          <p:cNvSpPr>
            <a:spLocks noGrp="1" noChangeArrowheads="1"/>
          </p:cNvSpPr>
          <p:nvPr>
            <p:ph type="body" idx="4294967295"/>
          </p:nvPr>
        </p:nvSpPr>
        <p:spPr/>
        <p:txBody>
          <a:bodyPr/>
          <a:lstStyle/>
          <a:p>
            <a:endParaRPr lang="zh-CN" altLang="en-US" smtClean="0"/>
          </a:p>
        </p:txBody>
      </p:sp>
      <p:sp>
        <p:nvSpPr>
          <p:cNvPr id="7373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E03130E-E292-4157-B960-5EEC1BCB0051}" type="slidenum">
              <a:rPr lang="zh-CN" altLang="en-US"/>
              <a:t>33</a:t>
            </a:fld>
            <a:endParaRPr lang="zh-CN" altLang="en-US"/>
          </a:p>
        </p:txBody>
      </p:sp>
    </p:spTree>
    <p:extLst>
      <p:ext uri="{BB962C8B-B14F-4D97-AF65-F5344CB8AC3E}">
        <p14:creationId xmlns:p14="http://schemas.microsoft.com/office/powerpoint/2010/main" val="18350025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幻灯片图像占位符 1"/>
          <p:cNvSpPr>
            <a:spLocks noGrp="1" noRot="1" noChangeAspect="1" noChangeArrowheads="1"/>
          </p:cNvSpPr>
          <p:nvPr>
            <p:ph type="sldImg" idx="4294967295"/>
          </p:nvPr>
        </p:nvSpPr>
        <p:spPr>
          <a:ln>
            <a:miter lim="800000"/>
          </a:ln>
        </p:spPr>
      </p:sp>
      <p:sp>
        <p:nvSpPr>
          <p:cNvPr id="73730" name="备注占位符 2"/>
          <p:cNvSpPr>
            <a:spLocks noGrp="1" noChangeArrowheads="1"/>
          </p:cNvSpPr>
          <p:nvPr>
            <p:ph type="body" idx="4294967295"/>
          </p:nvPr>
        </p:nvSpPr>
        <p:spPr/>
        <p:txBody>
          <a:bodyPr/>
          <a:lstStyle/>
          <a:p>
            <a:endParaRPr lang="zh-CN" altLang="en-US" smtClean="0"/>
          </a:p>
        </p:txBody>
      </p:sp>
      <p:sp>
        <p:nvSpPr>
          <p:cNvPr id="7373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E03130E-E292-4157-B960-5EEC1BCB0051}" type="slidenum">
              <a:rPr lang="zh-CN" altLang="en-US"/>
              <a:t>34</a:t>
            </a:fld>
            <a:endParaRPr lang="zh-CN" altLang="en-US"/>
          </a:p>
        </p:txBody>
      </p:sp>
    </p:spTree>
    <p:extLst>
      <p:ext uri="{BB962C8B-B14F-4D97-AF65-F5344CB8AC3E}">
        <p14:creationId xmlns:p14="http://schemas.microsoft.com/office/powerpoint/2010/main" val="9305897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标题 7"/>
          <p:cNvSpPr>
            <a:spLocks noGrp="1"/>
          </p:cNvSpPr>
          <p:nvPr>
            <p:ph type="ctrTitle"/>
          </p:nvPr>
        </p:nvSpPr>
        <p:spPr>
          <a:xfrm>
            <a:off x="3149600" y="4038600"/>
            <a:ext cx="8636000" cy="1828800"/>
          </a:xfrm>
        </p:spPr>
        <p:txBody>
          <a:bodyPr anchor="b"/>
          <a:lstStyle>
            <a:lvl1pPr>
              <a:defRPr cap="all" baseline="0"/>
            </a:lvl1pPr>
          </a:lstStyle>
          <a:p>
            <a:r>
              <a:rPr kumimoji="0" lang="zh-CN" altLang="en-US" smtClean="0"/>
              <a:t>单击此处编辑母版标题样式</a:t>
            </a:r>
            <a:endParaRPr kumimoji="0" lang="en-US"/>
          </a:p>
        </p:txBody>
      </p:sp>
      <p:sp>
        <p:nvSpPr>
          <p:cNvPr id="9" name="副标题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日期占位符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297F843F-D6B0-4347-BB5F-FB18483FEC0D}" type="datetimeFigureOut">
              <a:rPr lang="zh-CN" altLang="en-US" smtClean="0"/>
              <a:t>2018/11/29</a:t>
            </a:fld>
            <a:endParaRPr lang="zh-CN" altLang="en-US"/>
          </a:p>
        </p:txBody>
      </p:sp>
      <p:sp>
        <p:nvSpPr>
          <p:cNvPr id="17" name="页脚占位符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zh-CN" altLang="en-US"/>
          </a:p>
        </p:txBody>
      </p:sp>
      <p:sp>
        <p:nvSpPr>
          <p:cNvPr id="29" name="灯片编号占位符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565B5846-8E32-4EAC-B234-7DBA93E9FB84}" type="slidenum">
              <a:rPr lang="zh-CN" altLang="en-US" smtClean="0"/>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16864" y="228600"/>
            <a:ext cx="10871200" cy="990600"/>
          </a:xfrm>
        </p:spPr>
        <p:txBody>
          <a:bodyPr/>
          <a:lstStyle/>
          <a:p>
            <a:r>
              <a:rPr kumimoji="0" lang="zh-CN" altLang="en-US" smtClean="0"/>
              <a:t>单击此处编辑母版标题样式</a:t>
            </a:r>
            <a:endParaRPr kumimoji="0" lang="en-US"/>
          </a:p>
        </p:txBody>
      </p:sp>
      <p:sp>
        <p:nvSpPr>
          <p:cNvPr id="4" name="日期占位符 3"/>
          <p:cNvSpPr>
            <a:spLocks noGrp="1"/>
          </p:cNvSpPr>
          <p:nvPr>
            <p:ph type="dt" sz="half" idx="10"/>
          </p:nvPr>
        </p:nvSpPr>
        <p:spPr/>
        <p:txBody>
          <a:bodyPr/>
          <a:lstStyle/>
          <a:p>
            <a:fld id="{297F843F-D6B0-4347-BB5F-FB18483FEC0D}" type="datetimeFigureOut">
              <a:rPr lang="zh-CN" altLang="en-US" smtClean="0"/>
              <a:t>2018/11/29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a:solidFill>
                  <a:srgbClr val="FFFFFF"/>
                </a:solidFill>
              </a:defRPr>
            </a:lvl1pPr>
          </a:lstStyle>
          <a:p>
            <a:fld id="{D36BC34A-75DC-4D91-B16B-E9737E65C5D1}" type="slidenum">
              <a:rPr lang="zh-CN" altLang="en-US" smtClean="0"/>
              <a:t>‹#›</a:t>
            </a:fld>
            <a:endParaRPr lang="zh-CN" altLang="en-US"/>
          </a:p>
        </p:txBody>
      </p:sp>
      <p:sp>
        <p:nvSpPr>
          <p:cNvPr id="8" name="内容占位符 7"/>
          <p:cNvSpPr>
            <a:spLocks noGrp="1"/>
          </p:cNvSpPr>
          <p:nvPr>
            <p:ph sz="quarter" idx="1"/>
          </p:nvPr>
        </p:nvSpPr>
        <p:spPr>
          <a:xfrm>
            <a:off x="816864" y="1600200"/>
            <a:ext cx="10871200" cy="44958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475915" y="-33997"/>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7" name="矩形 6"/>
          <p:cNvSpPr/>
          <p:nvPr/>
        </p:nvSpPr>
        <p:spPr bwMode="white">
          <a:xfrm>
            <a:off x="14068" y="3975296"/>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101600" y="4051496"/>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1941342" y="4051496"/>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标题 1"/>
          <p:cNvSpPr>
            <a:spLocks noGrp="1"/>
          </p:cNvSpPr>
          <p:nvPr>
            <p:ph type="title"/>
          </p:nvPr>
        </p:nvSpPr>
        <p:spPr>
          <a:xfrm>
            <a:off x="1930400" y="4051496"/>
            <a:ext cx="10160000" cy="990600"/>
          </a:xfrm>
        </p:spPr>
        <p:txBody>
          <a:bodyPr/>
          <a:lstStyle>
            <a:lvl1pPr algn="l">
              <a:buNone/>
              <a:defRPr sz="4400" b="0" cap="none">
                <a:solidFill>
                  <a:srgbClr val="FFFFFF"/>
                </a:solidFill>
              </a:defRPr>
            </a:lvl1pPr>
          </a:lstStyle>
          <a:p>
            <a:r>
              <a:rPr kumimoji="0" lang="zh-CN" altLang="en-US" smtClean="0"/>
              <a:t>单击此处编辑母版标题样式</a:t>
            </a:r>
            <a:endParaRPr kumimoji="0" lang="en-US"/>
          </a:p>
        </p:txBody>
      </p:sp>
      <p:sp>
        <p:nvSpPr>
          <p:cNvPr id="12" name="日期占位符 11"/>
          <p:cNvSpPr>
            <a:spLocks noGrp="1"/>
          </p:cNvSpPr>
          <p:nvPr>
            <p:ph type="dt" sz="half" idx="10"/>
          </p:nvPr>
        </p:nvSpPr>
        <p:spPr/>
        <p:txBody>
          <a:bodyPr/>
          <a:lstStyle/>
          <a:p>
            <a:fld id="{297F843F-D6B0-4347-BB5F-FB18483FEC0D}" type="datetimeFigureOut">
              <a:rPr lang="zh-CN" altLang="en-US" smtClean="0"/>
              <a:t>2018/11/29</a:t>
            </a:fld>
            <a:endParaRPr lang="zh-CN" altLang="en-US"/>
          </a:p>
        </p:txBody>
      </p:sp>
      <p:sp>
        <p:nvSpPr>
          <p:cNvPr id="13" name="灯片编号占位符 12"/>
          <p:cNvSpPr>
            <a:spLocks noGrp="1"/>
          </p:cNvSpPr>
          <p:nvPr>
            <p:ph type="sldNum" sz="quarter" idx="11"/>
          </p:nvPr>
        </p:nvSpPr>
        <p:spPr>
          <a:xfrm>
            <a:off x="101600" y="4195958"/>
            <a:ext cx="1727200" cy="701676"/>
          </a:xfrm>
        </p:spPr>
        <p:txBody>
          <a:bodyPr>
            <a:noAutofit/>
          </a:bodyPr>
          <a:lstStyle>
            <a:lvl1pPr>
              <a:defRPr sz="2400">
                <a:solidFill>
                  <a:srgbClr val="FFFFFF"/>
                </a:solidFill>
              </a:defRPr>
            </a:lvl1pPr>
          </a:lstStyle>
          <a:p>
            <a:fld id="{6F93EEA1-7429-43DE-A667-D695F7CCB8B5}" type="slidenum">
              <a:rPr lang="zh-CN" altLang="en-US" smtClean="0"/>
              <a:t>‹#›</a:t>
            </a:fld>
            <a:endParaRPr lang="zh-CN" altLang="en-US"/>
          </a:p>
        </p:txBody>
      </p:sp>
      <p:sp>
        <p:nvSpPr>
          <p:cNvPr id="14" name="页脚占位符 13"/>
          <p:cNvSpPr>
            <a:spLocks noGrp="1"/>
          </p:cNvSpPr>
          <p:nvPr>
            <p:ph type="ftr" sz="quarter" idx="12"/>
          </p:nvPr>
        </p:nvSpPr>
        <p:spPr/>
        <p:txBody>
          <a:bodyPr/>
          <a:lstStyle/>
          <a:p>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9" name="内容占位符 8"/>
          <p:cNvSpPr>
            <a:spLocks noGrp="1"/>
          </p:cNvSpPr>
          <p:nvPr>
            <p:ph sz="quarter" idx="1"/>
          </p:nvPr>
        </p:nvSpPr>
        <p:spPr>
          <a:xfrm>
            <a:off x="812800" y="1589567"/>
            <a:ext cx="5181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1" name="内容占位符 10"/>
          <p:cNvSpPr>
            <a:spLocks noGrp="1"/>
          </p:cNvSpPr>
          <p:nvPr>
            <p:ph sz="quarter" idx="2"/>
          </p:nvPr>
        </p:nvSpPr>
        <p:spPr>
          <a:xfrm>
            <a:off x="6459868" y="1589567"/>
            <a:ext cx="5181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8" name="日期占位符 7"/>
          <p:cNvSpPr>
            <a:spLocks noGrp="1"/>
          </p:cNvSpPr>
          <p:nvPr>
            <p:ph type="dt" sz="half" idx="15"/>
          </p:nvPr>
        </p:nvSpPr>
        <p:spPr/>
        <p:txBody>
          <a:bodyPr rtlCol="0"/>
          <a:lstStyle/>
          <a:p>
            <a:fld id="{297F843F-D6B0-4347-BB5F-FB18483FEC0D}" type="datetimeFigureOut">
              <a:rPr lang="zh-CN" altLang="en-US" smtClean="0"/>
              <a:t>2018/11/29</a:t>
            </a:fld>
            <a:endParaRPr lang="zh-CN" altLang="en-US"/>
          </a:p>
        </p:txBody>
      </p:sp>
      <p:sp>
        <p:nvSpPr>
          <p:cNvPr id="10" name="灯片编号占位符 9"/>
          <p:cNvSpPr>
            <a:spLocks noGrp="1"/>
          </p:cNvSpPr>
          <p:nvPr>
            <p:ph type="sldNum" sz="quarter" idx="16"/>
          </p:nvPr>
        </p:nvSpPr>
        <p:spPr/>
        <p:txBody>
          <a:bodyPr rtlCol="0"/>
          <a:lstStyle/>
          <a:p>
            <a:fld id="{D36BC34A-75DC-4D91-B16B-E9737E65C5D1}" type="slidenum">
              <a:rPr lang="zh-CN" altLang="en-US" smtClean="0"/>
              <a:t>‹#›</a:t>
            </a:fld>
            <a:endParaRPr lang="zh-CN" altLang="en-US"/>
          </a:p>
        </p:txBody>
      </p:sp>
      <p:sp>
        <p:nvSpPr>
          <p:cNvPr id="12" name="页脚占位符 11"/>
          <p:cNvSpPr>
            <a:spLocks noGrp="1"/>
          </p:cNvSpPr>
          <p:nvPr>
            <p:ph type="ftr" sz="quarter" idx="17"/>
          </p:nvPr>
        </p:nvSpPr>
        <p:spPr/>
        <p:txBody>
          <a:bodyPr rtlCol="0"/>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11200" y="273050"/>
            <a:ext cx="10871200" cy="869950"/>
          </a:xfrm>
        </p:spPr>
        <p:txBody>
          <a:bodyPr anchor="ctr"/>
          <a:lstStyle>
            <a:lvl1pPr>
              <a:defRPr/>
            </a:lvl1pPr>
          </a:lstStyle>
          <a:p>
            <a:r>
              <a:rPr kumimoji="0" lang="zh-CN" altLang="en-US" smtClean="0"/>
              <a:t>单击此处编辑母版标题样式</a:t>
            </a:r>
            <a:endParaRPr kumimoji="0" lang="en-US"/>
          </a:p>
        </p:txBody>
      </p:sp>
      <p:sp>
        <p:nvSpPr>
          <p:cNvPr id="11" name="内容占位符 10"/>
          <p:cNvSpPr>
            <a:spLocks noGrp="1"/>
          </p:cNvSpPr>
          <p:nvPr>
            <p:ph sz="quarter" idx="2"/>
          </p:nvPr>
        </p:nvSpPr>
        <p:spPr>
          <a:xfrm>
            <a:off x="812800" y="2438400"/>
            <a:ext cx="5181600" cy="35814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3" name="内容占位符 12"/>
          <p:cNvSpPr>
            <a:spLocks noGrp="1"/>
          </p:cNvSpPr>
          <p:nvPr>
            <p:ph sz="quarter" idx="4"/>
          </p:nvPr>
        </p:nvSpPr>
        <p:spPr>
          <a:xfrm>
            <a:off x="6400800" y="2438400"/>
            <a:ext cx="5181600" cy="35814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0" name="日期占位符 9"/>
          <p:cNvSpPr>
            <a:spLocks noGrp="1"/>
          </p:cNvSpPr>
          <p:nvPr>
            <p:ph type="dt" sz="half" idx="15"/>
          </p:nvPr>
        </p:nvSpPr>
        <p:spPr/>
        <p:txBody>
          <a:bodyPr rtlCol="0"/>
          <a:lstStyle/>
          <a:p>
            <a:fld id="{297F843F-D6B0-4347-BB5F-FB18483FEC0D}" type="datetimeFigureOut">
              <a:rPr lang="zh-CN" altLang="en-US" smtClean="0"/>
              <a:t>2018/11/29</a:t>
            </a:fld>
            <a:endParaRPr lang="zh-CN" altLang="en-US"/>
          </a:p>
        </p:txBody>
      </p:sp>
      <p:sp>
        <p:nvSpPr>
          <p:cNvPr id="12" name="灯片编号占位符 11"/>
          <p:cNvSpPr>
            <a:spLocks noGrp="1"/>
          </p:cNvSpPr>
          <p:nvPr>
            <p:ph type="sldNum" sz="quarter" idx="16"/>
          </p:nvPr>
        </p:nvSpPr>
        <p:spPr/>
        <p:txBody>
          <a:bodyPr rtlCol="0"/>
          <a:lstStyle/>
          <a:p>
            <a:fld id="{38424EF9-A00E-4B86-8806-0EF66E929368}" type="slidenum">
              <a:rPr lang="zh-CN" altLang="en-US" smtClean="0"/>
              <a:t>‹#›</a:t>
            </a:fld>
            <a:endParaRPr lang="zh-CN" altLang="en-US"/>
          </a:p>
        </p:txBody>
      </p:sp>
      <p:sp>
        <p:nvSpPr>
          <p:cNvPr id="14" name="页脚占位符 13"/>
          <p:cNvSpPr>
            <a:spLocks noGrp="1"/>
          </p:cNvSpPr>
          <p:nvPr>
            <p:ph type="ftr" sz="quarter" idx="17"/>
          </p:nvPr>
        </p:nvSpPr>
        <p:spPr/>
        <p:txBody>
          <a:bodyPr rtlCol="0"/>
          <a:lstStyle/>
          <a:p>
            <a:endParaRPr lang="zh-CN" altLang="en-US"/>
          </a:p>
        </p:txBody>
      </p:sp>
      <p:sp>
        <p:nvSpPr>
          <p:cNvPr id="16" name="文本占位符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zh-CN" altLang="en-US" smtClean="0"/>
              <a:t>单击此处编辑母版文本样式</a:t>
            </a:r>
          </a:p>
        </p:txBody>
      </p:sp>
      <p:sp>
        <p:nvSpPr>
          <p:cNvPr id="15" name="文本占位符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zh-CN" altLang="en-US" smtClean="0"/>
              <a:t>单击此处编辑母版文本样式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297F843F-D6B0-4347-BB5F-FB18483FEC0D}" type="datetimeFigureOut">
              <a:rPr lang="zh-CN" altLang="en-US" smtClean="0"/>
              <a:t>2018/11/29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lvl1pPr>
              <a:defRPr>
                <a:solidFill>
                  <a:srgbClr val="FFFFFF"/>
                </a:solidFill>
              </a:defRPr>
            </a:lvl1pPr>
          </a:lstStyle>
          <a:p>
            <a:fld id="{302A02F1-FDE7-46E5-A36F-1C2E89AACF8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97F843F-D6B0-4347-BB5F-FB18483FEC0D}" type="datetimeFigureOut">
              <a:rPr lang="zh-CN" altLang="en-US" smtClean="0"/>
              <a:t>2018/11/29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0" y="6248400"/>
            <a:ext cx="711200" cy="381000"/>
          </a:xfrm>
        </p:spPr>
        <p:txBody>
          <a:bodyPr/>
          <a:lstStyle>
            <a:lvl1pPr>
              <a:defRPr>
                <a:solidFill>
                  <a:schemeClr val="tx2"/>
                </a:solidFill>
              </a:defRPr>
            </a:lvl1pPr>
          </a:lstStyle>
          <a:p>
            <a:fld id="{40104DC6-8453-42F5-B868-725F7AF08023}" type="slidenum">
              <a:rPr lang="zh-CN" altLang="en-US" smtClean="0"/>
              <a:t>‹#›</a:t>
            </a:fld>
            <a:endParaRPr lang="zh-CN" altLang="en-US"/>
          </a:p>
        </p:txBody>
      </p:sp>
      <p:sp>
        <p:nvSpPr>
          <p:cNvPr id="5" name="矩形 4"/>
          <p:cNvSpPr/>
          <p:nvPr userDrawn="1"/>
        </p:nvSpPr>
        <p:spPr>
          <a:xfrm>
            <a:off x="-104775" y="4572000"/>
            <a:ext cx="12642850" cy="2513965"/>
          </a:xfrm>
          <a:prstGeom prst="rect">
            <a:avLst/>
          </a:prstGeom>
          <a:solidFill>
            <a:srgbClr val="3DAB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1_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97F843F-D6B0-4347-BB5F-FB18483FEC0D}" type="datetimeFigureOut">
              <a:rPr lang="zh-CN" altLang="en-US" smtClean="0"/>
              <a:t>2018/11/29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0" y="6248400"/>
            <a:ext cx="711200" cy="381000"/>
          </a:xfrm>
        </p:spPr>
        <p:txBody>
          <a:bodyPr/>
          <a:lstStyle>
            <a:lvl1pPr>
              <a:defRPr>
                <a:solidFill>
                  <a:schemeClr val="tx2"/>
                </a:solidFill>
              </a:defRPr>
            </a:lvl1pPr>
          </a:lstStyle>
          <a:p>
            <a:fld id="{40104DC6-8453-42F5-B868-725F7AF0802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12800" y="273050"/>
            <a:ext cx="10769600" cy="869950"/>
          </a:xfrm>
        </p:spPr>
        <p:txBody>
          <a:bodyPr anchor="ctr"/>
          <a:lstStyle>
            <a:lvl1pPr algn="l">
              <a:buNone/>
              <a:defRPr sz="4400" b="0"/>
            </a:lvl1pPr>
          </a:lstStyle>
          <a:p>
            <a:r>
              <a:rPr kumimoji="0" lang="zh-CN" altLang="en-US" smtClean="0"/>
              <a:t>单击此处编辑母版标题样式</a:t>
            </a:r>
            <a:endParaRPr kumimoji="0" lang="en-US"/>
          </a:p>
        </p:txBody>
      </p:sp>
      <p:sp>
        <p:nvSpPr>
          <p:cNvPr id="5" name="日期占位符 4"/>
          <p:cNvSpPr>
            <a:spLocks noGrp="1"/>
          </p:cNvSpPr>
          <p:nvPr>
            <p:ph type="dt" sz="half" idx="10"/>
          </p:nvPr>
        </p:nvSpPr>
        <p:spPr/>
        <p:txBody>
          <a:bodyPr/>
          <a:lstStyle/>
          <a:p>
            <a:fld id="{297F843F-D6B0-4347-BB5F-FB18483FEC0D}" type="datetimeFigureOut">
              <a:rPr lang="zh-CN" altLang="en-US" smtClean="0"/>
              <a:t>2018/11/29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lvl1pPr>
              <a:defRPr>
                <a:solidFill>
                  <a:srgbClr val="FFFFFF"/>
                </a:solidFill>
              </a:defRPr>
            </a:lvl1pPr>
          </a:lstStyle>
          <a:p>
            <a:fld id="{D5F78E6B-21FD-4530-966A-576B35026AC8}" type="slidenum">
              <a:rPr lang="zh-CN" altLang="en-US" smtClean="0"/>
              <a:t>‹#›</a:t>
            </a:fld>
            <a:endParaRPr lang="zh-CN" altLang="en-US"/>
          </a:p>
        </p:txBody>
      </p:sp>
      <p:sp>
        <p:nvSpPr>
          <p:cNvPr id="3" name="文本占位符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p>
        </p:txBody>
      </p:sp>
      <p:sp>
        <p:nvSpPr>
          <p:cNvPr id="9" name="内容占位符 8"/>
          <p:cNvSpPr>
            <a:spLocks noGrp="1"/>
          </p:cNvSpPr>
          <p:nvPr>
            <p:ph sz="quarter" idx="1"/>
          </p:nvPr>
        </p:nvSpPr>
        <p:spPr>
          <a:xfrm>
            <a:off x="3149600" y="1752600"/>
            <a:ext cx="8534400" cy="44196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297F843F-D6B0-4347-BB5F-FB18483FEC0D}" type="datetimeFigureOut">
              <a:rPr lang="zh-CN" altLang="en-US" smtClean="0"/>
              <a:t>2018/11/29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B346A8B-F60F-4203-96B6-E3C169B83A5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bg>
      <p:bgRef idx="1001">
        <a:schemeClr val="bg1"/>
      </p:bgRef>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37600" y="609601"/>
            <a:ext cx="2743200" cy="5516563"/>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609600" y="609600"/>
            <a:ext cx="7416800" cy="5516564"/>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a:xfrm>
            <a:off x="8737600" y="6248403"/>
            <a:ext cx="2946400" cy="365125"/>
          </a:xfrm>
        </p:spPr>
        <p:txBody>
          <a:bodyPr/>
          <a:lstStyle/>
          <a:p>
            <a:fld id="{297F843F-D6B0-4347-BB5F-FB18483FEC0D}" type="datetimeFigureOut">
              <a:rPr lang="zh-CN" altLang="en-US" smtClean="0"/>
              <a:t>2018/11/29</a:t>
            </a:fld>
            <a:endParaRPr lang="zh-CN" altLang="en-US"/>
          </a:p>
        </p:txBody>
      </p:sp>
      <p:sp>
        <p:nvSpPr>
          <p:cNvPr id="5" name="页脚占位符 4"/>
          <p:cNvSpPr>
            <a:spLocks noGrp="1"/>
          </p:cNvSpPr>
          <p:nvPr>
            <p:ph type="ftr" sz="quarter" idx="11"/>
          </p:nvPr>
        </p:nvSpPr>
        <p:spPr>
          <a:xfrm>
            <a:off x="609602" y="6248208"/>
            <a:ext cx="7431311" cy="365125"/>
          </a:xfrm>
        </p:spPr>
        <p:txBody>
          <a:bodyPr/>
          <a:lstStyle/>
          <a:p>
            <a:endParaRPr lang="zh-CN" altLang="en-US"/>
          </a:p>
        </p:txBody>
      </p:sp>
      <p:sp>
        <p:nvSpPr>
          <p:cNvPr id="7" name="矩形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矩形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矩形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灯片编号占位符 5"/>
          <p:cNvSpPr>
            <a:spLocks noGrp="1"/>
          </p:cNvSpPr>
          <p:nvPr>
            <p:ph type="sldNum" sz="quarter" idx="12"/>
          </p:nvPr>
        </p:nvSpPr>
        <p:spPr>
          <a:xfrm rot="5400000">
            <a:off x="8075084" y="103716"/>
            <a:ext cx="533400" cy="325968"/>
          </a:xfrm>
        </p:spPr>
        <p:txBody>
          <a:bodyPr/>
          <a:lstStyle/>
          <a:p>
            <a:fld id="{D36BC34A-75DC-4D91-B16B-E9737E65C5D1}"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两栏内容">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两栏内容">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两栏内容">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两栏内容">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标题占位符 21"/>
          <p:cNvSpPr>
            <a:spLocks noGrp="1"/>
          </p:cNvSpPr>
          <p:nvPr>
            <p:ph type="title"/>
          </p:nvPr>
        </p:nvSpPr>
        <p:spPr>
          <a:xfrm>
            <a:off x="812800" y="228600"/>
            <a:ext cx="10871200" cy="990600"/>
          </a:xfrm>
          <a:prstGeom prst="rect">
            <a:avLst/>
          </a:prstGeom>
        </p:spPr>
        <p:txBody>
          <a:bodyPr vert="horz" anchor="ctr">
            <a:normAutofit/>
          </a:bodyPr>
          <a:lstStyle/>
          <a:p>
            <a:r>
              <a:rPr kumimoji="0" lang="zh-CN" altLang="en-US" smtClean="0"/>
              <a:t>单击此处编辑母版标题样式</a:t>
            </a:r>
            <a:endParaRPr kumimoji="0" lang="en-US"/>
          </a:p>
        </p:txBody>
      </p:sp>
      <p:sp>
        <p:nvSpPr>
          <p:cNvPr id="13" name="文本占位符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4" name="日期占位符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297F843F-D6B0-4347-BB5F-FB18483FEC0D}" type="datetimeFigureOut">
              <a:rPr lang="zh-CN" altLang="en-US" smtClean="0"/>
              <a:t>2018/11/29</a:t>
            </a:fld>
            <a:endParaRPr lang="zh-CN" altLang="en-US"/>
          </a:p>
        </p:txBody>
      </p:sp>
      <p:sp>
        <p:nvSpPr>
          <p:cNvPr id="3" name="页脚占位符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zh-CN" altLang="en-US"/>
          </a:p>
        </p:txBody>
      </p:sp>
      <p:sp>
        <p:nvSpPr>
          <p:cNvPr id="7" name="矩形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灯片编号占位符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D36BC34A-75DC-4D91-B16B-E9737E65C5D1}" type="slidenum">
              <a:rPr lang="zh-CN" altLang="en-US" smtClean="0"/>
              <a:t>‹#›</a:t>
            </a:fld>
            <a:endParaRPr lang="zh-CN" altLang="en-US"/>
          </a:p>
        </p:txBody>
      </p:sp>
      <p:sp>
        <p:nvSpPr>
          <p:cNvPr id="10" name="TextBox 24"/>
          <p:cNvSpPr txBox="1"/>
          <p:nvPr userDrawn="1"/>
        </p:nvSpPr>
        <p:spPr>
          <a:xfrm>
            <a:off x="11172825" y="6592888"/>
            <a:ext cx="787400" cy="277812"/>
          </a:xfrm>
          <a:prstGeom prst="rect">
            <a:avLst/>
          </a:prstGeom>
          <a:noFill/>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200">
                <a:solidFill>
                  <a:srgbClr val="FFFFFF"/>
                </a:solidFill>
              </a:rPr>
              <a:t>—  </a:t>
            </a:r>
            <a:fld id="{A9CB6E2A-FE33-408A-A725-63C103803753}" type="slidenum">
              <a:rPr lang="zh-CN" altLang="en-US" sz="1200">
                <a:solidFill>
                  <a:srgbClr val="FFFFFF"/>
                </a:solidFill>
              </a:rPr>
              <a:t>‹#›</a:t>
            </a:fld>
            <a:r>
              <a:rPr lang="zh-CN" altLang="en-US" sz="1200">
                <a:solidFill>
                  <a:srgbClr val="FFFFFF"/>
                </a:solidFill>
              </a:rPr>
              <a:t> </a:t>
            </a:r>
            <a:r>
              <a:rPr lang="en-US" altLang="zh-CN" sz="1200">
                <a:solidFill>
                  <a:srgbClr val="FFFFFF"/>
                </a:solidFill>
              </a:rPr>
              <a:t>—</a:t>
            </a:r>
            <a:r>
              <a:rPr lang="zh-CN" altLang="en-US" sz="1200">
                <a:solidFill>
                  <a:srgbClr val="FFFFFF"/>
                </a:solidFill>
              </a:rPr>
              <a:t> </a:t>
            </a:r>
            <a:endParaRPr lang="zh-CN" altLang="en-US" sz="1200">
              <a:solidFill>
                <a:srgbClr val="FFFFFF"/>
              </a:solidFill>
              <a:latin typeface="微软雅黑" panose="020B0503020204020204" pitchFamily="34" charset="-122"/>
              <a:ea typeface="微软雅黑" panose="020B0503020204020204" pitchFamily="34" charset="-122"/>
            </a:endParaRPr>
          </a:p>
        </p:txBody>
      </p:sp>
      <p:sp>
        <p:nvSpPr>
          <p:cNvPr id="11" name="矩形 10"/>
          <p:cNvSpPr/>
          <p:nvPr userDrawn="1"/>
        </p:nvSpPr>
        <p:spPr>
          <a:xfrm>
            <a:off x="2655888" y="6615113"/>
            <a:ext cx="7732712" cy="242887"/>
          </a:xfrm>
          <a:prstGeom prst="rect">
            <a:avLst/>
          </a:prstGeom>
          <a:gradFill flip="none" rotWithShape="1">
            <a:gsLst>
              <a:gs pos="0">
                <a:schemeClr val="bg1">
                  <a:alpha val="1100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2" name="矩形 26"/>
          <p:cNvSpPr/>
          <p:nvPr userDrawn="1"/>
        </p:nvSpPr>
        <p:spPr>
          <a:xfrm flipH="1">
            <a:off x="11029950" y="6615113"/>
            <a:ext cx="876300" cy="242887"/>
          </a:xfrm>
          <a:custGeom>
            <a:avLst/>
            <a:gdLst>
              <a:gd name="connsiteX0" fmla="*/ 0 w 876752"/>
              <a:gd name="connsiteY0" fmla="*/ 0 h 243191"/>
              <a:gd name="connsiteX1" fmla="*/ 876752 w 876752"/>
              <a:gd name="connsiteY1" fmla="*/ 0 h 243191"/>
              <a:gd name="connsiteX2" fmla="*/ 876752 w 876752"/>
              <a:gd name="connsiteY2" fmla="*/ 243191 h 243191"/>
              <a:gd name="connsiteX3" fmla="*/ 0 w 876752"/>
              <a:gd name="connsiteY3" fmla="*/ 243191 h 243191"/>
              <a:gd name="connsiteX4" fmla="*/ 0 w 876752"/>
              <a:gd name="connsiteY4" fmla="*/ 0 h 243191"/>
              <a:gd name="connsiteX0-1" fmla="*/ 535021 w 876752"/>
              <a:gd name="connsiteY0-2" fmla="*/ 0 h 243191"/>
              <a:gd name="connsiteX1-3" fmla="*/ 876752 w 876752"/>
              <a:gd name="connsiteY1-4" fmla="*/ 0 h 243191"/>
              <a:gd name="connsiteX2-5" fmla="*/ 876752 w 876752"/>
              <a:gd name="connsiteY2-6" fmla="*/ 243191 h 243191"/>
              <a:gd name="connsiteX3-7" fmla="*/ 0 w 876752"/>
              <a:gd name="connsiteY3-8" fmla="*/ 243191 h 243191"/>
              <a:gd name="connsiteX4-9" fmla="*/ 535021 w 876752"/>
              <a:gd name="connsiteY4-10" fmla="*/ 0 h 2431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76752" h="243191">
                <a:moveTo>
                  <a:pt x="535021" y="0"/>
                </a:moveTo>
                <a:lnTo>
                  <a:pt x="876752" y="0"/>
                </a:lnTo>
                <a:lnTo>
                  <a:pt x="876752" y="243191"/>
                </a:lnTo>
                <a:lnTo>
                  <a:pt x="0" y="243191"/>
                </a:lnTo>
                <a:lnTo>
                  <a:pt x="535021" y="0"/>
                </a:lnTo>
                <a:close/>
              </a:path>
            </a:pathLst>
          </a:custGeom>
          <a:gradFill flip="none" rotWithShape="1">
            <a:gsLst>
              <a:gs pos="0">
                <a:schemeClr val="bg1">
                  <a:alpha val="1300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panose="05000000000000000000"/>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panose="05020102010507070707"/>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panose="05000000000000000000"/>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panose="05000000000000000000"/>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panose="05000000000000000000"/>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panose="05000000000000000000"/>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panose="05000000000000000000"/>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panose="05000000000000000000"/>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panose="05000000000000000000"/>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6.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tags" Target="../tags/tag21.xml"/><Relationship Id="rId18" Type="http://schemas.openxmlformats.org/officeDocument/2006/relationships/notesSlide" Target="../notesSlides/notesSlide9.xml"/><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tags" Target="../tags/tag20.xml"/><Relationship Id="rId17" Type="http://schemas.openxmlformats.org/officeDocument/2006/relationships/slideLayout" Target="../slideLayouts/slideLayout6.xml"/><Relationship Id="rId2" Type="http://schemas.openxmlformats.org/officeDocument/2006/relationships/tags" Target="../tags/tag10.xml"/><Relationship Id="rId16" Type="http://schemas.openxmlformats.org/officeDocument/2006/relationships/tags" Target="../tags/tag24.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5" Type="http://schemas.openxmlformats.org/officeDocument/2006/relationships/tags" Target="../tags/tag13.xml"/><Relationship Id="rId15" Type="http://schemas.openxmlformats.org/officeDocument/2006/relationships/tags" Target="../tags/tag23.xml"/><Relationship Id="rId10" Type="http://schemas.openxmlformats.org/officeDocument/2006/relationships/tags" Target="../tags/tag18.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tags" Target="../tags/tag2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tags" Target="../tags/tag33.xml"/><Relationship Id="rId3" Type="http://schemas.openxmlformats.org/officeDocument/2006/relationships/tags" Target="../tags/tag28.xml"/><Relationship Id="rId7" Type="http://schemas.openxmlformats.org/officeDocument/2006/relationships/tags" Target="../tags/tag3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11" Type="http://schemas.openxmlformats.org/officeDocument/2006/relationships/image" Target="../media/image18.png"/><Relationship Id="rId5" Type="http://schemas.openxmlformats.org/officeDocument/2006/relationships/tags" Target="../tags/tag30.xml"/><Relationship Id="rId10" Type="http://schemas.openxmlformats.org/officeDocument/2006/relationships/notesSlide" Target="../notesSlides/notesSlide11.xml"/><Relationship Id="rId4" Type="http://schemas.openxmlformats.org/officeDocument/2006/relationships/tags" Target="../tags/tag29.xml"/><Relationship Id="rId9"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34.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35.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15.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tags" Target="../tags/tag49.xml"/><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tags" Target="../tags/tag48.xml"/><Relationship Id="rId17" Type="http://schemas.openxmlformats.org/officeDocument/2006/relationships/image" Target="../media/image22.png"/><Relationship Id="rId2" Type="http://schemas.openxmlformats.org/officeDocument/2006/relationships/tags" Target="../tags/tag38.xml"/><Relationship Id="rId16" Type="http://schemas.openxmlformats.org/officeDocument/2006/relationships/notesSlide" Target="../notesSlides/notesSlide15.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tags" Target="../tags/tag47.xml"/><Relationship Id="rId5" Type="http://schemas.openxmlformats.org/officeDocument/2006/relationships/tags" Target="../tags/tag41.xml"/><Relationship Id="rId15" Type="http://schemas.openxmlformats.org/officeDocument/2006/relationships/slideLayout" Target="../slideLayouts/slideLayout7.xml"/><Relationship Id="rId10" Type="http://schemas.openxmlformats.org/officeDocument/2006/relationships/tags" Target="../tags/tag46.xml"/><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tags" Target="../tags/tag5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51.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5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53.xml"/><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54.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55.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56.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8.xml"/><Relationship Id="rId1" Type="http://schemas.openxmlformats.org/officeDocument/2006/relationships/tags" Target="../tags/tag57.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58.xml"/><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59.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60.xml"/></Relationships>
</file>

<file path=ppt/slides/_rels/slide26.xml.rels><?xml version="1.0" encoding="UTF-8" standalone="yes"?>
<Relationships xmlns="http://schemas.openxmlformats.org/package/2006/relationships"><Relationship Id="rId8" Type="http://schemas.openxmlformats.org/officeDocument/2006/relationships/tags" Target="../tags/tag68.xml"/><Relationship Id="rId3" Type="http://schemas.openxmlformats.org/officeDocument/2006/relationships/tags" Target="../tags/tag63.xml"/><Relationship Id="rId7" Type="http://schemas.openxmlformats.org/officeDocument/2006/relationships/tags" Target="../tags/tag67.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image" Target="../media/image32.png"/><Relationship Id="rId5" Type="http://schemas.openxmlformats.org/officeDocument/2006/relationships/tags" Target="../tags/tag65.xml"/><Relationship Id="rId10" Type="http://schemas.openxmlformats.org/officeDocument/2006/relationships/notesSlide" Target="../notesSlides/notesSlide26.xml"/><Relationship Id="rId4" Type="http://schemas.openxmlformats.org/officeDocument/2006/relationships/tags" Target="../tags/tag64.xml"/><Relationship Id="rId9"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tags" Target="../tags/tag76.xml"/><Relationship Id="rId3" Type="http://schemas.openxmlformats.org/officeDocument/2006/relationships/tags" Target="../tags/tag71.xml"/><Relationship Id="rId7" Type="http://schemas.openxmlformats.org/officeDocument/2006/relationships/tags" Target="../tags/tag75.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11" Type="http://schemas.openxmlformats.org/officeDocument/2006/relationships/image" Target="../media/image33.png"/><Relationship Id="rId5" Type="http://schemas.openxmlformats.org/officeDocument/2006/relationships/tags" Target="../tags/tag73.xml"/><Relationship Id="rId10" Type="http://schemas.openxmlformats.org/officeDocument/2006/relationships/notesSlide" Target="../notesSlides/notesSlide27.xml"/><Relationship Id="rId4" Type="http://schemas.openxmlformats.org/officeDocument/2006/relationships/tags" Target="../tags/tag72.xml"/><Relationship Id="rId9"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tags" Target="../tags/tag84.xml"/><Relationship Id="rId13" Type="http://schemas.openxmlformats.org/officeDocument/2006/relationships/notesSlide" Target="../notesSlides/notesSlide28.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tags" Target="../tags/tag87.xml"/><Relationship Id="rId5" Type="http://schemas.openxmlformats.org/officeDocument/2006/relationships/tags" Target="../tags/tag81.xml"/><Relationship Id="rId10" Type="http://schemas.openxmlformats.org/officeDocument/2006/relationships/tags" Target="../tags/tag86.xml"/><Relationship Id="rId4" Type="http://schemas.openxmlformats.org/officeDocument/2006/relationships/tags" Target="../tags/tag80.xml"/><Relationship Id="rId9" Type="http://schemas.openxmlformats.org/officeDocument/2006/relationships/tags" Target="../tags/tag85.xml"/></Relationships>
</file>

<file path=ppt/slides/_rels/slide29.xml.rels><?xml version="1.0" encoding="UTF-8" standalone="yes"?>
<Relationships xmlns="http://schemas.openxmlformats.org/package/2006/relationships"><Relationship Id="rId8" Type="http://schemas.openxmlformats.org/officeDocument/2006/relationships/tags" Target="../tags/tag95.xml"/><Relationship Id="rId3" Type="http://schemas.openxmlformats.org/officeDocument/2006/relationships/tags" Target="../tags/tag90.xml"/><Relationship Id="rId7" Type="http://schemas.openxmlformats.org/officeDocument/2006/relationships/tags" Target="../tags/tag94.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image" Target="../media/image32.png"/><Relationship Id="rId5" Type="http://schemas.openxmlformats.org/officeDocument/2006/relationships/tags" Target="../tags/tag92.xml"/><Relationship Id="rId10" Type="http://schemas.openxmlformats.org/officeDocument/2006/relationships/notesSlide" Target="../notesSlides/notesSlide29.xml"/><Relationship Id="rId4" Type="http://schemas.openxmlformats.org/officeDocument/2006/relationships/tags" Target="../tags/tag91.xml"/><Relationship Id="rId9"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8.xml"/><Relationship Id="rId1" Type="http://schemas.openxmlformats.org/officeDocument/2006/relationships/tags" Target="../tags/tag96.xml"/><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tags" Target="../tags/tag109.xml"/><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tags" Target="../tags/tag108.xml"/><Relationship Id="rId17" Type="http://schemas.openxmlformats.org/officeDocument/2006/relationships/image" Target="../media/image34.png"/><Relationship Id="rId2" Type="http://schemas.openxmlformats.org/officeDocument/2006/relationships/tags" Target="../tags/tag98.xml"/><Relationship Id="rId16" Type="http://schemas.openxmlformats.org/officeDocument/2006/relationships/notesSlide" Target="../notesSlides/notesSlide31.xml"/><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tags" Target="../tags/tag107.xml"/><Relationship Id="rId5" Type="http://schemas.openxmlformats.org/officeDocument/2006/relationships/tags" Target="../tags/tag101.xml"/><Relationship Id="rId15" Type="http://schemas.openxmlformats.org/officeDocument/2006/relationships/slideLayout" Target="../slideLayouts/slideLayout6.xml"/><Relationship Id="rId10" Type="http://schemas.openxmlformats.org/officeDocument/2006/relationships/tags" Target="../tags/tag106.xml"/><Relationship Id="rId4" Type="http://schemas.openxmlformats.org/officeDocument/2006/relationships/tags" Target="../tags/tag100.xml"/><Relationship Id="rId9" Type="http://schemas.openxmlformats.org/officeDocument/2006/relationships/tags" Target="../tags/tag105.xml"/><Relationship Id="rId14" Type="http://schemas.openxmlformats.org/officeDocument/2006/relationships/tags" Target="../tags/tag11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8.xml"/><Relationship Id="rId1" Type="http://schemas.openxmlformats.org/officeDocument/2006/relationships/tags" Target="../tags/tag111.xml"/><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112.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tags" Target="../tags/tag1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nvPr>
        </p:nvSpPr>
        <p:spPr>
          <a:xfrm>
            <a:off x="3343275" y="1496214"/>
            <a:ext cx="9180328" cy="1312863"/>
          </a:xfrm>
          <a:solidFill>
            <a:schemeClr val="accent2"/>
          </a:solidFill>
        </p:spPr>
        <p:txBody>
          <a:bodyPr>
            <a:normAutofit/>
          </a:bodyPr>
          <a:lstStyle/>
          <a:p>
            <a:pPr algn="ctr"/>
            <a:r>
              <a:rPr lang="zh-CN" altLang="en-US" b="1" dirty="0"/>
              <a:t>景区酒店销售政策</a:t>
            </a:r>
            <a:r>
              <a:rPr lang="en-US" altLang="zh-CN" b="1" dirty="0" err="1"/>
              <a:t>ppt</a:t>
            </a:r>
            <a:r>
              <a:rPr lang="zh-CN" altLang="en-US" b="1" dirty="0"/>
              <a:t>模板</a:t>
            </a:r>
            <a:endParaRPr lang="zh-CN" altLang="en-US" b="1" dirty="0"/>
          </a:p>
        </p:txBody>
      </p:sp>
      <p:sp>
        <p:nvSpPr>
          <p:cNvPr id="4" name="副标题 3"/>
          <p:cNvSpPr>
            <a:spLocks noGrp="1"/>
          </p:cNvSpPr>
          <p:nvPr>
            <p:ph type="subTitle" idx="1"/>
          </p:nvPr>
        </p:nvSpPr>
        <p:spPr/>
        <p:txBody>
          <a:bodyPr/>
          <a:lstStyle/>
          <a:p>
            <a:endParaRPr lang="zh-CN" altLang="en-US" sz="2800" b="1" dirty="0">
              <a:solidFill>
                <a:schemeClr val="tx1"/>
              </a:solidFill>
              <a:latin typeface="微软雅黑" panose="020B0503020204020204" pitchFamily="34" charset="-122"/>
              <a:ea typeface="微软雅黑" panose="020B0503020204020204" pitchFamily="34" charset="-122"/>
            </a:endParaRPr>
          </a:p>
        </p:txBody>
      </p:sp>
      <p:sp>
        <p:nvSpPr>
          <p:cNvPr id="15" name="任意多边形 14"/>
          <p:cNvSpPr/>
          <p:nvPr/>
        </p:nvSpPr>
        <p:spPr>
          <a:xfrm>
            <a:off x="3629025" y="1676399"/>
            <a:ext cx="3271838" cy="317498"/>
          </a:xfrm>
          <a:custGeom>
            <a:avLst/>
            <a:gdLst/>
            <a:ahLst/>
            <a:cxnLst/>
            <a:rect l="l" t="t" r="r" b="b"/>
            <a:pathLst>
              <a:path w="2825428" h="125536">
                <a:moveTo>
                  <a:pt x="2014389" y="100012"/>
                </a:moveTo>
                <a:cubicBezTo>
                  <a:pt x="2014389" y="100359"/>
                  <a:pt x="2014389" y="100880"/>
                  <a:pt x="2014389" y="101575"/>
                </a:cubicBezTo>
                <a:cubicBezTo>
                  <a:pt x="2013695" y="104006"/>
                  <a:pt x="2013347" y="106610"/>
                  <a:pt x="2013347" y="109388"/>
                </a:cubicBezTo>
                <a:cubicBezTo>
                  <a:pt x="2002582" y="110430"/>
                  <a:pt x="1989039" y="112514"/>
                  <a:pt x="1972717" y="115639"/>
                </a:cubicBezTo>
                <a:lnTo>
                  <a:pt x="1971155" y="106263"/>
                </a:lnTo>
                <a:cubicBezTo>
                  <a:pt x="1980531" y="105221"/>
                  <a:pt x="1994942" y="103137"/>
                  <a:pt x="2014389" y="100012"/>
                </a:cubicBezTo>
                <a:close/>
                <a:moveTo>
                  <a:pt x="272654" y="93240"/>
                </a:moveTo>
                <a:lnTo>
                  <a:pt x="272654" y="110430"/>
                </a:lnTo>
                <a:lnTo>
                  <a:pt x="349226" y="110430"/>
                </a:lnTo>
                <a:lnTo>
                  <a:pt x="349226" y="93240"/>
                </a:lnTo>
                <a:close/>
                <a:moveTo>
                  <a:pt x="263277" y="84906"/>
                </a:moveTo>
                <a:lnTo>
                  <a:pt x="358602" y="84906"/>
                </a:lnTo>
                <a:lnTo>
                  <a:pt x="358602" y="124494"/>
                </a:lnTo>
                <a:lnTo>
                  <a:pt x="349226" y="124494"/>
                </a:lnTo>
                <a:lnTo>
                  <a:pt x="349226" y="118244"/>
                </a:lnTo>
                <a:lnTo>
                  <a:pt x="272654" y="118244"/>
                </a:lnTo>
                <a:lnTo>
                  <a:pt x="272654" y="124494"/>
                </a:lnTo>
                <a:lnTo>
                  <a:pt x="263277" y="124494"/>
                </a:lnTo>
                <a:close/>
                <a:moveTo>
                  <a:pt x="2522042" y="77613"/>
                </a:moveTo>
                <a:lnTo>
                  <a:pt x="2522042" y="108346"/>
                </a:lnTo>
                <a:lnTo>
                  <a:pt x="2563714" y="108346"/>
                </a:lnTo>
                <a:lnTo>
                  <a:pt x="2563714" y="77613"/>
                </a:lnTo>
                <a:close/>
                <a:moveTo>
                  <a:pt x="2720206" y="71884"/>
                </a:moveTo>
                <a:lnTo>
                  <a:pt x="2720206" y="103658"/>
                </a:lnTo>
                <a:lnTo>
                  <a:pt x="2749377" y="103658"/>
                </a:lnTo>
                <a:lnTo>
                  <a:pt x="2749377" y="71884"/>
                </a:lnTo>
                <a:close/>
                <a:moveTo>
                  <a:pt x="57820" y="70842"/>
                </a:moveTo>
                <a:lnTo>
                  <a:pt x="57820" y="86990"/>
                </a:lnTo>
                <a:lnTo>
                  <a:pt x="108347" y="86990"/>
                </a:lnTo>
                <a:lnTo>
                  <a:pt x="108347" y="70842"/>
                </a:lnTo>
                <a:close/>
                <a:moveTo>
                  <a:pt x="2512666" y="68758"/>
                </a:moveTo>
                <a:lnTo>
                  <a:pt x="2573090" y="68758"/>
                </a:lnTo>
                <a:lnTo>
                  <a:pt x="2573090" y="124494"/>
                </a:lnTo>
                <a:lnTo>
                  <a:pt x="2563714" y="124494"/>
                </a:lnTo>
                <a:lnTo>
                  <a:pt x="2563714" y="116160"/>
                </a:lnTo>
                <a:lnTo>
                  <a:pt x="2522042" y="116160"/>
                </a:lnTo>
                <a:lnTo>
                  <a:pt x="2522042" y="124494"/>
                </a:lnTo>
                <a:lnTo>
                  <a:pt x="2512666" y="124494"/>
                </a:lnTo>
                <a:close/>
                <a:moveTo>
                  <a:pt x="497384" y="64591"/>
                </a:moveTo>
                <a:lnTo>
                  <a:pt x="618753" y="64591"/>
                </a:lnTo>
                <a:lnTo>
                  <a:pt x="618753" y="73446"/>
                </a:lnTo>
                <a:lnTo>
                  <a:pt x="565101" y="73446"/>
                </a:lnTo>
                <a:lnTo>
                  <a:pt x="565101" y="85948"/>
                </a:lnTo>
                <a:lnTo>
                  <a:pt x="609898" y="85948"/>
                </a:lnTo>
                <a:lnTo>
                  <a:pt x="609898" y="94803"/>
                </a:lnTo>
                <a:lnTo>
                  <a:pt x="565101" y="94803"/>
                </a:lnTo>
                <a:lnTo>
                  <a:pt x="565101" y="111472"/>
                </a:lnTo>
                <a:cubicBezTo>
                  <a:pt x="582117" y="112166"/>
                  <a:pt x="600869" y="111993"/>
                  <a:pt x="621358" y="110951"/>
                </a:cubicBezTo>
                <a:cubicBezTo>
                  <a:pt x="619969" y="114076"/>
                  <a:pt x="618753" y="117375"/>
                  <a:pt x="617712" y="120848"/>
                </a:cubicBezTo>
                <a:cubicBezTo>
                  <a:pt x="594792" y="120848"/>
                  <a:pt x="575692" y="120848"/>
                  <a:pt x="560413" y="120848"/>
                </a:cubicBezTo>
                <a:cubicBezTo>
                  <a:pt x="542355" y="120501"/>
                  <a:pt x="529680" y="114076"/>
                  <a:pt x="522387" y="101575"/>
                </a:cubicBezTo>
                <a:cubicBezTo>
                  <a:pt x="517873" y="109909"/>
                  <a:pt x="510580" y="117896"/>
                  <a:pt x="500509" y="125536"/>
                </a:cubicBezTo>
                <a:cubicBezTo>
                  <a:pt x="498426" y="123105"/>
                  <a:pt x="496342" y="120501"/>
                  <a:pt x="494259" y="117723"/>
                </a:cubicBezTo>
                <a:cubicBezTo>
                  <a:pt x="507802" y="109388"/>
                  <a:pt x="516831" y="96192"/>
                  <a:pt x="521345" y="78134"/>
                </a:cubicBezTo>
                <a:lnTo>
                  <a:pt x="531242" y="80739"/>
                </a:lnTo>
                <a:cubicBezTo>
                  <a:pt x="529853" y="85601"/>
                  <a:pt x="528291" y="89594"/>
                  <a:pt x="526554" y="92719"/>
                </a:cubicBezTo>
                <a:cubicBezTo>
                  <a:pt x="533152" y="104527"/>
                  <a:pt x="542702" y="110604"/>
                  <a:pt x="555204" y="110951"/>
                </a:cubicBezTo>
                <a:lnTo>
                  <a:pt x="555204" y="73446"/>
                </a:lnTo>
                <a:lnTo>
                  <a:pt x="497384" y="73446"/>
                </a:lnTo>
                <a:close/>
                <a:moveTo>
                  <a:pt x="1064568" y="61466"/>
                </a:moveTo>
                <a:cubicBezTo>
                  <a:pt x="1067346" y="73967"/>
                  <a:pt x="1072381" y="84385"/>
                  <a:pt x="1079674" y="92719"/>
                </a:cubicBezTo>
                <a:cubicBezTo>
                  <a:pt x="1088008" y="83691"/>
                  <a:pt x="1093217" y="73273"/>
                  <a:pt x="1095301" y="61466"/>
                </a:cubicBezTo>
                <a:close/>
                <a:moveTo>
                  <a:pt x="272133" y="57819"/>
                </a:moveTo>
                <a:lnTo>
                  <a:pt x="272133" y="67195"/>
                </a:lnTo>
                <a:lnTo>
                  <a:pt x="313284" y="67195"/>
                </a:lnTo>
                <a:lnTo>
                  <a:pt x="313284" y="57819"/>
                </a:lnTo>
                <a:close/>
                <a:moveTo>
                  <a:pt x="1253729" y="53131"/>
                </a:moveTo>
                <a:lnTo>
                  <a:pt x="1263626" y="53131"/>
                </a:lnTo>
                <a:cubicBezTo>
                  <a:pt x="1263278" y="58340"/>
                  <a:pt x="1263105" y="62681"/>
                  <a:pt x="1263105" y="66154"/>
                </a:cubicBezTo>
                <a:lnTo>
                  <a:pt x="1295921" y="66154"/>
                </a:lnTo>
                <a:cubicBezTo>
                  <a:pt x="1295921" y="79002"/>
                  <a:pt x="1295400" y="91330"/>
                  <a:pt x="1294359" y="103137"/>
                </a:cubicBezTo>
                <a:cubicBezTo>
                  <a:pt x="1294011" y="115986"/>
                  <a:pt x="1287413" y="122063"/>
                  <a:pt x="1274564" y="121369"/>
                </a:cubicBezTo>
                <a:cubicBezTo>
                  <a:pt x="1267966" y="122063"/>
                  <a:pt x="1262584" y="122063"/>
                  <a:pt x="1258417" y="121369"/>
                </a:cubicBezTo>
                <a:cubicBezTo>
                  <a:pt x="1258417" y="120327"/>
                  <a:pt x="1258069" y="118938"/>
                  <a:pt x="1257375" y="117202"/>
                </a:cubicBezTo>
                <a:cubicBezTo>
                  <a:pt x="1257027" y="114424"/>
                  <a:pt x="1256680" y="112340"/>
                  <a:pt x="1256333" y="110951"/>
                </a:cubicBezTo>
                <a:cubicBezTo>
                  <a:pt x="1262584" y="111645"/>
                  <a:pt x="1268140" y="111993"/>
                  <a:pt x="1273002" y="111993"/>
                </a:cubicBezTo>
                <a:cubicBezTo>
                  <a:pt x="1280294" y="112340"/>
                  <a:pt x="1284288" y="108867"/>
                  <a:pt x="1284982" y="101575"/>
                </a:cubicBezTo>
                <a:cubicBezTo>
                  <a:pt x="1285677" y="92546"/>
                  <a:pt x="1286024" y="83691"/>
                  <a:pt x="1286024" y="75009"/>
                </a:cubicBezTo>
                <a:lnTo>
                  <a:pt x="1262584" y="75009"/>
                </a:lnTo>
                <a:cubicBezTo>
                  <a:pt x="1261889" y="96539"/>
                  <a:pt x="1252860" y="113208"/>
                  <a:pt x="1235497" y="125015"/>
                </a:cubicBezTo>
                <a:cubicBezTo>
                  <a:pt x="1233414" y="122584"/>
                  <a:pt x="1231156" y="119806"/>
                  <a:pt x="1228725" y="116681"/>
                </a:cubicBezTo>
                <a:cubicBezTo>
                  <a:pt x="1244005" y="106610"/>
                  <a:pt x="1251992" y="92719"/>
                  <a:pt x="1252687" y="75009"/>
                </a:cubicBezTo>
                <a:lnTo>
                  <a:pt x="1232893" y="75009"/>
                </a:lnTo>
                <a:lnTo>
                  <a:pt x="1232893" y="66154"/>
                </a:lnTo>
                <a:lnTo>
                  <a:pt x="1253208" y="66154"/>
                </a:lnTo>
                <a:cubicBezTo>
                  <a:pt x="1253208" y="64417"/>
                  <a:pt x="1253381" y="61639"/>
                  <a:pt x="1253729" y="57819"/>
                </a:cubicBezTo>
                <a:cubicBezTo>
                  <a:pt x="1253729" y="55388"/>
                  <a:pt x="1253729" y="53826"/>
                  <a:pt x="1253729" y="53131"/>
                </a:cubicBezTo>
                <a:close/>
                <a:moveTo>
                  <a:pt x="2779589" y="51048"/>
                </a:moveTo>
                <a:cubicBezTo>
                  <a:pt x="2789312" y="62855"/>
                  <a:pt x="2796778" y="72404"/>
                  <a:pt x="2801987" y="79697"/>
                </a:cubicBezTo>
                <a:lnTo>
                  <a:pt x="2792611" y="86469"/>
                </a:lnTo>
                <a:cubicBezTo>
                  <a:pt x="2786361" y="77093"/>
                  <a:pt x="2779415" y="67195"/>
                  <a:pt x="2771775" y="56777"/>
                </a:cubicBezTo>
                <a:close/>
                <a:moveTo>
                  <a:pt x="2058145" y="49485"/>
                </a:moveTo>
                <a:lnTo>
                  <a:pt x="2058145" y="71884"/>
                </a:lnTo>
                <a:lnTo>
                  <a:pt x="2078980" y="71884"/>
                </a:lnTo>
                <a:lnTo>
                  <a:pt x="2078980" y="49485"/>
                </a:lnTo>
                <a:close/>
                <a:moveTo>
                  <a:pt x="2028974" y="49485"/>
                </a:moveTo>
                <a:lnTo>
                  <a:pt x="2028974" y="71884"/>
                </a:lnTo>
                <a:lnTo>
                  <a:pt x="2049289" y="71884"/>
                </a:lnTo>
                <a:lnTo>
                  <a:pt x="2049289" y="49485"/>
                </a:lnTo>
                <a:close/>
                <a:moveTo>
                  <a:pt x="1782887" y="49485"/>
                </a:moveTo>
                <a:lnTo>
                  <a:pt x="1782887" y="77093"/>
                </a:lnTo>
                <a:lnTo>
                  <a:pt x="1829247" y="77093"/>
                </a:lnTo>
                <a:lnTo>
                  <a:pt x="1829247" y="49485"/>
                </a:lnTo>
                <a:close/>
                <a:moveTo>
                  <a:pt x="57820" y="46360"/>
                </a:moveTo>
                <a:lnTo>
                  <a:pt x="57820" y="62507"/>
                </a:lnTo>
                <a:lnTo>
                  <a:pt x="108347" y="62507"/>
                </a:lnTo>
                <a:lnTo>
                  <a:pt x="108347" y="46360"/>
                </a:lnTo>
                <a:close/>
                <a:moveTo>
                  <a:pt x="9377" y="42713"/>
                </a:moveTo>
                <a:lnTo>
                  <a:pt x="41672" y="42713"/>
                </a:lnTo>
                <a:lnTo>
                  <a:pt x="41672" y="51048"/>
                </a:lnTo>
                <a:lnTo>
                  <a:pt x="27087" y="51048"/>
                </a:lnTo>
                <a:lnTo>
                  <a:pt x="27087" y="68237"/>
                </a:lnTo>
                <a:lnTo>
                  <a:pt x="44277" y="68237"/>
                </a:lnTo>
                <a:lnTo>
                  <a:pt x="44277" y="77093"/>
                </a:lnTo>
                <a:lnTo>
                  <a:pt x="27087" y="77093"/>
                </a:lnTo>
                <a:lnTo>
                  <a:pt x="27087" y="106784"/>
                </a:lnTo>
                <a:cubicBezTo>
                  <a:pt x="32296" y="104006"/>
                  <a:pt x="37852" y="100880"/>
                  <a:pt x="43756" y="97408"/>
                </a:cubicBezTo>
                <a:cubicBezTo>
                  <a:pt x="43756" y="101227"/>
                  <a:pt x="43930" y="104700"/>
                  <a:pt x="44277" y="107826"/>
                </a:cubicBezTo>
                <a:cubicBezTo>
                  <a:pt x="39762" y="109215"/>
                  <a:pt x="33685" y="112340"/>
                  <a:pt x="26045" y="117202"/>
                </a:cubicBezTo>
                <a:cubicBezTo>
                  <a:pt x="24309" y="118244"/>
                  <a:pt x="22573" y="119806"/>
                  <a:pt x="20836" y="121890"/>
                </a:cubicBezTo>
                <a:lnTo>
                  <a:pt x="14065" y="113035"/>
                </a:lnTo>
                <a:cubicBezTo>
                  <a:pt x="16843" y="110604"/>
                  <a:pt x="18058" y="107652"/>
                  <a:pt x="17711" y="104179"/>
                </a:cubicBezTo>
                <a:lnTo>
                  <a:pt x="17711" y="77093"/>
                </a:lnTo>
                <a:lnTo>
                  <a:pt x="521" y="77093"/>
                </a:lnTo>
                <a:lnTo>
                  <a:pt x="521" y="68237"/>
                </a:lnTo>
                <a:lnTo>
                  <a:pt x="17711" y="68237"/>
                </a:lnTo>
                <a:lnTo>
                  <a:pt x="17711" y="51048"/>
                </a:lnTo>
                <a:lnTo>
                  <a:pt x="9377" y="51048"/>
                </a:lnTo>
                <a:close/>
                <a:moveTo>
                  <a:pt x="272133" y="41151"/>
                </a:moveTo>
                <a:lnTo>
                  <a:pt x="272133" y="50527"/>
                </a:lnTo>
                <a:lnTo>
                  <a:pt x="313284" y="50527"/>
                </a:lnTo>
                <a:lnTo>
                  <a:pt x="313284" y="41151"/>
                </a:lnTo>
                <a:close/>
                <a:moveTo>
                  <a:pt x="2479849" y="38546"/>
                </a:moveTo>
                <a:cubicBezTo>
                  <a:pt x="2477765" y="51395"/>
                  <a:pt x="2475335" y="62855"/>
                  <a:pt x="2472556" y="72925"/>
                </a:cubicBezTo>
                <a:cubicBezTo>
                  <a:pt x="2474293" y="74314"/>
                  <a:pt x="2477071" y="76745"/>
                  <a:pt x="2480891" y="80218"/>
                </a:cubicBezTo>
                <a:cubicBezTo>
                  <a:pt x="2482627" y="81954"/>
                  <a:pt x="2484016" y="83170"/>
                  <a:pt x="2485058" y="83864"/>
                </a:cubicBezTo>
                <a:cubicBezTo>
                  <a:pt x="2490962" y="72057"/>
                  <a:pt x="2494608" y="56951"/>
                  <a:pt x="2495997" y="38546"/>
                </a:cubicBezTo>
                <a:close/>
                <a:moveTo>
                  <a:pt x="524471" y="34379"/>
                </a:moveTo>
                <a:lnTo>
                  <a:pt x="524471" y="45839"/>
                </a:lnTo>
                <a:lnTo>
                  <a:pt x="591667" y="45839"/>
                </a:lnTo>
                <a:lnTo>
                  <a:pt x="591667" y="34379"/>
                </a:lnTo>
                <a:close/>
                <a:moveTo>
                  <a:pt x="2720206" y="31774"/>
                </a:moveTo>
                <a:lnTo>
                  <a:pt x="2720206" y="62507"/>
                </a:lnTo>
                <a:lnTo>
                  <a:pt x="2749377" y="62507"/>
                </a:lnTo>
                <a:lnTo>
                  <a:pt x="2749377" y="31774"/>
                </a:lnTo>
                <a:close/>
                <a:moveTo>
                  <a:pt x="1049983" y="28649"/>
                </a:moveTo>
                <a:lnTo>
                  <a:pt x="1049983" y="53131"/>
                </a:lnTo>
                <a:lnTo>
                  <a:pt x="1072902" y="53131"/>
                </a:lnTo>
                <a:lnTo>
                  <a:pt x="1072902" y="28649"/>
                </a:lnTo>
                <a:close/>
                <a:moveTo>
                  <a:pt x="991121" y="26044"/>
                </a:moveTo>
                <a:lnTo>
                  <a:pt x="1032272" y="26044"/>
                </a:lnTo>
                <a:lnTo>
                  <a:pt x="1032272" y="35942"/>
                </a:lnTo>
                <a:cubicBezTo>
                  <a:pt x="1027411" y="44623"/>
                  <a:pt x="1022375" y="52263"/>
                  <a:pt x="1017166" y="58861"/>
                </a:cubicBezTo>
                <a:lnTo>
                  <a:pt x="1017166" y="61466"/>
                </a:lnTo>
                <a:lnTo>
                  <a:pt x="1021854" y="66675"/>
                </a:lnTo>
                <a:cubicBezTo>
                  <a:pt x="1022202" y="66327"/>
                  <a:pt x="1022723" y="65806"/>
                  <a:pt x="1023417" y="65112"/>
                </a:cubicBezTo>
                <a:cubicBezTo>
                  <a:pt x="1028279" y="59556"/>
                  <a:pt x="1031057" y="56083"/>
                  <a:pt x="1031751" y="54694"/>
                </a:cubicBezTo>
                <a:lnTo>
                  <a:pt x="1038523" y="60424"/>
                </a:lnTo>
                <a:cubicBezTo>
                  <a:pt x="1035398" y="64244"/>
                  <a:pt x="1031578" y="68237"/>
                  <a:pt x="1027063" y="72404"/>
                </a:cubicBezTo>
                <a:cubicBezTo>
                  <a:pt x="1028105" y="73446"/>
                  <a:pt x="1029668" y="75183"/>
                  <a:pt x="1031751" y="77613"/>
                </a:cubicBezTo>
                <a:cubicBezTo>
                  <a:pt x="1033835" y="79697"/>
                  <a:pt x="1035224" y="81086"/>
                  <a:pt x="1035919" y="81781"/>
                </a:cubicBezTo>
                <a:lnTo>
                  <a:pt x="1029668" y="88552"/>
                </a:lnTo>
                <a:cubicBezTo>
                  <a:pt x="1026890" y="84385"/>
                  <a:pt x="1022723" y="79350"/>
                  <a:pt x="1017166" y="73446"/>
                </a:cubicBezTo>
                <a:lnTo>
                  <a:pt x="1017166" y="124494"/>
                </a:lnTo>
                <a:lnTo>
                  <a:pt x="1008311" y="124494"/>
                </a:lnTo>
                <a:lnTo>
                  <a:pt x="1008311" y="69279"/>
                </a:lnTo>
                <a:cubicBezTo>
                  <a:pt x="1003797" y="73794"/>
                  <a:pt x="998935" y="78655"/>
                  <a:pt x="993726" y="83864"/>
                </a:cubicBezTo>
                <a:cubicBezTo>
                  <a:pt x="992684" y="80739"/>
                  <a:pt x="991642" y="77093"/>
                  <a:pt x="990600" y="72925"/>
                </a:cubicBezTo>
                <a:cubicBezTo>
                  <a:pt x="1005186" y="60424"/>
                  <a:pt x="1015430" y="47922"/>
                  <a:pt x="1021333" y="35421"/>
                </a:cubicBezTo>
                <a:lnTo>
                  <a:pt x="991121" y="35421"/>
                </a:lnTo>
                <a:close/>
                <a:moveTo>
                  <a:pt x="272654" y="23961"/>
                </a:moveTo>
                <a:cubicBezTo>
                  <a:pt x="272654" y="24308"/>
                  <a:pt x="272480" y="24655"/>
                  <a:pt x="272133" y="25003"/>
                </a:cubicBezTo>
                <a:lnTo>
                  <a:pt x="272133" y="33337"/>
                </a:lnTo>
                <a:lnTo>
                  <a:pt x="313284" y="33337"/>
                </a:lnTo>
                <a:lnTo>
                  <a:pt x="313284" y="23961"/>
                </a:lnTo>
                <a:close/>
                <a:moveTo>
                  <a:pt x="2038871" y="22919"/>
                </a:moveTo>
                <a:cubicBezTo>
                  <a:pt x="2035399" y="29170"/>
                  <a:pt x="2031231" y="35073"/>
                  <a:pt x="2026370" y="40630"/>
                </a:cubicBezTo>
                <a:lnTo>
                  <a:pt x="2053456" y="40630"/>
                </a:lnTo>
                <a:lnTo>
                  <a:pt x="2066479" y="22919"/>
                </a:lnTo>
                <a:close/>
                <a:moveTo>
                  <a:pt x="2253556" y="20835"/>
                </a:moveTo>
                <a:lnTo>
                  <a:pt x="2253556" y="57298"/>
                </a:lnTo>
                <a:lnTo>
                  <a:pt x="2292623" y="57298"/>
                </a:lnTo>
                <a:lnTo>
                  <a:pt x="2292623" y="20835"/>
                </a:lnTo>
                <a:close/>
                <a:moveTo>
                  <a:pt x="1246957" y="17710"/>
                </a:moveTo>
                <a:lnTo>
                  <a:pt x="1246957" y="42192"/>
                </a:lnTo>
                <a:lnTo>
                  <a:pt x="1285503" y="42192"/>
                </a:lnTo>
                <a:lnTo>
                  <a:pt x="1285503" y="17710"/>
                </a:lnTo>
                <a:close/>
                <a:moveTo>
                  <a:pt x="1310506" y="15106"/>
                </a:moveTo>
                <a:lnTo>
                  <a:pt x="1319883" y="15106"/>
                </a:lnTo>
                <a:lnTo>
                  <a:pt x="1319883" y="95324"/>
                </a:lnTo>
                <a:lnTo>
                  <a:pt x="1310506" y="95324"/>
                </a:lnTo>
                <a:close/>
                <a:moveTo>
                  <a:pt x="524471" y="15106"/>
                </a:moveTo>
                <a:lnTo>
                  <a:pt x="524471" y="26044"/>
                </a:lnTo>
                <a:lnTo>
                  <a:pt x="591667" y="26044"/>
                </a:lnTo>
                <a:lnTo>
                  <a:pt x="591667" y="15106"/>
                </a:lnTo>
                <a:close/>
                <a:moveTo>
                  <a:pt x="2216051" y="10938"/>
                </a:moveTo>
                <a:lnTo>
                  <a:pt x="2329086" y="10938"/>
                </a:lnTo>
                <a:lnTo>
                  <a:pt x="2329086" y="20835"/>
                </a:lnTo>
                <a:lnTo>
                  <a:pt x="2303041" y="20835"/>
                </a:lnTo>
                <a:lnTo>
                  <a:pt x="2303041" y="57298"/>
                </a:lnTo>
                <a:lnTo>
                  <a:pt x="2334295" y="57298"/>
                </a:lnTo>
                <a:lnTo>
                  <a:pt x="2334295" y="67195"/>
                </a:lnTo>
                <a:lnTo>
                  <a:pt x="2303041" y="67195"/>
                </a:lnTo>
                <a:lnTo>
                  <a:pt x="2303041" y="123973"/>
                </a:lnTo>
                <a:lnTo>
                  <a:pt x="2292623" y="123973"/>
                </a:lnTo>
                <a:lnTo>
                  <a:pt x="2292623" y="67195"/>
                </a:lnTo>
                <a:lnTo>
                  <a:pt x="2253556" y="67195"/>
                </a:lnTo>
                <a:cubicBezTo>
                  <a:pt x="2254945" y="94629"/>
                  <a:pt x="2243312" y="114076"/>
                  <a:pt x="2218656" y="125536"/>
                </a:cubicBezTo>
                <a:cubicBezTo>
                  <a:pt x="2214488" y="120327"/>
                  <a:pt x="2212058" y="117375"/>
                  <a:pt x="2211363" y="116681"/>
                </a:cubicBezTo>
                <a:cubicBezTo>
                  <a:pt x="2224212" y="110777"/>
                  <a:pt x="2232546" y="104527"/>
                  <a:pt x="2236366" y="97928"/>
                </a:cubicBezTo>
                <a:cubicBezTo>
                  <a:pt x="2240880" y="91678"/>
                  <a:pt x="2243138" y="81433"/>
                  <a:pt x="2243138" y="67195"/>
                </a:cubicBezTo>
                <a:lnTo>
                  <a:pt x="2210321" y="67195"/>
                </a:lnTo>
                <a:lnTo>
                  <a:pt x="2210321" y="57298"/>
                </a:lnTo>
                <a:lnTo>
                  <a:pt x="2243138" y="57298"/>
                </a:lnTo>
                <a:lnTo>
                  <a:pt x="2243138" y="20835"/>
                </a:lnTo>
                <a:lnTo>
                  <a:pt x="2216051" y="20835"/>
                </a:lnTo>
                <a:close/>
                <a:moveTo>
                  <a:pt x="1772990" y="9376"/>
                </a:moveTo>
                <a:lnTo>
                  <a:pt x="1846437" y="9376"/>
                </a:lnTo>
                <a:lnTo>
                  <a:pt x="1846437" y="18752"/>
                </a:lnTo>
                <a:lnTo>
                  <a:pt x="1782887" y="18752"/>
                </a:lnTo>
                <a:lnTo>
                  <a:pt x="1782887" y="40630"/>
                </a:lnTo>
                <a:lnTo>
                  <a:pt x="1838623" y="40630"/>
                </a:lnTo>
                <a:lnTo>
                  <a:pt x="1838623" y="85948"/>
                </a:lnTo>
                <a:lnTo>
                  <a:pt x="1782887" y="85948"/>
                </a:lnTo>
                <a:lnTo>
                  <a:pt x="1782887" y="110430"/>
                </a:lnTo>
                <a:lnTo>
                  <a:pt x="1847999" y="110430"/>
                </a:lnTo>
                <a:lnTo>
                  <a:pt x="1847999" y="119806"/>
                </a:lnTo>
                <a:lnTo>
                  <a:pt x="1772990" y="119806"/>
                </a:lnTo>
                <a:close/>
                <a:moveTo>
                  <a:pt x="1237581" y="8855"/>
                </a:moveTo>
                <a:lnTo>
                  <a:pt x="1294880" y="8855"/>
                </a:lnTo>
                <a:lnTo>
                  <a:pt x="1294880" y="51048"/>
                </a:lnTo>
                <a:lnTo>
                  <a:pt x="1237581" y="51048"/>
                </a:lnTo>
                <a:close/>
                <a:moveTo>
                  <a:pt x="515095" y="6250"/>
                </a:moveTo>
                <a:lnTo>
                  <a:pt x="601043" y="6250"/>
                </a:lnTo>
                <a:lnTo>
                  <a:pt x="601043" y="54694"/>
                </a:lnTo>
                <a:lnTo>
                  <a:pt x="515095" y="54694"/>
                </a:lnTo>
                <a:close/>
                <a:moveTo>
                  <a:pt x="113035" y="5729"/>
                </a:moveTo>
                <a:lnTo>
                  <a:pt x="120849" y="11459"/>
                </a:lnTo>
                <a:cubicBezTo>
                  <a:pt x="113904" y="20141"/>
                  <a:pt x="107479" y="27260"/>
                  <a:pt x="101576" y="32816"/>
                </a:cubicBezTo>
                <a:lnTo>
                  <a:pt x="94804" y="27086"/>
                </a:lnTo>
                <a:cubicBezTo>
                  <a:pt x="100708" y="21183"/>
                  <a:pt x="106785" y="14064"/>
                  <a:pt x="113035" y="5729"/>
                </a:cubicBezTo>
                <a:close/>
                <a:moveTo>
                  <a:pt x="52611" y="5209"/>
                </a:moveTo>
                <a:cubicBezTo>
                  <a:pt x="57473" y="10070"/>
                  <a:pt x="63376" y="16668"/>
                  <a:pt x="70322" y="25003"/>
                </a:cubicBezTo>
                <a:lnTo>
                  <a:pt x="61987" y="31774"/>
                </a:lnTo>
                <a:cubicBezTo>
                  <a:pt x="56778" y="23440"/>
                  <a:pt x="51222" y="16321"/>
                  <a:pt x="45319" y="10418"/>
                </a:cubicBezTo>
                <a:close/>
                <a:moveTo>
                  <a:pt x="1534716" y="3646"/>
                </a:moveTo>
                <a:lnTo>
                  <a:pt x="1545655" y="3646"/>
                </a:lnTo>
                <a:cubicBezTo>
                  <a:pt x="1544960" y="11633"/>
                  <a:pt x="1544092" y="19273"/>
                  <a:pt x="1543050" y="26565"/>
                </a:cubicBezTo>
                <a:cubicBezTo>
                  <a:pt x="1553121" y="69974"/>
                  <a:pt x="1572394" y="98276"/>
                  <a:pt x="1600870" y="111472"/>
                </a:cubicBezTo>
                <a:cubicBezTo>
                  <a:pt x="1600176" y="112861"/>
                  <a:pt x="1598960" y="114597"/>
                  <a:pt x="1597224" y="116681"/>
                </a:cubicBezTo>
                <a:cubicBezTo>
                  <a:pt x="1595487" y="119112"/>
                  <a:pt x="1594272" y="121022"/>
                  <a:pt x="1593578" y="122411"/>
                </a:cubicBezTo>
                <a:cubicBezTo>
                  <a:pt x="1566491" y="106089"/>
                  <a:pt x="1548259" y="80739"/>
                  <a:pt x="1538883" y="46360"/>
                </a:cubicBezTo>
                <a:cubicBezTo>
                  <a:pt x="1530896" y="80739"/>
                  <a:pt x="1512665" y="106610"/>
                  <a:pt x="1484189" y="123973"/>
                </a:cubicBezTo>
                <a:cubicBezTo>
                  <a:pt x="1483494" y="122932"/>
                  <a:pt x="1482279" y="121369"/>
                  <a:pt x="1480543" y="119285"/>
                </a:cubicBezTo>
                <a:cubicBezTo>
                  <a:pt x="1478806" y="116854"/>
                  <a:pt x="1477417" y="115118"/>
                  <a:pt x="1476375" y="114076"/>
                </a:cubicBezTo>
                <a:cubicBezTo>
                  <a:pt x="1513186" y="93588"/>
                  <a:pt x="1532632" y="56777"/>
                  <a:pt x="1534716" y="3646"/>
                </a:cubicBezTo>
                <a:close/>
                <a:moveTo>
                  <a:pt x="1742778" y="2604"/>
                </a:moveTo>
                <a:lnTo>
                  <a:pt x="1752154" y="2604"/>
                </a:lnTo>
                <a:lnTo>
                  <a:pt x="1752154" y="27607"/>
                </a:lnTo>
                <a:lnTo>
                  <a:pt x="1768302" y="27607"/>
                </a:lnTo>
                <a:lnTo>
                  <a:pt x="1768302" y="36462"/>
                </a:lnTo>
                <a:lnTo>
                  <a:pt x="1752154" y="36462"/>
                </a:lnTo>
                <a:lnTo>
                  <a:pt x="1752154" y="62507"/>
                </a:lnTo>
                <a:cubicBezTo>
                  <a:pt x="1758058" y="60771"/>
                  <a:pt x="1763440" y="59208"/>
                  <a:pt x="1768302" y="57819"/>
                </a:cubicBezTo>
                <a:cubicBezTo>
                  <a:pt x="1768649" y="61986"/>
                  <a:pt x="1768823" y="65286"/>
                  <a:pt x="1768823" y="67716"/>
                </a:cubicBezTo>
                <a:cubicBezTo>
                  <a:pt x="1767434" y="68064"/>
                  <a:pt x="1765350" y="68585"/>
                  <a:pt x="1762572" y="69279"/>
                </a:cubicBezTo>
                <a:cubicBezTo>
                  <a:pt x="1758058" y="70668"/>
                  <a:pt x="1754585" y="71710"/>
                  <a:pt x="1752154" y="72404"/>
                </a:cubicBezTo>
                <a:lnTo>
                  <a:pt x="1752154" y="109388"/>
                </a:lnTo>
                <a:cubicBezTo>
                  <a:pt x="1752849" y="119112"/>
                  <a:pt x="1748334" y="123800"/>
                  <a:pt x="1738611" y="123452"/>
                </a:cubicBezTo>
                <a:cubicBezTo>
                  <a:pt x="1734791" y="123452"/>
                  <a:pt x="1730797" y="123452"/>
                  <a:pt x="1726630" y="123452"/>
                </a:cubicBezTo>
                <a:cubicBezTo>
                  <a:pt x="1726283" y="122063"/>
                  <a:pt x="1725935" y="119980"/>
                  <a:pt x="1725588" y="117202"/>
                </a:cubicBezTo>
                <a:cubicBezTo>
                  <a:pt x="1724894" y="115465"/>
                  <a:pt x="1724546" y="114076"/>
                  <a:pt x="1724546" y="113035"/>
                </a:cubicBezTo>
                <a:cubicBezTo>
                  <a:pt x="1725935" y="113035"/>
                  <a:pt x="1728019" y="113208"/>
                  <a:pt x="1730797" y="113555"/>
                </a:cubicBezTo>
                <a:cubicBezTo>
                  <a:pt x="1733575" y="113555"/>
                  <a:pt x="1735659" y="113555"/>
                  <a:pt x="1737048" y="113555"/>
                </a:cubicBezTo>
                <a:cubicBezTo>
                  <a:pt x="1741215" y="113903"/>
                  <a:pt x="1743125" y="112166"/>
                  <a:pt x="1742778" y="108346"/>
                </a:cubicBezTo>
                <a:lnTo>
                  <a:pt x="1742778" y="75009"/>
                </a:lnTo>
                <a:cubicBezTo>
                  <a:pt x="1741041" y="75356"/>
                  <a:pt x="1738611" y="76051"/>
                  <a:pt x="1735485" y="77093"/>
                </a:cubicBezTo>
                <a:cubicBezTo>
                  <a:pt x="1730971" y="78482"/>
                  <a:pt x="1727498" y="79523"/>
                  <a:pt x="1725067" y="80218"/>
                </a:cubicBezTo>
                <a:lnTo>
                  <a:pt x="1724025" y="69800"/>
                </a:lnTo>
                <a:cubicBezTo>
                  <a:pt x="1729929" y="68064"/>
                  <a:pt x="1736180" y="66501"/>
                  <a:pt x="1742778" y="65112"/>
                </a:cubicBezTo>
                <a:lnTo>
                  <a:pt x="1742778" y="36462"/>
                </a:lnTo>
                <a:lnTo>
                  <a:pt x="1725588" y="36462"/>
                </a:lnTo>
                <a:lnTo>
                  <a:pt x="1725588" y="27607"/>
                </a:lnTo>
                <a:lnTo>
                  <a:pt x="1742778" y="27607"/>
                </a:lnTo>
                <a:close/>
                <a:moveTo>
                  <a:pt x="818481" y="2604"/>
                </a:moveTo>
                <a:lnTo>
                  <a:pt x="828378" y="2604"/>
                </a:lnTo>
                <a:cubicBezTo>
                  <a:pt x="828378" y="5729"/>
                  <a:pt x="828378" y="10418"/>
                  <a:pt x="828378" y="16668"/>
                </a:cubicBezTo>
                <a:cubicBezTo>
                  <a:pt x="828030" y="24308"/>
                  <a:pt x="827857" y="30559"/>
                  <a:pt x="827857" y="35421"/>
                </a:cubicBezTo>
                <a:cubicBezTo>
                  <a:pt x="833066" y="73273"/>
                  <a:pt x="846609" y="99318"/>
                  <a:pt x="868487" y="113555"/>
                </a:cubicBezTo>
                <a:cubicBezTo>
                  <a:pt x="868140" y="113903"/>
                  <a:pt x="867792" y="114424"/>
                  <a:pt x="867445" y="115118"/>
                </a:cubicBezTo>
                <a:cubicBezTo>
                  <a:pt x="866056" y="116854"/>
                  <a:pt x="864146" y="119285"/>
                  <a:pt x="861715" y="122411"/>
                </a:cubicBezTo>
                <a:cubicBezTo>
                  <a:pt x="841921" y="107826"/>
                  <a:pt x="829420" y="86990"/>
                  <a:pt x="824211" y="59903"/>
                </a:cubicBezTo>
                <a:cubicBezTo>
                  <a:pt x="819696" y="85948"/>
                  <a:pt x="806674" y="107478"/>
                  <a:pt x="785143" y="124494"/>
                </a:cubicBezTo>
                <a:cubicBezTo>
                  <a:pt x="784101" y="123452"/>
                  <a:pt x="782712" y="122063"/>
                  <a:pt x="780976" y="120327"/>
                </a:cubicBezTo>
                <a:cubicBezTo>
                  <a:pt x="779587" y="118591"/>
                  <a:pt x="778545" y="117375"/>
                  <a:pt x="777851" y="116681"/>
                </a:cubicBezTo>
                <a:cubicBezTo>
                  <a:pt x="804243" y="97581"/>
                  <a:pt x="817612" y="70494"/>
                  <a:pt x="817960" y="35421"/>
                </a:cubicBezTo>
                <a:cubicBezTo>
                  <a:pt x="817960" y="31601"/>
                  <a:pt x="818133" y="26044"/>
                  <a:pt x="818481" y="18752"/>
                </a:cubicBezTo>
                <a:cubicBezTo>
                  <a:pt x="818481" y="11459"/>
                  <a:pt x="818481" y="6077"/>
                  <a:pt x="818481" y="2604"/>
                </a:cubicBezTo>
                <a:close/>
                <a:moveTo>
                  <a:pt x="768474" y="2604"/>
                </a:moveTo>
                <a:lnTo>
                  <a:pt x="778372" y="2604"/>
                </a:lnTo>
                <a:cubicBezTo>
                  <a:pt x="778372" y="19967"/>
                  <a:pt x="778198" y="32295"/>
                  <a:pt x="777851" y="39588"/>
                </a:cubicBezTo>
                <a:cubicBezTo>
                  <a:pt x="777851" y="40977"/>
                  <a:pt x="777677" y="42713"/>
                  <a:pt x="777330" y="44797"/>
                </a:cubicBezTo>
                <a:cubicBezTo>
                  <a:pt x="777330" y="47228"/>
                  <a:pt x="777156" y="49138"/>
                  <a:pt x="776809" y="50527"/>
                </a:cubicBezTo>
                <a:lnTo>
                  <a:pt x="781497" y="46360"/>
                </a:lnTo>
                <a:cubicBezTo>
                  <a:pt x="784622" y="49832"/>
                  <a:pt x="788963" y="54868"/>
                  <a:pt x="794519" y="61466"/>
                </a:cubicBezTo>
                <a:cubicBezTo>
                  <a:pt x="800423" y="68411"/>
                  <a:pt x="804764" y="73620"/>
                  <a:pt x="807542" y="77093"/>
                </a:cubicBezTo>
                <a:lnTo>
                  <a:pt x="799207" y="84385"/>
                </a:lnTo>
                <a:cubicBezTo>
                  <a:pt x="792262" y="74662"/>
                  <a:pt x="784622" y="64938"/>
                  <a:pt x="776288" y="55215"/>
                </a:cubicBezTo>
                <a:cubicBezTo>
                  <a:pt x="774552" y="80912"/>
                  <a:pt x="765696" y="103658"/>
                  <a:pt x="749722" y="123452"/>
                </a:cubicBezTo>
                <a:cubicBezTo>
                  <a:pt x="748680" y="122411"/>
                  <a:pt x="747291" y="121022"/>
                  <a:pt x="745555" y="119285"/>
                </a:cubicBezTo>
                <a:cubicBezTo>
                  <a:pt x="743819" y="117896"/>
                  <a:pt x="742603" y="116854"/>
                  <a:pt x="741909" y="116160"/>
                </a:cubicBezTo>
                <a:cubicBezTo>
                  <a:pt x="759619" y="96366"/>
                  <a:pt x="768301" y="69626"/>
                  <a:pt x="767954" y="35942"/>
                </a:cubicBezTo>
                <a:cubicBezTo>
                  <a:pt x="768301" y="27954"/>
                  <a:pt x="768474" y="16842"/>
                  <a:pt x="768474" y="2604"/>
                </a:cubicBezTo>
                <a:close/>
                <a:moveTo>
                  <a:pt x="2476203" y="2083"/>
                </a:moveTo>
                <a:lnTo>
                  <a:pt x="2486100" y="3646"/>
                </a:lnTo>
                <a:cubicBezTo>
                  <a:pt x="2484363" y="12675"/>
                  <a:pt x="2482974" y="21183"/>
                  <a:pt x="2481933" y="29170"/>
                </a:cubicBezTo>
                <a:lnTo>
                  <a:pt x="2505373" y="29170"/>
                </a:lnTo>
                <a:lnTo>
                  <a:pt x="2505373" y="38025"/>
                </a:lnTo>
                <a:cubicBezTo>
                  <a:pt x="2502942" y="61292"/>
                  <a:pt x="2498601" y="78655"/>
                  <a:pt x="2492351" y="90115"/>
                </a:cubicBezTo>
                <a:cubicBezTo>
                  <a:pt x="2492698" y="90462"/>
                  <a:pt x="2493219" y="90983"/>
                  <a:pt x="2493913" y="91678"/>
                </a:cubicBezTo>
                <a:cubicBezTo>
                  <a:pt x="2498775" y="95845"/>
                  <a:pt x="2503463" y="100186"/>
                  <a:pt x="2507978" y="104700"/>
                </a:cubicBezTo>
                <a:lnTo>
                  <a:pt x="2500685" y="111993"/>
                </a:lnTo>
                <a:cubicBezTo>
                  <a:pt x="2496518" y="108173"/>
                  <a:pt x="2492003" y="103832"/>
                  <a:pt x="2487142" y="98970"/>
                </a:cubicBezTo>
                <a:cubicBezTo>
                  <a:pt x="2481238" y="107652"/>
                  <a:pt x="2473251" y="115986"/>
                  <a:pt x="2463180" y="123973"/>
                </a:cubicBezTo>
                <a:cubicBezTo>
                  <a:pt x="2462138" y="122584"/>
                  <a:pt x="2460402" y="120153"/>
                  <a:pt x="2457971" y="116681"/>
                </a:cubicBezTo>
                <a:cubicBezTo>
                  <a:pt x="2457624" y="116334"/>
                  <a:pt x="2457277" y="115986"/>
                  <a:pt x="2456929" y="115639"/>
                </a:cubicBezTo>
                <a:cubicBezTo>
                  <a:pt x="2466653" y="109041"/>
                  <a:pt x="2474466" y="101227"/>
                  <a:pt x="2480370" y="92199"/>
                </a:cubicBezTo>
                <a:cubicBezTo>
                  <a:pt x="2474814" y="86990"/>
                  <a:pt x="2468910" y="81607"/>
                  <a:pt x="2462659" y="76051"/>
                </a:cubicBezTo>
                <a:cubicBezTo>
                  <a:pt x="2466479" y="60424"/>
                  <a:pt x="2469084" y="47922"/>
                  <a:pt x="2470473" y="38546"/>
                </a:cubicBezTo>
                <a:lnTo>
                  <a:pt x="2458492" y="38546"/>
                </a:lnTo>
                <a:lnTo>
                  <a:pt x="2458492" y="29170"/>
                </a:lnTo>
                <a:lnTo>
                  <a:pt x="2472036" y="29170"/>
                </a:lnTo>
                <a:cubicBezTo>
                  <a:pt x="2473772" y="19446"/>
                  <a:pt x="2475161" y="10418"/>
                  <a:pt x="2476203" y="2083"/>
                </a:cubicBezTo>
                <a:close/>
                <a:moveTo>
                  <a:pt x="1996158" y="2083"/>
                </a:moveTo>
                <a:lnTo>
                  <a:pt x="2005534" y="6250"/>
                </a:lnTo>
                <a:cubicBezTo>
                  <a:pt x="1996158" y="22572"/>
                  <a:pt x="1988171" y="35594"/>
                  <a:pt x="1981573" y="45318"/>
                </a:cubicBezTo>
                <a:cubicBezTo>
                  <a:pt x="1983309" y="45318"/>
                  <a:pt x="1986087" y="45318"/>
                  <a:pt x="1989907" y="45318"/>
                </a:cubicBezTo>
                <a:cubicBezTo>
                  <a:pt x="1993727" y="44970"/>
                  <a:pt x="1996679" y="44797"/>
                  <a:pt x="1998762" y="44797"/>
                </a:cubicBezTo>
                <a:cubicBezTo>
                  <a:pt x="2000846" y="42019"/>
                  <a:pt x="2003277" y="38025"/>
                  <a:pt x="2006055" y="32816"/>
                </a:cubicBezTo>
                <a:cubicBezTo>
                  <a:pt x="2006749" y="31427"/>
                  <a:pt x="2007270" y="30385"/>
                  <a:pt x="2007617" y="29691"/>
                </a:cubicBezTo>
                <a:lnTo>
                  <a:pt x="2016473" y="34379"/>
                </a:lnTo>
                <a:cubicBezTo>
                  <a:pt x="2005707" y="51395"/>
                  <a:pt x="1995637" y="65806"/>
                  <a:pt x="1986261" y="77613"/>
                </a:cubicBezTo>
                <a:cubicBezTo>
                  <a:pt x="1996679" y="76224"/>
                  <a:pt x="2005360" y="75356"/>
                  <a:pt x="2012305" y="75009"/>
                </a:cubicBezTo>
                <a:cubicBezTo>
                  <a:pt x="2011958" y="78134"/>
                  <a:pt x="2011437" y="81260"/>
                  <a:pt x="2010743" y="84385"/>
                </a:cubicBezTo>
                <a:cubicBezTo>
                  <a:pt x="1994769" y="85427"/>
                  <a:pt x="1983309" y="86642"/>
                  <a:pt x="1976364" y="88031"/>
                </a:cubicBezTo>
                <a:lnTo>
                  <a:pt x="1973238" y="78655"/>
                </a:lnTo>
                <a:cubicBezTo>
                  <a:pt x="1976711" y="75877"/>
                  <a:pt x="1979489" y="73273"/>
                  <a:pt x="1981573" y="70842"/>
                </a:cubicBezTo>
                <a:cubicBezTo>
                  <a:pt x="1982962" y="68758"/>
                  <a:pt x="1985392" y="65112"/>
                  <a:pt x="1988865" y="59903"/>
                </a:cubicBezTo>
                <a:cubicBezTo>
                  <a:pt x="1991296" y="56777"/>
                  <a:pt x="1993032" y="54347"/>
                  <a:pt x="1994074" y="52610"/>
                </a:cubicBezTo>
                <a:cubicBezTo>
                  <a:pt x="1985392" y="52958"/>
                  <a:pt x="1978621" y="53478"/>
                  <a:pt x="1973759" y="54173"/>
                </a:cubicBezTo>
                <a:lnTo>
                  <a:pt x="1971155" y="44797"/>
                </a:lnTo>
                <a:cubicBezTo>
                  <a:pt x="1973238" y="42713"/>
                  <a:pt x="1975495" y="39761"/>
                  <a:pt x="1977926" y="35942"/>
                </a:cubicBezTo>
                <a:cubicBezTo>
                  <a:pt x="1985219" y="24829"/>
                  <a:pt x="1991296" y="13543"/>
                  <a:pt x="1996158" y="2083"/>
                </a:cubicBezTo>
                <a:close/>
                <a:moveTo>
                  <a:pt x="1336551" y="2083"/>
                </a:moveTo>
                <a:lnTo>
                  <a:pt x="1346448" y="2083"/>
                </a:lnTo>
                <a:lnTo>
                  <a:pt x="1346448" y="107305"/>
                </a:lnTo>
                <a:cubicBezTo>
                  <a:pt x="1346796" y="117723"/>
                  <a:pt x="1341413" y="122932"/>
                  <a:pt x="1330301" y="122932"/>
                </a:cubicBezTo>
                <a:cubicBezTo>
                  <a:pt x="1323702" y="123626"/>
                  <a:pt x="1317278" y="123626"/>
                  <a:pt x="1311027" y="122932"/>
                </a:cubicBezTo>
                <a:cubicBezTo>
                  <a:pt x="1310680" y="119459"/>
                  <a:pt x="1309986" y="115813"/>
                  <a:pt x="1308944" y="111993"/>
                </a:cubicBezTo>
                <a:cubicBezTo>
                  <a:pt x="1309986" y="111993"/>
                  <a:pt x="1312243" y="111993"/>
                  <a:pt x="1315715" y="111993"/>
                </a:cubicBezTo>
                <a:cubicBezTo>
                  <a:pt x="1320924" y="112340"/>
                  <a:pt x="1324571" y="112514"/>
                  <a:pt x="1326654" y="112514"/>
                </a:cubicBezTo>
                <a:cubicBezTo>
                  <a:pt x="1333600" y="112861"/>
                  <a:pt x="1336899" y="109735"/>
                  <a:pt x="1336551" y="103137"/>
                </a:cubicBezTo>
                <a:close/>
                <a:moveTo>
                  <a:pt x="1072902" y="2083"/>
                </a:moveTo>
                <a:lnTo>
                  <a:pt x="1082278" y="2083"/>
                </a:lnTo>
                <a:lnTo>
                  <a:pt x="1082278" y="20315"/>
                </a:lnTo>
                <a:lnTo>
                  <a:pt x="1112491" y="20315"/>
                </a:lnTo>
                <a:lnTo>
                  <a:pt x="1110407" y="45318"/>
                </a:lnTo>
                <a:cubicBezTo>
                  <a:pt x="1108323" y="44970"/>
                  <a:pt x="1105198" y="44797"/>
                  <a:pt x="1101031" y="44797"/>
                </a:cubicBezTo>
                <a:lnTo>
                  <a:pt x="1102594" y="28649"/>
                </a:lnTo>
                <a:lnTo>
                  <a:pt x="1082278" y="28649"/>
                </a:lnTo>
                <a:lnTo>
                  <a:pt x="1082278" y="53131"/>
                </a:lnTo>
                <a:lnTo>
                  <a:pt x="1105198" y="53131"/>
                </a:lnTo>
                <a:lnTo>
                  <a:pt x="1105198" y="60945"/>
                </a:lnTo>
                <a:cubicBezTo>
                  <a:pt x="1101725" y="76224"/>
                  <a:pt x="1095475" y="89073"/>
                  <a:pt x="1086446" y="99491"/>
                </a:cubicBezTo>
                <a:cubicBezTo>
                  <a:pt x="1094433" y="105742"/>
                  <a:pt x="1104156" y="110256"/>
                  <a:pt x="1115616" y="113035"/>
                </a:cubicBezTo>
                <a:cubicBezTo>
                  <a:pt x="1113532" y="116160"/>
                  <a:pt x="1111622" y="119285"/>
                  <a:pt x="1109886" y="122411"/>
                </a:cubicBezTo>
                <a:cubicBezTo>
                  <a:pt x="1098079" y="117896"/>
                  <a:pt x="1088008" y="112340"/>
                  <a:pt x="1079674" y="105742"/>
                </a:cubicBezTo>
                <a:cubicBezTo>
                  <a:pt x="1071340" y="112687"/>
                  <a:pt x="1060922" y="119112"/>
                  <a:pt x="1048420" y="125015"/>
                </a:cubicBezTo>
                <a:cubicBezTo>
                  <a:pt x="1046337" y="121890"/>
                  <a:pt x="1044253" y="119112"/>
                  <a:pt x="1042169" y="116681"/>
                </a:cubicBezTo>
                <a:cubicBezTo>
                  <a:pt x="1056755" y="110777"/>
                  <a:pt x="1067173" y="104874"/>
                  <a:pt x="1073423" y="98970"/>
                </a:cubicBezTo>
                <a:cubicBezTo>
                  <a:pt x="1064394" y="88900"/>
                  <a:pt x="1058491" y="76398"/>
                  <a:pt x="1055713" y="61466"/>
                </a:cubicBezTo>
                <a:lnTo>
                  <a:pt x="1049983" y="61466"/>
                </a:lnTo>
                <a:cubicBezTo>
                  <a:pt x="1050677" y="88552"/>
                  <a:pt x="1044253" y="109735"/>
                  <a:pt x="1030710" y="125015"/>
                </a:cubicBezTo>
                <a:cubicBezTo>
                  <a:pt x="1028626" y="122237"/>
                  <a:pt x="1026369" y="119633"/>
                  <a:pt x="1023938" y="117202"/>
                </a:cubicBezTo>
                <a:cubicBezTo>
                  <a:pt x="1036092" y="104353"/>
                  <a:pt x="1041822" y="85427"/>
                  <a:pt x="1041128" y="60424"/>
                </a:cubicBezTo>
                <a:lnTo>
                  <a:pt x="1041128" y="20315"/>
                </a:lnTo>
                <a:lnTo>
                  <a:pt x="1072902" y="20315"/>
                </a:lnTo>
                <a:close/>
                <a:moveTo>
                  <a:pt x="2780631" y="1562"/>
                </a:moveTo>
                <a:lnTo>
                  <a:pt x="2791570" y="4167"/>
                </a:lnTo>
                <a:cubicBezTo>
                  <a:pt x="2791222" y="5209"/>
                  <a:pt x="2790701" y="6771"/>
                  <a:pt x="2790007" y="8855"/>
                </a:cubicBezTo>
                <a:cubicBezTo>
                  <a:pt x="2788965" y="11633"/>
                  <a:pt x="2787229" y="16147"/>
                  <a:pt x="2784798" y="22398"/>
                </a:cubicBezTo>
                <a:lnTo>
                  <a:pt x="2825428" y="22398"/>
                </a:lnTo>
                <a:cubicBezTo>
                  <a:pt x="2824386" y="65112"/>
                  <a:pt x="2823692" y="91157"/>
                  <a:pt x="2823344" y="100533"/>
                </a:cubicBezTo>
                <a:cubicBezTo>
                  <a:pt x="2822997" y="115813"/>
                  <a:pt x="2814489" y="123105"/>
                  <a:pt x="2797820" y="122411"/>
                </a:cubicBezTo>
                <a:cubicBezTo>
                  <a:pt x="2794348" y="122411"/>
                  <a:pt x="2790007" y="122584"/>
                  <a:pt x="2784798" y="122932"/>
                </a:cubicBezTo>
                <a:cubicBezTo>
                  <a:pt x="2781672" y="122932"/>
                  <a:pt x="2779589" y="122932"/>
                  <a:pt x="2778547" y="122932"/>
                </a:cubicBezTo>
                <a:cubicBezTo>
                  <a:pt x="2777853" y="118764"/>
                  <a:pt x="2777158" y="115118"/>
                  <a:pt x="2776463" y="111993"/>
                </a:cubicBezTo>
                <a:cubicBezTo>
                  <a:pt x="2777505" y="111993"/>
                  <a:pt x="2779415" y="111993"/>
                  <a:pt x="2782193" y="111993"/>
                </a:cubicBezTo>
                <a:cubicBezTo>
                  <a:pt x="2788791" y="112340"/>
                  <a:pt x="2794174" y="112514"/>
                  <a:pt x="2798341" y="112514"/>
                </a:cubicBezTo>
                <a:cubicBezTo>
                  <a:pt x="2808065" y="113208"/>
                  <a:pt x="2813100" y="108520"/>
                  <a:pt x="2813447" y="98449"/>
                </a:cubicBezTo>
                <a:cubicBezTo>
                  <a:pt x="2814142" y="88031"/>
                  <a:pt x="2814663" y="65806"/>
                  <a:pt x="2815010" y="31774"/>
                </a:cubicBezTo>
                <a:lnTo>
                  <a:pt x="2781152" y="31774"/>
                </a:lnTo>
                <a:cubicBezTo>
                  <a:pt x="2780457" y="32816"/>
                  <a:pt x="2779589" y="34552"/>
                  <a:pt x="2778547" y="36983"/>
                </a:cubicBezTo>
                <a:cubicBezTo>
                  <a:pt x="2774727" y="44970"/>
                  <a:pt x="2771775" y="50527"/>
                  <a:pt x="2769692" y="53652"/>
                </a:cubicBezTo>
                <a:cubicBezTo>
                  <a:pt x="2767261" y="51916"/>
                  <a:pt x="2764309" y="50006"/>
                  <a:pt x="2760837" y="47922"/>
                </a:cubicBezTo>
                <a:cubicBezTo>
                  <a:pt x="2768476" y="35073"/>
                  <a:pt x="2775074" y="19620"/>
                  <a:pt x="2780631" y="1562"/>
                </a:cubicBezTo>
                <a:close/>
                <a:moveTo>
                  <a:pt x="2730624" y="1562"/>
                </a:moveTo>
                <a:lnTo>
                  <a:pt x="2741563" y="4688"/>
                </a:lnTo>
                <a:cubicBezTo>
                  <a:pt x="2740521" y="6771"/>
                  <a:pt x="2738959" y="10070"/>
                  <a:pt x="2736875" y="14585"/>
                </a:cubicBezTo>
                <a:cubicBezTo>
                  <a:pt x="2735139" y="18057"/>
                  <a:pt x="2733923" y="20662"/>
                  <a:pt x="2733229" y="22398"/>
                </a:cubicBezTo>
                <a:lnTo>
                  <a:pt x="2758753" y="22398"/>
                </a:lnTo>
                <a:lnTo>
                  <a:pt x="2758753" y="121890"/>
                </a:lnTo>
                <a:lnTo>
                  <a:pt x="2749377" y="121890"/>
                </a:lnTo>
                <a:lnTo>
                  <a:pt x="2749377" y="111993"/>
                </a:lnTo>
                <a:lnTo>
                  <a:pt x="2720206" y="111993"/>
                </a:lnTo>
                <a:lnTo>
                  <a:pt x="2720206" y="122932"/>
                </a:lnTo>
                <a:lnTo>
                  <a:pt x="2710309" y="122932"/>
                </a:lnTo>
                <a:lnTo>
                  <a:pt x="2710309" y="22398"/>
                </a:lnTo>
                <a:lnTo>
                  <a:pt x="2722811" y="22398"/>
                </a:lnTo>
                <a:cubicBezTo>
                  <a:pt x="2726284" y="14411"/>
                  <a:pt x="2728888" y="7466"/>
                  <a:pt x="2730624" y="1562"/>
                </a:cubicBezTo>
                <a:close/>
                <a:moveTo>
                  <a:pt x="78656" y="1562"/>
                </a:moveTo>
                <a:lnTo>
                  <a:pt x="87511" y="1562"/>
                </a:lnTo>
                <a:lnTo>
                  <a:pt x="87511" y="37504"/>
                </a:lnTo>
                <a:lnTo>
                  <a:pt x="117203" y="37504"/>
                </a:lnTo>
                <a:lnTo>
                  <a:pt x="117203" y="107826"/>
                </a:lnTo>
                <a:cubicBezTo>
                  <a:pt x="117897" y="118244"/>
                  <a:pt x="112341" y="123452"/>
                  <a:pt x="100534" y="123452"/>
                </a:cubicBezTo>
                <a:cubicBezTo>
                  <a:pt x="95325" y="123800"/>
                  <a:pt x="89769" y="123973"/>
                  <a:pt x="83865" y="123973"/>
                </a:cubicBezTo>
                <a:cubicBezTo>
                  <a:pt x="83518" y="120501"/>
                  <a:pt x="82823" y="117028"/>
                  <a:pt x="81782" y="113555"/>
                </a:cubicBezTo>
                <a:cubicBezTo>
                  <a:pt x="88727" y="114250"/>
                  <a:pt x="94804" y="114597"/>
                  <a:pt x="100013" y="114597"/>
                </a:cubicBezTo>
                <a:cubicBezTo>
                  <a:pt x="105569" y="114597"/>
                  <a:pt x="108347" y="112166"/>
                  <a:pt x="108347" y="107305"/>
                </a:cubicBezTo>
                <a:lnTo>
                  <a:pt x="108347" y="95845"/>
                </a:lnTo>
                <a:lnTo>
                  <a:pt x="57820" y="95845"/>
                </a:lnTo>
                <a:lnTo>
                  <a:pt x="57820" y="124494"/>
                </a:lnTo>
                <a:lnTo>
                  <a:pt x="48965" y="124494"/>
                </a:lnTo>
                <a:lnTo>
                  <a:pt x="48965" y="37504"/>
                </a:lnTo>
                <a:lnTo>
                  <a:pt x="78656" y="37504"/>
                </a:lnTo>
                <a:close/>
                <a:moveTo>
                  <a:pt x="2041476" y="1041"/>
                </a:moveTo>
                <a:lnTo>
                  <a:pt x="2051373" y="2604"/>
                </a:lnTo>
                <a:cubicBezTo>
                  <a:pt x="2050331" y="4340"/>
                  <a:pt x="2048768" y="6945"/>
                  <a:pt x="2046685" y="10418"/>
                </a:cubicBezTo>
                <a:cubicBezTo>
                  <a:pt x="2045643" y="12501"/>
                  <a:pt x="2044949" y="13890"/>
                  <a:pt x="2044601" y="14585"/>
                </a:cubicBezTo>
                <a:lnTo>
                  <a:pt x="2077418" y="14585"/>
                </a:lnTo>
                <a:lnTo>
                  <a:pt x="2077418" y="22919"/>
                </a:lnTo>
                <a:lnTo>
                  <a:pt x="2064395" y="40630"/>
                </a:lnTo>
                <a:lnTo>
                  <a:pt x="2087836" y="40630"/>
                </a:lnTo>
                <a:lnTo>
                  <a:pt x="2087836" y="80739"/>
                </a:lnTo>
                <a:lnTo>
                  <a:pt x="2028974" y="80739"/>
                </a:lnTo>
                <a:lnTo>
                  <a:pt x="2028974" y="104179"/>
                </a:lnTo>
                <a:cubicBezTo>
                  <a:pt x="2028627" y="110083"/>
                  <a:pt x="2031926" y="112861"/>
                  <a:pt x="2038871" y="112514"/>
                </a:cubicBezTo>
                <a:lnTo>
                  <a:pt x="2073771" y="112514"/>
                </a:lnTo>
                <a:cubicBezTo>
                  <a:pt x="2081064" y="112861"/>
                  <a:pt x="2085058" y="110083"/>
                  <a:pt x="2085752" y="104179"/>
                </a:cubicBezTo>
                <a:cubicBezTo>
                  <a:pt x="2086447" y="100707"/>
                  <a:pt x="2086967" y="95845"/>
                  <a:pt x="2087315" y="89594"/>
                </a:cubicBezTo>
                <a:cubicBezTo>
                  <a:pt x="2088357" y="89941"/>
                  <a:pt x="2089919" y="90289"/>
                  <a:pt x="2092003" y="90636"/>
                </a:cubicBezTo>
                <a:cubicBezTo>
                  <a:pt x="2094087" y="91330"/>
                  <a:pt x="2095649" y="91851"/>
                  <a:pt x="2096691" y="92199"/>
                </a:cubicBezTo>
                <a:cubicBezTo>
                  <a:pt x="2096344" y="97408"/>
                  <a:pt x="2095649" y="102443"/>
                  <a:pt x="2094607" y="107305"/>
                </a:cubicBezTo>
                <a:cubicBezTo>
                  <a:pt x="2093566" y="117028"/>
                  <a:pt x="2086967" y="121716"/>
                  <a:pt x="2074813" y="121369"/>
                </a:cubicBezTo>
                <a:lnTo>
                  <a:pt x="2036788" y="121369"/>
                </a:lnTo>
                <a:cubicBezTo>
                  <a:pt x="2025328" y="121369"/>
                  <a:pt x="2019598" y="116507"/>
                  <a:pt x="2019598" y="106784"/>
                </a:cubicBezTo>
                <a:lnTo>
                  <a:pt x="2019598" y="48964"/>
                </a:lnTo>
                <a:cubicBezTo>
                  <a:pt x="2019251" y="49311"/>
                  <a:pt x="2018730" y="49832"/>
                  <a:pt x="2018035" y="50527"/>
                </a:cubicBezTo>
                <a:cubicBezTo>
                  <a:pt x="2017341" y="51569"/>
                  <a:pt x="2016820" y="52263"/>
                  <a:pt x="2016473" y="52610"/>
                </a:cubicBezTo>
                <a:cubicBezTo>
                  <a:pt x="2015083" y="49485"/>
                  <a:pt x="2013521" y="46533"/>
                  <a:pt x="2011785" y="43755"/>
                </a:cubicBezTo>
                <a:cubicBezTo>
                  <a:pt x="2023244" y="31601"/>
                  <a:pt x="2033141" y="17363"/>
                  <a:pt x="2041476" y="1041"/>
                </a:cubicBezTo>
                <a:close/>
                <a:moveTo>
                  <a:pt x="1012478" y="1041"/>
                </a:moveTo>
                <a:cubicBezTo>
                  <a:pt x="1013173" y="2430"/>
                  <a:pt x="1014214" y="4167"/>
                  <a:pt x="1015604" y="6250"/>
                </a:cubicBezTo>
                <a:cubicBezTo>
                  <a:pt x="1017340" y="9028"/>
                  <a:pt x="1019597" y="13022"/>
                  <a:pt x="1022375" y="18231"/>
                </a:cubicBezTo>
                <a:lnTo>
                  <a:pt x="1012999" y="22919"/>
                </a:lnTo>
                <a:cubicBezTo>
                  <a:pt x="1011263" y="18752"/>
                  <a:pt x="1008137" y="12848"/>
                  <a:pt x="1003623" y="5209"/>
                </a:cubicBezTo>
                <a:close/>
                <a:moveTo>
                  <a:pt x="19795" y="1041"/>
                </a:moveTo>
                <a:lnTo>
                  <a:pt x="29171" y="4688"/>
                </a:lnTo>
                <a:cubicBezTo>
                  <a:pt x="28476" y="6077"/>
                  <a:pt x="27608" y="8160"/>
                  <a:pt x="26566" y="10938"/>
                </a:cubicBezTo>
                <a:cubicBezTo>
                  <a:pt x="25872" y="12327"/>
                  <a:pt x="24309" y="15627"/>
                  <a:pt x="21878" y="20835"/>
                </a:cubicBezTo>
                <a:lnTo>
                  <a:pt x="44798" y="20835"/>
                </a:lnTo>
                <a:lnTo>
                  <a:pt x="44798" y="29170"/>
                </a:lnTo>
                <a:lnTo>
                  <a:pt x="17190" y="29170"/>
                </a:lnTo>
                <a:cubicBezTo>
                  <a:pt x="13717" y="35768"/>
                  <a:pt x="9724" y="42366"/>
                  <a:pt x="5209" y="48964"/>
                </a:cubicBezTo>
                <a:cubicBezTo>
                  <a:pt x="3473" y="45839"/>
                  <a:pt x="1737" y="42887"/>
                  <a:pt x="0" y="40109"/>
                </a:cubicBezTo>
                <a:cubicBezTo>
                  <a:pt x="7640" y="30038"/>
                  <a:pt x="14238" y="17016"/>
                  <a:pt x="19795" y="1041"/>
                </a:cubicBezTo>
                <a:close/>
                <a:moveTo>
                  <a:pt x="2536106" y="0"/>
                </a:moveTo>
                <a:lnTo>
                  <a:pt x="2546524" y="3646"/>
                </a:lnTo>
                <a:cubicBezTo>
                  <a:pt x="2538190" y="19273"/>
                  <a:pt x="2530029" y="32816"/>
                  <a:pt x="2522042" y="44276"/>
                </a:cubicBezTo>
                <a:cubicBezTo>
                  <a:pt x="2532113" y="43929"/>
                  <a:pt x="2535411" y="43755"/>
                  <a:pt x="2531939" y="43755"/>
                </a:cubicBezTo>
                <a:cubicBezTo>
                  <a:pt x="2545135" y="43408"/>
                  <a:pt x="2555553" y="43061"/>
                  <a:pt x="2563193" y="42713"/>
                </a:cubicBezTo>
                <a:cubicBezTo>
                  <a:pt x="2560067" y="36115"/>
                  <a:pt x="2556421" y="29517"/>
                  <a:pt x="2552254" y="22919"/>
                </a:cubicBezTo>
                <a:lnTo>
                  <a:pt x="2560588" y="18752"/>
                </a:lnTo>
                <a:cubicBezTo>
                  <a:pt x="2568576" y="31948"/>
                  <a:pt x="2575868" y="44970"/>
                  <a:pt x="2582466" y="57819"/>
                </a:cubicBezTo>
                <a:lnTo>
                  <a:pt x="2573090" y="63028"/>
                </a:lnTo>
                <a:cubicBezTo>
                  <a:pt x="2572395" y="61292"/>
                  <a:pt x="2571353" y="59035"/>
                  <a:pt x="2569964" y="56257"/>
                </a:cubicBezTo>
                <a:cubicBezTo>
                  <a:pt x="2568923" y="54173"/>
                  <a:pt x="2568228" y="52610"/>
                  <a:pt x="2567881" y="51569"/>
                </a:cubicBezTo>
                <a:cubicBezTo>
                  <a:pt x="2553990" y="51569"/>
                  <a:pt x="2538190" y="52089"/>
                  <a:pt x="2520479" y="53131"/>
                </a:cubicBezTo>
                <a:cubicBezTo>
                  <a:pt x="2517354" y="53478"/>
                  <a:pt x="2514228" y="54173"/>
                  <a:pt x="2511103" y="55215"/>
                </a:cubicBezTo>
                <a:lnTo>
                  <a:pt x="2506936" y="46360"/>
                </a:lnTo>
                <a:cubicBezTo>
                  <a:pt x="2510408" y="44276"/>
                  <a:pt x="2512839" y="42019"/>
                  <a:pt x="2514228" y="39588"/>
                </a:cubicBezTo>
                <a:cubicBezTo>
                  <a:pt x="2523257" y="26392"/>
                  <a:pt x="2530550" y="13196"/>
                  <a:pt x="2536106" y="0"/>
                </a:cubicBezTo>
                <a:close/>
                <a:moveTo>
                  <a:pt x="315888" y="0"/>
                </a:moveTo>
                <a:cubicBezTo>
                  <a:pt x="319014" y="4514"/>
                  <a:pt x="321965" y="9202"/>
                  <a:pt x="324743" y="14064"/>
                </a:cubicBezTo>
                <a:lnTo>
                  <a:pt x="320576" y="16147"/>
                </a:lnTo>
                <a:lnTo>
                  <a:pt x="367457" y="16147"/>
                </a:lnTo>
                <a:lnTo>
                  <a:pt x="367457" y="23961"/>
                </a:lnTo>
                <a:lnTo>
                  <a:pt x="322660" y="23961"/>
                </a:lnTo>
                <a:lnTo>
                  <a:pt x="322660" y="33337"/>
                </a:lnTo>
                <a:lnTo>
                  <a:pt x="363811" y="33337"/>
                </a:lnTo>
                <a:lnTo>
                  <a:pt x="363811" y="41151"/>
                </a:lnTo>
                <a:lnTo>
                  <a:pt x="322660" y="41151"/>
                </a:lnTo>
                <a:lnTo>
                  <a:pt x="322660" y="50527"/>
                </a:lnTo>
                <a:lnTo>
                  <a:pt x="363811" y="50527"/>
                </a:lnTo>
                <a:lnTo>
                  <a:pt x="363811" y="57819"/>
                </a:lnTo>
                <a:lnTo>
                  <a:pt x="322660" y="57819"/>
                </a:lnTo>
                <a:lnTo>
                  <a:pt x="322660" y="67195"/>
                </a:lnTo>
                <a:lnTo>
                  <a:pt x="370062" y="67195"/>
                </a:lnTo>
                <a:lnTo>
                  <a:pt x="370062" y="75009"/>
                </a:lnTo>
                <a:lnTo>
                  <a:pt x="272133" y="75009"/>
                </a:lnTo>
                <a:lnTo>
                  <a:pt x="272133" y="80218"/>
                </a:lnTo>
                <a:lnTo>
                  <a:pt x="262757" y="80218"/>
                </a:lnTo>
                <a:lnTo>
                  <a:pt x="262757" y="37504"/>
                </a:lnTo>
                <a:cubicBezTo>
                  <a:pt x="259631" y="40977"/>
                  <a:pt x="256332" y="44797"/>
                  <a:pt x="252859" y="48964"/>
                </a:cubicBezTo>
                <a:cubicBezTo>
                  <a:pt x="252165" y="47922"/>
                  <a:pt x="251123" y="46186"/>
                  <a:pt x="249734" y="43755"/>
                </a:cubicBezTo>
                <a:cubicBezTo>
                  <a:pt x="248345" y="42366"/>
                  <a:pt x="247477" y="41324"/>
                  <a:pt x="247130" y="40630"/>
                </a:cubicBezTo>
                <a:cubicBezTo>
                  <a:pt x="259631" y="28823"/>
                  <a:pt x="269181" y="15627"/>
                  <a:pt x="275779" y="1041"/>
                </a:cubicBezTo>
                <a:lnTo>
                  <a:pt x="284634" y="4167"/>
                </a:lnTo>
                <a:cubicBezTo>
                  <a:pt x="282551" y="8334"/>
                  <a:pt x="280293" y="12327"/>
                  <a:pt x="277863" y="16147"/>
                </a:cubicBezTo>
                <a:lnTo>
                  <a:pt x="314325" y="16147"/>
                </a:lnTo>
                <a:cubicBezTo>
                  <a:pt x="313978" y="15453"/>
                  <a:pt x="313284" y="14064"/>
                  <a:pt x="312242" y="11980"/>
                </a:cubicBezTo>
                <a:cubicBezTo>
                  <a:pt x="311547" y="10938"/>
                  <a:pt x="309985" y="8334"/>
                  <a:pt x="307554" y="4167"/>
                </a:cubicBezTo>
                <a:close/>
              </a:path>
            </a:pathLst>
          </a:cu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9BBB59"/>
              </a:solidFill>
            </a:endParaRPr>
          </a:p>
        </p:txBody>
      </p:sp>
      <p:pic>
        <p:nvPicPr>
          <p:cNvPr id="7" name="图片 6"/>
          <p:cNvPicPr>
            <a:picLocks noChangeAspect="1"/>
          </p:cNvPicPr>
          <p:nvPr/>
        </p:nvPicPr>
        <p:blipFill>
          <a:blip r:embed="rId4"/>
          <a:stretch>
            <a:fillRect/>
          </a:stretch>
        </p:blipFill>
        <p:spPr>
          <a:xfrm>
            <a:off x="9144005" y="3138492"/>
            <a:ext cx="2976562" cy="2976562"/>
          </a:xfrm>
          <a:prstGeom prst="rect">
            <a:avLst/>
          </a:prstGeom>
        </p:spPr>
      </p:pic>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矩形 1"/>
          <p:cNvSpPr>
            <a:spLocks noChangeArrowheads="1"/>
          </p:cNvSpPr>
          <p:nvPr/>
        </p:nvSpPr>
        <p:spPr bwMode="auto">
          <a:xfrm>
            <a:off x="6161405" y="3585528"/>
            <a:ext cx="5091113"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200" b="1">
                <a:solidFill>
                  <a:schemeClr val="bg1"/>
                </a:solidFill>
                <a:latin typeface="微软雅黑" panose="020B0503020204020204" pitchFamily="34" charset="-122"/>
                <a:ea typeface="微软雅黑" panose="020B0503020204020204" pitchFamily="34" charset="-122"/>
              </a:rPr>
              <a:t>客情维护——顾客要什么</a:t>
            </a:r>
          </a:p>
        </p:txBody>
      </p:sp>
      <p:sp>
        <p:nvSpPr>
          <p:cNvPr id="50180" name="矩形 12"/>
          <p:cNvSpPr>
            <a:spLocks noChangeArrowheads="1"/>
          </p:cNvSpPr>
          <p:nvPr/>
        </p:nvSpPr>
        <p:spPr bwMode="auto">
          <a:xfrm>
            <a:off x="6016625" y="2332038"/>
            <a:ext cx="2470785" cy="922020"/>
          </a:xfrm>
          <a:prstGeom prst="rect">
            <a:avLst/>
          </a:prstGeom>
          <a:solidFill>
            <a:srgbClr val="E1982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5400" b="1">
                <a:solidFill>
                  <a:schemeClr val="bg1"/>
                </a:solidFill>
                <a:latin typeface="Arial" panose="020B0604020202020204" pitchFamily="34" charset="0"/>
                <a:ea typeface="微软雅黑" panose="020B0503020204020204" pitchFamily="34" charset="-122"/>
              </a:rPr>
              <a:t>Part 01</a:t>
            </a:r>
            <a:endParaRPr lang="zh-CN" altLang="en-US" sz="5400" b="1">
              <a:solidFill>
                <a:schemeClr val="bg1"/>
              </a:solidFill>
              <a:latin typeface="Arial" panose="020B0604020202020204" pitchFamily="34" charset="0"/>
              <a:ea typeface="微软雅黑" panose="020B0503020204020204" pitchFamily="34" charset="-122"/>
            </a:endParaRPr>
          </a:p>
        </p:txBody>
      </p:sp>
      <p:cxnSp>
        <p:nvCxnSpPr>
          <p:cNvPr id="14" name="直接连接符 13"/>
          <p:cNvCxnSpPr/>
          <p:nvPr/>
        </p:nvCxnSpPr>
        <p:spPr>
          <a:xfrm>
            <a:off x="6016625" y="3316605"/>
            <a:ext cx="4881245" cy="10795"/>
          </a:xfrm>
          <a:prstGeom prst="line">
            <a:avLst/>
          </a:prstGeom>
          <a:ln w="28575" cap="rnd">
            <a:solidFill>
              <a:srgbClr val="2980B9"/>
            </a:solidFill>
            <a:round/>
          </a:ln>
        </p:spPr>
        <p:style>
          <a:lnRef idx="1">
            <a:schemeClr val="accent1"/>
          </a:lnRef>
          <a:fillRef idx="0">
            <a:schemeClr val="accent1"/>
          </a:fillRef>
          <a:effectRef idx="0">
            <a:schemeClr val="accent1"/>
          </a:effectRef>
          <a:fontRef idx="minor">
            <a:schemeClr val="tx1"/>
          </a:fontRef>
        </p:style>
      </p:cxnSp>
      <p:sp>
        <p:nvSpPr>
          <p:cNvPr id="201" name=" 201"/>
          <p:cNvSpPr/>
          <p:nvPr/>
        </p:nvSpPr>
        <p:spPr>
          <a:xfrm>
            <a:off x="6016625" y="3373755"/>
            <a:ext cx="540385" cy="569595"/>
          </a:xfrm>
          <a:prstGeom prst="halfFrame">
            <a:avLst/>
          </a:prstGeom>
          <a:solidFill>
            <a:srgbClr val="E198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2" name="图片 1" descr="未标题-1"/>
          <p:cNvPicPr>
            <a:picLocks noChangeAspect="1"/>
          </p:cNvPicPr>
          <p:nvPr/>
        </p:nvPicPr>
        <p:blipFill>
          <a:blip r:embed="rId4"/>
          <a:srcRect t="12380" r="50777" b="55183"/>
          <a:stretch>
            <a:fillRect/>
          </a:stretch>
        </p:blipFill>
        <p:spPr>
          <a:xfrm>
            <a:off x="7752715" y="416560"/>
            <a:ext cx="3500120" cy="3262630"/>
          </a:xfrm>
          <a:prstGeom prst="rect">
            <a:avLst/>
          </a:prstGeom>
          <a:effectLst>
            <a:outerShdw blurRad="50800" dist="38100" dir="2700000" algn="tl" rotWithShape="0">
              <a:prstClr val="black">
                <a:alpha val="40000"/>
              </a:prstClr>
            </a:outerShdw>
          </a:effectLst>
        </p:spPr>
      </p:pic>
    </p:spTree>
    <p:custDataLst>
      <p:tags r:id="rId1"/>
    </p:custData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 220"/>
          <p:cNvSpPr/>
          <p:nvPr/>
        </p:nvSpPr>
        <p:spPr>
          <a:xfrm>
            <a:off x="1212215" y="1831340"/>
            <a:ext cx="3330575" cy="579120"/>
          </a:xfrm>
          <a:prstGeom prst="homePlat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sp>
        <p:nvSpPr>
          <p:cNvPr id="11265" name="矩形 1"/>
          <p:cNvSpPr>
            <a:spLocks noChangeArrowheads="1"/>
          </p:cNvSpPr>
          <p:nvPr/>
        </p:nvSpPr>
        <p:spPr bwMode="auto">
          <a:xfrm>
            <a:off x="263283" y="241297"/>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客情维护</a:t>
            </a:r>
            <a:r>
              <a:rPr lang="en-US" altLang="zh-CN" sz="2400" b="1" dirty="0">
                <a:solidFill>
                  <a:schemeClr val="bg1"/>
                </a:solidFill>
                <a:latin typeface="微软雅黑" panose="020B0503020204020204" pitchFamily="34" charset="-122"/>
                <a:ea typeface="微软雅黑" panose="020B0503020204020204" pitchFamily="34" charset="-122"/>
              </a:rPr>
              <a:t>——</a:t>
            </a:r>
            <a:r>
              <a:rPr lang="zh-CN" altLang="en-US" sz="2400" b="1" dirty="0">
                <a:solidFill>
                  <a:schemeClr val="bg1"/>
                </a:solidFill>
                <a:latin typeface="微软雅黑" panose="020B0503020204020204" pitchFamily="34" charset="-122"/>
                <a:ea typeface="微软雅黑" panose="020B0503020204020204" pitchFamily="34" charset="-122"/>
              </a:rPr>
              <a:t>顾客要什么</a:t>
            </a:r>
          </a:p>
        </p:txBody>
      </p:sp>
      <p:grpSp>
        <p:nvGrpSpPr>
          <p:cNvPr id="15" name="组合 14"/>
          <p:cNvGrpSpPr/>
          <p:nvPr/>
        </p:nvGrpSpPr>
        <p:grpSpPr bwMode="auto">
          <a:xfrm>
            <a:off x="4403482" y="703260"/>
            <a:ext cx="4701152" cy="461665"/>
            <a:chOff x="820864" y="1943802"/>
            <a:chExt cx="4701687" cy="460895"/>
          </a:xfrm>
        </p:grpSpPr>
        <p:sp>
          <p:nvSpPr>
            <p:cNvPr id="11267" name="矩形 5"/>
            <p:cNvSpPr>
              <a:spLocks noChangeArrowheads="1"/>
            </p:cNvSpPr>
            <p:nvPr/>
          </p:nvSpPr>
          <p:spPr bwMode="auto">
            <a:xfrm>
              <a:off x="1288219" y="1943802"/>
              <a:ext cx="4234332" cy="460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bg2"/>
                  </a:solidFill>
                  <a:latin typeface="微软雅黑" panose="020B0503020204020204" pitchFamily="34" charset="-122"/>
                  <a:ea typeface="微软雅黑" panose="020B0503020204020204" pitchFamily="34" charset="-122"/>
                </a:rPr>
                <a:t>观察客户的技巧</a:t>
              </a:r>
              <a:r>
                <a:rPr lang="en-US" altLang="zh-CN" sz="2400" dirty="0">
                  <a:solidFill>
                    <a:schemeClr val="bg2"/>
                  </a:solidFill>
                  <a:latin typeface="微软雅黑" panose="020B0503020204020204" pitchFamily="34" charset="-122"/>
                  <a:ea typeface="微软雅黑" panose="020B0503020204020204" pitchFamily="34" charset="-122"/>
                </a:rPr>
                <a:t>——</a:t>
              </a:r>
              <a:r>
                <a:rPr lang="zh-CN" altLang="en-US" sz="2400" b="1" dirty="0">
                  <a:solidFill>
                    <a:schemeClr val="bg2"/>
                  </a:solidFill>
                  <a:latin typeface="微软雅黑" panose="020B0503020204020204" pitchFamily="34" charset="-122"/>
                  <a:ea typeface="微软雅黑" panose="020B0503020204020204" pitchFamily="34" charset="-122"/>
                </a:rPr>
                <a:t>投其所好</a:t>
              </a:r>
            </a:p>
          </p:txBody>
        </p:sp>
        <p:grpSp>
          <p:nvGrpSpPr>
            <p:cNvPr id="11268" name="组合 13"/>
            <p:cNvGrpSpPr/>
            <p:nvPr/>
          </p:nvGrpSpPr>
          <p:grpSpPr bwMode="auto">
            <a:xfrm>
              <a:off x="820864" y="1962820"/>
              <a:ext cx="438200" cy="439004"/>
              <a:chOff x="820864" y="1962820"/>
              <a:chExt cx="438200" cy="439004"/>
            </a:xfrm>
          </p:grpSpPr>
          <p:sp>
            <p:nvSpPr>
              <p:cNvPr id="11" name="泪滴形 10"/>
              <p:cNvSpPr/>
              <p:nvPr/>
            </p:nvSpPr>
            <p:spPr>
              <a:xfrm>
                <a:off x="820864" y="1962820"/>
                <a:ext cx="438200" cy="439004"/>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1270" name="矩形 12"/>
              <p:cNvSpPr>
                <a:spLocks noChangeArrowheads="1"/>
              </p:cNvSpPr>
              <p:nvPr/>
            </p:nvSpPr>
            <p:spPr bwMode="auto">
              <a:xfrm>
                <a:off x="893654" y="1974580"/>
                <a:ext cx="340197" cy="399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rPr>
                  <a:t>A</a:t>
                </a:r>
                <a:endParaRPr lang="zh-CN" altLang="en-US" sz="2000" b="1" dirty="0">
                  <a:solidFill>
                    <a:schemeClr val="bg1"/>
                  </a:solidFill>
                </a:endParaRPr>
              </a:p>
            </p:txBody>
          </p:sp>
        </p:grpSp>
      </p:grpSp>
      <p:sp>
        <p:nvSpPr>
          <p:cNvPr id="16" name="矩形 15"/>
          <p:cNvSpPr>
            <a:spLocks noChangeArrowheads="1"/>
          </p:cNvSpPr>
          <p:nvPr/>
        </p:nvSpPr>
        <p:spPr bwMode="auto">
          <a:xfrm>
            <a:off x="4622557" y="2232321"/>
            <a:ext cx="4345110" cy="383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buFont typeface="+mj-lt"/>
              <a:buAutoNum type="arabicPeriod"/>
            </a:pPr>
            <a:r>
              <a:rPr lang="zh-CN" altLang="en-US" b="1" dirty="0">
                <a:solidFill>
                  <a:schemeClr val="bg1"/>
                </a:solidFill>
                <a:latin typeface="微软雅黑" panose="020B0503020204020204" pitchFamily="34" charset="-122"/>
                <a:ea typeface="微软雅黑" panose="020B0503020204020204" pitchFamily="34" charset="-122"/>
              </a:rPr>
              <a:t>观察客户要求目光敏锐、行动迅速。</a:t>
            </a:r>
            <a:endParaRPr lang="en-US" altLang="zh-CN" b="1" dirty="0">
              <a:solidFill>
                <a:schemeClr val="bg1"/>
              </a:solidFill>
              <a:latin typeface="微软雅黑" panose="020B0503020204020204" pitchFamily="34" charset="-122"/>
              <a:ea typeface="微软雅黑" panose="020B0503020204020204" pitchFamily="34" charset="-122"/>
            </a:endParaRPr>
          </a:p>
          <a:p>
            <a:pPr>
              <a:lnSpc>
                <a:spcPct val="150000"/>
              </a:lnSpc>
              <a:buFont typeface="+mj-lt"/>
              <a:buAutoNum type="arabicPeriod"/>
            </a:pPr>
            <a:r>
              <a:rPr lang="zh-CN" altLang="en-US" b="1" dirty="0">
                <a:solidFill>
                  <a:schemeClr val="bg1"/>
                </a:solidFill>
                <a:latin typeface="微软雅黑" panose="020B0503020204020204" pitchFamily="34" charset="-122"/>
                <a:ea typeface="微软雅黑" panose="020B0503020204020204" pitchFamily="34" charset="-122"/>
              </a:rPr>
              <a:t>观察顾客时要表情轻松，不要扭扭捏捏或紧张不安。</a:t>
            </a:r>
            <a:r>
              <a:rPr lang="zh-CN" altLang="en-US" b="1" dirty="0">
                <a:solidFill>
                  <a:schemeClr val="tx2">
                    <a:lumMod val="75000"/>
                    <a:lumOff val="25000"/>
                  </a:schemeClr>
                </a:solidFill>
                <a:latin typeface="微软雅黑" panose="020B0503020204020204" pitchFamily="34" charset="-122"/>
                <a:ea typeface="微软雅黑" panose="020B0503020204020204" pitchFamily="34" charset="-122"/>
              </a:rPr>
              <a:t>注意：观察顾客不要表现得太过分，像是在监视顾客或对他本人感兴趣一样。</a:t>
            </a:r>
          </a:p>
          <a:p>
            <a:pPr>
              <a:lnSpc>
                <a:spcPct val="150000"/>
              </a:lnSpc>
              <a:buFont typeface="+mj-lt"/>
              <a:buAutoNum type="arabicPeriod"/>
            </a:pPr>
            <a:r>
              <a:rPr lang="zh-CN" altLang="en-US" b="1" dirty="0">
                <a:solidFill>
                  <a:schemeClr val="bg1"/>
                </a:solidFill>
                <a:latin typeface="微软雅黑" panose="020B0503020204020204" pitchFamily="34" charset="-122"/>
                <a:ea typeface="微软雅黑" panose="020B0503020204020204" pitchFamily="34" charset="-122"/>
              </a:rPr>
              <a:t>观察顾客要求感情投入，感情投入就能理解一切。你要能设身处地为顾客着想。你必须通过顾客的眼睛去观察和体会。</a:t>
            </a:r>
          </a:p>
        </p:txBody>
      </p:sp>
      <p:sp>
        <p:nvSpPr>
          <p:cNvPr id="11275" name="矩形 23"/>
          <p:cNvSpPr>
            <a:spLocks noChangeArrowheads="1"/>
          </p:cNvSpPr>
          <p:nvPr/>
        </p:nvSpPr>
        <p:spPr bwMode="auto">
          <a:xfrm>
            <a:off x="1540510" y="1920875"/>
            <a:ext cx="212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latin typeface="+mj-ea"/>
                <a:ea typeface="+mj-ea"/>
              </a:rPr>
              <a:t>a</a:t>
            </a:r>
            <a:r>
              <a:rPr lang="zh-CN" altLang="en-US" sz="2000" b="1" dirty="0">
                <a:solidFill>
                  <a:schemeClr val="bg1"/>
                </a:solidFill>
                <a:latin typeface="+mj-ea"/>
                <a:ea typeface="+mj-ea"/>
              </a:rPr>
              <a:t>、观察客户要求</a:t>
            </a:r>
          </a:p>
        </p:txBody>
      </p:sp>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8039933" y="1164680"/>
            <a:ext cx="4424483" cy="4211549"/>
          </a:xfrm>
          <a:prstGeom prst="rect">
            <a:avLst/>
          </a:prstGeom>
          <a:effectLst>
            <a:outerShdw blurRad="50800" dist="38100" dir="2700000" algn="tl" rotWithShape="0">
              <a:prstClr val="black">
                <a:alpha val="40000"/>
              </a:prstClr>
            </a:outerShdw>
          </a:effectLst>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a:stretch>
            <a:fillRect/>
          </a:stretch>
        </p:blipFill>
        <p:spPr>
          <a:xfrm>
            <a:off x="67945" y="2763508"/>
            <a:ext cx="4622557" cy="4781989"/>
          </a:xfrm>
          <a:prstGeom prst="rect">
            <a:avLst/>
          </a:prstGeom>
        </p:spPr>
      </p:pic>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0-#ppt_w/2"/>
                                          </p:val>
                                        </p:tav>
                                        <p:tav tm="100000">
                                          <p:val>
                                            <p:strVal val="#ppt_x"/>
                                          </p:val>
                                        </p:tav>
                                      </p:tavLst>
                                    </p:anim>
                                    <p:anim calcmode="lin" valueType="num">
                                      <p:cBhvr>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12" dur="500"/>
                                        <p:tgtEl>
                                          <p:spTgt spid="16">
                                            <p:txEl>
                                              <p:pRg st="0" end="0"/>
                                            </p:txEl>
                                          </p:spTgt>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6">
                                            <p:txEl>
                                              <p:pRg st="1" end="1"/>
                                            </p:txEl>
                                          </p:spTgt>
                                        </p:tgtEl>
                                        <p:attrNameLst>
                                          <p:attrName>style.visibility</p:attrName>
                                        </p:attrNameLst>
                                      </p:cBhvr>
                                      <p:to>
                                        <p:strVal val="visible"/>
                                      </p:to>
                                    </p:set>
                                    <p:animEffect transition="in" filter="randombar(horizontal)">
                                      <p:cBhvr>
                                        <p:cTn id="16" dur="500"/>
                                        <p:tgtEl>
                                          <p:spTgt spid="16">
                                            <p:txEl>
                                              <p:pRg st="1" end="1"/>
                                            </p:txEl>
                                          </p:spTgt>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16">
                                            <p:txEl>
                                              <p:pRg st="2" end="2"/>
                                            </p:txEl>
                                          </p:spTgt>
                                        </p:tgtEl>
                                        <p:attrNameLst>
                                          <p:attrName>style.visibility</p:attrName>
                                        </p:attrNameLst>
                                      </p:cBhvr>
                                      <p:to>
                                        <p:strVal val="visible"/>
                                      </p:to>
                                    </p:set>
                                    <p:animEffect transition="in" filter="randombar(horizontal)">
                                      <p:cBhvr>
                                        <p:cTn id="20" dur="5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 220"/>
          <p:cNvSpPr/>
          <p:nvPr/>
        </p:nvSpPr>
        <p:spPr>
          <a:xfrm>
            <a:off x="1073150" y="1703070"/>
            <a:ext cx="3330575" cy="579120"/>
          </a:xfrm>
          <a:prstGeom prst="homePlat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sp>
        <p:nvSpPr>
          <p:cNvPr id="4" name="圆角矩形 3"/>
          <p:cNvSpPr/>
          <p:nvPr/>
        </p:nvSpPr>
        <p:spPr>
          <a:xfrm>
            <a:off x="4475872" y="1758962"/>
            <a:ext cx="5833607" cy="1701887"/>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折角形 5"/>
          <p:cNvSpPr/>
          <p:nvPr/>
        </p:nvSpPr>
        <p:spPr>
          <a:xfrm>
            <a:off x="9387283" y="1731969"/>
            <a:ext cx="484983" cy="615127"/>
          </a:xfrm>
          <a:prstGeom prst="foldedCorner">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a:spLocks noChangeArrowheads="1"/>
          </p:cNvSpPr>
          <p:nvPr/>
        </p:nvSpPr>
        <p:spPr bwMode="auto">
          <a:xfrm>
            <a:off x="689769" y="2572956"/>
            <a:ext cx="3074988"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dirty="0">
                <a:solidFill>
                  <a:srgbClr val="595959"/>
                </a:solidFill>
                <a:latin typeface="微软雅黑" panose="020B0503020204020204" pitchFamily="34" charset="-122"/>
                <a:ea typeface="微软雅黑" panose="020B0503020204020204" pitchFamily="34" charset="-122"/>
              </a:rPr>
              <a:t>客户每一种表情和动作都潜在一种含义，那些明显特征，相信你能够从人们的购买习惯中发现一些有价值的信号。</a:t>
            </a:r>
            <a:r>
              <a:rPr lang="zh-CN" altLang="en-US" b="1" dirty="0">
                <a:solidFill>
                  <a:schemeClr val="tx2">
                    <a:lumMod val="75000"/>
                    <a:lumOff val="25000"/>
                  </a:schemeClr>
                </a:solidFill>
                <a:latin typeface="微软雅黑" panose="020B0503020204020204" pitchFamily="34" charset="-122"/>
                <a:ea typeface="微软雅黑" panose="020B0503020204020204" pitchFamily="34" charset="-122"/>
              </a:rPr>
              <a:t>譬如，当一位服饰鲜艳、珠光宝气的客户走进展销大厅时，你就知道她可能更喜欢买新潮的高档的瓷砖。</a:t>
            </a:r>
          </a:p>
        </p:txBody>
      </p:sp>
      <p:grpSp>
        <p:nvGrpSpPr>
          <p:cNvPr id="58" name="组合 57"/>
          <p:cNvGrpSpPr/>
          <p:nvPr/>
        </p:nvGrpSpPr>
        <p:grpSpPr bwMode="auto">
          <a:xfrm>
            <a:off x="4583411" y="1758961"/>
            <a:ext cx="6096000" cy="1635773"/>
            <a:chOff x="186413" y="4197316"/>
            <a:chExt cx="6095998" cy="1635600"/>
          </a:xfrm>
        </p:grpSpPr>
        <p:sp>
          <p:nvSpPr>
            <p:cNvPr id="12" name="矩形 11"/>
            <p:cNvSpPr/>
            <p:nvPr/>
          </p:nvSpPr>
          <p:spPr>
            <a:xfrm>
              <a:off x="186413" y="4263423"/>
              <a:ext cx="6095998" cy="1569493"/>
            </a:xfrm>
            <a:prstGeom prst="rect">
              <a:avLst/>
            </a:prstGeom>
          </p:spPr>
          <p:txBody>
            <a:bodyPr>
              <a:spAutoFit/>
            </a:bodyPr>
            <a:lstStyle/>
            <a:p>
              <a:pPr fontAlgn="auto">
                <a:lnSpc>
                  <a:spcPct val="150000"/>
                </a:lnSpc>
              </a:pPr>
              <a:r>
                <a:rPr lang="zh-CN" altLang="en-US" sz="1600" b="1" noProof="1">
                  <a:solidFill>
                    <a:schemeClr val="bg2">
                      <a:lumMod val="25000"/>
                    </a:schemeClr>
                  </a:solidFill>
                  <a:latin typeface="微软雅黑" panose="020B0503020204020204" pitchFamily="34" charset="-122"/>
                  <a:ea typeface="微软雅黑" panose="020B0503020204020204" pitchFamily="34" charset="-122"/>
                </a:rPr>
                <a:t>当客户在挑选产品时，你能观察到：</a:t>
              </a:r>
              <a:endParaRPr lang="en-US" altLang="zh-CN" sz="1600" b="1" noProof="1">
                <a:solidFill>
                  <a:schemeClr val="bg2">
                    <a:lumMod val="25000"/>
                  </a:schemeClr>
                </a:solidFill>
                <a:latin typeface="微软雅黑" panose="020B0503020204020204" pitchFamily="34" charset="-122"/>
                <a:ea typeface="微软雅黑" panose="020B0503020204020204" pitchFamily="34" charset="-122"/>
              </a:endParaRPr>
            </a:p>
            <a:p>
              <a:pPr marL="285750" indent="-285750" fontAlgn="auto">
                <a:lnSpc>
                  <a:spcPct val="150000"/>
                </a:lnSpc>
                <a:buFont typeface="Wingdings" panose="05000000000000000000" pitchFamily="2" charset="2"/>
                <a:buChar char="n"/>
              </a:pPr>
              <a:r>
                <a:rPr lang="zh-CN" altLang="en-US" sz="1600" noProof="1">
                  <a:solidFill>
                    <a:schemeClr val="tx1">
                      <a:lumMod val="65000"/>
                      <a:lumOff val="35000"/>
                    </a:schemeClr>
                  </a:solidFill>
                  <a:latin typeface="微软雅黑" panose="020B0503020204020204" pitchFamily="34" charset="-122"/>
                  <a:ea typeface="微软雅黑" panose="020B0503020204020204" pitchFamily="34" charset="-122"/>
                </a:rPr>
                <a:t>注意力不集中，说明客户缺少兴趣。</a:t>
              </a:r>
              <a:endParaRPr lang="en-US" altLang="zh-CN" sz="1600" noProof="1">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fontAlgn="auto">
                <a:lnSpc>
                  <a:spcPct val="150000"/>
                </a:lnSpc>
                <a:buFont typeface="Wingdings" panose="05000000000000000000" pitchFamily="2" charset="2"/>
                <a:buChar char="n"/>
              </a:pPr>
              <a:r>
                <a:rPr lang="zh-CN" altLang="en-US" sz="1600" noProof="1">
                  <a:solidFill>
                    <a:schemeClr val="tx1">
                      <a:lumMod val="65000"/>
                      <a:lumOff val="35000"/>
                    </a:schemeClr>
                  </a:solidFill>
                  <a:latin typeface="微软雅黑" panose="020B0503020204020204" pitchFamily="34" charset="-122"/>
                  <a:ea typeface="微软雅黑" panose="020B0503020204020204" pitchFamily="34" charset="-122"/>
                </a:rPr>
                <a:t>哪个顾客握紧拳头，低下了头说明客户感到不高兴。</a:t>
              </a:r>
              <a:endParaRPr lang="en-US" altLang="zh-CN" sz="1600" noProof="1">
                <a:solidFill>
                  <a:schemeClr val="tx1">
                    <a:lumMod val="65000"/>
                    <a:lumOff val="35000"/>
                  </a:schemeClr>
                </a:solidFill>
                <a:latin typeface="微软雅黑" panose="020B0503020204020204" pitchFamily="34" charset="-122"/>
                <a:ea typeface="微软雅黑" panose="020B0503020204020204" pitchFamily="34" charset="-122"/>
              </a:endParaRPr>
            </a:p>
            <a:p>
              <a:pPr marL="285750" indent="-285750" fontAlgn="auto">
                <a:lnSpc>
                  <a:spcPct val="150000"/>
                </a:lnSpc>
                <a:buFont typeface="Wingdings" panose="05000000000000000000" pitchFamily="2" charset="2"/>
                <a:buChar char="n"/>
              </a:pPr>
              <a:r>
                <a:rPr lang="zh-CN" altLang="en-US" sz="1600" noProof="1">
                  <a:solidFill>
                    <a:schemeClr val="tx1">
                      <a:lumMod val="65000"/>
                      <a:lumOff val="35000"/>
                    </a:schemeClr>
                  </a:solidFill>
                  <a:latin typeface="微软雅黑" panose="020B0503020204020204" pitchFamily="34" charset="-122"/>
                  <a:ea typeface="微软雅黑" panose="020B0503020204020204" pitchFamily="34" charset="-122"/>
                </a:rPr>
                <a:t>扬起眉毛并微笑，头偏向一边，是客户一种感兴趣的表示</a:t>
              </a:r>
            </a:p>
          </p:txBody>
        </p:sp>
        <p:sp>
          <p:nvSpPr>
            <p:cNvPr id="13342" name="文本框 56"/>
            <p:cNvSpPr txBox="1">
              <a:spLocks noChangeArrowheads="1"/>
            </p:cNvSpPr>
            <p:nvPr/>
          </p:nvSpPr>
          <p:spPr bwMode="auto">
            <a:xfrm>
              <a:off x="4961074" y="4197316"/>
              <a:ext cx="5437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dirty="0">
                  <a:solidFill>
                    <a:schemeClr val="bg1"/>
                  </a:solidFill>
                  <a:ea typeface="华康简标题宋" pitchFamily="49" charset="-122"/>
                </a:rPr>
                <a:t>现象</a:t>
              </a:r>
              <a:endParaRPr lang="en-US" altLang="zh-CN" sz="1400" dirty="0">
                <a:solidFill>
                  <a:schemeClr val="bg1"/>
                </a:solidFill>
                <a:ea typeface="华康简标题宋" pitchFamily="49" charset="-122"/>
              </a:endParaRPr>
            </a:p>
            <a:p>
              <a:r>
                <a:rPr lang="zh-CN" altLang="en-US" sz="1400" dirty="0">
                  <a:solidFill>
                    <a:schemeClr val="bg1"/>
                  </a:solidFill>
                  <a:ea typeface="华康简标题宋" pitchFamily="49" charset="-122"/>
                </a:rPr>
                <a:t>解释</a:t>
              </a:r>
            </a:p>
          </p:txBody>
        </p:sp>
      </p:grpSp>
      <p:sp>
        <p:nvSpPr>
          <p:cNvPr id="13348" name="矩形 42"/>
          <p:cNvSpPr>
            <a:spLocks noChangeArrowheads="1"/>
          </p:cNvSpPr>
          <p:nvPr/>
        </p:nvSpPr>
        <p:spPr bwMode="auto">
          <a:xfrm>
            <a:off x="417513" y="272128"/>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客情维护</a:t>
            </a:r>
            <a:r>
              <a:rPr lang="en-US" altLang="zh-CN" sz="2400" b="1" dirty="0">
                <a:solidFill>
                  <a:schemeClr val="bg1"/>
                </a:solidFill>
                <a:latin typeface="微软雅黑" panose="020B0503020204020204" pitchFamily="34" charset="-122"/>
                <a:ea typeface="微软雅黑" panose="020B0503020204020204" pitchFamily="34" charset="-122"/>
              </a:rPr>
              <a:t>——</a:t>
            </a:r>
            <a:r>
              <a:rPr lang="zh-CN" altLang="en-US" sz="2400" b="1" dirty="0">
                <a:solidFill>
                  <a:schemeClr val="bg1"/>
                </a:solidFill>
                <a:latin typeface="微软雅黑" panose="020B0503020204020204" pitchFamily="34" charset="-122"/>
                <a:ea typeface="微软雅黑" panose="020B0503020204020204" pitchFamily="34" charset="-122"/>
              </a:rPr>
              <a:t>顾客要什么</a:t>
            </a:r>
          </a:p>
        </p:txBody>
      </p:sp>
      <p:grpSp>
        <p:nvGrpSpPr>
          <p:cNvPr id="40" name="组合 39"/>
          <p:cNvGrpSpPr/>
          <p:nvPr/>
        </p:nvGrpSpPr>
        <p:grpSpPr bwMode="auto">
          <a:xfrm>
            <a:off x="4403482" y="703260"/>
            <a:ext cx="4701152" cy="461665"/>
            <a:chOff x="820864" y="1943802"/>
            <a:chExt cx="4701687" cy="460895"/>
          </a:xfrm>
        </p:grpSpPr>
        <p:sp>
          <p:nvSpPr>
            <p:cNvPr id="41" name="矩形 5"/>
            <p:cNvSpPr>
              <a:spLocks noChangeArrowheads="1"/>
            </p:cNvSpPr>
            <p:nvPr/>
          </p:nvSpPr>
          <p:spPr bwMode="auto">
            <a:xfrm>
              <a:off x="1288219" y="1943802"/>
              <a:ext cx="4234332" cy="460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bg2"/>
                  </a:solidFill>
                  <a:latin typeface="微软雅黑" panose="020B0503020204020204" pitchFamily="34" charset="-122"/>
                  <a:ea typeface="微软雅黑" panose="020B0503020204020204" pitchFamily="34" charset="-122"/>
                </a:rPr>
                <a:t>观察客户的技巧</a:t>
              </a:r>
              <a:r>
                <a:rPr lang="en-US" altLang="zh-CN" sz="2400" dirty="0">
                  <a:solidFill>
                    <a:schemeClr val="bg2"/>
                  </a:solidFill>
                  <a:latin typeface="微软雅黑" panose="020B0503020204020204" pitchFamily="34" charset="-122"/>
                  <a:ea typeface="微软雅黑" panose="020B0503020204020204" pitchFamily="34" charset="-122"/>
                </a:rPr>
                <a:t>——</a:t>
              </a:r>
              <a:r>
                <a:rPr lang="zh-CN" altLang="en-US" sz="2400" b="1" dirty="0">
                  <a:solidFill>
                    <a:schemeClr val="bg2"/>
                  </a:solidFill>
                  <a:latin typeface="微软雅黑" panose="020B0503020204020204" pitchFamily="34" charset="-122"/>
                  <a:ea typeface="微软雅黑" panose="020B0503020204020204" pitchFamily="34" charset="-122"/>
                </a:rPr>
                <a:t>投其所好</a:t>
              </a:r>
            </a:p>
          </p:txBody>
        </p:sp>
        <p:grpSp>
          <p:nvGrpSpPr>
            <p:cNvPr id="42" name="组合 13"/>
            <p:cNvGrpSpPr/>
            <p:nvPr/>
          </p:nvGrpSpPr>
          <p:grpSpPr bwMode="auto">
            <a:xfrm>
              <a:off x="820864" y="1962820"/>
              <a:ext cx="438200" cy="439004"/>
              <a:chOff x="820864" y="1962820"/>
              <a:chExt cx="438200" cy="439004"/>
            </a:xfrm>
          </p:grpSpPr>
          <p:sp>
            <p:nvSpPr>
              <p:cNvPr id="43" name="泪滴形 42"/>
              <p:cNvSpPr/>
              <p:nvPr/>
            </p:nvSpPr>
            <p:spPr>
              <a:xfrm>
                <a:off x="820864" y="1962820"/>
                <a:ext cx="438200" cy="439004"/>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44" name="矩形 12"/>
              <p:cNvSpPr>
                <a:spLocks noChangeArrowheads="1"/>
              </p:cNvSpPr>
              <p:nvPr/>
            </p:nvSpPr>
            <p:spPr bwMode="auto">
              <a:xfrm>
                <a:off x="893654" y="1974580"/>
                <a:ext cx="340197" cy="399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rPr>
                  <a:t>A</a:t>
                </a:r>
                <a:endParaRPr lang="zh-CN" altLang="en-US" sz="2000" b="1" dirty="0">
                  <a:solidFill>
                    <a:schemeClr val="bg1"/>
                  </a:solidFill>
                </a:endParaRPr>
              </a:p>
            </p:txBody>
          </p:sp>
        </p:grpSp>
      </p:grpSp>
      <p:sp>
        <p:nvSpPr>
          <p:cNvPr id="47" name="矩形 23"/>
          <p:cNvSpPr>
            <a:spLocks noChangeArrowheads="1"/>
          </p:cNvSpPr>
          <p:nvPr/>
        </p:nvSpPr>
        <p:spPr bwMode="auto">
          <a:xfrm>
            <a:off x="1241425" y="1758950"/>
            <a:ext cx="212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latin typeface="+mj-ea"/>
                <a:ea typeface="+mj-ea"/>
              </a:rPr>
              <a:t>a</a:t>
            </a:r>
            <a:r>
              <a:rPr lang="zh-CN" altLang="en-US" sz="2000" b="1" dirty="0">
                <a:solidFill>
                  <a:schemeClr val="bg1"/>
                </a:solidFill>
                <a:latin typeface="+mj-ea"/>
                <a:ea typeface="+mj-ea"/>
              </a:rPr>
              <a:t>、观察客户要求</a:t>
            </a:r>
          </a:p>
        </p:txBody>
      </p:sp>
      <p:grpSp>
        <p:nvGrpSpPr>
          <p:cNvPr id="95" name="394f1de7-5bd3-4b6f-a318-eafdd20d31d8" descr="FQ8AAB+LCAAAAAAABADlkk1rg0AQhv/L0t4kqKsUvPWDtqG0hCa0h5LDEqfJwrrKZg1pgv+9u/EjbmpgezTedGZe553XZ4+u5E8GKELThAj5QMlSkGQsIUEOGsco4jljDrqjPKZ8+STSPFuj6GvfyNqdTypXH4TloLWcSkpY+Rr9ma/HXimnSZ5UY+7IVSWybZU8tyzSOGbQHhtzCWLTbPB07fA8lUIteExFQqRauHeLa1S1UBTikVtocQxbJXLQrLRV+6ns6QA679QNfeYkXUua8qNiQlRuoCx1HHsiOo4qWyAkXRB2y+iSJ8C1Y3UAyMVKdZ9TQXcpl2b/HngpfgHIqgCndKcWfhO2hjqGFcngTS2qrzsUPCV7B0Yk3RgTRs1DRXNXM6TjOB1zjC/PmzSP6ahblVsj5MI5G9AMtvJ/kWpFO8+un3/umG7vlYcu4/MO630BH9+0wfcHB75vA75vB75vgO/3GHz/8sEP3Tb4eHDgYxvwsR342AAf9xh8fPngYwP8YHDgBzbgB3bgBwb4QY/BDy4ffM8APxwc+KEN+KEd+KEBfthj8ENb8OfFL44Pmm8VDwAA"/>
          <p:cNvGrpSpPr>
            <a:grpSpLocks noChangeAspect="1"/>
          </p:cNvGrpSpPr>
          <p:nvPr/>
        </p:nvGrpSpPr>
        <p:grpSpPr>
          <a:xfrm>
            <a:off x="5182474" y="3681354"/>
            <a:ext cx="5065604" cy="2945355"/>
            <a:chOff x="2407920" y="1938338"/>
            <a:chExt cx="7093269" cy="4124325"/>
          </a:xfrm>
        </p:grpSpPr>
        <p:sp>
          <p:nvSpPr>
            <p:cNvPr id="96" name="RelativeShape1"/>
            <p:cNvSpPr/>
            <p:nvPr/>
          </p:nvSpPr>
          <p:spPr bwMode="auto">
            <a:xfrm>
              <a:off x="3740151" y="2111375"/>
              <a:ext cx="5761038" cy="474663"/>
            </a:xfrm>
            <a:prstGeom prst="rect">
              <a:avLst/>
            </a:prstGeom>
            <a:noFill/>
            <a:ln>
              <a:noFill/>
            </a:ln>
          </p:spPr>
          <p:txBody>
            <a:bodyPr anchor="ctr"/>
            <a:lstStyle/>
            <a:p>
              <a:pPr algn="ctr"/>
              <a:endParaRPr/>
            </a:p>
          </p:txBody>
        </p:sp>
        <p:sp>
          <p:nvSpPr>
            <p:cNvPr id="97" name="RelativeShape2"/>
            <p:cNvSpPr/>
            <p:nvPr/>
          </p:nvSpPr>
          <p:spPr bwMode="auto">
            <a:xfrm>
              <a:off x="3740151" y="2931796"/>
              <a:ext cx="5761038" cy="474663"/>
            </a:xfrm>
            <a:prstGeom prst="rect">
              <a:avLst/>
            </a:prstGeom>
            <a:noFill/>
            <a:ln>
              <a:noFill/>
            </a:ln>
          </p:spPr>
          <p:txBody>
            <a:bodyPr anchor="ctr"/>
            <a:lstStyle/>
            <a:p>
              <a:pPr algn="ctr"/>
              <a:endParaRPr/>
            </a:p>
          </p:txBody>
        </p:sp>
        <p:sp>
          <p:nvSpPr>
            <p:cNvPr id="98" name="RelativeShape3"/>
            <p:cNvSpPr/>
            <p:nvPr/>
          </p:nvSpPr>
          <p:spPr bwMode="auto">
            <a:xfrm>
              <a:off x="3740151" y="3752217"/>
              <a:ext cx="5761038" cy="474663"/>
            </a:xfrm>
            <a:prstGeom prst="rect">
              <a:avLst/>
            </a:prstGeom>
            <a:noFill/>
            <a:ln>
              <a:noFill/>
            </a:ln>
          </p:spPr>
          <p:txBody>
            <a:bodyPr anchor="ctr"/>
            <a:lstStyle/>
            <a:p>
              <a:pPr algn="ctr"/>
              <a:endParaRPr/>
            </a:p>
          </p:txBody>
        </p:sp>
        <p:sp>
          <p:nvSpPr>
            <p:cNvPr id="99" name="RelativeShape4"/>
            <p:cNvSpPr/>
            <p:nvPr/>
          </p:nvSpPr>
          <p:spPr bwMode="auto">
            <a:xfrm>
              <a:off x="3740151" y="4572638"/>
              <a:ext cx="5761038" cy="474663"/>
            </a:xfrm>
            <a:prstGeom prst="rect">
              <a:avLst/>
            </a:prstGeom>
            <a:noFill/>
            <a:ln>
              <a:noFill/>
            </a:ln>
          </p:spPr>
          <p:txBody>
            <a:bodyPr anchor="ctr"/>
            <a:lstStyle/>
            <a:p>
              <a:pPr algn="ctr"/>
              <a:endParaRPr/>
            </a:p>
          </p:txBody>
        </p:sp>
        <p:sp>
          <p:nvSpPr>
            <p:cNvPr id="100" name="RelativeShape5"/>
            <p:cNvSpPr/>
            <p:nvPr/>
          </p:nvSpPr>
          <p:spPr bwMode="auto">
            <a:xfrm>
              <a:off x="3740151" y="5393059"/>
              <a:ext cx="5761038" cy="474663"/>
            </a:xfrm>
            <a:prstGeom prst="rect">
              <a:avLst/>
            </a:prstGeom>
            <a:noFill/>
            <a:ln>
              <a:noFill/>
            </a:ln>
          </p:spPr>
          <p:txBody>
            <a:bodyPr anchor="ctr"/>
            <a:lstStyle/>
            <a:p>
              <a:pPr algn="ctr"/>
              <a:endParaRPr/>
            </a:p>
          </p:txBody>
        </p:sp>
        <p:sp>
          <p:nvSpPr>
            <p:cNvPr id="101" name="Freeform 5"/>
            <p:cNvSpPr/>
            <p:nvPr/>
          </p:nvSpPr>
          <p:spPr bwMode="auto">
            <a:xfrm>
              <a:off x="3744913" y="1938338"/>
              <a:ext cx="5751513" cy="4124325"/>
            </a:xfrm>
            <a:custGeom>
              <a:avLst/>
              <a:gdLst>
                <a:gd name="T0" fmla="*/ 0 w 3623"/>
                <a:gd name="T1" fmla="*/ 0 h 2598"/>
                <a:gd name="T2" fmla="*/ 3623 w 3623"/>
                <a:gd name="T3" fmla="*/ 0 h 2598"/>
                <a:gd name="T4" fmla="*/ 0 w 3623"/>
                <a:gd name="T5" fmla="*/ 517 h 2598"/>
                <a:gd name="T6" fmla="*/ 3623 w 3623"/>
                <a:gd name="T7" fmla="*/ 517 h 2598"/>
                <a:gd name="T8" fmla="*/ 0 w 3623"/>
                <a:gd name="T9" fmla="*/ 1041 h 2598"/>
                <a:gd name="T10" fmla="*/ 3623 w 3623"/>
                <a:gd name="T11" fmla="*/ 1041 h 2598"/>
                <a:gd name="T12" fmla="*/ 0 w 3623"/>
                <a:gd name="T13" fmla="*/ 1558 h 2598"/>
                <a:gd name="T14" fmla="*/ 3623 w 3623"/>
                <a:gd name="T15" fmla="*/ 1558 h 2598"/>
                <a:gd name="T16" fmla="*/ 0 w 3623"/>
                <a:gd name="T17" fmla="*/ 2081 h 2598"/>
                <a:gd name="T18" fmla="*/ 3623 w 3623"/>
                <a:gd name="T19" fmla="*/ 2081 h 2598"/>
                <a:gd name="T20" fmla="*/ 0 w 3623"/>
                <a:gd name="T21" fmla="*/ 2598 h 2598"/>
                <a:gd name="T22" fmla="*/ 3623 w 3623"/>
                <a:gd name="T23" fmla="*/ 2598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23" h="2598">
                  <a:moveTo>
                    <a:pt x="0" y="0"/>
                  </a:moveTo>
                  <a:lnTo>
                    <a:pt x="3623" y="0"/>
                  </a:lnTo>
                  <a:moveTo>
                    <a:pt x="0" y="517"/>
                  </a:moveTo>
                  <a:lnTo>
                    <a:pt x="3623" y="517"/>
                  </a:lnTo>
                  <a:moveTo>
                    <a:pt x="0" y="1041"/>
                  </a:moveTo>
                  <a:lnTo>
                    <a:pt x="3623" y="1041"/>
                  </a:lnTo>
                  <a:moveTo>
                    <a:pt x="0" y="1558"/>
                  </a:moveTo>
                  <a:lnTo>
                    <a:pt x="3623" y="1558"/>
                  </a:lnTo>
                  <a:moveTo>
                    <a:pt x="0" y="2081"/>
                  </a:moveTo>
                  <a:lnTo>
                    <a:pt x="3623" y="2081"/>
                  </a:lnTo>
                  <a:moveTo>
                    <a:pt x="0" y="2598"/>
                  </a:moveTo>
                  <a:lnTo>
                    <a:pt x="3623" y="2598"/>
                  </a:lnTo>
                </a:path>
              </a:pathLst>
            </a:custGeom>
            <a:noFill/>
            <a:ln w="9525" cap="flat">
              <a:solidFill>
                <a:srgbClr val="E0E0E0"/>
              </a:solidFill>
              <a:prstDash val="solid"/>
              <a:rou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02" name="CustomText1"/>
            <p:cNvSpPr/>
            <p:nvPr/>
          </p:nvSpPr>
          <p:spPr bwMode="auto">
            <a:xfrm>
              <a:off x="2407920" y="2209799"/>
              <a:ext cx="1141730" cy="37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anchor="t" anchorCtr="0" compatLnSpc="1">
              <a:spAutoFit/>
            </a:bodyPr>
            <a:lstStyle/>
            <a:p>
              <a:pPr lvl="0">
                <a:defRPr/>
              </a:pPr>
              <a:r>
                <a:rPr lang="en-US" altLang="zh-CN" b="1" dirty="0" smtClean="0">
                  <a:solidFill>
                    <a:schemeClr val="bg1"/>
                  </a:solidFill>
                  <a:latin typeface="+mj-ea"/>
                  <a:ea typeface="+mj-ea"/>
                </a:rPr>
                <a:t>01 </a:t>
              </a:r>
              <a:r>
                <a:rPr lang="zh-CN" altLang="en-US" b="1" dirty="0" smtClean="0">
                  <a:solidFill>
                    <a:schemeClr val="bg1"/>
                  </a:solidFill>
                  <a:latin typeface="+mj-ea"/>
                  <a:ea typeface="+mj-ea"/>
                </a:rPr>
                <a:t>年龄</a:t>
              </a:r>
              <a:endParaRPr lang="en-US" altLang="zh-CN" b="1" dirty="0">
                <a:solidFill>
                  <a:schemeClr val="bg1"/>
                </a:solidFill>
                <a:latin typeface="+mj-ea"/>
                <a:ea typeface="+mj-ea"/>
              </a:endParaRPr>
            </a:p>
          </p:txBody>
        </p:sp>
        <p:sp>
          <p:nvSpPr>
            <p:cNvPr id="107" name="ValueShape1"/>
            <p:cNvSpPr/>
            <p:nvPr/>
          </p:nvSpPr>
          <p:spPr bwMode="auto">
            <a:xfrm>
              <a:off x="4748333" y="2111375"/>
              <a:ext cx="3744675" cy="4746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anchor="ctr" anchorCtr="0" compatLnSpc="1"/>
            <a:lstStyle/>
            <a:p>
              <a:pPr algn="ctr"/>
              <a:r>
                <a:rPr lang="en-US" altLang="zh-CN" sz="2000" dirty="0">
                  <a:ln w="3175">
                    <a:solidFill>
                      <a:schemeClr val="bg1">
                        <a:lumMod val="65000"/>
                      </a:schemeClr>
                    </a:solidFill>
                  </a:ln>
                  <a:solidFill>
                    <a:schemeClr val="bg1"/>
                  </a:solidFill>
                  <a:latin typeface="Impact" panose="020B0806030902050204" pitchFamily="34" charset="0"/>
                </a:rPr>
                <a:t>65%</a:t>
              </a:r>
            </a:p>
          </p:txBody>
        </p:sp>
        <p:sp>
          <p:nvSpPr>
            <p:cNvPr id="108" name="ValueShape2"/>
            <p:cNvSpPr/>
            <p:nvPr/>
          </p:nvSpPr>
          <p:spPr bwMode="auto">
            <a:xfrm>
              <a:off x="5554878" y="2931796"/>
              <a:ext cx="2131584" cy="474663"/>
            </a:xfrm>
            <a:prstGeom prst="rect">
              <a:avLst/>
            </a:prstGeom>
            <a:solidFill>
              <a:schemeClr val="accent2"/>
            </a:solidFill>
            <a:ln>
              <a:noFill/>
            </a:ln>
          </p:spPr>
          <p:txBody>
            <a:bodyPr vert="horz" wrap="none" lIns="91440" tIns="45720" rIns="91440" bIns="45720" anchor="ctr" anchorCtr="0" compatLnSpc="1"/>
            <a:lstStyle/>
            <a:p>
              <a:pPr algn="ctr"/>
              <a:r>
                <a:rPr lang="en-US" altLang="zh-CN" sz="2000">
                  <a:ln w="3175">
                    <a:solidFill>
                      <a:schemeClr val="bg1">
                        <a:lumMod val="65000"/>
                      </a:schemeClr>
                    </a:solidFill>
                  </a:ln>
                  <a:solidFill>
                    <a:schemeClr val="bg1"/>
                  </a:solidFill>
                  <a:latin typeface="Impact" panose="020B0806030902050204" pitchFamily="34" charset="0"/>
                </a:rPr>
                <a:t>37%</a:t>
              </a:r>
            </a:p>
          </p:txBody>
        </p:sp>
        <p:sp>
          <p:nvSpPr>
            <p:cNvPr id="109" name="ValueShape3"/>
            <p:cNvSpPr/>
            <p:nvPr/>
          </p:nvSpPr>
          <p:spPr bwMode="auto">
            <a:xfrm>
              <a:off x="5180411" y="3752217"/>
              <a:ext cx="2880519" cy="474663"/>
            </a:xfrm>
            <a:prstGeom prst="rect">
              <a:avLst/>
            </a:prstGeom>
            <a:solidFill>
              <a:schemeClr val="accent3"/>
            </a:solidFill>
            <a:ln>
              <a:noFill/>
            </a:ln>
          </p:spPr>
          <p:txBody>
            <a:bodyPr vert="horz" wrap="none" lIns="91440" tIns="45720" rIns="91440" bIns="45720" anchor="ctr" anchorCtr="0" compatLnSpc="1"/>
            <a:lstStyle/>
            <a:p>
              <a:pPr algn="ctr"/>
              <a:r>
                <a:rPr lang="en-US" altLang="zh-CN" sz="2000">
                  <a:ln w="3175">
                    <a:solidFill>
                      <a:schemeClr val="bg1">
                        <a:lumMod val="65000"/>
                      </a:schemeClr>
                    </a:solidFill>
                  </a:ln>
                  <a:solidFill>
                    <a:schemeClr val="bg1"/>
                  </a:solidFill>
                  <a:latin typeface="Impact" panose="020B0806030902050204" pitchFamily="34" charset="0"/>
                </a:rPr>
                <a:t>50%</a:t>
              </a:r>
            </a:p>
          </p:txBody>
        </p:sp>
        <p:sp>
          <p:nvSpPr>
            <p:cNvPr id="110" name="ValueShape4"/>
            <p:cNvSpPr/>
            <p:nvPr/>
          </p:nvSpPr>
          <p:spPr bwMode="auto">
            <a:xfrm>
              <a:off x="5756515" y="4572638"/>
              <a:ext cx="1728311" cy="474663"/>
            </a:xfrm>
            <a:prstGeom prst="rect">
              <a:avLst/>
            </a:prstGeom>
            <a:solidFill>
              <a:schemeClr val="accent4"/>
            </a:solidFill>
            <a:ln>
              <a:noFill/>
            </a:ln>
          </p:spPr>
          <p:txBody>
            <a:bodyPr vert="horz" wrap="none" lIns="91440" tIns="45720" rIns="91440" bIns="45720" anchor="ctr" anchorCtr="0" compatLnSpc="1"/>
            <a:lstStyle/>
            <a:p>
              <a:pPr algn="ctr"/>
              <a:r>
                <a:rPr lang="en-US" altLang="zh-CN" sz="2000">
                  <a:ln w="3175">
                    <a:solidFill>
                      <a:schemeClr val="bg1">
                        <a:lumMod val="65000"/>
                      </a:schemeClr>
                    </a:solidFill>
                  </a:ln>
                  <a:solidFill>
                    <a:schemeClr val="bg1"/>
                  </a:solidFill>
                  <a:latin typeface="Impact" panose="020B0806030902050204" pitchFamily="34" charset="0"/>
                </a:rPr>
                <a:t>30%</a:t>
              </a:r>
            </a:p>
          </p:txBody>
        </p:sp>
        <p:sp>
          <p:nvSpPr>
            <p:cNvPr id="111" name="ValueShape5"/>
            <p:cNvSpPr/>
            <p:nvPr/>
          </p:nvSpPr>
          <p:spPr bwMode="auto">
            <a:xfrm>
              <a:off x="6332618" y="5393059"/>
              <a:ext cx="576104" cy="474663"/>
            </a:xfrm>
            <a:prstGeom prst="rect">
              <a:avLst/>
            </a:prstGeom>
            <a:solidFill>
              <a:schemeClr val="accent5"/>
            </a:solidFill>
            <a:ln>
              <a:noFill/>
            </a:ln>
          </p:spPr>
          <p:txBody>
            <a:bodyPr vert="horz" wrap="none" lIns="91440" tIns="45720" rIns="91440" bIns="45720" anchor="ctr" anchorCtr="0" compatLnSpc="1"/>
            <a:lstStyle/>
            <a:p>
              <a:pPr algn="ctr"/>
              <a:r>
                <a:rPr lang="en-US" altLang="zh-CN" sz="2000">
                  <a:ln w="3175">
                    <a:solidFill>
                      <a:schemeClr val="bg1">
                        <a:lumMod val="65000"/>
                      </a:schemeClr>
                    </a:solidFill>
                  </a:ln>
                  <a:solidFill>
                    <a:schemeClr val="bg1"/>
                  </a:solidFill>
                  <a:latin typeface="Impact" panose="020B0806030902050204" pitchFamily="34" charset="0"/>
                </a:rPr>
                <a:t>10%</a:t>
              </a:r>
            </a:p>
          </p:txBody>
        </p:sp>
      </p:grpSp>
      <p:sp>
        <p:nvSpPr>
          <p:cNvPr id="113" name="CustomText1"/>
          <p:cNvSpPr/>
          <p:nvPr/>
        </p:nvSpPr>
        <p:spPr bwMode="auto">
          <a:xfrm>
            <a:off x="5171484" y="4436857"/>
            <a:ext cx="8383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anchor="t" anchorCtr="0" compatLnSpc="1">
            <a:spAutoFit/>
          </a:bodyPr>
          <a:lstStyle/>
          <a:p>
            <a:pPr lvl="0">
              <a:defRPr/>
            </a:pPr>
            <a:r>
              <a:rPr lang="en-US" altLang="zh-CN" b="1" dirty="0" smtClean="0">
                <a:solidFill>
                  <a:schemeClr val="bg1"/>
                </a:solidFill>
                <a:latin typeface="+mj-ea"/>
                <a:ea typeface="+mj-ea"/>
              </a:rPr>
              <a:t>02 </a:t>
            </a:r>
            <a:r>
              <a:rPr lang="zh-CN" altLang="en-US" b="1" dirty="0">
                <a:solidFill>
                  <a:schemeClr val="bg1"/>
                </a:solidFill>
                <a:latin typeface="+mj-ea"/>
                <a:ea typeface="+mj-ea"/>
              </a:rPr>
              <a:t>服饰</a:t>
            </a:r>
            <a:endParaRPr lang="en-US" altLang="zh-CN" b="1" dirty="0">
              <a:solidFill>
                <a:schemeClr val="bg1"/>
              </a:solidFill>
              <a:latin typeface="+mj-ea"/>
              <a:ea typeface="+mj-ea"/>
            </a:endParaRPr>
          </a:p>
        </p:txBody>
      </p:sp>
      <p:sp>
        <p:nvSpPr>
          <p:cNvPr id="114" name="CustomText1"/>
          <p:cNvSpPr/>
          <p:nvPr/>
        </p:nvSpPr>
        <p:spPr bwMode="auto">
          <a:xfrm>
            <a:off x="5171485" y="5024532"/>
            <a:ext cx="8383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anchor="t" anchorCtr="0" compatLnSpc="1">
            <a:spAutoFit/>
          </a:bodyPr>
          <a:lstStyle/>
          <a:p>
            <a:pPr lvl="0">
              <a:defRPr/>
            </a:pPr>
            <a:r>
              <a:rPr lang="en-US" altLang="zh-CN" b="1" dirty="0" smtClean="0">
                <a:solidFill>
                  <a:schemeClr val="bg1"/>
                </a:solidFill>
                <a:latin typeface="+mj-ea"/>
                <a:ea typeface="+mj-ea"/>
              </a:rPr>
              <a:t>03 </a:t>
            </a:r>
            <a:r>
              <a:rPr lang="zh-CN" altLang="en-US" b="1" dirty="0" smtClean="0">
                <a:solidFill>
                  <a:schemeClr val="bg1"/>
                </a:solidFill>
                <a:latin typeface="+mj-ea"/>
                <a:ea typeface="+mj-ea"/>
              </a:rPr>
              <a:t>语言</a:t>
            </a:r>
            <a:endParaRPr lang="en-US" altLang="zh-CN" b="1" dirty="0">
              <a:solidFill>
                <a:schemeClr val="bg1"/>
              </a:solidFill>
              <a:latin typeface="+mj-ea"/>
              <a:ea typeface="+mj-ea"/>
            </a:endParaRPr>
          </a:p>
        </p:txBody>
      </p:sp>
      <p:sp>
        <p:nvSpPr>
          <p:cNvPr id="115" name="CustomText1"/>
          <p:cNvSpPr/>
          <p:nvPr/>
        </p:nvSpPr>
        <p:spPr bwMode="auto">
          <a:xfrm>
            <a:off x="5171484" y="5662723"/>
            <a:ext cx="14937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anchor="t" anchorCtr="0" compatLnSpc="1">
            <a:spAutoFit/>
          </a:bodyPr>
          <a:lstStyle/>
          <a:p>
            <a:pPr lvl="0">
              <a:defRPr/>
            </a:pPr>
            <a:r>
              <a:rPr lang="en-US" altLang="zh-CN" b="1" dirty="0" smtClean="0">
                <a:solidFill>
                  <a:schemeClr val="bg1"/>
                </a:solidFill>
                <a:latin typeface="+mj-ea"/>
                <a:ea typeface="+mj-ea"/>
              </a:rPr>
              <a:t>04 </a:t>
            </a:r>
            <a:r>
              <a:rPr lang="zh-CN" altLang="en-US" b="1" dirty="0" smtClean="0">
                <a:solidFill>
                  <a:schemeClr val="bg1"/>
                </a:solidFill>
                <a:latin typeface="+mj-ea"/>
                <a:ea typeface="+mj-ea"/>
              </a:rPr>
              <a:t>身体语言</a:t>
            </a:r>
            <a:endParaRPr lang="en-US" altLang="zh-CN" b="1" dirty="0">
              <a:solidFill>
                <a:schemeClr val="bg1"/>
              </a:solidFill>
              <a:latin typeface="+mj-ea"/>
              <a:ea typeface="+mj-ea"/>
            </a:endParaRPr>
          </a:p>
        </p:txBody>
      </p:sp>
      <p:sp>
        <p:nvSpPr>
          <p:cNvPr id="116" name="CustomText1"/>
          <p:cNvSpPr/>
          <p:nvPr/>
        </p:nvSpPr>
        <p:spPr bwMode="auto">
          <a:xfrm>
            <a:off x="5171483" y="6229377"/>
            <a:ext cx="14937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anchor="t" anchorCtr="0" compatLnSpc="1">
            <a:spAutoFit/>
          </a:bodyPr>
          <a:lstStyle/>
          <a:p>
            <a:pPr lvl="0">
              <a:defRPr/>
            </a:pPr>
            <a:r>
              <a:rPr lang="en-US" altLang="zh-CN" b="1" dirty="0" smtClean="0">
                <a:solidFill>
                  <a:schemeClr val="bg1"/>
                </a:solidFill>
                <a:latin typeface="+mj-ea"/>
                <a:ea typeface="+mj-ea"/>
              </a:rPr>
              <a:t>05 </a:t>
            </a:r>
            <a:r>
              <a:rPr lang="zh-CN" altLang="en-US" b="1" dirty="0" smtClean="0">
                <a:solidFill>
                  <a:schemeClr val="bg1"/>
                </a:solidFill>
                <a:latin typeface="+mj-ea"/>
                <a:ea typeface="+mj-ea"/>
              </a:rPr>
              <a:t>行为</a:t>
            </a:r>
            <a:endParaRPr lang="en-US" altLang="zh-CN" b="1" dirty="0">
              <a:solidFill>
                <a:schemeClr val="bg1"/>
              </a:solidFill>
              <a:latin typeface="+mj-ea"/>
              <a:ea typeface="+mj-ea"/>
            </a:endParaRPr>
          </a:p>
        </p:txBody>
      </p:sp>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fade">
                                      <p:cBhvr>
                                        <p:cTn id="11" dur="1000"/>
                                        <p:tgtEl>
                                          <p:spTgt spid="58"/>
                                        </p:tgtEl>
                                      </p:cBhvr>
                                    </p:animEffect>
                                    <p:anim calcmode="lin" valueType="num">
                                      <p:cBhvr>
                                        <p:cTn id="12" dur="1000" fill="hold"/>
                                        <p:tgtEl>
                                          <p:spTgt spid="58"/>
                                        </p:tgtEl>
                                        <p:attrNameLst>
                                          <p:attrName>ppt_x</p:attrName>
                                        </p:attrNameLst>
                                      </p:cBhvr>
                                      <p:tavLst>
                                        <p:tav tm="0">
                                          <p:val>
                                            <p:strVal val="#ppt_x"/>
                                          </p:val>
                                        </p:tav>
                                        <p:tav tm="100000">
                                          <p:val>
                                            <p:strVal val="#ppt_x"/>
                                          </p:val>
                                        </p:tav>
                                      </p:tavLst>
                                    </p:anim>
                                    <p:anim calcmode="lin" valueType="num">
                                      <p:cBhvr>
                                        <p:cTn id="13" dur="900" decel="100000" fill="hold"/>
                                        <p:tgtEl>
                                          <p:spTgt spid="5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ppt_x</p:attrName>
                                        </p:attrNameLst>
                                      </p:cBhvr>
                                      <p:tavLst>
                                        <p:tav tm="0">
                                          <p:val>
                                            <p:strVal val="0-#ppt_w/2"/>
                                          </p:val>
                                        </p:tav>
                                        <p:tav tm="100000">
                                          <p:val>
                                            <p:strVal val="#ppt_x"/>
                                          </p:val>
                                        </p:tav>
                                      </p:tavLst>
                                    </p:anim>
                                    <p:anim calcmode="lin" valueType="num">
                                      <p:cBhvr>
                                        <p:cTn id="18"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bwMode="auto">
          <a:xfrm>
            <a:off x="4503103" y="646113"/>
            <a:ext cx="5310187" cy="458787"/>
            <a:chOff x="820864" y="1943802"/>
            <a:chExt cx="5310347" cy="458022"/>
          </a:xfrm>
        </p:grpSpPr>
        <p:sp>
          <p:nvSpPr>
            <p:cNvPr id="15362" name="矩形 59"/>
            <p:cNvSpPr>
              <a:spLocks noChangeArrowheads="1"/>
            </p:cNvSpPr>
            <p:nvPr/>
          </p:nvSpPr>
          <p:spPr bwMode="auto">
            <a:xfrm>
              <a:off x="1288219" y="1943802"/>
              <a:ext cx="48429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销售成交技巧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技巧一：三句话成交法</a:t>
              </a:r>
            </a:p>
          </p:txBody>
        </p:sp>
        <p:grpSp>
          <p:nvGrpSpPr>
            <p:cNvPr id="15363" name="组合 60"/>
            <p:cNvGrpSpPr/>
            <p:nvPr/>
          </p:nvGrpSpPr>
          <p:grpSpPr bwMode="auto">
            <a:xfrm>
              <a:off x="820864" y="1962820"/>
              <a:ext cx="438163" cy="439004"/>
              <a:chOff x="820864" y="1962820"/>
              <a:chExt cx="438163" cy="439004"/>
            </a:xfrm>
          </p:grpSpPr>
          <p:sp>
            <p:nvSpPr>
              <p:cNvPr id="62" name="泪滴形 61"/>
              <p:cNvSpPr/>
              <p:nvPr/>
            </p:nvSpPr>
            <p:spPr>
              <a:xfrm>
                <a:off x="820864" y="1962820"/>
                <a:ext cx="438163" cy="439004"/>
              </a:xfrm>
              <a:prstGeom prst="teardrop">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5365" name="矩形 62"/>
              <p:cNvSpPr>
                <a:spLocks noChangeArrowheads="1"/>
              </p:cNvSpPr>
              <p:nvPr/>
            </p:nvSpPr>
            <p:spPr bwMode="auto">
              <a:xfrm>
                <a:off x="893654" y="1974580"/>
                <a:ext cx="325130" cy="398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a:solidFill>
                      <a:schemeClr val="bg1"/>
                    </a:solidFill>
                  </a:rPr>
                  <a:t>B</a:t>
                </a:r>
              </a:p>
            </p:txBody>
          </p:sp>
        </p:grpSp>
      </p:grpSp>
      <p:grpSp>
        <p:nvGrpSpPr>
          <p:cNvPr id="40" name="组合 39"/>
          <p:cNvGrpSpPr/>
          <p:nvPr/>
        </p:nvGrpSpPr>
        <p:grpSpPr bwMode="auto">
          <a:xfrm>
            <a:off x="4792345" y="5168900"/>
            <a:ext cx="6417945" cy="1431694"/>
            <a:chOff x="418288" y="5053305"/>
            <a:chExt cx="11127536" cy="1133856"/>
          </a:xfrm>
        </p:grpSpPr>
        <p:sp>
          <p:nvSpPr>
            <p:cNvPr id="39" name="圆角矩形 38"/>
            <p:cNvSpPr/>
            <p:nvPr/>
          </p:nvSpPr>
          <p:spPr>
            <a:xfrm>
              <a:off x="418288" y="5053305"/>
              <a:ext cx="11127536" cy="1133856"/>
            </a:xfrm>
            <a:prstGeom prst="roundRect">
              <a:avLst/>
            </a:prstGeom>
            <a:solidFill>
              <a:schemeClr val="tx2">
                <a:lumMod val="10000"/>
                <a:lumOff val="90000"/>
              </a:schemeClr>
            </a:solidFill>
            <a:ln w="635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5368" name="矩形 5"/>
            <p:cNvSpPr>
              <a:spLocks noChangeArrowheads="1"/>
            </p:cNvSpPr>
            <p:nvPr/>
          </p:nvSpPr>
          <p:spPr bwMode="auto">
            <a:xfrm>
              <a:off x="559374" y="5183818"/>
              <a:ext cx="10798352" cy="85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rgbClr val="595959"/>
                  </a:solidFill>
                  <a:latin typeface="微软雅黑" panose="020B0503020204020204" pitchFamily="34" charset="-122"/>
                  <a:ea typeface="微软雅黑" panose="020B0503020204020204" pitchFamily="34" charset="-122"/>
                </a:rPr>
                <a:t>永远是让顾客在成交阶段按照这个逻辑回答，是的，是的，是的，我要，我要，我要。</a:t>
              </a:r>
              <a:endParaRPr lang="en-US" altLang="zh-CN" sz="1600">
                <a:solidFill>
                  <a:srgbClr val="595959"/>
                </a:solidFill>
                <a:latin typeface="微软雅黑" panose="020B0503020204020204" pitchFamily="34" charset="-122"/>
                <a:ea typeface="微软雅黑" panose="020B0503020204020204" pitchFamily="34" charset="-122"/>
              </a:endParaRPr>
            </a:p>
            <a:p>
              <a:r>
                <a:rPr lang="zh-CN" altLang="en-US" sz="1600">
                  <a:solidFill>
                    <a:srgbClr val="595959"/>
                  </a:solidFill>
                  <a:latin typeface="微软雅黑" panose="020B0503020204020204" pitchFamily="34" charset="-122"/>
                  <a:ea typeface="微软雅黑" panose="020B0503020204020204" pitchFamily="34" charset="-122"/>
                </a:rPr>
                <a:t>这是一种承诺的力量，他承诺了我知道它可以帮我赚钱，而我希望赚钱，前两个希望的结果是第三个，我应该马上希望开始才对。</a:t>
              </a:r>
            </a:p>
          </p:txBody>
        </p:sp>
      </p:grpSp>
      <p:sp>
        <p:nvSpPr>
          <p:cNvPr id="11" name="矩形 10"/>
          <p:cNvSpPr>
            <a:spLocks noChangeArrowheads="1"/>
          </p:cNvSpPr>
          <p:nvPr/>
        </p:nvSpPr>
        <p:spPr bwMode="auto">
          <a:xfrm>
            <a:off x="466725" y="2703830"/>
            <a:ext cx="330644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a:solidFill>
                  <a:srgbClr val="16A085"/>
                </a:solidFill>
                <a:latin typeface="微软雅黑" panose="020B0503020204020204" pitchFamily="34" charset="-122"/>
                <a:ea typeface="微软雅黑" panose="020B0503020204020204" pitchFamily="34" charset="-122"/>
              </a:rPr>
              <a:t>第 </a:t>
            </a:r>
            <a:r>
              <a:rPr lang="en-US" altLang="zh-CN" sz="1600" b="1">
                <a:solidFill>
                  <a:srgbClr val="16A085"/>
                </a:solidFill>
                <a:latin typeface="微软雅黑" panose="020B0503020204020204" pitchFamily="34" charset="-122"/>
                <a:ea typeface="微软雅黑" panose="020B0503020204020204" pitchFamily="34" charset="-122"/>
              </a:rPr>
              <a:t>1 </a:t>
            </a:r>
            <a:r>
              <a:rPr lang="zh-CN" altLang="en-US" sz="1600" b="1">
                <a:solidFill>
                  <a:srgbClr val="16A085"/>
                </a:solidFill>
                <a:latin typeface="微软雅黑" panose="020B0503020204020204" pitchFamily="34" charset="-122"/>
                <a:ea typeface="微软雅黑" panose="020B0503020204020204" pitchFamily="34" charset="-122"/>
              </a:rPr>
              <a:t>句话：</a:t>
            </a:r>
            <a:r>
              <a:rPr lang="zh-CN" altLang="en-US" sz="1600">
                <a:solidFill>
                  <a:srgbClr val="595959"/>
                </a:solidFill>
                <a:latin typeface="微软雅黑" panose="020B0503020204020204" pitchFamily="34" charset="-122"/>
                <a:ea typeface="微软雅黑" panose="020B0503020204020204" pitchFamily="34" charset="-122"/>
              </a:rPr>
              <a:t>你知道使用我们产品可以为你省钱吗？</a:t>
            </a:r>
          </a:p>
        </p:txBody>
      </p:sp>
      <p:sp>
        <p:nvSpPr>
          <p:cNvPr id="44" name="矩形 43"/>
          <p:cNvSpPr>
            <a:spLocks noChangeArrowheads="1"/>
          </p:cNvSpPr>
          <p:nvPr/>
        </p:nvSpPr>
        <p:spPr bwMode="auto">
          <a:xfrm>
            <a:off x="466725" y="3332480"/>
            <a:ext cx="324866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a:solidFill>
                  <a:srgbClr val="16A085"/>
                </a:solidFill>
                <a:latin typeface="微软雅黑" panose="020B0503020204020204" pitchFamily="34" charset="-122"/>
                <a:ea typeface="微软雅黑" panose="020B0503020204020204" pitchFamily="34" charset="-122"/>
              </a:rPr>
              <a:t>第 </a:t>
            </a:r>
            <a:r>
              <a:rPr lang="en-US" altLang="zh-CN" sz="1600" b="1">
                <a:solidFill>
                  <a:srgbClr val="16A085"/>
                </a:solidFill>
                <a:latin typeface="微软雅黑" panose="020B0503020204020204" pitchFamily="34" charset="-122"/>
                <a:ea typeface="微软雅黑" panose="020B0503020204020204" pitchFamily="34" charset="-122"/>
              </a:rPr>
              <a:t>2 </a:t>
            </a:r>
            <a:r>
              <a:rPr lang="zh-CN" altLang="en-US" sz="1600" b="1">
                <a:solidFill>
                  <a:srgbClr val="16A085"/>
                </a:solidFill>
                <a:latin typeface="微软雅黑" panose="020B0503020204020204" pitchFamily="34" charset="-122"/>
                <a:ea typeface="微软雅黑" panose="020B0503020204020204" pitchFamily="34" charset="-122"/>
              </a:rPr>
              <a:t>句话：</a:t>
            </a:r>
            <a:r>
              <a:rPr lang="zh-CN" altLang="en-US" sz="1600">
                <a:solidFill>
                  <a:srgbClr val="595959"/>
                </a:solidFill>
                <a:latin typeface="微软雅黑" panose="020B0503020204020204" pitchFamily="34" charset="-122"/>
                <a:ea typeface="微软雅黑" panose="020B0503020204020204" pitchFamily="34" charset="-122"/>
              </a:rPr>
              <a:t>你希望它为你省钱吗？</a:t>
            </a:r>
          </a:p>
        </p:txBody>
      </p:sp>
      <p:sp>
        <p:nvSpPr>
          <p:cNvPr id="45" name="矩形 44"/>
          <p:cNvSpPr>
            <a:spLocks noChangeArrowheads="1"/>
          </p:cNvSpPr>
          <p:nvPr/>
        </p:nvSpPr>
        <p:spPr bwMode="auto">
          <a:xfrm>
            <a:off x="466725" y="3770630"/>
            <a:ext cx="324866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a:solidFill>
                  <a:srgbClr val="16A085"/>
                </a:solidFill>
                <a:latin typeface="微软雅黑" panose="020B0503020204020204" pitchFamily="34" charset="-122"/>
                <a:ea typeface="微软雅黑" panose="020B0503020204020204" pitchFamily="34" charset="-122"/>
              </a:rPr>
              <a:t>第 </a:t>
            </a:r>
            <a:r>
              <a:rPr lang="en-US" altLang="zh-CN" sz="1600" b="1">
                <a:solidFill>
                  <a:srgbClr val="16A085"/>
                </a:solidFill>
                <a:latin typeface="微软雅黑" panose="020B0503020204020204" pitchFamily="34" charset="-122"/>
                <a:ea typeface="微软雅黑" panose="020B0503020204020204" pitchFamily="34" charset="-122"/>
              </a:rPr>
              <a:t>3 </a:t>
            </a:r>
            <a:r>
              <a:rPr lang="zh-CN" altLang="en-US" sz="1600" b="1">
                <a:solidFill>
                  <a:srgbClr val="16A085"/>
                </a:solidFill>
                <a:latin typeface="微软雅黑" panose="020B0503020204020204" pitchFamily="34" charset="-122"/>
                <a:ea typeface="微软雅黑" panose="020B0503020204020204" pitchFamily="34" charset="-122"/>
              </a:rPr>
              <a:t>句话：</a:t>
            </a:r>
            <a:r>
              <a:rPr lang="zh-CN" altLang="en-US" sz="1600">
                <a:solidFill>
                  <a:srgbClr val="595959"/>
                </a:solidFill>
                <a:latin typeface="微软雅黑" panose="020B0503020204020204" pitchFamily="34" charset="-122"/>
                <a:ea typeface="微软雅黑" panose="020B0503020204020204" pitchFamily="34" charset="-122"/>
              </a:rPr>
              <a:t>如果你真的希望省钱那你认为从什么时候开始才恰当呢？</a:t>
            </a:r>
          </a:p>
        </p:txBody>
      </p:sp>
      <p:sp>
        <p:nvSpPr>
          <p:cNvPr id="64" name="矩形 63"/>
          <p:cNvSpPr>
            <a:spLocks noChangeArrowheads="1"/>
          </p:cNvSpPr>
          <p:nvPr/>
        </p:nvSpPr>
        <p:spPr bwMode="auto">
          <a:xfrm>
            <a:off x="4792028" y="2761933"/>
            <a:ext cx="60960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rgbClr val="FFC000"/>
                </a:solidFill>
                <a:latin typeface="微软雅黑" panose="020B0503020204020204" pitchFamily="34" charset="-122"/>
                <a:ea typeface="微软雅黑" panose="020B0503020204020204" pitchFamily="34" charset="-122"/>
              </a:rPr>
              <a:t>第 </a:t>
            </a:r>
            <a:r>
              <a:rPr lang="en-US" altLang="zh-CN" sz="1600" b="1">
                <a:solidFill>
                  <a:srgbClr val="FFC000"/>
                </a:solidFill>
                <a:latin typeface="微软雅黑" panose="020B0503020204020204" pitchFamily="34" charset="-122"/>
                <a:ea typeface="微软雅黑" panose="020B0503020204020204" pitchFamily="34" charset="-122"/>
              </a:rPr>
              <a:t>1 </a:t>
            </a:r>
            <a:r>
              <a:rPr lang="zh-CN" altLang="en-US" sz="1600" b="1">
                <a:solidFill>
                  <a:srgbClr val="FFC000"/>
                </a:solidFill>
                <a:latin typeface="微软雅黑" panose="020B0503020204020204" pitchFamily="34" charset="-122"/>
                <a:ea typeface="微软雅黑" panose="020B0503020204020204" pitchFamily="34" charset="-122"/>
              </a:rPr>
              <a:t>句话：</a:t>
            </a:r>
            <a:r>
              <a:rPr lang="zh-CN" altLang="en-US" sz="1600">
                <a:solidFill>
                  <a:schemeClr val="bg1"/>
                </a:solidFill>
                <a:latin typeface="微软雅黑" panose="020B0503020204020204" pitchFamily="34" charset="-122"/>
                <a:ea typeface="微软雅黑" panose="020B0503020204020204" pitchFamily="34" charset="-122"/>
              </a:rPr>
              <a:t>你知道它可以帮你赚钱吗？</a:t>
            </a:r>
          </a:p>
        </p:txBody>
      </p:sp>
      <p:sp>
        <p:nvSpPr>
          <p:cNvPr id="65" name="矩形 64"/>
          <p:cNvSpPr>
            <a:spLocks noChangeArrowheads="1"/>
          </p:cNvSpPr>
          <p:nvPr/>
        </p:nvSpPr>
        <p:spPr bwMode="auto">
          <a:xfrm>
            <a:off x="4792028" y="3332163"/>
            <a:ext cx="6096000" cy="337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rgbClr val="FFC000"/>
                </a:solidFill>
                <a:latin typeface="微软雅黑" panose="020B0503020204020204" pitchFamily="34" charset="-122"/>
                <a:ea typeface="微软雅黑" panose="020B0503020204020204" pitchFamily="34" charset="-122"/>
              </a:rPr>
              <a:t>第 </a:t>
            </a:r>
            <a:r>
              <a:rPr lang="en-US" altLang="zh-CN" sz="1600" b="1">
                <a:solidFill>
                  <a:srgbClr val="FFC000"/>
                </a:solidFill>
                <a:latin typeface="微软雅黑" panose="020B0503020204020204" pitchFamily="34" charset="-122"/>
                <a:ea typeface="微软雅黑" panose="020B0503020204020204" pitchFamily="34" charset="-122"/>
              </a:rPr>
              <a:t>2 </a:t>
            </a:r>
            <a:r>
              <a:rPr lang="zh-CN" altLang="en-US" sz="1600" b="1">
                <a:solidFill>
                  <a:srgbClr val="FFC000"/>
                </a:solidFill>
                <a:latin typeface="微软雅黑" panose="020B0503020204020204" pitchFamily="34" charset="-122"/>
                <a:ea typeface="微软雅黑" panose="020B0503020204020204" pitchFamily="34" charset="-122"/>
              </a:rPr>
              <a:t>句话：</a:t>
            </a:r>
            <a:r>
              <a:rPr lang="zh-CN" altLang="en-US" sz="1600">
                <a:solidFill>
                  <a:schemeClr val="bg1"/>
                </a:solidFill>
                <a:latin typeface="微软雅黑" panose="020B0503020204020204" pitchFamily="34" charset="-122"/>
                <a:ea typeface="微软雅黑" panose="020B0503020204020204" pitchFamily="34" charset="-122"/>
              </a:rPr>
              <a:t>你希望什么时候开始赚钱呢？</a:t>
            </a:r>
          </a:p>
        </p:txBody>
      </p:sp>
      <p:sp>
        <p:nvSpPr>
          <p:cNvPr id="66" name="矩形 65"/>
          <p:cNvSpPr>
            <a:spLocks noChangeArrowheads="1"/>
          </p:cNvSpPr>
          <p:nvPr/>
        </p:nvSpPr>
        <p:spPr bwMode="auto">
          <a:xfrm>
            <a:off x="4792345" y="3770630"/>
            <a:ext cx="438912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a:solidFill>
                  <a:srgbClr val="FFC000"/>
                </a:solidFill>
                <a:latin typeface="微软雅黑" panose="020B0503020204020204" pitchFamily="34" charset="-122"/>
                <a:ea typeface="微软雅黑" panose="020B0503020204020204" pitchFamily="34" charset="-122"/>
              </a:rPr>
              <a:t>第 </a:t>
            </a:r>
            <a:r>
              <a:rPr lang="en-US" altLang="zh-CN" sz="1600" b="1">
                <a:solidFill>
                  <a:srgbClr val="FFC000"/>
                </a:solidFill>
                <a:latin typeface="微软雅黑" panose="020B0503020204020204" pitchFamily="34" charset="-122"/>
                <a:ea typeface="微软雅黑" panose="020B0503020204020204" pitchFamily="34" charset="-122"/>
              </a:rPr>
              <a:t>3 </a:t>
            </a:r>
            <a:r>
              <a:rPr lang="zh-CN" altLang="en-US" sz="1600" b="1">
                <a:solidFill>
                  <a:srgbClr val="FFC000"/>
                </a:solidFill>
                <a:latin typeface="微软雅黑" panose="020B0503020204020204" pitchFamily="34" charset="-122"/>
                <a:ea typeface="微软雅黑" panose="020B0503020204020204" pitchFamily="34" charset="-122"/>
              </a:rPr>
              <a:t>句话：</a:t>
            </a:r>
            <a:r>
              <a:rPr lang="zh-CN" altLang="en-US" sz="1600">
                <a:solidFill>
                  <a:schemeClr val="bg1"/>
                </a:solidFill>
                <a:latin typeface="微软雅黑" panose="020B0503020204020204" pitchFamily="34" charset="-122"/>
                <a:ea typeface="微软雅黑" panose="020B0503020204020204" pitchFamily="34" charset="-122"/>
              </a:rPr>
              <a:t>如果你真的希望快点可以赚钱的话你认为什么时候让它来帮助你赚钱才恰当呢？</a:t>
            </a:r>
          </a:p>
        </p:txBody>
      </p:sp>
      <p:sp>
        <p:nvSpPr>
          <p:cNvPr id="15382" name="矩形 28"/>
          <p:cNvSpPr>
            <a:spLocks noChangeArrowheads="1"/>
          </p:cNvSpPr>
          <p:nvPr/>
        </p:nvSpPr>
        <p:spPr bwMode="auto">
          <a:xfrm>
            <a:off x="417513" y="264478"/>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anose="020B0503020204020204" pitchFamily="34" charset="-122"/>
                <a:ea typeface="微软雅黑" panose="020B0503020204020204" pitchFamily="34" charset="-122"/>
              </a:rPr>
              <a:t>客情维护</a:t>
            </a:r>
            <a:r>
              <a:rPr lang="en-US" altLang="zh-CN" sz="2400" b="1">
                <a:solidFill>
                  <a:schemeClr val="bg1"/>
                </a:solidFill>
                <a:latin typeface="微软雅黑" panose="020B0503020204020204" pitchFamily="34" charset="-122"/>
                <a:ea typeface="微软雅黑" panose="020B0503020204020204" pitchFamily="34" charset="-122"/>
              </a:rPr>
              <a:t>——</a:t>
            </a:r>
            <a:r>
              <a:rPr lang="zh-CN" altLang="en-US" sz="2400" b="1">
                <a:solidFill>
                  <a:schemeClr val="bg1"/>
                </a:solidFill>
                <a:latin typeface="微软雅黑" panose="020B0503020204020204" pitchFamily="34" charset="-122"/>
                <a:ea typeface="微软雅黑" panose="020B0503020204020204" pitchFamily="34" charset="-122"/>
              </a:rPr>
              <a:t>顾客要什么</a:t>
            </a:r>
          </a:p>
        </p:txBody>
      </p:sp>
      <p:sp>
        <p:nvSpPr>
          <p:cNvPr id="220" name=" 220"/>
          <p:cNvSpPr/>
          <p:nvPr/>
        </p:nvSpPr>
        <p:spPr>
          <a:xfrm flipH="1">
            <a:off x="559435" y="1899920"/>
            <a:ext cx="3943985" cy="579120"/>
          </a:xfrm>
          <a:prstGeom prst="homePlate">
            <a:avLst/>
          </a:prstGeom>
          <a:solidFill>
            <a:srgbClr val="16A08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a:solidFill>
                  <a:srgbClr val="FFFFFF"/>
                </a:solidFill>
              </a:rPr>
              <a:t>假如你卖的产品是可以帮她省钱</a:t>
            </a:r>
          </a:p>
        </p:txBody>
      </p:sp>
      <p:sp>
        <p:nvSpPr>
          <p:cNvPr id="2" name=" 220"/>
          <p:cNvSpPr/>
          <p:nvPr/>
        </p:nvSpPr>
        <p:spPr>
          <a:xfrm>
            <a:off x="3715385" y="4512945"/>
            <a:ext cx="3855720" cy="579120"/>
          </a:xfrm>
          <a:prstGeom prst="homePlate">
            <a:avLst/>
          </a:prstGeom>
          <a:solidFill>
            <a:srgbClr val="E1982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a:solidFill>
                  <a:srgbClr val="FFFFFF"/>
                </a:solidFill>
                <a:sym typeface="+mn-ea"/>
              </a:rPr>
              <a:t>假如你卖的产品是可以帮她赚钱</a:t>
            </a:r>
            <a:endParaRPr lang="zh-CN" altLang="en-US">
              <a:solidFill>
                <a:srgbClr val="FFFFFF"/>
              </a:solidFill>
            </a:endParaRPr>
          </a:p>
        </p:txBody>
      </p:sp>
      <p:pic>
        <p:nvPicPr>
          <p:cNvPr id="3" name="图片 2" descr="79a5c015e5abfb5b721e3c0bca9f013c"/>
          <p:cNvPicPr>
            <a:picLocks noChangeAspect="1"/>
          </p:cNvPicPr>
          <p:nvPr/>
        </p:nvPicPr>
        <p:blipFill>
          <a:blip r:embed="rId4"/>
          <a:stretch>
            <a:fillRect/>
          </a:stretch>
        </p:blipFill>
        <p:spPr>
          <a:xfrm>
            <a:off x="8904605" y="1582420"/>
            <a:ext cx="3871595" cy="3586480"/>
          </a:xfrm>
          <a:prstGeom prst="rect">
            <a:avLst/>
          </a:prstGeom>
        </p:spPr>
      </p:pic>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0-#ppt_w/2"/>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fade">
                                      <p:cBhvr>
                                        <p:cTn id="24" dur="500"/>
                                        <p:tgtEl>
                                          <p:spTgt spid="64"/>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fade">
                                      <p:cBhvr>
                                        <p:cTn id="28" dur="500"/>
                                        <p:tgtEl>
                                          <p:spTgt spid="65"/>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500"/>
                                        <p:tgtEl>
                                          <p:spTgt spid="66"/>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p:cTn id="36" dur="500" fill="hold"/>
                                        <p:tgtEl>
                                          <p:spTgt spid="40"/>
                                        </p:tgtEl>
                                        <p:attrNameLst>
                                          <p:attrName>ppt_w</p:attrName>
                                        </p:attrNameLst>
                                      </p:cBhvr>
                                      <p:tavLst>
                                        <p:tav tm="0">
                                          <p:val>
                                            <p:fltVal val="0"/>
                                          </p:val>
                                        </p:tav>
                                        <p:tav tm="100000">
                                          <p:val>
                                            <p:strVal val="#ppt_w"/>
                                          </p:val>
                                        </p:tav>
                                      </p:tavLst>
                                    </p:anim>
                                    <p:anim calcmode="lin" valueType="num">
                                      <p:cBhvr>
                                        <p:cTn id="37" dur="500" fill="hold"/>
                                        <p:tgtEl>
                                          <p:spTgt spid="40"/>
                                        </p:tgtEl>
                                        <p:attrNameLst>
                                          <p:attrName>ppt_h</p:attrName>
                                        </p:attrNameLst>
                                      </p:cBhvr>
                                      <p:tavLst>
                                        <p:tav tm="0">
                                          <p:val>
                                            <p:fltVal val="0"/>
                                          </p:val>
                                        </p:tav>
                                        <p:tav tm="100000">
                                          <p:val>
                                            <p:strVal val="#ppt_h"/>
                                          </p:val>
                                        </p:tav>
                                      </p:tavLst>
                                    </p:anim>
                                    <p:animEffect transition="in" filter="fade">
                                      <p:cBhvr>
                                        <p:cTn id="3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4" grpId="0"/>
      <p:bldP spid="45" grpId="0"/>
      <p:bldP spid="64" grpId="0"/>
      <p:bldP spid="65" grpId="0"/>
      <p:bldP spid="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bwMode="auto">
          <a:xfrm>
            <a:off x="6627178" y="667068"/>
            <a:ext cx="5310187" cy="458787"/>
            <a:chOff x="820864" y="1943802"/>
            <a:chExt cx="5310347" cy="458022"/>
          </a:xfrm>
        </p:grpSpPr>
        <p:sp>
          <p:nvSpPr>
            <p:cNvPr id="17410" name="矩形 59"/>
            <p:cNvSpPr>
              <a:spLocks noChangeArrowheads="1"/>
            </p:cNvSpPr>
            <p:nvPr/>
          </p:nvSpPr>
          <p:spPr bwMode="auto">
            <a:xfrm>
              <a:off x="1288219" y="1943802"/>
              <a:ext cx="48429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销售成交技巧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技巧二：下决定成交法</a:t>
              </a:r>
            </a:p>
          </p:txBody>
        </p:sp>
        <p:grpSp>
          <p:nvGrpSpPr>
            <p:cNvPr id="17411" name="组合 60"/>
            <p:cNvGrpSpPr/>
            <p:nvPr/>
          </p:nvGrpSpPr>
          <p:grpSpPr bwMode="auto">
            <a:xfrm>
              <a:off x="820864" y="1962820"/>
              <a:ext cx="438163" cy="439004"/>
              <a:chOff x="820864" y="1962820"/>
              <a:chExt cx="438163" cy="439004"/>
            </a:xfrm>
          </p:grpSpPr>
          <p:sp>
            <p:nvSpPr>
              <p:cNvPr id="62" name="泪滴形 61"/>
              <p:cNvSpPr/>
              <p:nvPr/>
            </p:nvSpPr>
            <p:spPr>
              <a:xfrm>
                <a:off x="820864" y="1962820"/>
                <a:ext cx="438163" cy="439004"/>
              </a:xfrm>
              <a:prstGeom prst="teardrop">
                <a:avLst/>
              </a:prstGeom>
              <a:solidFill>
                <a:srgbClr val="2980B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7413" name="矩形 62"/>
              <p:cNvSpPr>
                <a:spLocks noChangeArrowheads="1"/>
              </p:cNvSpPr>
              <p:nvPr/>
            </p:nvSpPr>
            <p:spPr bwMode="auto">
              <a:xfrm>
                <a:off x="893654" y="1974580"/>
                <a:ext cx="325130" cy="398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a:solidFill>
                      <a:schemeClr val="bg1"/>
                    </a:solidFill>
                  </a:rPr>
                  <a:t>B</a:t>
                </a:r>
                <a:endParaRPr lang="zh-CN" altLang="en-US" sz="2000" b="1">
                  <a:solidFill>
                    <a:schemeClr val="bg1"/>
                  </a:solidFill>
                </a:endParaRPr>
              </a:p>
            </p:txBody>
          </p:sp>
        </p:grpSp>
      </p:grpSp>
      <p:sp>
        <p:nvSpPr>
          <p:cNvPr id="17416" name="矩形 8"/>
          <p:cNvSpPr>
            <a:spLocks noChangeArrowheads="1"/>
          </p:cNvSpPr>
          <p:nvPr/>
        </p:nvSpPr>
        <p:spPr bwMode="auto">
          <a:xfrm>
            <a:off x="894715" y="1831975"/>
            <a:ext cx="3724910" cy="175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b="1">
                <a:solidFill>
                  <a:srgbClr val="2980B9"/>
                </a:solidFill>
                <a:latin typeface="微软雅黑" panose="020B0503020204020204" pitchFamily="34" charset="-122"/>
                <a:ea typeface="微软雅黑" panose="020B0503020204020204" pitchFamily="34" charset="-122"/>
              </a:rPr>
              <a:t>不管你做出什么决定，买或者不买，你今天都必须做出一个决定。如果你只需投资</a:t>
            </a:r>
            <a:r>
              <a:rPr lang="en-US" altLang="zh-CN" b="1">
                <a:solidFill>
                  <a:srgbClr val="2980B9"/>
                </a:solidFill>
                <a:latin typeface="微软雅黑" panose="020B0503020204020204" pitchFamily="34" charset="-122"/>
                <a:ea typeface="微软雅黑" panose="020B0503020204020204" pitchFamily="34" charset="-122"/>
              </a:rPr>
              <a:t>XXXX</a:t>
            </a:r>
            <a:r>
              <a:rPr lang="zh-CN" altLang="en-US" b="1">
                <a:solidFill>
                  <a:srgbClr val="2980B9"/>
                </a:solidFill>
                <a:latin typeface="微软雅黑" panose="020B0503020204020204" pitchFamily="34" charset="-122"/>
                <a:ea typeface="微软雅黑" panose="020B0503020204020204" pitchFamily="34" charset="-122"/>
              </a:rPr>
              <a:t>元，就可以拥有最好的瓷砖？</a:t>
            </a:r>
            <a:endParaRPr lang="en-US" altLang="zh-CN" b="1">
              <a:solidFill>
                <a:srgbClr val="2980B9"/>
              </a:solidFill>
              <a:latin typeface="微软雅黑" panose="020B0503020204020204" pitchFamily="34" charset="-122"/>
              <a:ea typeface="微软雅黑" panose="020B0503020204020204" pitchFamily="34" charset="-122"/>
            </a:endParaRPr>
          </a:p>
        </p:txBody>
      </p:sp>
      <p:sp>
        <p:nvSpPr>
          <p:cNvPr id="17420" name="矩形 18"/>
          <p:cNvSpPr>
            <a:spLocks noChangeArrowheads="1"/>
          </p:cNvSpPr>
          <p:nvPr/>
        </p:nvSpPr>
        <p:spPr bwMode="auto">
          <a:xfrm>
            <a:off x="815658" y="-6667"/>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3EACDF"/>
                </a:solidFill>
                <a:latin typeface="微软雅黑" panose="020B0503020204020204" pitchFamily="34" charset="-122"/>
                <a:ea typeface="微软雅黑" panose="020B0503020204020204" pitchFamily="34" charset="-122"/>
              </a:rPr>
              <a:t>客情维护</a:t>
            </a:r>
            <a:r>
              <a:rPr lang="en-US" altLang="zh-CN" sz="2400" b="1">
                <a:solidFill>
                  <a:srgbClr val="3EACDF"/>
                </a:solidFill>
                <a:latin typeface="微软雅黑" panose="020B0503020204020204" pitchFamily="34" charset="-122"/>
                <a:ea typeface="微软雅黑" panose="020B0503020204020204" pitchFamily="34" charset="-122"/>
              </a:rPr>
              <a:t>——</a:t>
            </a:r>
            <a:r>
              <a:rPr lang="zh-CN" altLang="en-US" sz="2400" b="1">
                <a:solidFill>
                  <a:srgbClr val="3EACDF"/>
                </a:solidFill>
                <a:latin typeface="微软雅黑" panose="020B0503020204020204" pitchFamily="34" charset="-122"/>
                <a:ea typeface="微软雅黑" panose="020B0503020204020204" pitchFamily="34" charset="-122"/>
              </a:rPr>
              <a:t>顾客要什么</a:t>
            </a:r>
          </a:p>
        </p:txBody>
      </p:sp>
      <p:sp>
        <p:nvSpPr>
          <p:cNvPr id="202" name=" 202"/>
          <p:cNvSpPr/>
          <p:nvPr/>
        </p:nvSpPr>
        <p:spPr>
          <a:xfrm>
            <a:off x="583565" y="1685925"/>
            <a:ext cx="636905" cy="637540"/>
          </a:xfrm>
          <a:custGeom>
            <a:avLst/>
            <a:gdLst>
              <a:gd name="connsiteX0" fmla="*/ 0 w 1584176"/>
              <a:gd name="connsiteY0" fmla="*/ 0 h 1584176"/>
              <a:gd name="connsiteX1" fmla="*/ 1584176 w 1584176"/>
              <a:gd name="connsiteY1" fmla="*/ 0 h 1584176"/>
              <a:gd name="connsiteX2" fmla="*/ 1584176 w 1584176"/>
              <a:gd name="connsiteY2" fmla="*/ 187449 h 1584176"/>
              <a:gd name="connsiteX3" fmla="*/ 189611 w 1584176"/>
              <a:gd name="connsiteY3" fmla="*/ 187449 h 1584176"/>
              <a:gd name="connsiteX4" fmla="*/ 189611 w 1584176"/>
              <a:gd name="connsiteY4" fmla="*/ 1584176 h 1584176"/>
              <a:gd name="connsiteX5" fmla="*/ 0 w 1584176"/>
              <a:gd name="connsiteY5" fmla="*/ 1584176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4176" h="1584176">
                <a:moveTo>
                  <a:pt x="0" y="0"/>
                </a:moveTo>
                <a:lnTo>
                  <a:pt x="1584176" y="0"/>
                </a:lnTo>
                <a:lnTo>
                  <a:pt x="1584176" y="187449"/>
                </a:lnTo>
                <a:lnTo>
                  <a:pt x="189611" y="187449"/>
                </a:lnTo>
                <a:lnTo>
                  <a:pt x="189611" y="1584176"/>
                </a:lnTo>
                <a:lnTo>
                  <a:pt x="0" y="158417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 name=" 202"/>
          <p:cNvSpPr/>
          <p:nvPr/>
        </p:nvSpPr>
        <p:spPr>
          <a:xfrm flipH="1" flipV="1">
            <a:off x="4097020" y="2949575"/>
            <a:ext cx="598805" cy="635635"/>
          </a:xfrm>
          <a:custGeom>
            <a:avLst/>
            <a:gdLst>
              <a:gd name="connsiteX0" fmla="*/ 0 w 1584176"/>
              <a:gd name="connsiteY0" fmla="*/ 0 h 1584176"/>
              <a:gd name="connsiteX1" fmla="*/ 1584176 w 1584176"/>
              <a:gd name="connsiteY1" fmla="*/ 0 h 1584176"/>
              <a:gd name="connsiteX2" fmla="*/ 1584176 w 1584176"/>
              <a:gd name="connsiteY2" fmla="*/ 187449 h 1584176"/>
              <a:gd name="connsiteX3" fmla="*/ 189611 w 1584176"/>
              <a:gd name="connsiteY3" fmla="*/ 187449 h 1584176"/>
              <a:gd name="connsiteX4" fmla="*/ 189611 w 1584176"/>
              <a:gd name="connsiteY4" fmla="*/ 1584176 h 1584176"/>
              <a:gd name="connsiteX5" fmla="*/ 0 w 1584176"/>
              <a:gd name="connsiteY5" fmla="*/ 1584176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4176" h="1584176">
                <a:moveTo>
                  <a:pt x="0" y="0"/>
                </a:moveTo>
                <a:lnTo>
                  <a:pt x="1584176" y="0"/>
                </a:lnTo>
                <a:lnTo>
                  <a:pt x="1584176" y="187449"/>
                </a:lnTo>
                <a:lnTo>
                  <a:pt x="189611" y="187449"/>
                </a:lnTo>
                <a:lnTo>
                  <a:pt x="189611" y="1584176"/>
                </a:lnTo>
                <a:lnTo>
                  <a:pt x="0" y="158417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4" name="图片 3" descr="eea05a20a81c807c173b53215d1591ff"/>
          <p:cNvPicPr>
            <a:picLocks noChangeAspect="1"/>
          </p:cNvPicPr>
          <p:nvPr/>
        </p:nvPicPr>
        <p:blipFill>
          <a:blip r:embed="rId4"/>
          <a:srcRect/>
          <a:stretch>
            <a:fillRect/>
          </a:stretch>
        </p:blipFill>
        <p:spPr>
          <a:xfrm>
            <a:off x="6550025" y="1379855"/>
            <a:ext cx="5659120" cy="3385820"/>
          </a:xfrm>
          <a:prstGeom prst="rect">
            <a:avLst/>
          </a:prstGeom>
        </p:spPr>
      </p:pic>
      <p:grpSp>
        <p:nvGrpSpPr>
          <p:cNvPr id="40" name="组合 39"/>
          <p:cNvGrpSpPr/>
          <p:nvPr/>
        </p:nvGrpSpPr>
        <p:grpSpPr bwMode="auto">
          <a:xfrm>
            <a:off x="1375410" y="4512945"/>
            <a:ext cx="7412355" cy="1962785"/>
            <a:chOff x="418288" y="5053305"/>
            <a:chExt cx="11127536" cy="1133856"/>
          </a:xfrm>
        </p:grpSpPr>
        <p:sp>
          <p:nvSpPr>
            <p:cNvPr id="39" name="圆角矩形 38"/>
            <p:cNvSpPr/>
            <p:nvPr/>
          </p:nvSpPr>
          <p:spPr>
            <a:xfrm>
              <a:off x="418288" y="5053305"/>
              <a:ext cx="11127536" cy="1133856"/>
            </a:xfrm>
            <a:prstGeom prst="roundRect">
              <a:avLst/>
            </a:prstGeom>
            <a:solidFill>
              <a:schemeClr val="bg2">
                <a:lumMod val="75000"/>
                <a:alpha val="72000"/>
              </a:schemeClr>
            </a:solidFill>
            <a:ln w="635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5368" name="矩形 5"/>
            <p:cNvSpPr>
              <a:spLocks noChangeArrowheads="1"/>
            </p:cNvSpPr>
            <p:nvPr/>
          </p:nvSpPr>
          <p:spPr bwMode="auto">
            <a:xfrm>
              <a:off x="559374" y="5183818"/>
              <a:ext cx="10798352" cy="719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150000"/>
                </a:lnSpc>
              </a:pPr>
              <a:r>
                <a:rPr lang="zh-CN" altLang="en-US" b="1">
                  <a:solidFill>
                    <a:srgbClr val="595959"/>
                  </a:solidFill>
                  <a:latin typeface="+mj-ea"/>
                  <a:ea typeface="+mj-ea"/>
                  <a:sym typeface="+mn-ea"/>
                </a:rPr>
                <a:t>你要顾客做决定，所以你就直接很坦白地跟他讲：</a:t>
              </a:r>
              <a:r>
                <a:rPr lang="zh-CN" altLang="en-US" sz="1600">
                  <a:solidFill>
                    <a:srgbClr val="595959"/>
                  </a:solidFill>
                  <a:latin typeface="+mj-ea"/>
                  <a:ea typeface="+mj-ea"/>
                  <a:sym typeface="+mn-ea"/>
                </a:rPr>
                <a:t>今天不管你做或不做决定，你都必须做个决定，今天不管做与不做决定，都是一种决定。你只需付出多少多少钱，就可以得到怎样怎样的服务。</a:t>
              </a:r>
              <a:endParaRPr lang="zh-CN" altLang="en-US" sz="1600">
                <a:solidFill>
                  <a:srgbClr val="595959"/>
                </a:solidFill>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0-#ppt_w/2"/>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bwMode="auto">
          <a:xfrm>
            <a:off x="6086158" y="616903"/>
            <a:ext cx="6078537" cy="458787"/>
            <a:chOff x="820864" y="1943802"/>
            <a:chExt cx="6079789" cy="458022"/>
          </a:xfrm>
        </p:grpSpPr>
        <p:sp>
          <p:nvSpPr>
            <p:cNvPr id="19459" name="矩形 59"/>
            <p:cNvSpPr>
              <a:spLocks noChangeArrowheads="1"/>
            </p:cNvSpPr>
            <p:nvPr/>
          </p:nvSpPr>
          <p:spPr bwMode="auto">
            <a:xfrm>
              <a:off x="1288219" y="1943802"/>
              <a:ext cx="56124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销售成交技巧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技巧三：直接了当解除不信任</a:t>
              </a:r>
            </a:p>
          </p:txBody>
        </p:sp>
        <p:grpSp>
          <p:nvGrpSpPr>
            <p:cNvPr id="19460" name="组合 60"/>
            <p:cNvGrpSpPr/>
            <p:nvPr/>
          </p:nvGrpSpPr>
          <p:grpSpPr bwMode="auto">
            <a:xfrm>
              <a:off x="820864" y="1962820"/>
              <a:ext cx="438240" cy="439004"/>
              <a:chOff x="820864" y="1962820"/>
              <a:chExt cx="438240" cy="439004"/>
            </a:xfrm>
          </p:grpSpPr>
          <p:sp>
            <p:nvSpPr>
              <p:cNvPr id="62" name="泪滴形 61"/>
              <p:cNvSpPr/>
              <p:nvPr/>
            </p:nvSpPr>
            <p:spPr>
              <a:xfrm>
                <a:off x="820864" y="1962820"/>
                <a:ext cx="438240" cy="439004"/>
              </a:xfrm>
              <a:prstGeom prst="teardrop">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9462" name="矩形 62"/>
              <p:cNvSpPr>
                <a:spLocks noChangeArrowheads="1"/>
              </p:cNvSpPr>
              <p:nvPr/>
            </p:nvSpPr>
            <p:spPr bwMode="auto">
              <a:xfrm>
                <a:off x="893654" y="1974580"/>
                <a:ext cx="325187" cy="398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a:solidFill>
                      <a:schemeClr val="bg1"/>
                    </a:solidFill>
                  </a:rPr>
                  <a:t>B</a:t>
                </a:r>
                <a:endParaRPr lang="zh-CN" altLang="en-US" sz="2000" b="1">
                  <a:solidFill>
                    <a:schemeClr val="bg1"/>
                  </a:solidFill>
                </a:endParaRPr>
              </a:p>
            </p:txBody>
          </p:sp>
        </p:grpSp>
      </p:grpSp>
      <p:grpSp>
        <p:nvGrpSpPr>
          <p:cNvPr id="16" name="组合 15"/>
          <p:cNvGrpSpPr/>
          <p:nvPr/>
        </p:nvGrpSpPr>
        <p:grpSpPr bwMode="auto">
          <a:xfrm>
            <a:off x="660718" y="2649002"/>
            <a:ext cx="7463156" cy="951448"/>
            <a:chOff x="-530940" y="2713740"/>
            <a:chExt cx="7463285" cy="952064"/>
          </a:xfrm>
        </p:grpSpPr>
        <p:sp>
          <p:nvSpPr>
            <p:cNvPr id="19464" name="矩形 5"/>
            <p:cNvSpPr>
              <a:spLocks noChangeArrowheads="1"/>
            </p:cNvSpPr>
            <p:nvPr/>
          </p:nvSpPr>
          <p:spPr bwMode="auto">
            <a:xfrm>
              <a:off x="-530940" y="2713740"/>
              <a:ext cx="4851484" cy="522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a:solidFill>
                    <a:schemeClr val="bg2">
                      <a:lumMod val="25000"/>
                    </a:schemeClr>
                  </a:solidFill>
                  <a:latin typeface="微软雅黑" panose="020B0503020204020204" pitchFamily="34" charset="-122"/>
                  <a:ea typeface="微软雅黑" panose="020B0503020204020204" pitchFamily="34" charset="-122"/>
                </a:rPr>
                <a:t>很多顾客都说：我想再看看！</a:t>
              </a:r>
            </a:p>
          </p:txBody>
        </p:sp>
        <p:sp>
          <p:nvSpPr>
            <p:cNvPr id="19465" name="矩形 12"/>
            <p:cNvSpPr>
              <a:spLocks noChangeArrowheads="1"/>
            </p:cNvSpPr>
            <p:nvPr/>
          </p:nvSpPr>
          <p:spPr bwMode="auto">
            <a:xfrm>
              <a:off x="482777" y="3328401"/>
              <a:ext cx="6449568" cy="337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zh-CN" altLang="en-US" sz="1600">
                <a:solidFill>
                  <a:srgbClr val="595959"/>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bwMode="auto">
          <a:xfrm>
            <a:off x="6649720" y="1717675"/>
            <a:ext cx="5354638" cy="1027113"/>
            <a:chOff x="873047" y="2692379"/>
            <a:chExt cx="5354937" cy="1026676"/>
          </a:xfrm>
        </p:grpSpPr>
        <p:grpSp>
          <p:nvGrpSpPr>
            <p:cNvPr id="19468" name="组合 19"/>
            <p:cNvGrpSpPr/>
            <p:nvPr/>
          </p:nvGrpSpPr>
          <p:grpSpPr bwMode="auto">
            <a:xfrm>
              <a:off x="925496" y="2692379"/>
              <a:ext cx="1739685" cy="458748"/>
              <a:chOff x="925496" y="2692379"/>
              <a:chExt cx="1739685" cy="458748"/>
            </a:xfrm>
          </p:grpSpPr>
          <p:sp>
            <p:nvSpPr>
              <p:cNvPr id="18" name="矩形 17"/>
              <p:cNvSpPr/>
              <p:nvPr/>
            </p:nvSpPr>
            <p:spPr>
              <a:xfrm>
                <a:off x="925438" y="2727289"/>
                <a:ext cx="1739997" cy="388773"/>
              </a:xfrm>
              <a:prstGeom prst="rect">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9" name="等腰三角形 18"/>
              <p:cNvSpPr/>
              <p:nvPr/>
            </p:nvSpPr>
            <p:spPr>
              <a:xfrm rot="16200000">
                <a:off x="2390099" y="2875635"/>
                <a:ext cx="458593" cy="9208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sp>
          <p:nvSpPr>
            <p:cNvPr id="19471" name="矩形 20"/>
            <p:cNvSpPr>
              <a:spLocks noChangeArrowheads="1"/>
            </p:cNvSpPr>
            <p:nvPr/>
          </p:nvSpPr>
          <p:spPr bwMode="auto">
            <a:xfrm>
              <a:off x="1437708" y="2749561"/>
              <a:ext cx="7152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a:solidFill>
                    <a:schemeClr val="bg1"/>
                  </a:solidFill>
                  <a:latin typeface="微软雅黑" panose="020B0503020204020204" pitchFamily="34" charset="-122"/>
                  <a:ea typeface="微软雅黑" panose="020B0503020204020204" pitchFamily="34" charset="-122"/>
                </a:rPr>
                <a:t>解析</a:t>
              </a:r>
              <a:r>
                <a:rPr lang="en-US" altLang="zh-CN" sz="1600">
                  <a:solidFill>
                    <a:schemeClr val="bg1"/>
                  </a:solidFill>
                  <a:latin typeface="微软雅黑" panose="020B0503020204020204" pitchFamily="34" charset="-122"/>
                  <a:ea typeface="微软雅黑" panose="020B0503020204020204" pitchFamily="34" charset="-122"/>
                </a:rPr>
                <a:t>1</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9472" name="矩形 21"/>
            <p:cNvSpPr>
              <a:spLocks noChangeArrowheads="1"/>
            </p:cNvSpPr>
            <p:nvPr/>
          </p:nvSpPr>
          <p:spPr bwMode="auto">
            <a:xfrm>
              <a:off x="873047" y="3134280"/>
              <a:ext cx="53549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rgbClr val="595959"/>
                  </a:solidFill>
                  <a:latin typeface="微软雅黑" panose="020B0503020204020204" pitchFamily="34" charset="-122"/>
                  <a:ea typeface="微软雅黑" panose="020B0503020204020204" pitchFamily="34" charset="-122"/>
                </a:rPr>
                <a:t>你听到这样的话不要以为她真的要看看，让她去看看，她是不会回来跟你购买的。</a:t>
              </a:r>
              <a:endParaRPr lang="zh-CN" altLang="en-US">
                <a:solidFill>
                  <a:srgbClr val="595959"/>
                </a:solidFill>
              </a:endParaRPr>
            </a:p>
          </p:txBody>
        </p:sp>
      </p:grpSp>
      <p:grpSp>
        <p:nvGrpSpPr>
          <p:cNvPr id="32" name="组合 31"/>
          <p:cNvGrpSpPr/>
          <p:nvPr/>
        </p:nvGrpSpPr>
        <p:grpSpPr bwMode="auto">
          <a:xfrm>
            <a:off x="6702425" y="2744470"/>
            <a:ext cx="5178425" cy="994456"/>
            <a:chOff x="1168918" y="2671138"/>
            <a:chExt cx="5083246" cy="995645"/>
          </a:xfrm>
        </p:grpSpPr>
        <p:grpSp>
          <p:nvGrpSpPr>
            <p:cNvPr id="19474" name="组合 32"/>
            <p:cNvGrpSpPr/>
            <p:nvPr/>
          </p:nvGrpSpPr>
          <p:grpSpPr bwMode="auto">
            <a:xfrm>
              <a:off x="1184281" y="2671138"/>
              <a:ext cx="1739685" cy="458748"/>
              <a:chOff x="1184281" y="2671138"/>
              <a:chExt cx="1739685" cy="458748"/>
            </a:xfrm>
          </p:grpSpPr>
          <p:sp>
            <p:nvSpPr>
              <p:cNvPr id="36" name="矩形 35"/>
              <p:cNvSpPr/>
              <p:nvPr/>
            </p:nvSpPr>
            <p:spPr>
              <a:xfrm>
                <a:off x="1184793" y="2706091"/>
                <a:ext cx="1739924" cy="389248"/>
              </a:xfrm>
              <a:prstGeom prst="rect">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7" name="等腰三角形 36"/>
              <p:cNvSpPr/>
              <p:nvPr/>
            </p:nvSpPr>
            <p:spPr>
              <a:xfrm rot="16200000">
                <a:off x="2649102" y="2854677"/>
                <a:ext cx="459153" cy="920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sp>
          <p:nvSpPr>
            <p:cNvPr id="19477" name="矩形 33"/>
            <p:cNvSpPr>
              <a:spLocks noChangeArrowheads="1"/>
            </p:cNvSpPr>
            <p:nvPr/>
          </p:nvSpPr>
          <p:spPr bwMode="auto">
            <a:xfrm>
              <a:off x="1678270" y="2730759"/>
              <a:ext cx="715260" cy="33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a:solidFill>
                    <a:schemeClr val="bg1"/>
                  </a:solidFill>
                  <a:latin typeface="微软雅黑" panose="020B0503020204020204" pitchFamily="34" charset="-122"/>
                  <a:ea typeface="微软雅黑" panose="020B0503020204020204" pitchFamily="34" charset="-122"/>
                </a:rPr>
                <a:t>解析</a:t>
              </a:r>
              <a:r>
                <a:rPr lang="en-US" altLang="zh-CN" sz="1600">
                  <a:solidFill>
                    <a:schemeClr val="bg1"/>
                  </a:solidFill>
                  <a:latin typeface="微软雅黑" panose="020B0503020204020204" pitchFamily="34" charset="-122"/>
                  <a:ea typeface="微软雅黑" panose="020B0503020204020204" pitchFamily="34" charset="-122"/>
                </a:rPr>
                <a:t>2</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9478" name="矩形 34"/>
            <p:cNvSpPr>
              <a:spLocks noChangeArrowheads="1"/>
            </p:cNvSpPr>
            <p:nvPr/>
          </p:nvSpPr>
          <p:spPr bwMode="auto">
            <a:xfrm>
              <a:off x="1168918" y="3082520"/>
              <a:ext cx="5083246" cy="5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rgbClr val="595959"/>
                  </a:solidFill>
                  <a:latin typeface="微软雅黑" panose="020B0503020204020204" pitchFamily="34" charset="-122"/>
                  <a:ea typeface="微软雅黑" panose="020B0503020204020204" pitchFamily="34" charset="-122"/>
                </a:rPr>
                <a:t>你既然知道她可能不信任你，你要打开天窗说亮话，你要把真正的问题套出来。</a:t>
              </a:r>
            </a:p>
          </p:txBody>
        </p:sp>
      </p:grpSp>
      <p:grpSp>
        <p:nvGrpSpPr>
          <p:cNvPr id="14" name="组合 13"/>
          <p:cNvGrpSpPr/>
          <p:nvPr/>
        </p:nvGrpSpPr>
        <p:grpSpPr bwMode="auto">
          <a:xfrm>
            <a:off x="2003425" y="4519930"/>
            <a:ext cx="9432925" cy="1470025"/>
            <a:chOff x="486584" y="4982812"/>
            <a:chExt cx="10949683" cy="1066296"/>
          </a:xfrm>
        </p:grpSpPr>
        <p:sp>
          <p:nvSpPr>
            <p:cNvPr id="12" name="矩形 11"/>
            <p:cNvSpPr/>
            <p:nvPr/>
          </p:nvSpPr>
          <p:spPr>
            <a:xfrm>
              <a:off x="486584" y="4982812"/>
              <a:ext cx="7161667" cy="1066296"/>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9483" name="矩形 10"/>
            <p:cNvSpPr>
              <a:spLocks noChangeArrowheads="1"/>
            </p:cNvSpPr>
            <p:nvPr/>
          </p:nvSpPr>
          <p:spPr bwMode="auto">
            <a:xfrm>
              <a:off x="645442" y="5140427"/>
              <a:ext cx="6730048" cy="53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bg1"/>
                  </a:solidFill>
                  <a:latin typeface="微软雅黑" panose="020B0503020204020204" pitchFamily="34" charset="-122"/>
                  <a:ea typeface="微软雅黑" panose="020B0503020204020204" pitchFamily="34" charset="-122"/>
                </a:rPr>
                <a:t>“你觉得我不值得信任，觉得我可能不够诚恳，你才会讲这样的话，不知道我的看法对不对？如果你信任我给我一个机会的话，我会再度地表现地更好，重新地让你觉得跟我合作是值得的，你可以跟我谈一谈吗？</a:t>
              </a:r>
            </a:p>
          </p:txBody>
        </p:sp>
        <p:sp>
          <p:nvSpPr>
            <p:cNvPr id="40" name="矩形 39"/>
            <p:cNvSpPr/>
            <p:nvPr/>
          </p:nvSpPr>
          <p:spPr>
            <a:xfrm>
              <a:off x="7648251" y="4982812"/>
              <a:ext cx="3788016" cy="1066296"/>
            </a:xfrm>
            <a:prstGeom prst="rect">
              <a:avLst/>
            </a:prstGeom>
            <a:solidFill>
              <a:schemeClr val="bg2">
                <a:lumMod val="25000"/>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9485" name="矩形 38"/>
            <p:cNvSpPr>
              <a:spLocks noChangeArrowheads="1"/>
            </p:cNvSpPr>
            <p:nvPr/>
          </p:nvSpPr>
          <p:spPr bwMode="auto">
            <a:xfrm>
              <a:off x="7713871" y="5319066"/>
              <a:ext cx="3655853" cy="33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400">
                  <a:solidFill>
                    <a:schemeClr val="bg1"/>
                  </a:solidFill>
                  <a:latin typeface="微软雅黑" panose="020B0503020204020204" pitchFamily="34" charset="-122"/>
                  <a:ea typeface="微软雅黑" panose="020B0503020204020204" pitchFamily="34" charset="-122"/>
                </a:rPr>
                <a:t>客户不信任对策</a:t>
              </a:r>
            </a:p>
          </p:txBody>
        </p:sp>
      </p:grpSp>
      <p:sp>
        <p:nvSpPr>
          <p:cNvPr id="17420" name="矩形 18"/>
          <p:cNvSpPr>
            <a:spLocks noChangeArrowheads="1"/>
          </p:cNvSpPr>
          <p:nvPr/>
        </p:nvSpPr>
        <p:spPr bwMode="auto">
          <a:xfrm>
            <a:off x="815658" y="-6667"/>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3EACDF"/>
                </a:solidFill>
                <a:latin typeface="微软雅黑" panose="020B0503020204020204" pitchFamily="34" charset="-122"/>
                <a:ea typeface="微软雅黑" panose="020B0503020204020204" pitchFamily="34" charset="-122"/>
              </a:rPr>
              <a:t>客情维护</a:t>
            </a:r>
            <a:r>
              <a:rPr lang="en-US" altLang="zh-CN" sz="2400" b="1">
                <a:solidFill>
                  <a:srgbClr val="3EACDF"/>
                </a:solidFill>
                <a:latin typeface="微软雅黑" panose="020B0503020204020204" pitchFamily="34" charset="-122"/>
                <a:ea typeface="微软雅黑" panose="020B0503020204020204" pitchFamily="34" charset="-122"/>
              </a:rPr>
              <a:t>——</a:t>
            </a:r>
            <a:r>
              <a:rPr lang="zh-CN" altLang="en-US" sz="2400" b="1">
                <a:solidFill>
                  <a:srgbClr val="3EACDF"/>
                </a:solidFill>
                <a:latin typeface="微软雅黑" panose="020B0503020204020204" pitchFamily="34" charset="-122"/>
                <a:ea typeface="微软雅黑" panose="020B0503020204020204" pitchFamily="34" charset="-122"/>
              </a:rPr>
              <a:t>顾客要什么</a:t>
            </a:r>
          </a:p>
        </p:txBody>
      </p:sp>
      <p:sp>
        <p:nvSpPr>
          <p:cNvPr id="234" name=" 234"/>
          <p:cNvSpPr/>
          <p:nvPr/>
        </p:nvSpPr>
        <p:spPr>
          <a:xfrm>
            <a:off x="2567940" y="1075690"/>
            <a:ext cx="3590925" cy="1403350"/>
          </a:xfrm>
          <a:custGeom>
            <a:avLst/>
            <a:gdLst>
              <a:gd name="connsiteX0" fmla="*/ 1062 w 6460"/>
              <a:gd name="connsiteY0" fmla="*/ 0 h 1830"/>
              <a:gd name="connsiteX1" fmla="*/ 5398 w 6460"/>
              <a:gd name="connsiteY1" fmla="*/ 0 h 1830"/>
              <a:gd name="connsiteX2" fmla="*/ 6460 w 6460"/>
              <a:gd name="connsiteY2" fmla="*/ 726 h 1830"/>
              <a:gd name="connsiteX3" fmla="*/ 5398 w 6460"/>
              <a:gd name="connsiteY3" fmla="*/ 1453 h 1830"/>
              <a:gd name="connsiteX4" fmla="*/ 2044 w 6460"/>
              <a:gd name="connsiteY4" fmla="*/ 1453 h 1830"/>
              <a:gd name="connsiteX5" fmla="*/ 1217 w 6460"/>
              <a:gd name="connsiteY5" fmla="*/ 1830 h 1830"/>
              <a:gd name="connsiteX6" fmla="*/ 1448 w 6460"/>
              <a:gd name="connsiteY6" fmla="*/ 1453 h 1830"/>
              <a:gd name="connsiteX7" fmla="*/ 1062 w 6460"/>
              <a:gd name="connsiteY7" fmla="*/ 1453 h 1830"/>
              <a:gd name="connsiteX8" fmla="*/ 0 w 6460"/>
              <a:gd name="connsiteY8" fmla="*/ 726 h 1830"/>
              <a:gd name="connsiteX9" fmla="*/ 1062 w 6460"/>
              <a:gd name="connsiteY9" fmla="*/ 0 h 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60" h="1830">
                <a:moveTo>
                  <a:pt x="1062" y="0"/>
                </a:moveTo>
                <a:lnTo>
                  <a:pt x="5398" y="0"/>
                </a:lnTo>
                <a:cubicBezTo>
                  <a:pt x="5985" y="0"/>
                  <a:pt x="6460" y="325"/>
                  <a:pt x="6460" y="726"/>
                </a:cubicBezTo>
                <a:cubicBezTo>
                  <a:pt x="6460" y="1127"/>
                  <a:pt x="5985" y="1453"/>
                  <a:pt x="5398" y="1453"/>
                </a:cubicBezTo>
                <a:lnTo>
                  <a:pt x="2044" y="1453"/>
                </a:lnTo>
                <a:lnTo>
                  <a:pt x="1217" y="1830"/>
                </a:lnTo>
                <a:lnTo>
                  <a:pt x="1448" y="1453"/>
                </a:lnTo>
                <a:lnTo>
                  <a:pt x="1062" y="1453"/>
                </a:lnTo>
                <a:cubicBezTo>
                  <a:pt x="475" y="1453"/>
                  <a:pt x="0" y="1127"/>
                  <a:pt x="0" y="726"/>
                </a:cubicBezTo>
                <a:cubicBezTo>
                  <a:pt x="0" y="325"/>
                  <a:pt x="475" y="0"/>
                  <a:pt x="1062" y="0"/>
                </a:cubicBezTo>
                <a:close/>
              </a:path>
            </a:pathLst>
          </a:cu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324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l" eaLnBrk="1" fontAlgn="auto" hangingPunct="1">
              <a:spcBef>
                <a:spcPts val="0"/>
              </a:spcBef>
              <a:spcAft>
                <a:spcPts val="0"/>
              </a:spcAft>
              <a:defRPr/>
            </a:pPr>
            <a:r>
              <a:rPr lang="zh-CN" altLang="en-US" sz="1400" b="1">
                <a:solidFill>
                  <a:schemeClr val="bg1"/>
                </a:solidFill>
                <a:latin typeface="微软雅黑" panose="020B0503020204020204" pitchFamily="34" charset="-122"/>
                <a:ea typeface="微软雅黑" panose="020B0503020204020204" pitchFamily="34" charset="-122"/>
                <a:sym typeface="+mn-ea"/>
              </a:rPr>
              <a:t>我想再看看，她不是想看看，那是不信任你的表现。她只是不能直接跟你讲：我还不信任你。怎么办呢？</a:t>
            </a:r>
            <a:endParaRPr lang="zh-CN" altLang="en-US" sz="1400" b="1" dirty="0">
              <a:solidFill>
                <a:schemeClr val="bg1"/>
              </a:solidFill>
              <a:latin typeface="微软雅黑" panose="020B0503020204020204" pitchFamily="34" charset="-122"/>
              <a:ea typeface="微软雅黑" panose="020B0503020204020204" pitchFamily="34" charset="-122"/>
              <a:sym typeface="+mn-ea"/>
            </a:endParaRPr>
          </a:p>
        </p:txBody>
      </p:sp>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0-#ppt_w/2"/>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right)">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 231"/>
          <p:cNvSpPr/>
          <p:nvPr/>
        </p:nvSpPr>
        <p:spPr>
          <a:xfrm>
            <a:off x="187960" y="2092960"/>
            <a:ext cx="3870960" cy="2452370"/>
          </a:xfrm>
          <a:custGeom>
            <a:avLst/>
            <a:gdLst>
              <a:gd name="connsiteX0" fmla="*/ 0 w 6096"/>
              <a:gd name="connsiteY0" fmla="*/ 0 h 4165"/>
              <a:gd name="connsiteX1" fmla="*/ 6096 w 6096"/>
              <a:gd name="connsiteY1" fmla="*/ 0 h 4165"/>
              <a:gd name="connsiteX2" fmla="*/ 6096 w 6096"/>
              <a:gd name="connsiteY2" fmla="*/ 3335 h 4165"/>
              <a:gd name="connsiteX3" fmla="*/ 3132 w 6096"/>
              <a:gd name="connsiteY3" fmla="*/ 3360 h 4165"/>
              <a:gd name="connsiteX4" fmla="*/ 3025 w 6096"/>
              <a:gd name="connsiteY4" fmla="*/ 4165 h 4165"/>
              <a:gd name="connsiteX5" fmla="*/ 2676 w 6096"/>
              <a:gd name="connsiteY5" fmla="*/ 3344 h 4165"/>
              <a:gd name="connsiteX6" fmla="*/ 0 w 6096"/>
              <a:gd name="connsiteY6" fmla="*/ 3335 h 4165"/>
              <a:gd name="connsiteX7" fmla="*/ 0 w 6096"/>
              <a:gd name="connsiteY7" fmla="*/ 0 h 4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 h="4165">
                <a:moveTo>
                  <a:pt x="0" y="0"/>
                </a:moveTo>
                <a:lnTo>
                  <a:pt x="6096" y="0"/>
                </a:lnTo>
                <a:lnTo>
                  <a:pt x="6096" y="3335"/>
                </a:lnTo>
                <a:lnTo>
                  <a:pt x="3132" y="3360"/>
                </a:lnTo>
                <a:lnTo>
                  <a:pt x="3025" y="4165"/>
                </a:lnTo>
                <a:lnTo>
                  <a:pt x="2676" y="3344"/>
                </a:lnTo>
                <a:lnTo>
                  <a:pt x="0" y="3335"/>
                </a:lnTo>
                <a:lnTo>
                  <a:pt x="0" y="0"/>
                </a:lnTo>
                <a:close/>
              </a:path>
            </a:pathLst>
          </a:cu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grpSp>
        <p:nvGrpSpPr>
          <p:cNvPr id="59" name="组合 58"/>
          <p:cNvGrpSpPr/>
          <p:nvPr/>
        </p:nvGrpSpPr>
        <p:grpSpPr bwMode="auto">
          <a:xfrm>
            <a:off x="4377373" y="684213"/>
            <a:ext cx="6078537" cy="458787"/>
            <a:chOff x="820864" y="1943802"/>
            <a:chExt cx="6079789" cy="458022"/>
          </a:xfrm>
        </p:grpSpPr>
        <p:sp>
          <p:nvSpPr>
            <p:cNvPr id="21506" name="矩形 59"/>
            <p:cNvSpPr>
              <a:spLocks noChangeArrowheads="1"/>
            </p:cNvSpPr>
            <p:nvPr/>
          </p:nvSpPr>
          <p:spPr bwMode="auto">
            <a:xfrm>
              <a:off x="1288219" y="1943802"/>
              <a:ext cx="56124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销售成交技巧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技巧三：直接了当解除不信任</a:t>
              </a:r>
            </a:p>
          </p:txBody>
        </p:sp>
        <p:grpSp>
          <p:nvGrpSpPr>
            <p:cNvPr id="21507" name="组合 60"/>
            <p:cNvGrpSpPr/>
            <p:nvPr/>
          </p:nvGrpSpPr>
          <p:grpSpPr bwMode="auto">
            <a:xfrm>
              <a:off x="820864" y="1962820"/>
              <a:ext cx="438240" cy="439004"/>
              <a:chOff x="820864" y="1962820"/>
              <a:chExt cx="438240" cy="439004"/>
            </a:xfrm>
          </p:grpSpPr>
          <p:sp>
            <p:nvSpPr>
              <p:cNvPr id="62" name="泪滴形 61"/>
              <p:cNvSpPr/>
              <p:nvPr/>
            </p:nvSpPr>
            <p:spPr>
              <a:xfrm>
                <a:off x="820864" y="1962820"/>
                <a:ext cx="438240" cy="439004"/>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1509" name="矩形 62"/>
              <p:cNvSpPr>
                <a:spLocks noChangeArrowheads="1"/>
              </p:cNvSpPr>
              <p:nvPr/>
            </p:nvSpPr>
            <p:spPr bwMode="auto">
              <a:xfrm>
                <a:off x="893654" y="1974580"/>
                <a:ext cx="325187" cy="398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a:solidFill>
                      <a:schemeClr val="bg1"/>
                    </a:solidFill>
                  </a:rPr>
                  <a:t>B</a:t>
                </a:r>
                <a:endParaRPr lang="zh-CN" altLang="en-US" sz="2000" b="1">
                  <a:solidFill>
                    <a:schemeClr val="bg1"/>
                  </a:solidFill>
                </a:endParaRPr>
              </a:p>
            </p:txBody>
          </p:sp>
        </p:grpSp>
      </p:grpSp>
      <p:sp>
        <p:nvSpPr>
          <p:cNvPr id="29" name="矩形 28"/>
          <p:cNvSpPr>
            <a:spLocks noChangeArrowheads="1"/>
          </p:cNvSpPr>
          <p:nvPr/>
        </p:nvSpPr>
        <p:spPr bwMode="auto">
          <a:xfrm>
            <a:off x="376873" y="2203450"/>
            <a:ext cx="3473450"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400">
                <a:solidFill>
                  <a:schemeClr val="bg1"/>
                </a:solidFill>
                <a:latin typeface="微软雅黑" panose="020B0503020204020204" pitchFamily="34" charset="-122"/>
                <a:ea typeface="微软雅黑" panose="020B0503020204020204" pitchFamily="34" charset="-122"/>
              </a:rPr>
              <a:t>你这样说就表示你心里对我还有疑虑，我想知道到底我有什么不值得你信赖的？你可以告诉我，我会改，我可以为你做更多，可以为你付出更多代价，因为我很希望跟你合作。我们可以谈一谈吗？</a:t>
            </a:r>
          </a:p>
        </p:txBody>
      </p:sp>
      <p:grpSp>
        <p:nvGrpSpPr>
          <p:cNvPr id="46" name="组合 45"/>
          <p:cNvGrpSpPr/>
          <p:nvPr/>
        </p:nvGrpSpPr>
        <p:grpSpPr bwMode="auto">
          <a:xfrm>
            <a:off x="5516563" y="2487613"/>
            <a:ext cx="6189662" cy="1460601"/>
            <a:chOff x="5525642" y="2278665"/>
            <a:chExt cx="6189280" cy="1460453"/>
          </a:xfrm>
        </p:grpSpPr>
        <p:cxnSp>
          <p:nvCxnSpPr>
            <p:cNvPr id="45" name="直接连接符 44"/>
            <p:cNvCxnSpPr/>
            <p:nvPr/>
          </p:nvCxnSpPr>
          <p:spPr>
            <a:xfrm>
              <a:off x="5525642" y="2324697"/>
              <a:ext cx="0" cy="1377811"/>
            </a:xfrm>
            <a:prstGeom prst="line">
              <a:avLst/>
            </a:prstGeom>
            <a:ln w="50800">
              <a:solidFill>
                <a:srgbClr val="2C3E50"/>
              </a:solidFill>
            </a:ln>
          </p:spPr>
          <p:style>
            <a:lnRef idx="1">
              <a:schemeClr val="accent1"/>
            </a:lnRef>
            <a:fillRef idx="0">
              <a:schemeClr val="accent1"/>
            </a:fillRef>
            <a:effectRef idx="0">
              <a:schemeClr val="accent1"/>
            </a:effectRef>
            <a:fontRef idx="minor">
              <a:schemeClr val="tx1"/>
            </a:fontRef>
          </p:style>
        </p:cxnSp>
        <p:sp>
          <p:nvSpPr>
            <p:cNvPr id="21516" name="矩形 39"/>
            <p:cNvSpPr>
              <a:spLocks noChangeArrowheads="1"/>
            </p:cNvSpPr>
            <p:nvPr/>
          </p:nvSpPr>
          <p:spPr bwMode="auto">
            <a:xfrm>
              <a:off x="5618922" y="2278665"/>
              <a:ext cx="609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chemeClr val="bg2">
                      <a:lumMod val="25000"/>
                    </a:schemeClr>
                  </a:solidFill>
                  <a:latin typeface="微软雅黑" panose="020B0503020204020204" pitchFamily="34" charset="-122"/>
                  <a:ea typeface="微软雅黑" panose="020B0503020204020204" pitchFamily="34" charset="-122"/>
                </a:rPr>
                <a:t>顾客说我想再看一看的时候</a:t>
              </a:r>
            </a:p>
          </p:txBody>
        </p:sp>
        <p:sp>
          <p:nvSpPr>
            <p:cNvPr id="21517" name="矩形 38"/>
            <p:cNvSpPr>
              <a:spLocks noChangeArrowheads="1"/>
            </p:cNvSpPr>
            <p:nvPr/>
          </p:nvSpPr>
          <p:spPr bwMode="auto">
            <a:xfrm>
              <a:off x="5618922" y="2678775"/>
              <a:ext cx="6096000" cy="1060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150000"/>
                </a:lnSpc>
              </a:pPr>
              <a:r>
                <a:rPr lang="zh-CN" altLang="en-US" sz="1400">
                  <a:solidFill>
                    <a:schemeClr val="bg1"/>
                  </a:solidFill>
                  <a:latin typeface="微软雅黑" panose="020B0503020204020204" pitchFamily="34" charset="-122"/>
                  <a:ea typeface="微软雅黑" panose="020B0503020204020204" pitchFamily="34" charset="-122"/>
                </a:rPr>
                <a:t>她就要走掉了，她就要打发你了。所以你这个时候要很诚恳地打开天窗说亮话，让她留下来，把她话匣打开来，</a:t>
              </a:r>
              <a:r>
                <a:rPr lang="zh-CN" altLang="en-US" sz="1400" b="1">
                  <a:solidFill>
                    <a:schemeClr val="bg2">
                      <a:lumMod val="25000"/>
                    </a:schemeClr>
                  </a:solidFill>
                  <a:latin typeface="微软雅黑" panose="020B0503020204020204" pitchFamily="34" charset="-122"/>
                  <a:ea typeface="微软雅黑" panose="020B0503020204020204" pitchFamily="34" charset="-122"/>
                </a:rPr>
                <a:t>把她心中真正的想法说出来。“我不是不信你，而是价格太高了。”</a:t>
              </a:r>
            </a:p>
          </p:txBody>
        </p:sp>
      </p:grpSp>
      <p:grpSp>
        <p:nvGrpSpPr>
          <p:cNvPr id="52" name="组合 51"/>
          <p:cNvGrpSpPr/>
          <p:nvPr/>
        </p:nvGrpSpPr>
        <p:grpSpPr bwMode="auto">
          <a:xfrm>
            <a:off x="5516563" y="4311650"/>
            <a:ext cx="6049962" cy="1200150"/>
            <a:chOff x="5917096" y="4067194"/>
            <a:chExt cx="6049617" cy="1200329"/>
          </a:xfrm>
        </p:grpSpPr>
        <p:sp>
          <p:nvSpPr>
            <p:cNvPr id="21520" name="矩形 40"/>
            <p:cNvSpPr>
              <a:spLocks noChangeArrowheads="1"/>
            </p:cNvSpPr>
            <p:nvPr/>
          </p:nvSpPr>
          <p:spPr bwMode="auto">
            <a:xfrm>
              <a:off x="5986670" y="4067194"/>
              <a:ext cx="598004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2000" b="1">
                  <a:solidFill>
                    <a:schemeClr val="bg2">
                      <a:lumMod val="25000"/>
                    </a:schemeClr>
                  </a:solidFill>
                  <a:latin typeface="微软雅黑" panose="020B0503020204020204" pitchFamily="34" charset="-122"/>
                  <a:ea typeface="微软雅黑" panose="020B0503020204020204" pitchFamily="34" charset="-122"/>
                </a:rPr>
                <a:t>也有可能会说</a:t>
              </a:r>
            </a:p>
            <a:p>
              <a:pPr>
                <a:lnSpc>
                  <a:spcPct val="150000"/>
                </a:lnSpc>
              </a:pPr>
              <a:r>
                <a:rPr lang="zh-CN" altLang="en-US" sz="1400">
                  <a:solidFill>
                    <a:schemeClr val="bg1"/>
                  </a:solidFill>
                  <a:latin typeface="微软雅黑" panose="020B0503020204020204" pitchFamily="34" charset="-122"/>
                  <a:ea typeface="微软雅黑" panose="020B0503020204020204" pitchFamily="34" charset="-122"/>
                </a:rPr>
                <a:t>“好吧</a:t>
              </a:r>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rPr>
                <a:t>那你告诉我，凭什么你值得我信赖？她只要愿意留下来给你个机会，你就有机会成交。</a:t>
              </a:r>
            </a:p>
          </p:txBody>
        </p:sp>
        <p:cxnSp>
          <p:nvCxnSpPr>
            <p:cNvPr id="56" name="直接连接符 55"/>
            <p:cNvCxnSpPr/>
            <p:nvPr/>
          </p:nvCxnSpPr>
          <p:spPr>
            <a:xfrm>
              <a:off x="5917096" y="4213266"/>
              <a:ext cx="0" cy="995511"/>
            </a:xfrm>
            <a:prstGeom prst="line">
              <a:avLst/>
            </a:prstGeom>
            <a:ln w="50800">
              <a:solidFill>
                <a:srgbClr val="2C3E50"/>
              </a:solidFill>
            </a:ln>
          </p:spPr>
          <p:style>
            <a:lnRef idx="1">
              <a:schemeClr val="accent1"/>
            </a:lnRef>
            <a:fillRef idx="0">
              <a:schemeClr val="accent1"/>
            </a:fillRef>
            <a:effectRef idx="0">
              <a:schemeClr val="accent1"/>
            </a:effectRef>
            <a:fontRef idx="minor">
              <a:schemeClr val="tx1"/>
            </a:fontRef>
          </p:style>
        </p:cxnSp>
      </p:grpSp>
      <p:sp>
        <p:nvSpPr>
          <p:cNvPr id="21522" name="矩形 24"/>
          <p:cNvSpPr>
            <a:spLocks noChangeArrowheads="1"/>
          </p:cNvSpPr>
          <p:nvPr/>
        </p:nvSpPr>
        <p:spPr bwMode="auto">
          <a:xfrm>
            <a:off x="407353" y="282893"/>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anose="020B0503020204020204" pitchFamily="34" charset="-122"/>
                <a:ea typeface="微软雅黑" panose="020B0503020204020204" pitchFamily="34" charset="-122"/>
              </a:rPr>
              <a:t>客情维护</a:t>
            </a:r>
            <a:r>
              <a:rPr lang="en-US" altLang="zh-CN" sz="2400" b="1">
                <a:solidFill>
                  <a:schemeClr val="bg1"/>
                </a:solidFill>
                <a:latin typeface="微软雅黑" panose="020B0503020204020204" pitchFamily="34" charset="-122"/>
                <a:ea typeface="微软雅黑" panose="020B0503020204020204" pitchFamily="34" charset="-122"/>
              </a:rPr>
              <a:t>——</a:t>
            </a:r>
            <a:r>
              <a:rPr lang="zh-CN" altLang="en-US" sz="2400" b="1">
                <a:solidFill>
                  <a:schemeClr val="bg1"/>
                </a:solidFill>
                <a:latin typeface="微软雅黑" panose="020B0503020204020204" pitchFamily="34" charset="-122"/>
                <a:ea typeface="微软雅黑" panose="020B0503020204020204" pitchFamily="34" charset="-122"/>
              </a:rPr>
              <a:t>顾客要什么</a:t>
            </a:r>
          </a:p>
        </p:txBody>
      </p:sp>
      <p:pic>
        <p:nvPicPr>
          <p:cNvPr id="5" name="图片 4" descr="a084e83be1724fd272c8f16ba555ee71"/>
          <p:cNvPicPr>
            <a:picLocks noChangeAspect="1"/>
          </p:cNvPicPr>
          <p:nvPr/>
        </p:nvPicPr>
        <p:blipFill>
          <a:blip r:embed="rId4"/>
          <a:stretch>
            <a:fillRect/>
          </a:stretch>
        </p:blipFill>
        <p:spPr>
          <a:xfrm>
            <a:off x="52705" y="4058920"/>
            <a:ext cx="4624070" cy="2755265"/>
          </a:xfrm>
          <a:prstGeom prst="rect">
            <a:avLst/>
          </a:prstGeom>
        </p:spPr>
      </p:pic>
      <p:grpSp>
        <p:nvGrpSpPr>
          <p:cNvPr id="28" name="组合 27"/>
          <p:cNvGrpSpPr/>
          <p:nvPr/>
        </p:nvGrpSpPr>
        <p:grpSpPr bwMode="auto">
          <a:xfrm>
            <a:off x="3765469" y="3118485"/>
            <a:ext cx="1567261" cy="1012190"/>
            <a:chOff x="2103701" y="1952883"/>
            <a:chExt cx="1761162" cy="1233916"/>
          </a:xfrm>
        </p:grpSpPr>
        <p:sp>
          <p:nvSpPr>
            <p:cNvPr id="27" name="任意多边形 26"/>
            <p:cNvSpPr/>
            <p:nvPr/>
          </p:nvSpPr>
          <p:spPr>
            <a:xfrm>
              <a:off x="2103701" y="1952883"/>
              <a:ext cx="1761162" cy="1233916"/>
            </a:xfrm>
            <a:custGeom>
              <a:avLst/>
              <a:gdLst>
                <a:gd name="connsiteX0" fmla="*/ 167 w 2468"/>
                <a:gd name="connsiteY0" fmla="*/ 1594 h 1594"/>
                <a:gd name="connsiteX1" fmla="*/ 456 w 2468"/>
                <a:gd name="connsiteY1" fmla="*/ 1168 h 1594"/>
                <a:gd name="connsiteX2" fmla="*/ 2 w 2468"/>
                <a:gd name="connsiteY2" fmla="*/ 660 h 1594"/>
                <a:gd name="connsiteX3" fmla="*/ 1235 w 2468"/>
                <a:gd name="connsiteY3" fmla="*/ 0 h 1594"/>
                <a:gd name="connsiteX4" fmla="*/ 2468 w 2468"/>
                <a:gd name="connsiteY4" fmla="*/ 660 h 1594"/>
                <a:gd name="connsiteX5" fmla="*/ 1383 w 2468"/>
                <a:gd name="connsiteY5" fmla="*/ 1290 h 1594"/>
                <a:gd name="connsiteX6" fmla="*/ 729 w 2468"/>
                <a:gd name="connsiteY6" fmla="*/ 1214 h 1594"/>
                <a:gd name="connsiteX7" fmla="*/ 167 w 2468"/>
                <a:gd name="connsiteY7" fmla="*/ 1594 h 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8" h="1594">
                  <a:moveTo>
                    <a:pt x="167" y="1594"/>
                  </a:moveTo>
                  <a:lnTo>
                    <a:pt x="456" y="1168"/>
                  </a:lnTo>
                  <a:cubicBezTo>
                    <a:pt x="329" y="1064"/>
                    <a:pt x="-31" y="1001"/>
                    <a:pt x="2" y="660"/>
                  </a:cubicBezTo>
                  <a:cubicBezTo>
                    <a:pt x="37" y="297"/>
                    <a:pt x="554" y="0"/>
                    <a:pt x="1235" y="0"/>
                  </a:cubicBezTo>
                  <a:cubicBezTo>
                    <a:pt x="1916" y="0"/>
                    <a:pt x="2468" y="296"/>
                    <a:pt x="2468" y="660"/>
                  </a:cubicBezTo>
                  <a:cubicBezTo>
                    <a:pt x="2468" y="1025"/>
                    <a:pt x="2064" y="1290"/>
                    <a:pt x="1383" y="1290"/>
                  </a:cubicBezTo>
                  <a:cubicBezTo>
                    <a:pt x="1122" y="1290"/>
                    <a:pt x="928" y="1288"/>
                    <a:pt x="729" y="1214"/>
                  </a:cubicBezTo>
                  <a:lnTo>
                    <a:pt x="167" y="1594"/>
                  </a:lnTo>
                  <a:close/>
                </a:path>
              </a:pathLst>
            </a:cu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1513" name="矩形 43"/>
            <p:cNvSpPr>
              <a:spLocks noChangeArrowheads="1"/>
            </p:cNvSpPr>
            <p:nvPr/>
          </p:nvSpPr>
          <p:spPr bwMode="auto">
            <a:xfrm>
              <a:off x="2199147" y="2227408"/>
              <a:ext cx="1520687" cy="448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00">
                  <a:solidFill>
                    <a:schemeClr val="bg1"/>
                  </a:solidFill>
                  <a:latin typeface="微软雅黑" panose="020B0503020204020204" pitchFamily="34" charset="-122"/>
                  <a:ea typeface="微软雅黑" panose="020B0503020204020204" pitchFamily="34" charset="-122"/>
                </a:rPr>
                <a:t>我想再看看！</a:t>
              </a:r>
            </a:p>
          </p:txBody>
        </p:sp>
      </p:grpSp>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0-#ppt_w/2"/>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randombar(horizontal)">
                                      <p:cBhvr>
                                        <p:cTn id="18" dur="500"/>
                                        <p:tgtEl>
                                          <p:spTgt spid="29"/>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p:cTn id="22" dur="500" fill="hold"/>
                                        <p:tgtEl>
                                          <p:spTgt spid="46"/>
                                        </p:tgtEl>
                                        <p:attrNameLst>
                                          <p:attrName>ppt_x</p:attrName>
                                        </p:attrNameLst>
                                      </p:cBhvr>
                                      <p:tavLst>
                                        <p:tav tm="0">
                                          <p:val>
                                            <p:strVal val="1+#ppt_w/2"/>
                                          </p:val>
                                        </p:tav>
                                        <p:tav tm="100000">
                                          <p:val>
                                            <p:strVal val="#ppt_x"/>
                                          </p:val>
                                        </p:tav>
                                      </p:tavLst>
                                    </p:anim>
                                    <p:anim calcmode="lin" valueType="num">
                                      <p:cBhvr>
                                        <p:cTn id="23" dur="500" fill="hold"/>
                                        <p:tgtEl>
                                          <p:spTgt spid="4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p:cTn id="27" dur="500" fill="hold"/>
                                        <p:tgtEl>
                                          <p:spTgt spid="52"/>
                                        </p:tgtEl>
                                        <p:attrNameLst>
                                          <p:attrName>ppt_x</p:attrName>
                                        </p:attrNameLst>
                                      </p:cBhvr>
                                      <p:tavLst>
                                        <p:tav tm="0">
                                          <p:val>
                                            <p:strVal val="1+#ppt_w/2"/>
                                          </p:val>
                                        </p:tav>
                                        <p:tav tm="100000">
                                          <p:val>
                                            <p:strVal val="#ppt_x"/>
                                          </p:val>
                                        </p:tav>
                                      </p:tavLst>
                                    </p:anim>
                                    <p:anim calcmode="lin" valueType="num">
                                      <p:cBhvr>
                                        <p:cTn id="28"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 219"/>
          <p:cNvSpPr/>
          <p:nvPr/>
        </p:nvSpPr>
        <p:spPr>
          <a:xfrm>
            <a:off x="1138555" y="1415415"/>
            <a:ext cx="4556125" cy="78232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sp>
        <p:nvSpPr>
          <p:cNvPr id="219" name=" 219"/>
          <p:cNvSpPr/>
          <p:nvPr/>
        </p:nvSpPr>
        <p:spPr>
          <a:xfrm>
            <a:off x="4526280" y="5707380"/>
            <a:ext cx="7240270" cy="78232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grpSp>
        <p:nvGrpSpPr>
          <p:cNvPr id="59" name="组合 58"/>
          <p:cNvGrpSpPr/>
          <p:nvPr/>
        </p:nvGrpSpPr>
        <p:grpSpPr bwMode="auto">
          <a:xfrm>
            <a:off x="6683693" y="559118"/>
            <a:ext cx="5053012" cy="458787"/>
            <a:chOff x="820864" y="1943802"/>
            <a:chExt cx="5053867" cy="458022"/>
          </a:xfrm>
        </p:grpSpPr>
        <p:sp>
          <p:nvSpPr>
            <p:cNvPr id="23554" name="矩形 59"/>
            <p:cNvSpPr>
              <a:spLocks noChangeArrowheads="1"/>
            </p:cNvSpPr>
            <p:nvPr/>
          </p:nvSpPr>
          <p:spPr bwMode="auto">
            <a:xfrm>
              <a:off x="1288219" y="1943802"/>
              <a:ext cx="4586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销售成交技巧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技巧四：免费要不要</a:t>
              </a:r>
            </a:p>
          </p:txBody>
        </p:sp>
        <p:grpSp>
          <p:nvGrpSpPr>
            <p:cNvPr id="23555" name="组合 60"/>
            <p:cNvGrpSpPr/>
            <p:nvPr/>
          </p:nvGrpSpPr>
          <p:grpSpPr bwMode="auto">
            <a:xfrm>
              <a:off x="820864" y="1962820"/>
              <a:ext cx="438224" cy="439004"/>
              <a:chOff x="820864" y="1962820"/>
              <a:chExt cx="438224" cy="439004"/>
            </a:xfrm>
          </p:grpSpPr>
          <p:sp>
            <p:nvSpPr>
              <p:cNvPr id="62" name="泪滴形 61"/>
              <p:cNvSpPr/>
              <p:nvPr/>
            </p:nvSpPr>
            <p:spPr>
              <a:xfrm>
                <a:off x="820864" y="1962820"/>
                <a:ext cx="438224" cy="439004"/>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3557" name="矩形 62"/>
              <p:cNvSpPr>
                <a:spLocks noChangeArrowheads="1"/>
              </p:cNvSpPr>
              <p:nvPr/>
            </p:nvSpPr>
            <p:spPr bwMode="auto">
              <a:xfrm>
                <a:off x="893654" y="1974580"/>
                <a:ext cx="325175" cy="398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a:solidFill>
                      <a:schemeClr val="bg1"/>
                    </a:solidFill>
                  </a:rPr>
                  <a:t>B</a:t>
                </a:r>
                <a:endParaRPr lang="zh-CN" altLang="en-US" sz="2000" b="1">
                  <a:solidFill>
                    <a:schemeClr val="bg1"/>
                  </a:solidFill>
                </a:endParaRPr>
              </a:p>
            </p:txBody>
          </p:sp>
        </p:grpSp>
      </p:grpSp>
      <p:sp>
        <p:nvSpPr>
          <p:cNvPr id="13" name="矩形 12"/>
          <p:cNvSpPr>
            <a:spLocks noChangeArrowheads="1"/>
          </p:cNvSpPr>
          <p:nvPr/>
        </p:nvSpPr>
        <p:spPr bwMode="auto">
          <a:xfrm>
            <a:off x="1664653" y="1637030"/>
            <a:ext cx="36718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a:solidFill>
                  <a:schemeClr val="bg1"/>
                </a:solidFill>
                <a:latin typeface="微软雅黑" panose="020B0503020204020204" pitchFamily="34" charset="-122"/>
                <a:ea typeface="微软雅黑" panose="020B0503020204020204" pitchFamily="34" charset="-122"/>
              </a:rPr>
              <a:t>有人说你的价格太高了，那怎么办呢？</a:t>
            </a:r>
          </a:p>
        </p:txBody>
      </p:sp>
      <p:cxnSp>
        <p:nvCxnSpPr>
          <p:cNvPr id="15" name="直接连接符 14"/>
          <p:cNvCxnSpPr>
            <a:stCxn id="8" idx="2"/>
          </p:cNvCxnSpPr>
          <p:nvPr/>
        </p:nvCxnSpPr>
        <p:spPr>
          <a:xfrm flipH="1">
            <a:off x="1664653" y="7895273"/>
            <a:ext cx="0" cy="393700"/>
          </a:xfrm>
          <a:prstGeom prst="line">
            <a:avLst/>
          </a:prstGeom>
          <a:ln>
            <a:solidFill>
              <a:schemeClr val="bg1">
                <a:lumMod val="65000"/>
              </a:schemeClr>
            </a:solidFill>
            <a:prstDash val="dash"/>
            <a:tailEnd type="diamond"/>
          </a:ln>
        </p:spPr>
        <p:style>
          <a:lnRef idx="1">
            <a:schemeClr val="accent1"/>
          </a:lnRef>
          <a:fillRef idx="0">
            <a:schemeClr val="accent1"/>
          </a:fillRef>
          <a:effectRef idx="0">
            <a:schemeClr val="accent1"/>
          </a:effectRef>
          <a:fontRef idx="minor">
            <a:schemeClr val="tx1"/>
          </a:fontRef>
        </p:style>
      </p:cxnSp>
      <p:sp>
        <p:nvSpPr>
          <p:cNvPr id="25" name="矩形 24"/>
          <p:cNvSpPr>
            <a:spLocks noChangeArrowheads="1"/>
          </p:cNvSpPr>
          <p:nvPr/>
        </p:nvSpPr>
        <p:spPr bwMode="auto">
          <a:xfrm>
            <a:off x="4765993" y="5753735"/>
            <a:ext cx="69707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bg1"/>
                </a:solidFill>
                <a:latin typeface="微软雅黑" panose="020B0503020204020204" pitchFamily="34" charset="-122"/>
                <a:ea typeface="微软雅黑" panose="020B0503020204020204" pitchFamily="34" charset="-122"/>
              </a:rPr>
              <a:t>他头脑会想，至少你要给我证明了，要我同意了，我才买啊</a:t>
            </a:r>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rPr>
              <a:t>所以他敢回答，可以的！当他回答可以的，接下来你只要证明这个产品真的是物超所值就可以了。</a:t>
            </a:r>
          </a:p>
        </p:txBody>
      </p:sp>
      <p:sp>
        <p:nvSpPr>
          <p:cNvPr id="26" name="任意多边形 25"/>
          <p:cNvSpPr/>
          <p:nvPr/>
        </p:nvSpPr>
        <p:spPr>
          <a:xfrm>
            <a:off x="5694680" y="4728845"/>
            <a:ext cx="3375660" cy="953770"/>
          </a:xfrm>
          <a:custGeom>
            <a:avLst/>
            <a:gdLst>
              <a:gd name="connsiteX0" fmla="*/ 5953540 w 5953540"/>
              <a:gd name="connsiteY0" fmla="*/ 0 h 954157"/>
              <a:gd name="connsiteX1" fmla="*/ 5953540 w 5953540"/>
              <a:gd name="connsiteY1" fmla="*/ 387626 h 954157"/>
              <a:gd name="connsiteX2" fmla="*/ 0 w 5953540"/>
              <a:gd name="connsiteY2" fmla="*/ 387626 h 954157"/>
              <a:gd name="connsiteX3" fmla="*/ 0 w 5953540"/>
              <a:gd name="connsiteY3" fmla="*/ 954157 h 954157"/>
            </a:gdLst>
            <a:ahLst/>
            <a:cxnLst>
              <a:cxn ang="0">
                <a:pos x="connsiteX0" y="connsiteY0"/>
              </a:cxn>
              <a:cxn ang="0">
                <a:pos x="connsiteX1" y="connsiteY1"/>
              </a:cxn>
              <a:cxn ang="0">
                <a:pos x="connsiteX2" y="connsiteY2"/>
              </a:cxn>
              <a:cxn ang="0">
                <a:pos x="connsiteX3" y="connsiteY3"/>
              </a:cxn>
            </a:cxnLst>
            <a:rect l="l" t="t" r="r" b="b"/>
            <a:pathLst>
              <a:path w="5953540" h="954157">
                <a:moveTo>
                  <a:pt x="5953540" y="0"/>
                </a:moveTo>
                <a:lnTo>
                  <a:pt x="5953540" y="387626"/>
                </a:lnTo>
                <a:lnTo>
                  <a:pt x="0" y="387626"/>
                </a:lnTo>
                <a:lnTo>
                  <a:pt x="0" y="954157"/>
                </a:lnTo>
              </a:path>
            </a:pathLst>
          </a:custGeom>
          <a:noFill/>
          <a:ln w="6350">
            <a:solidFill>
              <a:schemeClr val="tx1">
                <a:lumMod val="65000"/>
                <a:lumOff val="35000"/>
              </a:schemeClr>
            </a:solidFill>
            <a:prstDash val="dash"/>
            <a:tailEnd type="diamo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7420" name="矩形 18"/>
          <p:cNvSpPr>
            <a:spLocks noChangeArrowheads="1"/>
          </p:cNvSpPr>
          <p:nvPr/>
        </p:nvSpPr>
        <p:spPr bwMode="auto">
          <a:xfrm>
            <a:off x="815658" y="-6667"/>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3EACDF"/>
                </a:solidFill>
                <a:latin typeface="微软雅黑" panose="020B0503020204020204" pitchFamily="34" charset="-122"/>
                <a:ea typeface="微软雅黑" panose="020B0503020204020204" pitchFamily="34" charset="-122"/>
              </a:rPr>
              <a:t>客情维护</a:t>
            </a:r>
            <a:r>
              <a:rPr lang="en-US" altLang="zh-CN" sz="2400" b="1">
                <a:solidFill>
                  <a:srgbClr val="3EACDF"/>
                </a:solidFill>
                <a:latin typeface="微软雅黑" panose="020B0503020204020204" pitchFamily="34" charset="-122"/>
                <a:ea typeface="微软雅黑" panose="020B0503020204020204" pitchFamily="34" charset="-122"/>
              </a:rPr>
              <a:t>——</a:t>
            </a:r>
            <a:r>
              <a:rPr lang="zh-CN" altLang="en-US" sz="2400" b="1">
                <a:solidFill>
                  <a:srgbClr val="3EACDF"/>
                </a:solidFill>
                <a:latin typeface="微软雅黑" panose="020B0503020204020204" pitchFamily="34" charset="-122"/>
                <a:ea typeface="微软雅黑" panose="020B0503020204020204" pitchFamily="34" charset="-122"/>
              </a:rPr>
              <a:t>顾客要什么</a:t>
            </a:r>
          </a:p>
        </p:txBody>
      </p:sp>
      <p:grpSp>
        <p:nvGrpSpPr>
          <p:cNvPr id="77" name="组合 76"/>
          <p:cNvGrpSpPr/>
          <p:nvPr>
            <p:custDataLst>
              <p:tags r:id="rId2"/>
            </p:custDataLst>
          </p:nvPr>
        </p:nvGrpSpPr>
        <p:grpSpPr>
          <a:xfrm>
            <a:off x="500380" y="2270125"/>
            <a:ext cx="2990215" cy="2430780"/>
            <a:chOff x="514350" y="3990975"/>
            <a:chExt cx="2628900" cy="1390650"/>
          </a:xfrm>
        </p:grpSpPr>
        <p:sp>
          <p:nvSpPr>
            <p:cNvPr id="78" name="矩形 77"/>
            <p:cNvSpPr/>
            <p:nvPr>
              <p:custDataLst>
                <p:tags r:id="rId13"/>
              </p:custDataLst>
            </p:nvPr>
          </p:nvSpPr>
          <p:spPr>
            <a:xfrm>
              <a:off x="514350" y="3990975"/>
              <a:ext cx="2152650" cy="1390650"/>
            </a:xfrm>
            <a:prstGeom prst="rect">
              <a:avLst/>
            </a:prstGeom>
            <a:solidFill>
              <a:srgbClr val="297FB9"/>
            </a:solidFill>
            <a:ln w="12700" cap="flat" cmpd="sng" algn="ctr">
              <a:noFill/>
              <a:prstDash val="solid"/>
              <a:miter lim="800000"/>
            </a:ln>
            <a:effectLst/>
          </p:spPr>
          <p:txBody>
            <a:bodyPr rIns="180000" rtlCol="0" anchor="ctr">
              <a:normAutofit/>
            </a:bodyPr>
            <a:lstStyle/>
            <a:p>
              <a:pPr>
                <a:lnSpc>
                  <a:spcPct val="150000"/>
                </a:lnSpc>
              </a:pPr>
              <a:r>
                <a:rPr lang="zh-CN" altLang="en-US" sz="1600" b="1">
                  <a:solidFill>
                    <a:schemeClr val="bg1"/>
                  </a:solidFill>
                  <a:latin typeface="微软雅黑" panose="020B0503020204020204" pitchFamily="34" charset="-122"/>
                  <a:ea typeface="微软雅黑" panose="020B0503020204020204" pitchFamily="34" charset="-122"/>
                  <a:sym typeface="+mn-ea"/>
                </a:rPr>
                <a:t>“如果免费你会买吗？”</a:t>
              </a:r>
            </a:p>
            <a:p>
              <a:pPr>
                <a:lnSpc>
                  <a:spcPct val="150000"/>
                </a:lnSpc>
              </a:pPr>
              <a:r>
                <a:rPr lang="zh-CN" altLang="en-US" sz="1600">
                  <a:solidFill>
                    <a:schemeClr val="bg1"/>
                  </a:solidFill>
                  <a:latin typeface="微软雅黑" panose="020B0503020204020204" pitchFamily="34" charset="-122"/>
                  <a:ea typeface="微软雅黑" panose="020B0503020204020204" pitchFamily="34" charset="-122"/>
                  <a:sym typeface="+mn-ea"/>
                </a:rPr>
                <a:t>当你说出如果免费你会买吗？他有可能会说，会啊！如果免费当然买啊！</a:t>
              </a:r>
              <a:endParaRPr lang="zh-CN" altLang="en-US" sz="1600">
                <a:solidFill>
                  <a:schemeClr val="bg1"/>
                </a:solidFill>
                <a:latin typeface="微软雅黑" panose="020B0503020204020204" pitchFamily="34" charset="-122"/>
                <a:ea typeface="微软雅黑" panose="020B0503020204020204" pitchFamily="34" charset="-122"/>
              </a:endParaRPr>
            </a:p>
            <a:p>
              <a:pPr algn="ctr">
                <a:lnSpc>
                  <a:spcPct val="150000"/>
                </a:lnSpc>
              </a:pPr>
              <a:endParaRPr lang="zh-CN" altLang="en-US" dirty="0">
                <a:solidFill>
                  <a:srgbClr val="FFFFFF"/>
                </a:solidFill>
              </a:endParaRPr>
            </a:p>
          </p:txBody>
        </p:sp>
        <p:sp>
          <p:nvSpPr>
            <p:cNvPr id="79" name="任意多边形 78"/>
            <p:cNvSpPr/>
            <p:nvPr>
              <p:custDataLst>
                <p:tags r:id="rId14"/>
              </p:custDataLst>
            </p:nvPr>
          </p:nvSpPr>
          <p:spPr>
            <a:xfrm>
              <a:off x="2667000" y="3990975"/>
              <a:ext cx="476250" cy="1390650"/>
            </a:xfrm>
            <a:custGeom>
              <a:avLst/>
              <a:gdLst>
                <a:gd name="connsiteX0" fmla="*/ 0 w 476250"/>
                <a:gd name="connsiteY0" fmla="*/ 0 h 1390650"/>
                <a:gd name="connsiteX1" fmla="*/ 208078 w 476250"/>
                <a:gd name="connsiteY1" fmla="*/ 0 h 1390650"/>
                <a:gd name="connsiteX2" fmla="*/ 476250 w 476250"/>
                <a:gd name="connsiteY2" fmla="*/ 281058 h 1390650"/>
                <a:gd name="connsiteX3" fmla="*/ 476250 w 476250"/>
                <a:gd name="connsiteY3" fmla="*/ 1390650 h 1390650"/>
                <a:gd name="connsiteX4" fmla="*/ 0 w 476250"/>
                <a:gd name="connsiteY4" fmla="*/ 1390650 h 13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 h="1390650">
                  <a:moveTo>
                    <a:pt x="0" y="0"/>
                  </a:moveTo>
                  <a:lnTo>
                    <a:pt x="208078" y="0"/>
                  </a:lnTo>
                  <a:lnTo>
                    <a:pt x="476250" y="281058"/>
                  </a:lnTo>
                  <a:lnTo>
                    <a:pt x="476250" y="1390650"/>
                  </a:lnTo>
                  <a:lnTo>
                    <a:pt x="0" y="1390650"/>
                  </a:lnTo>
                  <a:close/>
                </a:path>
              </a:pathLst>
            </a:custGeom>
            <a:solidFill>
              <a:srgbClr val="A9D7FD"/>
            </a:solidFill>
            <a:ln w="12700" cap="flat" cmpd="sng" algn="ctr">
              <a:noFill/>
              <a:prstDash val="solid"/>
              <a:miter lim="800000"/>
            </a:ln>
            <a:effectLst/>
          </p:spPr>
          <p:txBody>
            <a:bodyPr rtlCol="0" anchor="ctr">
              <a:normAutofit/>
            </a:bodyPr>
            <a:lstStyle/>
            <a:p>
              <a:pPr algn="ctr"/>
              <a:endParaRPr lang="zh-CN" altLang="en-US">
                <a:solidFill>
                  <a:srgbClr val="FFFFFF"/>
                </a:solidFill>
              </a:endParaRPr>
            </a:p>
          </p:txBody>
        </p:sp>
        <p:sp>
          <p:nvSpPr>
            <p:cNvPr id="80" name="任意多边形 79"/>
            <p:cNvSpPr/>
            <p:nvPr>
              <p:custDataLst>
                <p:tags r:id="rId15"/>
              </p:custDataLst>
            </p:nvPr>
          </p:nvSpPr>
          <p:spPr>
            <a:xfrm>
              <a:off x="2490470" y="4283710"/>
              <a:ext cx="534670" cy="978535"/>
            </a:xfrm>
            <a:custGeom>
              <a:avLst/>
              <a:gdLst>
                <a:gd name="connsiteX0" fmla="*/ 176213 w 352425"/>
                <a:gd name="connsiteY0" fmla="*/ 0 h 805051"/>
                <a:gd name="connsiteX1" fmla="*/ 190616 w 352425"/>
                <a:gd name="connsiteY1" fmla="*/ 11884 h 805051"/>
                <a:gd name="connsiteX2" fmla="*/ 352425 w 352425"/>
                <a:gd name="connsiteY2" fmla="*/ 402525 h 805051"/>
                <a:gd name="connsiteX3" fmla="*/ 190616 w 352425"/>
                <a:gd name="connsiteY3" fmla="*/ 793166 h 805051"/>
                <a:gd name="connsiteX4" fmla="*/ 176213 w 352425"/>
                <a:gd name="connsiteY4" fmla="*/ 805051 h 805051"/>
                <a:gd name="connsiteX5" fmla="*/ 161809 w 352425"/>
                <a:gd name="connsiteY5" fmla="*/ 793166 h 805051"/>
                <a:gd name="connsiteX6" fmla="*/ 0 w 352425"/>
                <a:gd name="connsiteY6" fmla="*/ 402525 h 805051"/>
                <a:gd name="connsiteX7" fmla="*/ 161809 w 352425"/>
                <a:gd name="connsiteY7" fmla="*/ 11884 h 80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425" h="805051">
                  <a:moveTo>
                    <a:pt x="176213" y="0"/>
                  </a:moveTo>
                  <a:lnTo>
                    <a:pt x="190616" y="11884"/>
                  </a:lnTo>
                  <a:cubicBezTo>
                    <a:pt x="290590" y="111858"/>
                    <a:pt x="352425" y="249970"/>
                    <a:pt x="352425" y="402525"/>
                  </a:cubicBezTo>
                  <a:cubicBezTo>
                    <a:pt x="352425" y="555080"/>
                    <a:pt x="290590" y="693193"/>
                    <a:pt x="190616" y="793166"/>
                  </a:cubicBezTo>
                  <a:lnTo>
                    <a:pt x="176213" y="805051"/>
                  </a:lnTo>
                  <a:lnTo>
                    <a:pt x="161809" y="793166"/>
                  </a:lnTo>
                  <a:cubicBezTo>
                    <a:pt x="61835" y="693193"/>
                    <a:pt x="0" y="555080"/>
                    <a:pt x="0" y="402525"/>
                  </a:cubicBezTo>
                  <a:cubicBezTo>
                    <a:pt x="0" y="249970"/>
                    <a:pt x="61835" y="111858"/>
                    <a:pt x="161809" y="11884"/>
                  </a:cubicBezTo>
                  <a:close/>
                </a:path>
              </a:pathLst>
            </a:custGeom>
            <a:solidFill>
              <a:srgbClr val="78BDC1"/>
            </a:solidFill>
            <a:ln w="3175" cap="flat" cmpd="sng" algn="ctr">
              <a:solidFill>
                <a:srgbClr val="FFFFFF"/>
              </a:solidFill>
              <a:prstDash val="solid"/>
              <a:miter lim="800000"/>
            </a:ln>
            <a:effectLst/>
          </p:spPr>
          <p:txBody>
            <a:bodyPr rtlCol="0" anchor="ctr">
              <a:normAutofit/>
            </a:bodyPr>
            <a:lstStyle/>
            <a:p>
              <a:pPr algn="ctr"/>
              <a:r>
                <a:rPr lang="en-US" altLang="zh-CN" dirty="0" smtClean="0">
                  <a:solidFill>
                    <a:srgbClr val="FFFFFF"/>
                  </a:solidFill>
                </a:rPr>
                <a:t>step1</a:t>
              </a:r>
              <a:endParaRPr lang="zh-CN" altLang="en-US" dirty="0">
                <a:solidFill>
                  <a:srgbClr val="FFFFFF"/>
                </a:solidFill>
              </a:endParaRPr>
            </a:p>
          </p:txBody>
        </p:sp>
        <p:sp>
          <p:nvSpPr>
            <p:cNvPr id="81" name="任意多边形 80"/>
            <p:cNvSpPr/>
            <p:nvPr>
              <p:custDataLst>
                <p:tags r:id="rId16"/>
              </p:custDataLst>
            </p:nvPr>
          </p:nvSpPr>
          <p:spPr>
            <a:xfrm rot="5553511" flipV="1">
              <a:off x="2825839" y="4023245"/>
              <a:ext cx="268171" cy="271514"/>
            </a:xfrm>
            <a:custGeom>
              <a:avLst/>
              <a:gdLst>
                <a:gd name="connsiteX0" fmla="*/ 0 w 268171"/>
                <a:gd name="connsiteY0" fmla="*/ 0 h 271514"/>
                <a:gd name="connsiteX1" fmla="*/ 259064 w 268171"/>
                <a:gd name="connsiteY1" fmla="*/ 271514 h 271514"/>
                <a:gd name="connsiteX2" fmla="*/ 268171 w 268171"/>
                <a:gd name="connsiteY2" fmla="*/ 67708 h 271514"/>
                <a:gd name="connsiteX3" fmla="*/ 268171 w 268171"/>
                <a:gd name="connsiteY3" fmla="*/ 3467 h 271514"/>
                <a:gd name="connsiteX4" fmla="*/ 190577 w 268171"/>
                <a:gd name="connsiteY4" fmla="*/ 0 h 27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171" h="271514">
                  <a:moveTo>
                    <a:pt x="0" y="0"/>
                  </a:moveTo>
                  <a:lnTo>
                    <a:pt x="259064" y="271514"/>
                  </a:lnTo>
                  <a:lnTo>
                    <a:pt x="268171" y="67708"/>
                  </a:lnTo>
                  <a:lnTo>
                    <a:pt x="268171" y="3467"/>
                  </a:lnTo>
                  <a:lnTo>
                    <a:pt x="190577" y="0"/>
                  </a:lnTo>
                  <a:close/>
                </a:path>
              </a:pathLst>
            </a:custGeom>
            <a:solidFill>
              <a:srgbClr val="297FB9"/>
            </a:solidFill>
            <a:ln w="12700" cap="flat" cmpd="sng" algn="ctr">
              <a:noFill/>
              <a:prstDash val="solid"/>
              <a:miter lim="800000"/>
            </a:ln>
            <a:effectLst/>
          </p:spPr>
          <p:txBody>
            <a:bodyPr rtlCol="0" anchor="ctr">
              <a:normAutofit fontScale="92500" lnSpcReduction="20000"/>
            </a:bodyPr>
            <a:lstStyle/>
            <a:p>
              <a:pPr algn="ctr"/>
              <a:endParaRPr lang="zh-CN" altLang="en-US">
                <a:solidFill>
                  <a:srgbClr val="FFFFFF"/>
                </a:solidFill>
              </a:endParaRPr>
            </a:p>
          </p:txBody>
        </p:sp>
      </p:grpSp>
      <p:grpSp>
        <p:nvGrpSpPr>
          <p:cNvPr id="92" name="组合 91"/>
          <p:cNvGrpSpPr/>
          <p:nvPr>
            <p:custDataLst>
              <p:tags r:id="rId3"/>
            </p:custDataLst>
          </p:nvPr>
        </p:nvGrpSpPr>
        <p:grpSpPr>
          <a:xfrm>
            <a:off x="3766185" y="2298065"/>
            <a:ext cx="2990215" cy="2430780"/>
            <a:chOff x="514350" y="3990975"/>
            <a:chExt cx="2628900" cy="1390650"/>
          </a:xfrm>
        </p:grpSpPr>
        <p:sp>
          <p:nvSpPr>
            <p:cNvPr id="93" name="矩形 92"/>
            <p:cNvSpPr/>
            <p:nvPr>
              <p:custDataLst>
                <p:tags r:id="rId9"/>
              </p:custDataLst>
            </p:nvPr>
          </p:nvSpPr>
          <p:spPr>
            <a:xfrm>
              <a:off x="514350" y="3990975"/>
              <a:ext cx="2152650" cy="1390650"/>
            </a:xfrm>
            <a:prstGeom prst="rect">
              <a:avLst/>
            </a:prstGeom>
            <a:solidFill>
              <a:srgbClr val="9BBB59"/>
            </a:solidFill>
            <a:ln w="12700" cap="flat" cmpd="sng" algn="ctr">
              <a:noFill/>
              <a:prstDash val="solid"/>
              <a:miter lim="800000"/>
            </a:ln>
            <a:effectLst/>
          </p:spPr>
          <p:txBody>
            <a:bodyPr rIns="180000" rtlCol="0" anchor="ctr">
              <a:normAutofit/>
            </a:bodyPr>
            <a:lstStyle/>
            <a:p>
              <a:pPr>
                <a:lnSpc>
                  <a:spcPct val="150000"/>
                </a:lnSpc>
              </a:pPr>
              <a:r>
                <a:rPr lang="zh-CN" altLang="en-US" sz="1600" b="1">
                  <a:solidFill>
                    <a:schemeClr val="bg1"/>
                  </a:solidFill>
                  <a:latin typeface="微软雅黑" panose="020B0503020204020204" pitchFamily="34" charset="-122"/>
                  <a:ea typeface="微软雅黑" panose="020B0503020204020204" pitchFamily="34" charset="-122"/>
                  <a:sym typeface="+mn-ea"/>
                </a:rPr>
                <a:t>“如果你买我的东西，我让你觉得物有所值，那不就等于它是免费的吗？”</a:t>
              </a:r>
            </a:p>
            <a:p>
              <a:pPr algn="ctr">
                <a:lnSpc>
                  <a:spcPct val="150000"/>
                </a:lnSpc>
              </a:pPr>
              <a:endParaRPr lang="zh-CN" altLang="en-US" dirty="0">
                <a:solidFill>
                  <a:srgbClr val="FFFFFF"/>
                </a:solidFill>
              </a:endParaRPr>
            </a:p>
          </p:txBody>
        </p:sp>
        <p:sp>
          <p:nvSpPr>
            <p:cNvPr id="94" name="任意多边形 93"/>
            <p:cNvSpPr/>
            <p:nvPr>
              <p:custDataLst>
                <p:tags r:id="rId10"/>
              </p:custDataLst>
            </p:nvPr>
          </p:nvSpPr>
          <p:spPr>
            <a:xfrm>
              <a:off x="2667000" y="3990975"/>
              <a:ext cx="476250" cy="1390650"/>
            </a:xfrm>
            <a:custGeom>
              <a:avLst/>
              <a:gdLst>
                <a:gd name="connsiteX0" fmla="*/ 0 w 476250"/>
                <a:gd name="connsiteY0" fmla="*/ 0 h 1390650"/>
                <a:gd name="connsiteX1" fmla="*/ 208078 w 476250"/>
                <a:gd name="connsiteY1" fmla="*/ 0 h 1390650"/>
                <a:gd name="connsiteX2" fmla="*/ 476250 w 476250"/>
                <a:gd name="connsiteY2" fmla="*/ 281058 h 1390650"/>
                <a:gd name="connsiteX3" fmla="*/ 476250 w 476250"/>
                <a:gd name="connsiteY3" fmla="*/ 1390650 h 1390650"/>
                <a:gd name="connsiteX4" fmla="*/ 0 w 476250"/>
                <a:gd name="connsiteY4" fmla="*/ 1390650 h 13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 h="1390650">
                  <a:moveTo>
                    <a:pt x="0" y="0"/>
                  </a:moveTo>
                  <a:lnTo>
                    <a:pt x="208078" y="0"/>
                  </a:lnTo>
                  <a:lnTo>
                    <a:pt x="476250" y="281058"/>
                  </a:lnTo>
                  <a:lnTo>
                    <a:pt x="476250" y="1390650"/>
                  </a:lnTo>
                  <a:lnTo>
                    <a:pt x="0" y="1390650"/>
                  </a:lnTo>
                  <a:close/>
                </a:path>
              </a:pathLst>
            </a:custGeom>
            <a:solidFill>
              <a:schemeClr val="accent3">
                <a:lumMod val="40000"/>
                <a:lumOff val="60000"/>
              </a:schemeClr>
            </a:solidFill>
            <a:ln w="12700" cap="flat" cmpd="sng" algn="ctr">
              <a:noFill/>
              <a:prstDash val="solid"/>
              <a:miter lim="800000"/>
            </a:ln>
            <a:effectLst/>
          </p:spPr>
          <p:txBody>
            <a:bodyPr rtlCol="0" anchor="ctr">
              <a:normAutofit/>
            </a:bodyPr>
            <a:lstStyle/>
            <a:p>
              <a:pPr algn="ctr"/>
              <a:endParaRPr lang="zh-CN" altLang="en-US">
                <a:solidFill>
                  <a:srgbClr val="FFFFFF"/>
                </a:solidFill>
              </a:endParaRPr>
            </a:p>
          </p:txBody>
        </p:sp>
        <p:sp>
          <p:nvSpPr>
            <p:cNvPr id="95" name="任意多边形 94"/>
            <p:cNvSpPr/>
            <p:nvPr>
              <p:custDataLst>
                <p:tags r:id="rId11"/>
              </p:custDataLst>
            </p:nvPr>
          </p:nvSpPr>
          <p:spPr>
            <a:xfrm>
              <a:off x="2490470" y="4283710"/>
              <a:ext cx="534670" cy="978535"/>
            </a:xfrm>
            <a:custGeom>
              <a:avLst/>
              <a:gdLst>
                <a:gd name="connsiteX0" fmla="*/ 176213 w 352425"/>
                <a:gd name="connsiteY0" fmla="*/ 0 h 805051"/>
                <a:gd name="connsiteX1" fmla="*/ 190616 w 352425"/>
                <a:gd name="connsiteY1" fmla="*/ 11884 h 805051"/>
                <a:gd name="connsiteX2" fmla="*/ 352425 w 352425"/>
                <a:gd name="connsiteY2" fmla="*/ 402525 h 805051"/>
                <a:gd name="connsiteX3" fmla="*/ 190616 w 352425"/>
                <a:gd name="connsiteY3" fmla="*/ 793166 h 805051"/>
                <a:gd name="connsiteX4" fmla="*/ 176213 w 352425"/>
                <a:gd name="connsiteY4" fmla="*/ 805051 h 805051"/>
                <a:gd name="connsiteX5" fmla="*/ 161809 w 352425"/>
                <a:gd name="connsiteY5" fmla="*/ 793166 h 805051"/>
                <a:gd name="connsiteX6" fmla="*/ 0 w 352425"/>
                <a:gd name="connsiteY6" fmla="*/ 402525 h 805051"/>
                <a:gd name="connsiteX7" fmla="*/ 161809 w 352425"/>
                <a:gd name="connsiteY7" fmla="*/ 11884 h 80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425" h="805051">
                  <a:moveTo>
                    <a:pt x="176213" y="0"/>
                  </a:moveTo>
                  <a:lnTo>
                    <a:pt x="190616" y="11884"/>
                  </a:lnTo>
                  <a:cubicBezTo>
                    <a:pt x="290590" y="111858"/>
                    <a:pt x="352425" y="249970"/>
                    <a:pt x="352425" y="402525"/>
                  </a:cubicBezTo>
                  <a:cubicBezTo>
                    <a:pt x="352425" y="555080"/>
                    <a:pt x="290590" y="693193"/>
                    <a:pt x="190616" y="793166"/>
                  </a:cubicBezTo>
                  <a:lnTo>
                    <a:pt x="176213" y="805051"/>
                  </a:lnTo>
                  <a:lnTo>
                    <a:pt x="161809" y="793166"/>
                  </a:lnTo>
                  <a:cubicBezTo>
                    <a:pt x="61835" y="693193"/>
                    <a:pt x="0" y="555080"/>
                    <a:pt x="0" y="402525"/>
                  </a:cubicBezTo>
                  <a:cubicBezTo>
                    <a:pt x="0" y="249970"/>
                    <a:pt x="61835" y="111858"/>
                    <a:pt x="161809" y="11884"/>
                  </a:cubicBezTo>
                  <a:close/>
                </a:path>
              </a:pathLst>
            </a:custGeom>
            <a:solidFill>
              <a:srgbClr val="78BDC1"/>
            </a:solidFill>
            <a:ln w="3175" cap="flat" cmpd="sng" algn="ctr">
              <a:solidFill>
                <a:srgbClr val="FFFFFF"/>
              </a:solidFill>
              <a:prstDash val="solid"/>
              <a:miter lim="800000"/>
            </a:ln>
            <a:effectLst/>
          </p:spPr>
          <p:txBody>
            <a:bodyPr rtlCol="0" anchor="ctr">
              <a:normAutofit/>
            </a:bodyPr>
            <a:lstStyle/>
            <a:p>
              <a:pPr algn="ctr"/>
              <a:r>
                <a:rPr lang="en-US" altLang="zh-CN" dirty="0" smtClean="0">
                  <a:solidFill>
                    <a:srgbClr val="FFFFFF"/>
                  </a:solidFill>
                </a:rPr>
                <a:t>step2</a:t>
              </a:r>
              <a:endParaRPr lang="zh-CN" altLang="en-US" dirty="0">
                <a:solidFill>
                  <a:srgbClr val="FFFFFF"/>
                </a:solidFill>
              </a:endParaRPr>
            </a:p>
          </p:txBody>
        </p:sp>
        <p:sp>
          <p:nvSpPr>
            <p:cNvPr id="96" name="任意多边形 95"/>
            <p:cNvSpPr/>
            <p:nvPr>
              <p:custDataLst>
                <p:tags r:id="rId12"/>
              </p:custDataLst>
            </p:nvPr>
          </p:nvSpPr>
          <p:spPr>
            <a:xfrm rot="5553511" flipV="1">
              <a:off x="2825839" y="4023245"/>
              <a:ext cx="268171" cy="271514"/>
            </a:xfrm>
            <a:custGeom>
              <a:avLst/>
              <a:gdLst>
                <a:gd name="connsiteX0" fmla="*/ 0 w 268171"/>
                <a:gd name="connsiteY0" fmla="*/ 0 h 271514"/>
                <a:gd name="connsiteX1" fmla="*/ 259064 w 268171"/>
                <a:gd name="connsiteY1" fmla="*/ 271514 h 271514"/>
                <a:gd name="connsiteX2" fmla="*/ 268171 w 268171"/>
                <a:gd name="connsiteY2" fmla="*/ 67708 h 271514"/>
                <a:gd name="connsiteX3" fmla="*/ 268171 w 268171"/>
                <a:gd name="connsiteY3" fmla="*/ 3467 h 271514"/>
                <a:gd name="connsiteX4" fmla="*/ 190577 w 268171"/>
                <a:gd name="connsiteY4" fmla="*/ 0 h 27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171" h="271514">
                  <a:moveTo>
                    <a:pt x="0" y="0"/>
                  </a:moveTo>
                  <a:lnTo>
                    <a:pt x="259064" y="271514"/>
                  </a:lnTo>
                  <a:lnTo>
                    <a:pt x="268171" y="67708"/>
                  </a:lnTo>
                  <a:lnTo>
                    <a:pt x="268171" y="3467"/>
                  </a:lnTo>
                  <a:lnTo>
                    <a:pt x="190577" y="0"/>
                  </a:lnTo>
                  <a:close/>
                </a:path>
              </a:pathLst>
            </a:custGeom>
            <a:solidFill>
              <a:srgbClr val="9BBB59"/>
            </a:solidFill>
            <a:ln w="12700" cap="flat" cmpd="sng" algn="ctr">
              <a:noFill/>
              <a:prstDash val="solid"/>
              <a:miter lim="800000"/>
            </a:ln>
            <a:effectLst/>
          </p:spPr>
          <p:txBody>
            <a:bodyPr rtlCol="0" anchor="ctr">
              <a:normAutofit fontScale="92500" lnSpcReduction="20000"/>
            </a:bodyPr>
            <a:lstStyle/>
            <a:p>
              <a:pPr algn="ctr"/>
              <a:endParaRPr lang="zh-CN" altLang="en-US">
                <a:solidFill>
                  <a:srgbClr val="FFFFFF"/>
                </a:solidFill>
              </a:endParaRPr>
            </a:p>
          </p:txBody>
        </p:sp>
      </p:grpSp>
      <p:grpSp>
        <p:nvGrpSpPr>
          <p:cNvPr id="97" name="组合 96"/>
          <p:cNvGrpSpPr/>
          <p:nvPr>
            <p:custDataLst>
              <p:tags r:id="rId4"/>
            </p:custDataLst>
          </p:nvPr>
        </p:nvGrpSpPr>
        <p:grpSpPr>
          <a:xfrm>
            <a:off x="7081520" y="2298065"/>
            <a:ext cx="2990215" cy="2430780"/>
            <a:chOff x="514350" y="3990975"/>
            <a:chExt cx="2628900" cy="1390650"/>
          </a:xfrm>
        </p:grpSpPr>
        <p:sp>
          <p:nvSpPr>
            <p:cNvPr id="98" name="矩形 97"/>
            <p:cNvSpPr/>
            <p:nvPr>
              <p:custDataLst>
                <p:tags r:id="rId5"/>
              </p:custDataLst>
            </p:nvPr>
          </p:nvSpPr>
          <p:spPr>
            <a:xfrm>
              <a:off x="514350" y="3990975"/>
              <a:ext cx="2152650" cy="1390650"/>
            </a:xfrm>
            <a:prstGeom prst="rect">
              <a:avLst/>
            </a:prstGeom>
            <a:solidFill>
              <a:srgbClr val="16A085"/>
            </a:solidFill>
            <a:ln w="12700" cap="flat" cmpd="sng" algn="ctr">
              <a:noFill/>
              <a:prstDash val="solid"/>
              <a:miter lim="800000"/>
            </a:ln>
            <a:effectLst/>
          </p:spPr>
          <p:txBody>
            <a:bodyPr rIns="180000" rtlCol="0" anchor="ctr">
              <a:normAutofit/>
            </a:bodyPr>
            <a:lstStyle/>
            <a:p>
              <a:pPr>
                <a:lnSpc>
                  <a:spcPct val="150000"/>
                </a:lnSpc>
              </a:pPr>
              <a:r>
                <a:rPr lang="zh-CN" altLang="en-US" sz="1600" b="1">
                  <a:solidFill>
                    <a:schemeClr val="bg1"/>
                  </a:solidFill>
                  <a:latin typeface="微软雅黑" panose="020B0503020204020204" pitchFamily="34" charset="-122"/>
                  <a:ea typeface="微软雅黑" panose="020B0503020204020204" pitchFamily="34" charset="-122"/>
                  <a:sym typeface="+mn-ea"/>
                </a:rPr>
                <a:t>如果我能证明这个产品真的是物超所值的话，你今天是不是有机会跟我买？</a:t>
              </a:r>
            </a:p>
            <a:p>
              <a:pPr algn="ctr">
                <a:lnSpc>
                  <a:spcPct val="150000"/>
                </a:lnSpc>
              </a:pPr>
              <a:endParaRPr lang="zh-CN" altLang="en-US" dirty="0">
                <a:solidFill>
                  <a:srgbClr val="FFFFFF"/>
                </a:solidFill>
              </a:endParaRPr>
            </a:p>
          </p:txBody>
        </p:sp>
        <p:sp>
          <p:nvSpPr>
            <p:cNvPr id="99" name="任意多边形 98"/>
            <p:cNvSpPr/>
            <p:nvPr>
              <p:custDataLst>
                <p:tags r:id="rId6"/>
              </p:custDataLst>
            </p:nvPr>
          </p:nvSpPr>
          <p:spPr>
            <a:xfrm>
              <a:off x="2667000" y="3990975"/>
              <a:ext cx="476250" cy="1390650"/>
            </a:xfrm>
            <a:custGeom>
              <a:avLst/>
              <a:gdLst>
                <a:gd name="connsiteX0" fmla="*/ 0 w 476250"/>
                <a:gd name="connsiteY0" fmla="*/ 0 h 1390650"/>
                <a:gd name="connsiteX1" fmla="*/ 208078 w 476250"/>
                <a:gd name="connsiteY1" fmla="*/ 0 h 1390650"/>
                <a:gd name="connsiteX2" fmla="*/ 476250 w 476250"/>
                <a:gd name="connsiteY2" fmla="*/ 281058 h 1390650"/>
                <a:gd name="connsiteX3" fmla="*/ 476250 w 476250"/>
                <a:gd name="connsiteY3" fmla="*/ 1390650 h 1390650"/>
                <a:gd name="connsiteX4" fmla="*/ 0 w 476250"/>
                <a:gd name="connsiteY4" fmla="*/ 1390650 h 13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 h="1390650">
                  <a:moveTo>
                    <a:pt x="0" y="0"/>
                  </a:moveTo>
                  <a:lnTo>
                    <a:pt x="208078" y="0"/>
                  </a:lnTo>
                  <a:lnTo>
                    <a:pt x="476250" y="281058"/>
                  </a:lnTo>
                  <a:lnTo>
                    <a:pt x="476250" y="1390650"/>
                  </a:lnTo>
                  <a:lnTo>
                    <a:pt x="0" y="1390650"/>
                  </a:lnTo>
                  <a:close/>
                </a:path>
              </a:pathLst>
            </a:custGeom>
            <a:solidFill>
              <a:schemeClr val="accent3">
                <a:lumMod val="40000"/>
                <a:lumOff val="60000"/>
              </a:schemeClr>
            </a:solidFill>
            <a:ln w="12700" cap="flat" cmpd="sng" algn="ctr">
              <a:noFill/>
              <a:prstDash val="solid"/>
              <a:miter lim="800000"/>
            </a:ln>
            <a:effectLst/>
          </p:spPr>
          <p:txBody>
            <a:bodyPr rtlCol="0" anchor="ctr">
              <a:normAutofit/>
            </a:bodyPr>
            <a:lstStyle/>
            <a:p>
              <a:pPr algn="ctr"/>
              <a:endParaRPr lang="zh-CN" altLang="en-US">
                <a:solidFill>
                  <a:srgbClr val="FFFFFF"/>
                </a:solidFill>
              </a:endParaRPr>
            </a:p>
          </p:txBody>
        </p:sp>
        <p:sp>
          <p:nvSpPr>
            <p:cNvPr id="100" name="任意多边形 99"/>
            <p:cNvSpPr/>
            <p:nvPr>
              <p:custDataLst>
                <p:tags r:id="rId7"/>
              </p:custDataLst>
            </p:nvPr>
          </p:nvSpPr>
          <p:spPr>
            <a:xfrm>
              <a:off x="2490470" y="4283710"/>
              <a:ext cx="534670" cy="978535"/>
            </a:xfrm>
            <a:custGeom>
              <a:avLst/>
              <a:gdLst>
                <a:gd name="connsiteX0" fmla="*/ 176213 w 352425"/>
                <a:gd name="connsiteY0" fmla="*/ 0 h 805051"/>
                <a:gd name="connsiteX1" fmla="*/ 190616 w 352425"/>
                <a:gd name="connsiteY1" fmla="*/ 11884 h 805051"/>
                <a:gd name="connsiteX2" fmla="*/ 352425 w 352425"/>
                <a:gd name="connsiteY2" fmla="*/ 402525 h 805051"/>
                <a:gd name="connsiteX3" fmla="*/ 190616 w 352425"/>
                <a:gd name="connsiteY3" fmla="*/ 793166 h 805051"/>
                <a:gd name="connsiteX4" fmla="*/ 176213 w 352425"/>
                <a:gd name="connsiteY4" fmla="*/ 805051 h 805051"/>
                <a:gd name="connsiteX5" fmla="*/ 161809 w 352425"/>
                <a:gd name="connsiteY5" fmla="*/ 793166 h 805051"/>
                <a:gd name="connsiteX6" fmla="*/ 0 w 352425"/>
                <a:gd name="connsiteY6" fmla="*/ 402525 h 805051"/>
                <a:gd name="connsiteX7" fmla="*/ 161809 w 352425"/>
                <a:gd name="connsiteY7" fmla="*/ 11884 h 80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425" h="805051">
                  <a:moveTo>
                    <a:pt x="176213" y="0"/>
                  </a:moveTo>
                  <a:lnTo>
                    <a:pt x="190616" y="11884"/>
                  </a:lnTo>
                  <a:cubicBezTo>
                    <a:pt x="290590" y="111858"/>
                    <a:pt x="352425" y="249970"/>
                    <a:pt x="352425" y="402525"/>
                  </a:cubicBezTo>
                  <a:cubicBezTo>
                    <a:pt x="352425" y="555080"/>
                    <a:pt x="290590" y="693193"/>
                    <a:pt x="190616" y="793166"/>
                  </a:cubicBezTo>
                  <a:lnTo>
                    <a:pt x="176213" y="805051"/>
                  </a:lnTo>
                  <a:lnTo>
                    <a:pt x="161809" y="793166"/>
                  </a:lnTo>
                  <a:cubicBezTo>
                    <a:pt x="61835" y="693193"/>
                    <a:pt x="0" y="555080"/>
                    <a:pt x="0" y="402525"/>
                  </a:cubicBezTo>
                  <a:cubicBezTo>
                    <a:pt x="0" y="249970"/>
                    <a:pt x="61835" y="111858"/>
                    <a:pt x="161809" y="11884"/>
                  </a:cubicBezTo>
                  <a:close/>
                </a:path>
              </a:pathLst>
            </a:custGeom>
            <a:solidFill>
              <a:srgbClr val="78BDC1"/>
            </a:solidFill>
            <a:ln w="3175" cap="flat" cmpd="sng" algn="ctr">
              <a:solidFill>
                <a:srgbClr val="FFFFFF"/>
              </a:solidFill>
              <a:prstDash val="solid"/>
              <a:miter lim="800000"/>
            </a:ln>
            <a:effectLst/>
          </p:spPr>
          <p:txBody>
            <a:bodyPr rtlCol="0" anchor="ctr">
              <a:normAutofit/>
            </a:bodyPr>
            <a:lstStyle/>
            <a:p>
              <a:pPr algn="ctr"/>
              <a:r>
                <a:rPr lang="en-US" altLang="zh-CN" dirty="0" smtClean="0">
                  <a:solidFill>
                    <a:srgbClr val="FFFFFF"/>
                  </a:solidFill>
                </a:rPr>
                <a:t>step</a:t>
              </a:r>
              <a:r>
                <a:rPr lang="en-US" dirty="0" smtClean="0">
                  <a:solidFill>
                    <a:srgbClr val="FFFFFF"/>
                  </a:solidFill>
                </a:rPr>
                <a:t>3</a:t>
              </a:r>
              <a:endParaRPr lang="en-US" dirty="0">
                <a:solidFill>
                  <a:srgbClr val="FFFFFF"/>
                </a:solidFill>
              </a:endParaRPr>
            </a:p>
          </p:txBody>
        </p:sp>
        <p:sp>
          <p:nvSpPr>
            <p:cNvPr id="101" name="任意多边形 100"/>
            <p:cNvSpPr/>
            <p:nvPr>
              <p:custDataLst>
                <p:tags r:id="rId8"/>
              </p:custDataLst>
            </p:nvPr>
          </p:nvSpPr>
          <p:spPr>
            <a:xfrm rot="5553511" flipV="1">
              <a:off x="2825839" y="4023245"/>
              <a:ext cx="268171" cy="271514"/>
            </a:xfrm>
            <a:custGeom>
              <a:avLst/>
              <a:gdLst>
                <a:gd name="connsiteX0" fmla="*/ 0 w 268171"/>
                <a:gd name="connsiteY0" fmla="*/ 0 h 271514"/>
                <a:gd name="connsiteX1" fmla="*/ 259064 w 268171"/>
                <a:gd name="connsiteY1" fmla="*/ 271514 h 271514"/>
                <a:gd name="connsiteX2" fmla="*/ 268171 w 268171"/>
                <a:gd name="connsiteY2" fmla="*/ 67708 h 271514"/>
                <a:gd name="connsiteX3" fmla="*/ 268171 w 268171"/>
                <a:gd name="connsiteY3" fmla="*/ 3467 h 271514"/>
                <a:gd name="connsiteX4" fmla="*/ 190577 w 268171"/>
                <a:gd name="connsiteY4" fmla="*/ 0 h 27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171" h="271514">
                  <a:moveTo>
                    <a:pt x="0" y="0"/>
                  </a:moveTo>
                  <a:lnTo>
                    <a:pt x="259064" y="271514"/>
                  </a:lnTo>
                  <a:lnTo>
                    <a:pt x="268171" y="67708"/>
                  </a:lnTo>
                  <a:lnTo>
                    <a:pt x="268171" y="3467"/>
                  </a:lnTo>
                  <a:lnTo>
                    <a:pt x="190577" y="0"/>
                  </a:lnTo>
                  <a:close/>
                </a:path>
              </a:pathLst>
            </a:custGeom>
            <a:solidFill>
              <a:srgbClr val="16A085"/>
            </a:solidFill>
            <a:ln w="12700" cap="flat" cmpd="sng" algn="ctr">
              <a:noFill/>
              <a:prstDash val="solid"/>
              <a:miter lim="800000"/>
            </a:ln>
            <a:effectLst/>
          </p:spPr>
          <p:txBody>
            <a:bodyPr rtlCol="0" anchor="ctr">
              <a:normAutofit fontScale="92500" lnSpcReduction="20000"/>
            </a:bodyPr>
            <a:lstStyle/>
            <a:p>
              <a:pPr algn="ctr"/>
              <a:endParaRPr lang="zh-CN" altLang="en-US">
                <a:solidFill>
                  <a:srgbClr val="FFFFFF"/>
                </a:solidFill>
              </a:endParaRPr>
            </a:p>
          </p:txBody>
        </p:sp>
      </p:grpSp>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0-#ppt_w/2"/>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p:bldP spid="26"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473575" y="2162175"/>
            <a:ext cx="7145338" cy="2132965"/>
          </a:xfrm>
          <a:prstGeom prst="rect">
            <a:avLst/>
          </a:prstGeom>
        </p:spPr>
        <p:txBody>
          <a:bodyPr>
            <a:spAutoFit/>
          </a:bodyPr>
          <a:lstStyle/>
          <a:p>
            <a:pPr fontAlgn="auto"/>
            <a:r>
              <a:rPr lang="zh-CN" altLang="en-US" b="1" noProof="1">
                <a:solidFill>
                  <a:schemeClr val="bg1"/>
                </a:solidFill>
                <a:latin typeface="微软雅黑" panose="020B0503020204020204" pitchFamily="34" charset="-122"/>
                <a:ea typeface="微软雅黑" panose="020B0503020204020204" pitchFamily="34" charset="-122"/>
              </a:rPr>
              <a:t>给顾客非得今天买的理由，让他现在行动。你永远要创造急迫感而不是明天再说。</a:t>
            </a:r>
          </a:p>
          <a:p>
            <a:pPr fontAlgn="auto"/>
            <a:endParaRPr lang="en-US" altLang="zh-CN" sz="2000" noProof="1">
              <a:solidFill>
                <a:srgbClr val="DE781B"/>
              </a:solidFill>
              <a:ea typeface="华康简标题宋" pitchFamily="49" charset="-122"/>
            </a:endParaRPr>
          </a:p>
          <a:p>
            <a:pPr marL="285750" indent="-285750" fontAlgn="auto">
              <a:lnSpc>
                <a:spcPct val="120000"/>
              </a:lnSpc>
              <a:buFont typeface="Wingdings" panose="05000000000000000000" pitchFamily="2" charset="2"/>
              <a:buChar char="ü"/>
            </a:pPr>
            <a:r>
              <a:rPr lang="zh-CN" altLang="en-US" sz="1600" b="1" noProof="1">
                <a:solidFill>
                  <a:schemeClr val="bg1"/>
                </a:solidFill>
                <a:latin typeface="微软雅黑" panose="020B0503020204020204" pitchFamily="34" charset="-122"/>
                <a:ea typeface="微软雅黑" panose="020B0503020204020204" pitchFamily="34" charset="-122"/>
              </a:rPr>
              <a:t>如果你确定你给顾客的是最低的价格的</a:t>
            </a:r>
            <a:r>
              <a:rPr lang="zh-CN" altLang="en-US" sz="1600" noProof="1">
                <a:solidFill>
                  <a:schemeClr val="bg1"/>
                </a:solidFill>
                <a:latin typeface="微软雅黑" panose="020B0503020204020204" pitchFamily="34" charset="-122"/>
                <a:ea typeface="微软雅黑" panose="020B0503020204020204" pitchFamily="34" charset="-122"/>
              </a:rPr>
              <a:t>，你就可以跟他讲，你必须现在买，要不然我就会涨价。</a:t>
            </a:r>
          </a:p>
          <a:p>
            <a:pPr marL="285750" indent="-285750" fontAlgn="auto">
              <a:lnSpc>
                <a:spcPct val="120000"/>
              </a:lnSpc>
              <a:buFont typeface="Wingdings" panose="05000000000000000000" pitchFamily="2" charset="2"/>
              <a:buChar char="ü"/>
            </a:pPr>
            <a:r>
              <a:rPr lang="zh-CN" altLang="en-US" sz="1600" b="1" noProof="1">
                <a:solidFill>
                  <a:schemeClr val="bg1"/>
                </a:solidFill>
                <a:latin typeface="微软雅黑" panose="020B0503020204020204" pitchFamily="34" charset="-122"/>
                <a:ea typeface="微软雅黑" panose="020B0503020204020204" pitchFamily="34" charset="-122"/>
              </a:rPr>
              <a:t>如果你确定他到别家买不到</a:t>
            </a:r>
            <a:r>
              <a:rPr lang="zh-CN" altLang="en-US" sz="1600" noProof="1">
                <a:solidFill>
                  <a:schemeClr val="bg1"/>
                </a:solidFill>
                <a:latin typeface="微软雅黑" panose="020B0503020204020204" pitchFamily="34" charset="-122"/>
                <a:ea typeface="微软雅黑" panose="020B0503020204020204" pitchFamily="34" charset="-122"/>
              </a:rPr>
              <a:t>，你就可以跟他讲，你必须现在买，否则我就卖给别人了。</a:t>
            </a:r>
          </a:p>
        </p:txBody>
      </p:sp>
      <p:grpSp>
        <p:nvGrpSpPr>
          <p:cNvPr id="40" name="组合 39"/>
          <p:cNvGrpSpPr/>
          <p:nvPr/>
        </p:nvGrpSpPr>
        <p:grpSpPr bwMode="auto">
          <a:xfrm>
            <a:off x="4473258" y="655003"/>
            <a:ext cx="6078537" cy="458787"/>
            <a:chOff x="820864" y="1943802"/>
            <a:chExt cx="6079789" cy="458022"/>
          </a:xfrm>
        </p:grpSpPr>
        <p:sp>
          <p:nvSpPr>
            <p:cNvPr id="25603" name="矩形 40"/>
            <p:cNvSpPr>
              <a:spLocks noChangeArrowheads="1"/>
            </p:cNvSpPr>
            <p:nvPr/>
          </p:nvSpPr>
          <p:spPr bwMode="auto">
            <a:xfrm>
              <a:off x="1288219" y="1943802"/>
              <a:ext cx="56124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销售成交技巧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技巧五：给他一个危急的理由</a:t>
              </a:r>
            </a:p>
          </p:txBody>
        </p:sp>
        <p:grpSp>
          <p:nvGrpSpPr>
            <p:cNvPr id="25604" name="组合 41"/>
            <p:cNvGrpSpPr/>
            <p:nvPr/>
          </p:nvGrpSpPr>
          <p:grpSpPr bwMode="auto">
            <a:xfrm>
              <a:off x="820864" y="1962820"/>
              <a:ext cx="438240" cy="439004"/>
              <a:chOff x="820864" y="1962820"/>
              <a:chExt cx="438240" cy="439004"/>
            </a:xfrm>
          </p:grpSpPr>
          <p:sp>
            <p:nvSpPr>
              <p:cNvPr id="43" name="泪滴形 42"/>
              <p:cNvSpPr/>
              <p:nvPr/>
            </p:nvSpPr>
            <p:spPr>
              <a:xfrm>
                <a:off x="820864" y="1962820"/>
                <a:ext cx="438240" cy="439004"/>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5606" name="矩形 43"/>
              <p:cNvSpPr>
                <a:spLocks noChangeArrowheads="1"/>
              </p:cNvSpPr>
              <p:nvPr/>
            </p:nvSpPr>
            <p:spPr bwMode="auto">
              <a:xfrm>
                <a:off x="893654" y="1974580"/>
                <a:ext cx="311214" cy="367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chemeClr val="bg1"/>
                    </a:solidFill>
                  </a:rPr>
                  <a:t>B</a:t>
                </a:r>
                <a:endParaRPr lang="zh-CN" altLang="en-US" b="1">
                  <a:solidFill>
                    <a:schemeClr val="bg1"/>
                  </a:solidFill>
                </a:endParaRPr>
              </a:p>
            </p:txBody>
          </p:sp>
        </p:grpSp>
      </p:grpSp>
      <p:grpSp>
        <p:nvGrpSpPr>
          <p:cNvPr id="36" name="组合 35"/>
          <p:cNvGrpSpPr/>
          <p:nvPr/>
        </p:nvGrpSpPr>
        <p:grpSpPr bwMode="auto">
          <a:xfrm>
            <a:off x="8763000" y="4626610"/>
            <a:ext cx="2454275" cy="554038"/>
            <a:chOff x="9026641" y="4264496"/>
            <a:chExt cx="2453438" cy="553160"/>
          </a:xfrm>
        </p:grpSpPr>
        <p:sp>
          <p:nvSpPr>
            <p:cNvPr id="34" name="圆角矩形标注 33"/>
            <p:cNvSpPr/>
            <p:nvPr/>
          </p:nvSpPr>
          <p:spPr>
            <a:xfrm>
              <a:off x="9026641" y="4264496"/>
              <a:ext cx="2453438" cy="553160"/>
            </a:xfrm>
            <a:prstGeom prst="wedgeRoundRectCallout">
              <a:avLst>
                <a:gd name="adj1" fmla="val -56483"/>
                <a:gd name="adj2" fmla="val 42735"/>
                <a:gd name="adj3" fmla="val 16667"/>
              </a:avLst>
            </a:prstGeom>
            <a:solidFill>
              <a:srgbClr val="9BBB59"/>
            </a:solid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b="1" noProof="1">
                <a:solidFill>
                  <a:srgbClr val="2980B9"/>
                </a:solidFill>
              </a:endParaRPr>
            </a:p>
          </p:txBody>
        </p:sp>
        <p:sp>
          <p:nvSpPr>
            <p:cNvPr id="25617" name="矩形 32"/>
            <p:cNvSpPr>
              <a:spLocks noChangeArrowheads="1"/>
            </p:cNvSpPr>
            <p:nvPr/>
          </p:nvSpPr>
          <p:spPr bwMode="auto">
            <a:xfrm>
              <a:off x="9219565" y="4362909"/>
              <a:ext cx="20313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a:solidFill>
                    <a:srgbClr val="2980B9"/>
                  </a:solidFill>
                  <a:latin typeface="微软雅黑" panose="020B0503020204020204" pitchFamily="34" charset="-122"/>
                  <a:ea typeface="微软雅黑" panose="020B0503020204020204" pitchFamily="34" charset="-122"/>
                </a:rPr>
                <a:t>拖延会有哪些坏处？</a:t>
              </a:r>
            </a:p>
          </p:txBody>
        </p:sp>
      </p:grpSp>
      <p:grpSp>
        <p:nvGrpSpPr>
          <p:cNvPr id="58" name="组合 57"/>
          <p:cNvGrpSpPr/>
          <p:nvPr/>
        </p:nvGrpSpPr>
        <p:grpSpPr bwMode="auto">
          <a:xfrm>
            <a:off x="4545965" y="4743450"/>
            <a:ext cx="2452688" cy="554038"/>
            <a:chOff x="9026641" y="4264496"/>
            <a:chExt cx="2453438" cy="553160"/>
          </a:xfrm>
        </p:grpSpPr>
        <p:sp>
          <p:nvSpPr>
            <p:cNvPr id="65" name="圆角矩形标注 64"/>
            <p:cNvSpPr/>
            <p:nvPr/>
          </p:nvSpPr>
          <p:spPr>
            <a:xfrm>
              <a:off x="9026641" y="4264496"/>
              <a:ext cx="2453438" cy="553160"/>
            </a:xfrm>
            <a:prstGeom prst="wedgeRoundRectCallout">
              <a:avLst>
                <a:gd name="adj1" fmla="val 55733"/>
                <a:gd name="adj2" fmla="val 21174"/>
                <a:gd name="adj3" fmla="val 16667"/>
              </a:avLst>
            </a:prstGeom>
            <a:solidFill>
              <a:srgbClr val="A9D7FD"/>
            </a:solid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b="1" noProof="1">
                <a:solidFill>
                  <a:srgbClr val="9BBB59"/>
                </a:solidFill>
              </a:endParaRPr>
            </a:p>
          </p:txBody>
        </p:sp>
        <p:sp>
          <p:nvSpPr>
            <p:cNvPr id="25620" name="矩形 63"/>
            <p:cNvSpPr>
              <a:spLocks noChangeArrowheads="1"/>
            </p:cNvSpPr>
            <p:nvPr/>
          </p:nvSpPr>
          <p:spPr bwMode="auto">
            <a:xfrm>
              <a:off x="9219565" y="4362909"/>
              <a:ext cx="20313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a:solidFill>
                    <a:schemeClr val="bg2">
                      <a:lumMod val="25000"/>
                    </a:schemeClr>
                  </a:solidFill>
                  <a:latin typeface="微软雅黑" panose="020B0503020204020204" pitchFamily="34" charset="-122"/>
                  <a:ea typeface="微软雅黑" panose="020B0503020204020204" pitchFamily="34" charset="-122"/>
                </a:rPr>
                <a:t>现在买有哪些好处？</a:t>
              </a:r>
            </a:p>
          </p:txBody>
        </p:sp>
      </p:grpSp>
      <p:sp>
        <p:nvSpPr>
          <p:cNvPr id="25622" name="矩形 29"/>
          <p:cNvSpPr>
            <a:spLocks noChangeArrowheads="1"/>
          </p:cNvSpPr>
          <p:nvPr/>
        </p:nvSpPr>
        <p:spPr bwMode="auto">
          <a:xfrm>
            <a:off x="349568" y="293053"/>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anose="020B0503020204020204" pitchFamily="34" charset="-122"/>
                <a:ea typeface="微软雅黑" panose="020B0503020204020204" pitchFamily="34" charset="-122"/>
              </a:rPr>
              <a:t>客情维护</a:t>
            </a:r>
            <a:r>
              <a:rPr lang="en-US" altLang="zh-CN" sz="2400" b="1">
                <a:solidFill>
                  <a:schemeClr val="bg1"/>
                </a:solidFill>
                <a:latin typeface="微软雅黑" panose="020B0503020204020204" pitchFamily="34" charset="-122"/>
                <a:ea typeface="微软雅黑" panose="020B0503020204020204" pitchFamily="34" charset="-122"/>
              </a:rPr>
              <a:t>——</a:t>
            </a:r>
            <a:r>
              <a:rPr lang="zh-CN" altLang="en-US" sz="2400" b="1">
                <a:solidFill>
                  <a:schemeClr val="bg1"/>
                </a:solidFill>
                <a:latin typeface="微软雅黑" panose="020B0503020204020204" pitchFamily="34" charset="-122"/>
                <a:ea typeface="微软雅黑" panose="020B0503020204020204" pitchFamily="34" charset="-122"/>
              </a:rPr>
              <a:t>顾客要什么</a:t>
            </a:r>
          </a:p>
        </p:txBody>
      </p:sp>
      <p:sp>
        <p:nvSpPr>
          <p:cNvPr id="219" name=" 219"/>
          <p:cNvSpPr/>
          <p:nvPr/>
        </p:nvSpPr>
        <p:spPr>
          <a:xfrm>
            <a:off x="349885" y="1724660"/>
            <a:ext cx="3425825" cy="4761230"/>
          </a:xfrm>
          <a:prstGeom prst="roundRect">
            <a:avLst>
              <a:gd name="adj" fmla="val 50000"/>
            </a:avLst>
          </a:prstGeom>
          <a:solidFill>
            <a:srgbClr val="3DAB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矩形 8"/>
          <p:cNvSpPr>
            <a:spLocks noChangeArrowheads="1"/>
          </p:cNvSpPr>
          <p:nvPr/>
        </p:nvSpPr>
        <p:spPr bwMode="auto">
          <a:xfrm>
            <a:off x="798830" y="2397760"/>
            <a:ext cx="2527300" cy="3415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800" b="1">
                <a:solidFill>
                  <a:schemeClr val="bg1"/>
                </a:solidFill>
                <a:latin typeface="微软雅黑" panose="020B0503020204020204" pitchFamily="34" charset="-122"/>
                <a:ea typeface="微软雅黑" panose="020B0503020204020204" pitchFamily="34" charset="-122"/>
              </a:rPr>
              <a:t>面对所有明天再说，后天再说，下星期再说顾客，你永远记住：</a:t>
            </a:r>
            <a:r>
              <a:rPr lang="zh-CN" altLang="en-US" sz="1800">
                <a:solidFill>
                  <a:schemeClr val="bg1"/>
                </a:solidFill>
                <a:latin typeface="微软雅黑" panose="020B0503020204020204" pitchFamily="34" charset="-122"/>
                <a:ea typeface="微软雅黑" panose="020B0503020204020204" pitchFamily="34" charset="-122"/>
              </a:rPr>
              <a:t>所有的成交，绝技中的绝技。十大绝技中你绝对不能忽略的一个绝技，就是</a:t>
            </a:r>
            <a:r>
              <a:rPr lang="zh-CN" altLang="en-US" sz="1800" b="1">
                <a:solidFill>
                  <a:schemeClr val="bg1"/>
                </a:solidFill>
                <a:latin typeface="微软雅黑" panose="020B0503020204020204" pitchFamily="34" charset="-122"/>
                <a:ea typeface="微软雅黑" panose="020B0503020204020204" pitchFamily="34" charset="-122"/>
              </a:rPr>
              <a:t>给客户危急的理由，让他马上成交。</a:t>
            </a:r>
          </a:p>
        </p:txBody>
      </p:sp>
      <p:pic>
        <p:nvPicPr>
          <p:cNvPr id="5" name="图片 4" descr="83c8949c287c0ae96e64e722b9c2bb0e"/>
          <p:cNvPicPr>
            <a:picLocks noChangeAspect="1"/>
          </p:cNvPicPr>
          <p:nvPr/>
        </p:nvPicPr>
        <p:blipFill>
          <a:blip r:embed="rId4"/>
          <a:stretch>
            <a:fillRect/>
          </a:stretch>
        </p:blipFill>
        <p:spPr>
          <a:xfrm>
            <a:off x="7265670" y="4295140"/>
            <a:ext cx="1167765" cy="2440305"/>
          </a:xfrm>
          <a:prstGeom prst="rect">
            <a:avLst/>
          </a:prstGeom>
        </p:spPr>
      </p:pic>
      <p:sp>
        <p:nvSpPr>
          <p:cNvPr id="7" name="矩形 28"/>
          <p:cNvSpPr>
            <a:spLocks noChangeArrowheads="1"/>
          </p:cNvSpPr>
          <p:nvPr/>
        </p:nvSpPr>
        <p:spPr bwMode="auto">
          <a:xfrm>
            <a:off x="7038340" y="6117590"/>
            <a:ext cx="2016125" cy="3683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a:solidFill>
                  <a:schemeClr val="bg1"/>
                </a:solidFill>
                <a:ea typeface="华康简标题宋" pitchFamily="49" charset="-122"/>
              </a:rPr>
              <a:t>给顾客危机的理由</a:t>
            </a:r>
          </a:p>
        </p:txBody>
      </p:sp>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0-#ppt_w/2"/>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randombar(horizontal)">
                                      <p:cBhvr>
                                        <p:cTn id="18" dur="500"/>
                                        <p:tgtEl>
                                          <p:spTgt spid="58"/>
                                        </p:tgtEl>
                                      </p:cBhvr>
                                    </p:animEffect>
                                  </p:childTnLst>
                                </p:cTn>
                              </p:par>
                              <p:par>
                                <p:cTn id="19" presetID="14" presetClass="entr" presetSubtype="1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bwMode="auto">
          <a:xfrm>
            <a:off x="4282758" y="620713"/>
            <a:ext cx="5565775" cy="458787"/>
            <a:chOff x="820864" y="1943802"/>
            <a:chExt cx="5566828" cy="458022"/>
          </a:xfrm>
        </p:grpSpPr>
        <p:sp>
          <p:nvSpPr>
            <p:cNvPr id="27650" name="矩形 40"/>
            <p:cNvSpPr>
              <a:spLocks noChangeArrowheads="1"/>
            </p:cNvSpPr>
            <p:nvPr/>
          </p:nvSpPr>
          <p:spPr bwMode="auto">
            <a:xfrm>
              <a:off x="1288219" y="1943802"/>
              <a:ext cx="50994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销售成交技巧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技巧六：区别价格和价值</a:t>
              </a:r>
            </a:p>
          </p:txBody>
        </p:sp>
        <p:grpSp>
          <p:nvGrpSpPr>
            <p:cNvPr id="27651" name="组合 41"/>
            <p:cNvGrpSpPr/>
            <p:nvPr/>
          </p:nvGrpSpPr>
          <p:grpSpPr bwMode="auto">
            <a:xfrm>
              <a:off x="820864" y="1962820"/>
              <a:ext cx="438233" cy="439004"/>
              <a:chOff x="820864" y="1962820"/>
              <a:chExt cx="438233" cy="439004"/>
            </a:xfrm>
          </p:grpSpPr>
          <p:sp>
            <p:nvSpPr>
              <p:cNvPr id="43" name="泪滴形 42"/>
              <p:cNvSpPr/>
              <p:nvPr/>
            </p:nvSpPr>
            <p:spPr>
              <a:xfrm>
                <a:off x="820864" y="1962820"/>
                <a:ext cx="438233" cy="439004"/>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7653" name="矩形 43"/>
              <p:cNvSpPr>
                <a:spLocks noChangeArrowheads="1"/>
              </p:cNvSpPr>
              <p:nvPr/>
            </p:nvSpPr>
            <p:spPr bwMode="auto">
              <a:xfrm>
                <a:off x="893654" y="1974580"/>
                <a:ext cx="311209" cy="367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chemeClr val="bg1"/>
                    </a:solidFill>
                  </a:rPr>
                  <a:t>B</a:t>
                </a:r>
                <a:endParaRPr lang="zh-CN" altLang="en-US" b="1">
                  <a:solidFill>
                    <a:schemeClr val="bg1"/>
                  </a:solidFill>
                </a:endParaRPr>
              </a:p>
            </p:txBody>
          </p:sp>
        </p:grpSp>
      </p:grpSp>
      <p:sp>
        <p:nvSpPr>
          <p:cNvPr id="10" name="矩形 9"/>
          <p:cNvSpPr>
            <a:spLocks noChangeArrowheads="1"/>
          </p:cNvSpPr>
          <p:nvPr/>
        </p:nvSpPr>
        <p:spPr bwMode="auto">
          <a:xfrm>
            <a:off x="4721225" y="1802765"/>
            <a:ext cx="663829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800">
                <a:solidFill>
                  <a:schemeClr val="bg1"/>
                </a:solidFill>
                <a:latin typeface="微软雅黑" panose="020B0503020204020204" pitchFamily="34" charset="-122"/>
                <a:ea typeface="微软雅黑" panose="020B0503020204020204" pitchFamily="34" charset="-122"/>
              </a:rPr>
              <a:t>如果有人还在那边说真的太贵了，他很在乎钱，他很小气的人。他很舍不得的人，怎么办呢？这时候你只好用反问来问他，啊！太贵了，你是指价格贵还是价值贵？</a:t>
            </a:r>
          </a:p>
        </p:txBody>
      </p:sp>
      <p:grpSp>
        <p:nvGrpSpPr>
          <p:cNvPr id="20" name="组合 19"/>
          <p:cNvGrpSpPr/>
          <p:nvPr/>
        </p:nvGrpSpPr>
        <p:grpSpPr bwMode="auto">
          <a:xfrm>
            <a:off x="417830" y="2440940"/>
            <a:ext cx="4040188" cy="1166813"/>
            <a:chOff x="511799" y="4923852"/>
            <a:chExt cx="4039084" cy="1167232"/>
          </a:xfrm>
        </p:grpSpPr>
        <p:sp>
          <p:nvSpPr>
            <p:cNvPr id="53" name="矩形标注 52"/>
            <p:cNvSpPr/>
            <p:nvPr/>
          </p:nvSpPr>
          <p:spPr>
            <a:xfrm>
              <a:off x="511799" y="4923852"/>
              <a:ext cx="4039084" cy="1167232"/>
            </a:xfrm>
            <a:prstGeom prst="wedgeRectCallout">
              <a:avLst>
                <a:gd name="adj1" fmla="val 54220"/>
                <a:gd name="adj2" fmla="val -16691"/>
              </a:avLst>
            </a:prstGeom>
            <a:solidFill>
              <a:srgbClr val="2980B9"/>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7671" name="矩形 12"/>
            <p:cNvSpPr>
              <a:spLocks noChangeArrowheads="1"/>
            </p:cNvSpPr>
            <p:nvPr/>
          </p:nvSpPr>
          <p:spPr bwMode="auto">
            <a:xfrm>
              <a:off x="637160" y="5082321"/>
              <a:ext cx="391372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solidFill>
                  <a:latin typeface="微软雅黑" panose="020B0503020204020204" pitchFamily="34" charset="-122"/>
                  <a:ea typeface="微软雅黑" panose="020B0503020204020204" pitchFamily="34" charset="-122"/>
                </a:rPr>
                <a:t>在给顾客分析完价值和价格之后，就直接讲购买我们的产品能给他带来哪些回报和利润。</a:t>
              </a:r>
            </a:p>
          </p:txBody>
        </p:sp>
      </p:grpSp>
      <p:grpSp>
        <p:nvGrpSpPr>
          <p:cNvPr id="19" name="组合 18"/>
          <p:cNvGrpSpPr/>
          <p:nvPr/>
        </p:nvGrpSpPr>
        <p:grpSpPr bwMode="auto">
          <a:xfrm>
            <a:off x="8299450" y="2863215"/>
            <a:ext cx="3315970" cy="1659255"/>
            <a:chOff x="7069598" y="3587115"/>
            <a:chExt cx="4290828" cy="2737563"/>
          </a:xfrm>
        </p:grpSpPr>
        <p:grpSp>
          <p:nvGrpSpPr>
            <p:cNvPr id="27673" name="组合 15"/>
            <p:cNvGrpSpPr/>
            <p:nvPr/>
          </p:nvGrpSpPr>
          <p:grpSpPr bwMode="auto">
            <a:xfrm>
              <a:off x="7069598" y="3587115"/>
              <a:ext cx="4290828" cy="1504787"/>
              <a:chOff x="7069598" y="3587115"/>
              <a:chExt cx="4290828" cy="1504787"/>
            </a:xfrm>
          </p:grpSpPr>
          <p:sp>
            <p:nvSpPr>
              <p:cNvPr id="27674" name="矩形 7"/>
              <p:cNvSpPr>
                <a:spLocks noChangeArrowheads="1"/>
              </p:cNvSpPr>
              <p:nvPr/>
            </p:nvSpPr>
            <p:spPr bwMode="auto">
              <a:xfrm>
                <a:off x="7277484" y="3722597"/>
                <a:ext cx="3926822" cy="1369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a:solidFill>
                      <a:srgbClr val="2980B9"/>
                    </a:solidFill>
                    <a:latin typeface="微软雅黑" panose="020B0503020204020204" pitchFamily="34" charset="-122"/>
                    <a:ea typeface="微软雅黑" panose="020B0503020204020204" pitchFamily="34" charset="-122"/>
                  </a:rPr>
                  <a:t>让顾客联想到物超所值，价值贵那价格不是问题，价格贵那就是问题了。</a:t>
                </a:r>
              </a:p>
            </p:txBody>
          </p:sp>
          <p:sp>
            <p:nvSpPr>
              <p:cNvPr id="15" name="圆角矩形 14"/>
              <p:cNvSpPr/>
              <p:nvPr/>
            </p:nvSpPr>
            <p:spPr>
              <a:xfrm>
                <a:off x="7069598" y="3587115"/>
                <a:ext cx="4290828" cy="1466493"/>
              </a:xfrm>
              <a:prstGeom prst="roundRect">
                <a:avLst>
                  <a:gd name="adj" fmla="val 7690"/>
                </a:avLst>
              </a:prstGeom>
              <a:noFill/>
              <a:ln>
                <a:solidFill>
                  <a:srgbClr val="2980B9"/>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grpSp>
        <p:cxnSp>
          <p:nvCxnSpPr>
            <p:cNvPr id="18" name="直接箭头连接符 17"/>
            <p:cNvCxnSpPr>
              <a:stCxn id="15" idx="2"/>
            </p:cNvCxnSpPr>
            <p:nvPr/>
          </p:nvCxnSpPr>
          <p:spPr>
            <a:xfrm>
              <a:off x="9214985" y="5053349"/>
              <a:ext cx="0" cy="1271329"/>
            </a:xfrm>
            <a:prstGeom prst="straightConnector1">
              <a:avLst/>
            </a:prstGeom>
            <a:ln>
              <a:solidFill>
                <a:srgbClr val="2980B9"/>
              </a:solidFill>
              <a:prstDash val="dash"/>
              <a:tailEnd type="triangle"/>
            </a:ln>
          </p:spPr>
          <p:style>
            <a:lnRef idx="1">
              <a:schemeClr val="accent1"/>
            </a:lnRef>
            <a:fillRef idx="0">
              <a:schemeClr val="accent1"/>
            </a:fillRef>
            <a:effectRef idx="0">
              <a:schemeClr val="accent1"/>
            </a:effectRef>
            <a:fontRef idx="minor">
              <a:schemeClr val="tx1"/>
            </a:fontRef>
          </p:style>
        </p:cxnSp>
      </p:grpSp>
      <p:sp>
        <p:nvSpPr>
          <p:cNvPr id="27677" name="矩形 51"/>
          <p:cNvSpPr>
            <a:spLocks noChangeArrowheads="1"/>
          </p:cNvSpPr>
          <p:nvPr/>
        </p:nvSpPr>
        <p:spPr bwMode="auto">
          <a:xfrm>
            <a:off x="417513" y="341313"/>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anose="020B0503020204020204" pitchFamily="34" charset="-122"/>
                <a:ea typeface="微软雅黑" panose="020B0503020204020204" pitchFamily="34" charset="-122"/>
              </a:rPr>
              <a:t>客情维护</a:t>
            </a:r>
            <a:r>
              <a:rPr lang="en-US" altLang="zh-CN" sz="2400" b="1">
                <a:solidFill>
                  <a:schemeClr val="bg1"/>
                </a:solidFill>
                <a:latin typeface="微软雅黑" panose="020B0503020204020204" pitchFamily="34" charset="-122"/>
                <a:ea typeface="微软雅黑" panose="020B0503020204020204" pitchFamily="34" charset="-122"/>
              </a:rPr>
              <a:t>——</a:t>
            </a:r>
            <a:r>
              <a:rPr lang="zh-CN" altLang="en-US" sz="2400" b="1">
                <a:solidFill>
                  <a:schemeClr val="bg1"/>
                </a:solidFill>
                <a:latin typeface="微软雅黑" panose="020B0503020204020204" pitchFamily="34" charset="-122"/>
                <a:ea typeface="微软雅黑" panose="020B0503020204020204" pitchFamily="34" charset="-122"/>
              </a:rPr>
              <a:t>顾客要什么</a:t>
            </a:r>
          </a:p>
        </p:txBody>
      </p:sp>
      <p:grpSp>
        <p:nvGrpSpPr>
          <p:cNvPr id="5" name="组合 4"/>
          <p:cNvGrpSpPr/>
          <p:nvPr>
            <p:custDataLst>
              <p:tags r:id="rId2"/>
            </p:custDataLst>
          </p:nvPr>
        </p:nvGrpSpPr>
        <p:grpSpPr>
          <a:xfrm>
            <a:off x="1181167" y="3399106"/>
            <a:ext cx="9634855" cy="2423822"/>
            <a:chOff x="2035931" y="2878958"/>
            <a:chExt cx="8036552" cy="2021740"/>
          </a:xfrm>
        </p:grpSpPr>
        <p:sp>
          <p:nvSpPr>
            <p:cNvPr id="14" name="文本框 13"/>
            <p:cNvSpPr txBox="1"/>
            <p:nvPr>
              <p:custDataLst>
                <p:tags r:id="rId3"/>
              </p:custDataLst>
            </p:nvPr>
          </p:nvSpPr>
          <p:spPr>
            <a:xfrm>
              <a:off x="7496210" y="3612010"/>
              <a:ext cx="2576273" cy="1288666"/>
            </a:xfrm>
            <a:prstGeom prst="rect">
              <a:avLst/>
            </a:prstGeom>
            <a:noFill/>
          </p:spPr>
          <p:txBody>
            <a:bodyPr wrap="square" lIns="0" tIns="0" rIns="0" bIns="0" rtlCol="0" anchor="ctr" anchorCtr="0">
              <a:normAutofit/>
            </a:bodyPr>
            <a:lstStyle/>
            <a:p>
              <a:pPr>
                <a:lnSpc>
                  <a:spcPct val="120000"/>
                </a:lnSpc>
              </a:pPr>
              <a:r>
                <a:rPr lang="zh-CN" altLang="en-US" sz="1800">
                  <a:solidFill>
                    <a:srgbClr val="595959"/>
                  </a:solidFill>
                  <a:latin typeface="微软雅黑" panose="020B0503020204020204" pitchFamily="34" charset="-122"/>
                  <a:ea typeface="微软雅黑" panose="020B0503020204020204" pitchFamily="34" charset="-122"/>
                  <a:sym typeface="+mn-ea"/>
                </a:rPr>
                <a:t>你买回去以后它为你带来的回报，这是</a:t>
              </a:r>
              <a:r>
                <a:rPr lang="zh-CN" altLang="en-US" sz="1800" b="1">
                  <a:solidFill>
                    <a:srgbClr val="595959"/>
                  </a:solidFill>
                  <a:latin typeface="微软雅黑" panose="020B0503020204020204" pitchFamily="34" charset="-122"/>
                  <a:ea typeface="微软雅黑" panose="020B0503020204020204" pitchFamily="34" charset="-122"/>
                  <a:sym typeface="+mn-ea"/>
                </a:rPr>
                <a:t>长久性的</a:t>
              </a:r>
              <a:endParaRPr lang="en-US" altLang="zh-CN" sz="1800" b="1">
                <a:solidFill>
                  <a:srgbClr val="595959"/>
                </a:solidFill>
                <a:latin typeface="微软雅黑" panose="020B0503020204020204" pitchFamily="34" charset="-122"/>
                <a:ea typeface="微软雅黑" panose="020B0503020204020204" pitchFamily="34" charset="-122"/>
              </a:endParaRPr>
            </a:p>
            <a:p>
              <a:pPr>
                <a:lnSpc>
                  <a:spcPct val="120000"/>
                </a:lnSpc>
              </a:pPr>
              <a:endParaRPr lang="zh-CN" altLang="en-US" sz="1800" b="1" dirty="0">
                <a:solidFill>
                  <a:srgbClr val="6EC737"/>
                </a:solidFill>
                <a:latin typeface="Calibri Light" panose="020F0302020204030204" charset="0"/>
                <a:ea typeface="宋体" panose="02010600030101010101" pitchFamily="2" charset="-122"/>
                <a:cs typeface="+mn-ea"/>
                <a:sym typeface="Arial" panose="020B0604020202020204" pitchFamily="34" charset="0"/>
              </a:endParaRPr>
            </a:p>
          </p:txBody>
        </p:sp>
        <p:cxnSp>
          <p:nvCxnSpPr>
            <p:cNvPr id="16" name="直接连接符 15"/>
            <p:cNvCxnSpPr/>
            <p:nvPr>
              <p:custDataLst>
                <p:tags r:id="rId4"/>
              </p:custDataLst>
            </p:nvPr>
          </p:nvCxnSpPr>
          <p:spPr>
            <a:xfrm>
              <a:off x="7068345" y="4066211"/>
              <a:ext cx="370114" cy="0"/>
            </a:xfrm>
            <a:prstGeom prst="line">
              <a:avLst/>
            </a:prstGeom>
            <a:noFill/>
            <a:ln w="12700" cap="flat" cmpd="sng" algn="ctr">
              <a:solidFill>
                <a:srgbClr val="6EC737">
                  <a:lumMod val="40000"/>
                  <a:lumOff val="60000"/>
                </a:srgbClr>
              </a:solidFill>
              <a:prstDash val="solid"/>
              <a:miter lim="800000"/>
              <a:tailEnd type="oval"/>
            </a:ln>
            <a:effectLst/>
          </p:spPr>
        </p:cxnSp>
        <p:sp>
          <p:nvSpPr>
            <p:cNvPr id="8" name="任意多边形 7"/>
            <p:cNvSpPr/>
            <p:nvPr>
              <p:custDataLst>
                <p:tags r:id="rId5"/>
              </p:custDataLst>
            </p:nvPr>
          </p:nvSpPr>
          <p:spPr>
            <a:xfrm>
              <a:off x="5036457" y="2878958"/>
              <a:ext cx="914400" cy="2021740"/>
            </a:xfrm>
            <a:custGeom>
              <a:avLst/>
              <a:gdLst>
                <a:gd name="connsiteX0" fmla="*/ 914400 w 914400"/>
                <a:gd name="connsiteY0" fmla="*/ 0 h 2021740"/>
                <a:gd name="connsiteX1" fmla="*/ 914400 w 914400"/>
                <a:gd name="connsiteY1" fmla="*/ 382312 h 2021740"/>
                <a:gd name="connsiteX2" fmla="*/ 887260 w 914400"/>
                <a:gd name="connsiteY2" fmla="*/ 385048 h 2021740"/>
                <a:gd name="connsiteX3" fmla="*/ 377200 w 914400"/>
                <a:gd name="connsiteY3" fmla="*/ 1010870 h 2021740"/>
                <a:gd name="connsiteX4" fmla="*/ 887260 w 914400"/>
                <a:gd name="connsiteY4" fmla="*/ 1636692 h 2021740"/>
                <a:gd name="connsiteX5" fmla="*/ 914400 w 914400"/>
                <a:gd name="connsiteY5" fmla="*/ 1639428 h 2021740"/>
                <a:gd name="connsiteX6" fmla="*/ 914400 w 914400"/>
                <a:gd name="connsiteY6" fmla="*/ 2021740 h 2021740"/>
                <a:gd name="connsiteX7" fmla="*/ 912120 w 914400"/>
                <a:gd name="connsiteY7" fmla="*/ 2021625 h 2021740"/>
                <a:gd name="connsiteX8" fmla="*/ 0 w 914400"/>
                <a:gd name="connsiteY8" fmla="*/ 1010870 h 2021740"/>
                <a:gd name="connsiteX9" fmla="*/ 912120 w 914400"/>
                <a:gd name="connsiteY9" fmla="*/ 115 h 2021740"/>
                <a:gd name="connsiteX10" fmla="*/ 914400 w 914400"/>
                <a:gd name="connsiteY10" fmla="*/ 0 h 202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400" h="2021740">
                  <a:moveTo>
                    <a:pt x="914400" y="0"/>
                  </a:moveTo>
                  <a:lnTo>
                    <a:pt x="914400" y="382312"/>
                  </a:lnTo>
                  <a:lnTo>
                    <a:pt x="887260" y="385048"/>
                  </a:lnTo>
                  <a:cubicBezTo>
                    <a:pt x="596170" y="444614"/>
                    <a:pt x="377200" y="702171"/>
                    <a:pt x="377200" y="1010870"/>
                  </a:cubicBezTo>
                  <a:cubicBezTo>
                    <a:pt x="377200" y="1319569"/>
                    <a:pt x="596170" y="1577126"/>
                    <a:pt x="887260" y="1636692"/>
                  </a:cubicBezTo>
                  <a:lnTo>
                    <a:pt x="914400" y="1639428"/>
                  </a:lnTo>
                  <a:lnTo>
                    <a:pt x="914400" y="2021740"/>
                  </a:lnTo>
                  <a:lnTo>
                    <a:pt x="912120" y="2021625"/>
                  </a:lnTo>
                  <a:cubicBezTo>
                    <a:pt x="399796" y="1969595"/>
                    <a:pt x="0" y="1536921"/>
                    <a:pt x="0" y="1010870"/>
                  </a:cubicBezTo>
                  <a:cubicBezTo>
                    <a:pt x="0" y="484819"/>
                    <a:pt x="399796" y="52145"/>
                    <a:pt x="912120" y="115"/>
                  </a:cubicBezTo>
                  <a:lnTo>
                    <a:pt x="914400" y="0"/>
                  </a:lnTo>
                  <a:close/>
                </a:path>
              </a:pathLst>
            </a:custGeom>
            <a:solidFill>
              <a:srgbClr val="27B1B4"/>
            </a:solidFill>
            <a:ln w="41275" cap="flat" cmpd="sng" algn="ctr">
              <a:solidFill>
                <a:schemeClr val="accent1">
                  <a:shade val="50000"/>
                </a:schemeClr>
              </a:solidFill>
              <a:prstDash val="sysDot"/>
              <a:miter lim="800000"/>
            </a:ln>
            <a:effectLst/>
          </p:spPr>
          <p:txBody>
            <a:bodyPr rtlCol="0" anchor="ctr">
              <a:normAutofit/>
            </a:bodyPr>
            <a:lstStyle/>
            <a:p>
              <a:pPr algn="ctr"/>
              <a:r>
                <a:rPr lang="zh-CN" altLang="en-US" sz="2400" b="1">
                  <a:solidFill>
                    <a:schemeClr val="bg1"/>
                  </a:solidFill>
                  <a:latin typeface="微软雅黑" panose="020B0503020204020204" pitchFamily="34" charset="-122"/>
                  <a:ea typeface="微软雅黑" panose="020B0503020204020204" pitchFamily="34" charset="-122"/>
                  <a:sym typeface="Arial" panose="020B0604020202020204" pitchFamily="34" charset="0"/>
                </a:rPr>
                <a:t>价</a:t>
              </a:r>
            </a:p>
            <a:p>
              <a:pPr algn="ctr"/>
              <a:r>
                <a:rPr lang="zh-CN" altLang="en-US" sz="2400" b="1">
                  <a:solidFill>
                    <a:schemeClr val="bg1"/>
                  </a:solidFill>
                  <a:latin typeface="微软雅黑" panose="020B0503020204020204" pitchFamily="34" charset="-122"/>
                  <a:ea typeface="微软雅黑" panose="020B0503020204020204" pitchFamily="34" charset="-122"/>
                  <a:sym typeface="Arial" panose="020B0604020202020204" pitchFamily="34" charset="0"/>
                </a:rPr>
                <a:t>格</a:t>
              </a:r>
            </a:p>
          </p:txBody>
        </p:sp>
        <p:sp>
          <p:nvSpPr>
            <p:cNvPr id="9" name="任意多边形 8"/>
            <p:cNvSpPr/>
            <p:nvPr>
              <p:custDataLst>
                <p:tags r:id="rId6"/>
              </p:custDataLst>
            </p:nvPr>
          </p:nvSpPr>
          <p:spPr>
            <a:xfrm>
              <a:off x="6154057" y="2878958"/>
              <a:ext cx="914400" cy="2021740"/>
            </a:xfrm>
            <a:custGeom>
              <a:avLst/>
              <a:gdLst>
                <a:gd name="connsiteX0" fmla="*/ 0 w 914400"/>
                <a:gd name="connsiteY0" fmla="*/ 0 h 2021740"/>
                <a:gd name="connsiteX1" fmla="*/ 2280 w 914400"/>
                <a:gd name="connsiteY1" fmla="*/ 115 h 2021740"/>
                <a:gd name="connsiteX2" fmla="*/ 914400 w 914400"/>
                <a:gd name="connsiteY2" fmla="*/ 1010870 h 2021740"/>
                <a:gd name="connsiteX3" fmla="*/ 2280 w 914400"/>
                <a:gd name="connsiteY3" fmla="*/ 2021625 h 2021740"/>
                <a:gd name="connsiteX4" fmla="*/ 0 w 914400"/>
                <a:gd name="connsiteY4" fmla="*/ 2021740 h 2021740"/>
                <a:gd name="connsiteX5" fmla="*/ 0 w 914400"/>
                <a:gd name="connsiteY5" fmla="*/ 1639428 h 2021740"/>
                <a:gd name="connsiteX6" fmla="*/ 27140 w 914400"/>
                <a:gd name="connsiteY6" fmla="*/ 1636692 h 2021740"/>
                <a:gd name="connsiteX7" fmla="*/ 537200 w 914400"/>
                <a:gd name="connsiteY7" fmla="*/ 1010870 h 2021740"/>
                <a:gd name="connsiteX8" fmla="*/ 27140 w 914400"/>
                <a:gd name="connsiteY8" fmla="*/ 385048 h 2021740"/>
                <a:gd name="connsiteX9" fmla="*/ 0 w 914400"/>
                <a:gd name="connsiteY9" fmla="*/ 382312 h 2021740"/>
                <a:gd name="connsiteX10" fmla="*/ 0 w 914400"/>
                <a:gd name="connsiteY10" fmla="*/ 0 h 202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400" h="2021740">
                  <a:moveTo>
                    <a:pt x="0" y="0"/>
                  </a:moveTo>
                  <a:lnTo>
                    <a:pt x="2280" y="115"/>
                  </a:lnTo>
                  <a:cubicBezTo>
                    <a:pt x="514604" y="52145"/>
                    <a:pt x="914400" y="484819"/>
                    <a:pt x="914400" y="1010870"/>
                  </a:cubicBezTo>
                  <a:cubicBezTo>
                    <a:pt x="914400" y="1536921"/>
                    <a:pt x="514604" y="1969595"/>
                    <a:pt x="2280" y="2021625"/>
                  </a:cubicBezTo>
                  <a:lnTo>
                    <a:pt x="0" y="2021740"/>
                  </a:lnTo>
                  <a:lnTo>
                    <a:pt x="0" y="1639428"/>
                  </a:lnTo>
                  <a:lnTo>
                    <a:pt x="27140" y="1636692"/>
                  </a:lnTo>
                  <a:cubicBezTo>
                    <a:pt x="318231" y="1577126"/>
                    <a:pt x="537200" y="1319569"/>
                    <a:pt x="537200" y="1010870"/>
                  </a:cubicBezTo>
                  <a:cubicBezTo>
                    <a:pt x="537200" y="702171"/>
                    <a:pt x="318231" y="444614"/>
                    <a:pt x="27140" y="385048"/>
                  </a:cubicBezTo>
                  <a:lnTo>
                    <a:pt x="0" y="382312"/>
                  </a:lnTo>
                  <a:lnTo>
                    <a:pt x="0" y="0"/>
                  </a:lnTo>
                  <a:close/>
                </a:path>
              </a:pathLst>
            </a:custGeom>
            <a:solidFill>
              <a:srgbClr val="6EC737"/>
            </a:solidFill>
            <a:ln w="41275" cap="flat" cmpd="sng" algn="ctr">
              <a:solidFill>
                <a:schemeClr val="accent1">
                  <a:shade val="50000"/>
                </a:schemeClr>
              </a:solidFill>
              <a:prstDash val="sysDot"/>
              <a:miter lim="800000"/>
            </a:ln>
            <a:effectLst/>
          </p:spPr>
          <p:txBody>
            <a:bodyPr rtlCol="0" anchor="ctr">
              <a:normAutofit/>
            </a:bodyPr>
            <a:lstStyle/>
            <a:p>
              <a:pPr algn="ctr"/>
              <a:r>
                <a:rPr lang="zh-CN" altLang="en-US" sz="2400" b="1">
                  <a:solidFill>
                    <a:schemeClr val="bg1"/>
                  </a:solidFill>
                  <a:latin typeface="微软雅黑" panose="020B0503020204020204" pitchFamily="34" charset="-122"/>
                  <a:ea typeface="微软雅黑" panose="020B0503020204020204" pitchFamily="34" charset="-122"/>
                  <a:sym typeface="Arial" panose="020B0604020202020204" pitchFamily="34" charset="0"/>
                </a:rPr>
                <a:t>价</a:t>
              </a:r>
            </a:p>
            <a:p>
              <a:pPr algn="ctr"/>
              <a:r>
                <a:rPr lang="zh-CN" altLang="en-US" sz="2400" b="1">
                  <a:solidFill>
                    <a:schemeClr val="bg1"/>
                  </a:solidFill>
                  <a:latin typeface="微软雅黑" panose="020B0503020204020204" pitchFamily="34" charset="-122"/>
                  <a:ea typeface="微软雅黑" panose="020B0503020204020204" pitchFamily="34" charset="-122"/>
                  <a:sym typeface="Arial" panose="020B0604020202020204" pitchFamily="34" charset="0"/>
                </a:rPr>
                <a:t>值</a:t>
              </a:r>
              <a:endParaRPr lang="zh-CN" altLang="en-US" sz="2400">
                <a:solidFill>
                  <a:sysClr val="windowText" lastClr="000000"/>
                </a:solidFill>
                <a:sym typeface="Arial" panose="020B0604020202020204" pitchFamily="34" charset="0"/>
              </a:endParaRPr>
            </a:p>
          </p:txBody>
        </p:sp>
        <p:sp>
          <p:nvSpPr>
            <p:cNvPr id="21" name="文本框 20"/>
            <p:cNvSpPr txBox="1"/>
            <p:nvPr>
              <p:custDataLst>
                <p:tags r:id="rId7"/>
              </p:custDataLst>
            </p:nvPr>
          </p:nvSpPr>
          <p:spPr>
            <a:xfrm flipH="1">
              <a:off x="2035931" y="3192518"/>
              <a:ext cx="2647777" cy="1012713"/>
            </a:xfrm>
            <a:prstGeom prst="rect">
              <a:avLst/>
            </a:prstGeom>
            <a:noFill/>
          </p:spPr>
          <p:txBody>
            <a:bodyPr wrap="square" lIns="0" tIns="0" rIns="0" bIns="0" rtlCol="0" anchor="ctr" anchorCtr="0">
              <a:normAutofit/>
            </a:bodyPr>
            <a:lstStyle/>
            <a:p>
              <a:pPr algn="l">
                <a:lnSpc>
                  <a:spcPct val="120000"/>
                </a:lnSpc>
              </a:pPr>
              <a:r>
                <a:rPr lang="zh-CN" altLang="en-US" sz="1800">
                  <a:solidFill>
                    <a:srgbClr val="595959"/>
                  </a:solidFill>
                  <a:latin typeface="微软雅黑" panose="020B0503020204020204" pitchFamily="34" charset="-122"/>
                  <a:ea typeface="微软雅黑" panose="020B0503020204020204" pitchFamily="34" charset="-122"/>
                  <a:sym typeface="+mn-ea"/>
                </a:rPr>
                <a:t>价格是你买它的时候所要付出的金钱，</a:t>
              </a:r>
              <a:r>
                <a:rPr lang="zh-CN" altLang="en-US" sz="1800" b="1">
                  <a:solidFill>
                    <a:srgbClr val="595959"/>
                  </a:solidFill>
                  <a:latin typeface="微软雅黑" panose="020B0503020204020204" pitchFamily="34" charset="-122"/>
                  <a:ea typeface="微软雅黑" panose="020B0503020204020204" pitchFamily="34" charset="-122"/>
                  <a:sym typeface="+mn-ea"/>
                </a:rPr>
                <a:t>只是一次性的</a:t>
              </a:r>
              <a:r>
                <a:rPr lang="zh-CN" altLang="en-US" b="1">
                  <a:solidFill>
                    <a:srgbClr val="595959"/>
                  </a:solidFill>
                  <a:latin typeface="微软雅黑" panose="020B0503020204020204" pitchFamily="34" charset="-122"/>
                  <a:ea typeface="微软雅黑" panose="020B0503020204020204" pitchFamily="34" charset="-122"/>
                  <a:sym typeface="+mn-ea"/>
                </a:rPr>
                <a:t>。</a:t>
              </a:r>
              <a:endParaRPr lang="en-US" altLang="zh-CN" b="1">
                <a:solidFill>
                  <a:srgbClr val="595959"/>
                </a:solidFill>
                <a:latin typeface="微软雅黑" panose="020B0503020204020204" pitchFamily="34" charset="-122"/>
                <a:ea typeface="微软雅黑" panose="020B0503020204020204" pitchFamily="34" charset="-122"/>
              </a:endParaRPr>
            </a:p>
            <a:p>
              <a:pPr algn="r">
                <a:lnSpc>
                  <a:spcPct val="120000"/>
                </a:lnSpc>
              </a:pPr>
              <a:endParaRPr lang="zh-CN" altLang="en-US" b="1" dirty="0">
                <a:solidFill>
                  <a:srgbClr val="27B1B4"/>
                </a:solidFill>
                <a:latin typeface="Calibri Light" panose="020F0302020204030204" charset="0"/>
                <a:ea typeface="宋体" panose="02010600030101010101" pitchFamily="2" charset="-122"/>
                <a:cs typeface="+mn-ea"/>
                <a:sym typeface="Arial" panose="020B0604020202020204" pitchFamily="34" charset="0"/>
              </a:endParaRPr>
            </a:p>
          </p:txBody>
        </p:sp>
        <p:cxnSp>
          <p:nvCxnSpPr>
            <p:cNvPr id="11" name="直接连接符 10"/>
            <p:cNvCxnSpPr/>
            <p:nvPr>
              <p:custDataLst>
                <p:tags r:id="rId8"/>
              </p:custDataLst>
            </p:nvPr>
          </p:nvCxnSpPr>
          <p:spPr>
            <a:xfrm flipH="1" flipV="1">
              <a:off x="4201661" y="3669254"/>
              <a:ext cx="893009" cy="1589"/>
            </a:xfrm>
            <a:prstGeom prst="line">
              <a:avLst/>
            </a:prstGeom>
            <a:noFill/>
            <a:ln w="12700" cap="flat" cmpd="sng" algn="ctr">
              <a:solidFill>
                <a:srgbClr val="27B1B4">
                  <a:lumMod val="40000"/>
                  <a:lumOff val="60000"/>
                </a:srgbClr>
              </a:solidFill>
              <a:prstDash val="solid"/>
              <a:miter lim="800000"/>
              <a:tailEnd type="oval"/>
            </a:ln>
            <a:effectLst/>
          </p:spPr>
        </p:cxnSp>
      </p:grpSp>
      <p:pic>
        <p:nvPicPr>
          <p:cNvPr id="12" name="图片 11" descr="7f2b7b1b5e4609652edfa6fc9c74276c"/>
          <p:cNvPicPr>
            <a:picLocks noChangeAspect="1"/>
          </p:cNvPicPr>
          <p:nvPr/>
        </p:nvPicPr>
        <p:blipFill>
          <a:blip r:embed="rId11"/>
          <a:stretch>
            <a:fillRect/>
          </a:stretch>
        </p:blipFill>
        <p:spPr>
          <a:xfrm>
            <a:off x="309880" y="4346575"/>
            <a:ext cx="3290570" cy="2715895"/>
          </a:xfrm>
          <a:prstGeom prst="rect">
            <a:avLst/>
          </a:prstGeom>
        </p:spPr>
      </p:pic>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0-#ppt_w/2"/>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ppt_x</p:attrName>
                                        </p:attrNameLst>
                                      </p:cBhvr>
                                      <p:tavLst>
                                        <p:tav tm="0">
                                          <p:val>
                                            <p:strVal val="#ppt_x"/>
                                          </p:val>
                                        </p:tav>
                                        <p:tav tm="100000">
                                          <p:val>
                                            <p:strVal val="#ppt_x"/>
                                          </p:val>
                                        </p:tav>
                                      </p:tavLst>
                                    </p:anim>
                                    <p:anim calcmode="lin" valueType="num">
                                      <p:cBhvr>
                                        <p:cTn id="17" dur="500" fill="hold"/>
                                        <p:tgtEl>
                                          <p:spTgt spid="19"/>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bwMode="auto">
          <a:xfrm>
            <a:off x="6600508" y="647383"/>
            <a:ext cx="5053012" cy="458787"/>
            <a:chOff x="820864" y="1943802"/>
            <a:chExt cx="5053867" cy="458022"/>
          </a:xfrm>
        </p:grpSpPr>
        <p:sp>
          <p:nvSpPr>
            <p:cNvPr id="29699" name="矩形 40"/>
            <p:cNvSpPr>
              <a:spLocks noChangeArrowheads="1"/>
            </p:cNvSpPr>
            <p:nvPr/>
          </p:nvSpPr>
          <p:spPr bwMode="auto">
            <a:xfrm>
              <a:off x="1288219" y="1943802"/>
              <a:ext cx="4586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销售成交技巧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技巧七：情境推销法</a:t>
              </a:r>
            </a:p>
          </p:txBody>
        </p:sp>
        <p:grpSp>
          <p:nvGrpSpPr>
            <p:cNvPr id="29700" name="组合 41"/>
            <p:cNvGrpSpPr/>
            <p:nvPr/>
          </p:nvGrpSpPr>
          <p:grpSpPr bwMode="auto">
            <a:xfrm>
              <a:off x="820864" y="1962820"/>
              <a:ext cx="438224" cy="439004"/>
              <a:chOff x="820864" y="1962820"/>
              <a:chExt cx="438224" cy="439004"/>
            </a:xfrm>
          </p:grpSpPr>
          <p:sp>
            <p:nvSpPr>
              <p:cNvPr id="43" name="泪滴形 42"/>
              <p:cNvSpPr/>
              <p:nvPr/>
            </p:nvSpPr>
            <p:spPr>
              <a:xfrm>
                <a:off x="820864" y="1962820"/>
                <a:ext cx="438224" cy="439004"/>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9702" name="矩形 43"/>
              <p:cNvSpPr>
                <a:spLocks noChangeArrowheads="1"/>
              </p:cNvSpPr>
              <p:nvPr/>
            </p:nvSpPr>
            <p:spPr bwMode="auto">
              <a:xfrm>
                <a:off x="893654" y="1974580"/>
                <a:ext cx="311203" cy="367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chemeClr val="bg1"/>
                    </a:solidFill>
                  </a:rPr>
                  <a:t>B</a:t>
                </a:r>
                <a:endParaRPr lang="zh-CN" altLang="en-US" b="1">
                  <a:solidFill>
                    <a:schemeClr val="bg1"/>
                  </a:solidFill>
                </a:endParaRPr>
              </a:p>
            </p:txBody>
          </p:sp>
        </p:grpSp>
      </p:grpSp>
      <p:sp>
        <p:nvSpPr>
          <p:cNvPr id="6" name="矩形 5"/>
          <p:cNvSpPr>
            <a:spLocks noChangeArrowheads="1"/>
          </p:cNvSpPr>
          <p:nvPr/>
        </p:nvSpPr>
        <p:spPr bwMode="auto">
          <a:xfrm>
            <a:off x="487363" y="4124325"/>
            <a:ext cx="6270625" cy="133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800" b="1">
                <a:solidFill>
                  <a:schemeClr val="tx2">
                    <a:lumMod val="90000"/>
                    <a:lumOff val="10000"/>
                  </a:schemeClr>
                </a:solidFill>
                <a:latin typeface="微软雅黑" panose="020B0503020204020204" pitchFamily="34" charset="-122"/>
                <a:ea typeface="微软雅黑" panose="020B0503020204020204" pitchFamily="34" charset="-122"/>
              </a:rPr>
              <a:t>给顾客描述拥有典典瓷砖后的生动场景。</a:t>
            </a:r>
            <a:r>
              <a:rPr lang="zh-CN" altLang="en-US" sz="1800">
                <a:solidFill>
                  <a:schemeClr val="tx2">
                    <a:lumMod val="90000"/>
                    <a:lumOff val="10000"/>
                  </a:schemeClr>
                </a:solidFill>
                <a:latin typeface="微软雅黑" panose="020B0503020204020204" pitchFamily="34" charset="-122"/>
                <a:ea typeface="微软雅黑" panose="020B0503020204020204" pitchFamily="34" charset="-122"/>
              </a:rPr>
              <a:t>情境推销法就是让故事在顾客面前发生，让顾客成为故事中的主角。成交的一个关键技巧，要善长说故事。</a:t>
            </a:r>
          </a:p>
        </p:txBody>
      </p:sp>
      <p:grpSp>
        <p:nvGrpSpPr>
          <p:cNvPr id="17" name="组合 16"/>
          <p:cNvGrpSpPr/>
          <p:nvPr/>
        </p:nvGrpSpPr>
        <p:grpSpPr bwMode="auto">
          <a:xfrm>
            <a:off x="232410" y="2233295"/>
            <a:ext cx="5814695" cy="1142467"/>
            <a:chOff x="1147672" y="2574234"/>
            <a:chExt cx="6125818" cy="1451114"/>
          </a:xfrm>
        </p:grpSpPr>
        <p:sp>
          <p:nvSpPr>
            <p:cNvPr id="29705" name="矩形 8"/>
            <p:cNvSpPr>
              <a:spLocks noChangeArrowheads="1"/>
            </p:cNvSpPr>
            <p:nvPr/>
          </p:nvSpPr>
          <p:spPr bwMode="auto">
            <a:xfrm>
              <a:off x="1147672" y="2877435"/>
              <a:ext cx="6125818" cy="1054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rgbClr val="2980B9"/>
                  </a:solidFill>
                  <a:latin typeface="微软雅黑" panose="020B0503020204020204" pitchFamily="34" charset="-122"/>
                  <a:ea typeface="微软雅黑" panose="020B0503020204020204" pitchFamily="34" charset="-122"/>
                </a:rPr>
                <a:t>你要会说故事，让顾客成为顾客中的主角</a:t>
              </a:r>
              <a:endParaRPr lang="en-US" altLang="zh-CN" sz="2400" b="1">
                <a:solidFill>
                  <a:srgbClr val="2980B9"/>
                </a:solidFill>
                <a:latin typeface="微软雅黑" panose="020B0503020204020204" pitchFamily="34" charset="-122"/>
                <a:ea typeface="微软雅黑" panose="020B0503020204020204" pitchFamily="34" charset="-122"/>
              </a:endParaRPr>
            </a:p>
            <a:p>
              <a:pPr algn="ctr"/>
              <a:r>
                <a:rPr lang="zh-CN" altLang="en-US" sz="2400" b="1">
                  <a:solidFill>
                    <a:srgbClr val="2980B9"/>
                  </a:solidFill>
                  <a:latin typeface="微软雅黑" panose="020B0503020204020204" pitchFamily="34" charset="-122"/>
                  <a:ea typeface="微软雅黑" panose="020B0503020204020204" pitchFamily="34" charset="-122"/>
                </a:rPr>
                <a:t>你要说故事，你要成为说故事的高手</a:t>
              </a:r>
              <a:endParaRPr lang="en-US" altLang="zh-CN" sz="2400" b="1">
                <a:solidFill>
                  <a:srgbClr val="2980B9"/>
                </a:solidFill>
                <a:latin typeface="微软雅黑" panose="020B0503020204020204" pitchFamily="34" charset="-122"/>
                <a:ea typeface="微软雅黑" panose="020B0503020204020204" pitchFamily="34" charset="-122"/>
              </a:endParaRPr>
            </a:p>
          </p:txBody>
        </p:sp>
        <p:sp>
          <p:nvSpPr>
            <p:cNvPr id="14" name="左中括号 13"/>
            <p:cNvSpPr/>
            <p:nvPr/>
          </p:nvSpPr>
          <p:spPr>
            <a:xfrm>
              <a:off x="1231804" y="2574234"/>
              <a:ext cx="315895" cy="1451114"/>
            </a:xfrm>
            <a:prstGeom prst="leftBracket">
              <a:avLst>
                <a:gd name="adj" fmla="val 0"/>
              </a:avLst>
            </a:prstGeom>
            <a:ln w="69850">
              <a:solidFill>
                <a:srgbClr val="355C85"/>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endParaRPr lang="zh-CN" altLang="en-US" noProof="1"/>
            </a:p>
          </p:txBody>
        </p:sp>
        <p:sp>
          <p:nvSpPr>
            <p:cNvPr id="52" name="左中括号 51"/>
            <p:cNvSpPr/>
            <p:nvPr/>
          </p:nvSpPr>
          <p:spPr>
            <a:xfrm flipH="1">
              <a:off x="6959183" y="2574234"/>
              <a:ext cx="314307" cy="1451114"/>
            </a:xfrm>
            <a:prstGeom prst="leftBracket">
              <a:avLst>
                <a:gd name="adj" fmla="val 0"/>
              </a:avLst>
            </a:prstGeom>
            <a:ln w="69850">
              <a:solidFill>
                <a:srgbClr val="355C85"/>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endParaRPr lang="zh-CN" altLang="en-US" noProof="1"/>
            </a:p>
          </p:txBody>
        </p:sp>
      </p:grpSp>
      <p:sp>
        <p:nvSpPr>
          <p:cNvPr id="17420" name="矩形 18"/>
          <p:cNvSpPr>
            <a:spLocks noChangeArrowheads="1"/>
          </p:cNvSpPr>
          <p:nvPr/>
        </p:nvSpPr>
        <p:spPr bwMode="auto">
          <a:xfrm>
            <a:off x="815658" y="-6667"/>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3EACDF"/>
                </a:solidFill>
                <a:latin typeface="微软雅黑" panose="020B0503020204020204" pitchFamily="34" charset="-122"/>
                <a:ea typeface="微软雅黑" panose="020B0503020204020204" pitchFamily="34" charset="-122"/>
              </a:rPr>
              <a:t>客情维护</a:t>
            </a:r>
            <a:r>
              <a:rPr lang="en-US" altLang="zh-CN" sz="2400" b="1">
                <a:solidFill>
                  <a:srgbClr val="3EACDF"/>
                </a:solidFill>
                <a:latin typeface="微软雅黑" panose="020B0503020204020204" pitchFamily="34" charset="-122"/>
                <a:ea typeface="微软雅黑" panose="020B0503020204020204" pitchFamily="34" charset="-122"/>
              </a:rPr>
              <a:t>——</a:t>
            </a:r>
            <a:r>
              <a:rPr lang="zh-CN" altLang="en-US" sz="2400" b="1">
                <a:solidFill>
                  <a:srgbClr val="3EACDF"/>
                </a:solidFill>
                <a:latin typeface="微软雅黑" panose="020B0503020204020204" pitchFamily="34" charset="-122"/>
                <a:ea typeface="微软雅黑" panose="020B0503020204020204" pitchFamily="34" charset="-122"/>
              </a:rPr>
              <a:t>顾客要什么</a:t>
            </a:r>
          </a:p>
        </p:txBody>
      </p:sp>
      <p:pic>
        <p:nvPicPr>
          <p:cNvPr id="7" name="图片 6" descr="c11ea22e4e93ae5fa7d643bfab8f8388"/>
          <p:cNvPicPr>
            <a:picLocks noChangeAspect="1"/>
          </p:cNvPicPr>
          <p:nvPr/>
        </p:nvPicPr>
        <p:blipFill>
          <a:blip r:embed="rId4"/>
          <a:stretch>
            <a:fillRect/>
          </a:stretch>
        </p:blipFill>
        <p:spPr>
          <a:xfrm>
            <a:off x="6984365" y="1821180"/>
            <a:ext cx="4974590" cy="4974590"/>
          </a:xfrm>
          <a:prstGeom prst="rect">
            <a:avLst/>
          </a:prstGeom>
        </p:spPr>
      </p:pic>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0-#ppt_w/2"/>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95750" y="389255"/>
            <a:ext cx="8119110" cy="674370"/>
          </a:xfrm>
          <a:prstGeom prst="rect">
            <a:avLst/>
          </a:prstGeom>
          <a:solidFill>
            <a:srgbClr val="3DAB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bwMode="auto">
          <a:xfrm>
            <a:off x="4506913" y="526098"/>
            <a:ext cx="5565775" cy="458787"/>
            <a:chOff x="820864" y="1943802"/>
            <a:chExt cx="5566828" cy="458022"/>
          </a:xfrm>
        </p:grpSpPr>
        <p:sp>
          <p:nvSpPr>
            <p:cNvPr id="31746" name="矩形 40"/>
            <p:cNvSpPr>
              <a:spLocks noChangeArrowheads="1"/>
            </p:cNvSpPr>
            <p:nvPr/>
          </p:nvSpPr>
          <p:spPr bwMode="auto">
            <a:xfrm>
              <a:off x="1288219" y="1943802"/>
              <a:ext cx="50994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销售成交技巧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技巧八：富兰克林成交法</a:t>
              </a:r>
            </a:p>
          </p:txBody>
        </p:sp>
        <p:grpSp>
          <p:nvGrpSpPr>
            <p:cNvPr id="31747" name="组合 41"/>
            <p:cNvGrpSpPr/>
            <p:nvPr/>
          </p:nvGrpSpPr>
          <p:grpSpPr bwMode="auto">
            <a:xfrm>
              <a:off x="820864" y="1962912"/>
              <a:ext cx="438912" cy="438912"/>
              <a:chOff x="820864" y="1962912"/>
              <a:chExt cx="438912" cy="438912"/>
            </a:xfrm>
          </p:grpSpPr>
          <p:sp>
            <p:nvSpPr>
              <p:cNvPr id="43" name="泪滴形 42"/>
              <p:cNvSpPr/>
              <p:nvPr/>
            </p:nvSpPr>
            <p:spPr>
              <a:xfrm>
                <a:off x="820864" y="1962820"/>
                <a:ext cx="438233" cy="439004"/>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1749" name="矩形 43"/>
              <p:cNvSpPr>
                <a:spLocks noChangeArrowheads="1"/>
              </p:cNvSpPr>
              <p:nvPr/>
            </p:nvSpPr>
            <p:spPr bwMode="auto">
              <a:xfrm>
                <a:off x="893654" y="197458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rPr>
                  <a:t>B</a:t>
                </a:r>
                <a:endParaRPr lang="zh-CN" altLang="en-US">
                  <a:solidFill>
                    <a:schemeClr val="bg1"/>
                  </a:solidFill>
                </a:endParaRPr>
              </a:p>
            </p:txBody>
          </p:sp>
        </p:grpSp>
      </p:grpSp>
      <p:sp>
        <p:nvSpPr>
          <p:cNvPr id="8" name="矩形 7"/>
          <p:cNvSpPr>
            <a:spLocks noChangeArrowheads="1"/>
          </p:cNvSpPr>
          <p:nvPr/>
        </p:nvSpPr>
        <p:spPr bwMode="auto">
          <a:xfrm>
            <a:off x="4603750" y="4908550"/>
            <a:ext cx="7102475" cy="1753235"/>
          </a:xfrm>
          <a:prstGeom prst="rect">
            <a:avLst/>
          </a:prstGeom>
          <a:noFill/>
          <a:ln w="9525">
            <a:solidFill>
              <a:srgbClr val="404040"/>
            </a:solidFill>
            <a:prstDash val="dash"/>
            <a:round/>
          </a:ln>
          <a:extLst>
            <a:ext uri="{909E8E84-426E-40DD-AFC4-6F175D3DCCD1}">
              <a14:hiddenFill xmlns:a14="http://schemas.microsoft.com/office/drawing/2010/main">
                <a:solidFill>
                  <a:srgbClr val="FFFFFF"/>
                </a:solidFill>
              </a14:hiddenFill>
            </a:ext>
          </a:extLst>
        </p:spPr>
        <p:txBody>
          <a:bodyPr wrap="square">
            <a:spAutoFit/>
          </a:bodyPr>
          <a:lstStyle/>
          <a:p>
            <a:pPr>
              <a:lnSpc>
                <a:spcPct val="150000"/>
              </a:lnSpc>
            </a:pPr>
            <a:r>
              <a:rPr lang="zh-CN" altLang="en-US" sz="1800" b="1">
                <a:solidFill>
                  <a:schemeClr val="bg1"/>
                </a:solidFill>
                <a:latin typeface="微软雅黑" panose="020B0503020204020204" pitchFamily="34" charset="-122"/>
                <a:ea typeface="微软雅黑" panose="020B0503020204020204" pitchFamily="34" charset="-122"/>
              </a:rPr>
              <a:t>顾客一看该买的理由一大堆，不该买的理由一点点，</a:t>
            </a:r>
            <a:r>
              <a:rPr lang="zh-CN" altLang="en-US" sz="1800" u="sng">
                <a:solidFill>
                  <a:schemeClr val="bg1"/>
                </a:solidFill>
                <a:latin typeface="微软雅黑" panose="020B0503020204020204" pitchFamily="34" charset="-122"/>
                <a:ea typeface="微软雅黑" panose="020B0503020204020204" pitchFamily="34" charset="-122"/>
              </a:rPr>
              <a:t>这时你就可以说了，难道你不应该为了这些理由、这些好处做出一个决定付出一个代价？让自己忍受一下这些不满的原因吗？他一听，相信这是公平的是不是？</a:t>
            </a:r>
          </a:p>
        </p:txBody>
      </p:sp>
      <p:sp>
        <p:nvSpPr>
          <p:cNvPr id="31770" name="矩形 38"/>
          <p:cNvSpPr>
            <a:spLocks noChangeArrowheads="1"/>
          </p:cNvSpPr>
          <p:nvPr/>
        </p:nvSpPr>
        <p:spPr bwMode="auto">
          <a:xfrm>
            <a:off x="384493" y="246698"/>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anose="020B0503020204020204" pitchFamily="34" charset="-122"/>
                <a:ea typeface="微软雅黑" panose="020B0503020204020204" pitchFamily="34" charset="-122"/>
              </a:rPr>
              <a:t>客情维护</a:t>
            </a:r>
            <a:r>
              <a:rPr lang="en-US" altLang="zh-CN" sz="2400" b="1">
                <a:solidFill>
                  <a:schemeClr val="bg1"/>
                </a:solidFill>
                <a:latin typeface="微软雅黑" panose="020B0503020204020204" pitchFamily="34" charset="-122"/>
                <a:ea typeface="微软雅黑" panose="020B0503020204020204" pitchFamily="34" charset="-122"/>
              </a:rPr>
              <a:t>——</a:t>
            </a:r>
            <a:r>
              <a:rPr lang="zh-CN" altLang="en-US" sz="2400" b="1">
                <a:solidFill>
                  <a:schemeClr val="bg1"/>
                </a:solidFill>
                <a:latin typeface="微软雅黑" panose="020B0503020204020204" pitchFamily="34" charset="-122"/>
                <a:ea typeface="微软雅黑" panose="020B0503020204020204" pitchFamily="34" charset="-122"/>
              </a:rPr>
              <a:t>顾客要什么</a:t>
            </a:r>
          </a:p>
        </p:txBody>
      </p:sp>
      <p:sp>
        <p:nvSpPr>
          <p:cNvPr id="168" name=" 168"/>
          <p:cNvSpPr/>
          <p:nvPr/>
        </p:nvSpPr>
        <p:spPr>
          <a:xfrm>
            <a:off x="4201795" y="1858010"/>
            <a:ext cx="4113530" cy="233299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nSpc>
                <a:spcPct val="150000"/>
              </a:lnSpc>
            </a:pPr>
            <a:r>
              <a:rPr lang="zh-CN" altLang="en-US" b="1">
                <a:solidFill>
                  <a:srgbClr val="595959"/>
                </a:solidFill>
                <a:latin typeface="微软雅黑" panose="020B0503020204020204" pitchFamily="34" charset="-122"/>
                <a:ea typeface="微软雅黑" panose="020B0503020204020204" pitchFamily="34" charset="-122"/>
                <a:sym typeface="+mn-ea"/>
              </a:rPr>
              <a:t>富兰克林是美国的伟人，那他每次在下不了决定的时候，总会拿出白纸，划一半，一边写做，一边写不做。</a:t>
            </a:r>
            <a:endParaRPr lang="zh-CN" altLang="en-US">
              <a:solidFill>
                <a:srgbClr val="FFFFFF"/>
              </a:solidFill>
            </a:endParaRPr>
          </a:p>
        </p:txBody>
      </p:sp>
      <p:grpSp>
        <p:nvGrpSpPr>
          <p:cNvPr id="30" name="组合 29"/>
          <p:cNvGrpSpPr/>
          <p:nvPr/>
        </p:nvGrpSpPr>
        <p:grpSpPr bwMode="auto">
          <a:xfrm>
            <a:off x="7963218" y="1338263"/>
            <a:ext cx="2419350" cy="2532062"/>
            <a:chOff x="2209800" y="2444751"/>
            <a:chExt cx="2419350" cy="2532063"/>
          </a:xfrm>
        </p:grpSpPr>
        <p:grpSp>
          <p:nvGrpSpPr>
            <p:cNvPr id="31762" name="组合 30"/>
            <p:cNvGrpSpPr/>
            <p:nvPr/>
          </p:nvGrpSpPr>
          <p:grpSpPr bwMode="auto">
            <a:xfrm>
              <a:off x="2209800" y="2444751"/>
              <a:ext cx="2419350" cy="2532063"/>
              <a:chOff x="2209800" y="2444751"/>
              <a:chExt cx="2419350" cy="2532063"/>
            </a:xfrm>
          </p:grpSpPr>
          <p:sp>
            <p:nvSpPr>
              <p:cNvPr id="35" name="MH_Other_1"/>
              <p:cNvSpPr/>
              <p:nvPr/>
            </p:nvSpPr>
            <p:spPr>
              <a:xfrm>
                <a:off x="2298700" y="2649538"/>
                <a:ext cx="2211387" cy="2217739"/>
              </a:xfrm>
              <a:custGeom>
                <a:avLst/>
                <a:gdLst>
                  <a:gd name="connsiteX0" fmla="*/ 0 w 8242300"/>
                  <a:gd name="connsiteY0" fmla="*/ 927100 h 8267700"/>
                  <a:gd name="connsiteX1" fmla="*/ 787400 w 8242300"/>
                  <a:gd name="connsiteY1" fmla="*/ 8267700 h 8267700"/>
                  <a:gd name="connsiteX2" fmla="*/ 8242300 w 8242300"/>
                  <a:gd name="connsiteY2" fmla="*/ 7200900 h 8267700"/>
                  <a:gd name="connsiteX3" fmla="*/ 7251700 w 8242300"/>
                  <a:gd name="connsiteY3" fmla="*/ 0 h 8267700"/>
                  <a:gd name="connsiteX4" fmla="*/ 0 w 8242300"/>
                  <a:gd name="connsiteY4" fmla="*/ 927100 h 826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2300" h="8267700">
                    <a:moveTo>
                      <a:pt x="0" y="927100"/>
                    </a:moveTo>
                    <a:lnTo>
                      <a:pt x="787400" y="8267700"/>
                    </a:lnTo>
                    <a:lnTo>
                      <a:pt x="8242300" y="7200900"/>
                    </a:lnTo>
                    <a:lnTo>
                      <a:pt x="7251700" y="0"/>
                    </a:lnTo>
                    <a:lnTo>
                      <a:pt x="0" y="927100"/>
                    </a:lnTo>
                    <a:close/>
                  </a:path>
                </a:pathLst>
              </a:custGeom>
              <a:solidFill>
                <a:srgbClr val="DBE7C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36" name="MH_SubTitle_1"/>
              <p:cNvSpPr/>
              <p:nvPr/>
            </p:nvSpPr>
            <p:spPr>
              <a:xfrm>
                <a:off x="2209800" y="2444751"/>
                <a:ext cx="2419350" cy="2532063"/>
              </a:xfrm>
              <a:custGeom>
                <a:avLst/>
                <a:gdLst>
                  <a:gd name="connsiteX0" fmla="*/ 0 w 8915400"/>
                  <a:gd name="connsiteY0" fmla="*/ 2438400 h 9436100"/>
                  <a:gd name="connsiteX1" fmla="*/ 2438400 w 8915400"/>
                  <a:gd name="connsiteY1" fmla="*/ 9436100 h 9436100"/>
                  <a:gd name="connsiteX2" fmla="*/ 6921500 w 8915400"/>
                  <a:gd name="connsiteY2" fmla="*/ 7683500 h 9436100"/>
                  <a:gd name="connsiteX3" fmla="*/ 8915400 w 8915400"/>
                  <a:gd name="connsiteY3" fmla="*/ 6464300 h 9436100"/>
                  <a:gd name="connsiteX4" fmla="*/ 8636000 w 8915400"/>
                  <a:gd name="connsiteY4" fmla="*/ 4508500 h 9436100"/>
                  <a:gd name="connsiteX5" fmla="*/ 6896100 w 8915400"/>
                  <a:gd name="connsiteY5" fmla="*/ 0 h 9436100"/>
                  <a:gd name="connsiteX6" fmla="*/ 0 w 8915400"/>
                  <a:gd name="connsiteY6" fmla="*/ 2438400 h 9436100"/>
                  <a:gd name="connsiteX0-1" fmla="*/ 0 w 8915400"/>
                  <a:gd name="connsiteY0-2" fmla="*/ 2438400 h 9436100"/>
                  <a:gd name="connsiteX1-3" fmla="*/ 2438400 w 8915400"/>
                  <a:gd name="connsiteY1-4" fmla="*/ 9436100 h 9436100"/>
                  <a:gd name="connsiteX2-5" fmla="*/ 6921500 w 8915400"/>
                  <a:gd name="connsiteY2-6" fmla="*/ 7683500 h 9436100"/>
                  <a:gd name="connsiteX3-7" fmla="*/ 8915400 w 8915400"/>
                  <a:gd name="connsiteY3-8" fmla="*/ 6464300 h 9436100"/>
                  <a:gd name="connsiteX4-9" fmla="*/ 8636000 w 8915400"/>
                  <a:gd name="connsiteY4-10" fmla="*/ 4508500 h 9436100"/>
                  <a:gd name="connsiteX5-11" fmla="*/ 6896100 w 8915400"/>
                  <a:gd name="connsiteY5-12" fmla="*/ 0 h 9436100"/>
                  <a:gd name="connsiteX6-13" fmla="*/ 0 w 8915400"/>
                  <a:gd name="connsiteY6-14" fmla="*/ 2438400 h 9436100"/>
                  <a:gd name="connsiteX0-15" fmla="*/ 0 w 8921390"/>
                  <a:gd name="connsiteY0-16" fmla="*/ 2438400 h 9436100"/>
                  <a:gd name="connsiteX1-17" fmla="*/ 2438400 w 8921390"/>
                  <a:gd name="connsiteY1-18" fmla="*/ 9436100 h 9436100"/>
                  <a:gd name="connsiteX2-19" fmla="*/ 6921500 w 8921390"/>
                  <a:gd name="connsiteY2-20" fmla="*/ 7683500 h 9436100"/>
                  <a:gd name="connsiteX3-21" fmla="*/ 8915400 w 8921390"/>
                  <a:gd name="connsiteY3-22" fmla="*/ 6464300 h 9436100"/>
                  <a:gd name="connsiteX4-23" fmla="*/ 8636000 w 8921390"/>
                  <a:gd name="connsiteY4-24" fmla="*/ 4508500 h 9436100"/>
                  <a:gd name="connsiteX5-25" fmla="*/ 6896100 w 8921390"/>
                  <a:gd name="connsiteY5-26" fmla="*/ 0 h 9436100"/>
                  <a:gd name="connsiteX6-27" fmla="*/ 0 w 8921390"/>
                  <a:gd name="connsiteY6-28" fmla="*/ 2438400 h 9436100"/>
                  <a:gd name="connsiteX0-29" fmla="*/ 0 w 8939563"/>
                  <a:gd name="connsiteY0-30" fmla="*/ 2438400 h 9436100"/>
                  <a:gd name="connsiteX1-31" fmla="*/ 2438400 w 8939563"/>
                  <a:gd name="connsiteY1-32" fmla="*/ 9436100 h 9436100"/>
                  <a:gd name="connsiteX2-33" fmla="*/ 6921500 w 8939563"/>
                  <a:gd name="connsiteY2-34" fmla="*/ 7683500 h 9436100"/>
                  <a:gd name="connsiteX3-35" fmla="*/ 8915400 w 8939563"/>
                  <a:gd name="connsiteY3-36" fmla="*/ 6464300 h 9436100"/>
                  <a:gd name="connsiteX4-37" fmla="*/ 8636000 w 8939563"/>
                  <a:gd name="connsiteY4-38" fmla="*/ 4508500 h 9436100"/>
                  <a:gd name="connsiteX5-39" fmla="*/ 6896100 w 8939563"/>
                  <a:gd name="connsiteY5-40" fmla="*/ 0 h 9436100"/>
                  <a:gd name="connsiteX6-41" fmla="*/ 0 w 8939563"/>
                  <a:gd name="connsiteY6-42" fmla="*/ 2438400 h 9436100"/>
                  <a:gd name="connsiteX0-43" fmla="*/ 0 w 8947302"/>
                  <a:gd name="connsiteY0-44" fmla="*/ 2438400 h 9436100"/>
                  <a:gd name="connsiteX1-45" fmla="*/ 2438400 w 8947302"/>
                  <a:gd name="connsiteY1-46" fmla="*/ 9436100 h 9436100"/>
                  <a:gd name="connsiteX2-47" fmla="*/ 6921500 w 8947302"/>
                  <a:gd name="connsiteY2-48" fmla="*/ 7683500 h 9436100"/>
                  <a:gd name="connsiteX3-49" fmla="*/ 8915400 w 8947302"/>
                  <a:gd name="connsiteY3-50" fmla="*/ 6464300 h 9436100"/>
                  <a:gd name="connsiteX4-51" fmla="*/ 8636000 w 8947302"/>
                  <a:gd name="connsiteY4-52" fmla="*/ 4508500 h 9436100"/>
                  <a:gd name="connsiteX5-53" fmla="*/ 6896100 w 8947302"/>
                  <a:gd name="connsiteY5-54" fmla="*/ 0 h 9436100"/>
                  <a:gd name="connsiteX6-55" fmla="*/ 0 w 8947302"/>
                  <a:gd name="connsiteY6-56" fmla="*/ 2438400 h 9436100"/>
                  <a:gd name="connsiteX0-57" fmla="*/ 0 w 8967474"/>
                  <a:gd name="connsiteY0-58" fmla="*/ 2438400 h 9436100"/>
                  <a:gd name="connsiteX1-59" fmla="*/ 2438400 w 8967474"/>
                  <a:gd name="connsiteY1-60" fmla="*/ 9436100 h 9436100"/>
                  <a:gd name="connsiteX2-61" fmla="*/ 6921500 w 8967474"/>
                  <a:gd name="connsiteY2-62" fmla="*/ 7683500 h 9436100"/>
                  <a:gd name="connsiteX3-63" fmla="*/ 8915400 w 8967474"/>
                  <a:gd name="connsiteY3-64" fmla="*/ 6464300 h 9436100"/>
                  <a:gd name="connsiteX4-65" fmla="*/ 8636000 w 8967474"/>
                  <a:gd name="connsiteY4-66" fmla="*/ 4508500 h 9436100"/>
                  <a:gd name="connsiteX5-67" fmla="*/ 6896100 w 8967474"/>
                  <a:gd name="connsiteY5-68" fmla="*/ 0 h 9436100"/>
                  <a:gd name="connsiteX6-69" fmla="*/ 0 w 8967474"/>
                  <a:gd name="connsiteY6-70" fmla="*/ 2438400 h 9436100"/>
                  <a:gd name="connsiteX0-71" fmla="*/ 0 w 8967474"/>
                  <a:gd name="connsiteY0-72" fmla="*/ 2438400 h 9436100"/>
                  <a:gd name="connsiteX1-73" fmla="*/ 2438400 w 8967474"/>
                  <a:gd name="connsiteY1-74" fmla="*/ 9436100 h 9436100"/>
                  <a:gd name="connsiteX2-75" fmla="*/ 6921500 w 8967474"/>
                  <a:gd name="connsiteY2-76" fmla="*/ 7683500 h 9436100"/>
                  <a:gd name="connsiteX3-77" fmla="*/ 8915400 w 8967474"/>
                  <a:gd name="connsiteY3-78" fmla="*/ 6464300 h 9436100"/>
                  <a:gd name="connsiteX4-79" fmla="*/ 8636000 w 8967474"/>
                  <a:gd name="connsiteY4-80" fmla="*/ 4508500 h 9436100"/>
                  <a:gd name="connsiteX5-81" fmla="*/ 6896100 w 8967474"/>
                  <a:gd name="connsiteY5-82" fmla="*/ 0 h 9436100"/>
                  <a:gd name="connsiteX6-83" fmla="*/ 0 w 8967474"/>
                  <a:gd name="connsiteY6-84" fmla="*/ 2438400 h 9436100"/>
                  <a:gd name="connsiteX0-85" fmla="*/ 0 w 8967474"/>
                  <a:gd name="connsiteY0-86" fmla="*/ 2438400 h 9436100"/>
                  <a:gd name="connsiteX1-87" fmla="*/ 2438400 w 8967474"/>
                  <a:gd name="connsiteY1-88" fmla="*/ 9436100 h 9436100"/>
                  <a:gd name="connsiteX2-89" fmla="*/ 6921500 w 8967474"/>
                  <a:gd name="connsiteY2-90" fmla="*/ 7683500 h 9436100"/>
                  <a:gd name="connsiteX3-91" fmla="*/ 8915400 w 8967474"/>
                  <a:gd name="connsiteY3-92" fmla="*/ 6464300 h 9436100"/>
                  <a:gd name="connsiteX4-93" fmla="*/ 8636000 w 8967474"/>
                  <a:gd name="connsiteY4-94" fmla="*/ 4508500 h 9436100"/>
                  <a:gd name="connsiteX5-95" fmla="*/ 6896100 w 8967474"/>
                  <a:gd name="connsiteY5-96" fmla="*/ 0 h 9436100"/>
                  <a:gd name="connsiteX6-97" fmla="*/ 0 w 8967474"/>
                  <a:gd name="connsiteY6-98" fmla="*/ 2438400 h 9436100"/>
                  <a:gd name="connsiteX0-99" fmla="*/ 0 w 8967474"/>
                  <a:gd name="connsiteY0-100" fmla="*/ 2438400 h 9436100"/>
                  <a:gd name="connsiteX1-101" fmla="*/ 2438400 w 8967474"/>
                  <a:gd name="connsiteY1-102" fmla="*/ 9436100 h 9436100"/>
                  <a:gd name="connsiteX2-103" fmla="*/ 6921500 w 8967474"/>
                  <a:gd name="connsiteY2-104" fmla="*/ 7683500 h 9436100"/>
                  <a:gd name="connsiteX3-105" fmla="*/ 8915400 w 8967474"/>
                  <a:gd name="connsiteY3-106" fmla="*/ 6464300 h 9436100"/>
                  <a:gd name="connsiteX4-107" fmla="*/ 8636000 w 8967474"/>
                  <a:gd name="connsiteY4-108" fmla="*/ 4508500 h 9436100"/>
                  <a:gd name="connsiteX5-109" fmla="*/ 6896100 w 8967474"/>
                  <a:gd name="connsiteY5-110" fmla="*/ 0 h 9436100"/>
                  <a:gd name="connsiteX6-111" fmla="*/ 0 w 8967474"/>
                  <a:gd name="connsiteY6-112" fmla="*/ 2438400 h 9436100"/>
                  <a:gd name="connsiteX0-113" fmla="*/ 0 w 9017122"/>
                  <a:gd name="connsiteY0-114" fmla="*/ 2438400 h 9436100"/>
                  <a:gd name="connsiteX1-115" fmla="*/ 2438400 w 9017122"/>
                  <a:gd name="connsiteY1-116" fmla="*/ 9436100 h 9436100"/>
                  <a:gd name="connsiteX2-117" fmla="*/ 6959600 w 9017122"/>
                  <a:gd name="connsiteY2-118" fmla="*/ 7708900 h 9436100"/>
                  <a:gd name="connsiteX3-119" fmla="*/ 8915400 w 9017122"/>
                  <a:gd name="connsiteY3-120" fmla="*/ 6464300 h 9436100"/>
                  <a:gd name="connsiteX4-121" fmla="*/ 8636000 w 9017122"/>
                  <a:gd name="connsiteY4-122" fmla="*/ 4508500 h 9436100"/>
                  <a:gd name="connsiteX5-123" fmla="*/ 6896100 w 9017122"/>
                  <a:gd name="connsiteY5-124" fmla="*/ 0 h 9436100"/>
                  <a:gd name="connsiteX6-125" fmla="*/ 0 w 9017122"/>
                  <a:gd name="connsiteY6-126" fmla="*/ 2438400 h 9436100"/>
                  <a:gd name="connsiteX0-127" fmla="*/ 0 w 9017122"/>
                  <a:gd name="connsiteY0-128" fmla="*/ 2438400 h 9436100"/>
                  <a:gd name="connsiteX1-129" fmla="*/ 2438400 w 9017122"/>
                  <a:gd name="connsiteY1-130" fmla="*/ 9436100 h 9436100"/>
                  <a:gd name="connsiteX2-131" fmla="*/ 6959600 w 9017122"/>
                  <a:gd name="connsiteY2-132" fmla="*/ 7708900 h 9436100"/>
                  <a:gd name="connsiteX3-133" fmla="*/ 8915400 w 9017122"/>
                  <a:gd name="connsiteY3-134" fmla="*/ 6464300 h 9436100"/>
                  <a:gd name="connsiteX4-135" fmla="*/ 8636000 w 9017122"/>
                  <a:gd name="connsiteY4-136" fmla="*/ 4508500 h 9436100"/>
                  <a:gd name="connsiteX5-137" fmla="*/ 6896100 w 9017122"/>
                  <a:gd name="connsiteY5-138" fmla="*/ 0 h 9436100"/>
                  <a:gd name="connsiteX6-139" fmla="*/ 0 w 9017122"/>
                  <a:gd name="connsiteY6-140" fmla="*/ 2438400 h 94361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17122" h="9436100">
                    <a:moveTo>
                      <a:pt x="0" y="2438400"/>
                    </a:moveTo>
                    <a:lnTo>
                      <a:pt x="2438400" y="9436100"/>
                    </a:lnTo>
                    <a:lnTo>
                      <a:pt x="6959600" y="7708900"/>
                    </a:lnTo>
                    <a:cubicBezTo>
                      <a:pt x="7632700" y="7480300"/>
                      <a:pt x="8636000" y="6997700"/>
                      <a:pt x="8915400" y="6464300"/>
                    </a:cubicBezTo>
                    <a:cubicBezTo>
                      <a:pt x="9194800" y="5930900"/>
                      <a:pt x="8830733" y="5173133"/>
                      <a:pt x="8636000" y="4508500"/>
                    </a:cubicBezTo>
                    <a:lnTo>
                      <a:pt x="6896100" y="0"/>
                    </a:lnTo>
                    <a:lnTo>
                      <a:pt x="0" y="2438400"/>
                    </a:lnTo>
                    <a:close/>
                  </a:path>
                </a:pathLst>
              </a:cu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anchor="ctr">
                <a:normAutofit/>
              </a:bodyPr>
              <a:lstStyle/>
              <a:p>
                <a:pPr algn="just" fontAlgn="auto">
                  <a:defRPr/>
                </a:pPr>
                <a:endParaRPr lang="zh-CN" altLang="en-US" noProof="1">
                  <a:solidFill>
                    <a:srgbClr val="FFFFFF"/>
                  </a:solidFill>
                </a:endParaRPr>
              </a:p>
            </p:txBody>
          </p:sp>
          <p:pic>
            <p:nvPicPr>
              <p:cNvPr id="31765" name="MH_Other_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3476" y="2833689"/>
                <a:ext cx="296863"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766" name="文本框 31"/>
            <p:cNvSpPr txBox="1">
              <a:spLocks noChangeArrowheads="1"/>
            </p:cNvSpPr>
            <p:nvPr/>
          </p:nvSpPr>
          <p:spPr bwMode="auto">
            <a:xfrm rot="-1254935">
              <a:off x="2636810" y="3162269"/>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微软雅黑" panose="020B0503020204020204" pitchFamily="34" charset="-122"/>
                  <a:ea typeface="微软雅黑" panose="020B0503020204020204" pitchFamily="34" charset="-122"/>
                </a:rPr>
                <a:t>不买的理由</a:t>
              </a:r>
            </a:p>
          </p:txBody>
        </p:sp>
        <p:cxnSp>
          <p:nvCxnSpPr>
            <p:cNvPr id="33" name="直接连接符 32"/>
            <p:cNvCxnSpPr/>
            <p:nvPr/>
          </p:nvCxnSpPr>
          <p:spPr>
            <a:xfrm flipV="1">
              <a:off x="2852737" y="3438526"/>
              <a:ext cx="1144588" cy="422275"/>
            </a:xfrm>
            <a:prstGeom prst="line">
              <a:avLst/>
            </a:prstGeom>
            <a:ln w="3492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2911475" y="3649663"/>
              <a:ext cx="1146175" cy="420688"/>
            </a:xfrm>
            <a:prstGeom prst="line">
              <a:avLst/>
            </a:prstGeom>
            <a:ln w="34925" cap="rnd">
              <a:solidFill>
                <a:schemeClr val="bg1"/>
              </a:solidFill>
              <a:round/>
            </a:ln>
          </p:spPr>
          <p:style>
            <a:lnRef idx="1">
              <a:schemeClr val="accent1"/>
            </a:lnRef>
            <a:fillRef idx="0">
              <a:schemeClr val="accent1"/>
            </a:fillRef>
            <a:effectRef idx="0">
              <a:schemeClr val="accent1"/>
            </a:effectRef>
            <a:fontRef idx="minor">
              <a:schemeClr val="tx1"/>
            </a:fontRef>
          </p:style>
        </p:cxnSp>
      </p:grpSp>
      <p:pic>
        <p:nvPicPr>
          <p:cNvPr id="3" name="图片 2" descr="dd7566c9b1aec179946898ac532d1766"/>
          <p:cNvPicPr>
            <a:picLocks noChangeAspect="1"/>
          </p:cNvPicPr>
          <p:nvPr/>
        </p:nvPicPr>
        <p:blipFill>
          <a:blip r:embed="rId5"/>
          <a:stretch>
            <a:fillRect/>
          </a:stretch>
        </p:blipFill>
        <p:spPr>
          <a:xfrm>
            <a:off x="562610" y="2964180"/>
            <a:ext cx="3441700" cy="3060065"/>
          </a:xfrm>
          <a:prstGeom prst="rect">
            <a:avLst/>
          </a:prstGeom>
        </p:spPr>
      </p:pic>
      <p:grpSp>
        <p:nvGrpSpPr>
          <p:cNvPr id="19" name="组合 18"/>
          <p:cNvGrpSpPr/>
          <p:nvPr/>
        </p:nvGrpSpPr>
        <p:grpSpPr bwMode="auto">
          <a:xfrm>
            <a:off x="9402763" y="2343468"/>
            <a:ext cx="2419350" cy="2532062"/>
            <a:chOff x="2209800" y="2444751"/>
            <a:chExt cx="2419350" cy="2532063"/>
          </a:xfrm>
        </p:grpSpPr>
        <p:grpSp>
          <p:nvGrpSpPr>
            <p:cNvPr id="31752" name="组合 19"/>
            <p:cNvGrpSpPr/>
            <p:nvPr/>
          </p:nvGrpSpPr>
          <p:grpSpPr bwMode="auto">
            <a:xfrm>
              <a:off x="2209800" y="2444751"/>
              <a:ext cx="2419350" cy="2532063"/>
              <a:chOff x="2209800" y="2444751"/>
              <a:chExt cx="2419350" cy="2532063"/>
            </a:xfrm>
          </p:grpSpPr>
          <p:sp>
            <p:nvSpPr>
              <p:cNvPr id="27" name="MH_Other_1"/>
              <p:cNvSpPr/>
              <p:nvPr/>
            </p:nvSpPr>
            <p:spPr>
              <a:xfrm>
                <a:off x="2298700" y="2649538"/>
                <a:ext cx="2211387" cy="2217739"/>
              </a:xfrm>
              <a:custGeom>
                <a:avLst/>
                <a:gdLst>
                  <a:gd name="connsiteX0" fmla="*/ 0 w 8242300"/>
                  <a:gd name="connsiteY0" fmla="*/ 927100 h 8267700"/>
                  <a:gd name="connsiteX1" fmla="*/ 787400 w 8242300"/>
                  <a:gd name="connsiteY1" fmla="*/ 8267700 h 8267700"/>
                  <a:gd name="connsiteX2" fmla="*/ 8242300 w 8242300"/>
                  <a:gd name="connsiteY2" fmla="*/ 7200900 h 8267700"/>
                  <a:gd name="connsiteX3" fmla="*/ 7251700 w 8242300"/>
                  <a:gd name="connsiteY3" fmla="*/ 0 h 8267700"/>
                  <a:gd name="connsiteX4" fmla="*/ 0 w 8242300"/>
                  <a:gd name="connsiteY4" fmla="*/ 927100 h 826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2300" h="8267700">
                    <a:moveTo>
                      <a:pt x="0" y="927100"/>
                    </a:moveTo>
                    <a:lnTo>
                      <a:pt x="787400" y="8267700"/>
                    </a:lnTo>
                    <a:lnTo>
                      <a:pt x="8242300" y="7200900"/>
                    </a:lnTo>
                    <a:lnTo>
                      <a:pt x="7251700" y="0"/>
                    </a:lnTo>
                    <a:lnTo>
                      <a:pt x="0" y="927100"/>
                    </a:lnTo>
                    <a:close/>
                  </a:path>
                </a:pathLst>
              </a:custGeom>
              <a:solidFill>
                <a:srgbClr val="A9D7F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schemeClr val="tx1"/>
                  </a:solidFill>
                </a:endParaRPr>
              </a:p>
            </p:txBody>
          </p:sp>
          <p:sp>
            <p:nvSpPr>
              <p:cNvPr id="28" name="MH_SubTitle_1"/>
              <p:cNvSpPr/>
              <p:nvPr/>
            </p:nvSpPr>
            <p:spPr>
              <a:xfrm>
                <a:off x="2209800" y="2444751"/>
                <a:ext cx="2419350" cy="2532063"/>
              </a:xfrm>
              <a:custGeom>
                <a:avLst/>
                <a:gdLst>
                  <a:gd name="connsiteX0" fmla="*/ 0 w 8915400"/>
                  <a:gd name="connsiteY0" fmla="*/ 2438400 h 9436100"/>
                  <a:gd name="connsiteX1" fmla="*/ 2438400 w 8915400"/>
                  <a:gd name="connsiteY1" fmla="*/ 9436100 h 9436100"/>
                  <a:gd name="connsiteX2" fmla="*/ 6921500 w 8915400"/>
                  <a:gd name="connsiteY2" fmla="*/ 7683500 h 9436100"/>
                  <a:gd name="connsiteX3" fmla="*/ 8915400 w 8915400"/>
                  <a:gd name="connsiteY3" fmla="*/ 6464300 h 9436100"/>
                  <a:gd name="connsiteX4" fmla="*/ 8636000 w 8915400"/>
                  <a:gd name="connsiteY4" fmla="*/ 4508500 h 9436100"/>
                  <a:gd name="connsiteX5" fmla="*/ 6896100 w 8915400"/>
                  <a:gd name="connsiteY5" fmla="*/ 0 h 9436100"/>
                  <a:gd name="connsiteX6" fmla="*/ 0 w 8915400"/>
                  <a:gd name="connsiteY6" fmla="*/ 2438400 h 9436100"/>
                  <a:gd name="connsiteX0-1" fmla="*/ 0 w 8915400"/>
                  <a:gd name="connsiteY0-2" fmla="*/ 2438400 h 9436100"/>
                  <a:gd name="connsiteX1-3" fmla="*/ 2438400 w 8915400"/>
                  <a:gd name="connsiteY1-4" fmla="*/ 9436100 h 9436100"/>
                  <a:gd name="connsiteX2-5" fmla="*/ 6921500 w 8915400"/>
                  <a:gd name="connsiteY2-6" fmla="*/ 7683500 h 9436100"/>
                  <a:gd name="connsiteX3-7" fmla="*/ 8915400 w 8915400"/>
                  <a:gd name="connsiteY3-8" fmla="*/ 6464300 h 9436100"/>
                  <a:gd name="connsiteX4-9" fmla="*/ 8636000 w 8915400"/>
                  <a:gd name="connsiteY4-10" fmla="*/ 4508500 h 9436100"/>
                  <a:gd name="connsiteX5-11" fmla="*/ 6896100 w 8915400"/>
                  <a:gd name="connsiteY5-12" fmla="*/ 0 h 9436100"/>
                  <a:gd name="connsiteX6-13" fmla="*/ 0 w 8915400"/>
                  <a:gd name="connsiteY6-14" fmla="*/ 2438400 h 9436100"/>
                  <a:gd name="connsiteX0-15" fmla="*/ 0 w 8921390"/>
                  <a:gd name="connsiteY0-16" fmla="*/ 2438400 h 9436100"/>
                  <a:gd name="connsiteX1-17" fmla="*/ 2438400 w 8921390"/>
                  <a:gd name="connsiteY1-18" fmla="*/ 9436100 h 9436100"/>
                  <a:gd name="connsiteX2-19" fmla="*/ 6921500 w 8921390"/>
                  <a:gd name="connsiteY2-20" fmla="*/ 7683500 h 9436100"/>
                  <a:gd name="connsiteX3-21" fmla="*/ 8915400 w 8921390"/>
                  <a:gd name="connsiteY3-22" fmla="*/ 6464300 h 9436100"/>
                  <a:gd name="connsiteX4-23" fmla="*/ 8636000 w 8921390"/>
                  <a:gd name="connsiteY4-24" fmla="*/ 4508500 h 9436100"/>
                  <a:gd name="connsiteX5-25" fmla="*/ 6896100 w 8921390"/>
                  <a:gd name="connsiteY5-26" fmla="*/ 0 h 9436100"/>
                  <a:gd name="connsiteX6-27" fmla="*/ 0 w 8921390"/>
                  <a:gd name="connsiteY6-28" fmla="*/ 2438400 h 9436100"/>
                  <a:gd name="connsiteX0-29" fmla="*/ 0 w 8939563"/>
                  <a:gd name="connsiteY0-30" fmla="*/ 2438400 h 9436100"/>
                  <a:gd name="connsiteX1-31" fmla="*/ 2438400 w 8939563"/>
                  <a:gd name="connsiteY1-32" fmla="*/ 9436100 h 9436100"/>
                  <a:gd name="connsiteX2-33" fmla="*/ 6921500 w 8939563"/>
                  <a:gd name="connsiteY2-34" fmla="*/ 7683500 h 9436100"/>
                  <a:gd name="connsiteX3-35" fmla="*/ 8915400 w 8939563"/>
                  <a:gd name="connsiteY3-36" fmla="*/ 6464300 h 9436100"/>
                  <a:gd name="connsiteX4-37" fmla="*/ 8636000 w 8939563"/>
                  <a:gd name="connsiteY4-38" fmla="*/ 4508500 h 9436100"/>
                  <a:gd name="connsiteX5-39" fmla="*/ 6896100 w 8939563"/>
                  <a:gd name="connsiteY5-40" fmla="*/ 0 h 9436100"/>
                  <a:gd name="connsiteX6-41" fmla="*/ 0 w 8939563"/>
                  <a:gd name="connsiteY6-42" fmla="*/ 2438400 h 9436100"/>
                  <a:gd name="connsiteX0-43" fmla="*/ 0 w 8947302"/>
                  <a:gd name="connsiteY0-44" fmla="*/ 2438400 h 9436100"/>
                  <a:gd name="connsiteX1-45" fmla="*/ 2438400 w 8947302"/>
                  <a:gd name="connsiteY1-46" fmla="*/ 9436100 h 9436100"/>
                  <a:gd name="connsiteX2-47" fmla="*/ 6921500 w 8947302"/>
                  <a:gd name="connsiteY2-48" fmla="*/ 7683500 h 9436100"/>
                  <a:gd name="connsiteX3-49" fmla="*/ 8915400 w 8947302"/>
                  <a:gd name="connsiteY3-50" fmla="*/ 6464300 h 9436100"/>
                  <a:gd name="connsiteX4-51" fmla="*/ 8636000 w 8947302"/>
                  <a:gd name="connsiteY4-52" fmla="*/ 4508500 h 9436100"/>
                  <a:gd name="connsiteX5-53" fmla="*/ 6896100 w 8947302"/>
                  <a:gd name="connsiteY5-54" fmla="*/ 0 h 9436100"/>
                  <a:gd name="connsiteX6-55" fmla="*/ 0 w 8947302"/>
                  <a:gd name="connsiteY6-56" fmla="*/ 2438400 h 9436100"/>
                  <a:gd name="connsiteX0-57" fmla="*/ 0 w 8967474"/>
                  <a:gd name="connsiteY0-58" fmla="*/ 2438400 h 9436100"/>
                  <a:gd name="connsiteX1-59" fmla="*/ 2438400 w 8967474"/>
                  <a:gd name="connsiteY1-60" fmla="*/ 9436100 h 9436100"/>
                  <a:gd name="connsiteX2-61" fmla="*/ 6921500 w 8967474"/>
                  <a:gd name="connsiteY2-62" fmla="*/ 7683500 h 9436100"/>
                  <a:gd name="connsiteX3-63" fmla="*/ 8915400 w 8967474"/>
                  <a:gd name="connsiteY3-64" fmla="*/ 6464300 h 9436100"/>
                  <a:gd name="connsiteX4-65" fmla="*/ 8636000 w 8967474"/>
                  <a:gd name="connsiteY4-66" fmla="*/ 4508500 h 9436100"/>
                  <a:gd name="connsiteX5-67" fmla="*/ 6896100 w 8967474"/>
                  <a:gd name="connsiteY5-68" fmla="*/ 0 h 9436100"/>
                  <a:gd name="connsiteX6-69" fmla="*/ 0 w 8967474"/>
                  <a:gd name="connsiteY6-70" fmla="*/ 2438400 h 9436100"/>
                  <a:gd name="connsiteX0-71" fmla="*/ 0 w 8967474"/>
                  <a:gd name="connsiteY0-72" fmla="*/ 2438400 h 9436100"/>
                  <a:gd name="connsiteX1-73" fmla="*/ 2438400 w 8967474"/>
                  <a:gd name="connsiteY1-74" fmla="*/ 9436100 h 9436100"/>
                  <a:gd name="connsiteX2-75" fmla="*/ 6921500 w 8967474"/>
                  <a:gd name="connsiteY2-76" fmla="*/ 7683500 h 9436100"/>
                  <a:gd name="connsiteX3-77" fmla="*/ 8915400 w 8967474"/>
                  <a:gd name="connsiteY3-78" fmla="*/ 6464300 h 9436100"/>
                  <a:gd name="connsiteX4-79" fmla="*/ 8636000 w 8967474"/>
                  <a:gd name="connsiteY4-80" fmla="*/ 4508500 h 9436100"/>
                  <a:gd name="connsiteX5-81" fmla="*/ 6896100 w 8967474"/>
                  <a:gd name="connsiteY5-82" fmla="*/ 0 h 9436100"/>
                  <a:gd name="connsiteX6-83" fmla="*/ 0 w 8967474"/>
                  <a:gd name="connsiteY6-84" fmla="*/ 2438400 h 9436100"/>
                  <a:gd name="connsiteX0-85" fmla="*/ 0 w 8967474"/>
                  <a:gd name="connsiteY0-86" fmla="*/ 2438400 h 9436100"/>
                  <a:gd name="connsiteX1-87" fmla="*/ 2438400 w 8967474"/>
                  <a:gd name="connsiteY1-88" fmla="*/ 9436100 h 9436100"/>
                  <a:gd name="connsiteX2-89" fmla="*/ 6921500 w 8967474"/>
                  <a:gd name="connsiteY2-90" fmla="*/ 7683500 h 9436100"/>
                  <a:gd name="connsiteX3-91" fmla="*/ 8915400 w 8967474"/>
                  <a:gd name="connsiteY3-92" fmla="*/ 6464300 h 9436100"/>
                  <a:gd name="connsiteX4-93" fmla="*/ 8636000 w 8967474"/>
                  <a:gd name="connsiteY4-94" fmla="*/ 4508500 h 9436100"/>
                  <a:gd name="connsiteX5-95" fmla="*/ 6896100 w 8967474"/>
                  <a:gd name="connsiteY5-96" fmla="*/ 0 h 9436100"/>
                  <a:gd name="connsiteX6-97" fmla="*/ 0 w 8967474"/>
                  <a:gd name="connsiteY6-98" fmla="*/ 2438400 h 9436100"/>
                  <a:gd name="connsiteX0-99" fmla="*/ 0 w 8967474"/>
                  <a:gd name="connsiteY0-100" fmla="*/ 2438400 h 9436100"/>
                  <a:gd name="connsiteX1-101" fmla="*/ 2438400 w 8967474"/>
                  <a:gd name="connsiteY1-102" fmla="*/ 9436100 h 9436100"/>
                  <a:gd name="connsiteX2-103" fmla="*/ 6921500 w 8967474"/>
                  <a:gd name="connsiteY2-104" fmla="*/ 7683500 h 9436100"/>
                  <a:gd name="connsiteX3-105" fmla="*/ 8915400 w 8967474"/>
                  <a:gd name="connsiteY3-106" fmla="*/ 6464300 h 9436100"/>
                  <a:gd name="connsiteX4-107" fmla="*/ 8636000 w 8967474"/>
                  <a:gd name="connsiteY4-108" fmla="*/ 4508500 h 9436100"/>
                  <a:gd name="connsiteX5-109" fmla="*/ 6896100 w 8967474"/>
                  <a:gd name="connsiteY5-110" fmla="*/ 0 h 9436100"/>
                  <a:gd name="connsiteX6-111" fmla="*/ 0 w 8967474"/>
                  <a:gd name="connsiteY6-112" fmla="*/ 2438400 h 9436100"/>
                  <a:gd name="connsiteX0-113" fmla="*/ 0 w 9017122"/>
                  <a:gd name="connsiteY0-114" fmla="*/ 2438400 h 9436100"/>
                  <a:gd name="connsiteX1-115" fmla="*/ 2438400 w 9017122"/>
                  <a:gd name="connsiteY1-116" fmla="*/ 9436100 h 9436100"/>
                  <a:gd name="connsiteX2-117" fmla="*/ 6959600 w 9017122"/>
                  <a:gd name="connsiteY2-118" fmla="*/ 7708900 h 9436100"/>
                  <a:gd name="connsiteX3-119" fmla="*/ 8915400 w 9017122"/>
                  <a:gd name="connsiteY3-120" fmla="*/ 6464300 h 9436100"/>
                  <a:gd name="connsiteX4-121" fmla="*/ 8636000 w 9017122"/>
                  <a:gd name="connsiteY4-122" fmla="*/ 4508500 h 9436100"/>
                  <a:gd name="connsiteX5-123" fmla="*/ 6896100 w 9017122"/>
                  <a:gd name="connsiteY5-124" fmla="*/ 0 h 9436100"/>
                  <a:gd name="connsiteX6-125" fmla="*/ 0 w 9017122"/>
                  <a:gd name="connsiteY6-126" fmla="*/ 2438400 h 9436100"/>
                  <a:gd name="connsiteX0-127" fmla="*/ 0 w 9017122"/>
                  <a:gd name="connsiteY0-128" fmla="*/ 2438400 h 9436100"/>
                  <a:gd name="connsiteX1-129" fmla="*/ 2438400 w 9017122"/>
                  <a:gd name="connsiteY1-130" fmla="*/ 9436100 h 9436100"/>
                  <a:gd name="connsiteX2-131" fmla="*/ 6959600 w 9017122"/>
                  <a:gd name="connsiteY2-132" fmla="*/ 7708900 h 9436100"/>
                  <a:gd name="connsiteX3-133" fmla="*/ 8915400 w 9017122"/>
                  <a:gd name="connsiteY3-134" fmla="*/ 6464300 h 9436100"/>
                  <a:gd name="connsiteX4-135" fmla="*/ 8636000 w 9017122"/>
                  <a:gd name="connsiteY4-136" fmla="*/ 4508500 h 9436100"/>
                  <a:gd name="connsiteX5-137" fmla="*/ 6896100 w 9017122"/>
                  <a:gd name="connsiteY5-138" fmla="*/ 0 h 9436100"/>
                  <a:gd name="connsiteX6-139" fmla="*/ 0 w 9017122"/>
                  <a:gd name="connsiteY6-140" fmla="*/ 2438400 h 94361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17122" h="9436100">
                    <a:moveTo>
                      <a:pt x="0" y="2438400"/>
                    </a:moveTo>
                    <a:lnTo>
                      <a:pt x="2438400" y="9436100"/>
                    </a:lnTo>
                    <a:lnTo>
                      <a:pt x="6959600" y="7708900"/>
                    </a:lnTo>
                    <a:cubicBezTo>
                      <a:pt x="7632700" y="7480300"/>
                      <a:pt x="8636000" y="6997700"/>
                      <a:pt x="8915400" y="6464300"/>
                    </a:cubicBezTo>
                    <a:cubicBezTo>
                      <a:pt x="9194800" y="5930900"/>
                      <a:pt x="8830733" y="5173133"/>
                      <a:pt x="8636000" y="4508500"/>
                    </a:cubicBezTo>
                    <a:lnTo>
                      <a:pt x="6896100" y="0"/>
                    </a:lnTo>
                    <a:lnTo>
                      <a:pt x="0" y="2438400"/>
                    </a:lnTo>
                    <a:close/>
                  </a:path>
                </a:pathLst>
              </a:cu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anchor="ctr">
                <a:normAutofit/>
              </a:bodyPr>
              <a:lstStyle/>
              <a:p>
                <a:pPr algn="just" fontAlgn="auto">
                  <a:defRPr/>
                </a:pPr>
                <a:endParaRPr lang="zh-CN" altLang="en-US" noProof="1">
                  <a:solidFill>
                    <a:srgbClr val="FFFFFF"/>
                  </a:solidFill>
                </a:endParaRPr>
              </a:p>
            </p:txBody>
          </p:sp>
          <p:pic>
            <p:nvPicPr>
              <p:cNvPr id="31755" name="MH_Other_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3476" y="2833689"/>
                <a:ext cx="296863"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756" name="文本框 21"/>
            <p:cNvSpPr txBox="1">
              <a:spLocks noChangeArrowheads="1"/>
            </p:cNvSpPr>
            <p:nvPr/>
          </p:nvSpPr>
          <p:spPr bwMode="auto">
            <a:xfrm rot="-1254935">
              <a:off x="2636810" y="3162269"/>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微软雅黑" panose="020B0503020204020204" pitchFamily="34" charset="-122"/>
                  <a:ea typeface="微软雅黑" panose="020B0503020204020204" pitchFamily="34" charset="-122"/>
                </a:rPr>
                <a:t>购买的理由</a:t>
              </a:r>
            </a:p>
          </p:txBody>
        </p:sp>
        <p:cxnSp>
          <p:nvCxnSpPr>
            <p:cNvPr id="23" name="直接连接符 22"/>
            <p:cNvCxnSpPr/>
            <p:nvPr/>
          </p:nvCxnSpPr>
          <p:spPr>
            <a:xfrm flipV="1">
              <a:off x="2852737" y="3438526"/>
              <a:ext cx="1144588" cy="422275"/>
            </a:xfrm>
            <a:prstGeom prst="line">
              <a:avLst/>
            </a:prstGeom>
            <a:ln w="3492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2911475" y="3649663"/>
              <a:ext cx="1146175" cy="420688"/>
            </a:xfrm>
            <a:prstGeom prst="line">
              <a:avLst/>
            </a:prstGeom>
            <a:ln w="3492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959100" y="3862389"/>
              <a:ext cx="1146175" cy="420688"/>
            </a:xfrm>
            <a:prstGeom prst="line">
              <a:avLst/>
            </a:prstGeom>
            <a:ln w="34925"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3048000" y="4084639"/>
              <a:ext cx="1146175" cy="420688"/>
            </a:xfrm>
            <a:prstGeom prst="line">
              <a:avLst/>
            </a:prstGeom>
            <a:ln w="34925" cap="rnd">
              <a:solidFill>
                <a:schemeClr val="bg1"/>
              </a:solidFill>
              <a:round/>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0-#ppt_w/2"/>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fltVal val="0"/>
                                          </p:val>
                                        </p:tav>
                                        <p:tav tm="100000">
                                          <p:val>
                                            <p:strVal val="#ppt_w"/>
                                          </p:val>
                                        </p:tav>
                                      </p:tavLst>
                                    </p:anim>
                                    <p:anim calcmode="lin" valueType="num">
                                      <p:cBhvr>
                                        <p:cTn id="13" dur="1000" fill="hold"/>
                                        <p:tgtEl>
                                          <p:spTgt spid="19"/>
                                        </p:tgtEl>
                                        <p:attrNameLst>
                                          <p:attrName>ppt_h</p:attrName>
                                        </p:attrNameLst>
                                      </p:cBhvr>
                                      <p:tavLst>
                                        <p:tav tm="0">
                                          <p:val>
                                            <p:fltVal val="0"/>
                                          </p:val>
                                        </p:tav>
                                        <p:tav tm="100000">
                                          <p:val>
                                            <p:strVal val="#ppt_h"/>
                                          </p:val>
                                        </p:tav>
                                      </p:tavLst>
                                    </p:anim>
                                    <p:anim calcmode="lin" valueType="num">
                                      <p:cBhvr>
                                        <p:cTn id="14" dur="1000" fill="hold"/>
                                        <p:tgtEl>
                                          <p:spTgt spid="19"/>
                                        </p:tgtEl>
                                        <p:attrNameLst>
                                          <p:attrName>style.rotation</p:attrName>
                                        </p:attrNameLst>
                                      </p:cBhvr>
                                      <p:tavLst>
                                        <p:tav tm="0">
                                          <p:val>
                                            <p:fltVal val="90"/>
                                          </p:val>
                                        </p:tav>
                                        <p:tav tm="100000">
                                          <p:val>
                                            <p:fltVal val="0"/>
                                          </p:val>
                                        </p:tav>
                                      </p:tavLst>
                                    </p:anim>
                                    <p:animEffect transition="in" filter="fade">
                                      <p:cBhvr>
                                        <p:cTn id="15" dur="1000"/>
                                        <p:tgtEl>
                                          <p:spTgt spid="19"/>
                                        </p:tgtEl>
                                      </p:cBhvr>
                                    </p:animEffect>
                                  </p:childTnLst>
                                </p:cTn>
                              </p:par>
                              <p:par>
                                <p:cTn id="16" presetID="31" presetClass="entr" presetSubtype="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p:cTn id="18" dur="1000" fill="hold"/>
                                        <p:tgtEl>
                                          <p:spTgt spid="30"/>
                                        </p:tgtEl>
                                        <p:attrNameLst>
                                          <p:attrName>ppt_w</p:attrName>
                                        </p:attrNameLst>
                                      </p:cBhvr>
                                      <p:tavLst>
                                        <p:tav tm="0">
                                          <p:val>
                                            <p:fltVal val="0"/>
                                          </p:val>
                                        </p:tav>
                                        <p:tav tm="100000">
                                          <p:val>
                                            <p:strVal val="#ppt_w"/>
                                          </p:val>
                                        </p:tav>
                                      </p:tavLst>
                                    </p:anim>
                                    <p:anim calcmode="lin" valueType="num">
                                      <p:cBhvr>
                                        <p:cTn id="19" dur="1000" fill="hold"/>
                                        <p:tgtEl>
                                          <p:spTgt spid="30"/>
                                        </p:tgtEl>
                                        <p:attrNameLst>
                                          <p:attrName>ppt_h</p:attrName>
                                        </p:attrNameLst>
                                      </p:cBhvr>
                                      <p:tavLst>
                                        <p:tav tm="0">
                                          <p:val>
                                            <p:fltVal val="0"/>
                                          </p:val>
                                        </p:tav>
                                        <p:tav tm="100000">
                                          <p:val>
                                            <p:strVal val="#ppt_h"/>
                                          </p:val>
                                        </p:tav>
                                      </p:tavLst>
                                    </p:anim>
                                    <p:anim calcmode="lin" valueType="num">
                                      <p:cBhvr>
                                        <p:cTn id="20" dur="1000" fill="hold"/>
                                        <p:tgtEl>
                                          <p:spTgt spid="30"/>
                                        </p:tgtEl>
                                        <p:attrNameLst>
                                          <p:attrName>style.rotation</p:attrName>
                                        </p:attrNameLst>
                                      </p:cBhvr>
                                      <p:tavLst>
                                        <p:tav tm="0">
                                          <p:val>
                                            <p:fltVal val="90"/>
                                          </p:val>
                                        </p:tav>
                                        <p:tav tm="100000">
                                          <p:val>
                                            <p:fltVal val="0"/>
                                          </p:val>
                                        </p:tav>
                                      </p:tavLst>
                                    </p:anim>
                                    <p:animEffect transition="in" filter="fade">
                                      <p:cBhvr>
                                        <p:cTn id="21" dur="1000"/>
                                        <p:tgtEl>
                                          <p:spTgt spid="30"/>
                                        </p:tgtEl>
                                      </p:cBhvr>
                                    </p:animEffect>
                                  </p:childTnLst>
                                </p:cTn>
                              </p:par>
                            </p:childTnLst>
                          </p:cTn>
                        </p:par>
                        <p:par>
                          <p:cTn id="22" fill="hold">
                            <p:stCondLst>
                              <p:cond delay="1500"/>
                            </p:stCondLst>
                            <p:childTnLst>
                              <p:par>
                                <p:cTn id="23" presetID="50" presetClass="entr" presetSubtype="0" decel="100000" fill="hold" grpId="1"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strVal val="#ppt_w+.3"/>
                                          </p:val>
                                        </p:tav>
                                        <p:tav tm="100000">
                                          <p:val>
                                            <p:strVal val="#ppt_w"/>
                                          </p:val>
                                        </p:tav>
                                      </p:tavLst>
                                    </p:anim>
                                    <p:anim calcmode="lin" valueType="num">
                                      <p:cBhvr>
                                        <p:cTn id="26" dur="1000" fill="hold"/>
                                        <p:tgtEl>
                                          <p:spTgt spid="8"/>
                                        </p:tgtEl>
                                        <p:attrNameLst>
                                          <p:attrName>ppt_h</p:attrName>
                                        </p:attrNameLst>
                                      </p:cBhvr>
                                      <p:tavLst>
                                        <p:tav tm="0">
                                          <p:val>
                                            <p:strVal val="#ppt_h"/>
                                          </p:val>
                                        </p:tav>
                                        <p:tav tm="100000">
                                          <p:val>
                                            <p:strVal val="#ppt_h"/>
                                          </p:val>
                                        </p:tav>
                                      </p:tavLst>
                                    </p:anim>
                                    <p:animEffect transition="in" filter="fade">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77265" y="2858135"/>
            <a:ext cx="8007350" cy="3790315"/>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095750" y="389255"/>
            <a:ext cx="8119110" cy="674370"/>
          </a:xfrm>
          <a:prstGeom prst="rect">
            <a:avLst/>
          </a:prstGeom>
          <a:solidFill>
            <a:srgbClr val="3DAB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bwMode="auto">
          <a:xfrm>
            <a:off x="4192588" y="496888"/>
            <a:ext cx="5053012" cy="458787"/>
            <a:chOff x="820864" y="1943802"/>
            <a:chExt cx="5053867" cy="458022"/>
          </a:xfrm>
        </p:grpSpPr>
        <p:sp>
          <p:nvSpPr>
            <p:cNvPr id="33795" name="矩形 40"/>
            <p:cNvSpPr>
              <a:spLocks noChangeArrowheads="1"/>
            </p:cNvSpPr>
            <p:nvPr/>
          </p:nvSpPr>
          <p:spPr bwMode="auto">
            <a:xfrm>
              <a:off x="1288219" y="1943802"/>
              <a:ext cx="4586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销售成交技巧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技巧九：问答成交法</a:t>
              </a:r>
            </a:p>
          </p:txBody>
        </p:sp>
        <p:grpSp>
          <p:nvGrpSpPr>
            <p:cNvPr id="33796" name="组合 41"/>
            <p:cNvGrpSpPr/>
            <p:nvPr/>
          </p:nvGrpSpPr>
          <p:grpSpPr bwMode="auto">
            <a:xfrm>
              <a:off x="820864" y="1962912"/>
              <a:ext cx="438912" cy="438912"/>
              <a:chOff x="820864" y="1962912"/>
              <a:chExt cx="438912" cy="438912"/>
            </a:xfrm>
          </p:grpSpPr>
          <p:sp>
            <p:nvSpPr>
              <p:cNvPr id="43" name="泪滴形 42"/>
              <p:cNvSpPr/>
              <p:nvPr/>
            </p:nvSpPr>
            <p:spPr>
              <a:xfrm>
                <a:off x="820864" y="1962820"/>
                <a:ext cx="438224" cy="439004"/>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3798" name="矩形 43"/>
              <p:cNvSpPr>
                <a:spLocks noChangeArrowheads="1"/>
              </p:cNvSpPr>
              <p:nvPr/>
            </p:nvSpPr>
            <p:spPr bwMode="auto">
              <a:xfrm>
                <a:off x="893654" y="197458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rPr>
                  <a:t>B</a:t>
                </a:r>
                <a:endParaRPr lang="zh-CN" altLang="en-US">
                  <a:solidFill>
                    <a:schemeClr val="bg1"/>
                  </a:solidFill>
                </a:endParaRPr>
              </a:p>
            </p:txBody>
          </p:sp>
        </p:grpSp>
      </p:grpSp>
      <p:sp>
        <p:nvSpPr>
          <p:cNvPr id="6" name="矩形 5"/>
          <p:cNvSpPr>
            <a:spLocks noChangeArrowheads="1"/>
          </p:cNvSpPr>
          <p:nvPr/>
        </p:nvSpPr>
        <p:spPr bwMode="auto">
          <a:xfrm>
            <a:off x="1170305" y="2858135"/>
            <a:ext cx="8779510" cy="3415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200000"/>
              </a:lnSpc>
              <a:buFont typeface="Calibri" panose="020F0502020204030204" pitchFamily="34" charset="0"/>
              <a:buAutoNum type="circleNumDbPlain"/>
            </a:pPr>
            <a:r>
              <a:rPr lang="zh-CN" altLang="en-US" sz="1800" b="1">
                <a:solidFill>
                  <a:srgbClr val="404040"/>
                </a:solidFill>
                <a:latin typeface="微软雅黑" panose="020B0503020204020204" pitchFamily="34" charset="-122"/>
                <a:ea typeface="微软雅黑" panose="020B0503020204020204" pitchFamily="34" charset="-122"/>
              </a:rPr>
              <a:t>如果这种性能的瓷砖是独一无二的，你不觉得拥有它是值得的吗？</a:t>
            </a:r>
            <a:endParaRPr lang="en-US" altLang="zh-CN" sz="1800" b="1">
              <a:solidFill>
                <a:srgbClr val="404040"/>
              </a:solidFill>
              <a:latin typeface="微软雅黑" panose="020B0503020204020204" pitchFamily="34" charset="-122"/>
              <a:ea typeface="微软雅黑" panose="020B0503020204020204" pitchFamily="34" charset="-122"/>
            </a:endParaRPr>
          </a:p>
          <a:p>
            <a:pPr>
              <a:lnSpc>
                <a:spcPct val="200000"/>
              </a:lnSpc>
              <a:buFont typeface="Calibri" panose="020F0502020204030204" pitchFamily="34" charset="0"/>
              <a:buAutoNum type="circleNumDbPlain"/>
            </a:pPr>
            <a:r>
              <a:rPr lang="zh-CN" altLang="en-US" sz="1800" b="1">
                <a:solidFill>
                  <a:srgbClr val="404040"/>
                </a:solidFill>
                <a:latin typeface="微软雅黑" panose="020B0503020204020204" pitchFamily="34" charset="-122"/>
                <a:ea typeface="微软雅黑" panose="020B0503020204020204" pitchFamily="34" charset="-122"/>
              </a:rPr>
              <a:t>如果这种能解决你的问题，你不觉得拥有它是一个正确的选择吗？</a:t>
            </a:r>
            <a:endParaRPr lang="en-US" altLang="zh-CN" sz="1800" b="1">
              <a:solidFill>
                <a:srgbClr val="404040"/>
              </a:solidFill>
              <a:latin typeface="微软雅黑" panose="020B0503020204020204" pitchFamily="34" charset="-122"/>
              <a:ea typeface="微软雅黑" panose="020B0503020204020204" pitchFamily="34" charset="-122"/>
            </a:endParaRPr>
          </a:p>
          <a:p>
            <a:pPr>
              <a:lnSpc>
                <a:spcPct val="200000"/>
              </a:lnSpc>
              <a:buFont typeface="Calibri" panose="020F0502020204030204" pitchFamily="34" charset="0"/>
              <a:buAutoNum type="circleNumDbPlain"/>
            </a:pPr>
            <a:r>
              <a:rPr lang="zh-CN" altLang="en-US" sz="1800" b="1">
                <a:solidFill>
                  <a:srgbClr val="404040"/>
                </a:solidFill>
                <a:latin typeface="微软雅黑" panose="020B0503020204020204" pitchFamily="34" charset="-122"/>
                <a:ea typeface="微软雅黑" panose="020B0503020204020204" pitchFamily="34" charset="-122"/>
              </a:rPr>
              <a:t>反问他你不觉得拥有它是一种正确的选择吗？</a:t>
            </a:r>
            <a:endParaRPr lang="en-US" altLang="zh-CN" sz="1800" b="1">
              <a:solidFill>
                <a:srgbClr val="404040"/>
              </a:solidFill>
              <a:latin typeface="微软雅黑" panose="020B0503020204020204" pitchFamily="34" charset="-122"/>
              <a:ea typeface="微软雅黑" panose="020B0503020204020204" pitchFamily="34" charset="-122"/>
            </a:endParaRPr>
          </a:p>
          <a:p>
            <a:pPr>
              <a:lnSpc>
                <a:spcPct val="200000"/>
              </a:lnSpc>
              <a:buFont typeface="Calibri" panose="020F0502020204030204" pitchFamily="34" charset="0"/>
              <a:buAutoNum type="circleNumDbPlain"/>
            </a:pPr>
            <a:r>
              <a:rPr lang="zh-CN" altLang="en-US" sz="1800" b="1">
                <a:solidFill>
                  <a:srgbClr val="404040"/>
                </a:solidFill>
                <a:latin typeface="微软雅黑" panose="020B0503020204020204" pitchFamily="34" charset="-122"/>
                <a:ea typeface="微软雅黑" panose="020B0503020204020204" pitchFamily="34" charset="-122"/>
              </a:rPr>
              <a:t>你希望马上送到，还是这个星期送到呢？</a:t>
            </a:r>
            <a:endParaRPr lang="en-US" altLang="zh-CN" sz="1800" b="1">
              <a:solidFill>
                <a:srgbClr val="404040"/>
              </a:solidFill>
              <a:latin typeface="微软雅黑" panose="020B0503020204020204" pitchFamily="34" charset="-122"/>
              <a:ea typeface="微软雅黑" panose="020B0503020204020204" pitchFamily="34" charset="-122"/>
            </a:endParaRPr>
          </a:p>
          <a:p>
            <a:pPr>
              <a:lnSpc>
                <a:spcPct val="200000"/>
              </a:lnSpc>
              <a:buFont typeface="Calibri" panose="020F0502020204030204" pitchFamily="34" charset="0"/>
              <a:buAutoNum type="circleNumDbPlain"/>
            </a:pPr>
            <a:r>
              <a:rPr lang="zh-CN" altLang="en-US" sz="1800" b="1">
                <a:solidFill>
                  <a:srgbClr val="404040"/>
                </a:solidFill>
                <a:latin typeface="微软雅黑" panose="020B0503020204020204" pitchFamily="34" charset="-122"/>
                <a:ea typeface="微软雅黑" panose="020B0503020204020204" pitchFamily="34" charset="-122"/>
              </a:rPr>
              <a:t>如果我们能在经济上为你省钱，那我们是不是就可以成交呢？</a:t>
            </a:r>
            <a:endParaRPr lang="en-US" altLang="zh-CN" sz="1800" b="1">
              <a:solidFill>
                <a:srgbClr val="404040"/>
              </a:solidFill>
              <a:latin typeface="微软雅黑" panose="020B0503020204020204" pitchFamily="34" charset="-122"/>
              <a:ea typeface="微软雅黑" panose="020B0503020204020204" pitchFamily="34" charset="-122"/>
            </a:endParaRPr>
          </a:p>
          <a:p>
            <a:pPr>
              <a:lnSpc>
                <a:spcPct val="200000"/>
              </a:lnSpc>
              <a:buFont typeface="Calibri" panose="020F0502020204030204" pitchFamily="34" charset="0"/>
              <a:buAutoNum type="circleNumDbPlain"/>
            </a:pPr>
            <a:r>
              <a:rPr lang="zh-CN" altLang="en-US" sz="1800" b="1">
                <a:solidFill>
                  <a:srgbClr val="404040"/>
                </a:solidFill>
                <a:latin typeface="微软雅黑" panose="020B0503020204020204" pitchFamily="34" charset="-122"/>
                <a:ea typeface="微软雅黑" panose="020B0503020204020204" pitchFamily="34" charset="-122"/>
              </a:rPr>
              <a:t>如果我们有办法让您省更多的钱的话我们是不是有机会合作呢？</a:t>
            </a:r>
          </a:p>
        </p:txBody>
      </p:sp>
      <p:grpSp>
        <p:nvGrpSpPr>
          <p:cNvPr id="13" name="组合 12"/>
          <p:cNvGrpSpPr/>
          <p:nvPr/>
        </p:nvGrpSpPr>
        <p:grpSpPr bwMode="auto">
          <a:xfrm>
            <a:off x="59373" y="2022158"/>
            <a:ext cx="5918200" cy="395287"/>
            <a:chOff x="4876801" y="2207741"/>
            <a:chExt cx="5918560" cy="395416"/>
          </a:xfrm>
        </p:grpSpPr>
        <p:sp>
          <p:nvSpPr>
            <p:cNvPr id="12" name="矩形 11"/>
            <p:cNvSpPr/>
            <p:nvPr/>
          </p:nvSpPr>
          <p:spPr>
            <a:xfrm>
              <a:off x="4876801" y="2207741"/>
              <a:ext cx="5918560" cy="395416"/>
            </a:xfrm>
            <a:prstGeom prst="rect">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3802" name="矩形 9"/>
            <p:cNvSpPr>
              <a:spLocks noChangeArrowheads="1"/>
            </p:cNvSpPr>
            <p:nvPr/>
          </p:nvSpPr>
          <p:spPr bwMode="auto">
            <a:xfrm>
              <a:off x="4982196" y="2233825"/>
              <a:ext cx="49039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a:solidFill>
                    <a:schemeClr val="bg1"/>
                  </a:solidFill>
                  <a:latin typeface="微软雅黑" panose="020B0503020204020204" pitchFamily="34" charset="-122"/>
                  <a:ea typeface="微软雅黑" panose="020B0503020204020204" pitchFamily="34" charset="-122"/>
                </a:rPr>
                <a:t>问答成交法，不断地在这些问句当中一句一句背起来</a:t>
              </a:r>
            </a:p>
          </p:txBody>
        </p:sp>
      </p:grpSp>
      <p:sp>
        <p:nvSpPr>
          <p:cNvPr id="31770" name="矩形 38"/>
          <p:cNvSpPr>
            <a:spLocks noChangeArrowheads="1"/>
          </p:cNvSpPr>
          <p:nvPr/>
        </p:nvSpPr>
        <p:spPr bwMode="auto">
          <a:xfrm>
            <a:off x="384493" y="246698"/>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anose="020B0503020204020204" pitchFamily="34" charset="-122"/>
                <a:ea typeface="微软雅黑" panose="020B0503020204020204" pitchFamily="34" charset="-122"/>
              </a:rPr>
              <a:t>客情维护</a:t>
            </a:r>
            <a:r>
              <a:rPr lang="en-US" altLang="zh-CN" sz="2400" b="1">
                <a:solidFill>
                  <a:schemeClr val="bg1"/>
                </a:solidFill>
                <a:latin typeface="微软雅黑" panose="020B0503020204020204" pitchFamily="34" charset="-122"/>
                <a:ea typeface="微软雅黑" panose="020B0503020204020204" pitchFamily="34" charset="-122"/>
              </a:rPr>
              <a:t>——</a:t>
            </a:r>
            <a:r>
              <a:rPr lang="zh-CN" altLang="en-US" sz="2400" b="1">
                <a:solidFill>
                  <a:schemeClr val="bg1"/>
                </a:solidFill>
                <a:latin typeface="微软雅黑" panose="020B0503020204020204" pitchFamily="34" charset="-122"/>
                <a:ea typeface="微软雅黑" panose="020B0503020204020204" pitchFamily="34" charset="-122"/>
              </a:rPr>
              <a:t>顾客要什么</a:t>
            </a:r>
          </a:p>
        </p:txBody>
      </p:sp>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0-#ppt_w/2"/>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8" dur="250"/>
                                        <p:tgtEl>
                                          <p:spTgt spid="6">
                                            <p:txEl>
                                              <p:pRg st="0" end="0"/>
                                            </p:txEl>
                                          </p:spTgt>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22" dur="250"/>
                                        <p:tgtEl>
                                          <p:spTgt spid="6">
                                            <p:txEl>
                                              <p:pRg st="1" end="1"/>
                                            </p:txEl>
                                          </p:spTgt>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randombar(horizontal)">
                                      <p:cBhvr>
                                        <p:cTn id="26" dur="250"/>
                                        <p:tgtEl>
                                          <p:spTgt spid="6">
                                            <p:txEl>
                                              <p:pRg st="2" end="2"/>
                                            </p:txEl>
                                          </p:spTgt>
                                        </p:tgtEl>
                                      </p:cBhvr>
                                    </p:animEffect>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randombar(horizontal)">
                                      <p:cBhvr>
                                        <p:cTn id="30" dur="250"/>
                                        <p:tgtEl>
                                          <p:spTgt spid="6">
                                            <p:txEl>
                                              <p:pRg st="3" end="3"/>
                                            </p:txEl>
                                          </p:spTgt>
                                        </p:tgtEl>
                                      </p:cBhvr>
                                    </p:animEffect>
                                  </p:childTnLst>
                                </p:cTn>
                              </p:par>
                            </p:childTnLst>
                          </p:cTn>
                        </p:par>
                        <p:par>
                          <p:cTn id="31" fill="hold">
                            <p:stCondLst>
                              <p:cond delay="3000"/>
                            </p:stCondLst>
                            <p:childTnLst>
                              <p:par>
                                <p:cTn id="32" presetID="14" presetClass="entr" presetSubtype="10" fill="hold" grpId="0" nodeType="afterEffect">
                                  <p:stCondLst>
                                    <p:cond delay="0"/>
                                  </p:stCondLst>
                                  <p:childTnLst>
                                    <p:set>
                                      <p:cBhvr>
                                        <p:cTn id="33" dur="1" fill="hold">
                                          <p:stCondLst>
                                            <p:cond delay="0"/>
                                          </p:stCondLst>
                                        </p:cTn>
                                        <p:tgtEl>
                                          <p:spTgt spid="6">
                                            <p:txEl>
                                              <p:pRg st="4" end="4"/>
                                            </p:txEl>
                                          </p:spTgt>
                                        </p:tgtEl>
                                        <p:attrNameLst>
                                          <p:attrName>style.visibility</p:attrName>
                                        </p:attrNameLst>
                                      </p:cBhvr>
                                      <p:to>
                                        <p:strVal val="visible"/>
                                      </p:to>
                                    </p:set>
                                    <p:animEffect transition="in" filter="randombar(horizontal)">
                                      <p:cBhvr>
                                        <p:cTn id="34" dur="250"/>
                                        <p:tgtEl>
                                          <p:spTgt spid="6">
                                            <p:txEl>
                                              <p:pRg st="4" end="4"/>
                                            </p:txEl>
                                          </p:spTgt>
                                        </p:tgtEl>
                                      </p:cBhvr>
                                    </p:animEffect>
                                  </p:childTnLst>
                                </p:cTn>
                              </p:par>
                            </p:childTnLst>
                          </p:cTn>
                        </p:par>
                        <p:par>
                          <p:cTn id="35" fill="hold">
                            <p:stCondLst>
                              <p:cond delay="3500"/>
                            </p:stCondLst>
                            <p:childTnLst>
                              <p:par>
                                <p:cTn id="36" presetID="14" presetClass="entr" presetSubtype="10" fill="hold" grpId="0" nodeType="afterEffect">
                                  <p:stCondLst>
                                    <p:cond delay="0"/>
                                  </p:stCondLst>
                                  <p:childTnLst>
                                    <p:set>
                                      <p:cBhvr>
                                        <p:cTn id="37" dur="1" fill="hold">
                                          <p:stCondLst>
                                            <p:cond delay="0"/>
                                          </p:stCondLst>
                                        </p:cTn>
                                        <p:tgtEl>
                                          <p:spTgt spid="6">
                                            <p:txEl>
                                              <p:pRg st="5" end="5"/>
                                            </p:txEl>
                                          </p:spTgt>
                                        </p:tgtEl>
                                        <p:attrNameLst>
                                          <p:attrName>style.visibility</p:attrName>
                                        </p:attrNameLst>
                                      </p:cBhvr>
                                      <p:to>
                                        <p:strVal val="visible"/>
                                      </p:to>
                                    </p:set>
                                    <p:animEffect transition="in" filter="randombar(horizontal)">
                                      <p:cBhvr>
                                        <p:cTn id="38" dur="25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330200" y="1778635"/>
            <a:ext cx="8007350" cy="3790315"/>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095750" y="389255"/>
            <a:ext cx="8119110" cy="674370"/>
          </a:xfrm>
          <a:prstGeom prst="rect">
            <a:avLst/>
          </a:prstGeom>
          <a:solidFill>
            <a:srgbClr val="3DAB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bwMode="auto">
          <a:xfrm>
            <a:off x="4319905" y="497840"/>
            <a:ext cx="6078538" cy="457200"/>
            <a:chOff x="820864" y="1943802"/>
            <a:chExt cx="6079789" cy="458022"/>
          </a:xfrm>
        </p:grpSpPr>
        <p:sp>
          <p:nvSpPr>
            <p:cNvPr id="35842" name="矩形 40"/>
            <p:cNvSpPr>
              <a:spLocks noChangeArrowheads="1"/>
            </p:cNvSpPr>
            <p:nvPr/>
          </p:nvSpPr>
          <p:spPr bwMode="auto">
            <a:xfrm>
              <a:off x="1288219" y="1943802"/>
              <a:ext cx="56124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有效沟通的技巧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与客户达成协议的金科玉律</a:t>
              </a:r>
            </a:p>
          </p:txBody>
        </p:sp>
        <p:grpSp>
          <p:nvGrpSpPr>
            <p:cNvPr id="35843" name="组合 41"/>
            <p:cNvGrpSpPr/>
            <p:nvPr/>
          </p:nvGrpSpPr>
          <p:grpSpPr bwMode="auto">
            <a:xfrm>
              <a:off x="820864" y="1962912"/>
              <a:ext cx="438912" cy="438912"/>
              <a:chOff x="820864" y="1962912"/>
              <a:chExt cx="438912" cy="438912"/>
            </a:xfrm>
          </p:grpSpPr>
          <p:sp>
            <p:nvSpPr>
              <p:cNvPr id="43" name="泪滴形 42"/>
              <p:cNvSpPr/>
              <p:nvPr/>
            </p:nvSpPr>
            <p:spPr>
              <a:xfrm>
                <a:off x="820864" y="1962886"/>
                <a:ext cx="438240" cy="438938"/>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5845" name="矩形 43"/>
              <p:cNvSpPr>
                <a:spLocks noChangeArrowheads="1"/>
              </p:cNvSpPr>
              <p:nvPr/>
            </p:nvSpPr>
            <p:spPr bwMode="auto">
              <a:xfrm>
                <a:off x="893654" y="197458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rPr>
                  <a:t>C</a:t>
                </a:r>
                <a:endParaRPr lang="zh-CN" altLang="en-US">
                  <a:solidFill>
                    <a:schemeClr val="bg1"/>
                  </a:solidFill>
                </a:endParaRPr>
              </a:p>
            </p:txBody>
          </p:sp>
        </p:grpSp>
      </p:grpSp>
      <p:sp>
        <p:nvSpPr>
          <p:cNvPr id="8" name="矩形 7"/>
          <p:cNvSpPr>
            <a:spLocks noChangeArrowheads="1"/>
          </p:cNvSpPr>
          <p:nvPr/>
        </p:nvSpPr>
        <p:spPr bwMode="auto">
          <a:xfrm>
            <a:off x="4095750" y="2123440"/>
            <a:ext cx="3679825" cy="299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altLang="zh-CN" b="1">
                <a:solidFill>
                  <a:schemeClr val="bg2">
                    <a:lumMod val="25000"/>
                  </a:schemeClr>
                </a:solidFill>
                <a:latin typeface="微软雅黑" panose="020B0503020204020204" pitchFamily="34" charset="-122"/>
                <a:ea typeface="微软雅黑" panose="020B0503020204020204" pitchFamily="34" charset="-122"/>
              </a:rPr>
              <a:t>a</a:t>
            </a:r>
            <a:r>
              <a:rPr lang="zh-CN" altLang="en-US" b="1">
                <a:solidFill>
                  <a:schemeClr val="bg2">
                    <a:lumMod val="25000"/>
                  </a:schemeClr>
                </a:solidFill>
                <a:latin typeface="微软雅黑" panose="020B0503020204020204" pitchFamily="34" charset="-122"/>
                <a:ea typeface="微软雅黑" panose="020B0503020204020204" pitchFamily="34" charset="-122"/>
              </a:rPr>
              <a:t>、如何用客户喜欢的方式去沟通</a:t>
            </a:r>
          </a:p>
          <a:p>
            <a:pPr>
              <a:lnSpc>
                <a:spcPct val="150000"/>
              </a:lnSpc>
            </a:pPr>
            <a:r>
              <a:rPr lang="zh-CN" altLang="en-US" sz="1800">
                <a:solidFill>
                  <a:srgbClr val="595959"/>
                </a:solidFill>
                <a:latin typeface="微软雅黑" panose="020B0503020204020204" pitchFamily="34" charset="-122"/>
                <a:ea typeface="微软雅黑" panose="020B0503020204020204" pitchFamily="34" charset="-122"/>
              </a:rPr>
              <a:t>做大客户销售，一个很重要的环节就是沟通，用什么样的营销话术、什么样的沟通技巧，具体的事情需要具体而定。但是有一些比较普遍意义的沟通技巧是大多数典典的销售必须共同遵守的。</a:t>
            </a:r>
          </a:p>
        </p:txBody>
      </p:sp>
      <p:sp>
        <p:nvSpPr>
          <p:cNvPr id="35849" name="矩形 32"/>
          <p:cNvSpPr>
            <a:spLocks noChangeArrowheads="1"/>
          </p:cNvSpPr>
          <p:nvPr/>
        </p:nvSpPr>
        <p:spPr bwMode="auto">
          <a:xfrm>
            <a:off x="417513" y="341313"/>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anose="020B0503020204020204" pitchFamily="34" charset="-122"/>
                <a:ea typeface="微软雅黑" panose="020B0503020204020204" pitchFamily="34" charset="-122"/>
              </a:rPr>
              <a:t>客情维护</a:t>
            </a:r>
            <a:r>
              <a:rPr lang="en-US" altLang="zh-CN" sz="2400" b="1">
                <a:solidFill>
                  <a:schemeClr val="bg1"/>
                </a:solidFill>
                <a:latin typeface="微软雅黑" panose="020B0503020204020204" pitchFamily="34" charset="-122"/>
                <a:ea typeface="微软雅黑" panose="020B0503020204020204" pitchFamily="34" charset="-122"/>
              </a:rPr>
              <a:t>——</a:t>
            </a:r>
            <a:r>
              <a:rPr lang="zh-CN" altLang="en-US" sz="2400" b="1">
                <a:solidFill>
                  <a:schemeClr val="bg1"/>
                </a:solidFill>
                <a:latin typeface="微软雅黑" panose="020B0503020204020204" pitchFamily="34" charset="-122"/>
                <a:ea typeface="微软雅黑" panose="020B0503020204020204" pitchFamily="34" charset="-122"/>
              </a:rPr>
              <a:t>顾客要什么</a:t>
            </a:r>
          </a:p>
        </p:txBody>
      </p:sp>
      <p:pic>
        <p:nvPicPr>
          <p:cNvPr id="6" name="图片 5" descr="ebb9b75a5577be8fb04c39fb7bfa201b"/>
          <p:cNvPicPr>
            <a:picLocks noChangeAspect="1"/>
          </p:cNvPicPr>
          <p:nvPr/>
        </p:nvPicPr>
        <p:blipFill>
          <a:blip r:embed="rId17"/>
          <a:srcRect l="19716" r="21187" b="48270"/>
          <a:stretch>
            <a:fillRect/>
          </a:stretch>
        </p:blipFill>
        <p:spPr>
          <a:xfrm>
            <a:off x="488315" y="2292985"/>
            <a:ext cx="3479165" cy="3045460"/>
          </a:xfrm>
          <a:prstGeom prst="rect">
            <a:avLst/>
          </a:prstGeom>
        </p:spPr>
      </p:pic>
      <p:sp>
        <p:nvSpPr>
          <p:cNvPr id="33" name="椭圆 32"/>
          <p:cNvSpPr/>
          <p:nvPr>
            <p:custDataLst>
              <p:tags r:id="rId2"/>
            </p:custDataLst>
          </p:nvPr>
        </p:nvSpPr>
        <p:spPr>
          <a:xfrm>
            <a:off x="9335904" y="4154647"/>
            <a:ext cx="934479" cy="934479"/>
          </a:xfrm>
          <a:prstGeom prst="ellipse">
            <a:avLst/>
          </a:prstGeom>
          <a:solidFill>
            <a:srgbClr val="E7E6E6"/>
          </a:solidFill>
          <a:ln w="12700" cap="flat" cmpd="sng" algn="ctr">
            <a:noFill/>
            <a:prstDash val="solid"/>
            <a:miter lim="800000"/>
          </a:ln>
          <a:effectLst/>
        </p:spPr>
        <p:txBody>
          <a:bodyPr rtlCol="0" anchor="ctr">
            <a:noAutofit/>
          </a:bodyPr>
          <a:lstStyle/>
          <a:p>
            <a:pPr algn="ctr"/>
            <a:r>
              <a:rPr lang="zh-CN" altLang="en-US" sz="4000" b="1">
                <a:solidFill>
                  <a:srgbClr val="DF733D"/>
                </a:solidFill>
                <a:latin typeface="微软雅黑" panose="020B0503020204020204" pitchFamily="34" charset="-122"/>
                <a:ea typeface="微软雅黑" panose="020B0503020204020204" pitchFamily="34" charset="-122"/>
                <a:sym typeface="+mn-ea"/>
              </a:rPr>
              <a:t>忌</a:t>
            </a:r>
          </a:p>
        </p:txBody>
      </p:sp>
      <p:sp>
        <p:nvSpPr>
          <p:cNvPr id="34" name="泪滴形 33"/>
          <p:cNvSpPr/>
          <p:nvPr>
            <p:custDataLst>
              <p:tags r:id="rId3"/>
            </p:custDataLst>
          </p:nvPr>
        </p:nvSpPr>
        <p:spPr>
          <a:xfrm rot="18882936">
            <a:off x="9161824" y="5475208"/>
            <a:ext cx="1306721" cy="1306721"/>
          </a:xfrm>
          <a:prstGeom prst="teardrop">
            <a:avLst/>
          </a:prstGeom>
          <a:solidFill>
            <a:srgbClr val="DE3F54"/>
          </a:solidFill>
          <a:ln w="12700" cap="flat" cmpd="sng" algn="ctr">
            <a:noFill/>
            <a:prstDash val="solid"/>
            <a:miter lim="800000"/>
          </a:ln>
          <a:effectLst/>
        </p:spPr>
        <p:txBody>
          <a:bodyPr rtlCol="0" anchor="ctr">
            <a:normAutofit/>
          </a:bodyPr>
          <a:lstStyle/>
          <a:p>
            <a:pPr algn="ctr"/>
            <a:endParaRPr lang="zh-CN" altLang="en-US"/>
          </a:p>
        </p:txBody>
      </p:sp>
      <p:sp>
        <p:nvSpPr>
          <p:cNvPr id="37" name="泪滴形 36"/>
          <p:cNvSpPr/>
          <p:nvPr>
            <p:custDataLst>
              <p:tags r:id="rId4"/>
            </p:custDataLst>
          </p:nvPr>
        </p:nvSpPr>
        <p:spPr>
          <a:xfrm rot="15813423">
            <a:off x="10427870" y="4742071"/>
            <a:ext cx="1306721" cy="1306721"/>
          </a:xfrm>
          <a:prstGeom prst="teardrop">
            <a:avLst/>
          </a:prstGeom>
          <a:solidFill>
            <a:srgbClr val="C1392B"/>
          </a:solidFill>
          <a:ln w="12700" cap="flat" cmpd="sng" algn="ctr">
            <a:noFill/>
            <a:prstDash val="solid"/>
            <a:miter lim="800000"/>
          </a:ln>
          <a:effectLst/>
        </p:spPr>
        <p:txBody>
          <a:bodyPr rtlCol="0" anchor="ctr">
            <a:normAutofit/>
          </a:bodyPr>
          <a:lstStyle/>
          <a:p>
            <a:pPr algn="ctr"/>
            <a:endParaRPr lang="zh-CN" altLang="en-US"/>
          </a:p>
        </p:txBody>
      </p:sp>
      <p:sp>
        <p:nvSpPr>
          <p:cNvPr id="38" name="泪滴形 37"/>
          <p:cNvSpPr/>
          <p:nvPr>
            <p:custDataLst>
              <p:tags r:id="rId5"/>
            </p:custDataLst>
          </p:nvPr>
        </p:nvSpPr>
        <p:spPr>
          <a:xfrm rot="12260210">
            <a:off x="10561931" y="3277715"/>
            <a:ext cx="1306721" cy="1306721"/>
          </a:xfrm>
          <a:prstGeom prst="teardrop">
            <a:avLst/>
          </a:prstGeom>
          <a:solidFill>
            <a:srgbClr val="F39712"/>
          </a:solidFill>
          <a:ln w="12700" cap="flat" cmpd="sng" algn="ctr">
            <a:noFill/>
            <a:prstDash val="solid"/>
            <a:miter lim="800000"/>
          </a:ln>
          <a:effectLst/>
        </p:spPr>
        <p:txBody>
          <a:bodyPr rtlCol="0" anchor="ctr">
            <a:normAutofit/>
          </a:bodyPr>
          <a:lstStyle/>
          <a:p>
            <a:pPr algn="ctr"/>
            <a:endParaRPr lang="zh-CN" altLang="en-US"/>
          </a:p>
        </p:txBody>
      </p:sp>
      <p:sp>
        <p:nvSpPr>
          <p:cNvPr id="39" name="泪滴形 38"/>
          <p:cNvSpPr/>
          <p:nvPr>
            <p:custDataLst>
              <p:tags r:id="rId6"/>
            </p:custDataLst>
          </p:nvPr>
        </p:nvSpPr>
        <p:spPr>
          <a:xfrm rot="3993906">
            <a:off x="7763924" y="3230227"/>
            <a:ext cx="1306721" cy="1306721"/>
          </a:xfrm>
          <a:prstGeom prst="teardrop">
            <a:avLst/>
          </a:prstGeom>
          <a:solidFill>
            <a:srgbClr val="94B74F"/>
          </a:solidFill>
          <a:ln w="12700" cap="flat" cmpd="sng" algn="ctr">
            <a:noFill/>
            <a:prstDash val="solid"/>
            <a:miter lim="800000"/>
          </a:ln>
          <a:effectLst/>
        </p:spPr>
        <p:txBody>
          <a:bodyPr rtlCol="0" anchor="ctr">
            <a:normAutofit/>
          </a:bodyPr>
          <a:lstStyle/>
          <a:p>
            <a:pPr algn="ctr"/>
            <a:endParaRPr lang="zh-CN" altLang="en-US"/>
          </a:p>
        </p:txBody>
      </p:sp>
      <p:sp>
        <p:nvSpPr>
          <p:cNvPr id="41" name="泪滴形 40"/>
          <p:cNvSpPr/>
          <p:nvPr>
            <p:custDataLst>
              <p:tags r:id="rId7"/>
            </p:custDataLst>
          </p:nvPr>
        </p:nvSpPr>
        <p:spPr>
          <a:xfrm rot="8052167">
            <a:off x="9161003" y="2461641"/>
            <a:ext cx="1306721" cy="1306721"/>
          </a:xfrm>
          <a:prstGeom prst="teardrop">
            <a:avLst/>
          </a:prstGeom>
          <a:solidFill>
            <a:srgbClr val="16A086"/>
          </a:solidFill>
          <a:ln w="12700" cap="flat" cmpd="sng" algn="ctr">
            <a:noFill/>
            <a:prstDash val="solid"/>
            <a:miter lim="800000"/>
          </a:ln>
          <a:effectLst/>
        </p:spPr>
        <p:txBody>
          <a:bodyPr rtlCol="0" anchor="ctr">
            <a:normAutofit/>
          </a:bodyPr>
          <a:lstStyle/>
          <a:p>
            <a:pPr algn="ctr"/>
            <a:endParaRPr lang="zh-CN" altLang="en-US" dirty="0"/>
          </a:p>
        </p:txBody>
      </p:sp>
      <p:sp>
        <p:nvSpPr>
          <p:cNvPr id="42" name="文本框 41"/>
          <p:cNvSpPr txBox="1"/>
          <p:nvPr>
            <p:custDataLst>
              <p:tags r:id="rId8"/>
            </p:custDataLst>
          </p:nvPr>
        </p:nvSpPr>
        <p:spPr>
          <a:xfrm>
            <a:off x="9159240" y="2601595"/>
            <a:ext cx="1287145" cy="1027430"/>
          </a:xfrm>
          <a:prstGeom prst="rect">
            <a:avLst/>
          </a:prstGeom>
          <a:noFill/>
        </p:spPr>
        <p:txBody>
          <a:bodyPr wrap="square" rtlCol="0" anchor="ctr" anchorCtr="0">
            <a:normAutofit/>
          </a:bodyPr>
          <a:lstStyle/>
          <a:p>
            <a:pPr algn="ctr"/>
            <a:r>
              <a:rPr lang="en-US" altLang="zh-CN" sz="1800">
                <a:solidFill>
                  <a:schemeClr val="bg1"/>
                </a:solidFill>
                <a:latin typeface="微软雅黑" panose="020B0503020204020204" pitchFamily="34" charset="-122"/>
                <a:ea typeface="微软雅黑" panose="020B0503020204020204" pitchFamily="34" charset="-122"/>
                <a:sym typeface="+mn-ea"/>
              </a:rPr>
              <a:t>1</a:t>
            </a:r>
            <a:r>
              <a:rPr lang="zh-CN" altLang="en-US" sz="1800">
                <a:solidFill>
                  <a:schemeClr val="bg1"/>
                </a:solidFill>
                <a:latin typeface="微软雅黑" panose="020B0503020204020204" pitchFamily="34" charset="-122"/>
                <a:ea typeface="微软雅黑" panose="020B0503020204020204" pitchFamily="34" charset="-122"/>
                <a:sym typeface="+mn-ea"/>
              </a:rPr>
              <a:t>、忌争辩</a:t>
            </a:r>
            <a:endParaRPr lang="zh-CN" altLang="en-US" sz="1800" dirty="0">
              <a:solidFill>
                <a:sysClr val="window" lastClr="FFFFFF"/>
              </a:solidFill>
            </a:endParaRPr>
          </a:p>
        </p:txBody>
      </p:sp>
      <p:sp>
        <p:nvSpPr>
          <p:cNvPr id="44" name="文本框 43"/>
          <p:cNvSpPr txBox="1"/>
          <p:nvPr>
            <p:custDataLst>
              <p:tags r:id="rId9"/>
            </p:custDataLst>
          </p:nvPr>
        </p:nvSpPr>
        <p:spPr>
          <a:xfrm>
            <a:off x="10137140" y="3369945"/>
            <a:ext cx="1889760" cy="1027430"/>
          </a:xfrm>
          <a:prstGeom prst="rect">
            <a:avLst/>
          </a:prstGeom>
          <a:noFill/>
        </p:spPr>
        <p:txBody>
          <a:bodyPr wrap="square" rtlCol="0" anchor="ctr" anchorCtr="0">
            <a:normAutofit/>
          </a:bodyPr>
          <a:lstStyle/>
          <a:p>
            <a:pPr marL="113030" marR="15875" indent="304800" algn="l" fontAlgn="auto">
              <a:lnSpc>
                <a:spcPct val="150000"/>
              </a:lnSpc>
              <a:spcAft>
                <a:spcPts val="600"/>
              </a:spcAft>
            </a:pPr>
            <a:r>
              <a:rPr lang="en-US" altLang="zh-CN" sz="1800">
                <a:solidFill>
                  <a:schemeClr val="bg1"/>
                </a:solidFill>
                <a:latin typeface="微软雅黑" panose="020B0503020204020204" pitchFamily="34" charset="-122"/>
                <a:ea typeface="微软雅黑" panose="020B0503020204020204" pitchFamily="34" charset="-122"/>
                <a:sym typeface="+mn-ea"/>
              </a:rPr>
              <a:t>6</a:t>
            </a:r>
            <a:r>
              <a:rPr lang="zh-CN" altLang="en-US" sz="1800">
                <a:solidFill>
                  <a:schemeClr val="bg1"/>
                </a:solidFill>
                <a:latin typeface="微软雅黑" panose="020B0503020204020204" pitchFamily="34" charset="-122"/>
                <a:ea typeface="微软雅黑" panose="020B0503020204020204" pitchFamily="34" charset="-122"/>
                <a:sym typeface="+mn-ea"/>
              </a:rPr>
              <a:t>、忌批评</a:t>
            </a:r>
            <a:endParaRPr lang="zh-CN" altLang="en-US" sz="1800" dirty="0">
              <a:solidFill>
                <a:sysClr val="window" lastClr="FFFFFF"/>
              </a:solidFill>
            </a:endParaRPr>
          </a:p>
        </p:txBody>
      </p:sp>
      <p:sp>
        <p:nvSpPr>
          <p:cNvPr id="46" name="文本框 45"/>
          <p:cNvSpPr txBox="1"/>
          <p:nvPr>
            <p:custDataLst>
              <p:tags r:id="rId10"/>
            </p:custDataLst>
          </p:nvPr>
        </p:nvSpPr>
        <p:spPr>
          <a:xfrm>
            <a:off x="7809865" y="3369945"/>
            <a:ext cx="1252220" cy="1027430"/>
          </a:xfrm>
          <a:prstGeom prst="rect">
            <a:avLst/>
          </a:prstGeom>
          <a:noFill/>
        </p:spPr>
        <p:txBody>
          <a:bodyPr wrap="square" rtlCol="0" anchor="ctr" anchorCtr="0">
            <a:normAutofit/>
          </a:bodyPr>
          <a:lstStyle/>
          <a:p>
            <a:pPr fontAlgn="auto"/>
            <a:r>
              <a:rPr lang="en-US" altLang="zh-CN" sz="1800">
                <a:solidFill>
                  <a:schemeClr val="bg1"/>
                </a:solidFill>
                <a:latin typeface="微软雅黑" panose="020B0503020204020204" pitchFamily="34" charset="-122"/>
                <a:ea typeface="微软雅黑" panose="020B0503020204020204" pitchFamily="34" charset="-122"/>
                <a:sym typeface="+mn-ea"/>
              </a:rPr>
              <a:t>2</a:t>
            </a:r>
            <a:r>
              <a:rPr lang="zh-CN" altLang="en-US" sz="1800">
                <a:solidFill>
                  <a:schemeClr val="bg1"/>
                </a:solidFill>
                <a:latin typeface="微软雅黑" panose="020B0503020204020204" pitchFamily="34" charset="-122"/>
                <a:ea typeface="微软雅黑" panose="020B0503020204020204" pitchFamily="34" charset="-122"/>
                <a:sym typeface="+mn-ea"/>
              </a:rPr>
              <a:t>、忌质问</a:t>
            </a:r>
            <a:endParaRPr lang="zh-CN" altLang="en-US" sz="1800" dirty="0">
              <a:solidFill>
                <a:sysClr val="window" lastClr="FFFFFF"/>
              </a:solidFill>
            </a:endParaRPr>
          </a:p>
        </p:txBody>
      </p:sp>
      <p:sp>
        <p:nvSpPr>
          <p:cNvPr id="47" name="文本框 46"/>
          <p:cNvSpPr txBox="1"/>
          <p:nvPr>
            <p:custDataLst>
              <p:tags r:id="rId11"/>
            </p:custDataLst>
          </p:nvPr>
        </p:nvSpPr>
        <p:spPr>
          <a:xfrm>
            <a:off x="9176385" y="5614670"/>
            <a:ext cx="1277620" cy="1027430"/>
          </a:xfrm>
          <a:prstGeom prst="rect">
            <a:avLst/>
          </a:prstGeom>
          <a:noFill/>
        </p:spPr>
        <p:txBody>
          <a:bodyPr wrap="square" rtlCol="0" anchor="ctr" anchorCtr="0">
            <a:normAutofit/>
          </a:bodyPr>
          <a:lstStyle/>
          <a:p>
            <a:pPr algn="ctr"/>
            <a:r>
              <a:rPr lang="en-US" altLang="zh-CN" sz="1800" dirty="0" smtClean="0">
                <a:solidFill>
                  <a:sysClr val="window" lastClr="FFFFFF"/>
                </a:solidFill>
                <a:latin typeface="微软雅黑" panose="020B0503020204020204" pitchFamily="34" charset="-122"/>
                <a:ea typeface="微软雅黑" panose="020B0503020204020204" pitchFamily="34" charset="-122"/>
              </a:rPr>
              <a:t>4、忌炫耀</a:t>
            </a:r>
          </a:p>
        </p:txBody>
      </p:sp>
      <p:sp>
        <p:nvSpPr>
          <p:cNvPr id="48" name="文本框 47"/>
          <p:cNvSpPr txBox="1"/>
          <p:nvPr>
            <p:custDataLst>
              <p:tags r:id="rId12"/>
            </p:custDataLst>
          </p:nvPr>
        </p:nvSpPr>
        <p:spPr>
          <a:xfrm>
            <a:off x="10358755" y="4881880"/>
            <a:ext cx="1445895" cy="1027430"/>
          </a:xfrm>
          <a:prstGeom prst="rect">
            <a:avLst/>
          </a:prstGeom>
          <a:noFill/>
        </p:spPr>
        <p:txBody>
          <a:bodyPr wrap="square" rtlCol="0" anchor="ctr" anchorCtr="0">
            <a:normAutofit/>
          </a:bodyPr>
          <a:lstStyle/>
          <a:p>
            <a:pPr algn="ctr"/>
            <a:r>
              <a:rPr lang="en-US" altLang="zh-CN" sz="1800">
                <a:solidFill>
                  <a:schemeClr val="bg1"/>
                </a:solidFill>
                <a:latin typeface="微软雅黑" panose="020B0503020204020204" pitchFamily="34" charset="-122"/>
                <a:ea typeface="微软雅黑" panose="020B0503020204020204" pitchFamily="34" charset="-122"/>
                <a:sym typeface="+mn-ea"/>
              </a:rPr>
              <a:t>5</a:t>
            </a:r>
            <a:r>
              <a:rPr lang="zh-CN" altLang="en-US" sz="1800">
                <a:solidFill>
                  <a:schemeClr val="bg1"/>
                </a:solidFill>
                <a:latin typeface="微软雅黑" panose="020B0503020204020204" pitchFamily="34" charset="-122"/>
                <a:ea typeface="微软雅黑" panose="020B0503020204020204" pitchFamily="34" charset="-122"/>
                <a:sym typeface="+mn-ea"/>
              </a:rPr>
              <a:t>、忌直白</a:t>
            </a:r>
            <a:endParaRPr lang="zh-CN" altLang="en-US" sz="5400" dirty="0">
              <a:solidFill>
                <a:sysClr val="window" lastClr="FFFFFF"/>
              </a:solidFill>
            </a:endParaRPr>
          </a:p>
        </p:txBody>
      </p:sp>
      <p:sp>
        <p:nvSpPr>
          <p:cNvPr id="49" name="泪滴形 48"/>
          <p:cNvSpPr/>
          <p:nvPr>
            <p:custDataLst>
              <p:tags r:id="rId13"/>
            </p:custDataLst>
          </p:nvPr>
        </p:nvSpPr>
        <p:spPr>
          <a:xfrm rot="367394">
            <a:off x="7875519" y="4666556"/>
            <a:ext cx="1306721" cy="1306721"/>
          </a:xfrm>
          <a:prstGeom prst="teardrop">
            <a:avLst/>
          </a:prstGeom>
          <a:solidFill>
            <a:srgbClr val="297FB8"/>
          </a:solidFill>
          <a:ln w="12700" cap="flat" cmpd="sng" algn="ctr">
            <a:noFill/>
            <a:prstDash val="solid"/>
            <a:miter lim="800000"/>
          </a:ln>
          <a:effectLst/>
        </p:spPr>
        <p:txBody>
          <a:bodyPr rtlCol="0" anchor="ctr">
            <a:normAutofit/>
          </a:bodyPr>
          <a:lstStyle/>
          <a:p>
            <a:pPr algn="ctr"/>
            <a:endParaRPr lang="zh-CN" altLang="en-US"/>
          </a:p>
        </p:txBody>
      </p:sp>
      <p:sp>
        <p:nvSpPr>
          <p:cNvPr id="50" name="文本框 49"/>
          <p:cNvSpPr txBox="1"/>
          <p:nvPr>
            <p:custDataLst>
              <p:tags r:id="rId14"/>
            </p:custDataLst>
          </p:nvPr>
        </p:nvSpPr>
        <p:spPr>
          <a:xfrm>
            <a:off x="7950835" y="4806315"/>
            <a:ext cx="1297940" cy="1027430"/>
          </a:xfrm>
          <a:prstGeom prst="rect">
            <a:avLst/>
          </a:prstGeom>
          <a:noFill/>
        </p:spPr>
        <p:txBody>
          <a:bodyPr wrap="square" rtlCol="0" anchor="ctr" anchorCtr="0">
            <a:normAutofit/>
          </a:bodyPr>
          <a:lstStyle/>
          <a:p>
            <a:pPr fontAlgn="auto"/>
            <a:r>
              <a:rPr lang="en-US" altLang="zh-CN" sz="1800">
                <a:solidFill>
                  <a:schemeClr val="bg1"/>
                </a:solidFill>
                <a:latin typeface="微软雅黑" panose="020B0503020204020204" pitchFamily="34" charset="-122"/>
                <a:ea typeface="微软雅黑" panose="020B0503020204020204" pitchFamily="34" charset="-122"/>
                <a:sym typeface="+mn-ea"/>
              </a:rPr>
              <a:t>3</a:t>
            </a:r>
            <a:r>
              <a:rPr lang="zh-CN" altLang="en-US" sz="1800">
                <a:solidFill>
                  <a:schemeClr val="bg1"/>
                </a:solidFill>
                <a:latin typeface="微软雅黑" panose="020B0503020204020204" pitchFamily="34" charset="-122"/>
                <a:ea typeface="微软雅黑" panose="020B0503020204020204" pitchFamily="34" charset="-122"/>
                <a:sym typeface="+mn-ea"/>
              </a:rPr>
              <a:t>、忌命令</a:t>
            </a:r>
            <a:endParaRPr lang="zh-CN" altLang="en-US" sz="1800" dirty="0">
              <a:solidFill>
                <a:sysClr val="window" lastClr="FFFFFF"/>
              </a:solidFill>
            </a:endParaRPr>
          </a:p>
        </p:txBody>
      </p:sp>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0-#ppt_w/2"/>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bwMode="auto">
          <a:xfrm>
            <a:off x="6051550" y="697230"/>
            <a:ext cx="6078538" cy="457200"/>
            <a:chOff x="820864" y="1943802"/>
            <a:chExt cx="6079789" cy="458022"/>
          </a:xfrm>
        </p:grpSpPr>
        <p:sp>
          <p:nvSpPr>
            <p:cNvPr id="37890" name="矩形 40"/>
            <p:cNvSpPr>
              <a:spLocks noChangeArrowheads="1"/>
            </p:cNvSpPr>
            <p:nvPr/>
          </p:nvSpPr>
          <p:spPr bwMode="auto">
            <a:xfrm>
              <a:off x="1288219" y="1943802"/>
              <a:ext cx="56124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有效沟通的技巧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与客户达成协议的金科玉律</a:t>
              </a:r>
            </a:p>
          </p:txBody>
        </p:sp>
        <p:grpSp>
          <p:nvGrpSpPr>
            <p:cNvPr id="37891" name="组合 41"/>
            <p:cNvGrpSpPr/>
            <p:nvPr/>
          </p:nvGrpSpPr>
          <p:grpSpPr bwMode="auto">
            <a:xfrm>
              <a:off x="820864" y="1962912"/>
              <a:ext cx="438912" cy="438912"/>
              <a:chOff x="820864" y="1962912"/>
              <a:chExt cx="438912" cy="438912"/>
            </a:xfrm>
          </p:grpSpPr>
          <p:sp>
            <p:nvSpPr>
              <p:cNvPr id="43" name="泪滴形 42"/>
              <p:cNvSpPr/>
              <p:nvPr/>
            </p:nvSpPr>
            <p:spPr>
              <a:xfrm>
                <a:off x="820864" y="1962886"/>
                <a:ext cx="438240" cy="438938"/>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7893" name="矩形 43"/>
              <p:cNvSpPr>
                <a:spLocks noChangeArrowheads="1"/>
              </p:cNvSpPr>
              <p:nvPr/>
            </p:nvSpPr>
            <p:spPr bwMode="auto">
              <a:xfrm>
                <a:off x="893654" y="197458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rPr>
                  <a:t>C</a:t>
                </a:r>
                <a:endParaRPr lang="zh-CN" altLang="en-US">
                  <a:solidFill>
                    <a:schemeClr val="bg1"/>
                  </a:solidFill>
                </a:endParaRPr>
              </a:p>
            </p:txBody>
          </p:sp>
        </p:grpSp>
      </p:grpSp>
      <p:sp>
        <p:nvSpPr>
          <p:cNvPr id="16" name="矩形 15"/>
          <p:cNvSpPr>
            <a:spLocks noChangeArrowheads="1"/>
          </p:cNvSpPr>
          <p:nvPr/>
        </p:nvSpPr>
        <p:spPr bwMode="auto">
          <a:xfrm>
            <a:off x="6814185" y="1897380"/>
            <a:ext cx="1886585" cy="1938020"/>
          </a:xfrm>
          <a:prstGeom prst="rect">
            <a:avLst/>
          </a:prstGeom>
          <a:noFill/>
          <a:ln w="9525">
            <a:solidFill>
              <a:srgbClr val="BFBFBF"/>
            </a:solidFill>
            <a:prstDash val="dash"/>
            <a:round/>
          </a:ln>
          <a:extLst>
            <a:ext uri="{909E8E84-426E-40DD-AFC4-6F175D3DCCD1}">
              <a14:hiddenFill xmlns:a14="http://schemas.microsoft.com/office/drawing/2010/main">
                <a:solidFill>
                  <a:srgbClr val="FFFFFF"/>
                </a:solidFill>
              </a14:hiddenFill>
            </a:ext>
          </a:extLst>
        </p:spPr>
        <p:txBody>
          <a:bodyPr wrap="square">
            <a:spAutoFit/>
          </a:bodyPr>
          <a:lstStyle/>
          <a:p>
            <a:pPr algn="l"/>
            <a:r>
              <a:rPr lang="zh-CN" altLang="en-US" sz="2000" b="1">
                <a:solidFill>
                  <a:schemeClr val="bg1"/>
                </a:solidFill>
                <a:latin typeface="微软雅黑" panose="020B0503020204020204" pitchFamily="34" charset="-122"/>
                <a:ea typeface="微软雅黑" panose="020B0503020204020204" pitchFamily="34" charset="-122"/>
              </a:rPr>
              <a:t>时刻不要忘记您的职业、您的身份是做什么的。做销售、做大客户销售，忌讳争辩。</a:t>
            </a:r>
          </a:p>
        </p:txBody>
      </p:sp>
      <p:sp>
        <p:nvSpPr>
          <p:cNvPr id="6" name="矩形 5"/>
          <p:cNvSpPr>
            <a:spLocks noChangeArrowheads="1"/>
          </p:cNvSpPr>
          <p:nvPr/>
        </p:nvSpPr>
        <p:spPr bwMode="auto">
          <a:xfrm>
            <a:off x="1965960" y="1897380"/>
            <a:ext cx="3705860" cy="175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800">
                <a:solidFill>
                  <a:srgbClr val="2980B9"/>
                </a:solidFill>
                <a:latin typeface="微软雅黑" panose="020B0503020204020204" pitchFamily="34" charset="-122"/>
                <a:ea typeface="微软雅黑" panose="020B0503020204020204" pitchFamily="34" charset="-122"/>
              </a:rPr>
              <a:t>销售在与顾客沟通时，必需明白我们是来推销典典瓷砖产品的，不是来参加辩论会的，要知道与顾客争辩解决不了任何问题，只会招致顾客的反感。</a:t>
            </a:r>
          </a:p>
        </p:txBody>
      </p:sp>
      <p:grpSp>
        <p:nvGrpSpPr>
          <p:cNvPr id="22" name="组合 21"/>
          <p:cNvGrpSpPr/>
          <p:nvPr/>
        </p:nvGrpSpPr>
        <p:grpSpPr bwMode="auto">
          <a:xfrm>
            <a:off x="857885" y="3649345"/>
            <a:ext cx="8428038" cy="2435225"/>
            <a:chOff x="1773028" y="2451160"/>
            <a:chExt cx="8427366" cy="2435519"/>
          </a:xfrm>
        </p:grpSpPr>
        <p:sp>
          <p:nvSpPr>
            <p:cNvPr id="24" name="MH_Other_2"/>
            <p:cNvSpPr>
              <a:spLocks noChangeArrowheads="1"/>
            </p:cNvSpPr>
            <p:nvPr/>
          </p:nvSpPr>
          <p:spPr bwMode="auto">
            <a:xfrm>
              <a:off x="5731937" y="4753313"/>
              <a:ext cx="504785" cy="133366"/>
            </a:xfrm>
            <a:prstGeom prst="ellipse">
              <a:avLst/>
            </a:prstGeom>
            <a:gradFill rotWithShape="1">
              <a:gsLst>
                <a:gs pos="0">
                  <a:schemeClr val="bg2">
                    <a:gamma/>
                    <a:shade val="46275"/>
                    <a:invGamma/>
                  </a:schemeClr>
                </a:gs>
                <a:gs pos="100000">
                  <a:schemeClr val="bg2">
                    <a:alpha val="0"/>
                  </a:schemeClr>
                </a:gs>
              </a:gsLst>
              <a:path path="shape">
                <a:fillToRect l="50000" t="50000" r="50000" b="50000"/>
              </a:path>
            </a:gradFill>
            <a:ln w="9525">
              <a:noFill/>
              <a:round/>
            </a:ln>
            <a:effectLst/>
          </p:spPr>
          <p:txBody>
            <a:bodyPr wrap="none" anchor="ctr"/>
            <a:lstStyle/>
            <a:p>
              <a:pPr fontAlgn="auto">
                <a:defRPr/>
              </a:pPr>
              <a:endParaRPr lang="zh-CN" altLang="en-US" sz="1350" noProof="1">
                <a:latin typeface="+mn-ea"/>
              </a:endParaRPr>
            </a:p>
          </p:txBody>
        </p:sp>
        <p:sp>
          <p:nvSpPr>
            <p:cNvPr id="28" name="MH_Other_6"/>
            <p:cNvSpPr/>
            <p:nvPr/>
          </p:nvSpPr>
          <p:spPr bwMode="auto">
            <a:xfrm rot="21389837">
              <a:off x="5971631" y="2451160"/>
              <a:ext cx="61907" cy="20640"/>
            </a:xfrm>
            <a:prstGeom prst="ellipse">
              <a:avLst/>
            </a:prstGeom>
            <a:gradFill flip="none" rotWithShape="1">
              <a:gsLst>
                <a:gs pos="0">
                  <a:schemeClr val="bg1">
                    <a:alpha val="55000"/>
                  </a:schemeClr>
                </a:gs>
                <a:gs pos="50000">
                  <a:schemeClr val="bg1">
                    <a:shade val="67500"/>
                    <a:satMod val="115000"/>
                    <a:alpha val="12000"/>
                  </a:schemeClr>
                </a:gs>
                <a:gs pos="100000">
                  <a:schemeClr val="bg1">
                    <a:shade val="100000"/>
                    <a:satMod val="11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sz="1350" noProof="1">
                <a:latin typeface="+mn-ea"/>
              </a:endParaRPr>
            </a:p>
          </p:txBody>
        </p:sp>
        <p:sp>
          <p:nvSpPr>
            <p:cNvPr id="30" name="MH_Title_1"/>
            <p:cNvSpPr/>
            <p:nvPr/>
          </p:nvSpPr>
          <p:spPr>
            <a:xfrm>
              <a:off x="4979522" y="2711541"/>
              <a:ext cx="2106445" cy="377871"/>
            </a:xfrm>
            <a:prstGeom prst="homePlate">
              <a:avLst/>
            </a:prstGeom>
            <a:solidFill>
              <a:srgbClr val="9BBB59"/>
            </a:solidFill>
            <a:ln w="9525">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fontAlgn="auto">
                <a:defRPr/>
              </a:pPr>
              <a:r>
                <a:rPr lang="zh-CN" altLang="en-US" sz="1600" noProof="1">
                  <a:solidFill>
                    <a:srgbClr val="FFFFFF"/>
                  </a:solidFill>
                  <a:latin typeface="微软雅黑" panose="020B0503020204020204" pitchFamily="34" charset="-122"/>
                  <a:ea typeface="微软雅黑" panose="020B0503020204020204" pitchFamily="34" charset="-122"/>
                </a:rPr>
                <a:t>对待客户做法</a:t>
              </a:r>
            </a:p>
          </p:txBody>
        </p:sp>
        <p:sp>
          <p:nvSpPr>
            <p:cNvPr id="31" name="MH_SubTitle_1"/>
            <p:cNvSpPr/>
            <p:nvPr/>
          </p:nvSpPr>
          <p:spPr>
            <a:xfrm>
              <a:off x="1773028" y="3378372"/>
              <a:ext cx="3673182" cy="696997"/>
            </a:xfrm>
            <a:prstGeom prst="roundRect">
              <a:avLst>
                <a:gd name="adj" fmla="val 10829"/>
              </a:avLst>
            </a:prstGeom>
            <a:solidFill>
              <a:srgbClr val="2980B9"/>
            </a:solidFill>
            <a:ln w="9525">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anchor="ctr">
              <a:normAutofit lnSpcReduction="10000"/>
            </a:bodyPr>
            <a:lstStyle/>
            <a:p>
              <a:pPr algn="just" fontAlgn="auto">
                <a:lnSpc>
                  <a:spcPct val="120000"/>
                </a:lnSpc>
                <a:defRPr/>
              </a:pPr>
              <a:r>
                <a:rPr lang="zh-CN" altLang="en-US" sz="1400" noProof="1">
                  <a:solidFill>
                    <a:schemeClr val="bg1"/>
                  </a:solidFill>
                  <a:latin typeface="微软雅黑" panose="020B0503020204020204" pitchFamily="34" charset="-122"/>
                  <a:ea typeface="微软雅黑" panose="020B0503020204020204" pitchFamily="34" charset="-122"/>
                </a:rPr>
                <a:t>理解客户对对典典瓷砖产品有不同的认识和见解，容许人家讲话，发表不同的意见</a:t>
              </a:r>
            </a:p>
          </p:txBody>
        </p:sp>
        <p:sp>
          <p:nvSpPr>
            <p:cNvPr id="33" name="MH_SubTitle_2"/>
            <p:cNvSpPr/>
            <p:nvPr/>
          </p:nvSpPr>
          <p:spPr>
            <a:xfrm>
              <a:off x="6490702" y="3378372"/>
              <a:ext cx="3709692" cy="704935"/>
            </a:xfrm>
            <a:prstGeom prst="roundRect">
              <a:avLst/>
            </a:prstGeom>
            <a:solidFill>
              <a:schemeClr val="tx1">
                <a:lumMod val="65000"/>
                <a:lumOff val="35000"/>
              </a:schemeClr>
            </a:solidFill>
            <a:ln w="9525">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fontAlgn="auto">
                <a:lnSpc>
                  <a:spcPct val="120000"/>
                </a:lnSpc>
                <a:defRPr/>
              </a:pPr>
              <a:r>
                <a:rPr lang="zh-CN" altLang="en-US" sz="1400" noProof="1">
                  <a:solidFill>
                    <a:schemeClr val="bg1"/>
                  </a:solidFill>
                  <a:latin typeface="微软雅黑" panose="020B0503020204020204" pitchFamily="34" charset="-122"/>
                  <a:ea typeface="微软雅黑" panose="020B0503020204020204" pitchFamily="34" charset="-122"/>
                </a:rPr>
                <a:t>切勿刻意地去和顾客发生激烈的争论</a:t>
              </a:r>
            </a:p>
          </p:txBody>
        </p:sp>
      </p:grpSp>
      <p:sp>
        <p:nvSpPr>
          <p:cNvPr id="10" name="矩形 9"/>
          <p:cNvSpPr>
            <a:spLocks noChangeArrowheads="1"/>
          </p:cNvSpPr>
          <p:nvPr/>
        </p:nvSpPr>
        <p:spPr bwMode="auto">
          <a:xfrm>
            <a:off x="5575935" y="5418455"/>
            <a:ext cx="521462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800">
                <a:solidFill>
                  <a:schemeClr val="tx1">
                    <a:lumMod val="75000"/>
                    <a:lumOff val="25000"/>
                  </a:schemeClr>
                </a:solidFill>
                <a:latin typeface="微软雅黑" panose="020B0503020204020204" pitchFamily="34" charset="-122"/>
                <a:ea typeface="微软雅黑" panose="020B0503020204020204" pitchFamily="34" charset="-122"/>
              </a:rPr>
              <a:t>即使您占了上风，赢得了胜利，把顾客驳得哑口无言、体无完肤、面红耳赤、无地自容，您快活了、高兴了，但您得到的是什么呢</a:t>
            </a:r>
            <a:r>
              <a:rPr lang="en-US" altLang="zh-CN" sz="18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800">
                <a:solidFill>
                  <a:schemeClr val="tx1">
                    <a:lumMod val="75000"/>
                    <a:lumOff val="25000"/>
                  </a:schemeClr>
                </a:solidFill>
                <a:latin typeface="微软雅黑" panose="020B0503020204020204" pitchFamily="34" charset="-122"/>
                <a:ea typeface="微软雅黑" panose="020B0503020204020204" pitchFamily="34" charset="-122"/>
              </a:rPr>
              <a:t>是失去了顾客、丢掉了生意。</a:t>
            </a:r>
          </a:p>
        </p:txBody>
      </p:sp>
      <p:grpSp>
        <p:nvGrpSpPr>
          <p:cNvPr id="15" name="组合 14"/>
          <p:cNvGrpSpPr/>
          <p:nvPr/>
        </p:nvGrpSpPr>
        <p:grpSpPr bwMode="auto">
          <a:xfrm>
            <a:off x="757555" y="697230"/>
            <a:ext cx="1359535" cy="1360805"/>
            <a:chOff x="526246" y="3381079"/>
            <a:chExt cx="981810" cy="982537"/>
          </a:xfrm>
        </p:grpSpPr>
        <p:grpSp>
          <p:nvGrpSpPr>
            <p:cNvPr id="37909" name="组合 17"/>
            <p:cNvGrpSpPr/>
            <p:nvPr/>
          </p:nvGrpSpPr>
          <p:grpSpPr bwMode="auto">
            <a:xfrm>
              <a:off x="526246" y="3381079"/>
              <a:ext cx="981810" cy="982537"/>
              <a:chOff x="736334" y="3381079"/>
              <a:chExt cx="981810" cy="982537"/>
            </a:xfrm>
          </p:grpSpPr>
          <p:sp>
            <p:nvSpPr>
              <p:cNvPr id="13" name="椭圆 12"/>
              <p:cNvSpPr/>
              <p:nvPr/>
            </p:nvSpPr>
            <p:spPr>
              <a:xfrm>
                <a:off x="736334" y="3381079"/>
                <a:ext cx="981810" cy="982537"/>
              </a:xfrm>
              <a:prstGeom prst="ellips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7912" name="矩形 13"/>
              <p:cNvSpPr>
                <a:spLocks noChangeArrowheads="1"/>
              </p:cNvSpPr>
              <p:nvPr/>
            </p:nvSpPr>
            <p:spPr bwMode="auto">
              <a:xfrm>
                <a:off x="808652" y="3585981"/>
                <a:ext cx="800219" cy="33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忌争辩</a:t>
                </a:r>
              </a:p>
            </p:txBody>
          </p:sp>
        </p:grpSp>
        <p:sp>
          <p:nvSpPr>
            <p:cNvPr id="8" name="乘号 7"/>
            <p:cNvSpPr/>
            <p:nvPr/>
          </p:nvSpPr>
          <p:spPr>
            <a:xfrm>
              <a:off x="856160" y="3962030"/>
              <a:ext cx="285502" cy="285713"/>
            </a:xfrm>
            <a:prstGeom prst="mathMultiply">
              <a:avLst>
                <a:gd name="adj1" fmla="val 1559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sp>
        <p:nvSpPr>
          <p:cNvPr id="37915" name="矩形 34"/>
          <p:cNvSpPr>
            <a:spLocks noChangeArrowheads="1"/>
          </p:cNvSpPr>
          <p:nvPr/>
        </p:nvSpPr>
        <p:spPr bwMode="auto">
          <a:xfrm>
            <a:off x="891858" y="-22542"/>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2">
                    <a:lumMod val="50000"/>
                  </a:schemeClr>
                </a:solidFill>
                <a:latin typeface="微软雅黑" panose="020B0503020204020204" pitchFamily="34" charset="-122"/>
                <a:ea typeface="微软雅黑" panose="020B0503020204020204" pitchFamily="34" charset="-122"/>
              </a:rPr>
              <a:t>客情维护</a:t>
            </a:r>
            <a:r>
              <a:rPr lang="en-US" altLang="zh-CN" sz="2400" b="1">
                <a:solidFill>
                  <a:schemeClr val="bg2">
                    <a:lumMod val="50000"/>
                  </a:schemeClr>
                </a:solidFill>
                <a:latin typeface="微软雅黑" panose="020B0503020204020204" pitchFamily="34" charset="-122"/>
                <a:ea typeface="微软雅黑" panose="020B0503020204020204" pitchFamily="34" charset="-122"/>
              </a:rPr>
              <a:t>——</a:t>
            </a:r>
            <a:r>
              <a:rPr lang="zh-CN" altLang="en-US" sz="2400" b="1">
                <a:solidFill>
                  <a:schemeClr val="bg2">
                    <a:lumMod val="50000"/>
                  </a:schemeClr>
                </a:solidFill>
                <a:latin typeface="微软雅黑" panose="020B0503020204020204" pitchFamily="34" charset="-122"/>
                <a:ea typeface="微软雅黑" panose="020B0503020204020204" pitchFamily="34" charset="-122"/>
              </a:rPr>
              <a:t>顾客要什么</a:t>
            </a:r>
          </a:p>
        </p:txBody>
      </p:sp>
      <p:pic>
        <p:nvPicPr>
          <p:cNvPr id="2" name="图片 1" descr="189fd2cd61b8a4c6de21c6f7965bc285"/>
          <p:cNvPicPr>
            <a:picLocks noChangeAspect="1"/>
          </p:cNvPicPr>
          <p:nvPr/>
        </p:nvPicPr>
        <p:blipFill>
          <a:blip r:embed="rId4"/>
          <a:stretch>
            <a:fillRect/>
          </a:stretch>
        </p:blipFill>
        <p:spPr>
          <a:xfrm>
            <a:off x="9046210" y="1437005"/>
            <a:ext cx="2693035" cy="2672715"/>
          </a:xfrm>
          <a:prstGeom prst="rect">
            <a:avLst/>
          </a:prstGeom>
        </p:spPr>
      </p:pic>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0-#ppt_w/2"/>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par>
                          <p:cTn id="18" fill="hold">
                            <p:stCondLst>
                              <p:cond delay="1500"/>
                            </p:stCondLst>
                            <p:childTnLst>
                              <p:par>
                                <p:cTn id="19" presetID="37" presetClass="entr" presetSubtype="0"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900" decel="100000" fill="hold"/>
                                        <p:tgtEl>
                                          <p:spTgt spid="22"/>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par>
                          <p:cTn id="25" fill="hold">
                            <p:stCondLst>
                              <p:cond delay="2500"/>
                            </p:stCondLst>
                            <p:childTnLst>
                              <p:par>
                                <p:cTn id="26" presetID="14" presetClass="entr" presetSubtype="1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childTnLst>
                          </p:cTn>
                        </p:par>
                        <p:par>
                          <p:cTn id="29" fill="hold">
                            <p:stCondLst>
                              <p:cond delay="3000"/>
                            </p:stCondLst>
                            <p:childTnLst>
                              <p:par>
                                <p:cTn id="30" presetID="53" presetClass="entr" presetSubtype="16"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6"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标注 18"/>
          <p:cNvSpPr/>
          <p:nvPr/>
        </p:nvSpPr>
        <p:spPr>
          <a:xfrm>
            <a:off x="7080885" y="3784600"/>
            <a:ext cx="4793615" cy="1616710"/>
          </a:xfrm>
          <a:prstGeom prst="wedgeRoundRectCallout">
            <a:avLst>
              <a:gd name="adj1" fmla="val -54437"/>
              <a:gd name="adj2" fmla="val -33464"/>
              <a:gd name="adj3" fmla="val 16667"/>
            </a:avLst>
          </a:prstGeom>
          <a:solidFill>
            <a:schemeClr val="bg2">
              <a:lumMod val="10000"/>
            </a:schemeClr>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zh-CN" altLang="en-US" b="1">
                <a:solidFill>
                  <a:srgbClr val="2980B9"/>
                </a:solidFill>
                <a:latin typeface="微软雅黑" panose="020B0503020204020204" pitchFamily="34" charset="-122"/>
                <a:ea typeface="微软雅黑" panose="020B0503020204020204" pitchFamily="34" charset="-122"/>
                <a:sym typeface="+mn-ea"/>
              </a:rPr>
              <a:t>您需要永远记住一条那就是</a:t>
            </a:r>
            <a:r>
              <a:rPr lang="en-US" altLang="zh-CN">
                <a:solidFill>
                  <a:srgbClr val="808080"/>
                </a:solidFill>
                <a:latin typeface="微软雅黑" panose="020B0503020204020204" pitchFamily="34" charset="-122"/>
                <a:ea typeface="微软雅黑" panose="020B0503020204020204" pitchFamily="34" charset="-122"/>
                <a:sym typeface="+mn-ea"/>
              </a:rPr>
              <a:t>——</a:t>
            </a:r>
            <a:r>
              <a:rPr lang="zh-CN" altLang="en-US">
                <a:solidFill>
                  <a:srgbClr val="808080"/>
                </a:solidFill>
                <a:latin typeface="微软雅黑" panose="020B0503020204020204" pitchFamily="34" charset="-122"/>
                <a:ea typeface="微软雅黑" panose="020B0503020204020204" pitchFamily="34" charset="-122"/>
                <a:sym typeface="+mn-ea"/>
              </a:rPr>
              <a:t>您不是顾客的领导和上级，您无权对顾客指手画脚，下命令或下指示</a:t>
            </a:r>
            <a:r>
              <a:rPr lang="en-US" altLang="zh-CN">
                <a:solidFill>
                  <a:srgbClr val="808080"/>
                </a:solidFill>
                <a:latin typeface="微软雅黑" panose="020B0503020204020204" pitchFamily="34" charset="-122"/>
                <a:ea typeface="微软雅黑" panose="020B0503020204020204" pitchFamily="34" charset="-122"/>
                <a:sym typeface="+mn-ea"/>
              </a:rPr>
              <a:t>;</a:t>
            </a:r>
            <a:r>
              <a:rPr lang="zh-CN" altLang="en-US">
                <a:solidFill>
                  <a:srgbClr val="808080"/>
                </a:solidFill>
                <a:latin typeface="微软雅黑" panose="020B0503020204020204" pitchFamily="34" charset="-122"/>
                <a:ea typeface="微软雅黑" panose="020B0503020204020204" pitchFamily="34" charset="-122"/>
                <a:sym typeface="+mn-ea"/>
              </a:rPr>
              <a:t>您只是一个典典瓷砖产品销售人。做销售、做大客户销售，忌讳命令。</a:t>
            </a:r>
            <a:endParaRPr lang="zh-CN" altLang="en-US" noProof="1"/>
          </a:p>
        </p:txBody>
      </p:sp>
      <p:grpSp>
        <p:nvGrpSpPr>
          <p:cNvPr id="39937" name="组合 39"/>
          <p:cNvGrpSpPr/>
          <p:nvPr/>
        </p:nvGrpSpPr>
        <p:grpSpPr bwMode="auto">
          <a:xfrm>
            <a:off x="6036945" y="629285"/>
            <a:ext cx="6078538" cy="457200"/>
            <a:chOff x="820864" y="1943802"/>
            <a:chExt cx="6079789" cy="458022"/>
          </a:xfrm>
        </p:grpSpPr>
        <p:sp>
          <p:nvSpPr>
            <p:cNvPr id="39938" name="矩形 40"/>
            <p:cNvSpPr>
              <a:spLocks noChangeArrowheads="1"/>
            </p:cNvSpPr>
            <p:nvPr/>
          </p:nvSpPr>
          <p:spPr bwMode="auto">
            <a:xfrm>
              <a:off x="1288219" y="1943802"/>
              <a:ext cx="56124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有效沟通的技巧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与客户达成协议的金科玉律</a:t>
              </a:r>
            </a:p>
          </p:txBody>
        </p:sp>
        <p:grpSp>
          <p:nvGrpSpPr>
            <p:cNvPr id="39939" name="组合 41"/>
            <p:cNvGrpSpPr/>
            <p:nvPr/>
          </p:nvGrpSpPr>
          <p:grpSpPr bwMode="auto">
            <a:xfrm>
              <a:off x="820864" y="1962912"/>
              <a:ext cx="438912" cy="438912"/>
              <a:chOff x="820864" y="1962912"/>
              <a:chExt cx="438912" cy="438912"/>
            </a:xfrm>
          </p:grpSpPr>
          <p:sp>
            <p:nvSpPr>
              <p:cNvPr id="43" name="泪滴形 42"/>
              <p:cNvSpPr/>
              <p:nvPr/>
            </p:nvSpPr>
            <p:spPr>
              <a:xfrm>
                <a:off x="820864" y="1962886"/>
                <a:ext cx="438240" cy="438938"/>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9941" name="矩形 43"/>
              <p:cNvSpPr>
                <a:spLocks noChangeArrowheads="1"/>
              </p:cNvSpPr>
              <p:nvPr/>
            </p:nvSpPr>
            <p:spPr bwMode="auto">
              <a:xfrm>
                <a:off x="893654" y="197458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rPr>
                  <a:t>C</a:t>
                </a:r>
                <a:endParaRPr lang="zh-CN" altLang="en-US">
                  <a:solidFill>
                    <a:schemeClr val="bg1"/>
                  </a:solidFill>
                </a:endParaRPr>
              </a:p>
            </p:txBody>
          </p:sp>
        </p:grpSp>
      </p:grpSp>
      <p:sp>
        <p:nvSpPr>
          <p:cNvPr id="39949" name="矩形 14"/>
          <p:cNvSpPr>
            <a:spLocks noChangeArrowheads="1"/>
          </p:cNvSpPr>
          <p:nvPr/>
        </p:nvSpPr>
        <p:spPr bwMode="auto">
          <a:xfrm>
            <a:off x="2117090" y="1658620"/>
            <a:ext cx="3371215" cy="175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800" b="1">
                <a:solidFill>
                  <a:srgbClr val="2980B9"/>
                </a:solidFill>
                <a:latin typeface="微软雅黑" panose="020B0503020204020204" pitchFamily="34" charset="-122"/>
                <a:ea typeface="微软雅黑" panose="020B0503020204020204" pitchFamily="34" charset="-122"/>
              </a:rPr>
              <a:t>要理解并尊重顾客的思想与观点，要知道人各有志不能强求。</a:t>
            </a:r>
            <a:r>
              <a:rPr lang="zh-CN" altLang="en-US" sz="1800">
                <a:solidFill>
                  <a:schemeClr val="tx1">
                    <a:lumMod val="75000"/>
                    <a:lumOff val="25000"/>
                  </a:schemeClr>
                </a:solidFill>
                <a:latin typeface="微软雅黑" panose="020B0503020204020204" pitchFamily="34" charset="-122"/>
                <a:ea typeface="微软雅黑" panose="020B0503020204020204" pitchFamily="34" charset="-122"/>
              </a:rPr>
              <a:t>用质问或者审讯的口气与顾客谈话，是销售人不懂礼貌的表现，是不尊重人的反映，是最伤害顾客的感情和自尊心的。</a:t>
            </a:r>
          </a:p>
        </p:txBody>
      </p:sp>
      <p:sp>
        <p:nvSpPr>
          <p:cNvPr id="39956" name="矩形 46"/>
          <p:cNvSpPr>
            <a:spLocks noChangeArrowheads="1"/>
          </p:cNvSpPr>
          <p:nvPr/>
        </p:nvSpPr>
        <p:spPr bwMode="auto">
          <a:xfrm>
            <a:off x="7199630" y="1935480"/>
            <a:ext cx="39465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800" b="1">
                <a:solidFill>
                  <a:schemeClr val="bg1"/>
                </a:solidFill>
                <a:latin typeface="微软雅黑" panose="020B0503020204020204" pitchFamily="34" charset="-122"/>
                <a:ea typeface="微软雅黑" panose="020B0503020204020204" pitchFamily="34" charset="-122"/>
              </a:rPr>
              <a:t>要微笑再展露一点，态度要和蔼一点，说话要轻声一点，语气要柔和一点，要采取征询、协商或者请教的口气与顾客交流，切不可采取命令和批示的口吻与人交谈。</a:t>
            </a:r>
          </a:p>
        </p:txBody>
      </p:sp>
      <p:sp>
        <p:nvSpPr>
          <p:cNvPr id="37915" name="矩形 34"/>
          <p:cNvSpPr>
            <a:spLocks noChangeArrowheads="1"/>
          </p:cNvSpPr>
          <p:nvPr/>
        </p:nvSpPr>
        <p:spPr bwMode="auto">
          <a:xfrm>
            <a:off x="891858" y="-22542"/>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2">
                    <a:lumMod val="50000"/>
                  </a:schemeClr>
                </a:solidFill>
                <a:latin typeface="微软雅黑" panose="020B0503020204020204" pitchFamily="34" charset="-122"/>
                <a:ea typeface="微软雅黑" panose="020B0503020204020204" pitchFamily="34" charset="-122"/>
              </a:rPr>
              <a:t>客情维护</a:t>
            </a:r>
            <a:r>
              <a:rPr lang="en-US" altLang="zh-CN" sz="2400" b="1">
                <a:solidFill>
                  <a:schemeClr val="bg2">
                    <a:lumMod val="50000"/>
                  </a:schemeClr>
                </a:solidFill>
                <a:latin typeface="微软雅黑" panose="020B0503020204020204" pitchFamily="34" charset="-122"/>
                <a:ea typeface="微软雅黑" panose="020B0503020204020204" pitchFamily="34" charset="-122"/>
              </a:rPr>
              <a:t>——</a:t>
            </a:r>
            <a:r>
              <a:rPr lang="zh-CN" altLang="en-US" sz="2400" b="1">
                <a:solidFill>
                  <a:schemeClr val="bg2">
                    <a:lumMod val="50000"/>
                  </a:schemeClr>
                </a:solidFill>
                <a:latin typeface="微软雅黑" panose="020B0503020204020204" pitchFamily="34" charset="-122"/>
                <a:ea typeface="微软雅黑" panose="020B0503020204020204" pitchFamily="34" charset="-122"/>
              </a:rPr>
              <a:t>顾客要什么</a:t>
            </a:r>
          </a:p>
        </p:txBody>
      </p:sp>
      <p:grpSp>
        <p:nvGrpSpPr>
          <p:cNvPr id="15" name="组合 14"/>
          <p:cNvGrpSpPr/>
          <p:nvPr/>
        </p:nvGrpSpPr>
        <p:grpSpPr bwMode="auto">
          <a:xfrm>
            <a:off x="757555" y="697230"/>
            <a:ext cx="1359535" cy="1360805"/>
            <a:chOff x="526246" y="3381079"/>
            <a:chExt cx="981810" cy="982537"/>
          </a:xfrm>
        </p:grpSpPr>
        <p:grpSp>
          <p:nvGrpSpPr>
            <p:cNvPr id="37909" name="组合 17"/>
            <p:cNvGrpSpPr/>
            <p:nvPr/>
          </p:nvGrpSpPr>
          <p:grpSpPr bwMode="auto">
            <a:xfrm>
              <a:off x="526246" y="3381079"/>
              <a:ext cx="981810" cy="982537"/>
              <a:chOff x="736334" y="3381079"/>
              <a:chExt cx="981810" cy="982537"/>
            </a:xfrm>
          </p:grpSpPr>
          <p:sp>
            <p:nvSpPr>
              <p:cNvPr id="13" name="椭圆 12"/>
              <p:cNvSpPr/>
              <p:nvPr/>
            </p:nvSpPr>
            <p:spPr>
              <a:xfrm>
                <a:off x="736334" y="3381079"/>
                <a:ext cx="981810" cy="982537"/>
              </a:xfrm>
              <a:prstGeom prst="ellips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7912" name="矩形 13"/>
              <p:cNvSpPr>
                <a:spLocks noChangeArrowheads="1"/>
              </p:cNvSpPr>
              <p:nvPr/>
            </p:nvSpPr>
            <p:spPr bwMode="auto">
              <a:xfrm>
                <a:off x="808652" y="3585981"/>
                <a:ext cx="800219" cy="33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忌质问</a:t>
                </a:r>
              </a:p>
            </p:txBody>
          </p:sp>
        </p:grpSp>
        <p:sp>
          <p:nvSpPr>
            <p:cNvPr id="8" name="乘号 7"/>
            <p:cNvSpPr/>
            <p:nvPr/>
          </p:nvSpPr>
          <p:spPr>
            <a:xfrm>
              <a:off x="856160" y="3962030"/>
              <a:ext cx="285502" cy="285713"/>
            </a:xfrm>
            <a:prstGeom prst="mathMultiply">
              <a:avLst>
                <a:gd name="adj1" fmla="val 1559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grpSp>
        <p:nvGrpSpPr>
          <p:cNvPr id="9" name="组合 8"/>
          <p:cNvGrpSpPr/>
          <p:nvPr/>
        </p:nvGrpSpPr>
        <p:grpSpPr bwMode="auto">
          <a:xfrm>
            <a:off x="5575935" y="2880995"/>
            <a:ext cx="1359535" cy="1360805"/>
            <a:chOff x="526246" y="3381079"/>
            <a:chExt cx="981810" cy="982537"/>
          </a:xfrm>
        </p:grpSpPr>
        <p:grpSp>
          <p:nvGrpSpPr>
            <p:cNvPr id="10" name="组合 17"/>
            <p:cNvGrpSpPr/>
            <p:nvPr/>
          </p:nvGrpSpPr>
          <p:grpSpPr bwMode="auto">
            <a:xfrm>
              <a:off x="526246" y="3381079"/>
              <a:ext cx="981810" cy="982537"/>
              <a:chOff x="736334" y="3381079"/>
              <a:chExt cx="981810" cy="982537"/>
            </a:xfrm>
          </p:grpSpPr>
          <p:sp>
            <p:nvSpPr>
              <p:cNvPr id="11" name="椭圆 10"/>
              <p:cNvSpPr/>
              <p:nvPr/>
            </p:nvSpPr>
            <p:spPr>
              <a:xfrm>
                <a:off x="736334" y="3381079"/>
                <a:ext cx="981810" cy="982537"/>
              </a:xfrm>
              <a:prstGeom prst="ellips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2" name="矩形 13"/>
              <p:cNvSpPr>
                <a:spLocks noChangeArrowheads="1"/>
              </p:cNvSpPr>
              <p:nvPr/>
            </p:nvSpPr>
            <p:spPr bwMode="auto">
              <a:xfrm>
                <a:off x="808652" y="3585981"/>
                <a:ext cx="800219" cy="33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忌命令</a:t>
                </a:r>
              </a:p>
            </p:txBody>
          </p:sp>
        </p:grpSp>
        <p:sp>
          <p:nvSpPr>
            <p:cNvPr id="16" name="乘号 15"/>
            <p:cNvSpPr/>
            <p:nvPr/>
          </p:nvSpPr>
          <p:spPr>
            <a:xfrm>
              <a:off x="856160" y="3962030"/>
              <a:ext cx="285502" cy="285713"/>
            </a:xfrm>
            <a:prstGeom prst="mathMultiply">
              <a:avLst>
                <a:gd name="adj1" fmla="val 1559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pic>
        <p:nvPicPr>
          <p:cNvPr id="18" name="图片 17" descr="7eb4fea978756c23f6ea55b141a7fc50"/>
          <p:cNvPicPr>
            <a:picLocks noChangeAspect="1"/>
          </p:cNvPicPr>
          <p:nvPr/>
        </p:nvPicPr>
        <p:blipFill>
          <a:blip r:embed="rId4"/>
          <a:stretch>
            <a:fillRect/>
          </a:stretch>
        </p:blipFill>
        <p:spPr>
          <a:xfrm>
            <a:off x="892175" y="3784600"/>
            <a:ext cx="4421505" cy="3049905"/>
          </a:xfrm>
          <a:prstGeom prst="rect">
            <a:avLst/>
          </a:prstGeom>
          <a:effectLst>
            <a:outerShdw blurRad="50800" dist="38100" dir="2700000" algn="tl" rotWithShape="0">
              <a:prstClr val="black">
                <a:alpha val="40000"/>
              </a:prstClr>
            </a:outerShdw>
          </a:effectLst>
        </p:spPr>
      </p:pic>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a:spLocks noChangeArrowheads="1"/>
          </p:cNvSpPr>
          <p:nvPr/>
        </p:nvSpPr>
        <p:spPr bwMode="auto">
          <a:xfrm>
            <a:off x="1697355" y="2207895"/>
            <a:ext cx="37877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800" b="1">
                <a:solidFill>
                  <a:srgbClr val="2980B9"/>
                </a:solidFill>
                <a:latin typeface="微软雅黑" panose="020B0503020204020204" pitchFamily="34" charset="-122"/>
                <a:ea typeface="微软雅黑" panose="020B0503020204020204" pitchFamily="34" charset="-122"/>
              </a:rPr>
              <a:t>与顾客沟通谈到自己时，要实事求是地介绍自己，稍加赞美即可，</a:t>
            </a:r>
            <a:r>
              <a:rPr lang="zh-CN" altLang="en-US" sz="1800" b="1">
                <a:solidFill>
                  <a:schemeClr val="tx1">
                    <a:lumMod val="65000"/>
                    <a:lumOff val="35000"/>
                  </a:schemeClr>
                </a:solidFill>
                <a:latin typeface="微软雅黑" panose="020B0503020204020204" pitchFamily="34" charset="-122"/>
                <a:ea typeface="微软雅黑" panose="020B0503020204020204" pitchFamily="34" charset="-122"/>
              </a:rPr>
              <a:t>万万不可忘乎所以、得意忘形地自吹自擂、自我炫耀自己的出身、学识、财富、地位以及业绩和收入等等。</a:t>
            </a:r>
          </a:p>
        </p:txBody>
      </p:sp>
      <p:grpSp>
        <p:nvGrpSpPr>
          <p:cNvPr id="19" name="组合 18"/>
          <p:cNvGrpSpPr/>
          <p:nvPr/>
        </p:nvGrpSpPr>
        <p:grpSpPr bwMode="auto">
          <a:xfrm>
            <a:off x="2971165" y="4672965"/>
            <a:ext cx="7655560" cy="1193155"/>
            <a:chOff x="1434093" y="5435617"/>
            <a:chExt cx="10041215" cy="516979"/>
          </a:xfrm>
        </p:grpSpPr>
        <p:sp>
          <p:nvSpPr>
            <p:cNvPr id="18" name="圆角矩形 17"/>
            <p:cNvSpPr/>
            <p:nvPr/>
          </p:nvSpPr>
          <p:spPr>
            <a:xfrm>
              <a:off x="1434093" y="5435617"/>
              <a:ext cx="10041215" cy="516979"/>
            </a:xfrm>
            <a:prstGeom prst="roundRect">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42000" name="矩形 5"/>
            <p:cNvSpPr>
              <a:spLocks noChangeArrowheads="1"/>
            </p:cNvSpPr>
            <p:nvPr/>
          </p:nvSpPr>
          <p:spPr bwMode="auto">
            <a:xfrm>
              <a:off x="1596024" y="5524829"/>
              <a:ext cx="9622435" cy="25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solidFill>
                  <a:latin typeface="微软雅黑" panose="020B0503020204020204" pitchFamily="34" charset="-122"/>
                  <a:ea typeface="微软雅黑" panose="020B0503020204020204" pitchFamily="34" charset="-122"/>
                </a:rPr>
                <a:t>如果再您一而再再而三地炫耀自己的收入，对方就会感到，你向我推销典典瓷砖是来挣我钱的。</a:t>
              </a: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bwMode="auto">
          <a:xfrm>
            <a:off x="6051550" y="697230"/>
            <a:ext cx="6078538" cy="457200"/>
            <a:chOff x="820864" y="1943802"/>
            <a:chExt cx="6079789" cy="458022"/>
          </a:xfrm>
        </p:grpSpPr>
        <p:sp>
          <p:nvSpPr>
            <p:cNvPr id="37890" name="矩形 40"/>
            <p:cNvSpPr>
              <a:spLocks noChangeArrowheads="1"/>
            </p:cNvSpPr>
            <p:nvPr/>
          </p:nvSpPr>
          <p:spPr bwMode="auto">
            <a:xfrm>
              <a:off x="1288219" y="1943802"/>
              <a:ext cx="56124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有效沟通的技巧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与客户达成协议的金科玉律</a:t>
              </a:r>
            </a:p>
          </p:txBody>
        </p:sp>
        <p:grpSp>
          <p:nvGrpSpPr>
            <p:cNvPr id="37891" name="组合 41"/>
            <p:cNvGrpSpPr/>
            <p:nvPr/>
          </p:nvGrpSpPr>
          <p:grpSpPr bwMode="auto">
            <a:xfrm>
              <a:off x="820864" y="1962912"/>
              <a:ext cx="438912" cy="438912"/>
              <a:chOff x="820864" y="1962912"/>
              <a:chExt cx="438912" cy="438912"/>
            </a:xfrm>
          </p:grpSpPr>
          <p:sp>
            <p:nvSpPr>
              <p:cNvPr id="4" name="泪滴形 3"/>
              <p:cNvSpPr/>
              <p:nvPr/>
            </p:nvSpPr>
            <p:spPr>
              <a:xfrm>
                <a:off x="820864" y="1962886"/>
                <a:ext cx="438240" cy="438938"/>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7893" name="矩形 43"/>
              <p:cNvSpPr>
                <a:spLocks noChangeArrowheads="1"/>
              </p:cNvSpPr>
              <p:nvPr/>
            </p:nvSpPr>
            <p:spPr bwMode="auto">
              <a:xfrm>
                <a:off x="893654" y="197458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rPr>
                  <a:t>C</a:t>
                </a:r>
                <a:endParaRPr lang="zh-CN" altLang="en-US">
                  <a:solidFill>
                    <a:schemeClr val="bg1"/>
                  </a:solidFill>
                </a:endParaRPr>
              </a:p>
            </p:txBody>
          </p:sp>
        </p:grpSp>
      </p:grpSp>
      <p:sp>
        <p:nvSpPr>
          <p:cNvPr id="37915" name="矩形 34"/>
          <p:cNvSpPr>
            <a:spLocks noChangeArrowheads="1"/>
          </p:cNvSpPr>
          <p:nvPr/>
        </p:nvSpPr>
        <p:spPr bwMode="auto">
          <a:xfrm>
            <a:off x="891858" y="-22542"/>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2">
                    <a:lumMod val="50000"/>
                  </a:schemeClr>
                </a:solidFill>
                <a:latin typeface="微软雅黑" panose="020B0503020204020204" pitchFamily="34" charset="-122"/>
                <a:ea typeface="微软雅黑" panose="020B0503020204020204" pitchFamily="34" charset="-122"/>
              </a:rPr>
              <a:t>客情维护</a:t>
            </a:r>
            <a:r>
              <a:rPr lang="en-US" altLang="zh-CN" sz="2400" b="1">
                <a:solidFill>
                  <a:schemeClr val="bg2">
                    <a:lumMod val="50000"/>
                  </a:schemeClr>
                </a:solidFill>
                <a:latin typeface="微软雅黑" panose="020B0503020204020204" pitchFamily="34" charset="-122"/>
                <a:ea typeface="微软雅黑" panose="020B0503020204020204" pitchFamily="34" charset="-122"/>
              </a:rPr>
              <a:t>——</a:t>
            </a:r>
            <a:r>
              <a:rPr lang="zh-CN" altLang="en-US" sz="2400" b="1">
                <a:solidFill>
                  <a:schemeClr val="bg2">
                    <a:lumMod val="50000"/>
                  </a:schemeClr>
                </a:solidFill>
                <a:latin typeface="微软雅黑" panose="020B0503020204020204" pitchFamily="34" charset="-122"/>
                <a:ea typeface="微软雅黑" panose="020B0503020204020204" pitchFamily="34" charset="-122"/>
              </a:rPr>
              <a:t>顾客要什么</a:t>
            </a:r>
          </a:p>
        </p:txBody>
      </p:sp>
      <p:grpSp>
        <p:nvGrpSpPr>
          <p:cNvPr id="9" name="组合 8"/>
          <p:cNvGrpSpPr/>
          <p:nvPr/>
        </p:nvGrpSpPr>
        <p:grpSpPr bwMode="auto">
          <a:xfrm>
            <a:off x="730885" y="723265"/>
            <a:ext cx="1359535" cy="1360805"/>
            <a:chOff x="526246" y="3381079"/>
            <a:chExt cx="981810" cy="982537"/>
          </a:xfrm>
        </p:grpSpPr>
        <p:grpSp>
          <p:nvGrpSpPr>
            <p:cNvPr id="10" name="组合 17"/>
            <p:cNvGrpSpPr/>
            <p:nvPr/>
          </p:nvGrpSpPr>
          <p:grpSpPr bwMode="auto">
            <a:xfrm>
              <a:off x="526246" y="3381079"/>
              <a:ext cx="981810" cy="982537"/>
              <a:chOff x="736334" y="3381079"/>
              <a:chExt cx="981810" cy="982537"/>
            </a:xfrm>
          </p:grpSpPr>
          <p:sp>
            <p:nvSpPr>
              <p:cNvPr id="11" name="椭圆 10"/>
              <p:cNvSpPr/>
              <p:nvPr/>
            </p:nvSpPr>
            <p:spPr>
              <a:xfrm>
                <a:off x="736334" y="3381079"/>
                <a:ext cx="981810" cy="982537"/>
              </a:xfrm>
              <a:prstGeom prst="ellips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2" name="矩形 13"/>
              <p:cNvSpPr>
                <a:spLocks noChangeArrowheads="1"/>
              </p:cNvSpPr>
              <p:nvPr/>
            </p:nvSpPr>
            <p:spPr bwMode="auto">
              <a:xfrm>
                <a:off x="808652" y="3585981"/>
                <a:ext cx="800219" cy="33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忌炫耀</a:t>
                </a:r>
              </a:p>
            </p:txBody>
          </p:sp>
        </p:grpSp>
        <p:sp>
          <p:nvSpPr>
            <p:cNvPr id="5" name="乘号 4"/>
            <p:cNvSpPr/>
            <p:nvPr/>
          </p:nvSpPr>
          <p:spPr>
            <a:xfrm>
              <a:off x="856160" y="3962030"/>
              <a:ext cx="285502" cy="285713"/>
            </a:xfrm>
            <a:prstGeom prst="mathMultiply">
              <a:avLst>
                <a:gd name="adj1" fmla="val 1559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pic>
        <p:nvPicPr>
          <p:cNvPr id="6" name="图片 5" descr="d8aa159dc153efd667200a5f82f17fed"/>
          <p:cNvPicPr>
            <a:picLocks noChangeAspect="1"/>
          </p:cNvPicPr>
          <p:nvPr/>
        </p:nvPicPr>
        <p:blipFill>
          <a:blip r:embed="rId4"/>
          <a:stretch>
            <a:fillRect/>
          </a:stretch>
        </p:blipFill>
        <p:spPr>
          <a:xfrm>
            <a:off x="266065" y="3773170"/>
            <a:ext cx="2238375" cy="1929130"/>
          </a:xfrm>
          <a:prstGeom prst="rect">
            <a:avLst/>
          </a:prstGeom>
        </p:spPr>
      </p:pic>
      <p:sp>
        <p:nvSpPr>
          <p:cNvPr id="7" name="矩形 9"/>
          <p:cNvSpPr>
            <a:spLocks noChangeArrowheads="1"/>
          </p:cNvSpPr>
          <p:nvPr/>
        </p:nvSpPr>
        <p:spPr bwMode="auto">
          <a:xfrm>
            <a:off x="432435" y="5702300"/>
            <a:ext cx="207200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人与人之间，脑袋与脑袋是最近的</a:t>
            </a:r>
          </a:p>
        </p:txBody>
      </p:sp>
      <p:pic>
        <p:nvPicPr>
          <p:cNvPr id="14" name="图片 13" descr="89df0f773893ed73c271b03df62e8771"/>
          <p:cNvPicPr>
            <a:picLocks noChangeAspect="1"/>
          </p:cNvPicPr>
          <p:nvPr/>
        </p:nvPicPr>
        <p:blipFill>
          <a:blip r:embed="rId5"/>
          <a:stretch>
            <a:fillRect/>
          </a:stretch>
        </p:blipFill>
        <p:spPr>
          <a:xfrm>
            <a:off x="6318250" y="1141095"/>
            <a:ext cx="4115435" cy="3238500"/>
          </a:xfrm>
          <a:prstGeom prst="rect">
            <a:avLst/>
          </a:prstGeom>
        </p:spPr>
      </p:pic>
      <p:sp>
        <p:nvSpPr>
          <p:cNvPr id="17" name="矩形 53"/>
          <p:cNvSpPr>
            <a:spLocks noChangeArrowheads="1"/>
          </p:cNvSpPr>
          <p:nvPr/>
        </p:nvSpPr>
        <p:spPr bwMode="auto">
          <a:xfrm>
            <a:off x="10433685" y="2499360"/>
            <a:ext cx="173736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a:solidFill>
                  <a:schemeClr val="bg1"/>
                </a:solidFill>
                <a:latin typeface="微软雅黑" panose="020B0503020204020204" pitchFamily="34" charset="-122"/>
                <a:ea typeface="微软雅黑" panose="020B0503020204020204" pitchFamily="34" charset="-122"/>
              </a:rPr>
              <a:t>人与人之间，口袋与口袋却是最远的</a:t>
            </a:r>
          </a:p>
        </p:txBody>
      </p:sp>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50" presetClass="entr" presetSubtype="0" decel="10000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strVal val="#ppt_w+.3"/>
                                          </p:val>
                                        </p:tav>
                                        <p:tav tm="100000">
                                          <p:val>
                                            <p:strVal val="#ppt_w"/>
                                          </p:val>
                                        </p:tav>
                                      </p:tavLst>
                                    </p:anim>
                                    <p:anim calcmode="lin" valueType="num">
                                      <p:cBhvr>
                                        <p:cTn id="14" dur="1000" fill="hold"/>
                                        <p:tgtEl>
                                          <p:spTgt spid="19"/>
                                        </p:tgtEl>
                                        <p:attrNameLst>
                                          <p:attrName>ppt_h</p:attrName>
                                        </p:attrNameLst>
                                      </p:cBhvr>
                                      <p:tavLst>
                                        <p:tav tm="0">
                                          <p:val>
                                            <p:strVal val="#ppt_h"/>
                                          </p:val>
                                        </p:tav>
                                        <p:tav tm="100000">
                                          <p:val>
                                            <p:strVal val="#ppt_h"/>
                                          </p:val>
                                        </p:tav>
                                      </p:tavLst>
                                    </p:anim>
                                    <p:animEffect transition="in" filter="fade">
                                      <p:cBhvr>
                                        <p:cTn id="15" dur="1000"/>
                                        <p:tgtEl>
                                          <p:spTgt spid="19"/>
                                        </p:tgtEl>
                                      </p:cBhvr>
                                    </p:animEffect>
                                  </p:childTnLst>
                                </p:cTn>
                              </p:par>
                              <p:par>
                                <p:cTn id="16" presetID="2" presetClass="entr" presetSubtype="8"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ppt_x</p:attrName>
                                        </p:attrNameLst>
                                      </p:cBhvr>
                                      <p:tavLst>
                                        <p:tav tm="0">
                                          <p:val>
                                            <p:strVal val="0-#ppt_w/2"/>
                                          </p:val>
                                        </p:tav>
                                        <p:tav tm="100000">
                                          <p:val>
                                            <p:strVal val="#ppt_x"/>
                                          </p:val>
                                        </p:tav>
                                      </p:tavLst>
                                    </p:anim>
                                    <p:anim calcmode="lin" valueType="num">
                                      <p:cBhvr>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7" presetClass="entr" presetSubtype="1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标注 18"/>
          <p:cNvSpPr/>
          <p:nvPr/>
        </p:nvSpPr>
        <p:spPr>
          <a:xfrm>
            <a:off x="6776085" y="4081145"/>
            <a:ext cx="4793615" cy="1616710"/>
          </a:xfrm>
          <a:prstGeom prst="wedgeRoundRectCallout">
            <a:avLst>
              <a:gd name="adj1" fmla="val -54437"/>
              <a:gd name="adj2" fmla="val -33464"/>
              <a:gd name="adj3" fmla="val 16667"/>
            </a:avLst>
          </a:prstGeom>
          <a:solidFill>
            <a:srgbClr val="9BBB59"/>
          </a:solidFill>
          <a:ln>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zh-CN" altLang="en-US" b="1">
                <a:solidFill>
                  <a:srgbClr val="2980B9"/>
                </a:solidFill>
                <a:latin typeface="微软雅黑" panose="020B0503020204020204" pitchFamily="34" charset="-122"/>
                <a:ea typeface="微软雅黑" panose="020B0503020204020204" pitchFamily="34" charset="-122"/>
                <a:sym typeface="+mn-ea"/>
              </a:rPr>
              <a:t>我们在与顾客沟通时，如果发现他身上有些缺点，我们也不要当面批评和教育他，更不要大声地指责他。</a:t>
            </a:r>
            <a:r>
              <a:rPr lang="zh-CN" altLang="en-US">
                <a:solidFill>
                  <a:schemeClr val="bg1"/>
                </a:solidFill>
                <a:latin typeface="微软雅黑" panose="020B0503020204020204" pitchFamily="34" charset="-122"/>
                <a:ea typeface="微软雅黑" panose="020B0503020204020204" pitchFamily="34" charset="-122"/>
                <a:sym typeface="+mn-ea"/>
              </a:rPr>
              <a:t>做销售、做大客户销售，批评的事情可以做，但也要讲究方式方法。</a:t>
            </a:r>
          </a:p>
          <a:p>
            <a:pPr algn="ctr" fontAlgn="auto"/>
            <a:endParaRPr lang="zh-CN" altLang="en-US" noProof="1">
              <a:solidFill>
                <a:schemeClr val="bg1"/>
              </a:solidFill>
              <a:latin typeface="微软雅黑" panose="020B0503020204020204" pitchFamily="34" charset="-122"/>
              <a:ea typeface="微软雅黑" panose="020B0503020204020204" pitchFamily="34" charset="-122"/>
              <a:sym typeface="+mn-ea"/>
            </a:endParaRPr>
          </a:p>
        </p:txBody>
      </p:sp>
      <p:grpSp>
        <p:nvGrpSpPr>
          <p:cNvPr id="39937" name="组合 39"/>
          <p:cNvGrpSpPr/>
          <p:nvPr/>
        </p:nvGrpSpPr>
        <p:grpSpPr bwMode="auto">
          <a:xfrm>
            <a:off x="6036945" y="629285"/>
            <a:ext cx="6078538" cy="457200"/>
            <a:chOff x="820864" y="1943802"/>
            <a:chExt cx="6079789" cy="458022"/>
          </a:xfrm>
        </p:grpSpPr>
        <p:sp>
          <p:nvSpPr>
            <p:cNvPr id="39938" name="矩形 40"/>
            <p:cNvSpPr>
              <a:spLocks noChangeArrowheads="1"/>
            </p:cNvSpPr>
            <p:nvPr/>
          </p:nvSpPr>
          <p:spPr bwMode="auto">
            <a:xfrm>
              <a:off x="1288219" y="1943802"/>
              <a:ext cx="56124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有效沟通的技巧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与客户达成协议的金科玉律</a:t>
              </a:r>
            </a:p>
          </p:txBody>
        </p:sp>
        <p:grpSp>
          <p:nvGrpSpPr>
            <p:cNvPr id="39939" name="组合 41"/>
            <p:cNvGrpSpPr/>
            <p:nvPr/>
          </p:nvGrpSpPr>
          <p:grpSpPr bwMode="auto">
            <a:xfrm>
              <a:off x="820864" y="1962912"/>
              <a:ext cx="438912" cy="438912"/>
              <a:chOff x="820864" y="1962912"/>
              <a:chExt cx="438912" cy="438912"/>
            </a:xfrm>
          </p:grpSpPr>
          <p:sp>
            <p:nvSpPr>
              <p:cNvPr id="43" name="泪滴形 42"/>
              <p:cNvSpPr/>
              <p:nvPr/>
            </p:nvSpPr>
            <p:spPr>
              <a:xfrm>
                <a:off x="820864" y="1962886"/>
                <a:ext cx="438240" cy="438938"/>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9941" name="矩形 43"/>
              <p:cNvSpPr>
                <a:spLocks noChangeArrowheads="1"/>
              </p:cNvSpPr>
              <p:nvPr/>
            </p:nvSpPr>
            <p:spPr bwMode="auto">
              <a:xfrm>
                <a:off x="893654" y="197458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rPr>
                  <a:t>C</a:t>
                </a:r>
                <a:endParaRPr lang="zh-CN" altLang="en-US">
                  <a:solidFill>
                    <a:schemeClr val="bg1"/>
                  </a:solidFill>
                </a:endParaRPr>
              </a:p>
            </p:txBody>
          </p:sp>
        </p:grpSp>
      </p:grpSp>
      <p:sp>
        <p:nvSpPr>
          <p:cNvPr id="39949" name="矩形 14"/>
          <p:cNvSpPr>
            <a:spLocks noChangeArrowheads="1"/>
          </p:cNvSpPr>
          <p:nvPr/>
        </p:nvSpPr>
        <p:spPr bwMode="auto">
          <a:xfrm>
            <a:off x="892175" y="2058035"/>
            <a:ext cx="4274820" cy="435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800">
                <a:solidFill>
                  <a:schemeClr val="tx1">
                    <a:lumMod val="75000"/>
                    <a:lumOff val="25000"/>
                  </a:schemeClr>
                </a:solidFill>
                <a:latin typeface="微软雅黑" panose="020B0503020204020204" pitchFamily="34" charset="-122"/>
                <a:ea typeface="微软雅黑" panose="020B0503020204020204" pitchFamily="34" charset="-122"/>
                <a:sym typeface="+mn-ea"/>
              </a:rPr>
              <a:t>销售要掌握与人沟通的艺术，</a:t>
            </a:r>
            <a:r>
              <a:rPr lang="zh-CN" altLang="en-US" sz="1800" b="1">
                <a:solidFill>
                  <a:srgbClr val="2980B9"/>
                </a:solidFill>
                <a:latin typeface="微软雅黑" panose="020B0503020204020204" pitchFamily="34" charset="-122"/>
                <a:ea typeface="微软雅黑" panose="020B0503020204020204" pitchFamily="34" charset="-122"/>
                <a:sym typeface="+mn-ea"/>
              </a:rPr>
              <a:t>各个阶层、各个方面的群体，他们的知识和见解上都不尽相同。</a:t>
            </a:r>
            <a:r>
              <a:rPr lang="zh-CN" altLang="en-US" sz="1800">
                <a:solidFill>
                  <a:schemeClr val="tx1">
                    <a:lumMod val="75000"/>
                    <a:lumOff val="25000"/>
                  </a:schemeClr>
                </a:solidFill>
                <a:latin typeface="微软雅黑" panose="020B0503020204020204" pitchFamily="34" charset="-122"/>
                <a:ea typeface="微软雅黑" panose="020B0503020204020204" pitchFamily="34" charset="-122"/>
                <a:sym typeface="+mn-ea"/>
              </a:rPr>
              <a:t>我们在与其沟通时，如果发现他在认识上有不妥的地方，也不要直截了当地指出，说他这也不是</a:t>
            </a:r>
            <a:r>
              <a:rPr lang="en-US" altLang="zh-CN" sz="1800">
                <a:solidFill>
                  <a:schemeClr val="tx1">
                    <a:lumMod val="75000"/>
                    <a:lumOff val="25000"/>
                  </a:schemeClr>
                </a:solidFill>
                <a:latin typeface="微软雅黑" panose="020B0503020204020204" pitchFamily="34" charset="-122"/>
                <a:ea typeface="微软雅黑" panose="020B0503020204020204" pitchFamily="34" charset="-122"/>
                <a:sym typeface="+mn-ea"/>
              </a:rPr>
              <a:t>?</a:t>
            </a:r>
            <a:r>
              <a:rPr lang="zh-CN" altLang="en-US" sz="1800">
                <a:solidFill>
                  <a:schemeClr val="tx1">
                    <a:lumMod val="75000"/>
                    <a:lumOff val="25000"/>
                  </a:schemeClr>
                </a:solidFill>
                <a:latin typeface="微软雅黑" panose="020B0503020204020204" pitchFamily="34" charset="-122"/>
                <a:ea typeface="微软雅黑" panose="020B0503020204020204" pitchFamily="34" charset="-122"/>
                <a:sym typeface="+mn-ea"/>
              </a:rPr>
              <a:t>那也不对</a:t>
            </a:r>
            <a:r>
              <a:rPr lang="en-US" altLang="zh-CN" sz="1800">
                <a:solidFill>
                  <a:schemeClr val="tx1">
                    <a:lumMod val="75000"/>
                    <a:lumOff val="25000"/>
                  </a:schemeClr>
                </a:solidFill>
                <a:latin typeface="微软雅黑" panose="020B0503020204020204" pitchFamily="34" charset="-122"/>
                <a:ea typeface="微软雅黑" panose="020B0503020204020204" pitchFamily="34" charset="-122"/>
                <a:sym typeface="+mn-ea"/>
              </a:rPr>
              <a:t>?</a:t>
            </a:r>
            <a:r>
              <a:rPr lang="zh-CN" altLang="en-US" sz="1800">
                <a:solidFill>
                  <a:schemeClr val="tx1">
                    <a:lumMod val="75000"/>
                    <a:lumOff val="25000"/>
                  </a:schemeClr>
                </a:solidFill>
                <a:latin typeface="微软雅黑" panose="020B0503020204020204" pitchFamily="34" charset="-122"/>
                <a:ea typeface="微软雅黑" panose="020B0503020204020204" pitchFamily="34" charset="-122"/>
                <a:sym typeface="+mn-ea"/>
              </a:rPr>
              <a:t>一般的人最忌讳在众人面前丢脸、难堪，</a:t>
            </a:r>
            <a:r>
              <a:rPr lang="zh-CN" altLang="en-US" sz="1800" b="1">
                <a:solidFill>
                  <a:srgbClr val="2980B9"/>
                </a:solidFill>
                <a:latin typeface="微软雅黑" panose="020B0503020204020204" pitchFamily="34" charset="-122"/>
                <a:ea typeface="微软雅黑" panose="020B0503020204020204" pitchFamily="34" charset="-122"/>
                <a:sym typeface="+mn-ea"/>
              </a:rPr>
              <a:t>俗语道：“打人不打脸，揭人不揭短”，要忌讳直白。</a:t>
            </a:r>
            <a:endParaRPr lang="zh-CN" altLang="en-US" sz="1800" b="1">
              <a:solidFill>
                <a:srgbClr val="2980B9"/>
              </a:solidFill>
              <a:latin typeface="微软雅黑" panose="020B0503020204020204" pitchFamily="34" charset="-122"/>
              <a:ea typeface="微软雅黑" panose="020B0503020204020204" pitchFamily="34" charset="-122"/>
            </a:endParaRPr>
          </a:p>
          <a:p>
            <a:pPr>
              <a:lnSpc>
                <a:spcPct val="120000"/>
              </a:lnSpc>
            </a:pPr>
            <a:r>
              <a:rPr lang="zh-CN" altLang="en-US" sz="1800">
                <a:solidFill>
                  <a:schemeClr val="tx1">
                    <a:lumMod val="75000"/>
                    <a:lumOff val="25000"/>
                  </a:schemeClr>
                </a:solidFill>
                <a:latin typeface="微软雅黑" panose="020B0503020204020204" pitchFamily="34" charset="-122"/>
                <a:ea typeface="微软雅黑" panose="020B0503020204020204" pitchFamily="34" charset="-122"/>
                <a:sym typeface="+mn-ea"/>
              </a:rPr>
              <a:t>我们一定要看交谈的对象，做到言之有物，因人施语，要把握谈话的技巧、沟通的艺术，做销售、做大客户销售，要委婉忠告。</a:t>
            </a:r>
          </a:p>
          <a:p>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37915" name="矩形 34"/>
          <p:cNvSpPr>
            <a:spLocks noChangeArrowheads="1"/>
          </p:cNvSpPr>
          <p:nvPr/>
        </p:nvSpPr>
        <p:spPr bwMode="auto">
          <a:xfrm>
            <a:off x="891858" y="-22542"/>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2">
                    <a:lumMod val="50000"/>
                  </a:schemeClr>
                </a:solidFill>
                <a:latin typeface="微软雅黑" panose="020B0503020204020204" pitchFamily="34" charset="-122"/>
                <a:ea typeface="微软雅黑" panose="020B0503020204020204" pitchFamily="34" charset="-122"/>
              </a:rPr>
              <a:t>客情维护</a:t>
            </a:r>
            <a:r>
              <a:rPr lang="en-US" altLang="zh-CN" sz="2400" b="1">
                <a:solidFill>
                  <a:schemeClr val="bg2">
                    <a:lumMod val="50000"/>
                  </a:schemeClr>
                </a:solidFill>
                <a:latin typeface="微软雅黑" panose="020B0503020204020204" pitchFamily="34" charset="-122"/>
                <a:ea typeface="微软雅黑" panose="020B0503020204020204" pitchFamily="34" charset="-122"/>
              </a:rPr>
              <a:t>——</a:t>
            </a:r>
            <a:r>
              <a:rPr lang="zh-CN" altLang="en-US" sz="2400" b="1">
                <a:solidFill>
                  <a:schemeClr val="bg2">
                    <a:lumMod val="50000"/>
                  </a:schemeClr>
                </a:solidFill>
                <a:latin typeface="微软雅黑" panose="020B0503020204020204" pitchFamily="34" charset="-122"/>
                <a:ea typeface="微软雅黑" panose="020B0503020204020204" pitchFamily="34" charset="-122"/>
              </a:rPr>
              <a:t>顾客要什么</a:t>
            </a:r>
          </a:p>
        </p:txBody>
      </p:sp>
      <p:grpSp>
        <p:nvGrpSpPr>
          <p:cNvPr id="15" name="组合 14"/>
          <p:cNvGrpSpPr/>
          <p:nvPr/>
        </p:nvGrpSpPr>
        <p:grpSpPr bwMode="auto">
          <a:xfrm>
            <a:off x="757555" y="697230"/>
            <a:ext cx="1359535" cy="1360805"/>
            <a:chOff x="526246" y="3381079"/>
            <a:chExt cx="981810" cy="982537"/>
          </a:xfrm>
        </p:grpSpPr>
        <p:grpSp>
          <p:nvGrpSpPr>
            <p:cNvPr id="37909" name="组合 17"/>
            <p:cNvGrpSpPr/>
            <p:nvPr/>
          </p:nvGrpSpPr>
          <p:grpSpPr bwMode="auto">
            <a:xfrm>
              <a:off x="526246" y="3381079"/>
              <a:ext cx="981810" cy="982537"/>
              <a:chOff x="736334" y="3381079"/>
              <a:chExt cx="981810" cy="982537"/>
            </a:xfrm>
          </p:grpSpPr>
          <p:sp>
            <p:nvSpPr>
              <p:cNvPr id="13" name="椭圆 12"/>
              <p:cNvSpPr/>
              <p:nvPr/>
            </p:nvSpPr>
            <p:spPr>
              <a:xfrm>
                <a:off x="736334" y="3381079"/>
                <a:ext cx="981810" cy="982537"/>
              </a:xfrm>
              <a:prstGeom prst="ellips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7912" name="矩形 13"/>
              <p:cNvSpPr>
                <a:spLocks noChangeArrowheads="1"/>
              </p:cNvSpPr>
              <p:nvPr/>
            </p:nvSpPr>
            <p:spPr bwMode="auto">
              <a:xfrm>
                <a:off x="808652" y="3585981"/>
                <a:ext cx="800219" cy="33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忌直白</a:t>
                </a:r>
              </a:p>
            </p:txBody>
          </p:sp>
        </p:grpSp>
        <p:sp>
          <p:nvSpPr>
            <p:cNvPr id="8" name="乘号 7"/>
            <p:cNvSpPr/>
            <p:nvPr/>
          </p:nvSpPr>
          <p:spPr>
            <a:xfrm>
              <a:off x="856160" y="3962030"/>
              <a:ext cx="285502" cy="285713"/>
            </a:xfrm>
            <a:prstGeom prst="mathMultiply">
              <a:avLst>
                <a:gd name="adj1" fmla="val 1559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grpSp>
        <p:nvGrpSpPr>
          <p:cNvPr id="9" name="组合 8"/>
          <p:cNvGrpSpPr/>
          <p:nvPr/>
        </p:nvGrpSpPr>
        <p:grpSpPr bwMode="auto">
          <a:xfrm>
            <a:off x="5575935" y="2880995"/>
            <a:ext cx="1359535" cy="1360805"/>
            <a:chOff x="526246" y="3381079"/>
            <a:chExt cx="981810" cy="982537"/>
          </a:xfrm>
        </p:grpSpPr>
        <p:grpSp>
          <p:nvGrpSpPr>
            <p:cNvPr id="10" name="组合 17"/>
            <p:cNvGrpSpPr/>
            <p:nvPr/>
          </p:nvGrpSpPr>
          <p:grpSpPr bwMode="auto">
            <a:xfrm>
              <a:off x="526246" y="3381079"/>
              <a:ext cx="981810" cy="982537"/>
              <a:chOff x="736334" y="3381079"/>
              <a:chExt cx="981810" cy="982537"/>
            </a:xfrm>
          </p:grpSpPr>
          <p:sp>
            <p:nvSpPr>
              <p:cNvPr id="11" name="椭圆 10"/>
              <p:cNvSpPr/>
              <p:nvPr/>
            </p:nvSpPr>
            <p:spPr>
              <a:xfrm>
                <a:off x="736334" y="3381079"/>
                <a:ext cx="981810" cy="982537"/>
              </a:xfrm>
              <a:prstGeom prst="ellips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2" name="矩形 13"/>
              <p:cNvSpPr>
                <a:spLocks noChangeArrowheads="1"/>
              </p:cNvSpPr>
              <p:nvPr/>
            </p:nvSpPr>
            <p:spPr bwMode="auto">
              <a:xfrm>
                <a:off x="808652" y="3585981"/>
                <a:ext cx="800219" cy="33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忌批评</a:t>
                </a:r>
              </a:p>
            </p:txBody>
          </p:sp>
        </p:grpSp>
        <p:sp>
          <p:nvSpPr>
            <p:cNvPr id="16" name="乘号 15"/>
            <p:cNvSpPr/>
            <p:nvPr/>
          </p:nvSpPr>
          <p:spPr>
            <a:xfrm>
              <a:off x="856160" y="3962030"/>
              <a:ext cx="285502" cy="285713"/>
            </a:xfrm>
            <a:prstGeom prst="mathMultiply">
              <a:avLst>
                <a:gd name="adj1" fmla="val 1559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pic>
        <p:nvPicPr>
          <p:cNvPr id="2" name="图片 1" descr="ebb9b75a5577be8fb04c39fb7bfa201b"/>
          <p:cNvPicPr>
            <a:picLocks noChangeAspect="1"/>
          </p:cNvPicPr>
          <p:nvPr/>
        </p:nvPicPr>
        <p:blipFill>
          <a:blip r:embed="rId4"/>
          <a:srcRect l="22260" t="53491" r="19306"/>
          <a:stretch>
            <a:fillRect/>
          </a:stretch>
        </p:blipFill>
        <p:spPr>
          <a:xfrm>
            <a:off x="7694295" y="1501775"/>
            <a:ext cx="3505200" cy="2790190"/>
          </a:xfrm>
          <a:prstGeom prst="rect">
            <a:avLst/>
          </a:prstGeom>
        </p:spPr>
      </p:pic>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a:spLocks noChangeArrowheads="1"/>
          </p:cNvSpPr>
          <p:nvPr/>
        </p:nvSpPr>
        <p:spPr bwMode="auto">
          <a:xfrm>
            <a:off x="4047808" y="1830070"/>
            <a:ext cx="699452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800" b="1">
                <a:solidFill>
                  <a:schemeClr val="bg2">
                    <a:lumMod val="10000"/>
                  </a:schemeClr>
                </a:solidFill>
                <a:latin typeface="微软雅黑" panose="020B0503020204020204" pitchFamily="34" charset="-122"/>
                <a:ea typeface="微软雅黑" panose="020B0503020204020204" pitchFamily="34" charset="-122"/>
              </a:rPr>
              <a:t>销售的重要准则是</a:t>
            </a:r>
          </a:p>
          <a:p>
            <a:r>
              <a:rPr lang="zh-CN" altLang="en-US" sz="2400" b="1">
                <a:solidFill>
                  <a:schemeClr val="bg1"/>
                </a:solidFill>
                <a:latin typeface="微软雅黑" panose="020B0503020204020204" pitchFamily="34" charset="-122"/>
                <a:ea typeface="微软雅黑" panose="020B0503020204020204" pitchFamily="34" charset="-122"/>
              </a:rPr>
              <a:t>自己少说，多提问。鼓励客户多说，引导客户多说。</a:t>
            </a:r>
          </a:p>
        </p:txBody>
      </p:sp>
      <p:sp>
        <p:nvSpPr>
          <p:cNvPr id="16" name="矩形 15"/>
          <p:cNvSpPr>
            <a:spLocks noChangeArrowheads="1"/>
          </p:cNvSpPr>
          <p:nvPr/>
        </p:nvSpPr>
        <p:spPr bwMode="auto">
          <a:xfrm>
            <a:off x="5575935" y="3104515"/>
            <a:ext cx="307657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00">
                <a:solidFill>
                  <a:srgbClr val="000000"/>
                </a:solidFill>
                <a:latin typeface="微软雅黑" panose="020B0503020204020204" pitchFamily="34" charset="-122"/>
                <a:ea typeface="微软雅黑" panose="020B0503020204020204" pitchFamily="34" charset="-122"/>
              </a:rPr>
              <a:t>有经验的业务员会尽量让客户多说，从客户的字里行间了解客户的意图和真正需求。 </a:t>
            </a:r>
          </a:p>
        </p:txBody>
      </p:sp>
      <p:cxnSp>
        <p:nvCxnSpPr>
          <p:cNvPr id="21" name="直接连接符 20"/>
          <p:cNvCxnSpPr/>
          <p:nvPr/>
        </p:nvCxnSpPr>
        <p:spPr>
          <a:xfrm>
            <a:off x="5693093" y="4120515"/>
            <a:ext cx="3076575" cy="0"/>
          </a:xfrm>
          <a:prstGeom prst="line">
            <a:avLst/>
          </a:prstGeom>
          <a:ln>
            <a:solidFill>
              <a:srgbClr val="962B0E"/>
            </a:solidFill>
            <a:tailEnd type="diamond"/>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bwMode="auto">
          <a:xfrm>
            <a:off x="231458" y="3909060"/>
            <a:ext cx="3514722" cy="2129473"/>
            <a:chOff x="675075" y="3983654"/>
            <a:chExt cx="3514408" cy="2130034"/>
          </a:xfrm>
        </p:grpSpPr>
        <p:sp>
          <p:nvSpPr>
            <p:cNvPr id="46090" name="矩形 5"/>
            <p:cNvSpPr>
              <a:spLocks noChangeArrowheads="1"/>
            </p:cNvSpPr>
            <p:nvPr/>
          </p:nvSpPr>
          <p:spPr bwMode="auto">
            <a:xfrm>
              <a:off x="675075" y="3983654"/>
              <a:ext cx="3460441" cy="1753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Arial" panose="020B0604020202020204" pitchFamily="34" charset="0"/>
                <a:buChar char="•"/>
              </a:pPr>
              <a:r>
                <a:rPr lang="zh-CN" altLang="en-US" sz="1800">
                  <a:latin typeface="微软雅黑" panose="020B0503020204020204" pitchFamily="34" charset="-122"/>
                  <a:ea typeface="微软雅黑" panose="020B0503020204020204" pitchFamily="34" charset="-122"/>
                </a:rPr>
                <a:t>在和客户交涉的前期就滔滔不绝地介绍公司的实力规模如何，质量如何；</a:t>
              </a:r>
              <a:endParaRPr lang="en-US" altLang="zh-CN" sz="1800">
                <a:latin typeface="微软雅黑" panose="020B0503020204020204" pitchFamily="34" charset="-122"/>
                <a:ea typeface="微软雅黑" panose="020B0503020204020204" pitchFamily="34" charset="-122"/>
              </a:endParaRPr>
            </a:p>
            <a:p>
              <a:pPr>
                <a:buFont typeface="Arial" panose="020B0604020202020204" pitchFamily="34" charset="0"/>
                <a:buChar char="•"/>
              </a:pPr>
              <a:r>
                <a:rPr lang="zh-CN" altLang="en-US" sz="1800">
                  <a:latin typeface="微软雅黑" panose="020B0503020204020204" pitchFamily="34" charset="-122"/>
                  <a:ea typeface="微软雅黑" panose="020B0503020204020204" pitchFamily="34" charset="-122"/>
                </a:rPr>
                <a:t>在争先恐后地陈述、解释，甚至争辩，却将提问、倾听和确认抛置脑后。</a:t>
              </a:r>
            </a:p>
          </p:txBody>
        </p:sp>
        <p:sp>
          <p:nvSpPr>
            <p:cNvPr id="46091" name="矩形 17"/>
            <p:cNvSpPr>
              <a:spLocks noChangeArrowheads="1"/>
            </p:cNvSpPr>
            <p:nvPr/>
          </p:nvSpPr>
          <p:spPr bwMode="auto">
            <a:xfrm>
              <a:off x="956324" y="5744356"/>
              <a:ext cx="32331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2980B9"/>
                  </a:solidFill>
                  <a:latin typeface="微软雅黑" panose="020B0503020204020204" pitchFamily="34" charset="-122"/>
                  <a:ea typeface="微软雅黑" panose="020B0503020204020204" pitchFamily="34" charset="-122"/>
                </a:rPr>
                <a:t>这些都要不得。请先闭上嘴巴。 </a:t>
              </a:r>
              <a:endParaRPr lang="en-US" altLang="zh-CN" b="1">
                <a:solidFill>
                  <a:srgbClr val="2980B9"/>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bwMode="auto">
          <a:xfrm>
            <a:off x="700723" y="1154430"/>
            <a:ext cx="4305300" cy="446088"/>
            <a:chOff x="6446730" y="1286504"/>
            <a:chExt cx="4305005" cy="446094"/>
          </a:xfrm>
        </p:grpSpPr>
        <p:grpSp>
          <p:nvGrpSpPr>
            <p:cNvPr id="46098" name="组合 24"/>
            <p:cNvGrpSpPr/>
            <p:nvPr/>
          </p:nvGrpSpPr>
          <p:grpSpPr bwMode="auto">
            <a:xfrm>
              <a:off x="6446730" y="1286504"/>
              <a:ext cx="4305005" cy="446094"/>
              <a:chOff x="6446730" y="1286504"/>
              <a:chExt cx="4305005" cy="446094"/>
            </a:xfrm>
          </p:grpSpPr>
          <p:sp>
            <p:nvSpPr>
              <p:cNvPr id="23" name="矩形 22"/>
              <p:cNvSpPr/>
              <p:nvPr/>
            </p:nvSpPr>
            <p:spPr>
              <a:xfrm>
                <a:off x="6534036" y="1286504"/>
                <a:ext cx="4217699" cy="446094"/>
              </a:xfrm>
              <a:prstGeom prst="rect">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4" name="等腰三角形 23"/>
              <p:cNvSpPr/>
              <p:nvPr/>
            </p:nvSpPr>
            <p:spPr>
              <a:xfrm>
                <a:off x="6446730" y="1323017"/>
                <a:ext cx="312716" cy="269879"/>
              </a:xfrm>
              <a:prstGeom prst="triangl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sp>
          <p:nvSpPr>
            <p:cNvPr id="46101" name="矩形 63"/>
            <p:cNvSpPr>
              <a:spLocks noChangeArrowheads="1"/>
            </p:cNvSpPr>
            <p:nvPr/>
          </p:nvSpPr>
          <p:spPr bwMode="auto">
            <a:xfrm>
              <a:off x="6613834" y="1332667"/>
              <a:ext cx="4031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chemeClr val="bg1"/>
                  </a:solidFill>
                  <a:latin typeface="微软雅黑" panose="020B0503020204020204" pitchFamily="34" charset="-122"/>
                  <a:ea typeface="微软雅黑" panose="020B0503020204020204" pitchFamily="34" charset="-122"/>
                </a:rPr>
                <a:t>b</a:t>
              </a:r>
              <a:r>
                <a:rPr lang="zh-CN" altLang="en-US" b="1">
                  <a:solidFill>
                    <a:schemeClr val="bg1"/>
                  </a:solidFill>
                  <a:latin typeface="微软雅黑" panose="020B0503020204020204" pitchFamily="34" charset="-122"/>
                  <a:ea typeface="微软雅黑" panose="020B0503020204020204" pitchFamily="34" charset="-122"/>
                </a:rPr>
                <a:t>、倾听</a:t>
              </a:r>
              <a:r>
                <a:rPr lang="zh-CN" altLang="en-US">
                  <a:solidFill>
                    <a:schemeClr val="bg1"/>
                  </a:solidFill>
                  <a:latin typeface="微软雅黑" panose="020B0503020204020204" pitchFamily="34" charset="-122"/>
                  <a:ea typeface="微软雅黑" panose="020B0503020204020204" pitchFamily="34" charset="-122"/>
                </a:rPr>
                <a:t>是与客户有效沟通的重要途径</a:t>
              </a:r>
            </a:p>
          </p:txBody>
        </p:sp>
      </p:grpSp>
      <p:cxnSp>
        <p:nvCxnSpPr>
          <p:cNvPr id="29" name="直接连接符 28"/>
          <p:cNvCxnSpPr/>
          <p:nvPr/>
        </p:nvCxnSpPr>
        <p:spPr>
          <a:xfrm flipH="1">
            <a:off x="668973" y="3780473"/>
            <a:ext cx="3076575" cy="0"/>
          </a:xfrm>
          <a:prstGeom prst="line">
            <a:avLst/>
          </a:prstGeom>
          <a:ln>
            <a:solidFill>
              <a:srgbClr val="2980B9"/>
            </a:solidFill>
            <a:tailEnd type="diamond"/>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bwMode="auto">
          <a:xfrm>
            <a:off x="6051550" y="697230"/>
            <a:ext cx="6078538" cy="457200"/>
            <a:chOff x="820864" y="1943802"/>
            <a:chExt cx="6079789" cy="458022"/>
          </a:xfrm>
        </p:grpSpPr>
        <p:sp>
          <p:nvSpPr>
            <p:cNvPr id="37890" name="矩形 40"/>
            <p:cNvSpPr>
              <a:spLocks noChangeArrowheads="1"/>
            </p:cNvSpPr>
            <p:nvPr/>
          </p:nvSpPr>
          <p:spPr bwMode="auto">
            <a:xfrm>
              <a:off x="1288219" y="1943802"/>
              <a:ext cx="56124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有效沟通的技巧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与客户达成协议的金科玉律</a:t>
              </a:r>
            </a:p>
          </p:txBody>
        </p:sp>
        <p:grpSp>
          <p:nvGrpSpPr>
            <p:cNvPr id="37891" name="组合 41"/>
            <p:cNvGrpSpPr/>
            <p:nvPr/>
          </p:nvGrpSpPr>
          <p:grpSpPr bwMode="auto">
            <a:xfrm>
              <a:off x="820864" y="1962912"/>
              <a:ext cx="438912" cy="438912"/>
              <a:chOff x="820864" y="1962912"/>
              <a:chExt cx="438912" cy="438912"/>
            </a:xfrm>
          </p:grpSpPr>
          <p:sp>
            <p:nvSpPr>
              <p:cNvPr id="43" name="泪滴形 42"/>
              <p:cNvSpPr/>
              <p:nvPr/>
            </p:nvSpPr>
            <p:spPr>
              <a:xfrm>
                <a:off x="820864" y="1962886"/>
                <a:ext cx="438240" cy="438938"/>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7893" name="矩形 43"/>
              <p:cNvSpPr>
                <a:spLocks noChangeArrowheads="1"/>
              </p:cNvSpPr>
              <p:nvPr/>
            </p:nvSpPr>
            <p:spPr bwMode="auto">
              <a:xfrm>
                <a:off x="893654" y="197458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rPr>
                  <a:t>C</a:t>
                </a:r>
                <a:endParaRPr lang="zh-CN" altLang="en-US">
                  <a:solidFill>
                    <a:schemeClr val="bg1"/>
                  </a:solidFill>
                </a:endParaRPr>
              </a:p>
            </p:txBody>
          </p:sp>
        </p:grpSp>
      </p:grpSp>
      <p:sp>
        <p:nvSpPr>
          <p:cNvPr id="37915" name="矩形 34"/>
          <p:cNvSpPr>
            <a:spLocks noChangeArrowheads="1"/>
          </p:cNvSpPr>
          <p:nvPr/>
        </p:nvSpPr>
        <p:spPr bwMode="auto">
          <a:xfrm>
            <a:off x="231458" y="235268"/>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anose="020B0503020204020204" pitchFamily="34" charset="-122"/>
                <a:ea typeface="微软雅黑" panose="020B0503020204020204" pitchFamily="34" charset="-122"/>
              </a:rPr>
              <a:t>客情维护</a:t>
            </a:r>
            <a:r>
              <a:rPr lang="en-US" altLang="zh-CN" sz="2400" b="1">
                <a:solidFill>
                  <a:schemeClr val="bg1"/>
                </a:solidFill>
                <a:latin typeface="微软雅黑" panose="020B0503020204020204" pitchFamily="34" charset="-122"/>
                <a:ea typeface="微软雅黑" panose="020B0503020204020204" pitchFamily="34" charset="-122"/>
              </a:rPr>
              <a:t>——</a:t>
            </a:r>
            <a:r>
              <a:rPr lang="zh-CN" altLang="en-US" sz="2400" b="1">
                <a:solidFill>
                  <a:schemeClr val="bg1"/>
                </a:solidFill>
                <a:latin typeface="微软雅黑" panose="020B0503020204020204" pitchFamily="34" charset="-122"/>
                <a:ea typeface="微软雅黑" panose="020B0503020204020204" pitchFamily="34" charset="-122"/>
              </a:rPr>
              <a:t>顾客要什么</a:t>
            </a:r>
          </a:p>
        </p:txBody>
      </p:sp>
      <p:sp>
        <p:nvSpPr>
          <p:cNvPr id="220" name=" 220"/>
          <p:cNvSpPr/>
          <p:nvPr/>
        </p:nvSpPr>
        <p:spPr>
          <a:xfrm flipH="1">
            <a:off x="1381760" y="2951480"/>
            <a:ext cx="3094355" cy="579120"/>
          </a:xfrm>
          <a:prstGeom prst="homePlate">
            <a:avLst/>
          </a:prstGeom>
          <a:solidFill>
            <a:srgbClr val="16A08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1">
                <a:solidFill>
                  <a:srgbClr val="FFFFFF"/>
                </a:solidFill>
                <a:latin typeface="微软雅黑" panose="020B0503020204020204" pitchFamily="34" charset="-122"/>
                <a:ea typeface="微软雅黑" panose="020B0503020204020204" pitchFamily="34" charset="-122"/>
              </a:rPr>
              <a:t>无经验业务员</a:t>
            </a:r>
          </a:p>
        </p:txBody>
      </p:sp>
      <p:sp>
        <p:nvSpPr>
          <p:cNvPr id="5" name=" 220"/>
          <p:cNvSpPr/>
          <p:nvPr/>
        </p:nvSpPr>
        <p:spPr>
          <a:xfrm>
            <a:off x="3851275" y="4495800"/>
            <a:ext cx="3127375" cy="579120"/>
          </a:xfrm>
          <a:prstGeom prst="homePlate">
            <a:avLst/>
          </a:prstGeom>
          <a:solidFill>
            <a:srgbClr val="E1982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10000"/>
              </a:lnSpc>
              <a:defRPr/>
            </a:pPr>
            <a:r>
              <a:rPr lang="zh-CN" altLang="en-US" b="1">
                <a:solidFill>
                  <a:srgbClr val="FFFFFF"/>
                </a:solidFill>
                <a:latin typeface="微软雅黑" panose="020B0503020204020204" pitchFamily="34" charset="-122"/>
                <a:ea typeface="微软雅黑" panose="020B0503020204020204" pitchFamily="34" charset="-122"/>
                <a:sym typeface="+mn-ea"/>
              </a:rPr>
              <a:t>有经验业务员</a:t>
            </a:r>
          </a:p>
        </p:txBody>
      </p:sp>
      <p:pic>
        <p:nvPicPr>
          <p:cNvPr id="6" name="图片 5" descr="5eb66bafd3835bc8b94e66a4599b5bd3"/>
          <p:cNvPicPr>
            <a:picLocks noChangeAspect="1"/>
          </p:cNvPicPr>
          <p:nvPr/>
        </p:nvPicPr>
        <p:blipFill>
          <a:blip r:embed="rId4"/>
          <a:stretch>
            <a:fillRect/>
          </a:stretch>
        </p:blipFill>
        <p:spPr>
          <a:xfrm>
            <a:off x="7355205" y="4214495"/>
            <a:ext cx="3938905" cy="2441575"/>
          </a:xfrm>
          <a:prstGeom prst="rect">
            <a:avLst/>
          </a:prstGeom>
        </p:spPr>
      </p:pic>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22" presetClass="entr" presetSubtype="2"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right)">
                                      <p:cBhvr>
                                        <p:cTn id="19" dur="500"/>
                                        <p:tgtEl>
                                          <p:spTgt spid="29"/>
                                        </p:tgtEl>
                                      </p:cBhvr>
                                    </p:animEffect>
                                  </p:childTnLst>
                                </p:cTn>
                              </p:par>
                              <p:par>
                                <p:cTn id="20" presetID="22" presetClass="entr" presetSubtype="8"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par>
                                <p:cTn id="34" presetID="2" presetClass="entr" presetSubtype="8" fill="hold" nodeType="with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p:cTn id="36" dur="500" fill="hold"/>
                                        <p:tgtEl>
                                          <p:spTgt spid="40"/>
                                        </p:tgtEl>
                                        <p:attrNameLst>
                                          <p:attrName>ppt_x</p:attrName>
                                        </p:attrNameLst>
                                      </p:cBhvr>
                                      <p:tavLst>
                                        <p:tav tm="0">
                                          <p:val>
                                            <p:strVal val="0-#ppt_w/2"/>
                                          </p:val>
                                        </p:tav>
                                        <p:tav tm="100000">
                                          <p:val>
                                            <p:strVal val="#ppt_x"/>
                                          </p:val>
                                        </p:tav>
                                      </p:tavLst>
                                    </p:anim>
                                    <p:anim calcmode="lin" valueType="num">
                                      <p:cBhvr>
                                        <p:cTn id="37"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29" name="组合 58"/>
          <p:cNvGrpSpPr/>
          <p:nvPr/>
        </p:nvGrpSpPr>
        <p:grpSpPr bwMode="auto">
          <a:xfrm>
            <a:off x="4422140" y="669925"/>
            <a:ext cx="6078538" cy="457200"/>
            <a:chOff x="820864" y="1943802"/>
            <a:chExt cx="6079789" cy="458022"/>
          </a:xfrm>
        </p:grpSpPr>
        <p:sp>
          <p:nvSpPr>
            <p:cNvPr id="48130" name="矩形 59"/>
            <p:cNvSpPr>
              <a:spLocks noChangeArrowheads="1"/>
            </p:cNvSpPr>
            <p:nvPr/>
          </p:nvSpPr>
          <p:spPr bwMode="auto">
            <a:xfrm>
              <a:off x="1288219" y="1943802"/>
              <a:ext cx="56124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有效沟通的技巧</a:t>
              </a:r>
              <a:r>
                <a:rPr lang="en-US" altLang="zh-CN" sz="2000">
                  <a:solidFill>
                    <a:schemeClr val="bg1"/>
                  </a:solidFill>
                  <a:latin typeface="微软雅黑" panose="020B0503020204020204" pitchFamily="34" charset="-122"/>
                  <a:ea typeface="微软雅黑" panose="020B0503020204020204" pitchFamily="34" charset="-122"/>
                </a:rPr>
                <a:t>——</a:t>
              </a:r>
              <a:r>
                <a:rPr lang="zh-CN" altLang="en-US" sz="2000" b="1">
                  <a:solidFill>
                    <a:schemeClr val="bg1"/>
                  </a:solidFill>
                  <a:latin typeface="微软雅黑" panose="020B0503020204020204" pitchFamily="34" charset="-122"/>
                  <a:ea typeface="微软雅黑" panose="020B0503020204020204" pitchFamily="34" charset="-122"/>
                </a:rPr>
                <a:t>与客户达成协议的金科玉律</a:t>
              </a:r>
            </a:p>
          </p:txBody>
        </p:sp>
        <p:grpSp>
          <p:nvGrpSpPr>
            <p:cNvPr id="48131" name="组合 60"/>
            <p:cNvGrpSpPr/>
            <p:nvPr/>
          </p:nvGrpSpPr>
          <p:grpSpPr bwMode="auto">
            <a:xfrm>
              <a:off x="820864" y="1962912"/>
              <a:ext cx="438912" cy="438912"/>
              <a:chOff x="820864" y="1962912"/>
              <a:chExt cx="438912" cy="438912"/>
            </a:xfrm>
          </p:grpSpPr>
          <p:sp>
            <p:nvSpPr>
              <p:cNvPr id="62" name="泪滴形 61"/>
              <p:cNvSpPr/>
              <p:nvPr/>
            </p:nvSpPr>
            <p:spPr>
              <a:xfrm>
                <a:off x="820864" y="1962886"/>
                <a:ext cx="438240" cy="438938"/>
              </a:xfrm>
              <a:prstGeom prst="teardrop">
                <a:avLst/>
              </a:prstGeom>
              <a:solidFill>
                <a:srgbClr val="2980B9"/>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48133" name="矩形 62"/>
              <p:cNvSpPr>
                <a:spLocks noChangeArrowheads="1"/>
              </p:cNvSpPr>
              <p:nvPr/>
            </p:nvSpPr>
            <p:spPr bwMode="auto">
              <a:xfrm>
                <a:off x="893654" y="197458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rPr>
                  <a:t>C</a:t>
                </a:r>
                <a:endParaRPr lang="zh-CN" altLang="en-US">
                  <a:solidFill>
                    <a:schemeClr val="bg1"/>
                  </a:solidFill>
                </a:endParaRPr>
              </a:p>
            </p:txBody>
          </p:sp>
        </p:grpSp>
      </p:grpSp>
      <p:grpSp>
        <p:nvGrpSpPr>
          <p:cNvPr id="26" name="组合 25"/>
          <p:cNvGrpSpPr/>
          <p:nvPr/>
        </p:nvGrpSpPr>
        <p:grpSpPr>
          <a:xfrm>
            <a:off x="6467050" y="2405374"/>
            <a:ext cx="4053797" cy="446094"/>
            <a:chOff x="6446730" y="1286504"/>
            <a:chExt cx="4053797" cy="446094"/>
          </a:xfrm>
          <a:solidFill>
            <a:srgbClr val="2980B9"/>
          </a:solidFill>
        </p:grpSpPr>
        <p:grpSp>
          <p:nvGrpSpPr>
            <p:cNvPr id="25" name="组合 24"/>
            <p:cNvGrpSpPr/>
            <p:nvPr/>
          </p:nvGrpSpPr>
          <p:grpSpPr>
            <a:xfrm>
              <a:off x="6446730" y="1286504"/>
              <a:ext cx="4053797" cy="446094"/>
              <a:chOff x="6446730" y="1286504"/>
              <a:chExt cx="4053797" cy="446094"/>
            </a:xfrm>
            <a:grpFill/>
          </p:grpSpPr>
          <p:sp>
            <p:nvSpPr>
              <p:cNvPr id="23" name="矩形 22"/>
              <p:cNvSpPr/>
              <p:nvPr/>
            </p:nvSpPr>
            <p:spPr>
              <a:xfrm>
                <a:off x="6533245" y="1286504"/>
                <a:ext cx="3967282" cy="4460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4" name="等腰三角形 23"/>
              <p:cNvSpPr/>
              <p:nvPr/>
            </p:nvSpPr>
            <p:spPr>
              <a:xfrm>
                <a:off x="6446730" y="1323383"/>
                <a:ext cx="312284" cy="26921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sp>
          <p:nvSpPr>
            <p:cNvPr id="64" name="矩形 63"/>
            <p:cNvSpPr/>
            <p:nvPr/>
          </p:nvSpPr>
          <p:spPr>
            <a:xfrm>
              <a:off x="6698613" y="1323384"/>
              <a:ext cx="3304110" cy="369332"/>
            </a:xfrm>
            <a:prstGeom prst="rect">
              <a:avLst/>
            </a:prstGeom>
            <a:grpFill/>
          </p:spPr>
          <p:txBody>
            <a:bodyPr wrap="none">
              <a:spAutoFit/>
            </a:bodyPr>
            <a:lstStyle/>
            <a:p>
              <a:pPr fontAlgn="auto"/>
              <a:r>
                <a:rPr lang="en-US" altLang="zh-CN" b="1" noProof="1">
                  <a:solidFill>
                    <a:schemeClr val="bg1"/>
                  </a:solidFill>
                  <a:latin typeface="微软雅黑" panose="020B0503020204020204" pitchFamily="34" charset="-122"/>
                  <a:ea typeface="微软雅黑" panose="020B0503020204020204" pitchFamily="34" charset="-122"/>
                </a:rPr>
                <a:t>c</a:t>
              </a:r>
              <a:r>
                <a:rPr lang="zh-CN" altLang="en-US" b="1" noProof="1">
                  <a:solidFill>
                    <a:schemeClr val="bg1"/>
                  </a:solidFill>
                  <a:latin typeface="微软雅黑" panose="020B0503020204020204" pitchFamily="34" charset="-122"/>
                  <a:ea typeface="微软雅黑" panose="020B0503020204020204" pitchFamily="34" charset="-122"/>
                </a:rPr>
                <a:t>、销售当中常常要用到的问句</a:t>
              </a:r>
              <a:endParaRPr lang="zh-CN" altLang="en-US" noProof="1">
                <a:solidFill>
                  <a:schemeClr val="bg1"/>
                </a:solidFill>
                <a:latin typeface="微软雅黑" panose="020B0503020204020204" pitchFamily="34" charset="-122"/>
                <a:ea typeface="微软雅黑" panose="020B0503020204020204" pitchFamily="34" charset="-122"/>
              </a:endParaRPr>
            </a:p>
          </p:txBody>
        </p:sp>
      </p:grpSp>
      <p:sp>
        <p:nvSpPr>
          <p:cNvPr id="11" name="矩形 10"/>
          <p:cNvSpPr>
            <a:spLocks noChangeArrowheads="1"/>
          </p:cNvSpPr>
          <p:nvPr/>
        </p:nvSpPr>
        <p:spPr bwMode="auto">
          <a:xfrm>
            <a:off x="4192270" y="1520190"/>
            <a:ext cx="690118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800" b="1">
                <a:solidFill>
                  <a:schemeClr val="bg1"/>
                </a:solidFill>
                <a:latin typeface="微软雅黑" panose="020B0503020204020204" pitchFamily="34" charset="-122"/>
                <a:ea typeface="微软雅黑" panose="020B0503020204020204" pitchFamily="34" charset="-122"/>
              </a:rPr>
              <a:t>当你得到潜在客户的购买信号之后，最好能够想出一个回应的问题，获得更多的信息。适当提出问题很重要，对于销售来说，没有提问，几乎达成不了销售。 </a:t>
            </a:r>
          </a:p>
        </p:txBody>
      </p:sp>
      <p:grpSp>
        <p:nvGrpSpPr>
          <p:cNvPr id="14" name="组合 13"/>
          <p:cNvGrpSpPr/>
          <p:nvPr/>
        </p:nvGrpSpPr>
        <p:grpSpPr bwMode="auto">
          <a:xfrm>
            <a:off x="308610" y="2524125"/>
            <a:ext cx="874713" cy="873125"/>
            <a:chOff x="5568211" y="3187083"/>
            <a:chExt cx="874207" cy="874207"/>
          </a:xfrm>
        </p:grpSpPr>
        <p:sp>
          <p:nvSpPr>
            <p:cNvPr id="36" name="椭圆 35"/>
            <p:cNvSpPr/>
            <p:nvPr/>
          </p:nvSpPr>
          <p:spPr>
            <a:xfrm>
              <a:off x="5568211" y="3187083"/>
              <a:ext cx="874207" cy="874207"/>
            </a:xfrm>
            <a:prstGeom prst="ellipse">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8" name="KSO_Shape"/>
            <p:cNvSpPr/>
            <p:nvPr/>
          </p:nvSpPr>
          <p:spPr bwMode="auto">
            <a:xfrm>
              <a:off x="5780813" y="3306294"/>
              <a:ext cx="449003" cy="422798"/>
            </a:xfrm>
            <a:custGeom>
              <a:avLst/>
              <a:gdLst>
                <a:gd name="T0" fmla="*/ 970867 w 2274888"/>
                <a:gd name="T1" fmla="*/ 1185371 h 2136775"/>
                <a:gd name="T2" fmla="*/ 1067225 w 2274888"/>
                <a:gd name="T3" fmla="*/ 1290958 h 2136775"/>
                <a:gd name="T4" fmla="*/ 1058973 w 2274888"/>
                <a:gd name="T5" fmla="*/ 1314363 h 2136775"/>
                <a:gd name="T6" fmla="*/ 1030492 w 2274888"/>
                <a:gd name="T7" fmla="*/ 1547079 h 2136775"/>
                <a:gd name="T8" fmla="*/ 850285 w 2274888"/>
                <a:gd name="T9" fmla="*/ 1790700 h 2136775"/>
                <a:gd name="T10" fmla="*/ 879565 w 2274888"/>
                <a:gd name="T11" fmla="*/ 1521547 h 2136775"/>
                <a:gd name="T12" fmla="*/ 843897 w 2274888"/>
                <a:gd name="T13" fmla="*/ 1311969 h 2136775"/>
                <a:gd name="T14" fmla="*/ 838040 w 2274888"/>
                <a:gd name="T15" fmla="*/ 1288033 h 2136775"/>
                <a:gd name="T16" fmla="*/ 936529 w 2274888"/>
                <a:gd name="T17" fmla="*/ 1183510 h 2136775"/>
                <a:gd name="T18" fmla="*/ 1290295 w 2274888"/>
                <a:gd name="T19" fmla="*/ 1044362 h 2136775"/>
                <a:gd name="T20" fmla="*/ 1523468 w 2274888"/>
                <a:gd name="T21" fmla="*/ 1126608 h 2136775"/>
                <a:gd name="T22" fmla="*/ 1745740 w 2274888"/>
                <a:gd name="T23" fmla="*/ 1205395 h 2136775"/>
                <a:gd name="T24" fmla="*/ 1802637 w 2274888"/>
                <a:gd name="T25" fmla="*/ 1245852 h 2136775"/>
                <a:gd name="T26" fmla="*/ 1840924 w 2274888"/>
                <a:gd name="T27" fmla="*/ 1304409 h 2136775"/>
                <a:gd name="T28" fmla="*/ 1884793 w 2274888"/>
                <a:gd name="T29" fmla="*/ 1444946 h 2136775"/>
                <a:gd name="T30" fmla="*/ 1903936 w 2274888"/>
                <a:gd name="T31" fmla="*/ 1609172 h 2136775"/>
                <a:gd name="T32" fmla="*/ 1895694 w 2274888"/>
                <a:gd name="T33" fmla="*/ 1665334 h 2136775"/>
                <a:gd name="T34" fmla="*/ 1856344 w 2274888"/>
                <a:gd name="T35" fmla="*/ 1694347 h 2136775"/>
                <a:gd name="T36" fmla="*/ 1708784 w 2274888"/>
                <a:gd name="T37" fmla="*/ 1741725 h 2136775"/>
                <a:gd name="T38" fmla="*/ 1421106 w 2274888"/>
                <a:gd name="T39" fmla="*/ 1780054 h 2136775"/>
                <a:gd name="T40" fmla="*/ 671910 w 2274888"/>
                <a:gd name="T41" fmla="*/ 1019076 h 2136775"/>
                <a:gd name="T42" fmla="*/ 445459 w 2274888"/>
                <a:gd name="T43" fmla="*/ 1776859 h 2136775"/>
                <a:gd name="T44" fmla="*/ 172496 w 2274888"/>
                <a:gd name="T45" fmla="*/ 1736135 h 2136775"/>
                <a:gd name="T46" fmla="*/ 42791 w 2274888"/>
                <a:gd name="T47" fmla="*/ 1690887 h 2136775"/>
                <a:gd name="T48" fmla="*/ 6910 w 2274888"/>
                <a:gd name="T49" fmla="*/ 1662406 h 2136775"/>
                <a:gd name="T50" fmla="*/ 2392 w 2274888"/>
                <a:gd name="T51" fmla="*/ 1585218 h 2136775"/>
                <a:gd name="T52" fmla="*/ 23655 w 2274888"/>
                <a:gd name="T53" fmla="*/ 1427379 h 2136775"/>
                <a:gd name="T54" fmla="*/ 68042 w 2274888"/>
                <a:gd name="T55" fmla="*/ 1297223 h 2136775"/>
                <a:gd name="T56" fmla="*/ 107644 w 2274888"/>
                <a:gd name="T57" fmla="*/ 1240528 h 2136775"/>
                <a:gd name="T58" fmla="*/ 172496 w 2274888"/>
                <a:gd name="T59" fmla="*/ 1199273 h 2136775"/>
                <a:gd name="T60" fmla="*/ 415691 w 2274888"/>
                <a:gd name="T61" fmla="*/ 1116228 h 2136775"/>
                <a:gd name="T62" fmla="*/ 633637 w 2274888"/>
                <a:gd name="T63" fmla="*/ 1036377 h 2136775"/>
                <a:gd name="T64" fmla="*/ 1007065 w 2274888"/>
                <a:gd name="T65" fmla="*/ 4789 h 2136775"/>
                <a:gd name="T66" fmla="*/ 1083457 w 2274888"/>
                <a:gd name="T67" fmla="*/ 28464 h 2136775"/>
                <a:gd name="T68" fmla="*/ 1152130 w 2274888"/>
                <a:gd name="T69" fmla="*/ 70228 h 2136775"/>
                <a:gd name="T70" fmla="*/ 1210954 w 2274888"/>
                <a:gd name="T71" fmla="*/ 127156 h 2136775"/>
                <a:gd name="T72" fmla="*/ 1257801 w 2274888"/>
                <a:gd name="T73" fmla="*/ 197384 h 2136775"/>
                <a:gd name="T74" fmla="*/ 1290806 w 2274888"/>
                <a:gd name="T75" fmla="*/ 278252 h 2136775"/>
                <a:gd name="T76" fmla="*/ 1307575 w 2274888"/>
                <a:gd name="T77" fmla="*/ 367634 h 2136775"/>
                <a:gd name="T78" fmla="*/ 1305712 w 2274888"/>
                <a:gd name="T79" fmla="*/ 474572 h 2136775"/>
                <a:gd name="T80" fmla="*/ 1279095 w 2274888"/>
                <a:gd name="T81" fmla="*/ 595609 h 2136775"/>
                <a:gd name="T82" fmla="*/ 1231449 w 2274888"/>
                <a:gd name="T83" fmla="*/ 713188 h 2136775"/>
                <a:gd name="T84" fmla="*/ 1165438 w 2274888"/>
                <a:gd name="T85" fmla="*/ 816669 h 2136775"/>
                <a:gd name="T86" fmla="*/ 1039273 w 2274888"/>
                <a:gd name="T87" fmla="*/ 1091197 h 2136775"/>
                <a:gd name="T88" fmla="*/ 962348 w 2274888"/>
                <a:gd name="T89" fmla="*/ 1149987 h 2136775"/>
                <a:gd name="T90" fmla="*/ 937062 w 2274888"/>
                <a:gd name="T91" fmla="*/ 1147326 h 2136775"/>
                <a:gd name="T92" fmla="*/ 847628 w 2274888"/>
                <a:gd name="T93" fmla="*/ 1074172 h 2136775"/>
                <a:gd name="T94" fmla="*/ 731576 w 2274888"/>
                <a:gd name="T95" fmla="*/ 806294 h 2136775"/>
                <a:gd name="T96" fmla="*/ 667162 w 2274888"/>
                <a:gd name="T97" fmla="*/ 700686 h 2136775"/>
                <a:gd name="T98" fmla="*/ 621647 w 2274888"/>
                <a:gd name="T99" fmla="*/ 582309 h 2136775"/>
                <a:gd name="T100" fmla="*/ 597957 w 2274888"/>
                <a:gd name="T101" fmla="*/ 461272 h 2136775"/>
                <a:gd name="T102" fmla="*/ 598223 w 2274888"/>
                <a:gd name="T103" fmla="*/ 357526 h 2136775"/>
                <a:gd name="T104" fmla="*/ 617121 w 2274888"/>
                <a:gd name="T105" fmla="*/ 268676 h 2136775"/>
                <a:gd name="T106" fmla="*/ 651724 w 2274888"/>
                <a:gd name="T107" fmla="*/ 188871 h 2136775"/>
                <a:gd name="T108" fmla="*/ 699901 w 2274888"/>
                <a:gd name="T109" fmla="*/ 119973 h 2136775"/>
                <a:gd name="T110" fmla="*/ 760056 w 2274888"/>
                <a:gd name="T111" fmla="*/ 64376 h 2136775"/>
                <a:gd name="T112" fmla="*/ 829528 w 2274888"/>
                <a:gd name="T113" fmla="*/ 25005 h 2136775"/>
                <a:gd name="T114" fmla="*/ 906985 w 2274888"/>
                <a:gd name="T115" fmla="*/ 3192 h 21367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274888" h="2136775">
                  <a:moveTo>
                    <a:pt x="1133947" y="1406525"/>
                  </a:moveTo>
                  <a:lnTo>
                    <a:pt x="1137762" y="1406525"/>
                  </a:lnTo>
                  <a:lnTo>
                    <a:pt x="1140940" y="1406525"/>
                  </a:lnTo>
                  <a:lnTo>
                    <a:pt x="1144119" y="1407477"/>
                  </a:lnTo>
                  <a:lnTo>
                    <a:pt x="1147298" y="1408112"/>
                  </a:lnTo>
                  <a:lnTo>
                    <a:pt x="1150476" y="1409064"/>
                  </a:lnTo>
                  <a:lnTo>
                    <a:pt x="1153655" y="1410651"/>
                  </a:lnTo>
                  <a:lnTo>
                    <a:pt x="1156516" y="1412238"/>
                  </a:lnTo>
                  <a:lnTo>
                    <a:pt x="1159377" y="1414459"/>
                  </a:lnTo>
                  <a:lnTo>
                    <a:pt x="1161920" y="1416681"/>
                  </a:lnTo>
                  <a:lnTo>
                    <a:pt x="1264591" y="1518871"/>
                  </a:lnTo>
                  <a:lnTo>
                    <a:pt x="1267134" y="1521410"/>
                  </a:lnTo>
                  <a:lnTo>
                    <a:pt x="1268723" y="1524266"/>
                  </a:lnTo>
                  <a:lnTo>
                    <a:pt x="1270631" y="1527440"/>
                  </a:lnTo>
                  <a:lnTo>
                    <a:pt x="1271902" y="1530296"/>
                  </a:lnTo>
                  <a:lnTo>
                    <a:pt x="1273174" y="1533787"/>
                  </a:lnTo>
                  <a:lnTo>
                    <a:pt x="1274127" y="1536961"/>
                  </a:lnTo>
                  <a:lnTo>
                    <a:pt x="1274445" y="1540452"/>
                  </a:lnTo>
                  <a:lnTo>
                    <a:pt x="1274763" y="1543625"/>
                  </a:lnTo>
                  <a:lnTo>
                    <a:pt x="1274445" y="1546799"/>
                  </a:lnTo>
                  <a:lnTo>
                    <a:pt x="1274127" y="1549973"/>
                  </a:lnTo>
                  <a:lnTo>
                    <a:pt x="1273174" y="1553781"/>
                  </a:lnTo>
                  <a:lnTo>
                    <a:pt x="1271902" y="1556955"/>
                  </a:lnTo>
                  <a:lnTo>
                    <a:pt x="1270631" y="1559811"/>
                  </a:lnTo>
                  <a:lnTo>
                    <a:pt x="1268723" y="1562667"/>
                  </a:lnTo>
                  <a:lnTo>
                    <a:pt x="1267134" y="1565523"/>
                  </a:lnTo>
                  <a:lnTo>
                    <a:pt x="1264591" y="1568380"/>
                  </a:lnTo>
                  <a:lnTo>
                    <a:pt x="1178767" y="1653433"/>
                  </a:lnTo>
                  <a:lnTo>
                    <a:pt x="1185760" y="1670570"/>
                  </a:lnTo>
                  <a:lnTo>
                    <a:pt x="1192435" y="1689929"/>
                  </a:lnTo>
                  <a:lnTo>
                    <a:pt x="1199428" y="1711510"/>
                  </a:lnTo>
                  <a:lnTo>
                    <a:pt x="1206103" y="1734677"/>
                  </a:lnTo>
                  <a:lnTo>
                    <a:pt x="1212461" y="1760066"/>
                  </a:lnTo>
                  <a:lnTo>
                    <a:pt x="1218500" y="1787042"/>
                  </a:lnTo>
                  <a:lnTo>
                    <a:pt x="1224858" y="1815605"/>
                  </a:lnTo>
                  <a:lnTo>
                    <a:pt x="1230579" y="1846071"/>
                  </a:lnTo>
                  <a:lnTo>
                    <a:pt x="1235983" y="1877808"/>
                  </a:lnTo>
                  <a:lnTo>
                    <a:pt x="1240751" y="1911131"/>
                  </a:lnTo>
                  <a:lnTo>
                    <a:pt x="1245201" y="1946041"/>
                  </a:lnTo>
                  <a:lnTo>
                    <a:pt x="1249016" y="1981902"/>
                  </a:lnTo>
                  <a:lnTo>
                    <a:pt x="1252830" y="2019351"/>
                  </a:lnTo>
                  <a:lnTo>
                    <a:pt x="1255691" y="2057435"/>
                  </a:lnTo>
                  <a:lnTo>
                    <a:pt x="1257916" y="2096470"/>
                  </a:lnTo>
                  <a:lnTo>
                    <a:pt x="1259505" y="2136775"/>
                  </a:lnTo>
                  <a:lnTo>
                    <a:pt x="1015382" y="2136775"/>
                  </a:lnTo>
                  <a:lnTo>
                    <a:pt x="1016972" y="2096470"/>
                  </a:lnTo>
                  <a:lnTo>
                    <a:pt x="1019515" y="2057435"/>
                  </a:lnTo>
                  <a:lnTo>
                    <a:pt x="1022376" y="2019351"/>
                  </a:lnTo>
                  <a:lnTo>
                    <a:pt x="1025554" y="1981902"/>
                  </a:lnTo>
                  <a:lnTo>
                    <a:pt x="1029686" y="1946041"/>
                  </a:lnTo>
                  <a:lnTo>
                    <a:pt x="1034137" y="1911131"/>
                  </a:lnTo>
                  <a:lnTo>
                    <a:pt x="1039223" y="1877808"/>
                  </a:lnTo>
                  <a:lnTo>
                    <a:pt x="1044308" y="1846071"/>
                  </a:lnTo>
                  <a:lnTo>
                    <a:pt x="1050348" y="1815605"/>
                  </a:lnTo>
                  <a:lnTo>
                    <a:pt x="1056387" y="1787042"/>
                  </a:lnTo>
                  <a:lnTo>
                    <a:pt x="1062427" y="1760066"/>
                  </a:lnTo>
                  <a:lnTo>
                    <a:pt x="1068784" y="1734677"/>
                  </a:lnTo>
                  <a:lnTo>
                    <a:pt x="1075777" y="1711510"/>
                  </a:lnTo>
                  <a:lnTo>
                    <a:pt x="1082453" y="1689929"/>
                  </a:lnTo>
                  <a:lnTo>
                    <a:pt x="1089128" y="1670570"/>
                  </a:lnTo>
                  <a:lnTo>
                    <a:pt x="1096121" y="1653433"/>
                  </a:lnTo>
                  <a:lnTo>
                    <a:pt x="1010297" y="1568380"/>
                  </a:lnTo>
                  <a:lnTo>
                    <a:pt x="1007754" y="1565523"/>
                  </a:lnTo>
                  <a:lnTo>
                    <a:pt x="1005846" y="1562667"/>
                  </a:lnTo>
                  <a:lnTo>
                    <a:pt x="1003939" y="1559811"/>
                  </a:lnTo>
                  <a:lnTo>
                    <a:pt x="1002668" y="1556955"/>
                  </a:lnTo>
                  <a:lnTo>
                    <a:pt x="1001396" y="1553781"/>
                  </a:lnTo>
                  <a:lnTo>
                    <a:pt x="1000760" y="1549973"/>
                  </a:lnTo>
                  <a:lnTo>
                    <a:pt x="1000443" y="1546799"/>
                  </a:lnTo>
                  <a:lnTo>
                    <a:pt x="1000125" y="1543625"/>
                  </a:lnTo>
                  <a:lnTo>
                    <a:pt x="1000443" y="1540452"/>
                  </a:lnTo>
                  <a:lnTo>
                    <a:pt x="1000760" y="1536961"/>
                  </a:lnTo>
                  <a:lnTo>
                    <a:pt x="1001396" y="1533787"/>
                  </a:lnTo>
                  <a:lnTo>
                    <a:pt x="1002986" y="1530296"/>
                  </a:lnTo>
                  <a:lnTo>
                    <a:pt x="1004257" y="1527440"/>
                  </a:lnTo>
                  <a:lnTo>
                    <a:pt x="1006164" y="1524266"/>
                  </a:lnTo>
                  <a:lnTo>
                    <a:pt x="1007754" y="1521410"/>
                  </a:lnTo>
                  <a:lnTo>
                    <a:pt x="1010297" y="1518871"/>
                  </a:lnTo>
                  <a:lnTo>
                    <a:pt x="1112650" y="1416681"/>
                  </a:lnTo>
                  <a:lnTo>
                    <a:pt x="1115511" y="1414459"/>
                  </a:lnTo>
                  <a:lnTo>
                    <a:pt x="1118372" y="1412238"/>
                  </a:lnTo>
                  <a:lnTo>
                    <a:pt x="1121232" y="1410651"/>
                  </a:lnTo>
                  <a:lnTo>
                    <a:pt x="1124411" y="1409064"/>
                  </a:lnTo>
                  <a:lnTo>
                    <a:pt x="1127590" y="1408112"/>
                  </a:lnTo>
                  <a:lnTo>
                    <a:pt x="1130769" y="1407477"/>
                  </a:lnTo>
                  <a:lnTo>
                    <a:pt x="1133947" y="1406525"/>
                  </a:lnTo>
                  <a:close/>
                  <a:moveTo>
                    <a:pt x="1472565" y="1216025"/>
                  </a:moveTo>
                  <a:lnTo>
                    <a:pt x="1495425" y="1226506"/>
                  </a:lnTo>
                  <a:lnTo>
                    <a:pt x="1518285" y="1236670"/>
                  </a:lnTo>
                  <a:lnTo>
                    <a:pt x="1540828" y="1246198"/>
                  </a:lnTo>
                  <a:lnTo>
                    <a:pt x="1563370" y="1255726"/>
                  </a:lnTo>
                  <a:lnTo>
                    <a:pt x="1586230" y="1264619"/>
                  </a:lnTo>
                  <a:lnTo>
                    <a:pt x="1608138" y="1273195"/>
                  </a:lnTo>
                  <a:lnTo>
                    <a:pt x="1630363" y="1281453"/>
                  </a:lnTo>
                  <a:lnTo>
                    <a:pt x="1651953" y="1289393"/>
                  </a:lnTo>
                  <a:lnTo>
                    <a:pt x="1695133" y="1304321"/>
                  </a:lnTo>
                  <a:lnTo>
                    <a:pt x="1737360" y="1318613"/>
                  </a:lnTo>
                  <a:lnTo>
                    <a:pt x="1778635" y="1331953"/>
                  </a:lnTo>
                  <a:lnTo>
                    <a:pt x="1819275" y="1344339"/>
                  </a:lnTo>
                  <a:lnTo>
                    <a:pt x="1896428" y="1368795"/>
                  </a:lnTo>
                  <a:lnTo>
                    <a:pt x="1933575" y="1380864"/>
                  </a:lnTo>
                  <a:lnTo>
                    <a:pt x="1969453" y="1392934"/>
                  </a:lnTo>
                  <a:lnTo>
                    <a:pt x="2004060" y="1405320"/>
                  </a:lnTo>
                  <a:lnTo>
                    <a:pt x="2020570" y="1411355"/>
                  </a:lnTo>
                  <a:lnTo>
                    <a:pt x="2037080" y="1417707"/>
                  </a:lnTo>
                  <a:lnTo>
                    <a:pt x="2053273" y="1424695"/>
                  </a:lnTo>
                  <a:lnTo>
                    <a:pt x="2068830" y="1431047"/>
                  </a:lnTo>
                  <a:lnTo>
                    <a:pt x="2084705" y="1438352"/>
                  </a:lnTo>
                  <a:lnTo>
                    <a:pt x="2099628" y="1445339"/>
                  </a:lnTo>
                  <a:lnTo>
                    <a:pt x="2106930" y="1449150"/>
                  </a:lnTo>
                  <a:lnTo>
                    <a:pt x="2114233" y="1453279"/>
                  </a:lnTo>
                  <a:lnTo>
                    <a:pt x="2120900" y="1458044"/>
                  </a:lnTo>
                  <a:lnTo>
                    <a:pt x="2127568" y="1463125"/>
                  </a:lnTo>
                  <a:lnTo>
                    <a:pt x="2134235" y="1468207"/>
                  </a:lnTo>
                  <a:lnTo>
                    <a:pt x="2140585" y="1474242"/>
                  </a:lnTo>
                  <a:lnTo>
                    <a:pt x="2146618" y="1480276"/>
                  </a:lnTo>
                  <a:lnTo>
                    <a:pt x="2152650" y="1486628"/>
                  </a:lnTo>
                  <a:lnTo>
                    <a:pt x="2158365" y="1493298"/>
                  </a:lnTo>
                  <a:lnTo>
                    <a:pt x="2163763" y="1500286"/>
                  </a:lnTo>
                  <a:lnTo>
                    <a:pt x="2169160" y="1507908"/>
                  </a:lnTo>
                  <a:lnTo>
                    <a:pt x="2174558" y="1515213"/>
                  </a:lnTo>
                  <a:lnTo>
                    <a:pt x="2179638" y="1522836"/>
                  </a:lnTo>
                  <a:lnTo>
                    <a:pt x="2184718" y="1531094"/>
                  </a:lnTo>
                  <a:lnTo>
                    <a:pt x="2189163" y="1539352"/>
                  </a:lnTo>
                  <a:lnTo>
                    <a:pt x="2193925" y="1547927"/>
                  </a:lnTo>
                  <a:lnTo>
                    <a:pt x="2198370" y="1556502"/>
                  </a:lnTo>
                  <a:lnTo>
                    <a:pt x="2202498" y="1565396"/>
                  </a:lnTo>
                  <a:lnTo>
                    <a:pt x="2210435" y="1583817"/>
                  </a:lnTo>
                  <a:lnTo>
                    <a:pt x="2218055" y="1602556"/>
                  </a:lnTo>
                  <a:lnTo>
                    <a:pt x="2224723" y="1622248"/>
                  </a:lnTo>
                  <a:lnTo>
                    <a:pt x="2230755" y="1641939"/>
                  </a:lnTo>
                  <a:lnTo>
                    <a:pt x="2236788" y="1662584"/>
                  </a:lnTo>
                  <a:lnTo>
                    <a:pt x="2241868" y="1682911"/>
                  </a:lnTo>
                  <a:lnTo>
                    <a:pt x="2246631" y="1703238"/>
                  </a:lnTo>
                  <a:lnTo>
                    <a:pt x="2250758" y="1724200"/>
                  </a:lnTo>
                  <a:lnTo>
                    <a:pt x="2254885" y="1744527"/>
                  </a:lnTo>
                  <a:lnTo>
                    <a:pt x="2258378" y="1764537"/>
                  </a:lnTo>
                  <a:lnTo>
                    <a:pt x="2261235" y="1784546"/>
                  </a:lnTo>
                  <a:lnTo>
                    <a:pt x="2263775" y="1803920"/>
                  </a:lnTo>
                  <a:lnTo>
                    <a:pt x="2266315" y="1822977"/>
                  </a:lnTo>
                  <a:lnTo>
                    <a:pt x="2267903" y="1841081"/>
                  </a:lnTo>
                  <a:lnTo>
                    <a:pt x="2269808" y="1859184"/>
                  </a:lnTo>
                  <a:lnTo>
                    <a:pt x="2272348" y="1891581"/>
                  </a:lnTo>
                  <a:lnTo>
                    <a:pt x="2273618" y="1920165"/>
                  </a:lnTo>
                  <a:lnTo>
                    <a:pt x="2274571" y="1943669"/>
                  </a:lnTo>
                  <a:lnTo>
                    <a:pt x="2274888" y="1961455"/>
                  </a:lnTo>
                  <a:lnTo>
                    <a:pt x="2274571" y="1964948"/>
                  </a:lnTo>
                  <a:lnTo>
                    <a:pt x="2274253" y="1968760"/>
                  </a:lnTo>
                  <a:lnTo>
                    <a:pt x="2272665" y="1972571"/>
                  </a:lnTo>
                  <a:lnTo>
                    <a:pt x="2271395" y="1976065"/>
                  </a:lnTo>
                  <a:lnTo>
                    <a:pt x="2269173" y="1979876"/>
                  </a:lnTo>
                  <a:lnTo>
                    <a:pt x="2266633" y="1983687"/>
                  </a:lnTo>
                  <a:lnTo>
                    <a:pt x="2263775" y="1987181"/>
                  </a:lnTo>
                  <a:lnTo>
                    <a:pt x="2260601" y="1991310"/>
                  </a:lnTo>
                  <a:lnTo>
                    <a:pt x="2256473" y="1995121"/>
                  </a:lnTo>
                  <a:lnTo>
                    <a:pt x="2252345" y="1998615"/>
                  </a:lnTo>
                  <a:lnTo>
                    <a:pt x="2247583" y="2002744"/>
                  </a:lnTo>
                  <a:lnTo>
                    <a:pt x="2242185" y="2006238"/>
                  </a:lnTo>
                  <a:lnTo>
                    <a:pt x="2236471" y="2010367"/>
                  </a:lnTo>
                  <a:lnTo>
                    <a:pt x="2230438" y="2014178"/>
                  </a:lnTo>
                  <a:lnTo>
                    <a:pt x="2224088" y="2017672"/>
                  </a:lnTo>
                  <a:lnTo>
                    <a:pt x="2216785" y="2021800"/>
                  </a:lnTo>
                  <a:lnTo>
                    <a:pt x="2209165" y="2025294"/>
                  </a:lnTo>
                  <a:lnTo>
                    <a:pt x="2201545" y="2029105"/>
                  </a:lnTo>
                  <a:lnTo>
                    <a:pt x="2183765" y="2036410"/>
                  </a:lnTo>
                  <a:lnTo>
                    <a:pt x="2165033" y="2044033"/>
                  </a:lnTo>
                  <a:lnTo>
                    <a:pt x="2143760" y="2051021"/>
                  </a:lnTo>
                  <a:lnTo>
                    <a:pt x="2120900" y="2058326"/>
                  </a:lnTo>
                  <a:lnTo>
                    <a:pt x="2095818" y="2064995"/>
                  </a:lnTo>
                  <a:lnTo>
                    <a:pt x="2069465" y="2071665"/>
                  </a:lnTo>
                  <a:lnTo>
                    <a:pt x="2040573" y="2078335"/>
                  </a:lnTo>
                  <a:lnTo>
                    <a:pt x="2010410" y="2084370"/>
                  </a:lnTo>
                  <a:lnTo>
                    <a:pt x="1977708" y="2090404"/>
                  </a:lnTo>
                  <a:lnTo>
                    <a:pt x="1943418" y="2096121"/>
                  </a:lnTo>
                  <a:lnTo>
                    <a:pt x="1907223" y="2101838"/>
                  </a:lnTo>
                  <a:lnTo>
                    <a:pt x="1868805" y="2106920"/>
                  </a:lnTo>
                  <a:lnTo>
                    <a:pt x="1829118" y="2111684"/>
                  </a:lnTo>
                  <a:lnTo>
                    <a:pt x="1786890" y="2116131"/>
                  </a:lnTo>
                  <a:lnTo>
                    <a:pt x="1742758" y="2120259"/>
                  </a:lnTo>
                  <a:lnTo>
                    <a:pt x="1697038" y="2124071"/>
                  </a:lnTo>
                  <a:lnTo>
                    <a:pt x="1649413" y="2127247"/>
                  </a:lnTo>
                  <a:lnTo>
                    <a:pt x="1599565" y="2130105"/>
                  </a:lnTo>
                  <a:lnTo>
                    <a:pt x="1547813" y="2132329"/>
                  </a:lnTo>
                  <a:lnTo>
                    <a:pt x="1494155" y="2134234"/>
                  </a:lnTo>
                  <a:lnTo>
                    <a:pt x="1438275" y="2135505"/>
                  </a:lnTo>
                  <a:lnTo>
                    <a:pt x="1380490" y="2136775"/>
                  </a:lnTo>
                  <a:lnTo>
                    <a:pt x="1320800" y="2136775"/>
                  </a:lnTo>
                  <a:lnTo>
                    <a:pt x="1472565" y="1216025"/>
                  </a:lnTo>
                  <a:close/>
                  <a:moveTo>
                    <a:pt x="802373" y="1216025"/>
                  </a:moveTo>
                  <a:lnTo>
                    <a:pt x="954088" y="2136775"/>
                  </a:lnTo>
                  <a:lnTo>
                    <a:pt x="894418" y="2136775"/>
                  </a:lnTo>
                  <a:lnTo>
                    <a:pt x="836652" y="2135505"/>
                  </a:lnTo>
                  <a:lnTo>
                    <a:pt x="780790" y="2134234"/>
                  </a:lnTo>
                  <a:lnTo>
                    <a:pt x="727151" y="2132329"/>
                  </a:lnTo>
                  <a:lnTo>
                    <a:pt x="675415" y="2130105"/>
                  </a:lnTo>
                  <a:lnTo>
                    <a:pt x="625584" y="2127247"/>
                  </a:lnTo>
                  <a:lnTo>
                    <a:pt x="577975" y="2124071"/>
                  </a:lnTo>
                  <a:lnTo>
                    <a:pt x="531953" y="2120259"/>
                  </a:lnTo>
                  <a:lnTo>
                    <a:pt x="488153" y="2116131"/>
                  </a:lnTo>
                  <a:lnTo>
                    <a:pt x="445939" y="2111684"/>
                  </a:lnTo>
                  <a:lnTo>
                    <a:pt x="405947" y="2106920"/>
                  </a:lnTo>
                  <a:lnTo>
                    <a:pt x="367860" y="2101838"/>
                  </a:lnTo>
                  <a:lnTo>
                    <a:pt x="331677" y="2096121"/>
                  </a:lnTo>
                  <a:lnTo>
                    <a:pt x="297398" y="2090404"/>
                  </a:lnTo>
                  <a:lnTo>
                    <a:pt x="265024" y="2084370"/>
                  </a:lnTo>
                  <a:lnTo>
                    <a:pt x="234554" y="2078335"/>
                  </a:lnTo>
                  <a:lnTo>
                    <a:pt x="205989" y="2071665"/>
                  </a:lnTo>
                  <a:lnTo>
                    <a:pt x="179010" y="2064995"/>
                  </a:lnTo>
                  <a:lnTo>
                    <a:pt x="154254" y="2058326"/>
                  </a:lnTo>
                  <a:lnTo>
                    <a:pt x="131401" y="2051021"/>
                  </a:lnTo>
                  <a:lnTo>
                    <a:pt x="110136" y="2044033"/>
                  </a:lnTo>
                  <a:lnTo>
                    <a:pt x="91092" y="2036410"/>
                  </a:lnTo>
                  <a:lnTo>
                    <a:pt x="73635" y="2029105"/>
                  </a:lnTo>
                  <a:lnTo>
                    <a:pt x="66018" y="2025294"/>
                  </a:lnTo>
                  <a:lnTo>
                    <a:pt x="58400" y="2021800"/>
                  </a:lnTo>
                  <a:lnTo>
                    <a:pt x="51100" y="2017672"/>
                  </a:lnTo>
                  <a:lnTo>
                    <a:pt x="44435" y="2014178"/>
                  </a:lnTo>
                  <a:lnTo>
                    <a:pt x="38404" y="2010367"/>
                  </a:lnTo>
                  <a:lnTo>
                    <a:pt x="32691" y="2006238"/>
                  </a:lnTo>
                  <a:lnTo>
                    <a:pt x="27613" y="2002744"/>
                  </a:lnTo>
                  <a:lnTo>
                    <a:pt x="22852" y="1998615"/>
                  </a:lnTo>
                  <a:lnTo>
                    <a:pt x="18726" y="1995121"/>
                  </a:lnTo>
                  <a:lnTo>
                    <a:pt x="14600" y="1991310"/>
                  </a:lnTo>
                  <a:lnTo>
                    <a:pt x="11109" y="1987181"/>
                  </a:lnTo>
                  <a:lnTo>
                    <a:pt x="8252" y="1983687"/>
                  </a:lnTo>
                  <a:lnTo>
                    <a:pt x="5713" y="1979876"/>
                  </a:lnTo>
                  <a:lnTo>
                    <a:pt x="3491" y="1976065"/>
                  </a:lnTo>
                  <a:lnTo>
                    <a:pt x="2222" y="1972571"/>
                  </a:lnTo>
                  <a:lnTo>
                    <a:pt x="1269" y="1968760"/>
                  </a:lnTo>
                  <a:lnTo>
                    <a:pt x="317" y="1964948"/>
                  </a:lnTo>
                  <a:lnTo>
                    <a:pt x="0" y="1961455"/>
                  </a:lnTo>
                  <a:lnTo>
                    <a:pt x="317" y="1943669"/>
                  </a:lnTo>
                  <a:lnTo>
                    <a:pt x="1269" y="1920165"/>
                  </a:lnTo>
                  <a:lnTo>
                    <a:pt x="2856" y="1891581"/>
                  </a:lnTo>
                  <a:lnTo>
                    <a:pt x="5395" y="1859184"/>
                  </a:lnTo>
                  <a:lnTo>
                    <a:pt x="6982" y="1841081"/>
                  </a:lnTo>
                  <a:lnTo>
                    <a:pt x="8887" y="1822977"/>
                  </a:lnTo>
                  <a:lnTo>
                    <a:pt x="11109" y="1803920"/>
                  </a:lnTo>
                  <a:lnTo>
                    <a:pt x="13965" y="1784546"/>
                  </a:lnTo>
                  <a:lnTo>
                    <a:pt x="16822" y="1764537"/>
                  </a:lnTo>
                  <a:lnTo>
                    <a:pt x="20313" y="1744527"/>
                  </a:lnTo>
                  <a:lnTo>
                    <a:pt x="24122" y="1724200"/>
                  </a:lnTo>
                  <a:lnTo>
                    <a:pt x="28248" y="1703238"/>
                  </a:lnTo>
                  <a:lnTo>
                    <a:pt x="33326" y="1682911"/>
                  </a:lnTo>
                  <a:lnTo>
                    <a:pt x="38404" y="1662584"/>
                  </a:lnTo>
                  <a:lnTo>
                    <a:pt x="44118" y="1641939"/>
                  </a:lnTo>
                  <a:lnTo>
                    <a:pt x="50465" y="1622248"/>
                  </a:lnTo>
                  <a:lnTo>
                    <a:pt x="57448" y="1602556"/>
                  </a:lnTo>
                  <a:lnTo>
                    <a:pt x="64748" y="1583817"/>
                  </a:lnTo>
                  <a:lnTo>
                    <a:pt x="72683" y="1565396"/>
                  </a:lnTo>
                  <a:lnTo>
                    <a:pt x="77127" y="1556502"/>
                  </a:lnTo>
                  <a:lnTo>
                    <a:pt x="81253" y="1547927"/>
                  </a:lnTo>
                  <a:lnTo>
                    <a:pt x="86014" y="1539352"/>
                  </a:lnTo>
                  <a:lnTo>
                    <a:pt x="90457" y="1531094"/>
                  </a:lnTo>
                  <a:lnTo>
                    <a:pt x="95536" y="1522836"/>
                  </a:lnTo>
                  <a:lnTo>
                    <a:pt x="100614" y="1515213"/>
                  </a:lnTo>
                  <a:lnTo>
                    <a:pt x="105692" y="1507908"/>
                  </a:lnTo>
                  <a:lnTo>
                    <a:pt x="111088" y="1500286"/>
                  </a:lnTo>
                  <a:lnTo>
                    <a:pt x="116801" y="1493298"/>
                  </a:lnTo>
                  <a:lnTo>
                    <a:pt x="122514" y="1486628"/>
                  </a:lnTo>
                  <a:lnTo>
                    <a:pt x="128545" y="1480276"/>
                  </a:lnTo>
                  <a:lnTo>
                    <a:pt x="134575" y="1474242"/>
                  </a:lnTo>
                  <a:lnTo>
                    <a:pt x="140923" y="1468207"/>
                  </a:lnTo>
                  <a:lnTo>
                    <a:pt x="147588" y="1463125"/>
                  </a:lnTo>
                  <a:lnTo>
                    <a:pt x="154254" y="1458044"/>
                  </a:lnTo>
                  <a:lnTo>
                    <a:pt x="161236" y="1453279"/>
                  </a:lnTo>
                  <a:lnTo>
                    <a:pt x="168219" y="1449150"/>
                  </a:lnTo>
                  <a:lnTo>
                    <a:pt x="175519" y="1445339"/>
                  </a:lnTo>
                  <a:lnTo>
                    <a:pt x="190436" y="1438352"/>
                  </a:lnTo>
                  <a:lnTo>
                    <a:pt x="205989" y="1431047"/>
                  </a:lnTo>
                  <a:lnTo>
                    <a:pt x="221541" y="1424695"/>
                  </a:lnTo>
                  <a:lnTo>
                    <a:pt x="237728" y="1417707"/>
                  </a:lnTo>
                  <a:lnTo>
                    <a:pt x="254233" y="1411355"/>
                  </a:lnTo>
                  <a:lnTo>
                    <a:pt x="271055" y="1405320"/>
                  </a:lnTo>
                  <a:lnTo>
                    <a:pt x="305651" y="1392934"/>
                  </a:lnTo>
                  <a:lnTo>
                    <a:pt x="341516" y="1380864"/>
                  </a:lnTo>
                  <a:lnTo>
                    <a:pt x="378651" y="1368795"/>
                  </a:lnTo>
                  <a:lnTo>
                    <a:pt x="456096" y="1344339"/>
                  </a:lnTo>
                  <a:lnTo>
                    <a:pt x="496405" y="1331953"/>
                  </a:lnTo>
                  <a:lnTo>
                    <a:pt x="537666" y="1318613"/>
                  </a:lnTo>
                  <a:lnTo>
                    <a:pt x="579880" y="1304321"/>
                  </a:lnTo>
                  <a:lnTo>
                    <a:pt x="622728" y="1289393"/>
                  </a:lnTo>
                  <a:lnTo>
                    <a:pt x="644628" y="1281453"/>
                  </a:lnTo>
                  <a:lnTo>
                    <a:pt x="666846" y="1273195"/>
                  </a:lnTo>
                  <a:lnTo>
                    <a:pt x="689063" y="1264619"/>
                  </a:lnTo>
                  <a:lnTo>
                    <a:pt x="711281" y="1255726"/>
                  </a:lnTo>
                  <a:lnTo>
                    <a:pt x="733816" y="1246198"/>
                  </a:lnTo>
                  <a:lnTo>
                    <a:pt x="756668" y="1236670"/>
                  </a:lnTo>
                  <a:lnTo>
                    <a:pt x="779521" y="1226506"/>
                  </a:lnTo>
                  <a:lnTo>
                    <a:pt x="802373" y="1216025"/>
                  </a:lnTo>
                  <a:close/>
                  <a:moveTo>
                    <a:pt x="1137444" y="0"/>
                  </a:moveTo>
                  <a:lnTo>
                    <a:pt x="1148251" y="317"/>
                  </a:lnTo>
                  <a:lnTo>
                    <a:pt x="1159376" y="635"/>
                  </a:lnTo>
                  <a:lnTo>
                    <a:pt x="1170183" y="1587"/>
                  </a:lnTo>
                  <a:lnTo>
                    <a:pt x="1180990" y="2539"/>
                  </a:lnTo>
                  <a:lnTo>
                    <a:pt x="1191797" y="3809"/>
                  </a:lnTo>
                  <a:lnTo>
                    <a:pt x="1202604" y="5714"/>
                  </a:lnTo>
                  <a:lnTo>
                    <a:pt x="1212776" y="7936"/>
                  </a:lnTo>
                  <a:lnTo>
                    <a:pt x="1223265" y="10158"/>
                  </a:lnTo>
                  <a:lnTo>
                    <a:pt x="1233754" y="12380"/>
                  </a:lnTo>
                  <a:lnTo>
                    <a:pt x="1243926" y="15237"/>
                  </a:lnTo>
                  <a:lnTo>
                    <a:pt x="1254097" y="18728"/>
                  </a:lnTo>
                  <a:lnTo>
                    <a:pt x="1264268" y="22220"/>
                  </a:lnTo>
                  <a:lnTo>
                    <a:pt x="1274122" y="25712"/>
                  </a:lnTo>
                  <a:lnTo>
                    <a:pt x="1283975" y="29838"/>
                  </a:lnTo>
                  <a:lnTo>
                    <a:pt x="1293829" y="33965"/>
                  </a:lnTo>
                  <a:lnTo>
                    <a:pt x="1303682" y="38726"/>
                  </a:lnTo>
                  <a:lnTo>
                    <a:pt x="1312900" y="43170"/>
                  </a:lnTo>
                  <a:lnTo>
                    <a:pt x="1322118" y="48249"/>
                  </a:lnTo>
                  <a:lnTo>
                    <a:pt x="1331654" y="53645"/>
                  </a:lnTo>
                  <a:lnTo>
                    <a:pt x="1340871" y="59041"/>
                  </a:lnTo>
                  <a:lnTo>
                    <a:pt x="1349771" y="64755"/>
                  </a:lnTo>
                  <a:lnTo>
                    <a:pt x="1358353" y="70786"/>
                  </a:lnTo>
                  <a:lnTo>
                    <a:pt x="1367253" y="76817"/>
                  </a:lnTo>
                  <a:lnTo>
                    <a:pt x="1375835" y="83801"/>
                  </a:lnTo>
                  <a:lnTo>
                    <a:pt x="1384100" y="90149"/>
                  </a:lnTo>
                  <a:lnTo>
                    <a:pt x="1392364" y="97450"/>
                  </a:lnTo>
                  <a:lnTo>
                    <a:pt x="1400628" y="104433"/>
                  </a:lnTo>
                  <a:lnTo>
                    <a:pt x="1408575" y="111734"/>
                  </a:lnTo>
                  <a:lnTo>
                    <a:pt x="1416521" y="119035"/>
                  </a:lnTo>
                  <a:lnTo>
                    <a:pt x="1424149" y="126971"/>
                  </a:lnTo>
                  <a:lnTo>
                    <a:pt x="1431460" y="134906"/>
                  </a:lnTo>
                  <a:lnTo>
                    <a:pt x="1439089" y="143159"/>
                  </a:lnTo>
                  <a:lnTo>
                    <a:pt x="1446081" y="151730"/>
                  </a:lnTo>
                  <a:lnTo>
                    <a:pt x="1453074" y="160300"/>
                  </a:lnTo>
                  <a:lnTo>
                    <a:pt x="1459749" y="168871"/>
                  </a:lnTo>
                  <a:lnTo>
                    <a:pt x="1466742" y="177759"/>
                  </a:lnTo>
                  <a:lnTo>
                    <a:pt x="1472781" y="187282"/>
                  </a:lnTo>
                  <a:lnTo>
                    <a:pt x="1479139" y="196487"/>
                  </a:lnTo>
                  <a:lnTo>
                    <a:pt x="1485178" y="205693"/>
                  </a:lnTo>
                  <a:lnTo>
                    <a:pt x="1490899" y="215533"/>
                  </a:lnTo>
                  <a:lnTo>
                    <a:pt x="1496621" y="225373"/>
                  </a:lnTo>
                  <a:lnTo>
                    <a:pt x="1502024" y="235531"/>
                  </a:lnTo>
                  <a:lnTo>
                    <a:pt x="1507428" y="245688"/>
                  </a:lnTo>
                  <a:lnTo>
                    <a:pt x="1512513" y="255846"/>
                  </a:lnTo>
                  <a:lnTo>
                    <a:pt x="1517281" y="266321"/>
                  </a:lnTo>
                  <a:lnTo>
                    <a:pt x="1521731" y="277114"/>
                  </a:lnTo>
                  <a:lnTo>
                    <a:pt x="1526181" y="287906"/>
                  </a:lnTo>
                  <a:lnTo>
                    <a:pt x="1530313" y="298381"/>
                  </a:lnTo>
                  <a:lnTo>
                    <a:pt x="1534445" y="309491"/>
                  </a:lnTo>
                  <a:lnTo>
                    <a:pt x="1537942" y="320601"/>
                  </a:lnTo>
                  <a:lnTo>
                    <a:pt x="1541438" y="332028"/>
                  </a:lnTo>
                  <a:lnTo>
                    <a:pt x="1544617" y="343456"/>
                  </a:lnTo>
                  <a:lnTo>
                    <a:pt x="1547477" y="355201"/>
                  </a:lnTo>
                  <a:lnTo>
                    <a:pt x="1550656" y="366945"/>
                  </a:lnTo>
                  <a:lnTo>
                    <a:pt x="1552881" y="378373"/>
                  </a:lnTo>
                  <a:lnTo>
                    <a:pt x="1555106" y="390435"/>
                  </a:lnTo>
                  <a:lnTo>
                    <a:pt x="1557331" y="402180"/>
                  </a:lnTo>
                  <a:lnTo>
                    <a:pt x="1558602" y="414559"/>
                  </a:lnTo>
                  <a:lnTo>
                    <a:pt x="1560509" y="426622"/>
                  </a:lnTo>
                  <a:lnTo>
                    <a:pt x="1561463" y="438684"/>
                  </a:lnTo>
                  <a:lnTo>
                    <a:pt x="1562734" y="451381"/>
                  </a:lnTo>
                  <a:lnTo>
                    <a:pt x="1563370" y="463760"/>
                  </a:lnTo>
                  <a:lnTo>
                    <a:pt x="1563688" y="476458"/>
                  </a:lnTo>
                  <a:lnTo>
                    <a:pt x="1563688" y="488837"/>
                  </a:lnTo>
                  <a:lnTo>
                    <a:pt x="1563688" y="504074"/>
                  </a:lnTo>
                  <a:lnTo>
                    <a:pt x="1563052" y="519310"/>
                  </a:lnTo>
                  <a:lnTo>
                    <a:pt x="1562099" y="534864"/>
                  </a:lnTo>
                  <a:lnTo>
                    <a:pt x="1560509" y="550418"/>
                  </a:lnTo>
                  <a:lnTo>
                    <a:pt x="1559238" y="566289"/>
                  </a:lnTo>
                  <a:lnTo>
                    <a:pt x="1557013" y="581843"/>
                  </a:lnTo>
                  <a:lnTo>
                    <a:pt x="1554470" y="598032"/>
                  </a:lnTo>
                  <a:lnTo>
                    <a:pt x="1551609" y="613903"/>
                  </a:lnTo>
                  <a:lnTo>
                    <a:pt x="1548431" y="630092"/>
                  </a:lnTo>
                  <a:lnTo>
                    <a:pt x="1544617" y="645963"/>
                  </a:lnTo>
                  <a:lnTo>
                    <a:pt x="1541120" y="662470"/>
                  </a:lnTo>
                  <a:lnTo>
                    <a:pt x="1536988" y="678658"/>
                  </a:lnTo>
                  <a:lnTo>
                    <a:pt x="1532220" y="694847"/>
                  </a:lnTo>
                  <a:lnTo>
                    <a:pt x="1527453" y="710718"/>
                  </a:lnTo>
                  <a:lnTo>
                    <a:pt x="1522685" y="726590"/>
                  </a:lnTo>
                  <a:lnTo>
                    <a:pt x="1516963" y="742778"/>
                  </a:lnTo>
                  <a:lnTo>
                    <a:pt x="1510924" y="758332"/>
                  </a:lnTo>
                  <a:lnTo>
                    <a:pt x="1504885" y="774521"/>
                  </a:lnTo>
                  <a:lnTo>
                    <a:pt x="1498528" y="790075"/>
                  </a:lnTo>
                  <a:lnTo>
                    <a:pt x="1492171" y="805629"/>
                  </a:lnTo>
                  <a:lnTo>
                    <a:pt x="1485178" y="821183"/>
                  </a:lnTo>
                  <a:lnTo>
                    <a:pt x="1477867" y="836102"/>
                  </a:lnTo>
                  <a:lnTo>
                    <a:pt x="1470556" y="851021"/>
                  </a:lnTo>
                  <a:lnTo>
                    <a:pt x="1462610" y="865940"/>
                  </a:lnTo>
                  <a:lnTo>
                    <a:pt x="1454664" y="880542"/>
                  </a:lnTo>
                  <a:lnTo>
                    <a:pt x="1446717" y="894826"/>
                  </a:lnTo>
                  <a:lnTo>
                    <a:pt x="1437817" y="908793"/>
                  </a:lnTo>
                  <a:lnTo>
                    <a:pt x="1428917" y="922759"/>
                  </a:lnTo>
                  <a:lnTo>
                    <a:pt x="1420017" y="936409"/>
                  </a:lnTo>
                  <a:lnTo>
                    <a:pt x="1411117" y="949106"/>
                  </a:lnTo>
                  <a:lnTo>
                    <a:pt x="1401264" y="962120"/>
                  </a:lnTo>
                  <a:lnTo>
                    <a:pt x="1391728" y="974500"/>
                  </a:lnTo>
                  <a:lnTo>
                    <a:pt x="1391728" y="1145593"/>
                  </a:lnTo>
                  <a:lnTo>
                    <a:pt x="1383146" y="1155433"/>
                  </a:lnTo>
                  <a:lnTo>
                    <a:pt x="1359625" y="1181462"/>
                  </a:lnTo>
                  <a:lnTo>
                    <a:pt x="1343414" y="1198603"/>
                  </a:lnTo>
                  <a:lnTo>
                    <a:pt x="1324979" y="1217966"/>
                  </a:lnTo>
                  <a:lnTo>
                    <a:pt x="1305272" y="1238916"/>
                  </a:lnTo>
                  <a:lnTo>
                    <a:pt x="1284611" y="1260184"/>
                  </a:lnTo>
                  <a:lnTo>
                    <a:pt x="1262679" y="1281769"/>
                  </a:lnTo>
                  <a:lnTo>
                    <a:pt x="1241065" y="1302084"/>
                  </a:lnTo>
                  <a:lnTo>
                    <a:pt x="1219769" y="1321765"/>
                  </a:lnTo>
                  <a:lnTo>
                    <a:pt x="1209279" y="1330653"/>
                  </a:lnTo>
                  <a:lnTo>
                    <a:pt x="1199426" y="1338906"/>
                  </a:lnTo>
                  <a:lnTo>
                    <a:pt x="1189572" y="1346842"/>
                  </a:lnTo>
                  <a:lnTo>
                    <a:pt x="1180672" y="1353825"/>
                  </a:lnTo>
                  <a:lnTo>
                    <a:pt x="1171772" y="1359856"/>
                  </a:lnTo>
                  <a:lnTo>
                    <a:pt x="1163508" y="1365252"/>
                  </a:lnTo>
                  <a:lnTo>
                    <a:pt x="1155879" y="1369061"/>
                  </a:lnTo>
                  <a:lnTo>
                    <a:pt x="1149204" y="1372236"/>
                  </a:lnTo>
                  <a:lnTo>
                    <a:pt x="1146026" y="1373505"/>
                  </a:lnTo>
                  <a:lnTo>
                    <a:pt x="1142529" y="1374140"/>
                  </a:lnTo>
                  <a:lnTo>
                    <a:pt x="1139669" y="1374775"/>
                  </a:lnTo>
                  <a:lnTo>
                    <a:pt x="1137444" y="1374775"/>
                  </a:lnTo>
                  <a:lnTo>
                    <a:pt x="1134901" y="1374775"/>
                  </a:lnTo>
                  <a:lnTo>
                    <a:pt x="1132040" y="1374140"/>
                  </a:lnTo>
                  <a:lnTo>
                    <a:pt x="1129180" y="1373505"/>
                  </a:lnTo>
                  <a:lnTo>
                    <a:pt x="1125683" y="1372236"/>
                  </a:lnTo>
                  <a:lnTo>
                    <a:pt x="1119008" y="1369061"/>
                  </a:lnTo>
                  <a:lnTo>
                    <a:pt x="1111062" y="1365252"/>
                  </a:lnTo>
                  <a:lnTo>
                    <a:pt x="1103115" y="1359856"/>
                  </a:lnTo>
                  <a:lnTo>
                    <a:pt x="1094215" y="1353825"/>
                  </a:lnTo>
                  <a:lnTo>
                    <a:pt x="1084998" y="1346842"/>
                  </a:lnTo>
                  <a:lnTo>
                    <a:pt x="1075144" y="1338906"/>
                  </a:lnTo>
                  <a:lnTo>
                    <a:pt x="1065291" y="1330653"/>
                  </a:lnTo>
                  <a:lnTo>
                    <a:pt x="1054801" y="1321765"/>
                  </a:lnTo>
                  <a:lnTo>
                    <a:pt x="1033823" y="1302084"/>
                  </a:lnTo>
                  <a:lnTo>
                    <a:pt x="1012209" y="1281769"/>
                  </a:lnTo>
                  <a:lnTo>
                    <a:pt x="990277" y="1260184"/>
                  </a:lnTo>
                  <a:lnTo>
                    <a:pt x="969616" y="1238916"/>
                  </a:lnTo>
                  <a:lnTo>
                    <a:pt x="949591" y="1217966"/>
                  </a:lnTo>
                  <a:lnTo>
                    <a:pt x="931474" y="1198603"/>
                  </a:lnTo>
                  <a:lnTo>
                    <a:pt x="915581" y="1181462"/>
                  </a:lnTo>
                  <a:lnTo>
                    <a:pt x="891742" y="1155433"/>
                  </a:lnTo>
                  <a:lnTo>
                    <a:pt x="883159" y="1145593"/>
                  </a:lnTo>
                  <a:lnTo>
                    <a:pt x="883159" y="974500"/>
                  </a:lnTo>
                  <a:lnTo>
                    <a:pt x="873624" y="962120"/>
                  </a:lnTo>
                  <a:lnTo>
                    <a:pt x="863770" y="949106"/>
                  </a:lnTo>
                  <a:lnTo>
                    <a:pt x="854870" y="936409"/>
                  </a:lnTo>
                  <a:lnTo>
                    <a:pt x="845970" y="922759"/>
                  </a:lnTo>
                  <a:lnTo>
                    <a:pt x="837070" y="908793"/>
                  </a:lnTo>
                  <a:lnTo>
                    <a:pt x="828488" y="894826"/>
                  </a:lnTo>
                  <a:lnTo>
                    <a:pt x="820224" y="880542"/>
                  </a:lnTo>
                  <a:lnTo>
                    <a:pt x="812278" y="865940"/>
                  </a:lnTo>
                  <a:lnTo>
                    <a:pt x="804331" y="851021"/>
                  </a:lnTo>
                  <a:lnTo>
                    <a:pt x="796703" y="836102"/>
                  </a:lnTo>
                  <a:lnTo>
                    <a:pt x="789710" y="821183"/>
                  </a:lnTo>
                  <a:lnTo>
                    <a:pt x="782717" y="805629"/>
                  </a:lnTo>
                  <a:lnTo>
                    <a:pt x="776042" y="790075"/>
                  </a:lnTo>
                  <a:lnTo>
                    <a:pt x="770003" y="774521"/>
                  </a:lnTo>
                  <a:lnTo>
                    <a:pt x="763964" y="758332"/>
                  </a:lnTo>
                  <a:lnTo>
                    <a:pt x="758242" y="742778"/>
                  </a:lnTo>
                  <a:lnTo>
                    <a:pt x="752521" y="726590"/>
                  </a:lnTo>
                  <a:lnTo>
                    <a:pt x="747435" y="710718"/>
                  </a:lnTo>
                  <a:lnTo>
                    <a:pt x="742350" y="694847"/>
                  </a:lnTo>
                  <a:lnTo>
                    <a:pt x="737900" y="678658"/>
                  </a:lnTo>
                  <a:lnTo>
                    <a:pt x="733767" y="662470"/>
                  </a:lnTo>
                  <a:lnTo>
                    <a:pt x="729953" y="645963"/>
                  </a:lnTo>
                  <a:lnTo>
                    <a:pt x="726457" y="630092"/>
                  </a:lnTo>
                  <a:lnTo>
                    <a:pt x="723278" y="613903"/>
                  </a:lnTo>
                  <a:lnTo>
                    <a:pt x="720418" y="598032"/>
                  </a:lnTo>
                  <a:lnTo>
                    <a:pt x="717875" y="581843"/>
                  </a:lnTo>
                  <a:lnTo>
                    <a:pt x="715968" y="566289"/>
                  </a:lnTo>
                  <a:lnTo>
                    <a:pt x="714060" y="550418"/>
                  </a:lnTo>
                  <a:lnTo>
                    <a:pt x="713107" y="534864"/>
                  </a:lnTo>
                  <a:lnTo>
                    <a:pt x="711835" y="519310"/>
                  </a:lnTo>
                  <a:lnTo>
                    <a:pt x="711200" y="504074"/>
                  </a:lnTo>
                  <a:lnTo>
                    <a:pt x="711200" y="488837"/>
                  </a:lnTo>
                  <a:lnTo>
                    <a:pt x="711200" y="476458"/>
                  </a:lnTo>
                  <a:lnTo>
                    <a:pt x="711518" y="463760"/>
                  </a:lnTo>
                  <a:lnTo>
                    <a:pt x="712153" y="451381"/>
                  </a:lnTo>
                  <a:lnTo>
                    <a:pt x="713425" y="438684"/>
                  </a:lnTo>
                  <a:lnTo>
                    <a:pt x="714378" y="426622"/>
                  </a:lnTo>
                  <a:lnTo>
                    <a:pt x="715968" y="414559"/>
                  </a:lnTo>
                  <a:lnTo>
                    <a:pt x="717557" y="402180"/>
                  </a:lnTo>
                  <a:lnTo>
                    <a:pt x="719782" y="390435"/>
                  </a:lnTo>
                  <a:lnTo>
                    <a:pt x="722007" y="378373"/>
                  </a:lnTo>
                  <a:lnTo>
                    <a:pt x="724550" y="366945"/>
                  </a:lnTo>
                  <a:lnTo>
                    <a:pt x="727410" y="355201"/>
                  </a:lnTo>
                  <a:lnTo>
                    <a:pt x="730271" y="343456"/>
                  </a:lnTo>
                  <a:lnTo>
                    <a:pt x="733450" y="332028"/>
                  </a:lnTo>
                  <a:lnTo>
                    <a:pt x="736946" y="320601"/>
                  </a:lnTo>
                  <a:lnTo>
                    <a:pt x="740442" y="309491"/>
                  </a:lnTo>
                  <a:lnTo>
                    <a:pt x="744575" y="298381"/>
                  </a:lnTo>
                  <a:lnTo>
                    <a:pt x="748707" y="287906"/>
                  </a:lnTo>
                  <a:lnTo>
                    <a:pt x="753157" y="277114"/>
                  </a:lnTo>
                  <a:lnTo>
                    <a:pt x="757607" y="266321"/>
                  </a:lnTo>
                  <a:lnTo>
                    <a:pt x="762374" y="255846"/>
                  </a:lnTo>
                  <a:lnTo>
                    <a:pt x="767460" y="245688"/>
                  </a:lnTo>
                  <a:lnTo>
                    <a:pt x="772864" y="235531"/>
                  </a:lnTo>
                  <a:lnTo>
                    <a:pt x="778267" y="225373"/>
                  </a:lnTo>
                  <a:lnTo>
                    <a:pt x="783989" y="215533"/>
                  </a:lnTo>
                  <a:lnTo>
                    <a:pt x="789710" y="205693"/>
                  </a:lnTo>
                  <a:lnTo>
                    <a:pt x="795749" y="196487"/>
                  </a:lnTo>
                  <a:lnTo>
                    <a:pt x="801789" y="187282"/>
                  </a:lnTo>
                  <a:lnTo>
                    <a:pt x="808146" y="177759"/>
                  </a:lnTo>
                  <a:lnTo>
                    <a:pt x="815138" y="168871"/>
                  </a:lnTo>
                  <a:lnTo>
                    <a:pt x="821813" y="160300"/>
                  </a:lnTo>
                  <a:lnTo>
                    <a:pt x="828806" y="151730"/>
                  </a:lnTo>
                  <a:lnTo>
                    <a:pt x="835799" y="143159"/>
                  </a:lnTo>
                  <a:lnTo>
                    <a:pt x="843110" y="134906"/>
                  </a:lnTo>
                  <a:lnTo>
                    <a:pt x="850738" y="126971"/>
                  </a:lnTo>
                  <a:lnTo>
                    <a:pt x="858367" y="119035"/>
                  </a:lnTo>
                  <a:lnTo>
                    <a:pt x="866313" y="111734"/>
                  </a:lnTo>
                  <a:lnTo>
                    <a:pt x="874260" y="104433"/>
                  </a:lnTo>
                  <a:lnTo>
                    <a:pt x="882206" y="97450"/>
                  </a:lnTo>
                  <a:lnTo>
                    <a:pt x="890788" y="90149"/>
                  </a:lnTo>
                  <a:lnTo>
                    <a:pt x="899052" y="83801"/>
                  </a:lnTo>
                  <a:lnTo>
                    <a:pt x="907634" y="76817"/>
                  </a:lnTo>
                  <a:lnTo>
                    <a:pt x="916216" y="70786"/>
                  </a:lnTo>
                  <a:lnTo>
                    <a:pt x="925116" y="64755"/>
                  </a:lnTo>
                  <a:lnTo>
                    <a:pt x="934016" y="59041"/>
                  </a:lnTo>
                  <a:lnTo>
                    <a:pt x="943552" y="53645"/>
                  </a:lnTo>
                  <a:lnTo>
                    <a:pt x="952452" y="48249"/>
                  </a:lnTo>
                  <a:lnTo>
                    <a:pt x="961988" y="43170"/>
                  </a:lnTo>
                  <a:lnTo>
                    <a:pt x="971205" y="38726"/>
                  </a:lnTo>
                  <a:lnTo>
                    <a:pt x="981059" y="33965"/>
                  </a:lnTo>
                  <a:lnTo>
                    <a:pt x="990595" y="29838"/>
                  </a:lnTo>
                  <a:lnTo>
                    <a:pt x="1000766" y="25712"/>
                  </a:lnTo>
                  <a:lnTo>
                    <a:pt x="1010302" y="22220"/>
                  </a:lnTo>
                  <a:lnTo>
                    <a:pt x="1020791" y="18728"/>
                  </a:lnTo>
                  <a:lnTo>
                    <a:pt x="1030962" y="15237"/>
                  </a:lnTo>
                  <a:lnTo>
                    <a:pt x="1041134" y="12380"/>
                  </a:lnTo>
                  <a:lnTo>
                    <a:pt x="1051305" y="10158"/>
                  </a:lnTo>
                  <a:lnTo>
                    <a:pt x="1062112" y="7936"/>
                  </a:lnTo>
                  <a:lnTo>
                    <a:pt x="1072283" y="5714"/>
                  </a:lnTo>
                  <a:lnTo>
                    <a:pt x="1083091" y="3809"/>
                  </a:lnTo>
                  <a:lnTo>
                    <a:pt x="1093898" y="2539"/>
                  </a:lnTo>
                  <a:lnTo>
                    <a:pt x="1104705" y="1587"/>
                  </a:lnTo>
                  <a:lnTo>
                    <a:pt x="1115512" y="635"/>
                  </a:lnTo>
                  <a:lnTo>
                    <a:pt x="1126637" y="317"/>
                  </a:lnTo>
                  <a:lnTo>
                    <a:pt x="113744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fontAlgn="auto">
                <a:defRPr/>
              </a:pPr>
              <a:endParaRPr lang="zh-CN" altLang="en-US" noProof="1">
                <a:solidFill>
                  <a:srgbClr val="FFFFFF"/>
                </a:solidFill>
              </a:endParaRPr>
            </a:p>
          </p:txBody>
        </p:sp>
      </p:grpSp>
      <p:sp>
        <p:nvSpPr>
          <p:cNvPr id="15" name="矩形 14"/>
          <p:cNvSpPr>
            <a:spLocks noChangeArrowheads="1"/>
          </p:cNvSpPr>
          <p:nvPr/>
        </p:nvSpPr>
        <p:spPr bwMode="auto">
          <a:xfrm>
            <a:off x="1129348" y="2744788"/>
            <a:ext cx="2150745"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Calibri" panose="020F0502020204030204" pitchFamily="34" charset="0"/>
              <a:buAutoNum type="circleNumDbPlain"/>
            </a:pPr>
            <a:r>
              <a:rPr lang="zh-CN" altLang="en-US" sz="1400">
                <a:solidFill>
                  <a:srgbClr val="595959"/>
                </a:solidFill>
                <a:latin typeface="微软雅黑" panose="020B0503020204020204" pitchFamily="34" charset="-122"/>
                <a:ea typeface="微软雅黑" panose="020B0503020204020204" pitchFamily="34" charset="-122"/>
              </a:rPr>
              <a:t>你们有 </a:t>
            </a:r>
            <a:r>
              <a:rPr lang="en-US" altLang="zh-CN" sz="1400">
                <a:solidFill>
                  <a:srgbClr val="595959"/>
                </a:solidFill>
                <a:latin typeface="微软雅黑" panose="020B0503020204020204" pitchFamily="34" charset="-122"/>
                <a:ea typeface="微软雅黑" panose="020B0503020204020204" pitchFamily="34" charset="-122"/>
              </a:rPr>
              <a:t>XX </a:t>
            </a:r>
            <a:r>
              <a:rPr lang="zh-CN" altLang="en-US" sz="1400">
                <a:solidFill>
                  <a:srgbClr val="595959"/>
                </a:solidFill>
                <a:latin typeface="微软雅黑" panose="020B0503020204020204" pitchFamily="34" charset="-122"/>
                <a:ea typeface="微软雅黑" panose="020B0503020204020204" pitchFamily="34" charset="-122"/>
              </a:rPr>
              <a:t>产品吗？</a:t>
            </a:r>
            <a:r>
              <a:rPr lang="zh-CN" altLang="en-US" sz="1200">
                <a:solidFill>
                  <a:srgbClr val="595959"/>
                </a:solidFill>
                <a:latin typeface="微软雅黑" panose="020B0503020204020204" pitchFamily="34" charset="-122"/>
                <a:ea typeface="微软雅黑" panose="020B0503020204020204" pitchFamily="34" charset="-122"/>
              </a:rPr>
              <a:t> </a:t>
            </a:r>
            <a:endParaRPr lang="zh-CN" altLang="en-US" sz="1600">
              <a:solidFill>
                <a:srgbClr val="595959"/>
              </a:solidFill>
              <a:latin typeface="微软雅黑" panose="020B0503020204020204" pitchFamily="34" charset="-122"/>
              <a:ea typeface="微软雅黑" panose="020B0503020204020204" pitchFamily="34" charset="-122"/>
            </a:endParaRPr>
          </a:p>
        </p:txBody>
      </p:sp>
      <p:sp>
        <p:nvSpPr>
          <p:cNvPr id="48140" name="文本框 16"/>
          <p:cNvSpPr txBox="1">
            <a:spLocks noChangeArrowheads="1"/>
          </p:cNvSpPr>
          <p:nvPr/>
        </p:nvSpPr>
        <p:spPr bwMode="auto">
          <a:xfrm>
            <a:off x="462598" y="3051175"/>
            <a:ext cx="5365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anose="020B0503020204020204" pitchFamily="34" charset="-122"/>
                <a:ea typeface="微软雅黑" panose="020B0503020204020204" pitchFamily="34" charset="-122"/>
              </a:rPr>
              <a:t>客 户</a:t>
            </a:r>
          </a:p>
        </p:txBody>
      </p:sp>
      <p:grpSp>
        <p:nvGrpSpPr>
          <p:cNvPr id="19" name="组合 18"/>
          <p:cNvGrpSpPr/>
          <p:nvPr/>
        </p:nvGrpSpPr>
        <p:grpSpPr bwMode="auto">
          <a:xfrm>
            <a:off x="4421823" y="2744788"/>
            <a:ext cx="874712" cy="882650"/>
            <a:chOff x="5051105" y="3265521"/>
            <a:chExt cx="874207" cy="882868"/>
          </a:xfrm>
        </p:grpSpPr>
        <p:grpSp>
          <p:nvGrpSpPr>
            <p:cNvPr id="48142" name="组合 12"/>
            <p:cNvGrpSpPr/>
            <p:nvPr/>
          </p:nvGrpSpPr>
          <p:grpSpPr bwMode="auto">
            <a:xfrm>
              <a:off x="5051105" y="3265521"/>
              <a:ext cx="874207" cy="874207"/>
              <a:chOff x="820864" y="3187083"/>
              <a:chExt cx="874207" cy="874207"/>
            </a:xfrm>
          </p:grpSpPr>
          <p:sp>
            <p:nvSpPr>
              <p:cNvPr id="12" name="椭圆 11"/>
              <p:cNvSpPr/>
              <p:nvPr/>
            </p:nvSpPr>
            <p:spPr>
              <a:xfrm>
                <a:off x="820864" y="3187083"/>
                <a:ext cx="874207" cy="874928"/>
              </a:xfrm>
              <a:prstGeom prst="ellipse">
                <a:avLst/>
              </a:prstGeom>
              <a:solidFill>
                <a:srgbClr val="16A0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3" name="KSO_Shape"/>
              <p:cNvSpPr/>
              <p:nvPr/>
            </p:nvSpPr>
            <p:spPr bwMode="auto">
              <a:xfrm>
                <a:off x="1071544" y="3342696"/>
                <a:ext cx="372847" cy="463665"/>
              </a:xfrm>
              <a:custGeom>
                <a:avLst/>
                <a:gdLst>
                  <a:gd name="T0" fmla="*/ 514718 w 1827213"/>
                  <a:gd name="T1" fmla="*/ 1478193 h 2278063"/>
                  <a:gd name="T2" fmla="*/ 586089 w 1827213"/>
                  <a:gd name="T3" fmla="*/ 1702087 h 2278063"/>
                  <a:gd name="T4" fmla="*/ 651357 w 1827213"/>
                  <a:gd name="T5" fmla="*/ 1785483 h 2278063"/>
                  <a:gd name="T6" fmla="*/ 656399 w 1827213"/>
                  <a:gd name="T7" fmla="*/ 1379658 h 2278063"/>
                  <a:gd name="T8" fmla="*/ 633847 w 1827213"/>
                  <a:gd name="T9" fmla="*/ 1256954 h 2278063"/>
                  <a:gd name="T10" fmla="*/ 688768 w 1827213"/>
                  <a:gd name="T11" fmla="*/ 1207023 h 2278063"/>
                  <a:gd name="T12" fmla="*/ 886960 w 1827213"/>
                  <a:gd name="T13" fmla="*/ 1239691 h 2278063"/>
                  <a:gd name="T14" fmla="*/ 882450 w 1827213"/>
                  <a:gd name="T15" fmla="*/ 1367972 h 2278063"/>
                  <a:gd name="T16" fmla="*/ 858572 w 1827213"/>
                  <a:gd name="T17" fmla="*/ 1798498 h 2278063"/>
                  <a:gd name="T18" fmla="*/ 927555 w 1827213"/>
                  <a:gd name="T19" fmla="*/ 1725194 h 2278063"/>
                  <a:gd name="T20" fmla="*/ 996272 w 1827213"/>
                  <a:gd name="T21" fmla="*/ 1552825 h 2278063"/>
                  <a:gd name="T22" fmla="*/ 1043764 w 1827213"/>
                  <a:gd name="T23" fmla="*/ 1169840 h 2278063"/>
                  <a:gd name="T24" fmla="*/ 1334023 w 1827213"/>
                  <a:gd name="T25" fmla="*/ 1122564 h 2278063"/>
                  <a:gd name="T26" fmla="*/ 1468540 w 1827213"/>
                  <a:gd name="T27" fmla="*/ 1208351 h 2278063"/>
                  <a:gd name="T28" fmla="*/ 1526910 w 1827213"/>
                  <a:gd name="T29" fmla="*/ 1358942 h 2278063"/>
                  <a:gd name="T30" fmla="*/ 1495602 w 1827213"/>
                  <a:gd name="T31" fmla="*/ 1765298 h 2278063"/>
                  <a:gd name="T32" fmla="*/ 1386822 w 1827213"/>
                  <a:gd name="T33" fmla="*/ 1826650 h 2278063"/>
                  <a:gd name="T34" fmla="*/ 1112747 w 1827213"/>
                  <a:gd name="T35" fmla="*/ 1885612 h 2278063"/>
                  <a:gd name="T36" fmla="*/ 666746 w 1827213"/>
                  <a:gd name="T37" fmla="*/ 1903141 h 2278063"/>
                  <a:gd name="T38" fmla="*/ 246216 w 1827213"/>
                  <a:gd name="T39" fmla="*/ 1855334 h 2278063"/>
                  <a:gd name="T40" fmla="*/ 76412 w 1827213"/>
                  <a:gd name="T41" fmla="*/ 1795842 h 2278063"/>
                  <a:gd name="T42" fmla="*/ 4511 w 1827213"/>
                  <a:gd name="T43" fmla="*/ 1724397 h 2278063"/>
                  <a:gd name="T44" fmla="*/ 20164 w 1827213"/>
                  <a:gd name="T45" fmla="*/ 1272093 h 2278063"/>
                  <a:gd name="T46" fmla="*/ 123638 w 1827213"/>
                  <a:gd name="T47" fmla="*/ 1152045 h 2278063"/>
                  <a:gd name="T48" fmla="*/ 321035 w 1827213"/>
                  <a:gd name="T49" fmla="*/ 1109285 h 2278063"/>
                  <a:gd name="T50" fmla="*/ 489230 w 1827213"/>
                  <a:gd name="T51" fmla="*/ 331401 h 2278063"/>
                  <a:gd name="T52" fmla="*/ 406631 w 1827213"/>
                  <a:gd name="T53" fmla="*/ 492717 h 2278063"/>
                  <a:gd name="T54" fmla="*/ 415129 w 1827213"/>
                  <a:gd name="T55" fmla="*/ 657222 h 2278063"/>
                  <a:gd name="T56" fmla="*/ 469045 w 1827213"/>
                  <a:gd name="T57" fmla="*/ 789304 h 2278063"/>
                  <a:gd name="T58" fmla="*/ 552175 w 1827213"/>
                  <a:gd name="T59" fmla="*/ 897202 h 2278063"/>
                  <a:gd name="T60" fmla="*/ 648320 w 1827213"/>
                  <a:gd name="T61" fmla="*/ 973209 h 2278063"/>
                  <a:gd name="T62" fmla="*/ 743403 w 1827213"/>
                  <a:gd name="T63" fmla="*/ 1008023 h 2278063"/>
                  <a:gd name="T64" fmla="*/ 833704 w 1827213"/>
                  <a:gd name="T65" fmla="*/ 994735 h 2278063"/>
                  <a:gd name="T66" fmla="*/ 931442 w 1827213"/>
                  <a:gd name="T67" fmla="*/ 936800 h 2278063"/>
                  <a:gd name="T68" fmla="*/ 1022541 w 1827213"/>
                  <a:gd name="T69" fmla="*/ 842722 h 2278063"/>
                  <a:gd name="T70" fmla="*/ 1091595 w 1827213"/>
                  <a:gd name="T71" fmla="*/ 720472 h 2278063"/>
                  <a:gd name="T72" fmla="*/ 1123732 w 1827213"/>
                  <a:gd name="T73" fmla="*/ 579089 h 2278063"/>
                  <a:gd name="T74" fmla="*/ 971281 w 1827213"/>
                  <a:gd name="T75" fmla="*/ 515307 h 2278063"/>
                  <a:gd name="T76" fmla="*/ 728264 w 1827213"/>
                  <a:gd name="T77" fmla="*/ 457371 h 2278063"/>
                  <a:gd name="T78" fmla="*/ 608481 w 1827213"/>
                  <a:gd name="T79" fmla="*/ 387211 h 2278063"/>
                  <a:gd name="T80" fmla="*/ 538365 w 1827213"/>
                  <a:gd name="T81" fmla="*/ 319177 h 2278063"/>
                  <a:gd name="T82" fmla="*/ 845655 w 1827213"/>
                  <a:gd name="T83" fmla="*/ 8505 h 2278063"/>
                  <a:gd name="T84" fmla="*/ 984295 w 1827213"/>
                  <a:gd name="T85" fmla="*/ 67237 h 2278063"/>
                  <a:gd name="T86" fmla="*/ 1099297 w 1827213"/>
                  <a:gd name="T87" fmla="*/ 172743 h 2278063"/>
                  <a:gd name="T88" fmla="*/ 1181631 w 1827213"/>
                  <a:gd name="T89" fmla="*/ 315456 h 2278063"/>
                  <a:gd name="T90" fmla="*/ 1223594 w 1827213"/>
                  <a:gd name="T91" fmla="*/ 485276 h 2278063"/>
                  <a:gd name="T92" fmla="*/ 1214830 w 1827213"/>
                  <a:gd name="T93" fmla="*/ 671307 h 2278063"/>
                  <a:gd name="T94" fmla="*/ 1150025 w 1827213"/>
                  <a:gd name="T95" fmla="*/ 837672 h 2278063"/>
                  <a:gd name="T96" fmla="*/ 1046178 w 1827213"/>
                  <a:gd name="T97" fmla="*/ 971614 h 2278063"/>
                  <a:gd name="T98" fmla="*/ 922678 w 1827213"/>
                  <a:gd name="T99" fmla="*/ 1064896 h 2278063"/>
                  <a:gd name="T100" fmla="*/ 798911 w 1827213"/>
                  <a:gd name="T101" fmla="*/ 1109809 h 2278063"/>
                  <a:gd name="T102" fmla="*/ 682050 w 1827213"/>
                  <a:gd name="T103" fmla="*/ 1098913 h 2278063"/>
                  <a:gd name="T104" fmla="*/ 555628 w 1827213"/>
                  <a:gd name="T105" fmla="*/ 1034600 h 2278063"/>
                  <a:gd name="T106" fmla="*/ 437705 w 1827213"/>
                  <a:gd name="T107" fmla="*/ 924309 h 2278063"/>
                  <a:gd name="T108" fmla="*/ 346607 w 1827213"/>
                  <a:gd name="T109" fmla="*/ 777079 h 2278063"/>
                  <a:gd name="T110" fmla="*/ 301721 w 1827213"/>
                  <a:gd name="T111" fmla="*/ 600349 h 2278063"/>
                  <a:gd name="T112" fmla="*/ 314470 w 1827213"/>
                  <a:gd name="T113" fmla="*/ 417507 h 2278063"/>
                  <a:gd name="T114" fmla="*/ 373166 w 1827213"/>
                  <a:gd name="T115" fmla="*/ 256723 h 2278063"/>
                  <a:gd name="T116" fmla="*/ 468780 w 1827213"/>
                  <a:gd name="T117" fmla="*/ 127299 h 2278063"/>
                  <a:gd name="T118" fmla="*/ 593874 w 1827213"/>
                  <a:gd name="T119" fmla="*/ 38801 h 2278063"/>
                  <a:gd name="T120" fmla="*/ 739950 w 1827213"/>
                  <a:gd name="T121" fmla="*/ 797 h 227806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27213" h="2278063">
                    <a:moveTo>
                      <a:pt x="575845" y="1312863"/>
                    </a:moveTo>
                    <a:lnTo>
                      <a:pt x="576797" y="1356693"/>
                    </a:lnTo>
                    <a:lnTo>
                      <a:pt x="578385" y="1398934"/>
                    </a:lnTo>
                    <a:lnTo>
                      <a:pt x="580289" y="1440540"/>
                    </a:lnTo>
                    <a:lnTo>
                      <a:pt x="582829" y="1481511"/>
                    </a:lnTo>
                    <a:lnTo>
                      <a:pt x="585368" y="1520894"/>
                    </a:lnTo>
                    <a:lnTo>
                      <a:pt x="588543" y="1559007"/>
                    </a:lnTo>
                    <a:lnTo>
                      <a:pt x="592035" y="1596801"/>
                    </a:lnTo>
                    <a:lnTo>
                      <a:pt x="595844" y="1633008"/>
                    </a:lnTo>
                    <a:lnTo>
                      <a:pt x="600288" y="1668580"/>
                    </a:lnTo>
                    <a:lnTo>
                      <a:pt x="605050" y="1702246"/>
                    </a:lnTo>
                    <a:lnTo>
                      <a:pt x="610129" y="1735595"/>
                    </a:lnTo>
                    <a:lnTo>
                      <a:pt x="615843" y="1767673"/>
                    </a:lnTo>
                    <a:lnTo>
                      <a:pt x="621875" y="1798480"/>
                    </a:lnTo>
                    <a:lnTo>
                      <a:pt x="628224" y="1828653"/>
                    </a:lnTo>
                    <a:lnTo>
                      <a:pt x="635207" y="1856920"/>
                    </a:lnTo>
                    <a:lnTo>
                      <a:pt x="642509" y="1884551"/>
                    </a:lnTo>
                    <a:lnTo>
                      <a:pt x="650445" y="1910912"/>
                    </a:lnTo>
                    <a:lnTo>
                      <a:pt x="658698" y="1936321"/>
                    </a:lnTo>
                    <a:lnTo>
                      <a:pt x="667269" y="1960459"/>
                    </a:lnTo>
                    <a:lnTo>
                      <a:pt x="676475" y="1983326"/>
                    </a:lnTo>
                    <a:lnTo>
                      <a:pt x="681237" y="1994442"/>
                    </a:lnTo>
                    <a:lnTo>
                      <a:pt x="685999" y="2004923"/>
                    </a:lnTo>
                    <a:lnTo>
                      <a:pt x="691078" y="2015404"/>
                    </a:lnTo>
                    <a:lnTo>
                      <a:pt x="696157" y="2025885"/>
                    </a:lnTo>
                    <a:lnTo>
                      <a:pt x="701236" y="2035413"/>
                    </a:lnTo>
                    <a:lnTo>
                      <a:pt x="706632" y="2044941"/>
                    </a:lnTo>
                    <a:lnTo>
                      <a:pt x="711712" y="2054152"/>
                    </a:lnTo>
                    <a:lnTo>
                      <a:pt x="717743" y="2063045"/>
                    </a:lnTo>
                    <a:lnTo>
                      <a:pt x="723140" y="2071620"/>
                    </a:lnTo>
                    <a:lnTo>
                      <a:pt x="728854" y="2080196"/>
                    </a:lnTo>
                    <a:lnTo>
                      <a:pt x="734885" y="2088136"/>
                    </a:lnTo>
                    <a:lnTo>
                      <a:pt x="740599" y="2095758"/>
                    </a:lnTo>
                    <a:lnTo>
                      <a:pt x="746630" y="2103063"/>
                    </a:lnTo>
                    <a:lnTo>
                      <a:pt x="752979" y="2110050"/>
                    </a:lnTo>
                    <a:lnTo>
                      <a:pt x="759646" y="2116720"/>
                    </a:lnTo>
                    <a:lnTo>
                      <a:pt x="765995" y="2123390"/>
                    </a:lnTo>
                    <a:lnTo>
                      <a:pt x="772661" y="2129742"/>
                    </a:lnTo>
                    <a:lnTo>
                      <a:pt x="779327" y="2135141"/>
                    </a:lnTo>
                    <a:lnTo>
                      <a:pt x="785994" y="2140858"/>
                    </a:lnTo>
                    <a:lnTo>
                      <a:pt x="792977" y="2145940"/>
                    </a:lnTo>
                    <a:lnTo>
                      <a:pt x="799961" y="2150704"/>
                    </a:lnTo>
                    <a:lnTo>
                      <a:pt x="807262" y="2155468"/>
                    </a:lnTo>
                    <a:lnTo>
                      <a:pt x="814564" y="2159597"/>
                    </a:lnTo>
                    <a:lnTo>
                      <a:pt x="821865" y="2163408"/>
                    </a:lnTo>
                    <a:lnTo>
                      <a:pt x="821865" y="1665086"/>
                    </a:lnTo>
                    <a:lnTo>
                      <a:pt x="815199" y="1664134"/>
                    </a:lnTo>
                    <a:lnTo>
                      <a:pt x="808850" y="1662228"/>
                    </a:lnTo>
                    <a:lnTo>
                      <a:pt x="802501" y="1659687"/>
                    </a:lnTo>
                    <a:lnTo>
                      <a:pt x="796469" y="1657146"/>
                    </a:lnTo>
                    <a:lnTo>
                      <a:pt x="790755" y="1653970"/>
                    </a:lnTo>
                    <a:lnTo>
                      <a:pt x="785359" y="1649841"/>
                    </a:lnTo>
                    <a:lnTo>
                      <a:pt x="780280" y="1645713"/>
                    </a:lnTo>
                    <a:lnTo>
                      <a:pt x="775835" y="1641266"/>
                    </a:lnTo>
                    <a:lnTo>
                      <a:pt x="771391" y="1635867"/>
                    </a:lnTo>
                    <a:lnTo>
                      <a:pt x="767899" y="1630785"/>
                    </a:lnTo>
                    <a:lnTo>
                      <a:pt x="764725" y="1625068"/>
                    </a:lnTo>
                    <a:lnTo>
                      <a:pt x="762185" y="1619034"/>
                    </a:lnTo>
                    <a:lnTo>
                      <a:pt x="759963" y="1612682"/>
                    </a:lnTo>
                    <a:lnTo>
                      <a:pt x="758059" y="1606012"/>
                    </a:lnTo>
                    <a:lnTo>
                      <a:pt x="757424" y="1599342"/>
                    </a:lnTo>
                    <a:lnTo>
                      <a:pt x="757106" y="1592355"/>
                    </a:lnTo>
                    <a:lnTo>
                      <a:pt x="757106" y="1518353"/>
                    </a:lnTo>
                    <a:lnTo>
                      <a:pt x="757424" y="1510731"/>
                    </a:lnTo>
                    <a:lnTo>
                      <a:pt x="758376" y="1503108"/>
                    </a:lnTo>
                    <a:lnTo>
                      <a:pt x="760281" y="1496121"/>
                    </a:lnTo>
                    <a:lnTo>
                      <a:pt x="762820" y="1489134"/>
                    </a:lnTo>
                    <a:lnTo>
                      <a:pt x="765995" y="1482464"/>
                    </a:lnTo>
                    <a:lnTo>
                      <a:pt x="769804" y="1476429"/>
                    </a:lnTo>
                    <a:lnTo>
                      <a:pt x="774248" y="1470395"/>
                    </a:lnTo>
                    <a:lnTo>
                      <a:pt x="778692" y="1465313"/>
                    </a:lnTo>
                    <a:lnTo>
                      <a:pt x="784089" y="1460232"/>
                    </a:lnTo>
                    <a:lnTo>
                      <a:pt x="789803" y="1455785"/>
                    </a:lnTo>
                    <a:lnTo>
                      <a:pt x="795834" y="1452291"/>
                    </a:lnTo>
                    <a:lnTo>
                      <a:pt x="802501" y="1449433"/>
                    </a:lnTo>
                    <a:lnTo>
                      <a:pt x="809485" y="1446892"/>
                    </a:lnTo>
                    <a:lnTo>
                      <a:pt x="816786" y="1444987"/>
                    </a:lnTo>
                    <a:lnTo>
                      <a:pt x="824087" y="1443399"/>
                    </a:lnTo>
                    <a:lnTo>
                      <a:pt x="831706" y="1443081"/>
                    </a:lnTo>
                    <a:lnTo>
                      <a:pt x="995190" y="1443081"/>
                    </a:lnTo>
                    <a:lnTo>
                      <a:pt x="1002809" y="1443399"/>
                    </a:lnTo>
                    <a:lnTo>
                      <a:pt x="1010745" y="1444987"/>
                    </a:lnTo>
                    <a:lnTo>
                      <a:pt x="1017728" y="1446892"/>
                    </a:lnTo>
                    <a:lnTo>
                      <a:pt x="1024395" y="1449433"/>
                    </a:lnTo>
                    <a:lnTo>
                      <a:pt x="1031061" y="1452291"/>
                    </a:lnTo>
                    <a:lnTo>
                      <a:pt x="1037093" y="1455785"/>
                    </a:lnTo>
                    <a:lnTo>
                      <a:pt x="1043124" y="1460232"/>
                    </a:lnTo>
                    <a:lnTo>
                      <a:pt x="1048521" y="1465313"/>
                    </a:lnTo>
                    <a:lnTo>
                      <a:pt x="1053282" y="1470395"/>
                    </a:lnTo>
                    <a:lnTo>
                      <a:pt x="1057727" y="1476429"/>
                    </a:lnTo>
                    <a:lnTo>
                      <a:pt x="1061218" y="1482464"/>
                    </a:lnTo>
                    <a:lnTo>
                      <a:pt x="1064393" y="1489134"/>
                    </a:lnTo>
                    <a:lnTo>
                      <a:pt x="1066932" y="1496121"/>
                    </a:lnTo>
                    <a:lnTo>
                      <a:pt x="1068837" y="1503108"/>
                    </a:lnTo>
                    <a:lnTo>
                      <a:pt x="1070107" y="1510731"/>
                    </a:lnTo>
                    <a:lnTo>
                      <a:pt x="1070424" y="1518353"/>
                    </a:lnTo>
                    <a:lnTo>
                      <a:pt x="1070424" y="1592355"/>
                    </a:lnTo>
                    <a:lnTo>
                      <a:pt x="1070107" y="1599342"/>
                    </a:lnTo>
                    <a:lnTo>
                      <a:pt x="1068837" y="1606012"/>
                    </a:lnTo>
                    <a:lnTo>
                      <a:pt x="1067567" y="1612682"/>
                    </a:lnTo>
                    <a:lnTo>
                      <a:pt x="1065345" y="1619034"/>
                    </a:lnTo>
                    <a:lnTo>
                      <a:pt x="1062806" y="1625068"/>
                    </a:lnTo>
                    <a:lnTo>
                      <a:pt x="1059314" y="1630785"/>
                    </a:lnTo>
                    <a:lnTo>
                      <a:pt x="1055822" y="1635867"/>
                    </a:lnTo>
                    <a:lnTo>
                      <a:pt x="1051378" y="1641266"/>
                    </a:lnTo>
                    <a:lnTo>
                      <a:pt x="1046933" y="1645713"/>
                    </a:lnTo>
                    <a:lnTo>
                      <a:pt x="1041854" y="1649841"/>
                    </a:lnTo>
                    <a:lnTo>
                      <a:pt x="1036458" y="1653970"/>
                    </a:lnTo>
                    <a:lnTo>
                      <a:pt x="1031061" y="1657146"/>
                    </a:lnTo>
                    <a:lnTo>
                      <a:pt x="1024712" y="1659687"/>
                    </a:lnTo>
                    <a:lnTo>
                      <a:pt x="1018681" y="1662228"/>
                    </a:lnTo>
                    <a:lnTo>
                      <a:pt x="1012014" y="1664134"/>
                    </a:lnTo>
                    <a:lnTo>
                      <a:pt x="1005348" y="1665086"/>
                    </a:lnTo>
                    <a:lnTo>
                      <a:pt x="1005348" y="2163408"/>
                    </a:lnTo>
                    <a:lnTo>
                      <a:pt x="1012649" y="2159597"/>
                    </a:lnTo>
                    <a:lnTo>
                      <a:pt x="1019951" y="2155468"/>
                    </a:lnTo>
                    <a:lnTo>
                      <a:pt x="1027252" y="2150704"/>
                    </a:lnTo>
                    <a:lnTo>
                      <a:pt x="1034236" y="2145940"/>
                    </a:lnTo>
                    <a:lnTo>
                      <a:pt x="1041219" y="2140858"/>
                    </a:lnTo>
                    <a:lnTo>
                      <a:pt x="1048203" y="2135141"/>
                    </a:lnTo>
                    <a:lnTo>
                      <a:pt x="1054552" y="2129742"/>
                    </a:lnTo>
                    <a:lnTo>
                      <a:pt x="1061218" y="2123390"/>
                    </a:lnTo>
                    <a:lnTo>
                      <a:pt x="1067885" y="2116720"/>
                    </a:lnTo>
                    <a:lnTo>
                      <a:pt x="1073916" y="2110050"/>
                    </a:lnTo>
                    <a:lnTo>
                      <a:pt x="1080265" y="2103063"/>
                    </a:lnTo>
                    <a:lnTo>
                      <a:pt x="1086297" y="2095758"/>
                    </a:lnTo>
                    <a:lnTo>
                      <a:pt x="1092646" y="2088136"/>
                    </a:lnTo>
                    <a:lnTo>
                      <a:pt x="1098360" y="2080196"/>
                    </a:lnTo>
                    <a:lnTo>
                      <a:pt x="1104391" y="2071620"/>
                    </a:lnTo>
                    <a:lnTo>
                      <a:pt x="1109788" y="2063045"/>
                    </a:lnTo>
                    <a:lnTo>
                      <a:pt x="1115184" y="2054152"/>
                    </a:lnTo>
                    <a:lnTo>
                      <a:pt x="1120581" y="2044941"/>
                    </a:lnTo>
                    <a:lnTo>
                      <a:pt x="1125977" y="2035413"/>
                    </a:lnTo>
                    <a:lnTo>
                      <a:pt x="1131374" y="2025885"/>
                    </a:lnTo>
                    <a:lnTo>
                      <a:pt x="1136453" y="2015404"/>
                    </a:lnTo>
                    <a:lnTo>
                      <a:pt x="1140897" y="2004923"/>
                    </a:lnTo>
                    <a:lnTo>
                      <a:pt x="1146294" y="1994442"/>
                    </a:lnTo>
                    <a:lnTo>
                      <a:pt x="1150738" y="1983326"/>
                    </a:lnTo>
                    <a:lnTo>
                      <a:pt x="1159944" y="1960459"/>
                    </a:lnTo>
                    <a:lnTo>
                      <a:pt x="1168832" y="1936321"/>
                    </a:lnTo>
                    <a:lnTo>
                      <a:pt x="1176768" y="1910912"/>
                    </a:lnTo>
                    <a:lnTo>
                      <a:pt x="1184387" y="1884551"/>
                    </a:lnTo>
                    <a:lnTo>
                      <a:pt x="1192006" y="1856920"/>
                    </a:lnTo>
                    <a:lnTo>
                      <a:pt x="1198990" y="1828653"/>
                    </a:lnTo>
                    <a:lnTo>
                      <a:pt x="1205338" y="1798480"/>
                    </a:lnTo>
                    <a:lnTo>
                      <a:pt x="1211370" y="1767673"/>
                    </a:lnTo>
                    <a:lnTo>
                      <a:pt x="1216766" y="1735595"/>
                    </a:lnTo>
                    <a:lnTo>
                      <a:pt x="1222163" y="1702246"/>
                    </a:lnTo>
                    <a:lnTo>
                      <a:pt x="1226925" y="1668580"/>
                    </a:lnTo>
                    <a:lnTo>
                      <a:pt x="1231369" y="1633008"/>
                    </a:lnTo>
                    <a:lnTo>
                      <a:pt x="1235496" y="1596801"/>
                    </a:lnTo>
                    <a:lnTo>
                      <a:pt x="1238670" y="1559007"/>
                    </a:lnTo>
                    <a:lnTo>
                      <a:pt x="1241845" y="1520894"/>
                    </a:lnTo>
                    <a:lnTo>
                      <a:pt x="1244702" y="1481511"/>
                    </a:lnTo>
                    <a:lnTo>
                      <a:pt x="1246606" y="1440540"/>
                    </a:lnTo>
                    <a:lnTo>
                      <a:pt x="1248828" y="1398934"/>
                    </a:lnTo>
                    <a:lnTo>
                      <a:pt x="1250416" y="1356693"/>
                    </a:lnTo>
                    <a:lnTo>
                      <a:pt x="1251368" y="1312863"/>
                    </a:lnTo>
                    <a:lnTo>
                      <a:pt x="1306921" y="1316357"/>
                    </a:lnTo>
                    <a:lnTo>
                      <a:pt x="1358029" y="1319850"/>
                    </a:lnTo>
                    <a:lnTo>
                      <a:pt x="1403424" y="1323344"/>
                    </a:lnTo>
                    <a:lnTo>
                      <a:pt x="1442787" y="1326520"/>
                    </a:lnTo>
                    <a:lnTo>
                      <a:pt x="1498975" y="1331284"/>
                    </a:lnTo>
                    <a:lnTo>
                      <a:pt x="1519291" y="1333190"/>
                    </a:lnTo>
                    <a:lnTo>
                      <a:pt x="1534846" y="1333507"/>
                    </a:lnTo>
                    <a:lnTo>
                      <a:pt x="1550719" y="1334460"/>
                    </a:lnTo>
                    <a:lnTo>
                      <a:pt x="1566273" y="1336683"/>
                    </a:lnTo>
                    <a:lnTo>
                      <a:pt x="1581193" y="1339224"/>
                    </a:lnTo>
                    <a:lnTo>
                      <a:pt x="1596113" y="1342400"/>
                    </a:lnTo>
                    <a:lnTo>
                      <a:pt x="1610716" y="1346847"/>
                    </a:lnTo>
                    <a:lnTo>
                      <a:pt x="1625318" y="1351611"/>
                    </a:lnTo>
                    <a:lnTo>
                      <a:pt x="1639286" y="1357010"/>
                    </a:lnTo>
                    <a:lnTo>
                      <a:pt x="1652618" y="1363362"/>
                    </a:lnTo>
                    <a:lnTo>
                      <a:pt x="1666268" y="1370350"/>
                    </a:lnTo>
                    <a:lnTo>
                      <a:pt x="1678966" y="1377654"/>
                    </a:lnTo>
                    <a:lnTo>
                      <a:pt x="1691664" y="1385594"/>
                    </a:lnTo>
                    <a:lnTo>
                      <a:pt x="1703727" y="1394170"/>
                    </a:lnTo>
                    <a:lnTo>
                      <a:pt x="1715472" y="1403380"/>
                    </a:lnTo>
                    <a:lnTo>
                      <a:pt x="1726266" y="1412908"/>
                    </a:lnTo>
                    <a:lnTo>
                      <a:pt x="1737376" y="1423072"/>
                    </a:lnTo>
                    <a:lnTo>
                      <a:pt x="1747534" y="1434188"/>
                    </a:lnTo>
                    <a:lnTo>
                      <a:pt x="1757058" y="1444987"/>
                    </a:lnTo>
                    <a:lnTo>
                      <a:pt x="1765946" y="1456738"/>
                    </a:lnTo>
                    <a:lnTo>
                      <a:pt x="1774835" y="1468807"/>
                    </a:lnTo>
                    <a:lnTo>
                      <a:pt x="1782771" y="1481511"/>
                    </a:lnTo>
                    <a:lnTo>
                      <a:pt x="1790072" y="1494215"/>
                    </a:lnTo>
                    <a:lnTo>
                      <a:pt x="1797056" y="1507555"/>
                    </a:lnTo>
                    <a:lnTo>
                      <a:pt x="1803087" y="1521212"/>
                    </a:lnTo>
                    <a:lnTo>
                      <a:pt x="1808801" y="1535186"/>
                    </a:lnTo>
                    <a:lnTo>
                      <a:pt x="1813245" y="1549478"/>
                    </a:lnTo>
                    <a:lnTo>
                      <a:pt x="1817690" y="1564088"/>
                    </a:lnTo>
                    <a:lnTo>
                      <a:pt x="1821182" y="1579016"/>
                    </a:lnTo>
                    <a:lnTo>
                      <a:pt x="1824039" y="1593943"/>
                    </a:lnTo>
                    <a:lnTo>
                      <a:pt x="1825626" y="1609506"/>
                    </a:lnTo>
                    <a:lnTo>
                      <a:pt x="1826896" y="1625068"/>
                    </a:lnTo>
                    <a:lnTo>
                      <a:pt x="1827213" y="1641266"/>
                    </a:lnTo>
                    <a:lnTo>
                      <a:pt x="1827213" y="2031602"/>
                    </a:lnTo>
                    <a:lnTo>
                      <a:pt x="1826896" y="2039225"/>
                    </a:lnTo>
                    <a:lnTo>
                      <a:pt x="1826261" y="2047165"/>
                    </a:lnTo>
                    <a:lnTo>
                      <a:pt x="1824356" y="2054787"/>
                    </a:lnTo>
                    <a:lnTo>
                      <a:pt x="1822134" y="2062092"/>
                    </a:lnTo>
                    <a:lnTo>
                      <a:pt x="1819277" y="2069397"/>
                    </a:lnTo>
                    <a:lnTo>
                      <a:pt x="1815468" y="2076702"/>
                    </a:lnTo>
                    <a:lnTo>
                      <a:pt x="1811658" y="2084007"/>
                    </a:lnTo>
                    <a:lnTo>
                      <a:pt x="1806897" y="2090994"/>
                    </a:lnTo>
                    <a:lnTo>
                      <a:pt x="1801817" y="2097664"/>
                    </a:lnTo>
                    <a:lnTo>
                      <a:pt x="1795469" y="2104334"/>
                    </a:lnTo>
                    <a:lnTo>
                      <a:pt x="1789437" y="2111003"/>
                    </a:lnTo>
                    <a:lnTo>
                      <a:pt x="1782453" y="2117355"/>
                    </a:lnTo>
                    <a:lnTo>
                      <a:pt x="1774835" y="2123707"/>
                    </a:lnTo>
                    <a:lnTo>
                      <a:pt x="1766899" y="2129742"/>
                    </a:lnTo>
                    <a:lnTo>
                      <a:pt x="1758010" y="2135776"/>
                    </a:lnTo>
                    <a:lnTo>
                      <a:pt x="1748804" y="2141811"/>
                    </a:lnTo>
                    <a:lnTo>
                      <a:pt x="1739281" y="2147528"/>
                    </a:lnTo>
                    <a:lnTo>
                      <a:pt x="1729123" y="2152927"/>
                    </a:lnTo>
                    <a:lnTo>
                      <a:pt x="1718647" y="2158644"/>
                    </a:lnTo>
                    <a:lnTo>
                      <a:pt x="1707854" y="2164043"/>
                    </a:lnTo>
                    <a:lnTo>
                      <a:pt x="1696426" y="2169442"/>
                    </a:lnTo>
                    <a:lnTo>
                      <a:pt x="1684363" y="2174524"/>
                    </a:lnTo>
                    <a:lnTo>
                      <a:pt x="1671982" y="2179288"/>
                    </a:lnTo>
                    <a:lnTo>
                      <a:pt x="1659285" y="2184370"/>
                    </a:lnTo>
                    <a:lnTo>
                      <a:pt x="1646269" y="2189134"/>
                    </a:lnTo>
                    <a:lnTo>
                      <a:pt x="1632619" y="2193580"/>
                    </a:lnTo>
                    <a:lnTo>
                      <a:pt x="1618334" y="2198027"/>
                    </a:lnTo>
                    <a:lnTo>
                      <a:pt x="1604367" y="2202473"/>
                    </a:lnTo>
                    <a:lnTo>
                      <a:pt x="1589129" y="2206602"/>
                    </a:lnTo>
                    <a:lnTo>
                      <a:pt x="1574209" y="2210413"/>
                    </a:lnTo>
                    <a:lnTo>
                      <a:pt x="1543100" y="2218671"/>
                    </a:lnTo>
                    <a:lnTo>
                      <a:pt x="1510720" y="2225976"/>
                    </a:lnTo>
                    <a:lnTo>
                      <a:pt x="1477071" y="2232646"/>
                    </a:lnTo>
                    <a:lnTo>
                      <a:pt x="1442152" y="2238998"/>
                    </a:lnTo>
                    <a:lnTo>
                      <a:pt x="1405964" y="2244715"/>
                    </a:lnTo>
                    <a:lnTo>
                      <a:pt x="1369140" y="2250432"/>
                    </a:lnTo>
                    <a:lnTo>
                      <a:pt x="1331364" y="2254878"/>
                    </a:lnTo>
                    <a:lnTo>
                      <a:pt x="1292636" y="2259324"/>
                    </a:lnTo>
                    <a:lnTo>
                      <a:pt x="1253590" y="2263453"/>
                    </a:lnTo>
                    <a:lnTo>
                      <a:pt x="1213592" y="2266629"/>
                    </a:lnTo>
                    <a:lnTo>
                      <a:pt x="1173277" y="2269488"/>
                    </a:lnTo>
                    <a:lnTo>
                      <a:pt x="1132326" y="2272029"/>
                    </a:lnTo>
                    <a:lnTo>
                      <a:pt x="1091058" y="2274252"/>
                    </a:lnTo>
                    <a:lnTo>
                      <a:pt x="1049473" y="2275840"/>
                    </a:lnTo>
                    <a:lnTo>
                      <a:pt x="1007570" y="2276793"/>
                    </a:lnTo>
                    <a:lnTo>
                      <a:pt x="965667" y="2277746"/>
                    </a:lnTo>
                    <a:lnTo>
                      <a:pt x="923765" y="2278063"/>
                    </a:lnTo>
                    <a:lnTo>
                      <a:pt x="881862" y="2277746"/>
                    </a:lnTo>
                    <a:lnTo>
                      <a:pt x="839959" y="2276793"/>
                    </a:lnTo>
                    <a:lnTo>
                      <a:pt x="797739" y="2275840"/>
                    </a:lnTo>
                    <a:lnTo>
                      <a:pt x="755836" y="2274252"/>
                    </a:lnTo>
                    <a:lnTo>
                      <a:pt x="714251" y="2272029"/>
                    </a:lnTo>
                    <a:lnTo>
                      <a:pt x="672666" y="2269488"/>
                    </a:lnTo>
                    <a:lnTo>
                      <a:pt x="631715" y="2266629"/>
                    </a:lnTo>
                    <a:lnTo>
                      <a:pt x="591082" y="2263453"/>
                    </a:lnTo>
                    <a:lnTo>
                      <a:pt x="551084" y="2259324"/>
                    </a:lnTo>
                    <a:lnTo>
                      <a:pt x="511721" y="2254878"/>
                    </a:lnTo>
                    <a:lnTo>
                      <a:pt x="472993" y="2250432"/>
                    </a:lnTo>
                    <a:lnTo>
                      <a:pt x="435217" y="2244715"/>
                    </a:lnTo>
                    <a:lnTo>
                      <a:pt x="398393" y="2238998"/>
                    </a:lnTo>
                    <a:lnTo>
                      <a:pt x="362522" y="2232646"/>
                    </a:lnTo>
                    <a:lnTo>
                      <a:pt x="327603" y="2225976"/>
                    </a:lnTo>
                    <a:lnTo>
                      <a:pt x="294589" y="2218671"/>
                    </a:lnTo>
                    <a:lnTo>
                      <a:pt x="262210" y="2210413"/>
                    </a:lnTo>
                    <a:lnTo>
                      <a:pt x="231417" y="2202473"/>
                    </a:lnTo>
                    <a:lnTo>
                      <a:pt x="216497" y="2198027"/>
                    </a:lnTo>
                    <a:lnTo>
                      <a:pt x="202212" y="2193580"/>
                    </a:lnTo>
                    <a:lnTo>
                      <a:pt x="188245" y="2189134"/>
                    </a:lnTo>
                    <a:lnTo>
                      <a:pt x="174595" y="2184370"/>
                    </a:lnTo>
                    <a:lnTo>
                      <a:pt x="161262" y="2179288"/>
                    </a:lnTo>
                    <a:lnTo>
                      <a:pt x="148247" y="2174524"/>
                    </a:lnTo>
                    <a:lnTo>
                      <a:pt x="135866" y="2169442"/>
                    </a:lnTo>
                    <a:lnTo>
                      <a:pt x="124438" y="2164043"/>
                    </a:lnTo>
                    <a:lnTo>
                      <a:pt x="112693" y="2158644"/>
                    </a:lnTo>
                    <a:lnTo>
                      <a:pt x="101900" y="2152927"/>
                    </a:lnTo>
                    <a:lnTo>
                      <a:pt x="91424" y="2147528"/>
                    </a:lnTo>
                    <a:lnTo>
                      <a:pt x="81266" y="2141811"/>
                    </a:lnTo>
                    <a:lnTo>
                      <a:pt x="71743" y="2135776"/>
                    </a:lnTo>
                    <a:lnTo>
                      <a:pt x="63172" y="2129742"/>
                    </a:lnTo>
                    <a:lnTo>
                      <a:pt x="54601" y="2123707"/>
                    </a:lnTo>
                    <a:lnTo>
                      <a:pt x="46664" y="2117355"/>
                    </a:lnTo>
                    <a:lnTo>
                      <a:pt x="39681" y="2111003"/>
                    </a:lnTo>
                    <a:lnTo>
                      <a:pt x="33014" y="2104334"/>
                    </a:lnTo>
                    <a:lnTo>
                      <a:pt x="26665" y="2097664"/>
                    </a:lnTo>
                    <a:lnTo>
                      <a:pt x="21269" y="2090994"/>
                    </a:lnTo>
                    <a:lnTo>
                      <a:pt x="16507" y="2084007"/>
                    </a:lnTo>
                    <a:lnTo>
                      <a:pt x="12063" y="2076702"/>
                    </a:lnTo>
                    <a:lnTo>
                      <a:pt x="8571" y="2069397"/>
                    </a:lnTo>
                    <a:lnTo>
                      <a:pt x="5397" y="2062092"/>
                    </a:lnTo>
                    <a:lnTo>
                      <a:pt x="2857" y="2054787"/>
                    </a:lnTo>
                    <a:lnTo>
                      <a:pt x="1270" y="2047165"/>
                    </a:lnTo>
                    <a:lnTo>
                      <a:pt x="317" y="2039225"/>
                    </a:lnTo>
                    <a:lnTo>
                      <a:pt x="0" y="2031602"/>
                    </a:lnTo>
                    <a:lnTo>
                      <a:pt x="0" y="1641266"/>
                    </a:lnTo>
                    <a:lnTo>
                      <a:pt x="317" y="1625068"/>
                    </a:lnTo>
                    <a:lnTo>
                      <a:pt x="1587" y="1609506"/>
                    </a:lnTo>
                    <a:lnTo>
                      <a:pt x="3492" y="1593943"/>
                    </a:lnTo>
                    <a:lnTo>
                      <a:pt x="6349" y="1579016"/>
                    </a:lnTo>
                    <a:lnTo>
                      <a:pt x="9523" y="1564088"/>
                    </a:lnTo>
                    <a:lnTo>
                      <a:pt x="13968" y="1549478"/>
                    </a:lnTo>
                    <a:lnTo>
                      <a:pt x="18729" y="1535186"/>
                    </a:lnTo>
                    <a:lnTo>
                      <a:pt x="24126" y="1521212"/>
                    </a:lnTo>
                    <a:lnTo>
                      <a:pt x="30475" y="1507555"/>
                    </a:lnTo>
                    <a:lnTo>
                      <a:pt x="37141" y="1494215"/>
                    </a:lnTo>
                    <a:lnTo>
                      <a:pt x="44442" y="1481511"/>
                    </a:lnTo>
                    <a:lnTo>
                      <a:pt x="52696" y="1468807"/>
                    </a:lnTo>
                    <a:lnTo>
                      <a:pt x="60949" y="1456738"/>
                    </a:lnTo>
                    <a:lnTo>
                      <a:pt x="70155" y="1444987"/>
                    </a:lnTo>
                    <a:lnTo>
                      <a:pt x="79996" y="1434188"/>
                    </a:lnTo>
                    <a:lnTo>
                      <a:pt x="90154" y="1423072"/>
                    </a:lnTo>
                    <a:lnTo>
                      <a:pt x="100630" y="1412908"/>
                    </a:lnTo>
                    <a:lnTo>
                      <a:pt x="112058" y="1403380"/>
                    </a:lnTo>
                    <a:lnTo>
                      <a:pt x="123486" y="1394170"/>
                    </a:lnTo>
                    <a:lnTo>
                      <a:pt x="135549" y="1385594"/>
                    </a:lnTo>
                    <a:lnTo>
                      <a:pt x="147929" y="1377654"/>
                    </a:lnTo>
                    <a:lnTo>
                      <a:pt x="161262" y="1370350"/>
                    </a:lnTo>
                    <a:lnTo>
                      <a:pt x="174277" y="1363362"/>
                    </a:lnTo>
                    <a:lnTo>
                      <a:pt x="188245" y="1357010"/>
                    </a:lnTo>
                    <a:lnTo>
                      <a:pt x="201895" y="1351611"/>
                    </a:lnTo>
                    <a:lnTo>
                      <a:pt x="216180" y="1346847"/>
                    </a:lnTo>
                    <a:lnTo>
                      <a:pt x="230782" y="1342400"/>
                    </a:lnTo>
                    <a:lnTo>
                      <a:pt x="245702" y="1339224"/>
                    </a:lnTo>
                    <a:lnTo>
                      <a:pt x="260940" y="1336683"/>
                    </a:lnTo>
                    <a:lnTo>
                      <a:pt x="276177" y="1334460"/>
                    </a:lnTo>
                    <a:lnTo>
                      <a:pt x="292049" y="1333507"/>
                    </a:lnTo>
                    <a:lnTo>
                      <a:pt x="307922" y="1333190"/>
                    </a:lnTo>
                    <a:lnTo>
                      <a:pt x="327921" y="1331284"/>
                    </a:lnTo>
                    <a:lnTo>
                      <a:pt x="384108" y="1326520"/>
                    </a:lnTo>
                    <a:lnTo>
                      <a:pt x="423472" y="1323344"/>
                    </a:lnTo>
                    <a:lnTo>
                      <a:pt x="469501" y="1319850"/>
                    </a:lnTo>
                    <a:lnTo>
                      <a:pt x="520610" y="1316357"/>
                    </a:lnTo>
                    <a:lnTo>
                      <a:pt x="575845" y="1312863"/>
                    </a:lnTo>
                    <a:close/>
                    <a:moveTo>
                      <a:pt x="622209" y="377550"/>
                    </a:moveTo>
                    <a:lnTo>
                      <a:pt x="617124" y="378504"/>
                    </a:lnTo>
                    <a:lnTo>
                      <a:pt x="612358" y="379457"/>
                    </a:lnTo>
                    <a:lnTo>
                      <a:pt x="607591" y="381364"/>
                    </a:lnTo>
                    <a:lnTo>
                      <a:pt x="602825" y="383589"/>
                    </a:lnTo>
                    <a:lnTo>
                      <a:pt x="598376" y="386131"/>
                    </a:lnTo>
                    <a:lnTo>
                      <a:pt x="593609" y="388991"/>
                    </a:lnTo>
                    <a:lnTo>
                      <a:pt x="589796" y="392487"/>
                    </a:lnTo>
                    <a:lnTo>
                      <a:pt x="585347" y="396301"/>
                    </a:lnTo>
                    <a:lnTo>
                      <a:pt x="580898" y="400750"/>
                    </a:lnTo>
                    <a:lnTo>
                      <a:pt x="577085" y="404882"/>
                    </a:lnTo>
                    <a:lnTo>
                      <a:pt x="568823" y="414733"/>
                    </a:lnTo>
                    <a:lnTo>
                      <a:pt x="560879" y="425221"/>
                    </a:lnTo>
                    <a:lnTo>
                      <a:pt x="544354" y="447785"/>
                    </a:lnTo>
                    <a:lnTo>
                      <a:pt x="533232" y="463675"/>
                    </a:lnTo>
                    <a:lnTo>
                      <a:pt x="521475" y="480837"/>
                    </a:lnTo>
                    <a:lnTo>
                      <a:pt x="509717" y="498316"/>
                    </a:lnTo>
                    <a:lnTo>
                      <a:pt x="498913" y="516748"/>
                    </a:lnTo>
                    <a:lnTo>
                      <a:pt x="495100" y="534545"/>
                    </a:lnTo>
                    <a:lnTo>
                      <a:pt x="491604" y="552342"/>
                    </a:lnTo>
                    <a:lnTo>
                      <a:pt x="488744" y="570457"/>
                    </a:lnTo>
                    <a:lnTo>
                      <a:pt x="486520" y="589208"/>
                    </a:lnTo>
                    <a:lnTo>
                      <a:pt x="484613" y="608276"/>
                    </a:lnTo>
                    <a:lnTo>
                      <a:pt x="483342" y="626708"/>
                    </a:lnTo>
                    <a:lnTo>
                      <a:pt x="482389" y="646094"/>
                    </a:lnTo>
                    <a:lnTo>
                      <a:pt x="482071" y="665163"/>
                    </a:lnTo>
                    <a:lnTo>
                      <a:pt x="482071" y="678828"/>
                    </a:lnTo>
                    <a:lnTo>
                      <a:pt x="482706" y="692494"/>
                    </a:lnTo>
                    <a:lnTo>
                      <a:pt x="483978" y="706159"/>
                    </a:lnTo>
                    <a:lnTo>
                      <a:pt x="484931" y="719825"/>
                    </a:lnTo>
                    <a:lnTo>
                      <a:pt x="486838" y="733173"/>
                    </a:lnTo>
                    <a:lnTo>
                      <a:pt x="488744" y="746520"/>
                    </a:lnTo>
                    <a:lnTo>
                      <a:pt x="491286" y="759550"/>
                    </a:lnTo>
                    <a:lnTo>
                      <a:pt x="493829" y="772580"/>
                    </a:lnTo>
                    <a:lnTo>
                      <a:pt x="496688" y="785928"/>
                    </a:lnTo>
                    <a:lnTo>
                      <a:pt x="499866" y="798958"/>
                    </a:lnTo>
                    <a:lnTo>
                      <a:pt x="503679" y="811670"/>
                    </a:lnTo>
                    <a:lnTo>
                      <a:pt x="507811" y="824382"/>
                    </a:lnTo>
                    <a:lnTo>
                      <a:pt x="511624" y="836776"/>
                    </a:lnTo>
                    <a:lnTo>
                      <a:pt x="516390" y="849171"/>
                    </a:lnTo>
                    <a:lnTo>
                      <a:pt x="521157" y="861565"/>
                    </a:lnTo>
                    <a:lnTo>
                      <a:pt x="525924" y="873642"/>
                    </a:lnTo>
                    <a:lnTo>
                      <a:pt x="531326" y="885718"/>
                    </a:lnTo>
                    <a:lnTo>
                      <a:pt x="536728" y="897795"/>
                    </a:lnTo>
                    <a:lnTo>
                      <a:pt x="542766" y="909553"/>
                    </a:lnTo>
                    <a:lnTo>
                      <a:pt x="548485" y="921312"/>
                    </a:lnTo>
                    <a:lnTo>
                      <a:pt x="554841" y="932435"/>
                    </a:lnTo>
                    <a:lnTo>
                      <a:pt x="561196" y="943876"/>
                    </a:lnTo>
                    <a:lnTo>
                      <a:pt x="567870" y="954681"/>
                    </a:lnTo>
                    <a:lnTo>
                      <a:pt x="574861" y="965805"/>
                    </a:lnTo>
                    <a:lnTo>
                      <a:pt x="581852" y="976610"/>
                    </a:lnTo>
                    <a:lnTo>
                      <a:pt x="589160" y="987097"/>
                    </a:lnTo>
                    <a:lnTo>
                      <a:pt x="596151" y="997267"/>
                    </a:lnTo>
                    <a:lnTo>
                      <a:pt x="604096" y="1007755"/>
                    </a:lnTo>
                    <a:lnTo>
                      <a:pt x="611722" y="1017607"/>
                    </a:lnTo>
                    <a:lnTo>
                      <a:pt x="619349" y="1027458"/>
                    </a:lnTo>
                    <a:lnTo>
                      <a:pt x="627293" y="1036675"/>
                    </a:lnTo>
                    <a:lnTo>
                      <a:pt x="635237" y="1046209"/>
                    </a:lnTo>
                    <a:lnTo>
                      <a:pt x="643817" y="1055425"/>
                    </a:lnTo>
                    <a:lnTo>
                      <a:pt x="652079" y="1064642"/>
                    </a:lnTo>
                    <a:lnTo>
                      <a:pt x="660659" y="1072904"/>
                    </a:lnTo>
                    <a:lnTo>
                      <a:pt x="668921" y="1081803"/>
                    </a:lnTo>
                    <a:lnTo>
                      <a:pt x="677501" y="1089748"/>
                    </a:lnTo>
                    <a:lnTo>
                      <a:pt x="686399" y="1097693"/>
                    </a:lnTo>
                    <a:lnTo>
                      <a:pt x="695297" y="1105320"/>
                    </a:lnTo>
                    <a:lnTo>
                      <a:pt x="703876" y="1112948"/>
                    </a:lnTo>
                    <a:lnTo>
                      <a:pt x="712774" y="1120257"/>
                    </a:lnTo>
                    <a:lnTo>
                      <a:pt x="721672" y="1127249"/>
                    </a:lnTo>
                    <a:lnTo>
                      <a:pt x="730569" y="1134240"/>
                    </a:lnTo>
                    <a:lnTo>
                      <a:pt x="739785" y="1140279"/>
                    </a:lnTo>
                    <a:lnTo>
                      <a:pt x="748682" y="1146635"/>
                    </a:lnTo>
                    <a:lnTo>
                      <a:pt x="757898" y="1152673"/>
                    </a:lnTo>
                    <a:lnTo>
                      <a:pt x="767113" y="1158393"/>
                    </a:lnTo>
                    <a:lnTo>
                      <a:pt x="775693" y="1163796"/>
                    </a:lnTo>
                    <a:lnTo>
                      <a:pt x="784909" y="1168881"/>
                    </a:lnTo>
                    <a:lnTo>
                      <a:pt x="794124" y="1173648"/>
                    </a:lnTo>
                    <a:lnTo>
                      <a:pt x="803022" y="1178097"/>
                    </a:lnTo>
                    <a:lnTo>
                      <a:pt x="811919" y="1182229"/>
                    </a:lnTo>
                    <a:lnTo>
                      <a:pt x="821135" y="1186042"/>
                    </a:lnTo>
                    <a:lnTo>
                      <a:pt x="829714" y="1189538"/>
                    </a:lnTo>
                    <a:lnTo>
                      <a:pt x="838612" y="1193034"/>
                    </a:lnTo>
                    <a:lnTo>
                      <a:pt x="847192" y="1195894"/>
                    </a:lnTo>
                    <a:lnTo>
                      <a:pt x="856090" y="1198437"/>
                    </a:lnTo>
                    <a:lnTo>
                      <a:pt x="864352" y="1200661"/>
                    </a:lnTo>
                    <a:lnTo>
                      <a:pt x="872932" y="1202568"/>
                    </a:lnTo>
                    <a:lnTo>
                      <a:pt x="881194" y="1204157"/>
                    </a:lnTo>
                    <a:lnTo>
                      <a:pt x="889456" y="1205428"/>
                    </a:lnTo>
                    <a:lnTo>
                      <a:pt x="897718" y="1206382"/>
                    </a:lnTo>
                    <a:lnTo>
                      <a:pt x="905662" y="1206700"/>
                    </a:lnTo>
                    <a:lnTo>
                      <a:pt x="913607" y="1207017"/>
                    </a:lnTo>
                    <a:lnTo>
                      <a:pt x="921551" y="1206700"/>
                    </a:lnTo>
                    <a:lnTo>
                      <a:pt x="929495" y="1206382"/>
                    </a:lnTo>
                    <a:lnTo>
                      <a:pt x="937757" y="1205428"/>
                    </a:lnTo>
                    <a:lnTo>
                      <a:pt x="945702" y="1204157"/>
                    </a:lnTo>
                    <a:lnTo>
                      <a:pt x="954281" y="1202568"/>
                    </a:lnTo>
                    <a:lnTo>
                      <a:pt x="962861" y="1200661"/>
                    </a:lnTo>
                    <a:lnTo>
                      <a:pt x="971441" y="1198437"/>
                    </a:lnTo>
                    <a:lnTo>
                      <a:pt x="980021" y="1195894"/>
                    </a:lnTo>
                    <a:lnTo>
                      <a:pt x="988919" y="1193034"/>
                    </a:lnTo>
                    <a:lnTo>
                      <a:pt x="997499" y="1189538"/>
                    </a:lnTo>
                    <a:lnTo>
                      <a:pt x="1006396" y="1186042"/>
                    </a:lnTo>
                    <a:lnTo>
                      <a:pt x="1015294" y="1182229"/>
                    </a:lnTo>
                    <a:lnTo>
                      <a:pt x="1024192" y="1178097"/>
                    </a:lnTo>
                    <a:lnTo>
                      <a:pt x="1033407" y="1173648"/>
                    </a:lnTo>
                    <a:lnTo>
                      <a:pt x="1042305" y="1168881"/>
                    </a:lnTo>
                    <a:lnTo>
                      <a:pt x="1051202" y="1163796"/>
                    </a:lnTo>
                    <a:lnTo>
                      <a:pt x="1060418" y="1158393"/>
                    </a:lnTo>
                    <a:lnTo>
                      <a:pt x="1069315" y="1152673"/>
                    </a:lnTo>
                    <a:lnTo>
                      <a:pt x="1078531" y="1146635"/>
                    </a:lnTo>
                    <a:lnTo>
                      <a:pt x="1087746" y="1140279"/>
                    </a:lnTo>
                    <a:lnTo>
                      <a:pt x="1096326" y="1134240"/>
                    </a:lnTo>
                    <a:lnTo>
                      <a:pt x="1105541" y="1127249"/>
                    </a:lnTo>
                    <a:lnTo>
                      <a:pt x="1114439" y="1120257"/>
                    </a:lnTo>
                    <a:lnTo>
                      <a:pt x="1123337" y="1112948"/>
                    </a:lnTo>
                    <a:lnTo>
                      <a:pt x="1132234" y="1105320"/>
                    </a:lnTo>
                    <a:lnTo>
                      <a:pt x="1140814" y="1097693"/>
                    </a:lnTo>
                    <a:lnTo>
                      <a:pt x="1149712" y="1089748"/>
                    </a:lnTo>
                    <a:lnTo>
                      <a:pt x="1158292" y="1081803"/>
                    </a:lnTo>
                    <a:lnTo>
                      <a:pt x="1166872" y="1072904"/>
                    </a:lnTo>
                    <a:lnTo>
                      <a:pt x="1175134" y="1064642"/>
                    </a:lnTo>
                    <a:lnTo>
                      <a:pt x="1183714" y="1055425"/>
                    </a:lnTo>
                    <a:lnTo>
                      <a:pt x="1191976" y="1046209"/>
                    </a:lnTo>
                    <a:lnTo>
                      <a:pt x="1199920" y="1036675"/>
                    </a:lnTo>
                    <a:lnTo>
                      <a:pt x="1208182" y="1027458"/>
                    </a:lnTo>
                    <a:lnTo>
                      <a:pt x="1215809" y="1017607"/>
                    </a:lnTo>
                    <a:lnTo>
                      <a:pt x="1223435" y="1007755"/>
                    </a:lnTo>
                    <a:lnTo>
                      <a:pt x="1231062" y="997267"/>
                    </a:lnTo>
                    <a:lnTo>
                      <a:pt x="1238370" y="987097"/>
                    </a:lnTo>
                    <a:lnTo>
                      <a:pt x="1245679" y="976610"/>
                    </a:lnTo>
                    <a:lnTo>
                      <a:pt x="1252670" y="965805"/>
                    </a:lnTo>
                    <a:lnTo>
                      <a:pt x="1259343" y="954681"/>
                    </a:lnTo>
                    <a:lnTo>
                      <a:pt x="1266017" y="943876"/>
                    </a:lnTo>
                    <a:lnTo>
                      <a:pt x="1272690" y="932435"/>
                    </a:lnTo>
                    <a:lnTo>
                      <a:pt x="1278728" y="921312"/>
                    </a:lnTo>
                    <a:lnTo>
                      <a:pt x="1284765" y="909553"/>
                    </a:lnTo>
                    <a:lnTo>
                      <a:pt x="1290485" y="897795"/>
                    </a:lnTo>
                    <a:lnTo>
                      <a:pt x="1295887" y="885718"/>
                    </a:lnTo>
                    <a:lnTo>
                      <a:pt x="1300972" y="873642"/>
                    </a:lnTo>
                    <a:lnTo>
                      <a:pt x="1306056" y="861565"/>
                    </a:lnTo>
                    <a:lnTo>
                      <a:pt x="1310823" y="849171"/>
                    </a:lnTo>
                    <a:lnTo>
                      <a:pt x="1315271" y="836776"/>
                    </a:lnTo>
                    <a:lnTo>
                      <a:pt x="1319720" y="824382"/>
                    </a:lnTo>
                    <a:lnTo>
                      <a:pt x="1323534" y="811670"/>
                    </a:lnTo>
                    <a:lnTo>
                      <a:pt x="1327347" y="798958"/>
                    </a:lnTo>
                    <a:lnTo>
                      <a:pt x="1330525" y="785928"/>
                    </a:lnTo>
                    <a:lnTo>
                      <a:pt x="1333385" y="772580"/>
                    </a:lnTo>
                    <a:lnTo>
                      <a:pt x="1335927" y="759550"/>
                    </a:lnTo>
                    <a:lnTo>
                      <a:pt x="1338787" y="746520"/>
                    </a:lnTo>
                    <a:lnTo>
                      <a:pt x="1340376" y="733173"/>
                    </a:lnTo>
                    <a:lnTo>
                      <a:pt x="1342282" y="719825"/>
                    </a:lnTo>
                    <a:lnTo>
                      <a:pt x="1343236" y="706159"/>
                    </a:lnTo>
                    <a:lnTo>
                      <a:pt x="1344507" y="692494"/>
                    </a:lnTo>
                    <a:lnTo>
                      <a:pt x="1345142" y="678828"/>
                    </a:lnTo>
                    <a:lnTo>
                      <a:pt x="1345142" y="665163"/>
                    </a:lnTo>
                    <a:lnTo>
                      <a:pt x="1345142" y="657218"/>
                    </a:lnTo>
                    <a:lnTo>
                      <a:pt x="1344824" y="648637"/>
                    </a:lnTo>
                    <a:lnTo>
                      <a:pt x="1343871" y="632111"/>
                    </a:lnTo>
                    <a:lnTo>
                      <a:pt x="1322262" y="631158"/>
                    </a:lnTo>
                    <a:lnTo>
                      <a:pt x="1300336" y="630204"/>
                    </a:lnTo>
                    <a:lnTo>
                      <a:pt x="1278092" y="628615"/>
                    </a:lnTo>
                    <a:lnTo>
                      <a:pt x="1255530" y="626708"/>
                    </a:lnTo>
                    <a:lnTo>
                      <a:pt x="1232333" y="624484"/>
                    </a:lnTo>
                    <a:lnTo>
                      <a:pt x="1209135" y="621941"/>
                    </a:lnTo>
                    <a:lnTo>
                      <a:pt x="1185302" y="619399"/>
                    </a:lnTo>
                    <a:lnTo>
                      <a:pt x="1162105" y="616221"/>
                    </a:lnTo>
                    <a:lnTo>
                      <a:pt x="1138272" y="613043"/>
                    </a:lnTo>
                    <a:lnTo>
                      <a:pt x="1114757" y="608911"/>
                    </a:lnTo>
                    <a:lnTo>
                      <a:pt x="1091242" y="604780"/>
                    </a:lnTo>
                    <a:lnTo>
                      <a:pt x="1067726" y="600649"/>
                    </a:lnTo>
                    <a:lnTo>
                      <a:pt x="1044211" y="595881"/>
                    </a:lnTo>
                    <a:lnTo>
                      <a:pt x="1021332" y="590797"/>
                    </a:lnTo>
                    <a:lnTo>
                      <a:pt x="998770" y="585712"/>
                    </a:lnTo>
                    <a:lnTo>
                      <a:pt x="975890" y="579673"/>
                    </a:lnTo>
                    <a:lnTo>
                      <a:pt x="954281" y="573953"/>
                    </a:lnTo>
                    <a:lnTo>
                      <a:pt x="932673" y="567279"/>
                    </a:lnTo>
                    <a:lnTo>
                      <a:pt x="911382" y="560605"/>
                    </a:lnTo>
                    <a:lnTo>
                      <a:pt x="891362" y="553931"/>
                    </a:lnTo>
                    <a:lnTo>
                      <a:pt x="871343" y="546940"/>
                    </a:lnTo>
                    <a:lnTo>
                      <a:pt x="852276" y="539312"/>
                    </a:lnTo>
                    <a:lnTo>
                      <a:pt x="834163" y="531685"/>
                    </a:lnTo>
                    <a:lnTo>
                      <a:pt x="817004" y="523104"/>
                    </a:lnTo>
                    <a:lnTo>
                      <a:pt x="800162" y="514842"/>
                    </a:lnTo>
                    <a:lnTo>
                      <a:pt x="784909" y="505943"/>
                    </a:lnTo>
                    <a:lnTo>
                      <a:pt x="770291" y="497045"/>
                    </a:lnTo>
                    <a:lnTo>
                      <a:pt x="763300" y="492595"/>
                    </a:lnTo>
                    <a:lnTo>
                      <a:pt x="756945" y="487828"/>
                    </a:lnTo>
                    <a:lnTo>
                      <a:pt x="750271" y="483061"/>
                    </a:lnTo>
                    <a:lnTo>
                      <a:pt x="744551" y="478294"/>
                    </a:lnTo>
                    <a:lnTo>
                      <a:pt x="738514" y="473209"/>
                    </a:lnTo>
                    <a:lnTo>
                      <a:pt x="733112" y="468124"/>
                    </a:lnTo>
                    <a:lnTo>
                      <a:pt x="728027" y="463040"/>
                    </a:lnTo>
                    <a:lnTo>
                      <a:pt x="723261" y="457955"/>
                    </a:lnTo>
                    <a:lnTo>
                      <a:pt x="718812" y="452870"/>
                    </a:lnTo>
                    <a:lnTo>
                      <a:pt x="714363" y="447785"/>
                    </a:lnTo>
                    <a:lnTo>
                      <a:pt x="706419" y="436662"/>
                    </a:lnTo>
                    <a:lnTo>
                      <a:pt x="698474" y="426810"/>
                    </a:lnTo>
                    <a:lnTo>
                      <a:pt x="690848" y="418229"/>
                    </a:lnTo>
                    <a:lnTo>
                      <a:pt x="683221" y="409966"/>
                    </a:lnTo>
                    <a:lnTo>
                      <a:pt x="676230" y="403610"/>
                    </a:lnTo>
                    <a:lnTo>
                      <a:pt x="669239" y="397254"/>
                    </a:lnTo>
                    <a:lnTo>
                      <a:pt x="662566" y="392169"/>
                    </a:lnTo>
                    <a:lnTo>
                      <a:pt x="656210" y="387720"/>
                    </a:lnTo>
                    <a:lnTo>
                      <a:pt x="649855" y="384542"/>
                    </a:lnTo>
                    <a:lnTo>
                      <a:pt x="644135" y="381682"/>
                    </a:lnTo>
                    <a:lnTo>
                      <a:pt x="638097" y="379775"/>
                    </a:lnTo>
                    <a:lnTo>
                      <a:pt x="632695" y="378504"/>
                    </a:lnTo>
                    <a:lnTo>
                      <a:pt x="627293" y="377550"/>
                    </a:lnTo>
                    <a:lnTo>
                      <a:pt x="622209" y="377550"/>
                    </a:lnTo>
                    <a:close/>
                    <a:moveTo>
                      <a:pt x="899307" y="0"/>
                    </a:moveTo>
                    <a:lnTo>
                      <a:pt x="913607" y="0"/>
                    </a:lnTo>
                    <a:lnTo>
                      <a:pt x="927906" y="0"/>
                    </a:lnTo>
                    <a:lnTo>
                      <a:pt x="942206" y="953"/>
                    </a:lnTo>
                    <a:lnTo>
                      <a:pt x="956188" y="1907"/>
                    </a:lnTo>
                    <a:lnTo>
                      <a:pt x="970170" y="3496"/>
                    </a:lnTo>
                    <a:lnTo>
                      <a:pt x="984152" y="5403"/>
                    </a:lnTo>
                    <a:lnTo>
                      <a:pt x="997816" y="7627"/>
                    </a:lnTo>
                    <a:lnTo>
                      <a:pt x="1011798" y="10170"/>
                    </a:lnTo>
                    <a:lnTo>
                      <a:pt x="1025145" y="13666"/>
                    </a:lnTo>
                    <a:lnTo>
                      <a:pt x="1038809" y="17161"/>
                    </a:lnTo>
                    <a:lnTo>
                      <a:pt x="1052156" y="20975"/>
                    </a:lnTo>
                    <a:lnTo>
                      <a:pt x="1065502" y="25107"/>
                    </a:lnTo>
                    <a:lnTo>
                      <a:pt x="1078531" y="29874"/>
                    </a:lnTo>
                    <a:lnTo>
                      <a:pt x="1091242" y="34958"/>
                    </a:lnTo>
                    <a:lnTo>
                      <a:pt x="1103953" y="40679"/>
                    </a:lnTo>
                    <a:lnTo>
                      <a:pt x="1116981" y="46399"/>
                    </a:lnTo>
                    <a:lnTo>
                      <a:pt x="1129374" y="52120"/>
                    </a:lnTo>
                    <a:lnTo>
                      <a:pt x="1141767" y="58794"/>
                    </a:lnTo>
                    <a:lnTo>
                      <a:pt x="1154161" y="65785"/>
                    </a:lnTo>
                    <a:lnTo>
                      <a:pt x="1166236" y="73095"/>
                    </a:lnTo>
                    <a:lnTo>
                      <a:pt x="1177676" y="80404"/>
                    </a:lnTo>
                    <a:lnTo>
                      <a:pt x="1189751" y="88349"/>
                    </a:lnTo>
                    <a:lnTo>
                      <a:pt x="1201191" y="96294"/>
                    </a:lnTo>
                    <a:lnTo>
                      <a:pt x="1212313" y="105193"/>
                    </a:lnTo>
                    <a:lnTo>
                      <a:pt x="1223753" y="113774"/>
                    </a:lnTo>
                    <a:lnTo>
                      <a:pt x="1234557" y="122990"/>
                    </a:lnTo>
                    <a:lnTo>
                      <a:pt x="1245361" y="132524"/>
                    </a:lnTo>
                    <a:lnTo>
                      <a:pt x="1256166" y="142058"/>
                    </a:lnTo>
                    <a:lnTo>
                      <a:pt x="1266334" y="152228"/>
                    </a:lnTo>
                    <a:lnTo>
                      <a:pt x="1276503" y="162398"/>
                    </a:lnTo>
                    <a:lnTo>
                      <a:pt x="1286354" y="172885"/>
                    </a:lnTo>
                    <a:lnTo>
                      <a:pt x="1296205" y="184008"/>
                    </a:lnTo>
                    <a:lnTo>
                      <a:pt x="1305738" y="195131"/>
                    </a:lnTo>
                    <a:lnTo>
                      <a:pt x="1315271" y="206572"/>
                    </a:lnTo>
                    <a:lnTo>
                      <a:pt x="1324169" y="218331"/>
                    </a:lnTo>
                    <a:lnTo>
                      <a:pt x="1333067" y="230407"/>
                    </a:lnTo>
                    <a:lnTo>
                      <a:pt x="1341647" y="242166"/>
                    </a:lnTo>
                    <a:lnTo>
                      <a:pt x="1349909" y="254561"/>
                    </a:lnTo>
                    <a:lnTo>
                      <a:pt x="1358489" y="267591"/>
                    </a:lnTo>
                    <a:lnTo>
                      <a:pt x="1366115" y="280303"/>
                    </a:lnTo>
                    <a:lnTo>
                      <a:pt x="1373742" y="293650"/>
                    </a:lnTo>
                    <a:lnTo>
                      <a:pt x="1381050" y="306998"/>
                    </a:lnTo>
                    <a:lnTo>
                      <a:pt x="1388359" y="320664"/>
                    </a:lnTo>
                    <a:lnTo>
                      <a:pt x="1394715" y="334329"/>
                    </a:lnTo>
                    <a:lnTo>
                      <a:pt x="1401388" y="348313"/>
                    </a:lnTo>
                    <a:lnTo>
                      <a:pt x="1407426" y="362614"/>
                    </a:lnTo>
                    <a:lnTo>
                      <a:pt x="1413781" y="377233"/>
                    </a:lnTo>
                    <a:lnTo>
                      <a:pt x="1419501" y="391852"/>
                    </a:lnTo>
                    <a:lnTo>
                      <a:pt x="1424585" y="406471"/>
                    </a:lnTo>
                    <a:lnTo>
                      <a:pt x="1429988" y="421407"/>
                    </a:lnTo>
                    <a:lnTo>
                      <a:pt x="1435072" y="436662"/>
                    </a:lnTo>
                    <a:lnTo>
                      <a:pt x="1439203" y="451917"/>
                    </a:lnTo>
                    <a:lnTo>
                      <a:pt x="1443652" y="467807"/>
                    </a:lnTo>
                    <a:lnTo>
                      <a:pt x="1447465" y="483379"/>
                    </a:lnTo>
                    <a:lnTo>
                      <a:pt x="1450961" y="499269"/>
                    </a:lnTo>
                    <a:lnTo>
                      <a:pt x="1454138" y="515159"/>
                    </a:lnTo>
                    <a:lnTo>
                      <a:pt x="1457316" y="531367"/>
                    </a:lnTo>
                    <a:lnTo>
                      <a:pt x="1459858" y="547575"/>
                    </a:lnTo>
                    <a:lnTo>
                      <a:pt x="1462400" y="564101"/>
                    </a:lnTo>
                    <a:lnTo>
                      <a:pt x="1463989" y="580309"/>
                    </a:lnTo>
                    <a:lnTo>
                      <a:pt x="1465578" y="597153"/>
                    </a:lnTo>
                    <a:lnTo>
                      <a:pt x="1467167" y="613996"/>
                    </a:lnTo>
                    <a:lnTo>
                      <a:pt x="1467803" y="631158"/>
                    </a:lnTo>
                    <a:lnTo>
                      <a:pt x="1468438" y="648001"/>
                    </a:lnTo>
                    <a:lnTo>
                      <a:pt x="1468438" y="665163"/>
                    </a:lnTo>
                    <a:lnTo>
                      <a:pt x="1468438" y="682960"/>
                    </a:lnTo>
                    <a:lnTo>
                      <a:pt x="1467803" y="700439"/>
                    </a:lnTo>
                    <a:lnTo>
                      <a:pt x="1466214" y="717918"/>
                    </a:lnTo>
                    <a:lnTo>
                      <a:pt x="1464943" y="735079"/>
                    </a:lnTo>
                    <a:lnTo>
                      <a:pt x="1462718" y="752241"/>
                    </a:lnTo>
                    <a:lnTo>
                      <a:pt x="1460176" y="769402"/>
                    </a:lnTo>
                    <a:lnTo>
                      <a:pt x="1457316" y="786246"/>
                    </a:lnTo>
                    <a:lnTo>
                      <a:pt x="1453503" y="802771"/>
                    </a:lnTo>
                    <a:lnTo>
                      <a:pt x="1450007" y="819297"/>
                    </a:lnTo>
                    <a:lnTo>
                      <a:pt x="1445558" y="835505"/>
                    </a:lnTo>
                    <a:lnTo>
                      <a:pt x="1441110" y="851395"/>
                    </a:lnTo>
                    <a:lnTo>
                      <a:pt x="1436025" y="867603"/>
                    </a:lnTo>
                    <a:lnTo>
                      <a:pt x="1430623" y="883176"/>
                    </a:lnTo>
                    <a:lnTo>
                      <a:pt x="1425221" y="899066"/>
                    </a:lnTo>
                    <a:lnTo>
                      <a:pt x="1418865" y="914320"/>
                    </a:lnTo>
                    <a:lnTo>
                      <a:pt x="1412828" y="929257"/>
                    </a:lnTo>
                    <a:lnTo>
                      <a:pt x="1405837" y="944194"/>
                    </a:lnTo>
                    <a:lnTo>
                      <a:pt x="1398846" y="958813"/>
                    </a:lnTo>
                    <a:lnTo>
                      <a:pt x="1391537" y="973432"/>
                    </a:lnTo>
                    <a:lnTo>
                      <a:pt x="1383910" y="987415"/>
                    </a:lnTo>
                    <a:lnTo>
                      <a:pt x="1375966" y="1001716"/>
                    </a:lnTo>
                    <a:lnTo>
                      <a:pt x="1367704" y="1015700"/>
                    </a:lnTo>
                    <a:lnTo>
                      <a:pt x="1359124" y="1029047"/>
                    </a:lnTo>
                    <a:lnTo>
                      <a:pt x="1350544" y="1042713"/>
                    </a:lnTo>
                    <a:lnTo>
                      <a:pt x="1341647" y="1055425"/>
                    </a:lnTo>
                    <a:lnTo>
                      <a:pt x="1332431" y="1068455"/>
                    </a:lnTo>
                    <a:lnTo>
                      <a:pt x="1322898" y="1080850"/>
                    </a:lnTo>
                    <a:lnTo>
                      <a:pt x="1313365" y="1093244"/>
                    </a:lnTo>
                    <a:lnTo>
                      <a:pt x="1303514" y="1105320"/>
                    </a:lnTo>
                    <a:lnTo>
                      <a:pt x="1293345" y="1117397"/>
                    </a:lnTo>
                    <a:lnTo>
                      <a:pt x="1283176" y="1128838"/>
                    </a:lnTo>
                    <a:lnTo>
                      <a:pt x="1273008" y="1139961"/>
                    </a:lnTo>
                    <a:lnTo>
                      <a:pt x="1262521" y="1151084"/>
                    </a:lnTo>
                    <a:lnTo>
                      <a:pt x="1251717" y="1161889"/>
                    </a:lnTo>
                    <a:lnTo>
                      <a:pt x="1240913" y="1172059"/>
                    </a:lnTo>
                    <a:lnTo>
                      <a:pt x="1229791" y="1182229"/>
                    </a:lnTo>
                    <a:lnTo>
                      <a:pt x="1218986" y="1192081"/>
                    </a:lnTo>
                    <a:lnTo>
                      <a:pt x="1207546" y="1201615"/>
                    </a:lnTo>
                    <a:lnTo>
                      <a:pt x="1196424" y="1211149"/>
                    </a:lnTo>
                    <a:lnTo>
                      <a:pt x="1184985" y="1220047"/>
                    </a:lnTo>
                    <a:lnTo>
                      <a:pt x="1173863" y="1228628"/>
                    </a:lnTo>
                    <a:lnTo>
                      <a:pt x="1162105" y="1237209"/>
                    </a:lnTo>
                    <a:lnTo>
                      <a:pt x="1150665" y="1244836"/>
                    </a:lnTo>
                    <a:lnTo>
                      <a:pt x="1139225" y="1252463"/>
                    </a:lnTo>
                    <a:lnTo>
                      <a:pt x="1127468" y="1259773"/>
                    </a:lnTo>
                    <a:lnTo>
                      <a:pt x="1115710" y="1267082"/>
                    </a:lnTo>
                    <a:lnTo>
                      <a:pt x="1103953" y="1273438"/>
                    </a:lnTo>
                    <a:lnTo>
                      <a:pt x="1092513" y="1279794"/>
                    </a:lnTo>
                    <a:lnTo>
                      <a:pt x="1080755" y="1285515"/>
                    </a:lnTo>
                    <a:lnTo>
                      <a:pt x="1068997" y="1291553"/>
                    </a:lnTo>
                    <a:lnTo>
                      <a:pt x="1057240" y="1296638"/>
                    </a:lnTo>
                    <a:lnTo>
                      <a:pt x="1045800" y="1301723"/>
                    </a:lnTo>
                    <a:lnTo>
                      <a:pt x="1034360" y="1306172"/>
                    </a:lnTo>
                    <a:lnTo>
                      <a:pt x="1022603" y="1309986"/>
                    </a:lnTo>
                    <a:lnTo>
                      <a:pt x="1011481" y="1314117"/>
                    </a:lnTo>
                    <a:lnTo>
                      <a:pt x="1000041" y="1317295"/>
                    </a:lnTo>
                    <a:lnTo>
                      <a:pt x="988919" y="1320155"/>
                    </a:lnTo>
                    <a:lnTo>
                      <a:pt x="977797" y="1323016"/>
                    </a:lnTo>
                    <a:lnTo>
                      <a:pt x="966675" y="1325240"/>
                    </a:lnTo>
                    <a:lnTo>
                      <a:pt x="955870" y="1327147"/>
                    </a:lnTo>
                    <a:lnTo>
                      <a:pt x="945066" y="1328736"/>
                    </a:lnTo>
                    <a:lnTo>
                      <a:pt x="934580" y="1329372"/>
                    </a:lnTo>
                    <a:lnTo>
                      <a:pt x="923775" y="1330007"/>
                    </a:lnTo>
                    <a:lnTo>
                      <a:pt x="913607" y="1330325"/>
                    </a:lnTo>
                    <a:lnTo>
                      <a:pt x="903438" y="1330007"/>
                    </a:lnTo>
                    <a:lnTo>
                      <a:pt x="892951" y="1329372"/>
                    </a:lnTo>
                    <a:lnTo>
                      <a:pt x="882147" y="1328736"/>
                    </a:lnTo>
                    <a:lnTo>
                      <a:pt x="871343" y="1327147"/>
                    </a:lnTo>
                    <a:lnTo>
                      <a:pt x="860539" y="1325240"/>
                    </a:lnTo>
                    <a:lnTo>
                      <a:pt x="849416" y="1323016"/>
                    </a:lnTo>
                    <a:lnTo>
                      <a:pt x="838612" y="1320155"/>
                    </a:lnTo>
                    <a:lnTo>
                      <a:pt x="827172" y="1317295"/>
                    </a:lnTo>
                    <a:lnTo>
                      <a:pt x="816050" y="1314117"/>
                    </a:lnTo>
                    <a:lnTo>
                      <a:pt x="804293" y="1309986"/>
                    </a:lnTo>
                    <a:lnTo>
                      <a:pt x="792853" y="1306172"/>
                    </a:lnTo>
                    <a:lnTo>
                      <a:pt x="781095" y="1301723"/>
                    </a:lnTo>
                    <a:lnTo>
                      <a:pt x="769973" y="1296638"/>
                    </a:lnTo>
                    <a:lnTo>
                      <a:pt x="758216" y="1291553"/>
                    </a:lnTo>
                    <a:lnTo>
                      <a:pt x="746458" y="1285515"/>
                    </a:lnTo>
                    <a:lnTo>
                      <a:pt x="735018" y="1279794"/>
                    </a:lnTo>
                    <a:lnTo>
                      <a:pt x="723261" y="1273438"/>
                    </a:lnTo>
                    <a:lnTo>
                      <a:pt x="711503" y="1267082"/>
                    </a:lnTo>
                    <a:lnTo>
                      <a:pt x="699745" y="1259773"/>
                    </a:lnTo>
                    <a:lnTo>
                      <a:pt x="688306" y="1252463"/>
                    </a:lnTo>
                    <a:lnTo>
                      <a:pt x="676548" y="1244836"/>
                    </a:lnTo>
                    <a:lnTo>
                      <a:pt x="664790" y="1237209"/>
                    </a:lnTo>
                    <a:lnTo>
                      <a:pt x="653668" y="1228628"/>
                    </a:lnTo>
                    <a:lnTo>
                      <a:pt x="642228" y="1220047"/>
                    </a:lnTo>
                    <a:lnTo>
                      <a:pt x="630471" y="1211149"/>
                    </a:lnTo>
                    <a:lnTo>
                      <a:pt x="619667" y="1201615"/>
                    </a:lnTo>
                    <a:lnTo>
                      <a:pt x="608227" y="1192081"/>
                    </a:lnTo>
                    <a:lnTo>
                      <a:pt x="597422" y="1182229"/>
                    </a:lnTo>
                    <a:lnTo>
                      <a:pt x="586300" y="1172059"/>
                    </a:lnTo>
                    <a:lnTo>
                      <a:pt x="575496" y="1161889"/>
                    </a:lnTo>
                    <a:lnTo>
                      <a:pt x="565010" y="1151084"/>
                    </a:lnTo>
                    <a:lnTo>
                      <a:pt x="554205" y="1139961"/>
                    </a:lnTo>
                    <a:lnTo>
                      <a:pt x="543719" y="1128838"/>
                    </a:lnTo>
                    <a:lnTo>
                      <a:pt x="533868" y="1117397"/>
                    </a:lnTo>
                    <a:lnTo>
                      <a:pt x="523699" y="1105320"/>
                    </a:lnTo>
                    <a:lnTo>
                      <a:pt x="513848" y="1093244"/>
                    </a:lnTo>
                    <a:lnTo>
                      <a:pt x="504315" y="1080850"/>
                    </a:lnTo>
                    <a:lnTo>
                      <a:pt x="494782" y="1068455"/>
                    </a:lnTo>
                    <a:lnTo>
                      <a:pt x="485884" y="1055425"/>
                    </a:lnTo>
                    <a:lnTo>
                      <a:pt x="476669" y="1042713"/>
                    </a:lnTo>
                    <a:lnTo>
                      <a:pt x="467771" y="1029047"/>
                    </a:lnTo>
                    <a:lnTo>
                      <a:pt x="459509" y="1015700"/>
                    </a:lnTo>
                    <a:lnTo>
                      <a:pt x="451565" y="1001716"/>
                    </a:lnTo>
                    <a:lnTo>
                      <a:pt x="443303" y="987415"/>
                    </a:lnTo>
                    <a:lnTo>
                      <a:pt x="435676" y="973432"/>
                    </a:lnTo>
                    <a:lnTo>
                      <a:pt x="428367" y="958813"/>
                    </a:lnTo>
                    <a:lnTo>
                      <a:pt x="421694" y="944194"/>
                    </a:lnTo>
                    <a:lnTo>
                      <a:pt x="414703" y="929257"/>
                    </a:lnTo>
                    <a:lnTo>
                      <a:pt x="408348" y="914320"/>
                    </a:lnTo>
                    <a:lnTo>
                      <a:pt x="402310" y="899066"/>
                    </a:lnTo>
                    <a:lnTo>
                      <a:pt x="396272" y="883176"/>
                    </a:lnTo>
                    <a:lnTo>
                      <a:pt x="391188" y="867603"/>
                    </a:lnTo>
                    <a:lnTo>
                      <a:pt x="386104" y="851395"/>
                    </a:lnTo>
                    <a:lnTo>
                      <a:pt x="381655" y="835505"/>
                    </a:lnTo>
                    <a:lnTo>
                      <a:pt x="377524" y="819297"/>
                    </a:lnTo>
                    <a:lnTo>
                      <a:pt x="373710" y="802771"/>
                    </a:lnTo>
                    <a:lnTo>
                      <a:pt x="370215" y="786246"/>
                    </a:lnTo>
                    <a:lnTo>
                      <a:pt x="367355" y="769402"/>
                    </a:lnTo>
                    <a:lnTo>
                      <a:pt x="364813" y="752241"/>
                    </a:lnTo>
                    <a:lnTo>
                      <a:pt x="362588" y="735079"/>
                    </a:lnTo>
                    <a:lnTo>
                      <a:pt x="360999" y="717918"/>
                    </a:lnTo>
                    <a:lnTo>
                      <a:pt x="359411" y="700439"/>
                    </a:lnTo>
                    <a:lnTo>
                      <a:pt x="358775" y="682960"/>
                    </a:lnTo>
                    <a:lnTo>
                      <a:pt x="358775" y="665163"/>
                    </a:lnTo>
                    <a:lnTo>
                      <a:pt x="358775" y="648001"/>
                    </a:lnTo>
                    <a:lnTo>
                      <a:pt x="359411" y="631158"/>
                    </a:lnTo>
                    <a:lnTo>
                      <a:pt x="360364" y="613996"/>
                    </a:lnTo>
                    <a:lnTo>
                      <a:pt x="361635" y="597153"/>
                    </a:lnTo>
                    <a:lnTo>
                      <a:pt x="363224" y="580309"/>
                    </a:lnTo>
                    <a:lnTo>
                      <a:pt x="365130" y="564101"/>
                    </a:lnTo>
                    <a:lnTo>
                      <a:pt x="367673" y="547575"/>
                    </a:lnTo>
                    <a:lnTo>
                      <a:pt x="370215" y="531367"/>
                    </a:lnTo>
                    <a:lnTo>
                      <a:pt x="373075" y="515159"/>
                    </a:lnTo>
                    <a:lnTo>
                      <a:pt x="376253" y="499269"/>
                    </a:lnTo>
                    <a:lnTo>
                      <a:pt x="380066" y="483379"/>
                    </a:lnTo>
                    <a:lnTo>
                      <a:pt x="383561" y="467807"/>
                    </a:lnTo>
                    <a:lnTo>
                      <a:pt x="388010" y="451917"/>
                    </a:lnTo>
                    <a:lnTo>
                      <a:pt x="392459" y="436662"/>
                    </a:lnTo>
                    <a:lnTo>
                      <a:pt x="397226" y="421407"/>
                    </a:lnTo>
                    <a:lnTo>
                      <a:pt x="402310" y="406471"/>
                    </a:lnTo>
                    <a:lnTo>
                      <a:pt x="407712" y="391852"/>
                    </a:lnTo>
                    <a:lnTo>
                      <a:pt x="413432" y="377233"/>
                    </a:lnTo>
                    <a:lnTo>
                      <a:pt x="419470" y="362614"/>
                    </a:lnTo>
                    <a:lnTo>
                      <a:pt x="425825" y="348313"/>
                    </a:lnTo>
                    <a:lnTo>
                      <a:pt x="432498" y="334329"/>
                    </a:lnTo>
                    <a:lnTo>
                      <a:pt x="439172" y="320664"/>
                    </a:lnTo>
                    <a:lnTo>
                      <a:pt x="446480" y="306998"/>
                    </a:lnTo>
                    <a:lnTo>
                      <a:pt x="453789" y="293650"/>
                    </a:lnTo>
                    <a:lnTo>
                      <a:pt x="461416" y="280303"/>
                    </a:lnTo>
                    <a:lnTo>
                      <a:pt x="469042" y="267591"/>
                    </a:lnTo>
                    <a:lnTo>
                      <a:pt x="477304" y="254561"/>
                    </a:lnTo>
                    <a:lnTo>
                      <a:pt x="485884" y="242166"/>
                    </a:lnTo>
                    <a:lnTo>
                      <a:pt x="494146" y="230407"/>
                    </a:lnTo>
                    <a:lnTo>
                      <a:pt x="503044" y="218331"/>
                    </a:lnTo>
                    <a:lnTo>
                      <a:pt x="511942" y="206572"/>
                    </a:lnTo>
                    <a:lnTo>
                      <a:pt x="521475" y="195131"/>
                    </a:lnTo>
                    <a:lnTo>
                      <a:pt x="531008" y="184008"/>
                    </a:lnTo>
                    <a:lnTo>
                      <a:pt x="540859" y="172885"/>
                    </a:lnTo>
                    <a:lnTo>
                      <a:pt x="550710" y="162398"/>
                    </a:lnTo>
                    <a:lnTo>
                      <a:pt x="560879" y="152228"/>
                    </a:lnTo>
                    <a:lnTo>
                      <a:pt x="571047" y="142058"/>
                    </a:lnTo>
                    <a:lnTo>
                      <a:pt x="581852" y="132524"/>
                    </a:lnTo>
                    <a:lnTo>
                      <a:pt x="592656" y="122990"/>
                    </a:lnTo>
                    <a:lnTo>
                      <a:pt x="603460" y="113774"/>
                    </a:lnTo>
                    <a:lnTo>
                      <a:pt x="614900" y="105193"/>
                    </a:lnTo>
                    <a:lnTo>
                      <a:pt x="626340" y="96294"/>
                    </a:lnTo>
                    <a:lnTo>
                      <a:pt x="637462" y="88349"/>
                    </a:lnTo>
                    <a:lnTo>
                      <a:pt x="649219" y="80404"/>
                    </a:lnTo>
                    <a:lnTo>
                      <a:pt x="661295" y="73095"/>
                    </a:lnTo>
                    <a:lnTo>
                      <a:pt x="673370" y="65785"/>
                    </a:lnTo>
                    <a:lnTo>
                      <a:pt x="685763" y="58794"/>
                    </a:lnTo>
                    <a:lnTo>
                      <a:pt x="697839" y="52120"/>
                    </a:lnTo>
                    <a:lnTo>
                      <a:pt x="710550" y="46399"/>
                    </a:lnTo>
                    <a:lnTo>
                      <a:pt x="722943" y="40679"/>
                    </a:lnTo>
                    <a:lnTo>
                      <a:pt x="735971" y="34958"/>
                    </a:lnTo>
                    <a:lnTo>
                      <a:pt x="748682" y="29874"/>
                    </a:lnTo>
                    <a:lnTo>
                      <a:pt x="762029" y="25107"/>
                    </a:lnTo>
                    <a:lnTo>
                      <a:pt x="775058" y="20975"/>
                    </a:lnTo>
                    <a:lnTo>
                      <a:pt x="788404" y="17161"/>
                    </a:lnTo>
                    <a:lnTo>
                      <a:pt x="802068" y="13666"/>
                    </a:lnTo>
                    <a:lnTo>
                      <a:pt x="815415" y="10170"/>
                    </a:lnTo>
                    <a:lnTo>
                      <a:pt x="829397" y="7627"/>
                    </a:lnTo>
                    <a:lnTo>
                      <a:pt x="842743" y="5403"/>
                    </a:lnTo>
                    <a:lnTo>
                      <a:pt x="857043" y="3496"/>
                    </a:lnTo>
                    <a:lnTo>
                      <a:pt x="871025" y="1907"/>
                    </a:lnTo>
                    <a:lnTo>
                      <a:pt x="885325" y="953"/>
                    </a:lnTo>
                    <a:lnTo>
                      <a:pt x="899307"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fontAlgn="auto">
                  <a:defRPr/>
                </a:pPr>
                <a:endParaRPr lang="zh-CN" altLang="en-US" noProof="1">
                  <a:solidFill>
                    <a:srgbClr val="FFFFFF"/>
                  </a:solidFill>
                </a:endParaRPr>
              </a:p>
            </p:txBody>
          </p:sp>
        </p:grpSp>
        <p:sp>
          <p:nvSpPr>
            <p:cNvPr id="48145" name="文本框 41"/>
            <p:cNvSpPr txBox="1">
              <a:spLocks noChangeArrowheads="1"/>
            </p:cNvSpPr>
            <p:nvPr/>
          </p:nvSpPr>
          <p:spPr bwMode="auto">
            <a:xfrm>
              <a:off x="5219543" y="3871390"/>
              <a:ext cx="5373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anose="020B0503020204020204" pitchFamily="34" charset="-122"/>
                  <a:ea typeface="微软雅黑" panose="020B0503020204020204" pitchFamily="34" charset="-122"/>
                </a:rPr>
                <a:t>销 售</a:t>
              </a:r>
            </a:p>
          </p:txBody>
        </p:sp>
      </p:grpSp>
      <p:cxnSp>
        <p:nvCxnSpPr>
          <p:cNvPr id="27" name="直接连接符 26"/>
          <p:cNvCxnSpPr/>
          <p:nvPr/>
        </p:nvCxnSpPr>
        <p:spPr>
          <a:xfrm>
            <a:off x="721995" y="3409950"/>
            <a:ext cx="17463" cy="2894013"/>
          </a:xfrm>
          <a:prstGeom prst="line">
            <a:avLst/>
          </a:prstGeom>
          <a:ln>
            <a:solidFill>
              <a:srgbClr val="2980B9"/>
            </a:solidFill>
            <a:tailEnd type="diamond"/>
          </a:ln>
        </p:spPr>
        <p:style>
          <a:lnRef idx="1">
            <a:schemeClr val="accent1"/>
          </a:lnRef>
          <a:fillRef idx="0">
            <a:schemeClr val="accent1"/>
          </a:fillRef>
          <a:effectRef idx="0">
            <a:schemeClr val="accent1"/>
          </a:effectRef>
          <a:fontRef idx="minor">
            <a:schemeClr val="tx1"/>
          </a:fontRef>
        </p:style>
      </p:cxnSp>
      <p:sp>
        <p:nvSpPr>
          <p:cNvPr id="28" name="矩形 27"/>
          <p:cNvSpPr>
            <a:spLocks noChangeArrowheads="1"/>
          </p:cNvSpPr>
          <p:nvPr/>
        </p:nvSpPr>
        <p:spPr bwMode="auto">
          <a:xfrm>
            <a:off x="5280660" y="2890838"/>
            <a:ext cx="514858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Calibri" panose="020F0502020204030204" pitchFamily="34" charset="0"/>
              <a:buAutoNum type="circleNumDbPlain"/>
            </a:pPr>
            <a:r>
              <a:rPr lang="zh-CN" altLang="en-US" sz="1400">
                <a:solidFill>
                  <a:schemeClr val="bg1"/>
                </a:solidFill>
                <a:latin typeface="微软雅黑" panose="020B0503020204020204" pitchFamily="34" charset="-122"/>
                <a:ea typeface="微软雅黑" panose="020B0503020204020204" pitchFamily="34" charset="-122"/>
              </a:rPr>
              <a:t>有的。您的数量有多少？这个产品是您主要采购的产品吗？</a:t>
            </a:r>
          </a:p>
        </p:txBody>
      </p:sp>
      <p:cxnSp>
        <p:nvCxnSpPr>
          <p:cNvPr id="47" name="直接连接符 46"/>
          <p:cNvCxnSpPr/>
          <p:nvPr/>
        </p:nvCxnSpPr>
        <p:spPr>
          <a:xfrm>
            <a:off x="4851400" y="3520123"/>
            <a:ext cx="15875" cy="2476500"/>
          </a:xfrm>
          <a:prstGeom prst="line">
            <a:avLst/>
          </a:prstGeom>
          <a:ln>
            <a:solidFill>
              <a:srgbClr val="16A085"/>
            </a:solidFill>
            <a:tailEnd type="diamond"/>
          </a:ln>
        </p:spPr>
        <p:style>
          <a:lnRef idx="1">
            <a:schemeClr val="accent1"/>
          </a:lnRef>
          <a:fillRef idx="0">
            <a:schemeClr val="accent1"/>
          </a:fillRef>
          <a:effectRef idx="0">
            <a:schemeClr val="accent1"/>
          </a:effectRef>
          <a:fontRef idx="minor">
            <a:schemeClr val="tx1"/>
          </a:fontRef>
        </p:style>
      </p:cxnSp>
      <p:sp>
        <p:nvSpPr>
          <p:cNvPr id="48" name="矩形 47"/>
          <p:cNvSpPr>
            <a:spLocks noChangeArrowheads="1"/>
          </p:cNvSpPr>
          <p:nvPr/>
        </p:nvSpPr>
        <p:spPr bwMode="auto">
          <a:xfrm>
            <a:off x="1129348" y="3327400"/>
            <a:ext cx="212598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Calibri" panose="020F0502020204030204" pitchFamily="34" charset="0"/>
              <a:buAutoNum type="circleNumDbPlain" startAt="2"/>
            </a:pPr>
            <a:r>
              <a:rPr lang="zh-CN" altLang="en-US" sz="1400">
                <a:solidFill>
                  <a:srgbClr val="595959"/>
                </a:solidFill>
                <a:latin typeface="微软雅黑" panose="020B0503020204020204" pitchFamily="34" charset="-122"/>
                <a:ea typeface="微软雅黑" panose="020B0503020204020204" pitchFamily="34" charset="-122"/>
              </a:rPr>
              <a:t>你们多久可以交货？</a:t>
            </a:r>
          </a:p>
        </p:txBody>
      </p:sp>
      <p:sp>
        <p:nvSpPr>
          <p:cNvPr id="49" name="矩形 48"/>
          <p:cNvSpPr>
            <a:spLocks noChangeArrowheads="1"/>
          </p:cNvSpPr>
          <p:nvPr/>
        </p:nvSpPr>
        <p:spPr bwMode="auto">
          <a:xfrm>
            <a:off x="5280660" y="3370263"/>
            <a:ext cx="5257800"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Calibri" panose="020F0502020204030204" pitchFamily="34" charset="0"/>
              <a:buAutoNum type="circleNumDbPlain" startAt="2"/>
            </a:pPr>
            <a:r>
              <a:rPr lang="zh-CN" altLang="en-US" sz="1400">
                <a:solidFill>
                  <a:schemeClr val="bg1"/>
                </a:solidFill>
                <a:latin typeface="微软雅黑" panose="020B0503020204020204" pitchFamily="34" charset="-122"/>
                <a:ea typeface="微软雅黑" panose="020B0503020204020204" pitchFamily="34" charset="-122"/>
              </a:rPr>
              <a:t>您希望我们多久交货？我们正常的交货期为</a:t>
            </a:r>
            <a:r>
              <a:rPr lang="en-US" altLang="zh-CN" sz="1400">
                <a:solidFill>
                  <a:schemeClr val="bg1"/>
                </a:solidFill>
                <a:latin typeface="微软雅黑" panose="020B0503020204020204" pitchFamily="34" charset="-122"/>
                <a:ea typeface="微软雅黑" panose="020B0503020204020204" pitchFamily="34" charset="-122"/>
              </a:rPr>
              <a:t>N</a:t>
            </a:r>
            <a:r>
              <a:rPr lang="zh-CN" altLang="en-US" sz="1400">
                <a:solidFill>
                  <a:schemeClr val="bg1"/>
                </a:solidFill>
                <a:latin typeface="微软雅黑" panose="020B0503020204020204" pitchFamily="34" charset="-122"/>
                <a:ea typeface="微软雅黑" panose="020B0503020204020204" pitchFamily="34" charset="-122"/>
              </a:rPr>
              <a:t>天，但是如果您急要货。我们可以努力</a:t>
            </a:r>
            <a:r>
              <a:rPr lang="en-US" altLang="zh-CN" sz="1400">
                <a:solidFill>
                  <a:schemeClr val="bg1"/>
                </a:solidFill>
                <a:latin typeface="微软雅黑" panose="020B0503020204020204" pitchFamily="34" charset="-122"/>
                <a:ea typeface="微软雅黑" panose="020B0503020204020204" pitchFamily="34" charset="-122"/>
              </a:rPr>
              <a:t>M</a:t>
            </a:r>
            <a:r>
              <a:rPr lang="zh-CN" altLang="en-US" sz="1400">
                <a:solidFill>
                  <a:schemeClr val="bg1"/>
                </a:solidFill>
                <a:latin typeface="微软雅黑" panose="020B0503020204020204" pitchFamily="34" charset="-122"/>
                <a:ea typeface="微软雅黑" panose="020B0503020204020204" pitchFamily="34" charset="-122"/>
              </a:rPr>
              <a:t>天交货，用缩短时间体现你的努力。</a:t>
            </a:r>
          </a:p>
        </p:txBody>
      </p:sp>
      <p:sp>
        <p:nvSpPr>
          <p:cNvPr id="50" name="矩形 49"/>
          <p:cNvSpPr>
            <a:spLocks noChangeArrowheads="1"/>
          </p:cNvSpPr>
          <p:nvPr/>
        </p:nvSpPr>
        <p:spPr bwMode="auto">
          <a:xfrm>
            <a:off x="1129348" y="3884613"/>
            <a:ext cx="265938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Calibri" panose="020F0502020204030204" pitchFamily="34" charset="0"/>
              <a:buAutoNum type="circleNumDbPlain" startAt="3"/>
            </a:pPr>
            <a:r>
              <a:rPr lang="zh-CN" altLang="en-US" sz="1400">
                <a:solidFill>
                  <a:srgbClr val="595959"/>
                </a:solidFill>
                <a:latin typeface="微软雅黑" panose="020B0503020204020204" pitchFamily="34" charset="-122"/>
                <a:ea typeface="微软雅黑" panose="020B0503020204020204" pitchFamily="34" charset="-122"/>
              </a:rPr>
              <a:t>你们可以提供免费样品吗？</a:t>
            </a:r>
          </a:p>
        </p:txBody>
      </p:sp>
      <p:sp>
        <p:nvSpPr>
          <p:cNvPr id="51" name="矩形 50"/>
          <p:cNvSpPr>
            <a:spLocks noChangeArrowheads="1"/>
          </p:cNvSpPr>
          <p:nvPr/>
        </p:nvSpPr>
        <p:spPr bwMode="auto">
          <a:xfrm>
            <a:off x="5280660" y="4062413"/>
            <a:ext cx="4667885"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Calibri" panose="020F0502020204030204" pitchFamily="34" charset="0"/>
              <a:buAutoNum type="circleNumDbPlain" startAt="3"/>
            </a:pPr>
            <a:r>
              <a:rPr lang="zh-CN" altLang="en-US" sz="1400">
                <a:solidFill>
                  <a:schemeClr val="bg1"/>
                </a:solidFill>
                <a:latin typeface="微软雅黑" panose="020B0503020204020204" pitchFamily="34" charset="-122"/>
                <a:ea typeface="微软雅黑" panose="020B0503020204020204" pitchFamily="34" charset="-122"/>
              </a:rPr>
              <a:t>可以的。请问您是否确认价格？ </a:t>
            </a:r>
            <a:r>
              <a:rPr lang="zh-CN" altLang="en-US" sz="1400" b="1">
                <a:solidFill>
                  <a:schemeClr val="bg1"/>
                </a:solidFill>
                <a:latin typeface="微软雅黑" panose="020B0503020204020204" pitchFamily="34" charset="-122"/>
                <a:ea typeface="微软雅黑" panose="020B0503020204020204" pitchFamily="34" charset="-122"/>
              </a:rPr>
              <a:t>考量价格接受能力。</a:t>
            </a:r>
          </a:p>
        </p:txBody>
      </p:sp>
      <p:sp>
        <p:nvSpPr>
          <p:cNvPr id="52" name="矩形 51"/>
          <p:cNvSpPr>
            <a:spLocks noChangeArrowheads="1"/>
          </p:cNvSpPr>
          <p:nvPr/>
        </p:nvSpPr>
        <p:spPr bwMode="auto">
          <a:xfrm>
            <a:off x="1129348" y="4473575"/>
            <a:ext cx="265938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Calibri" panose="020F0502020204030204" pitchFamily="34" charset="0"/>
              <a:buAutoNum type="circleNumDbPlain" startAt="4"/>
            </a:pPr>
            <a:r>
              <a:rPr lang="zh-CN" altLang="en-US" sz="1400">
                <a:solidFill>
                  <a:srgbClr val="595959"/>
                </a:solidFill>
                <a:latin typeface="微软雅黑" panose="020B0503020204020204" pitchFamily="34" charset="-122"/>
                <a:ea typeface="微软雅黑" panose="020B0503020204020204" pitchFamily="34" charset="-122"/>
              </a:rPr>
              <a:t>价格高了，能给点折扣吗？</a:t>
            </a:r>
          </a:p>
        </p:txBody>
      </p:sp>
      <p:sp>
        <p:nvSpPr>
          <p:cNvPr id="53" name="矩形 52"/>
          <p:cNvSpPr>
            <a:spLocks noChangeArrowheads="1"/>
          </p:cNvSpPr>
          <p:nvPr/>
        </p:nvSpPr>
        <p:spPr bwMode="auto">
          <a:xfrm>
            <a:off x="5280660" y="4584700"/>
            <a:ext cx="5584825"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Calibri" panose="020F0502020204030204" pitchFamily="34" charset="0"/>
              <a:buAutoNum type="circleNumDbPlain" startAt="4"/>
            </a:pPr>
            <a:r>
              <a:rPr lang="zh-CN" altLang="en-US" sz="1400">
                <a:solidFill>
                  <a:schemeClr val="bg1"/>
                </a:solidFill>
                <a:latin typeface="微软雅黑" panose="020B0503020204020204" pitchFamily="34" charset="-122"/>
                <a:ea typeface="微软雅黑" panose="020B0503020204020204" pitchFamily="34" charset="-122"/>
              </a:rPr>
              <a:t>根据目前的数量，我们很难提供折扣。但如果您现在就订购，我来请示一下领导看看。其他方面如付款方式，交货期您是否可以接受？</a:t>
            </a:r>
          </a:p>
        </p:txBody>
      </p:sp>
      <p:sp>
        <p:nvSpPr>
          <p:cNvPr id="65" name="矩形 64"/>
          <p:cNvSpPr>
            <a:spLocks noChangeArrowheads="1"/>
          </p:cNvSpPr>
          <p:nvPr/>
        </p:nvSpPr>
        <p:spPr bwMode="auto">
          <a:xfrm>
            <a:off x="1143635" y="4975860"/>
            <a:ext cx="272478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Calibri" panose="020F0502020204030204" pitchFamily="34" charset="0"/>
              <a:buAutoNum type="circleNumDbPlain" startAt="5"/>
            </a:pPr>
            <a:r>
              <a:rPr lang="zh-CN" altLang="en-US" sz="1400">
                <a:solidFill>
                  <a:srgbClr val="595959"/>
                </a:solidFill>
                <a:latin typeface="微软雅黑" panose="020B0503020204020204" pitchFamily="34" charset="-122"/>
                <a:ea typeface="微软雅黑" panose="020B0503020204020204" pitchFamily="34" charset="-122"/>
              </a:rPr>
              <a:t>你们有价格低一些的典典瓷砖吗？我想作为参考。</a:t>
            </a:r>
          </a:p>
        </p:txBody>
      </p:sp>
      <p:sp>
        <p:nvSpPr>
          <p:cNvPr id="66" name="矩形 65"/>
          <p:cNvSpPr>
            <a:spLocks noChangeArrowheads="1"/>
          </p:cNvSpPr>
          <p:nvPr/>
        </p:nvSpPr>
        <p:spPr bwMode="auto">
          <a:xfrm>
            <a:off x="5280660" y="5310823"/>
            <a:ext cx="5402263" cy="95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Calibri" panose="020F0502020204030204" pitchFamily="34" charset="0"/>
              <a:buAutoNum type="circleNumDbPlain" startAt="5"/>
            </a:pPr>
            <a:r>
              <a:rPr lang="zh-CN" altLang="en-US" sz="1400">
                <a:solidFill>
                  <a:schemeClr val="bg1"/>
                </a:solidFill>
                <a:latin typeface="微软雅黑" panose="020B0503020204020204" pitchFamily="34" charset="-122"/>
                <a:ea typeface="微软雅黑" panose="020B0503020204020204" pitchFamily="34" charset="-122"/>
              </a:rPr>
              <a:t>当然有的。如果价格您满意的话，您需要尽快考虑是否订购，因为我们低价格产品的库存不多了。这样吧，我报个价格给您，您如果确认价格</a:t>
            </a:r>
            <a:r>
              <a:rPr lang="en-US" altLang="zh-CN" sz="1400">
                <a:solidFill>
                  <a:schemeClr val="bg1"/>
                </a:solidFill>
                <a:latin typeface="微软雅黑" panose="020B0503020204020204" pitchFamily="34" charset="-122"/>
                <a:ea typeface="微软雅黑" panose="020B0503020204020204" pitchFamily="34" charset="-122"/>
              </a:rPr>
              <a:t>OK</a:t>
            </a:r>
            <a:r>
              <a:rPr lang="zh-CN" altLang="en-US" sz="1400">
                <a:solidFill>
                  <a:schemeClr val="bg1"/>
                </a:solidFill>
                <a:latin typeface="微软雅黑" panose="020B0503020204020204" pitchFamily="34" charset="-122"/>
                <a:ea typeface="微软雅黑" panose="020B0503020204020204" pitchFamily="34" charset="-122"/>
              </a:rPr>
              <a:t>，我把两种品质的样品寄给您比较一下，您看怎么样？” </a:t>
            </a:r>
          </a:p>
        </p:txBody>
      </p:sp>
      <p:sp>
        <p:nvSpPr>
          <p:cNvPr id="67" name="矩形 66"/>
          <p:cNvSpPr>
            <a:spLocks noChangeArrowheads="1"/>
          </p:cNvSpPr>
          <p:nvPr/>
        </p:nvSpPr>
        <p:spPr bwMode="auto">
          <a:xfrm>
            <a:off x="1143318" y="5552440"/>
            <a:ext cx="338455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Calibri" panose="020F0502020204030204" pitchFamily="34" charset="0"/>
              <a:buAutoNum type="circleNumDbPlain" startAt="6"/>
            </a:pPr>
            <a:r>
              <a:rPr lang="zh-CN" altLang="en-US" sz="1400">
                <a:solidFill>
                  <a:srgbClr val="595959"/>
                </a:solidFill>
                <a:latin typeface="微软雅黑" panose="020B0503020204020204" pitchFamily="34" charset="-122"/>
                <a:ea typeface="微软雅黑" panose="020B0503020204020204" pitchFamily="34" charset="-122"/>
              </a:rPr>
              <a:t>客户“有某某认证吗？</a:t>
            </a:r>
          </a:p>
        </p:txBody>
      </p:sp>
      <p:sp>
        <p:nvSpPr>
          <p:cNvPr id="68" name="矩形 67"/>
          <p:cNvSpPr>
            <a:spLocks noChangeArrowheads="1"/>
          </p:cNvSpPr>
          <p:nvPr/>
        </p:nvSpPr>
        <p:spPr bwMode="auto">
          <a:xfrm>
            <a:off x="5280660" y="6189663"/>
            <a:ext cx="594995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Font typeface="Calibri" panose="020F0502020204030204" pitchFamily="34" charset="0"/>
              <a:buAutoNum type="circleNumDbPlain" startAt="6"/>
            </a:pPr>
            <a:r>
              <a:rPr lang="zh-CN" altLang="en-US" sz="1400">
                <a:solidFill>
                  <a:schemeClr val="bg1"/>
                </a:solidFill>
                <a:latin typeface="微软雅黑" panose="020B0503020204020204" pitchFamily="34" charset="-122"/>
                <a:ea typeface="微软雅黑" panose="020B0503020204020204" pitchFamily="34" charset="-122"/>
              </a:rPr>
              <a:t>当然。以上认证请见附件中，另外附上其他的认证。</a:t>
            </a:r>
          </a:p>
        </p:txBody>
      </p:sp>
      <p:sp>
        <p:nvSpPr>
          <p:cNvPr id="48159" name="矩形 42"/>
          <p:cNvSpPr>
            <a:spLocks noChangeArrowheads="1"/>
          </p:cNvSpPr>
          <p:nvPr/>
        </p:nvSpPr>
        <p:spPr bwMode="auto">
          <a:xfrm>
            <a:off x="417513" y="341313"/>
            <a:ext cx="3619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anose="020B0503020204020204" pitchFamily="34" charset="-122"/>
                <a:ea typeface="微软雅黑" panose="020B0503020204020204" pitchFamily="34" charset="-122"/>
              </a:rPr>
              <a:t>客情维护</a:t>
            </a:r>
            <a:r>
              <a:rPr lang="en-US" altLang="zh-CN" sz="2400" b="1">
                <a:solidFill>
                  <a:schemeClr val="bg1"/>
                </a:solidFill>
                <a:latin typeface="微软雅黑" panose="020B0503020204020204" pitchFamily="34" charset="-122"/>
                <a:ea typeface="微软雅黑" panose="020B0503020204020204" pitchFamily="34" charset="-122"/>
              </a:rPr>
              <a:t>——</a:t>
            </a:r>
            <a:r>
              <a:rPr lang="zh-CN" altLang="en-US" sz="2400" b="1">
                <a:solidFill>
                  <a:schemeClr val="bg1"/>
                </a:solidFill>
                <a:latin typeface="微软雅黑" panose="020B0503020204020204" pitchFamily="34" charset="-122"/>
                <a:ea typeface="微软雅黑" panose="020B0503020204020204" pitchFamily="34" charset="-122"/>
              </a:rPr>
              <a:t>顾客要什么</a:t>
            </a:r>
          </a:p>
        </p:txBody>
      </p:sp>
      <p:pic>
        <p:nvPicPr>
          <p:cNvPr id="6" name="图片 5" descr="5ad0dd9e20ef8b070f94106aca054368"/>
          <p:cNvPicPr>
            <a:picLocks noChangeAspect="1"/>
          </p:cNvPicPr>
          <p:nvPr/>
        </p:nvPicPr>
        <p:blipFill>
          <a:blip r:embed="rId4"/>
          <a:stretch>
            <a:fillRect/>
          </a:stretch>
        </p:blipFill>
        <p:spPr>
          <a:xfrm>
            <a:off x="9267825" y="2745105"/>
            <a:ext cx="3915410" cy="3915410"/>
          </a:xfrm>
          <a:prstGeom prst="rect">
            <a:avLst/>
          </a:prstGeom>
        </p:spPr>
      </p:pic>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1500"/>
                            </p:stCondLst>
                            <p:childTnLst>
                              <p:par>
                                <p:cTn id="26" presetID="22" presetClass="entr" presetSubtype="1"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up)">
                                      <p:cBhvr>
                                        <p:cTn id="28" dur="500"/>
                                        <p:tgtEl>
                                          <p:spTgt spid="27"/>
                                        </p:tgtEl>
                                      </p:cBhvr>
                                    </p:animEffect>
                                  </p:childTnLst>
                                </p:cTn>
                              </p:par>
                              <p:par>
                                <p:cTn id="29" presetID="22" presetClass="entr" presetSubtype="1"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ipe(up)">
                                      <p:cBhvr>
                                        <p:cTn id="31" dur="500"/>
                                        <p:tgtEl>
                                          <p:spTgt spid="4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left)">
                                      <p:cBhvr>
                                        <p:cTn id="45" dur="500"/>
                                        <p:tgtEl>
                                          <p:spTgt spid="48"/>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ipe(left)">
                                      <p:cBhvr>
                                        <p:cTn id="49" dur="500"/>
                                        <p:tgtEl>
                                          <p:spTgt spid="4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500"/>
                                        <p:tgtEl>
                                          <p:spTgt spid="50"/>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wipe(left)">
                                      <p:cBhvr>
                                        <p:cTn id="58" dur="500"/>
                                        <p:tgtEl>
                                          <p:spTgt spid="51"/>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wipe(left)">
                                      <p:cBhvr>
                                        <p:cTn id="63" dur="500"/>
                                        <p:tgtEl>
                                          <p:spTgt spid="52"/>
                                        </p:tgtEl>
                                      </p:cBhvr>
                                    </p:animEffect>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wipe(left)">
                                      <p:cBhvr>
                                        <p:cTn id="67" dur="500"/>
                                        <p:tgtEl>
                                          <p:spTgt spid="53"/>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wipe(left)">
                                      <p:cBhvr>
                                        <p:cTn id="72" dur="500"/>
                                        <p:tgtEl>
                                          <p:spTgt spid="65"/>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wipe(left)">
                                      <p:cBhvr>
                                        <p:cTn id="76" dur="500"/>
                                        <p:tgtEl>
                                          <p:spTgt spid="66"/>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67"/>
                                        </p:tgtEl>
                                        <p:attrNameLst>
                                          <p:attrName>style.visibility</p:attrName>
                                        </p:attrNameLst>
                                      </p:cBhvr>
                                      <p:to>
                                        <p:strVal val="visible"/>
                                      </p:to>
                                    </p:set>
                                    <p:animEffect transition="in" filter="wipe(left)">
                                      <p:cBhvr>
                                        <p:cTn id="81" dur="500"/>
                                        <p:tgtEl>
                                          <p:spTgt spid="67"/>
                                        </p:tgtEl>
                                      </p:cBhvr>
                                    </p:animEffect>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68"/>
                                        </p:tgtEl>
                                        <p:attrNameLst>
                                          <p:attrName>style.visibility</p:attrName>
                                        </p:attrNameLst>
                                      </p:cBhvr>
                                      <p:to>
                                        <p:strVal val="visible"/>
                                      </p:to>
                                    </p:set>
                                    <p:animEffect transition="in" filter="wipe(left)">
                                      <p:cBhvr>
                                        <p:cTn id="8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28" grpId="0"/>
      <p:bldP spid="48" grpId="0"/>
      <p:bldP spid="49" grpId="0"/>
      <p:bldP spid="50" grpId="0"/>
      <p:bldP spid="51" grpId="0"/>
      <p:bldP spid="52" grpId="0"/>
      <p:bldP spid="53" grpId="0"/>
      <p:bldP spid="65" grpId="0"/>
      <p:bldP spid="66" grpId="0"/>
      <p:bldP spid="67" grpId="0"/>
      <p:bldP spid="6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矩形 1"/>
          <p:cNvSpPr>
            <a:spLocks noChangeArrowheads="1"/>
          </p:cNvSpPr>
          <p:nvPr/>
        </p:nvSpPr>
        <p:spPr bwMode="auto">
          <a:xfrm>
            <a:off x="6200140" y="3585528"/>
            <a:ext cx="509111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200" b="1">
                <a:solidFill>
                  <a:schemeClr val="bg1"/>
                </a:solidFill>
                <a:latin typeface="微软雅黑" panose="020B0503020204020204" pitchFamily="34" charset="-122"/>
                <a:ea typeface="微软雅黑" panose="020B0503020204020204" pitchFamily="34" charset="-122"/>
              </a:rPr>
              <a:t>了解顾客需求信息</a:t>
            </a:r>
          </a:p>
          <a:p>
            <a:r>
              <a:rPr lang="zh-CN" altLang="en-US" sz="2400" b="1">
                <a:solidFill>
                  <a:schemeClr val="bg1"/>
                </a:solidFill>
                <a:latin typeface="微软雅黑" panose="020B0503020204020204" pitchFamily="34" charset="-122"/>
                <a:ea typeface="微软雅黑" panose="020B0503020204020204" pitchFamily="34" charset="-122"/>
              </a:rPr>
              <a:t>收集和反馈市场及竞争对手信息</a:t>
            </a:r>
          </a:p>
        </p:txBody>
      </p:sp>
      <p:sp>
        <p:nvSpPr>
          <p:cNvPr id="50180" name="矩形 12"/>
          <p:cNvSpPr>
            <a:spLocks noChangeArrowheads="1"/>
          </p:cNvSpPr>
          <p:nvPr/>
        </p:nvSpPr>
        <p:spPr bwMode="auto">
          <a:xfrm>
            <a:off x="6016625" y="2332038"/>
            <a:ext cx="2493963" cy="923925"/>
          </a:xfrm>
          <a:prstGeom prst="rect">
            <a:avLst/>
          </a:prstGeom>
          <a:solidFill>
            <a:srgbClr val="9BBB5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5400" b="1">
                <a:solidFill>
                  <a:schemeClr val="bg1"/>
                </a:solidFill>
                <a:latin typeface="Arial" panose="020B0604020202020204" pitchFamily="34" charset="0"/>
                <a:ea typeface="微软雅黑" panose="020B0503020204020204" pitchFamily="34" charset="-122"/>
              </a:rPr>
              <a:t>Part 02</a:t>
            </a:r>
            <a:endParaRPr lang="zh-CN" altLang="en-US" sz="5400" b="1">
              <a:solidFill>
                <a:schemeClr val="bg1"/>
              </a:solidFill>
              <a:latin typeface="Arial" panose="020B0604020202020204" pitchFamily="34" charset="0"/>
              <a:ea typeface="微软雅黑" panose="020B0503020204020204" pitchFamily="34" charset="-122"/>
            </a:endParaRPr>
          </a:p>
        </p:txBody>
      </p:sp>
      <p:cxnSp>
        <p:nvCxnSpPr>
          <p:cNvPr id="14" name="直接连接符 13"/>
          <p:cNvCxnSpPr/>
          <p:nvPr/>
        </p:nvCxnSpPr>
        <p:spPr>
          <a:xfrm>
            <a:off x="6016625" y="3316288"/>
            <a:ext cx="4514850" cy="0"/>
          </a:xfrm>
          <a:prstGeom prst="line">
            <a:avLst/>
          </a:prstGeom>
          <a:ln w="28575" cap="rnd">
            <a:solidFill>
              <a:srgbClr val="2980B9"/>
            </a:solidFill>
            <a:round/>
          </a:ln>
        </p:spPr>
        <p:style>
          <a:lnRef idx="1">
            <a:schemeClr val="accent1"/>
          </a:lnRef>
          <a:fillRef idx="0">
            <a:schemeClr val="accent1"/>
          </a:fillRef>
          <a:effectRef idx="0">
            <a:schemeClr val="accent1"/>
          </a:effectRef>
          <a:fontRef idx="minor">
            <a:schemeClr val="tx1"/>
          </a:fontRef>
        </p:style>
      </p:cxnSp>
      <p:sp>
        <p:nvSpPr>
          <p:cNvPr id="201" name=" 201"/>
          <p:cNvSpPr/>
          <p:nvPr/>
        </p:nvSpPr>
        <p:spPr>
          <a:xfrm>
            <a:off x="6016625" y="3373755"/>
            <a:ext cx="540385" cy="569595"/>
          </a:xfrm>
          <a:prstGeom prst="halfFrame">
            <a:avLst/>
          </a:pr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2" name="图片 1" descr="未标题-1"/>
          <p:cNvPicPr>
            <a:picLocks noChangeAspect="1"/>
          </p:cNvPicPr>
          <p:nvPr/>
        </p:nvPicPr>
        <p:blipFill>
          <a:blip r:embed="rId4"/>
          <a:srcRect l="45615" t="30423" r="3804" b="37039"/>
          <a:stretch>
            <a:fillRect/>
          </a:stretch>
        </p:blipFill>
        <p:spPr>
          <a:xfrm>
            <a:off x="8060055" y="207010"/>
            <a:ext cx="3596640" cy="3272790"/>
          </a:xfrm>
          <a:prstGeom prst="rect">
            <a:avLst/>
          </a:prstGeom>
          <a:effectLst>
            <a:outerShdw blurRad="50800" dist="38100" dir="2700000" algn="tl" rotWithShape="0">
              <a:prstClr val="black">
                <a:alpha val="40000"/>
              </a:prstClr>
            </a:outerShdw>
          </a:effectLst>
        </p:spPr>
      </p:pic>
    </p:spTree>
    <p:custDataLst>
      <p:tags r:id="rId1"/>
    </p:custData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d66580ad9d3ecf6c8b20d2c1a19de8d7"/>
          <p:cNvPicPr>
            <a:picLocks noChangeAspect="1"/>
          </p:cNvPicPr>
          <p:nvPr/>
        </p:nvPicPr>
        <p:blipFill>
          <a:blip r:embed="rId4"/>
          <a:stretch>
            <a:fillRect/>
          </a:stretch>
        </p:blipFill>
        <p:spPr>
          <a:xfrm>
            <a:off x="7117715" y="1022985"/>
            <a:ext cx="4376420" cy="4376420"/>
          </a:xfrm>
          <a:prstGeom prst="rect">
            <a:avLst/>
          </a:prstGeom>
        </p:spPr>
      </p:pic>
      <p:sp>
        <p:nvSpPr>
          <p:cNvPr id="52225" name="矩形 1"/>
          <p:cNvSpPr>
            <a:spLocks noChangeArrowheads="1"/>
          </p:cNvSpPr>
          <p:nvPr/>
        </p:nvSpPr>
        <p:spPr bwMode="auto">
          <a:xfrm>
            <a:off x="1248728" y="33020"/>
            <a:ext cx="6083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2000" b="1">
                <a:solidFill>
                  <a:schemeClr val="bg2">
                    <a:lumMod val="50000"/>
                  </a:schemeClr>
                </a:solidFill>
                <a:latin typeface="微软雅黑" panose="020B0503020204020204" pitchFamily="34" charset="-122"/>
                <a:ea typeface="微软雅黑" panose="020B0503020204020204" pitchFamily="34" charset="-122"/>
              </a:rPr>
              <a:t>了解顾客需求信息，收集和反馈市场及竞争对手信息</a:t>
            </a:r>
          </a:p>
        </p:txBody>
      </p:sp>
      <p:grpSp>
        <p:nvGrpSpPr>
          <p:cNvPr id="52226" name="组合 58"/>
          <p:cNvGrpSpPr/>
          <p:nvPr/>
        </p:nvGrpSpPr>
        <p:grpSpPr bwMode="auto">
          <a:xfrm>
            <a:off x="6010910" y="623570"/>
            <a:ext cx="5907961" cy="457200"/>
            <a:chOff x="820864" y="1943802"/>
            <a:chExt cx="5908905" cy="458022"/>
          </a:xfrm>
        </p:grpSpPr>
        <p:sp>
          <p:nvSpPr>
            <p:cNvPr id="52227" name="矩形 59"/>
            <p:cNvSpPr>
              <a:spLocks noChangeArrowheads="1"/>
            </p:cNvSpPr>
            <p:nvPr/>
          </p:nvSpPr>
          <p:spPr bwMode="auto">
            <a:xfrm>
              <a:off x="1288219" y="1943802"/>
              <a:ext cx="5441550" cy="36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800" b="1">
                  <a:solidFill>
                    <a:schemeClr val="bg1"/>
                  </a:solidFill>
                  <a:latin typeface="微软雅黑" panose="020B0503020204020204" pitchFamily="34" charset="-122"/>
                  <a:ea typeface="微软雅黑" panose="020B0503020204020204" pitchFamily="34" charset="-122"/>
                </a:rPr>
                <a:t>了解顾客需求信息，收集和反馈市场及竞争对手信息</a:t>
              </a:r>
            </a:p>
          </p:txBody>
        </p:sp>
        <p:grpSp>
          <p:nvGrpSpPr>
            <p:cNvPr id="52228" name="组合 60"/>
            <p:cNvGrpSpPr/>
            <p:nvPr/>
          </p:nvGrpSpPr>
          <p:grpSpPr bwMode="auto">
            <a:xfrm>
              <a:off x="820864" y="1962912"/>
              <a:ext cx="438912" cy="438912"/>
              <a:chOff x="820864" y="1962912"/>
              <a:chExt cx="438912" cy="438912"/>
            </a:xfrm>
          </p:grpSpPr>
          <p:sp>
            <p:nvSpPr>
              <p:cNvPr id="62" name="泪滴形 61"/>
              <p:cNvSpPr/>
              <p:nvPr/>
            </p:nvSpPr>
            <p:spPr>
              <a:xfrm>
                <a:off x="820864" y="1962886"/>
                <a:ext cx="438220" cy="438938"/>
              </a:xfrm>
              <a:prstGeom prst="teardrop">
                <a:avLst/>
              </a:prstGeom>
              <a:solidFill>
                <a:srgbClr val="9BBB59"/>
              </a:solidFill>
              <a:ln>
                <a:solidFill>
                  <a:srgbClr val="9BBB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2230" name="矩形 62"/>
              <p:cNvSpPr>
                <a:spLocks noChangeArrowheads="1"/>
              </p:cNvSpPr>
              <p:nvPr/>
            </p:nvSpPr>
            <p:spPr bwMode="auto">
              <a:xfrm>
                <a:off x="893654" y="197458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rPr>
                  <a:t>A</a:t>
                </a:r>
                <a:endParaRPr lang="zh-CN" altLang="en-US">
                  <a:solidFill>
                    <a:schemeClr val="bg1"/>
                  </a:solidFill>
                </a:endParaRPr>
              </a:p>
            </p:txBody>
          </p:sp>
        </p:grpSp>
      </p:grpSp>
      <p:sp>
        <p:nvSpPr>
          <p:cNvPr id="6" name="矩形 5"/>
          <p:cNvSpPr>
            <a:spLocks noChangeArrowheads="1"/>
          </p:cNvSpPr>
          <p:nvPr/>
        </p:nvSpPr>
        <p:spPr bwMode="auto">
          <a:xfrm>
            <a:off x="525780" y="2114550"/>
            <a:ext cx="5158740"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b="1">
                <a:solidFill>
                  <a:schemeClr val="bg2">
                    <a:lumMod val="25000"/>
                  </a:schemeClr>
                </a:solidFill>
                <a:latin typeface="微软雅黑" panose="020B0503020204020204" pitchFamily="34" charset="-122"/>
                <a:ea typeface="微软雅黑" panose="020B0503020204020204" pitchFamily="34" charset="-122"/>
              </a:rPr>
              <a:t>真正的销售从异议开始。</a:t>
            </a: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在实际的销售过程中，销售员经常会遇到各种异议。许多销售员会认为应对异议是一件困难的事情。其实，异议不仅仅是销售工作中的一个障碍，同时也是一个积极的因素。</a:t>
            </a:r>
          </a:p>
        </p:txBody>
      </p:sp>
      <p:grpSp>
        <p:nvGrpSpPr>
          <p:cNvPr id="43" name="组合 42"/>
          <p:cNvGrpSpPr/>
          <p:nvPr/>
        </p:nvGrpSpPr>
        <p:grpSpPr>
          <a:xfrm>
            <a:off x="710167" y="1190014"/>
            <a:ext cx="3084897" cy="446094"/>
            <a:chOff x="6446730" y="1286504"/>
            <a:chExt cx="3084897" cy="446094"/>
          </a:xfrm>
          <a:solidFill>
            <a:srgbClr val="9BBB59"/>
          </a:solidFill>
        </p:grpSpPr>
        <p:grpSp>
          <p:nvGrpSpPr>
            <p:cNvPr id="44" name="组合 43"/>
            <p:cNvGrpSpPr/>
            <p:nvPr/>
          </p:nvGrpSpPr>
          <p:grpSpPr>
            <a:xfrm>
              <a:off x="6446730" y="1286504"/>
              <a:ext cx="3084897" cy="446094"/>
              <a:chOff x="6446730" y="1286504"/>
              <a:chExt cx="3084897" cy="446094"/>
            </a:xfrm>
            <a:grpFill/>
          </p:grpSpPr>
          <p:sp>
            <p:nvSpPr>
              <p:cNvPr id="46" name="矩形 45"/>
              <p:cNvSpPr/>
              <p:nvPr/>
            </p:nvSpPr>
            <p:spPr>
              <a:xfrm>
                <a:off x="6533244" y="1286504"/>
                <a:ext cx="2998383" cy="4460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4" name="等腰三角形 53"/>
              <p:cNvSpPr/>
              <p:nvPr/>
            </p:nvSpPr>
            <p:spPr>
              <a:xfrm>
                <a:off x="6446730" y="1323383"/>
                <a:ext cx="312284" cy="26921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sp>
          <p:nvSpPr>
            <p:cNvPr id="45" name="矩形 44"/>
            <p:cNvSpPr/>
            <p:nvPr/>
          </p:nvSpPr>
          <p:spPr>
            <a:xfrm>
              <a:off x="6613834" y="1332667"/>
              <a:ext cx="2395207" cy="369332"/>
            </a:xfrm>
            <a:prstGeom prst="rect">
              <a:avLst/>
            </a:prstGeom>
            <a:grpFill/>
          </p:spPr>
          <p:txBody>
            <a:bodyPr wrap="none">
              <a:spAutoFit/>
            </a:bodyPr>
            <a:lstStyle/>
            <a:p>
              <a:pPr fontAlgn="auto"/>
              <a:r>
                <a:rPr lang="en-US" altLang="zh-CN" b="1" noProof="1">
                  <a:solidFill>
                    <a:schemeClr val="bg1"/>
                  </a:solidFill>
                  <a:latin typeface="微软雅黑" panose="020B0503020204020204" pitchFamily="34" charset="-122"/>
                  <a:ea typeface="微软雅黑" panose="020B0503020204020204" pitchFamily="34" charset="-122"/>
                </a:rPr>
                <a:t>a</a:t>
              </a:r>
              <a:r>
                <a:rPr lang="zh-CN" altLang="en-US" b="1" noProof="1">
                  <a:solidFill>
                    <a:schemeClr val="bg1"/>
                  </a:solidFill>
                  <a:latin typeface="微软雅黑" panose="020B0503020204020204" pitchFamily="34" charset="-122"/>
                  <a:ea typeface="微软雅黑" panose="020B0503020204020204" pitchFamily="34" charset="-122"/>
                </a:rPr>
                <a:t>、收集信息充分道歉</a:t>
              </a:r>
            </a:p>
          </p:txBody>
        </p:sp>
      </p:grpSp>
      <p:grpSp>
        <p:nvGrpSpPr>
          <p:cNvPr id="16" name="组合 15"/>
          <p:cNvGrpSpPr/>
          <p:nvPr/>
        </p:nvGrpSpPr>
        <p:grpSpPr bwMode="auto">
          <a:xfrm>
            <a:off x="673100" y="4429443"/>
            <a:ext cx="6119813" cy="1600200"/>
            <a:chOff x="902466" y="3601822"/>
            <a:chExt cx="6120405" cy="1600200"/>
          </a:xfrm>
        </p:grpSpPr>
        <p:sp>
          <p:nvSpPr>
            <p:cNvPr id="52234" name="矩形 7"/>
            <p:cNvSpPr>
              <a:spLocks noChangeArrowheads="1"/>
            </p:cNvSpPr>
            <p:nvPr/>
          </p:nvSpPr>
          <p:spPr bwMode="auto">
            <a:xfrm>
              <a:off x="986017" y="3680641"/>
              <a:ext cx="5953302" cy="1458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0000"/>
                </a:lnSpc>
              </a:pPr>
              <a:r>
                <a:rPr lang="zh-CN" altLang="en-US" sz="2000" b="1">
                  <a:solidFill>
                    <a:schemeClr val="bg2">
                      <a:lumMod val="25000"/>
                    </a:schemeClr>
                  </a:solidFill>
                  <a:latin typeface="微软雅黑" panose="020B0503020204020204" pitchFamily="34" charset="-122"/>
                  <a:ea typeface="微软雅黑" panose="020B0503020204020204" pitchFamily="34" charset="-122"/>
                </a:rPr>
                <a:t>作为一个专业的销售员，一定要有这样一个心态：</a:t>
              </a:r>
              <a:r>
                <a:rPr lang="zh-CN" altLang="en-US" b="1">
                  <a:solidFill>
                    <a:srgbClr val="808080"/>
                  </a:solidFill>
                  <a:latin typeface="微软雅黑" panose="020B0503020204020204" pitchFamily="34" charset="-122"/>
                  <a:ea typeface="微软雅黑" panose="020B0503020204020204" pitchFamily="34" charset="-122"/>
                </a:rPr>
                <a:t>异议是销售的真正开始。如果客户连异议都没有就购买了产品，那销售员的价值还怎么体现？针对异议向顾客道歉，拿出诚意，表明态度。</a:t>
              </a:r>
            </a:p>
          </p:txBody>
        </p:sp>
        <p:cxnSp>
          <p:nvCxnSpPr>
            <p:cNvPr id="10" name="直接连接符 9"/>
            <p:cNvCxnSpPr/>
            <p:nvPr/>
          </p:nvCxnSpPr>
          <p:spPr>
            <a:xfrm>
              <a:off x="902466" y="3601822"/>
              <a:ext cx="6120405" cy="0"/>
            </a:xfrm>
            <a:prstGeom prst="line">
              <a:avLst/>
            </a:prstGeom>
            <a:ln>
              <a:solidFill>
                <a:schemeClr val="bg1">
                  <a:lumMod val="75000"/>
                </a:schemeClr>
              </a:solidFill>
              <a:prstDash val="sys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902466" y="5202022"/>
              <a:ext cx="6120405" cy="0"/>
            </a:xfrm>
            <a:prstGeom prst="line">
              <a:avLst/>
            </a:prstGeom>
            <a:ln>
              <a:solidFill>
                <a:schemeClr val="bg1">
                  <a:lumMod val="75000"/>
                </a:schemeClr>
              </a:solidFill>
              <a:prstDash val="sysDash"/>
              <a:headEnd type="diamond"/>
              <a:tailEnd type="diamond"/>
            </a:ln>
          </p:spPr>
          <p:style>
            <a:lnRef idx="1">
              <a:schemeClr val="accent1"/>
            </a:lnRef>
            <a:fillRef idx="0">
              <a:schemeClr val="accent1"/>
            </a:fillRef>
            <a:effectRef idx="0">
              <a:schemeClr val="accent1"/>
            </a:effectRef>
            <a:fontRef idx="minor">
              <a:schemeClr val="tx1"/>
            </a:fontRef>
          </p:style>
        </p:cxnSp>
      </p:grpSp>
      <p:pic>
        <p:nvPicPr>
          <p:cNvPr id="2" name="图片 1" descr="b840005ac42ffbe56a8b3e8f9e7d0dea"/>
          <p:cNvPicPr>
            <a:picLocks noChangeAspect="1"/>
          </p:cNvPicPr>
          <p:nvPr/>
        </p:nvPicPr>
        <p:blipFill>
          <a:blip r:embed="rId5"/>
          <a:stretch>
            <a:fillRect/>
          </a:stretch>
        </p:blipFill>
        <p:spPr>
          <a:xfrm>
            <a:off x="7554595" y="1798320"/>
            <a:ext cx="3017520" cy="4923790"/>
          </a:xfrm>
          <a:prstGeom prst="rect">
            <a:avLst/>
          </a:prstGeom>
        </p:spPr>
      </p:pic>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strVal val="#ppt_w*0.70"/>
                                          </p:val>
                                        </p:tav>
                                        <p:tav tm="100000">
                                          <p:val>
                                            <p:strVal val="#ppt_w"/>
                                          </p:val>
                                        </p:tav>
                                      </p:tavLst>
                                    </p:anim>
                                    <p:anim calcmode="lin" valueType="num">
                                      <p:cBhvr>
                                        <p:cTn id="14" dur="1000" fill="hold"/>
                                        <p:tgtEl>
                                          <p:spTgt spid="6"/>
                                        </p:tgtEl>
                                        <p:attrNameLst>
                                          <p:attrName>ppt_h</p:attrName>
                                        </p:attrNameLst>
                                      </p:cBhvr>
                                      <p:tavLst>
                                        <p:tav tm="0">
                                          <p:val>
                                            <p:strVal val="#ppt_h"/>
                                          </p:val>
                                        </p:tav>
                                        <p:tav tm="100000">
                                          <p:val>
                                            <p:strVal val="#ppt_h"/>
                                          </p:val>
                                        </p:tav>
                                      </p:tavLst>
                                    </p:anim>
                                    <p:animEffect transition="in" filter="fade">
                                      <p:cBhvr>
                                        <p:cTn id="15" dur="1000"/>
                                        <p:tgtEl>
                                          <p:spTgt spid="6"/>
                                        </p:tgtEl>
                                      </p:cBhvr>
                                    </p:animEffect>
                                  </p:childTnLst>
                                </p:cTn>
                              </p:par>
                            </p:childTnLst>
                          </p:cTn>
                        </p:par>
                        <p:par>
                          <p:cTn id="16" fill="hold">
                            <p:stCondLst>
                              <p:cond delay="1500"/>
                            </p:stCondLst>
                            <p:childTnLst>
                              <p:par>
                                <p:cTn id="17" presetID="55"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strVal val="#ppt_w*0.70"/>
                                          </p:val>
                                        </p:tav>
                                        <p:tav tm="100000">
                                          <p:val>
                                            <p:strVal val="#ppt_w"/>
                                          </p:val>
                                        </p:tav>
                                      </p:tavLst>
                                    </p:anim>
                                    <p:anim calcmode="lin" valueType="num">
                                      <p:cBhvr>
                                        <p:cTn id="20" dur="1000" fill="hold"/>
                                        <p:tgtEl>
                                          <p:spTgt spid="16"/>
                                        </p:tgtEl>
                                        <p:attrNameLst>
                                          <p:attrName>ppt_h</p:attrName>
                                        </p:attrNameLst>
                                      </p:cBhvr>
                                      <p:tavLst>
                                        <p:tav tm="0">
                                          <p:val>
                                            <p:strVal val="#ppt_h"/>
                                          </p:val>
                                        </p:tav>
                                        <p:tav tm="100000">
                                          <p:val>
                                            <p:strVal val="#ppt_h"/>
                                          </p:val>
                                        </p:tav>
                                      </p:tavLst>
                                    </p:anim>
                                    <p:animEffect transition="in" filter="fade">
                                      <p:cBhvr>
                                        <p:cTn id="2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807720" y="1921510"/>
            <a:ext cx="4872990" cy="175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b="1">
                <a:solidFill>
                  <a:schemeClr val="bg2">
                    <a:lumMod val="25000"/>
                  </a:schemeClr>
                </a:solidFill>
                <a:latin typeface="微软雅黑" panose="020B0503020204020204" pitchFamily="34" charset="-122"/>
                <a:ea typeface="微软雅黑" panose="020B0503020204020204" pitchFamily="34" charset="-122"/>
              </a:rPr>
              <a:t>从异议征求客户意见，实际上任何产品都有不足之处，都不可能完美，客户肯定会对它有一定的异议，</a:t>
            </a:r>
            <a:r>
              <a:rPr lang="zh-CN" altLang="en-US" b="1">
                <a:solidFill>
                  <a:srgbClr val="808080"/>
                </a:solidFill>
                <a:latin typeface="微软雅黑" panose="020B0503020204020204" pitchFamily="34" charset="-122"/>
                <a:ea typeface="微软雅黑" panose="020B0503020204020204" pitchFamily="34" charset="-122"/>
              </a:rPr>
              <a:t>异议提醒销售员在销售的过程中，可能没有完全了解某些需求，或者某些表达没有被客户理解。</a:t>
            </a:r>
          </a:p>
        </p:txBody>
      </p:sp>
      <p:grpSp>
        <p:nvGrpSpPr>
          <p:cNvPr id="43" name="组合 42"/>
          <p:cNvGrpSpPr/>
          <p:nvPr/>
        </p:nvGrpSpPr>
        <p:grpSpPr>
          <a:xfrm>
            <a:off x="724772" y="1203349"/>
            <a:ext cx="3084897" cy="446094"/>
            <a:chOff x="6446730" y="1286504"/>
            <a:chExt cx="3084897" cy="446094"/>
          </a:xfrm>
          <a:solidFill>
            <a:srgbClr val="9BBB59"/>
          </a:solidFill>
        </p:grpSpPr>
        <p:grpSp>
          <p:nvGrpSpPr>
            <p:cNvPr id="44" name="组合 43"/>
            <p:cNvGrpSpPr/>
            <p:nvPr/>
          </p:nvGrpSpPr>
          <p:grpSpPr>
            <a:xfrm>
              <a:off x="6446730" y="1286504"/>
              <a:ext cx="3084897" cy="446094"/>
              <a:chOff x="6446730" y="1286504"/>
              <a:chExt cx="3084897" cy="446094"/>
            </a:xfrm>
            <a:grpFill/>
          </p:grpSpPr>
          <p:sp>
            <p:nvSpPr>
              <p:cNvPr id="46" name="矩形 45"/>
              <p:cNvSpPr/>
              <p:nvPr/>
            </p:nvSpPr>
            <p:spPr>
              <a:xfrm>
                <a:off x="6533244" y="1286504"/>
                <a:ext cx="2998383" cy="4460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4" name="等腰三角形 53"/>
              <p:cNvSpPr/>
              <p:nvPr/>
            </p:nvSpPr>
            <p:spPr>
              <a:xfrm>
                <a:off x="6446730" y="1323383"/>
                <a:ext cx="312284" cy="26921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sp>
          <p:nvSpPr>
            <p:cNvPr id="45" name="矩形 44"/>
            <p:cNvSpPr/>
            <p:nvPr/>
          </p:nvSpPr>
          <p:spPr>
            <a:xfrm>
              <a:off x="6613834" y="1332667"/>
              <a:ext cx="2395207" cy="369332"/>
            </a:xfrm>
            <a:prstGeom prst="rect">
              <a:avLst/>
            </a:prstGeom>
            <a:grpFill/>
          </p:spPr>
          <p:txBody>
            <a:bodyPr wrap="none">
              <a:spAutoFit/>
            </a:bodyPr>
            <a:lstStyle/>
            <a:p>
              <a:pPr fontAlgn="auto"/>
              <a:r>
                <a:rPr lang="en-US" altLang="zh-CN" b="1" noProof="1">
                  <a:solidFill>
                    <a:schemeClr val="bg1"/>
                  </a:solidFill>
                  <a:latin typeface="微软雅黑" panose="020B0503020204020204" pitchFamily="34" charset="-122"/>
                  <a:ea typeface="微软雅黑" panose="020B0503020204020204" pitchFamily="34" charset="-122"/>
                </a:rPr>
                <a:t>b</a:t>
              </a:r>
              <a:r>
                <a:rPr lang="zh-CN" altLang="en-US" b="1" noProof="1">
                  <a:solidFill>
                    <a:schemeClr val="bg1"/>
                  </a:solidFill>
                  <a:latin typeface="微软雅黑" panose="020B0503020204020204" pitchFamily="34" charset="-122"/>
                  <a:ea typeface="微软雅黑" panose="020B0503020204020204" pitchFamily="34" charset="-122"/>
                </a:rPr>
                <a:t>、再次征求客户意见</a:t>
              </a:r>
            </a:p>
          </p:txBody>
        </p:sp>
      </p:grpSp>
      <p:grpSp>
        <p:nvGrpSpPr>
          <p:cNvPr id="14" name="组合 13"/>
          <p:cNvGrpSpPr/>
          <p:nvPr/>
        </p:nvGrpSpPr>
        <p:grpSpPr bwMode="auto">
          <a:xfrm>
            <a:off x="892175" y="4476433"/>
            <a:ext cx="7199313" cy="728662"/>
            <a:chOff x="920811" y="4152194"/>
            <a:chExt cx="7198748" cy="727919"/>
          </a:xfrm>
        </p:grpSpPr>
        <p:sp>
          <p:nvSpPr>
            <p:cNvPr id="13" name="五边形 12"/>
            <p:cNvSpPr/>
            <p:nvPr/>
          </p:nvSpPr>
          <p:spPr>
            <a:xfrm>
              <a:off x="920811" y="4152194"/>
              <a:ext cx="7198748" cy="727919"/>
            </a:xfrm>
            <a:prstGeom prst="homePlate">
              <a:avLst/>
            </a:prstGeom>
            <a:solidFill>
              <a:srgbClr val="3EACDF">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4283" name="矩形 26"/>
            <p:cNvSpPr>
              <a:spLocks noChangeArrowheads="1"/>
            </p:cNvSpPr>
            <p:nvPr/>
          </p:nvSpPr>
          <p:spPr bwMode="auto">
            <a:xfrm>
              <a:off x="1205988" y="4316869"/>
              <a:ext cx="4801314" cy="39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a:lnSpc>
                  <a:spcPct val="120000"/>
                </a:lnSpc>
              </a:pPr>
              <a:r>
                <a:rPr lang="zh-CN" altLang="en-US" b="1">
                  <a:solidFill>
                    <a:schemeClr val="bg1"/>
                  </a:solidFill>
                  <a:latin typeface="微软雅黑" panose="020B0503020204020204" pitchFamily="34" charset="-122"/>
                  <a:ea typeface="微软雅黑" panose="020B0503020204020204" pitchFamily="34" charset="-122"/>
                </a:rPr>
                <a:t>异议也是进行下一步销售工作的一个指导思想</a:t>
              </a:r>
            </a:p>
          </p:txBody>
        </p:sp>
      </p:grpSp>
      <p:sp>
        <p:nvSpPr>
          <p:cNvPr id="52225" name="矩形 1"/>
          <p:cNvSpPr>
            <a:spLocks noChangeArrowheads="1"/>
          </p:cNvSpPr>
          <p:nvPr/>
        </p:nvSpPr>
        <p:spPr bwMode="auto">
          <a:xfrm>
            <a:off x="1248728" y="33020"/>
            <a:ext cx="6083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2000" b="1">
                <a:solidFill>
                  <a:schemeClr val="bg2">
                    <a:lumMod val="50000"/>
                  </a:schemeClr>
                </a:solidFill>
                <a:latin typeface="微软雅黑" panose="020B0503020204020204" pitchFamily="34" charset="-122"/>
                <a:ea typeface="微软雅黑" panose="020B0503020204020204" pitchFamily="34" charset="-122"/>
              </a:rPr>
              <a:t>了解顾客需求信息，收集和反馈市场及竞争对手信息</a:t>
            </a:r>
          </a:p>
        </p:txBody>
      </p:sp>
      <p:grpSp>
        <p:nvGrpSpPr>
          <p:cNvPr id="52226" name="组合 58"/>
          <p:cNvGrpSpPr/>
          <p:nvPr/>
        </p:nvGrpSpPr>
        <p:grpSpPr bwMode="auto">
          <a:xfrm>
            <a:off x="6010910" y="623570"/>
            <a:ext cx="5907961" cy="457200"/>
            <a:chOff x="820864" y="1943802"/>
            <a:chExt cx="5908905" cy="458022"/>
          </a:xfrm>
        </p:grpSpPr>
        <p:sp>
          <p:nvSpPr>
            <p:cNvPr id="52227" name="矩形 59"/>
            <p:cNvSpPr>
              <a:spLocks noChangeArrowheads="1"/>
            </p:cNvSpPr>
            <p:nvPr/>
          </p:nvSpPr>
          <p:spPr bwMode="auto">
            <a:xfrm>
              <a:off x="1288219" y="1943802"/>
              <a:ext cx="5441550" cy="36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800" b="1">
                  <a:solidFill>
                    <a:schemeClr val="bg1"/>
                  </a:solidFill>
                  <a:latin typeface="微软雅黑" panose="020B0503020204020204" pitchFamily="34" charset="-122"/>
                  <a:ea typeface="微软雅黑" panose="020B0503020204020204" pitchFamily="34" charset="-122"/>
                </a:rPr>
                <a:t>了解顾客需求信息，收集和反馈市场及竞争对手信息</a:t>
              </a:r>
            </a:p>
          </p:txBody>
        </p:sp>
        <p:grpSp>
          <p:nvGrpSpPr>
            <p:cNvPr id="52228" name="组合 60"/>
            <p:cNvGrpSpPr/>
            <p:nvPr/>
          </p:nvGrpSpPr>
          <p:grpSpPr bwMode="auto">
            <a:xfrm>
              <a:off x="820864" y="1962912"/>
              <a:ext cx="438912" cy="438912"/>
              <a:chOff x="820864" y="1962912"/>
              <a:chExt cx="438912" cy="438912"/>
            </a:xfrm>
          </p:grpSpPr>
          <p:sp>
            <p:nvSpPr>
              <p:cNvPr id="2" name="泪滴形 1"/>
              <p:cNvSpPr/>
              <p:nvPr/>
            </p:nvSpPr>
            <p:spPr>
              <a:xfrm>
                <a:off x="820864" y="1962886"/>
                <a:ext cx="438220" cy="438938"/>
              </a:xfrm>
              <a:prstGeom prst="teardrop">
                <a:avLst/>
              </a:prstGeom>
              <a:solidFill>
                <a:srgbClr val="9BBB59"/>
              </a:solidFill>
              <a:ln>
                <a:solidFill>
                  <a:srgbClr val="9BBB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2230" name="矩形 62"/>
              <p:cNvSpPr>
                <a:spLocks noChangeArrowheads="1"/>
              </p:cNvSpPr>
              <p:nvPr/>
            </p:nvSpPr>
            <p:spPr bwMode="auto">
              <a:xfrm>
                <a:off x="893654" y="197458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rPr>
                  <a:t>A</a:t>
                </a:r>
                <a:endParaRPr lang="zh-CN" altLang="en-US">
                  <a:solidFill>
                    <a:schemeClr val="bg1"/>
                  </a:solidFill>
                </a:endParaRPr>
              </a:p>
            </p:txBody>
          </p:sp>
        </p:grpSp>
      </p:grpSp>
      <p:pic>
        <p:nvPicPr>
          <p:cNvPr id="3" name="图片 2" descr="86c3c91781034e6b7a80bcfd46138114"/>
          <p:cNvPicPr>
            <a:picLocks noChangeAspect="1"/>
          </p:cNvPicPr>
          <p:nvPr/>
        </p:nvPicPr>
        <p:blipFill>
          <a:blip r:embed="rId4"/>
          <a:stretch>
            <a:fillRect/>
          </a:stretch>
        </p:blipFill>
        <p:spPr>
          <a:xfrm>
            <a:off x="7878445" y="1812290"/>
            <a:ext cx="3557270" cy="3730625"/>
          </a:xfrm>
          <a:prstGeom prst="rect">
            <a:avLst/>
          </a:prstGeom>
        </p:spPr>
      </p:pic>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ppt_x</p:attrName>
                                        </p:attrNameLst>
                                      </p:cBhvr>
                                      <p:tavLst>
                                        <p:tav tm="0">
                                          <p:val>
                                            <p:strVal val="0-#ppt_w/2"/>
                                          </p:val>
                                        </p:tav>
                                        <p:tav tm="100000">
                                          <p:val>
                                            <p:strVal val="#ppt_x"/>
                                          </p:val>
                                        </p:tav>
                                      </p:tavLst>
                                    </p:anim>
                                    <p:anim calcmode="lin" valueType="num">
                                      <p:cBhvr>
                                        <p:cTn id="1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688577" y="1203984"/>
            <a:ext cx="3084897" cy="446094"/>
            <a:chOff x="6446730" y="1286504"/>
            <a:chExt cx="3084897" cy="446094"/>
          </a:xfrm>
          <a:solidFill>
            <a:srgbClr val="9BBB59"/>
          </a:solidFill>
        </p:grpSpPr>
        <p:grpSp>
          <p:nvGrpSpPr>
            <p:cNvPr id="44" name="组合 43"/>
            <p:cNvGrpSpPr/>
            <p:nvPr/>
          </p:nvGrpSpPr>
          <p:grpSpPr>
            <a:xfrm>
              <a:off x="6446730" y="1286504"/>
              <a:ext cx="3084897" cy="446094"/>
              <a:chOff x="6446730" y="1286504"/>
              <a:chExt cx="3084897" cy="446094"/>
            </a:xfrm>
            <a:grpFill/>
          </p:grpSpPr>
          <p:sp>
            <p:nvSpPr>
              <p:cNvPr id="46" name="矩形 45"/>
              <p:cNvSpPr/>
              <p:nvPr/>
            </p:nvSpPr>
            <p:spPr>
              <a:xfrm>
                <a:off x="6533244" y="1286504"/>
                <a:ext cx="2998383" cy="4460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4" name="等腰三角形 53"/>
              <p:cNvSpPr/>
              <p:nvPr/>
            </p:nvSpPr>
            <p:spPr>
              <a:xfrm>
                <a:off x="6446730" y="1323383"/>
                <a:ext cx="312284" cy="26921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sp>
          <p:nvSpPr>
            <p:cNvPr id="45" name="矩形 44"/>
            <p:cNvSpPr/>
            <p:nvPr/>
          </p:nvSpPr>
          <p:spPr>
            <a:xfrm>
              <a:off x="6613834" y="1332667"/>
              <a:ext cx="1457450" cy="369332"/>
            </a:xfrm>
            <a:prstGeom prst="rect">
              <a:avLst/>
            </a:prstGeom>
            <a:grpFill/>
          </p:spPr>
          <p:txBody>
            <a:bodyPr wrap="none">
              <a:spAutoFit/>
            </a:bodyPr>
            <a:lstStyle/>
            <a:p>
              <a:pPr fontAlgn="auto"/>
              <a:r>
                <a:rPr lang="en-US" altLang="zh-CN" b="1" noProof="1">
                  <a:solidFill>
                    <a:schemeClr val="bg1"/>
                  </a:solidFill>
                  <a:latin typeface="微软雅黑" panose="020B0503020204020204" pitchFamily="34" charset="-122"/>
                  <a:ea typeface="微软雅黑" panose="020B0503020204020204" pitchFamily="34" charset="-122"/>
                </a:rPr>
                <a:t>c</a:t>
              </a:r>
              <a:r>
                <a:rPr lang="zh-CN" altLang="en-US" b="1" noProof="1">
                  <a:solidFill>
                    <a:schemeClr val="bg1"/>
                  </a:solidFill>
                  <a:latin typeface="微软雅黑" panose="020B0503020204020204" pitchFamily="34" charset="-122"/>
                  <a:ea typeface="微软雅黑" panose="020B0503020204020204" pitchFamily="34" charset="-122"/>
                </a:rPr>
                <a:t>、跟踪服务</a:t>
              </a:r>
            </a:p>
          </p:txBody>
        </p:sp>
      </p:grpSp>
      <p:sp>
        <p:nvSpPr>
          <p:cNvPr id="8" name="矩形 7"/>
          <p:cNvSpPr>
            <a:spLocks noChangeArrowheads="1"/>
          </p:cNvSpPr>
          <p:nvPr/>
        </p:nvSpPr>
        <p:spPr bwMode="auto">
          <a:xfrm>
            <a:off x="6897370" y="1953260"/>
            <a:ext cx="4601845" cy="1271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b="1">
                <a:solidFill>
                  <a:schemeClr val="bg1"/>
                </a:solidFill>
                <a:latin typeface="微软雅黑" panose="020B0503020204020204" pitchFamily="34" charset="-122"/>
                <a:ea typeface="微软雅黑" panose="020B0503020204020204" pitchFamily="34" charset="-122"/>
              </a:rPr>
              <a:t>成交后，销售人员的工作并没有结束，还必须给顾客提供各种各样的服务和支持，以确保他们的满意和重复购买。优秀的售后服务能够提高顾客的忠诚。</a:t>
            </a:r>
          </a:p>
        </p:txBody>
      </p:sp>
      <p:sp>
        <p:nvSpPr>
          <p:cNvPr id="9" name="矩形 8"/>
          <p:cNvSpPr>
            <a:spLocks noChangeArrowheads="1"/>
          </p:cNvSpPr>
          <p:nvPr/>
        </p:nvSpPr>
        <p:spPr bwMode="auto">
          <a:xfrm>
            <a:off x="855980" y="5071110"/>
            <a:ext cx="664146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800" b="1">
                <a:solidFill>
                  <a:schemeClr val="bg2">
                    <a:lumMod val="25000"/>
                  </a:schemeClr>
                </a:solidFill>
                <a:latin typeface="微软雅黑" panose="020B0503020204020204" pitchFamily="34" charset="-122"/>
                <a:ea typeface="微软雅黑" panose="020B0503020204020204" pitchFamily="34" charset="-122"/>
              </a:rPr>
              <a:t>这种售后服务能够为销售人员和销售公司提供巨大的利益。</a:t>
            </a:r>
            <a:r>
              <a:rPr lang="zh-CN" altLang="en-US" sz="1800">
                <a:solidFill>
                  <a:srgbClr val="595959"/>
                </a:solidFill>
                <a:latin typeface="微软雅黑" panose="020B0503020204020204" pitchFamily="34" charset="-122"/>
                <a:ea typeface="微软雅黑" panose="020B0503020204020204" pitchFamily="34" charset="-122"/>
              </a:rPr>
              <a:t>一方面，满意的顾客可能重复购买并表示对卖方的忠诚；同时，好的服务也能导致其他相关产品和服务的销售。</a:t>
            </a:r>
          </a:p>
        </p:txBody>
      </p:sp>
      <p:grpSp>
        <p:nvGrpSpPr>
          <p:cNvPr id="19" name="组合 18"/>
          <p:cNvGrpSpPr/>
          <p:nvPr/>
        </p:nvGrpSpPr>
        <p:grpSpPr bwMode="auto">
          <a:xfrm>
            <a:off x="2854960" y="3522345"/>
            <a:ext cx="8489950" cy="1133047"/>
            <a:chOff x="3165873" y="3912862"/>
            <a:chExt cx="8489187" cy="918171"/>
          </a:xfrm>
        </p:grpSpPr>
        <p:sp>
          <p:nvSpPr>
            <p:cNvPr id="18" name="矩形标注 17"/>
            <p:cNvSpPr/>
            <p:nvPr/>
          </p:nvSpPr>
          <p:spPr>
            <a:xfrm>
              <a:off x="3165873" y="3912862"/>
              <a:ext cx="8489187" cy="918171"/>
            </a:xfrm>
            <a:prstGeom prst="wedgeRectCallout">
              <a:avLst>
                <a:gd name="adj1" fmla="val -51937"/>
                <a:gd name="adj2" fmla="val -24739"/>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6331" name="矩形 9"/>
            <p:cNvSpPr>
              <a:spLocks noChangeArrowheads="1"/>
            </p:cNvSpPr>
            <p:nvPr/>
          </p:nvSpPr>
          <p:spPr bwMode="auto">
            <a:xfrm>
              <a:off x="3347753" y="3971045"/>
              <a:ext cx="8125425" cy="79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销售人员必须跟踪每笔销售以确保运输安排、产品质量或顾客的账单没有问题。</a:t>
              </a:r>
              <a:endParaRPr lang="en-US" altLang="zh-CN" sz="1600">
                <a:solidFill>
                  <a:schemeClr val="bg1"/>
                </a:solidFill>
                <a:latin typeface="微软雅黑" panose="020B0503020204020204" pitchFamily="34" charset="-122"/>
                <a:ea typeface="微软雅黑" panose="020B0503020204020204" pitchFamily="34" charset="-122"/>
              </a:endParaRPr>
            </a:p>
            <a:p>
              <a:pPr>
                <a:lnSpc>
                  <a:spcPct val="120000"/>
                </a:lnSpc>
                <a:buFont typeface="Arial" panose="020B0604020202020204" pitchFamily="34" charset="0"/>
                <a:buChar char="•"/>
              </a:pPr>
              <a:r>
                <a:rPr lang="zh-CN" altLang="en-US" sz="1600">
                  <a:solidFill>
                    <a:schemeClr val="bg1"/>
                  </a:solidFill>
                  <a:latin typeface="微软雅黑" panose="020B0503020204020204" pitchFamily="34" charset="-122"/>
                  <a:ea typeface="微软雅黑" panose="020B0503020204020204" pitchFamily="34" charset="-122"/>
                </a:rPr>
                <a:t>除此之外，销售人员或销售团队的成员，要经常监督瓷砖的安装工作，并确保适当的维护，以此减少可能导致顾客不满意的问题。</a:t>
              </a:r>
            </a:p>
          </p:txBody>
        </p:sp>
      </p:grpSp>
      <p:grpSp>
        <p:nvGrpSpPr>
          <p:cNvPr id="16" name="组合 15"/>
          <p:cNvGrpSpPr/>
          <p:nvPr/>
        </p:nvGrpSpPr>
        <p:grpSpPr bwMode="auto">
          <a:xfrm>
            <a:off x="688023" y="2218690"/>
            <a:ext cx="2017712" cy="2017713"/>
            <a:chOff x="1158705" y="3159020"/>
            <a:chExt cx="1451872" cy="1451872"/>
          </a:xfrm>
        </p:grpSpPr>
        <p:sp>
          <p:nvSpPr>
            <p:cNvPr id="28" name="椭圆 27"/>
            <p:cNvSpPr/>
            <p:nvPr/>
          </p:nvSpPr>
          <p:spPr>
            <a:xfrm>
              <a:off x="1158705" y="3159020"/>
              <a:ext cx="1451872" cy="1451872"/>
            </a:xfrm>
            <a:prstGeom prst="ellipse">
              <a:avLst/>
            </a:prstGeom>
            <a:solidFill>
              <a:srgbClr val="9BBB59"/>
            </a:solidFill>
            <a:ln w="5715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endParaRPr lang="zh-CN" altLang="en-US" sz="3600" noProof="1"/>
            </a:p>
          </p:txBody>
        </p:sp>
        <p:sp>
          <p:nvSpPr>
            <p:cNvPr id="56334" name="矩形 11"/>
            <p:cNvSpPr>
              <a:spLocks noChangeArrowheads="1"/>
            </p:cNvSpPr>
            <p:nvPr/>
          </p:nvSpPr>
          <p:spPr bwMode="auto">
            <a:xfrm>
              <a:off x="1369115" y="3531382"/>
              <a:ext cx="1159603" cy="66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5400">
                  <a:solidFill>
                    <a:srgbClr val="2980B9"/>
                  </a:solidFill>
                  <a:latin typeface="微软雅黑" panose="020B0503020204020204" pitchFamily="34" charset="-122"/>
                  <a:ea typeface="微软雅黑" panose="020B0503020204020204" pitchFamily="34" charset="-122"/>
                </a:rPr>
                <a:t>60%</a:t>
              </a:r>
              <a:endParaRPr lang="zh-CN" altLang="en-US" sz="6600">
                <a:solidFill>
                  <a:srgbClr val="2980B9"/>
                </a:solidFill>
              </a:endParaRPr>
            </a:p>
          </p:txBody>
        </p:sp>
      </p:grpSp>
      <p:sp>
        <p:nvSpPr>
          <p:cNvPr id="17" name="矩形 16"/>
          <p:cNvSpPr>
            <a:spLocks noChangeArrowheads="1"/>
          </p:cNvSpPr>
          <p:nvPr/>
        </p:nvSpPr>
        <p:spPr bwMode="auto">
          <a:xfrm>
            <a:off x="2705735" y="2218690"/>
            <a:ext cx="33972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有人估计当顾客停止从某个公司购买时，</a:t>
            </a:r>
            <a:r>
              <a:rPr lang="en-US" altLang="zh-CN" sz="1600">
                <a:solidFill>
                  <a:schemeClr val="tx1">
                    <a:lumMod val="75000"/>
                    <a:lumOff val="25000"/>
                  </a:schemeClr>
                </a:solidFill>
                <a:latin typeface="微软雅黑" panose="020B0503020204020204" pitchFamily="34" charset="-122"/>
                <a:ea typeface="微软雅黑" panose="020B0503020204020204" pitchFamily="34" charset="-122"/>
              </a:rPr>
              <a:t>60%</a:t>
            </a: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的情况是因为顾客认为销售公司的销售人员在产品售出后，态度变得冷淡。</a:t>
            </a:r>
          </a:p>
        </p:txBody>
      </p:sp>
      <p:sp>
        <p:nvSpPr>
          <p:cNvPr id="52225" name="矩形 1"/>
          <p:cNvSpPr>
            <a:spLocks noChangeArrowheads="1"/>
          </p:cNvSpPr>
          <p:nvPr/>
        </p:nvSpPr>
        <p:spPr bwMode="auto">
          <a:xfrm>
            <a:off x="1248728" y="33020"/>
            <a:ext cx="6083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2000" b="1">
                <a:solidFill>
                  <a:schemeClr val="bg2">
                    <a:lumMod val="50000"/>
                  </a:schemeClr>
                </a:solidFill>
                <a:latin typeface="微软雅黑" panose="020B0503020204020204" pitchFamily="34" charset="-122"/>
                <a:ea typeface="微软雅黑" panose="020B0503020204020204" pitchFamily="34" charset="-122"/>
              </a:rPr>
              <a:t>了解顾客需求信息，收集和反馈市场及竞争对手信息</a:t>
            </a:r>
          </a:p>
        </p:txBody>
      </p:sp>
      <p:grpSp>
        <p:nvGrpSpPr>
          <p:cNvPr id="52226" name="组合 58"/>
          <p:cNvGrpSpPr/>
          <p:nvPr/>
        </p:nvGrpSpPr>
        <p:grpSpPr bwMode="auto">
          <a:xfrm>
            <a:off x="6010910" y="623570"/>
            <a:ext cx="5907961" cy="457200"/>
            <a:chOff x="820864" y="1943802"/>
            <a:chExt cx="5908905" cy="458022"/>
          </a:xfrm>
        </p:grpSpPr>
        <p:sp>
          <p:nvSpPr>
            <p:cNvPr id="52227" name="矩形 59"/>
            <p:cNvSpPr>
              <a:spLocks noChangeArrowheads="1"/>
            </p:cNvSpPr>
            <p:nvPr/>
          </p:nvSpPr>
          <p:spPr bwMode="auto">
            <a:xfrm>
              <a:off x="1288219" y="1943802"/>
              <a:ext cx="5441550" cy="36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800" b="1">
                  <a:solidFill>
                    <a:schemeClr val="bg1"/>
                  </a:solidFill>
                  <a:latin typeface="微软雅黑" panose="020B0503020204020204" pitchFamily="34" charset="-122"/>
                  <a:ea typeface="微软雅黑" panose="020B0503020204020204" pitchFamily="34" charset="-122"/>
                </a:rPr>
                <a:t>了解顾客需求信息，收集和反馈市场及竞争对手信息</a:t>
              </a:r>
            </a:p>
          </p:txBody>
        </p:sp>
        <p:grpSp>
          <p:nvGrpSpPr>
            <p:cNvPr id="52228" name="组合 60"/>
            <p:cNvGrpSpPr/>
            <p:nvPr/>
          </p:nvGrpSpPr>
          <p:grpSpPr bwMode="auto">
            <a:xfrm>
              <a:off x="820864" y="1962912"/>
              <a:ext cx="438912" cy="438912"/>
              <a:chOff x="820864" y="1962912"/>
              <a:chExt cx="438912" cy="438912"/>
            </a:xfrm>
          </p:grpSpPr>
          <p:sp>
            <p:nvSpPr>
              <p:cNvPr id="3" name="泪滴形 2"/>
              <p:cNvSpPr/>
              <p:nvPr/>
            </p:nvSpPr>
            <p:spPr>
              <a:xfrm>
                <a:off x="820864" y="1962886"/>
                <a:ext cx="438220" cy="438938"/>
              </a:xfrm>
              <a:prstGeom prst="teardrop">
                <a:avLst/>
              </a:prstGeom>
              <a:solidFill>
                <a:srgbClr val="9BBB59"/>
              </a:solidFill>
              <a:ln>
                <a:solidFill>
                  <a:srgbClr val="9BBB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2230" name="矩形 62"/>
              <p:cNvSpPr>
                <a:spLocks noChangeArrowheads="1"/>
              </p:cNvSpPr>
              <p:nvPr/>
            </p:nvSpPr>
            <p:spPr bwMode="auto">
              <a:xfrm>
                <a:off x="893654" y="1974580"/>
                <a:ext cx="317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rPr>
                  <a:t>A</a:t>
                </a:r>
                <a:endParaRPr lang="zh-CN" altLang="en-US">
                  <a:solidFill>
                    <a:schemeClr val="bg1"/>
                  </a:solidFill>
                </a:endParaRPr>
              </a:p>
            </p:txBody>
          </p:sp>
        </p:grpSp>
      </p:grpSp>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fltVal val="0"/>
                                          </p:val>
                                        </p:tav>
                                        <p:tav tm="100000">
                                          <p:val>
                                            <p:strVal val="#ppt_w"/>
                                          </p:val>
                                        </p:tav>
                                      </p:tavLst>
                                    </p:anim>
                                    <p:anim calcmode="lin" valueType="num">
                                      <p:cBhvr>
                                        <p:cTn id="18" dur="1000" fill="hold"/>
                                        <p:tgtEl>
                                          <p:spTgt spid="16"/>
                                        </p:tgtEl>
                                        <p:attrNameLst>
                                          <p:attrName>ppt_h</p:attrName>
                                        </p:attrNameLst>
                                      </p:cBhvr>
                                      <p:tavLst>
                                        <p:tav tm="0">
                                          <p:val>
                                            <p:fltVal val="0"/>
                                          </p:val>
                                        </p:tav>
                                        <p:tav tm="100000">
                                          <p:val>
                                            <p:strVal val="#ppt_h"/>
                                          </p:val>
                                        </p:tav>
                                      </p:tavLst>
                                    </p:anim>
                                    <p:anim calcmode="lin" valueType="num">
                                      <p:cBhvr>
                                        <p:cTn id="19" dur="1000" fill="hold"/>
                                        <p:tgtEl>
                                          <p:spTgt spid="16"/>
                                        </p:tgtEl>
                                        <p:attrNameLst>
                                          <p:attrName>style.rotation</p:attrName>
                                        </p:attrNameLst>
                                      </p:cBhvr>
                                      <p:tavLst>
                                        <p:tav tm="0">
                                          <p:val>
                                            <p:fltVal val="90"/>
                                          </p:val>
                                        </p:tav>
                                        <p:tav tm="100000">
                                          <p:val>
                                            <p:fltVal val="0"/>
                                          </p:val>
                                        </p:tav>
                                      </p:tavLst>
                                    </p:anim>
                                    <p:animEffect transition="in" filter="fade">
                                      <p:cBhvr>
                                        <p:cTn id="20" dur="1000"/>
                                        <p:tgtEl>
                                          <p:spTgt spid="16"/>
                                        </p:tgtEl>
                                      </p:cBhvr>
                                    </p:animEffect>
                                  </p:childTnLst>
                                </p:cTn>
                              </p:par>
                            </p:childTnLst>
                          </p:cTn>
                        </p:par>
                        <p:par>
                          <p:cTn id="21" fill="hold">
                            <p:stCondLst>
                              <p:cond delay="2000"/>
                            </p:stCondLst>
                            <p:childTnLst>
                              <p:par>
                                <p:cTn id="22" presetID="14" presetClass="entr" presetSubtype="1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randombar(horizontal)">
                                      <p:cBhvr>
                                        <p:cTn id="24" dur="500"/>
                                        <p:tgtEl>
                                          <p:spTgt spid="17"/>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par>
                          <p:cTn id="31" fill="hold">
                            <p:stCondLst>
                              <p:cond delay="3000"/>
                            </p:stCondLst>
                            <p:childTnLst>
                              <p:par>
                                <p:cTn id="32" presetID="14" presetClass="entr" presetSubtype="1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 167"/>
          <p:cNvSpPr/>
          <p:nvPr/>
        </p:nvSpPr>
        <p:spPr>
          <a:xfrm>
            <a:off x="5721350" y="2246630"/>
            <a:ext cx="4693285" cy="207581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矩形 3"/>
          <p:cNvSpPr/>
          <p:nvPr/>
        </p:nvSpPr>
        <p:spPr>
          <a:xfrm>
            <a:off x="6365875" y="689610"/>
            <a:ext cx="5826125" cy="674370"/>
          </a:xfrm>
          <a:prstGeom prst="rect">
            <a:avLst/>
          </a:prstGeom>
          <a:solidFill>
            <a:srgbClr val="3DAB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369" name="组合 58"/>
          <p:cNvGrpSpPr/>
          <p:nvPr/>
        </p:nvGrpSpPr>
        <p:grpSpPr bwMode="auto">
          <a:xfrm>
            <a:off x="6438900" y="798195"/>
            <a:ext cx="4460209" cy="457200"/>
            <a:chOff x="820864" y="1943802"/>
            <a:chExt cx="4460460" cy="458022"/>
          </a:xfrm>
        </p:grpSpPr>
        <p:sp>
          <p:nvSpPr>
            <p:cNvPr id="58370" name="矩形 59"/>
            <p:cNvSpPr>
              <a:spLocks noChangeArrowheads="1"/>
            </p:cNvSpPr>
            <p:nvPr/>
          </p:nvSpPr>
          <p:spPr bwMode="auto">
            <a:xfrm>
              <a:off x="1288219" y="1943802"/>
              <a:ext cx="3993105" cy="399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bg1"/>
                  </a:solidFill>
                  <a:latin typeface="微软雅黑" panose="020B0503020204020204" pitchFamily="34" charset="-122"/>
                  <a:ea typeface="微软雅黑" panose="020B0503020204020204" pitchFamily="34" charset="-122"/>
                </a:rPr>
                <a:t>如何让老客户主动大量为你转介绍</a:t>
              </a:r>
            </a:p>
          </p:txBody>
        </p:sp>
        <p:grpSp>
          <p:nvGrpSpPr>
            <p:cNvPr id="58371" name="组合 60"/>
            <p:cNvGrpSpPr/>
            <p:nvPr/>
          </p:nvGrpSpPr>
          <p:grpSpPr bwMode="auto">
            <a:xfrm>
              <a:off x="820864" y="1962886"/>
              <a:ext cx="438175" cy="438938"/>
              <a:chOff x="820864" y="1962886"/>
              <a:chExt cx="438175" cy="438938"/>
            </a:xfrm>
          </p:grpSpPr>
          <p:sp>
            <p:nvSpPr>
              <p:cNvPr id="62" name="泪滴形 61"/>
              <p:cNvSpPr/>
              <p:nvPr/>
            </p:nvSpPr>
            <p:spPr>
              <a:xfrm>
                <a:off x="820864" y="1962886"/>
                <a:ext cx="438175" cy="438938"/>
              </a:xfrm>
              <a:prstGeom prst="teardrop">
                <a:avLst/>
              </a:prstGeom>
              <a:solidFill>
                <a:srgbClr val="9BBB59"/>
              </a:solidFill>
              <a:ln>
                <a:solidFill>
                  <a:srgbClr val="9BBB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8373" name="矩形 62"/>
              <p:cNvSpPr>
                <a:spLocks noChangeArrowheads="1"/>
              </p:cNvSpPr>
              <p:nvPr/>
            </p:nvSpPr>
            <p:spPr bwMode="auto">
              <a:xfrm>
                <a:off x="893654" y="1974580"/>
                <a:ext cx="311167" cy="36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chemeClr val="bg1"/>
                    </a:solidFill>
                  </a:rPr>
                  <a:t>B</a:t>
                </a:r>
                <a:endParaRPr lang="zh-CN" altLang="en-US" b="1">
                  <a:solidFill>
                    <a:schemeClr val="bg1"/>
                  </a:solidFill>
                </a:endParaRPr>
              </a:p>
            </p:txBody>
          </p:sp>
        </p:grpSp>
      </p:grpSp>
      <p:sp>
        <p:nvSpPr>
          <p:cNvPr id="52225" name="矩形 1"/>
          <p:cNvSpPr>
            <a:spLocks noChangeArrowheads="1"/>
          </p:cNvSpPr>
          <p:nvPr/>
        </p:nvSpPr>
        <p:spPr bwMode="auto">
          <a:xfrm>
            <a:off x="258128" y="229235"/>
            <a:ext cx="71932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2400" b="1">
                <a:solidFill>
                  <a:schemeClr val="bg1"/>
                </a:solidFill>
                <a:latin typeface="微软雅黑" panose="020B0503020204020204" pitchFamily="34" charset="-122"/>
                <a:ea typeface="微软雅黑" panose="020B0503020204020204" pitchFamily="34" charset="-122"/>
              </a:rPr>
              <a:t>了解顾客需求信息，收集和反馈市场及竞争对手信息</a:t>
            </a:r>
          </a:p>
        </p:txBody>
      </p:sp>
      <p:cxnSp>
        <p:nvCxnSpPr>
          <p:cNvPr id="24" name="直接箭头连接符 23"/>
          <p:cNvCxnSpPr/>
          <p:nvPr>
            <p:custDataLst>
              <p:tags r:id="rId2"/>
            </p:custDataLst>
          </p:nvPr>
        </p:nvCxnSpPr>
        <p:spPr>
          <a:xfrm>
            <a:off x="-58738" y="4578427"/>
            <a:ext cx="11896725" cy="0"/>
          </a:xfrm>
          <a:prstGeom prst="straightConnector1">
            <a:avLst/>
          </a:prstGeom>
          <a:noFill/>
          <a:ln w="19050" cap="flat" cmpd="sng" algn="ctr">
            <a:solidFill>
              <a:srgbClr val="7F7F7F"/>
            </a:solidFill>
            <a:prstDash val="solid"/>
            <a:miter lim="800000"/>
            <a:tailEnd type="triangle"/>
          </a:ln>
          <a:effectLst/>
        </p:spPr>
      </p:cxnSp>
      <p:sp>
        <p:nvSpPr>
          <p:cNvPr id="11" name="椭圆 10"/>
          <p:cNvSpPr/>
          <p:nvPr>
            <p:custDataLst>
              <p:tags r:id="rId3"/>
            </p:custDataLst>
          </p:nvPr>
        </p:nvSpPr>
        <p:spPr>
          <a:xfrm>
            <a:off x="2782206" y="4384423"/>
            <a:ext cx="307219" cy="307219"/>
          </a:xfrm>
          <a:prstGeom prst="ellipse">
            <a:avLst/>
          </a:prstGeom>
          <a:solidFill>
            <a:srgbClr val="FFFFFF"/>
          </a:solidFill>
          <a:ln w="57150" cap="flat" cmpd="sng" algn="ctr">
            <a:solidFill>
              <a:srgbClr val="F99F7B">
                <a:lumMod val="60000"/>
                <a:lumOff val="40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normAutofit fontScale="82500" lnSpcReduction="20000"/>
          </a:bodyPr>
          <a:lstStyle/>
          <a:p>
            <a:pPr algn="ctr"/>
            <a:endParaRPr lang="zh-CN" altLang="en-US" sz="1350">
              <a:latin typeface="Arial" panose="020B0604020202020204" pitchFamily="34" charset="0"/>
              <a:cs typeface="Arial" panose="020B0604020202020204" pitchFamily="34" charset="0"/>
              <a:sym typeface="Arial" panose="020B0604020202020204" pitchFamily="34" charset="0"/>
            </a:endParaRPr>
          </a:p>
        </p:txBody>
      </p:sp>
      <p:sp>
        <p:nvSpPr>
          <p:cNvPr id="48" name="矩形 47"/>
          <p:cNvSpPr/>
          <p:nvPr>
            <p:custDataLst>
              <p:tags r:id="rId4"/>
            </p:custDataLst>
          </p:nvPr>
        </p:nvSpPr>
        <p:spPr>
          <a:xfrm>
            <a:off x="1396365" y="4834255"/>
            <a:ext cx="2921635" cy="1905000"/>
          </a:xfrm>
          <a:prstGeom prst="rect">
            <a:avLst/>
          </a:prstGeom>
        </p:spPr>
        <p:txBody>
          <a:bodyPr wrap="square">
            <a:noAutofit/>
          </a:bodyPr>
          <a:lstStyle/>
          <a:p>
            <a:r>
              <a:rPr lang="zh-CN" altLang="en-US" sz="1600" b="1">
                <a:solidFill>
                  <a:schemeClr val="bg1"/>
                </a:solidFill>
                <a:latin typeface="微软雅黑" panose="020B0503020204020204" pitchFamily="34" charset="-122"/>
                <a:ea typeface="微软雅黑" panose="020B0503020204020204" pitchFamily="34" charset="-122"/>
                <a:sym typeface="+mn-ea"/>
              </a:rPr>
              <a:t>不要操之过急，时机胜于一切，不要表现出一付急着想得到业务（赚到钱）的猴急样儿。</a:t>
            </a:r>
            <a:r>
              <a:rPr lang="zh-CN" altLang="en-US" sz="1600">
                <a:solidFill>
                  <a:schemeClr val="bg1"/>
                </a:solidFill>
                <a:latin typeface="微软雅黑" panose="020B0503020204020204" pitchFamily="34" charset="-122"/>
                <a:ea typeface="微软雅黑" panose="020B0503020204020204" pitchFamily="34" charset="-122"/>
                <a:sym typeface="+mn-ea"/>
              </a:rPr>
              <a:t>适当的规划可以培养出长期的关系（赚更多的钱），而不只是一件行销而已。 </a:t>
            </a:r>
          </a:p>
          <a:p>
            <a:endPar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51" name="任意多边形 50"/>
          <p:cNvSpPr/>
          <p:nvPr>
            <p:custDataLst>
              <p:tags r:id="rId5"/>
            </p:custDataLst>
          </p:nvPr>
        </p:nvSpPr>
        <p:spPr>
          <a:xfrm>
            <a:off x="1552575" y="2466340"/>
            <a:ext cx="2765425" cy="1564640"/>
          </a:xfrm>
          <a:custGeom>
            <a:avLst/>
            <a:gdLst>
              <a:gd name="connsiteX0" fmla="*/ 0 w 1085850"/>
              <a:gd name="connsiteY0" fmla="*/ 0 h 503384"/>
              <a:gd name="connsiteX1" fmla="*/ 1085850 w 1085850"/>
              <a:gd name="connsiteY1" fmla="*/ 0 h 503384"/>
              <a:gd name="connsiteX2" fmla="*/ 1085850 w 1085850"/>
              <a:gd name="connsiteY2" fmla="*/ 369332 h 503384"/>
              <a:gd name="connsiteX3" fmla="*/ 651113 w 1085850"/>
              <a:gd name="connsiteY3" fmla="*/ 369332 h 503384"/>
              <a:gd name="connsiteX4" fmla="*/ 532639 w 1085850"/>
              <a:gd name="connsiteY4" fmla="*/ 503384 h 503384"/>
              <a:gd name="connsiteX5" fmla="*/ 414165 w 1085850"/>
              <a:gd name="connsiteY5" fmla="*/ 369332 h 503384"/>
              <a:gd name="connsiteX6" fmla="*/ 0 w 1085850"/>
              <a:gd name="connsiteY6" fmla="*/ 369332 h 50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0" h="503384">
                <a:moveTo>
                  <a:pt x="0" y="0"/>
                </a:moveTo>
                <a:lnTo>
                  <a:pt x="1085850" y="0"/>
                </a:lnTo>
                <a:lnTo>
                  <a:pt x="1085850" y="369332"/>
                </a:lnTo>
                <a:lnTo>
                  <a:pt x="651113" y="369332"/>
                </a:lnTo>
                <a:lnTo>
                  <a:pt x="532639" y="503384"/>
                </a:lnTo>
                <a:lnTo>
                  <a:pt x="414165" y="369332"/>
                </a:lnTo>
                <a:lnTo>
                  <a:pt x="0" y="369332"/>
                </a:lnTo>
                <a:close/>
              </a:path>
            </a:pathLst>
          </a:custGeom>
          <a:solidFill>
            <a:srgbClr val="A9D7FD"/>
          </a:solidFill>
          <a:ln w="12700" cap="flat" cmpd="sng" algn="ctr">
            <a:noFill/>
            <a:prstDash val="solid"/>
            <a:miter lim="800000"/>
          </a:ln>
          <a:effectLst>
            <a:outerShdw blurRad="50800" dist="38100" dir="2700000" algn="tl" rotWithShape="0">
              <a:prstClr val="black">
                <a:alpha val="40000"/>
              </a:prstClr>
            </a:outerShdw>
          </a:effectLst>
        </p:spPr>
        <p:txBody>
          <a:bodyPr tIns="0" rtlCol="0" anchor="t" anchorCtr="0">
            <a:normAutofit/>
          </a:bodyPr>
          <a:lstStyle/>
          <a:p>
            <a:pPr algn="ctr"/>
            <a:endPar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endParaRPr>
          </a:p>
          <a:p>
            <a:pPr algn="ctr"/>
            <a:r>
              <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rPr>
              <a:t>规则</a:t>
            </a:r>
            <a:r>
              <a:rPr lang="en-US" altLang="zh-CN" sz="2000" b="1">
                <a:solidFill>
                  <a:schemeClr val="bg2">
                    <a:lumMod val="25000"/>
                  </a:schemeClr>
                </a:solidFill>
                <a:latin typeface="微软雅黑" panose="020B0503020204020204" pitchFamily="34" charset="-122"/>
                <a:ea typeface="微软雅黑" panose="020B0503020204020204" pitchFamily="34" charset="-122"/>
                <a:sym typeface="+mn-ea"/>
              </a:rPr>
              <a:t>1</a:t>
            </a:r>
            <a:r>
              <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rPr>
              <a:t>：小心接触，</a:t>
            </a:r>
          </a:p>
          <a:p>
            <a:pPr algn="ctr"/>
            <a:r>
              <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rPr>
              <a:t>做好准备</a:t>
            </a:r>
            <a:endPar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44" name="任意多边形 43"/>
          <p:cNvSpPr/>
          <p:nvPr>
            <p:custDataLst>
              <p:tags r:id="rId6"/>
            </p:custDataLst>
          </p:nvPr>
        </p:nvSpPr>
        <p:spPr>
          <a:xfrm rot="10800000" flipV="1">
            <a:off x="5721350" y="4834255"/>
            <a:ext cx="2835275" cy="1515745"/>
          </a:xfrm>
          <a:custGeom>
            <a:avLst/>
            <a:gdLst>
              <a:gd name="connsiteX0" fmla="*/ 532638 w 1085850"/>
              <a:gd name="connsiteY0" fmla="*/ 0 h 526468"/>
              <a:gd name="connsiteX1" fmla="*/ 393763 w 1085850"/>
              <a:gd name="connsiteY1" fmla="*/ 157136 h 526468"/>
              <a:gd name="connsiteX2" fmla="*/ 0 w 1085850"/>
              <a:gd name="connsiteY2" fmla="*/ 157136 h 526468"/>
              <a:gd name="connsiteX3" fmla="*/ 0 w 1085850"/>
              <a:gd name="connsiteY3" fmla="*/ 526468 h 526468"/>
              <a:gd name="connsiteX4" fmla="*/ 1085850 w 1085850"/>
              <a:gd name="connsiteY4" fmla="*/ 526468 h 526468"/>
              <a:gd name="connsiteX5" fmla="*/ 1085850 w 1085850"/>
              <a:gd name="connsiteY5" fmla="*/ 157136 h 526468"/>
              <a:gd name="connsiteX6" fmla="*/ 671512 w 1085850"/>
              <a:gd name="connsiteY6" fmla="*/ 157136 h 526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0" h="526468">
                <a:moveTo>
                  <a:pt x="532638" y="0"/>
                </a:moveTo>
                <a:lnTo>
                  <a:pt x="393763" y="157136"/>
                </a:lnTo>
                <a:lnTo>
                  <a:pt x="0" y="157136"/>
                </a:lnTo>
                <a:lnTo>
                  <a:pt x="0" y="526468"/>
                </a:lnTo>
                <a:lnTo>
                  <a:pt x="1085850" y="526468"/>
                </a:lnTo>
                <a:lnTo>
                  <a:pt x="1085850" y="157136"/>
                </a:lnTo>
                <a:lnTo>
                  <a:pt x="671512" y="157136"/>
                </a:lnTo>
                <a:close/>
              </a:path>
            </a:pathLst>
          </a:custGeom>
          <a:solidFill>
            <a:srgbClr val="9BBB59"/>
          </a:solidFill>
          <a:ln w="1270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0" numCol="1" spcCol="0" rtlCol="0" fromWordArt="0" anchor="b" anchorCtr="1" forceAA="0" compatLnSpc="1">
            <a:normAutofit/>
          </a:bodyPr>
          <a:lstStyle/>
          <a:p>
            <a:pPr algn="ctr"/>
            <a:endPar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5" name="椭圆 34"/>
          <p:cNvSpPr/>
          <p:nvPr>
            <p:custDataLst>
              <p:tags r:id="rId7"/>
            </p:custDataLst>
          </p:nvPr>
        </p:nvSpPr>
        <p:spPr>
          <a:xfrm rot="10800000">
            <a:off x="7010038" y="4424428"/>
            <a:ext cx="307219" cy="307219"/>
          </a:xfrm>
          <a:prstGeom prst="ellipse">
            <a:avLst/>
          </a:prstGeom>
          <a:solidFill>
            <a:srgbClr val="FFFFFF"/>
          </a:solidFill>
          <a:ln w="57150" cap="flat" cmpd="sng" algn="ctr">
            <a:solidFill>
              <a:srgbClr val="F5CA73">
                <a:lumMod val="60000"/>
                <a:lumOff val="40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normAutofit fontScale="82500" lnSpcReduction="20000"/>
          </a:bodyPr>
          <a:lstStyle/>
          <a:p>
            <a:pPr algn="ctr"/>
            <a:endParaRPr lang="zh-CN" altLang="en-US" sz="1350">
              <a:latin typeface="Arial" panose="020B0604020202020204" pitchFamily="34" charset="0"/>
              <a:cs typeface="Arial" panose="020B0604020202020204" pitchFamily="34" charset="0"/>
              <a:sym typeface="Arial" panose="020B0604020202020204" pitchFamily="34" charset="0"/>
            </a:endParaRPr>
          </a:p>
        </p:txBody>
      </p:sp>
      <p:sp>
        <p:nvSpPr>
          <p:cNvPr id="67" name="矩形 66"/>
          <p:cNvSpPr/>
          <p:nvPr>
            <p:custDataLst>
              <p:tags r:id="rId8"/>
            </p:custDataLst>
          </p:nvPr>
        </p:nvSpPr>
        <p:spPr>
          <a:xfrm>
            <a:off x="5871210" y="2245995"/>
            <a:ext cx="4393565" cy="2075815"/>
          </a:xfrm>
          <a:prstGeom prst="rect">
            <a:avLst/>
          </a:prstGeom>
        </p:spPr>
        <p:txBody>
          <a:bodyPr wrap="square" anchor="b" anchorCtr="0">
            <a:normAutofit fontScale="97500" lnSpcReduction="10000"/>
          </a:bodyPr>
          <a:lstStyle/>
          <a:p>
            <a:pPr fontAlgn="auto"/>
            <a:r>
              <a:rPr lang="zh-CN" altLang="en-US" sz="1600" b="1">
                <a:solidFill>
                  <a:srgbClr val="2980B9"/>
                </a:solidFill>
                <a:latin typeface="微软雅黑" panose="020B0503020204020204" pitchFamily="34" charset="-122"/>
                <a:ea typeface="微软雅黑" panose="020B0503020204020204" pitchFamily="34" charset="-122"/>
                <a:sym typeface="+mn-ea"/>
              </a:rPr>
              <a:t>用有意思的方式为第一次约谈或沟通先进行筹备工作。</a:t>
            </a:r>
            <a:endParaRPr lang="en-US" altLang="zh-CN" sz="1600" b="1" noProof="1">
              <a:solidFill>
                <a:srgbClr val="2980B9"/>
              </a:solidFill>
              <a:latin typeface="微软雅黑" panose="020B0503020204020204" pitchFamily="34" charset="-122"/>
              <a:ea typeface="微软雅黑" panose="020B0503020204020204" pitchFamily="34" charset="-122"/>
            </a:endParaRPr>
          </a:p>
          <a:p>
            <a:pPr marL="342900" indent="-342900" fontAlgn="auto">
              <a:buFont typeface="+mj-ea"/>
              <a:buAutoNum type="circleNumDbPlain"/>
            </a:pP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mn-ea"/>
              </a:rPr>
              <a:t>在社交活动上见面，比如剧院、足球场。安排在一起用餐，比如早餐的费用比较低、午餐的商业味较浓、晚餐比较自由，不那么拘束。</a:t>
            </a:r>
            <a:endParaRPr lang="zh-CN" altLang="en-US" sz="1600" noProof="1">
              <a:solidFill>
                <a:schemeClr val="tx1">
                  <a:lumMod val="65000"/>
                  <a:lumOff val="35000"/>
                </a:schemeClr>
              </a:solidFill>
              <a:latin typeface="微软雅黑" panose="020B0503020204020204" pitchFamily="34" charset="-122"/>
              <a:ea typeface="微软雅黑" panose="020B0503020204020204" pitchFamily="34" charset="-122"/>
            </a:endParaRPr>
          </a:p>
          <a:p>
            <a:pPr marL="342900" indent="-342900" fontAlgn="auto">
              <a:buFont typeface="+mj-ea"/>
              <a:buAutoNum type="circleNumDbPlain"/>
            </a:pP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mn-ea"/>
              </a:rPr>
              <a:t>拜托你的客户打电话给这位转介绍客户，告诉他你很快会打电话给他。取得一份介绍信。邮寄一张转介绍卡。</a:t>
            </a:r>
            <a:endParaRPr lang="zh-CN" altLang="en-US" sz="1600" noProof="1">
              <a:solidFill>
                <a:schemeClr val="tx1">
                  <a:lumMod val="65000"/>
                  <a:lumOff val="35000"/>
                </a:schemeClr>
              </a:solidFill>
              <a:latin typeface="微软雅黑" panose="020B0503020204020204" pitchFamily="34" charset="-122"/>
              <a:ea typeface="微软雅黑" panose="020B0503020204020204" pitchFamily="34" charset="-122"/>
            </a:endParaRPr>
          </a:p>
          <a:p>
            <a:endParaRPr lang="zh-CN" altLang="en-US" dirty="0">
              <a:solidFill>
                <a:srgbClr val="3D3F41"/>
              </a:solidFill>
              <a:latin typeface="Arial" panose="020B0604020202020204" pitchFamily="34" charset="0"/>
              <a:cs typeface="Arial" panose="020B0604020202020204" pitchFamily="34" charset="0"/>
              <a:sym typeface="Arial" panose="020B0604020202020204" pitchFamily="34" charset="0"/>
            </a:endParaRPr>
          </a:p>
        </p:txBody>
      </p:sp>
      <p:sp>
        <p:nvSpPr>
          <p:cNvPr id="7" name="文本框 6"/>
          <p:cNvSpPr txBox="1"/>
          <p:nvPr/>
        </p:nvSpPr>
        <p:spPr>
          <a:xfrm>
            <a:off x="6104255" y="5468620"/>
            <a:ext cx="2117725" cy="706755"/>
          </a:xfrm>
          <a:prstGeom prst="rect">
            <a:avLst/>
          </a:prstGeom>
          <a:noFill/>
        </p:spPr>
        <p:txBody>
          <a:bodyPr wrap="none" rtlCol="0" anchor="t">
            <a:spAutoFit/>
          </a:bodyPr>
          <a:lstStyle/>
          <a:p>
            <a:r>
              <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rPr>
              <a:t>规则</a:t>
            </a:r>
            <a:r>
              <a:rPr lang="en-US" altLang="zh-CN" sz="2000" b="1">
                <a:solidFill>
                  <a:schemeClr val="bg2">
                    <a:lumMod val="25000"/>
                  </a:schemeClr>
                </a:solidFill>
                <a:latin typeface="微软雅黑" panose="020B0503020204020204" pitchFamily="34" charset="-122"/>
                <a:ea typeface="微软雅黑" panose="020B0503020204020204" pitchFamily="34" charset="-122"/>
                <a:sym typeface="+mn-ea"/>
              </a:rPr>
              <a:t>2</a:t>
            </a:r>
            <a:r>
              <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rPr>
              <a:t>：安排一次</a:t>
            </a:r>
          </a:p>
          <a:p>
            <a:r>
              <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rPr>
              <a:t>三方会谈。</a:t>
            </a:r>
            <a:endParaRPr lang="zh-CN" altLang="en-US" sz="2000"/>
          </a:p>
        </p:txBody>
      </p:sp>
      <p:pic>
        <p:nvPicPr>
          <p:cNvPr id="8" name="图片 7" descr="e65fd0959a2d8fe918a1ed6b3ddb10e1"/>
          <p:cNvPicPr>
            <a:picLocks noChangeAspect="1"/>
          </p:cNvPicPr>
          <p:nvPr/>
        </p:nvPicPr>
        <p:blipFill>
          <a:blip r:embed="rId11"/>
          <a:stretch>
            <a:fillRect/>
          </a:stretch>
        </p:blipFill>
        <p:spPr>
          <a:xfrm>
            <a:off x="8687435" y="4834255"/>
            <a:ext cx="3416300" cy="1913890"/>
          </a:xfrm>
          <a:prstGeom prst="rect">
            <a:avLst/>
          </a:prstGeom>
        </p:spPr>
      </p:pic>
    </p:spTree>
    <p:custDataLst>
      <p:tags r:id="rId1"/>
    </p:custDataLst>
  </p:cSld>
  <p:clrMapOvr>
    <a:masterClrMapping/>
  </p:clrMapOvr>
  <p:transition spd="slow">
    <p:pu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 167"/>
          <p:cNvSpPr/>
          <p:nvPr/>
        </p:nvSpPr>
        <p:spPr>
          <a:xfrm>
            <a:off x="8448040" y="2299970"/>
            <a:ext cx="2962910" cy="202184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矩形 3"/>
          <p:cNvSpPr/>
          <p:nvPr/>
        </p:nvSpPr>
        <p:spPr>
          <a:xfrm>
            <a:off x="6365875" y="689610"/>
            <a:ext cx="5826125" cy="674370"/>
          </a:xfrm>
          <a:prstGeom prst="rect">
            <a:avLst/>
          </a:prstGeom>
          <a:solidFill>
            <a:srgbClr val="3DAB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369" name="组合 58"/>
          <p:cNvGrpSpPr/>
          <p:nvPr/>
        </p:nvGrpSpPr>
        <p:grpSpPr bwMode="auto">
          <a:xfrm>
            <a:off x="6438900" y="798195"/>
            <a:ext cx="4460209" cy="457200"/>
            <a:chOff x="820864" y="1943802"/>
            <a:chExt cx="4460460" cy="458022"/>
          </a:xfrm>
        </p:grpSpPr>
        <p:sp>
          <p:nvSpPr>
            <p:cNvPr id="58370" name="矩形 59"/>
            <p:cNvSpPr>
              <a:spLocks noChangeArrowheads="1"/>
            </p:cNvSpPr>
            <p:nvPr/>
          </p:nvSpPr>
          <p:spPr bwMode="auto">
            <a:xfrm>
              <a:off x="1288219" y="1943802"/>
              <a:ext cx="3993105" cy="399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bg1"/>
                  </a:solidFill>
                  <a:latin typeface="微软雅黑" panose="020B0503020204020204" pitchFamily="34" charset="-122"/>
                  <a:ea typeface="微软雅黑" panose="020B0503020204020204" pitchFamily="34" charset="-122"/>
                </a:rPr>
                <a:t>如何让老客户主动大量为你转介绍</a:t>
              </a:r>
            </a:p>
          </p:txBody>
        </p:sp>
        <p:grpSp>
          <p:nvGrpSpPr>
            <p:cNvPr id="58371" name="组合 60"/>
            <p:cNvGrpSpPr/>
            <p:nvPr/>
          </p:nvGrpSpPr>
          <p:grpSpPr bwMode="auto">
            <a:xfrm>
              <a:off x="820864" y="1962886"/>
              <a:ext cx="438175" cy="438938"/>
              <a:chOff x="820864" y="1962886"/>
              <a:chExt cx="438175" cy="438938"/>
            </a:xfrm>
          </p:grpSpPr>
          <p:sp>
            <p:nvSpPr>
              <p:cNvPr id="62" name="泪滴形 61"/>
              <p:cNvSpPr/>
              <p:nvPr/>
            </p:nvSpPr>
            <p:spPr>
              <a:xfrm>
                <a:off x="820864" y="1962886"/>
                <a:ext cx="438175" cy="438938"/>
              </a:xfrm>
              <a:prstGeom prst="teardrop">
                <a:avLst/>
              </a:prstGeom>
              <a:solidFill>
                <a:srgbClr val="9BBB59"/>
              </a:solidFill>
              <a:ln>
                <a:solidFill>
                  <a:srgbClr val="9BBB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8373" name="矩形 62"/>
              <p:cNvSpPr>
                <a:spLocks noChangeArrowheads="1"/>
              </p:cNvSpPr>
              <p:nvPr/>
            </p:nvSpPr>
            <p:spPr bwMode="auto">
              <a:xfrm>
                <a:off x="893654" y="1974580"/>
                <a:ext cx="311167" cy="36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chemeClr val="bg1"/>
                    </a:solidFill>
                  </a:rPr>
                  <a:t>B</a:t>
                </a:r>
                <a:endParaRPr lang="zh-CN" altLang="en-US" b="1">
                  <a:solidFill>
                    <a:schemeClr val="bg1"/>
                  </a:solidFill>
                </a:endParaRPr>
              </a:p>
            </p:txBody>
          </p:sp>
        </p:grpSp>
      </p:grpSp>
      <p:sp>
        <p:nvSpPr>
          <p:cNvPr id="52225" name="矩形 1"/>
          <p:cNvSpPr>
            <a:spLocks noChangeArrowheads="1"/>
          </p:cNvSpPr>
          <p:nvPr/>
        </p:nvSpPr>
        <p:spPr bwMode="auto">
          <a:xfrm>
            <a:off x="258128" y="229235"/>
            <a:ext cx="71932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2400" b="1">
                <a:solidFill>
                  <a:schemeClr val="bg1"/>
                </a:solidFill>
                <a:latin typeface="微软雅黑" panose="020B0503020204020204" pitchFamily="34" charset="-122"/>
                <a:ea typeface="微软雅黑" panose="020B0503020204020204" pitchFamily="34" charset="-122"/>
              </a:rPr>
              <a:t>了解顾客需求信息，收集和反馈市场及竞争对手信息</a:t>
            </a:r>
          </a:p>
        </p:txBody>
      </p:sp>
      <p:cxnSp>
        <p:nvCxnSpPr>
          <p:cNvPr id="24" name="直接箭头连接符 23"/>
          <p:cNvCxnSpPr/>
          <p:nvPr>
            <p:custDataLst>
              <p:tags r:id="rId2"/>
            </p:custDataLst>
          </p:nvPr>
        </p:nvCxnSpPr>
        <p:spPr>
          <a:xfrm>
            <a:off x="-58738" y="4578427"/>
            <a:ext cx="11896725" cy="0"/>
          </a:xfrm>
          <a:prstGeom prst="straightConnector1">
            <a:avLst/>
          </a:prstGeom>
          <a:noFill/>
          <a:ln w="19050" cap="flat" cmpd="sng" algn="ctr">
            <a:solidFill>
              <a:srgbClr val="7F7F7F"/>
            </a:solidFill>
            <a:prstDash val="solid"/>
            <a:miter lim="800000"/>
            <a:tailEnd type="triangle"/>
          </a:ln>
          <a:effectLst/>
        </p:spPr>
      </p:cxnSp>
      <p:sp>
        <p:nvSpPr>
          <p:cNvPr id="11" name="椭圆 10"/>
          <p:cNvSpPr/>
          <p:nvPr>
            <p:custDataLst>
              <p:tags r:id="rId3"/>
            </p:custDataLst>
          </p:nvPr>
        </p:nvSpPr>
        <p:spPr>
          <a:xfrm>
            <a:off x="5852431" y="4424428"/>
            <a:ext cx="307219" cy="307219"/>
          </a:xfrm>
          <a:prstGeom prst="ellipse">
            <a:avLst/>
          </a:prstGeom>
          <a:solidFill>
            <a:srgbClr val="FFFFFF"/>
          </a:solidFill>
          <a:ln w="57150" cap="flat" cmpd="sng" algn="ctr">
            <a:solidFill>
              <a:srgbClr val="F99F7B">
                <a:lumMod val="60000"/>
                <a:lumOff val="40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normAutofit fontScale="82500" lnSpcReduction="20000"/>
          </a:bodyPr>
          <a:lstStyle/>
          <a:p>
            <a:pPr algn="ctr"/>
            <a:endParaRPr lang="zh-CN" altLang="en-US" sz="1350">
              <a:latin typeface="Arial" panose="020B0604020202020204" pitchFamily="34" charset="0"/>
              <a:cs typeface="Arial" panose="020B0604020202020204" pitchFamily="34" charset="0"/>
              <a:sym typeface="Arial" panose="020B0604020202020204" pitchFamily="34" charset="0"/>
            </a:endParaRPr>
          </a:p>
        </p:txBody>
      </p:sp>
      <p:sp>
        <p:nvSpPr>
          <p:cNvPr id="48" name="矩形 47"/>
          <p:cNvSpPr/>
          <p:nvPr>
            <p:custDataLst>
              <p:tags r:id="rId4"/>
            </p:custDataLst>
          </p:nvPr>
        </p:nvSpPr>
        <p:spPr>
          <a:xfrm>
            <a:off x="4053205" y="4923155"/>
            <a:ext cx="3905250" cy="1905000"/>
          </a:xfrm>
          <a:prstGeom prst="rect">
            <a:avLst/>
          </a:prstGeom>
        </p:spPr>
        <p:txBody>
          <a:bodyPr wrap="square">
            <a:noAutofit/>
          </a:bodyPr>
          <a:lstStyle/>
          <a:p>
            <a:r>
              <a:rPr lang="zh-CN" altLang="en-US" sz="1600">
                <a:solidFill>
                  <a:schemeClr val="bg1"/>
                </a:solidFill>
                <a:latin typeface="微软雅黑" panose="020B0503020204020204" pitchFamily="34" charset="-122"/>
                <a:ea typeface="微软雅黑" panose="020B0503020204020204" pitchFamily="34" charset="-122"/>
                <a:sym typeface="+mn-ea"/>
              </a:rPr>
              <a:t>这些资料包括公司资料、个人资料、家庭情况、最近一次成功的事、嗜好等。特别可以关注一些细节方面的资料收集，如：上一次度假、孩子们就读的学校、家乡……诸如此类。有了这些个人资料是很好的优势，也便于接下来的面对面接触。</a:t>
            </a:r>
          </a:p>
        </p:txBody>
      </p:sp>
      <p:sp>
        <p:nvSpPr>
          <p:cNvPr id="51" name="任意多边形 50"/>
          <p:cNvSpPr/>
          <p:nvPr>
            <p:custDataLst>
              <p:tags r:id="rId5"/>
            </p:custDataLst>
          </p:nvPr>
        </p:nvSpPr>
        <p:spPr>
          <a:xfrm>
            <a:off x="4622800" y="2299970"/>
            <a:ext cx="2765425" cy="2036445"/>
          </a:xfrm>
          <a:custGeom>
            <a:avLst/>
            <a:gdLst>
              <a:gd name="connsiteX0" fmla="*/ 0 w 1085850"/>
              <a:gd name="connsiteY0" fmla="*/ 0 h 503384"/>
              <a:gd name="connsiteX1" fmla="*/ 1085850 w 1085850"/>
              <a:gd name="connsiteY1" fmla="*/ 0 h 503384"/>
              <a:gd name="connsiteX2" fmla="*/ 1085850 w 1085850"/>
              <a:gd name="connsiteY2" fmla="*/ 369332 h 503384"/>
              <a:gd name="connsiteX3" fmla="*/ 651113 w 1085850"/>
              <a:gd name="connsiteY3" fmla="*/ 369332 h 503384"/>
              <a:gd name="connsiteX4" fmla="*/ 532639 w 1085850"/>
              <a:gd name="connsiteY4" fmla="*/ 503384 h 503384"/>
              <a:gd name="connsiteX5" fmla="*/ 414165 w 1085850"/>
              <a:gd name="connsiteY5" fmla="*/ 369332 h 503384"/>
              <a:gd name="connsiteX6" fmla="*/ 0 w 1085850"/>
              <a:gd name="connsiteY6" fmla="*/ 369332 h 50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0" h="503384">
                <a:moveTo>
                  <a:pt x="0" y="0"/>
                </a:moveTo>
                <a:lnTo>
                  <a:pt x="1085850" y="0"/>
                </a:lnTo>
                <a:lnTo>
                  <a:pt x="1085850" y="369332"/>
                </a:lnTo>
                <a:lnTo>
                  <a:pt x="651113" y="369332"/>
                </a:lnTo>
                <a:lnTo>
                  <a:pt x="532639" y="503384"/>
                </a:lnTo>
                <a:lnTo>
                  <a:pt x="414165" y="369332"/>
                </a:lnTo>
                <a:lnTo>
                  <a:pt x="0" y="369332"/>
                </a:lnTo>
                <a:close/>
              </a:path>
            </a:pathLst>
          </a:custGeom>
          <a:solidFill>
            <a:srgbClr val="A9D7FD"/>
          </a:solidFill>
          <a:ln w="12700" cap="flat" cmpd="sng" algn="ctr">
            <a:noFill/>
            <a:prstDash val="solid"/>
            <a:miter lim="800000"/>
          </a:ln>
          <a:effectLst>
            <a:outerShdw blurRad="50800" dist="38100" dir="2700000" algn="tl" rotWithShape="0">
              <a:prstClr val="black">
                <a:alpha val="40000"/>
              </a:prstClr>
            </a:outerShdw>
          </a:effectLst>
        </p:spPr>
        <p:txBody>
          <a:bodyPr tIns="0" rtlCol="0" anchor="t" anchorCtr="0">
            <a:normAutofit/>
          </a:bodyPr>
          <a:lstStyle/>
          <a:p>
            <a:pPr algn="ctr"/>
            <a:endPar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endParaRPr>
          </a:p>
          <a:p>
            <a:pPr algn="ctr"/>
            <a:r>
              <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rPr>
              <a:t>规则3：做第一次接触以前，先取得转介绍客户的个人资料</a:t>
            </a:r>
          </a:p>
        </p:txBody>
      </p:sp>
      <p:sp>
        <p:nvSpPr>
          <p:cNvPr id="44" name="任意多边形 43"/>
          <p:cNvSpPr/>
          <p:nvPr>
            <p:custDataLst>
              <p:tags r:id="rId6"/>
            </p:custDataLst>
          </p:nvPr>
        </p:nvSpPr>
        <p:spPr>
          <a:xfrm rot="10800000" flipV="1">
            <a:off x="8445500" y="4820920"/>
            <a:ext cx="2965450" cy="1914525"/>
          </a:xfrm>
          <a:custGeom>
            <a:avLst/>
            <a:gdLst>
              <a:gd name="connsiteX0" fmla="*/ 532638 w 1085850"/>
              <a:gd name="connsiteY0" fmla="*/ 0 h 526468"/>
              <a:gd name="connsiteX1" fmla="*/ 393763 w 1085850"/>
              <a:gd name="connsiteY1" fmla="*/ 157136 h 526468"/>
              <a:gd name="connsiteX2" fmla="*/ 0 w 1085850"/>
              <a:gd name="connsiteY2" fmla="*/ 157136 h 526468"/>
              <a:gd name="connsiteX3" fmla="*/ 0 w 1085850"/>
              <a:gd name="connsiteY3" fmla="*/ 526468 h 526468"/>
              <a:gd name="connsiteX4" fmla="*/ 1085850 w 1085850"/>
              <a:gd name="connsiteY4" fmla="*/ 526468 h 526468"/>
              <a:gd name="connsiteX5" fmla="*/ 1085850 w 1085850"/>
              <a:gd name="connsiteY5" fmla="*/ 157136 h 526468"/>
              <a:gd name="connsiteX6" fmla="*/ 671512 w 1085850"/>
              <a:gd name="connsiteY6" fmla="*/ 157136 h 526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0" h="526468">
                <a:moveTo>
                  <a:pt x="532638" y="0"/>
                </a:moveTo>
                <a:lnTo>
                  <a:pt x="393763" y="157136"/>
                </a:lnTo>
                <a:lnTo>
                  <a:pt x="0" y="157136"/>
                </a:lnTo>
                <a:lnTo>
                  <a:pt x="0" y="526468"/>
                </a:lnTo>
                <a:lnTo>
                  <a:pt x="1085850" y="526468"/>
                </a:lnTo>
                <a:lnTo>
                  <a:pt x="1085850" y="157136"/>
                </a:lnTo>
                <a:lnTo>
                  <a:pt x="671512" y="157136"/>
                </a:lnTo>
                <a:close/>
              </a:path>
            </a:pathLst>
          </a:custGeom>
          <a:solidFill>
            <a:srgbClr val="9BBB59"/>
          </a:solidFill>
          <a:ln w="1270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0" numCol="1" spcCol="0" rtlCol="0" fromWordArt="0" anchor="b" anchorCtr="1" forceAA="0" compatLnSpc="1">
            <a:normAutofit/>
          </a:bodyPr>
          <a:lstStyle/>
          <a:p>
            <a:pPr algn="ctr"/>
            <a:endPar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5" name="椭圆 34"/>
          <p:cNvSpPr/>
          <p:nvPr>
            <p:custDataLst>
              <p:tags r:id="rId7"/>
            </p:custDataLst>
          </p:nvPr>
        </p:nvSpPr>
        <p:spPr>
          <a:xfrm rot="10800000">
            <a:off x="9774828" y="4424428"/>
            <a:ext cx="307219" cy="307219"/>
          </a:xfrm>
          <a:prstGeom prst="ellipse">
            <a:avLst/>
          </a:prstGeom>
          <a:solidFill>
            <a:srgbClr val="FFFFFF"/>
          </a:solidFill>
          <a:ln w="57150" cap="flat" cmpd="sng" algn="ctr">
            <a:solidFill>
              <a:srgbClr val="F5CA73">
                <a:lumMod val="60000"/>
                <a:lumOff val="40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normAutofit fontScale="82500" lnSpcReduction="20000"/>
          </a:bodyPr>
          <a:lstStyle/>
          <a:p>
            <a:pPr algn="ctr"/>
            <a:endParaRPr lang="zh-CN" altLang="en-US" sz="1350">
              <a:latin typeface="Arial" panose="020B0604020202020204" pitchFamily="34" charset="0"/>
              <a:cs typeface="Arial" panose="020B0604020202020204" pitchFamily="34" charset="0"/>
              <a:sym typeface="Arial" panose="020B0604020202020204" pitchFamily="34" charset="0"/>
            </a:endParaRPr>
          </a:p>
        </p:txBody>
      </p:sp>
      <p:sp>
        <p:nvSpPr>
          <p:cNvPr id="67" name="矩形 66"/>
          <p:cNvSpPr/>
          <p:nvPr>
            <p:custDataLst>
              <p:tags r:id="rId8"/>
            </p:custDataLst>
          </p:nvPr>
        </p:nvSpPr>
        <p:spPr>
          <a:xfrm>
            <a:off x="8649335" y="2947035"/>
            <a:ext cx="2708275" cy="1414780"/>
          </a:xfrm>
          <a:prstGeom prst="rect">
            <a:avLst/>
          </a:prstGeom>
        </p:spPr>
        <p:txBody>
          <a:bodyPr wrap="square" anchor="b" anchorCtr="0">
            <a:normAutofit/>
          </a:bodyPr>
          <a:lstStyle/>
          <a:p>
            <a:pPr algn="l" fontAlgn="auto"/>
            <a:r>
              <a:rPr lang="zh-CN" altLang="en-US" sz="1600" b="1">
                <a:solidFill>
                  <a:schemeClr val="bg2">
                    <a:lumMod val="25000"/>
                  </a:schemeClr>
                </a:solidFill>
                <a:latin typeface="微软雅黑" panose="020B0503020204020204" pitchFamily="34" charset="-122"/>
                <a:ea typeface="微软雅黑" panose="020B0503020204020204" pitchFamily="34" charset="-122"/>
                <a:sym typeface="+mn-ea"/>
              </a:rPr>
              <a:t>事实上，一开始你的行销动作做得愈少，获得的信赖度可能就愈高。</a:t>
            </a: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sym typeface="+mn-ea"/>
              </a:rPr>
              <a:t>你只要建立好关系，取得对方的信任，再进行下面的动作。</a:t>
            </a:r>
          </a:p>
          <a:p>
            <a:pPr fontAlgn="auto"/>
            <a:endPar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endParaRPr lang="zh-CN" altLang="en-US" dirty="0">
              <a:solidFill>
                <a:srgbClr val="3D3F41"/>
              </a:solidFill>
              <a:latin typeface="Arial" panose="020B0604020202020204" pitchFamily="34" charset="0"/>
              <a:cs typeface="Arial" panose="020B0604020202020204" pitchFamily="34" charset="0"/>
              <a:sym typeface="Arial" panose="020B0604020202020204" pitchFamily="34" charset="0"/>
            </a:endParaRPr>
          </a:p>
        </p:txBody>
      </p:sp>
      <p:sp>
        <p:nvSpPr>
          <p:cNvPr id="7" name="文本框 6"/>
          <p:cNvSpPr txBox="1"/>
          <p:nvPr/>
        </p:nvSpPr>
        <p:spPr>
          <a:xfrm>
            <a:off x="8693785" y="5522595"/>
            <a:ext cx="2468880" cy="1014730"/>
          </a:xfrm>
          <a:prstGeom prst="rect">
            <a:avLst/>
          </a:prstGeom>
          <a:noFill/>
        </p:spPr>
        <p:txBody>
          <a:bodyPr wrap="none" rtlCol="0" anchor="t">
            <a:spAutoFit/>
          </a:bodyPr>
          <a:lstStyle/>
          <a:p>
            <a:pPr algn="l"/>
            <a:r>
              <a:rPr sz="2000" b="1">
                <a:solidFill>
                  <a:schemeClr val="bg2">
                    <a:lumMod val="25000"/>
                  </a:schemeClr>
                </a:solidFill>
                <a:latin typeface="微软雅黑" panose="020B0503020204020204" pitchFamily="34" charset="-122"/>
                <a:ea typeface="微软雅黑" panose="020B0503020204020204" pitchFamily="34" charset="-122"/>
                <a:sym typeface="+mn-ea"/>
              </a:rPr>
              <a:t>规则4：如果客户也</a:t>
            </a:r>
          </a:p>
          <a:p>
            <a:pPr algn="l"/>
            <a:r>
              <a:rPr sz="2000" b="1">
                <a:solidFill>
                  <a:schemeClr val="bg2">
                    <a:lumMod val="25000"/>
                  </a:schemeClr>
                </a:solidFill>
                <a:latin typeface="微软雅黑" panose="020B0503020204020204" pitchFamily="34" charset="-122"/>
                <a:ea typeface="微软雅黑" panose="020B0503020204020204" pitchFamily="34" charset="-122"/>
                <a:sym typeface="+mn-ea"/>
              </a:rPr>
              <a:t>在场，第一次见面不</a:t>
            </a:r>
          </a:p>
          <a:p>
            <a:pPr algn="l"/>
            <a:r>
              <a:rPr sz="2000" b="1">
                <a:solidFill>
                  <a:schemeClr val="bg2">
                    <a:lumMod val="25000"/>
                  </a:schemeClr>
                </a:solidFill>
                <a:latin typeface="微软雅黑" panose="020B0503020204020204" pitchFamily="34" charset="-122"/>
                <a:ea typeface="微软雅黑" panose="020B0503020204020204" pitchFamily="34" charset="-122"/>
                <a:sym typeface="+mn-ea"/>
              </a:rPr>
              <a:t>必行销。</a:t>
            </a:r>
          </a:p>
        </p:txBody>
      </p:sp>
      <p:pic>
        <p:nvPicPr>
          <p:cNvPr id="3" name="图片 2" descr="49f2bafa01ff62e18b61cb71195fed85"/>
          <p:cNvPicPr>
            <a:picLocks noChangeAspect="1"/>
          </p:cNvPicPr>
          <p:nvPr/>
        </p:nvPicPr>
        <p:blipFill>
          <a:blip r:embed="rId11"/>
          <a:stretch>
            <a:fillRect/>
          </a:stretch>
        </p:blipFill>
        <p:spPr>
          <a:xfrm>
            <a:off x="-1134110" y="1534795"/>
            <a:ext cx="5756910" cy="4238625"/>
          </a:xfrm>
          <a:prstGeom prst="rect">
            <a:avLst/>
          </a:prstGeom>
          <a:effectLst>
            <a:outerShdw blurRad="50800" dist="38100" dir="2700000" algn="tl" rotWithShape="0">
              <a:prstClr val="black">
                <a:alpha val="40000"/>
              </a:prstClr>
            </a:outerShdw>
          </a:effectLst>
        </p:spPr>
      </p:pic>
    </p:spTree>
    <p:custDataLst>
      <p:tags r:id="rId1"/>
    </p:custDataLst>
  </p:cSld>
  <p:clrMapOvr>
    <a:masterClrMapping/>
  </p:clrMapOvr>
  <p:transition spd="slow">
    <p:pu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 167"/>
          <p:cNvSpPr/>
          <p:nvPr/>
        </p:nvSpPr>
        <p:spPr>
          <a:xfrm>
            <a:off x="921385" y="3196590"/>
            <a:ext cx="2193290" cy="9156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67" name=" 167"/>
          <p:cNvSpPr/>
          <p:nvPr/>
        </p:nvSpPr>
        <p:spPr>
          <a:xfrm>
            <a:off x="8124825" y="1863090"/>
            <a:ext cx="3286125" cy="245872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矩形 3"/>
          <p:cNvSpPr/>
          <p:nvPr/>
        </p:nvSpPr>
        <p:spPr>
          <a:xfrm>
            <a:off x="6365875" y="689610"/>
            <a:ext cx="5826125" cy="674370"/>
          </a:xfrm>
          <a:prstGeom prst="rect">
            <a:avLst/>
          </a:prstGeom>
          <a:solidFill>
            <a:srgbClr val="3DAB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369" name="组合 58"/>
          <p:cNvGrpSpPr/>
          <p:nvPr/>
        </p:nvGrpSpPr>
        <p:grpSpPr bwMode="auto">
          <a:xfrm>
            <a:off x="6438900" y="798195"/>
            <a:ext cx="4460209" cy="457200"/>
            <a:chOff x="820864" y="1943802"/>
            <a:chExt cx="4460460" cy="458022"/>
          </a:xfrm>
        </p:grpSpPr>
        <p:sp>
          <p:nvSpPr>
            <p:cNvPr id="58370" name="矩形 59"/>
            <p:cNvSpPr>
              <a:spLocks noChangeArrowheads="1"/>
            </p:cNvSpPr>
            <p:nvPr/>
          </p:nvSpPr>
          <p:spPr bwMode="auto">
            <a:xfrm>
              <a:off x="1288219" y="1943802"/>
              <a:ext cx="3993105" cy="399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bg1"/>
                  </a:solidFill>
                  <a:latin typeface="微软雅黑" panose="020B0503020204020204" pitchFamily="34" charset="-122"/>
                  <a:ea typeface="微软雅黑" panose="020B0503020204020204" pitchFamily="34" charset="-122"/>
                </a:rPr>
                <a:t>如何让老客户主动大量为你转介绍</a:t>
              </a:r>
            </a:p>
          </p:txBody>
        </p:sp>
        <p:grpSp>
          <p:nvGrpSpPr>
            <p:cNvPr id="58371" name="组合 60"/>
            <p:cNvGrpSpPr/>
            <p:nvPr/>
          </p:nvGrpSpPr>
          <p:grpSpPr bwMode="auto">
            <a:xfrm>
              <a:off x="820864" y="1962886"/>
              <a:ext cx="438175" cy="438938"/>
              <a:chOff x="820864" y="1962886"/>
              <a:chExt cx="438175" cy="438938"/>
            </a:xfrm>
          </p:grpSpPr>
          <p:sp>
            <p:nvSpPr>
              <p:cNvPr id="62" name="泪滴形 61"/>
              <p:cNvSpPr/>
              <p:nvPr/>
            </p:nvSpPr>
            <p:spPr>
              <a:xfrm>
                <a:off x="820864" y="1962886"/>
                <a:ext cx="438175" cy="438938"/>
              </a:xfrm>
              <a:prstGeom prst="teardrop">
                <a:avLst/>
              </a:prstGeom>
              <a:solidFill>
                <a:srgbClr val="9BBB59"/>
              </a:solidFill>
              <a:ln>
                <a:solidFill>
                  <a:srgbClr val="9BBB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8373" name="矩形 62"/>
              <p:cNvSpPr>
                <a:spLocks noChangeArrowheads="1"/>
              </p:cNvSpPr>
              <p:nvPr/>
            </p:nvSpPr>
            <p:spPr bwMode="auto">
              <a:xfrm>
                <a:off x="893654" y="1974580"/>
                <a:ext cx="311167" cy="36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chemeClr val="bg1"/>
                    </a:solidFill>
                  </a:rPr>
                  <a:t>B</a:t>
                </a:r>
                <a:endParaRPr lang="zh-CN" altLang="en-US" b="1">
                  <a:solidFill>
                    <a:schemeClr val="bg1"/>
                  </a:solidFill>
                </a:endParaRPr>
              </a:p>
            </p:txBody>
          </p:sp>
        </p:grpSp>
      </p:grpSp>
      <p:sp>
        <p:nvSpPr>
          <p:cNvPr id="52225" name="矩形 1"/>
          <p:cNvSpPr>
            <a:spLocks noChangeArrowheads="1"/>
          </p:cNvSpPr>
          <p:nvPr/>
        </p:nvSpPr>
        <p:spPr bwMode="auto">
          <a:xfrm>
            <a:off x="258128" y="229235"/>
            <a:ext cx="71932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2400" b="1">
                <a:solidFill>
                  <a:schemeClr val="bg1"/>
                </a:solidFill>
                <a:latin typeface="微软雅黑" panose="020B0503020204020204" pitchFamily="34" charset="-122"/>
                <a:ea typeface="微软雅黑" panose="020B0503020204020204" pitchFamily="34" charset="-122"/>
              </a:rPr>
              <a:t>了解顾客需求信息，收集和反馈市场及竞争对手信息</a:t>
            </a:r>
          </a:p>
        </p:txBody>
      </p:sp>
      <p:cxnSp>
        <p:nvCxnSpPr>
          <p:cNvPr id="24" name="直接箭头连接符 23"/>
          <p:cNvCxnSpPr/>
          <p:nvPr>
            <p:custDataLst>
              <p:tags r:id="rId2"/>
            </p:custDataLst>
          </p:nvPr>
        </p:nvCxnSpPr>
        <p:spPr>
          <a:xfrm>
            <a:off x="-58738" y="4578427"/>
            <a:ext cx="11896725" cy="0"/>
          </a:xfrm>
          <a:prstGeom prst="straightConnector1">
            <a:avLst/>
          </a:prstGeom>
          <a:noFill/>
          <a:ln w="19050" cap="flat" cmpd="sng" algn="ctr">
            <a:solidFill>
              <a:srgbClr val="7F7F7F"/>
            </a:solidFill>
            <a:prstDash val="solid"/>
            <a:miter lim="800000"/>
            <a:tailEnd type="triangle"/>
          </a:ln>
          <a:effectLst/>
        </p:spPr>
      </p:cxnSp>
      <p:sp>
        <p:nvSpPr>
          <p:cNvPr id="11" name="椭圆 10"/>
          <p:cNvSpPr/>
          <p:nvPr>
            <p:custDataLst>
              <p:tags r:id="rId3"/>
            </p:custDataLst>
          </p:nvPr>
        </p:nvSpPr>
        <p:spPr>
          <a:xfrm>
            <a:off x="5852431" y="4424428"/>
            <a:ext cx="307219" cy="307219"/>
          </a:xfrm>
          <a:prstGeom prst="ellipse">
            <a:avLst/>
          </a:prstGeom>
          <a:solidFill>
            <a:srgbClr val="FFFFFF"/>
          </a:solidFill>
          <a:ln w="57150" cap="flat" cmpd="sng" algn="ctr">
            <a:solidFill>
              <a:srgbClr val="F99F7B">
                <a:lumMod val="60000"/>
                <a:lumOff val="40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normAutofit fontScale="82500" lnSpcReduction="20000"/>
          </a:bodyPr>
          <a:lstStyle/>
          <a:p>
            <a:pPr algn="ctr"/>
            <a:endParaRPr lang="zh-CN" altLang="en-US" sz="1350">
              <a:latin typeface="Arial" panose="020B0604020202020204" pitchFamily="34" charset="0"/>
              <a:cs typeface="Arial" panose="020B0604020202020204" pitchFamily="34" charset="0"/>
              <a:sym typeface="Arial" panose="020B0604020202020204" pitchFamily="34" charset="0"/>
            </a:endParaRPr>
          </a:p>
        </p:txBody>
      </p:sp>
      <p:sp>
        <p:nvSpPr>
          <p:cNvPr id="48" name="矩形 47"/>
          <p:cNvSpPr/>
          <p:nvPr>
            <p:custDataLst>
              <p:tags r:id="rId4"/>
            </p:custDataLst>
          </p:nvPr>
        </p:nvSpPr>
        <p:spPr>
          <a:xfrm>
            <a:off x="4622800" y="4857115"/>
            <a:ext cx="2823845" cy="1905000"/>
          </a:xfrm>
          <a:prstGeom prst="rect">
            <a:avLst/>
          </a:prstGeom>
        </p:spPr>
        <p:txBody>
          <a:bodyPr wrap="square">
            <a:noAutofit/>
          </a:bodyPr>
          <a:lstStyle/>
          <a:p>
            <a:r>
              <a:rPr lang="zh-CN" altLang="en-US" sz="1600">
                <a:solidFill>
                  <a:schemeClr val="bg1"/>
                </a:solidFill>
                <a:latin typeface="微软雅黑" panose="020B0503020204020204" pitchFamily="34" charset="-122"/>
                <a:ea typeface="微软雅黑" panose="020B0503020204020204" pitchFamily="34" charset="-122"/>
                <a:sym typeface="+mn-ea"/>
              </a:rPr>
              <a:t>如果你有办法让准客户帮你搜集资料，就等于得到了一个对你的销售感兴趣的准客户，他会很乐意谈话与聆听。</a:t>
            </a:r>
          </a:p>
        </p:txBody>
      </p:sp>
      <p:sp>
        <p:nvSpPr>
          <p:cNvPr id="51" name="任意多边形 50"/>
          <p:cNvSpPr/>
          <p:nvPr>
            <p:custDataLst>
              <p:tags r:id="rId5"/>
            </p:custDataLst>
          </p:nvPr>
        </p:nvSpPr>
        <p:spPr>
          <a:xfrm>
            <a:off x="4622800" y="2299970"/>
            <a:ext cx="2765425" cy="2036445"/>
          </a:xfrm>
          <a:custGeom>
            <a:avLst/>
            <a:gdLst>
              <a:gd name="connsiteX0" fmla="*/ 0 w 1085850"/>
              <a:gd name="connsiteY0" fmla="*/ 0 h 503384"/>
              <a:gd name="connsiteX1" fmla="*/ 1085850 w 1085850"/>
              <a:gd name="connsiteY1" fmla="*/ 0 h 503384"/>
              <a:gd name="connsiteX2" fmla="*/ 1085850 w 1085850"/>
              <a:gd name="connsiteY2" fmla="*/ 369332 h 503384"/>
              <a:gd name="connsiteX3" fmla="*/ 651113 w 1085850"/>
              <a:gd name="connsiteY3" fmla="*/ 369332 h 503384"/>
              <a:gd name="connsiteX4" fmla="*/ 532639 w 1085850"/>
              <a:gd name="connsiteY4" fmla="*/ 503384 h 503384"/>
              <a:gd name="connsiteX5" fmla="*/ 414165 w 1085850"/>
              <a:gd name="connsiteY5" fmla="*/ 369332 h 503384"/>
              <a:gd name="connsiteX6" fmla="*/ 0 w 1085850"/>
              <a:gd name="connsiteY6" fmla="*/ 369332 h 50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0" h="503384">
                <a:moveTo>
                  <a:pt x="0" y="0"/>
                </a:moveTo>
                <a:lnTo>
                  <a:pt x="1085850" y="0"/>
                </a:lnTo>
                <a:lnTo>
                  <a:pt x="1085850" y="369332"/>
                </a:lnTo>
                <a:lnTo>
                  <a:pt x="651113" y="369332"/>
                </a:lnTo>
                <a:lnTo>
                  <a:pt x="532639" y="503384"/>
                </a:lnTo>
                <a:lnTo>
                  <a:pt x="414165" y="369332"/>
                </a:lnTo>
                <a:lnTo>
                  <a:pt x="0" y="369332"/>
                </a:lnTo>
                <a:close/>
              </a:path>
            </a:pathLst>
          </a:custGeom>
          <a:solidFill>
            <a:srgbClr val="A9D7FD"/>
          </a:solidFill>
          <a:ln w="12700" cap="flat" cmpd="sng" algn="ctr">
            <a:noFill/>
            <a:prstDash val="solid"/>
            <a:miter lim="800000"/>
          </a:ln>
          <a:effectLst>
            <a:outerShdw blurRad="50800" dist="38100" dir="2700000" algn="tl" rotWithShape="0">
              <a:prstClr val="black">
                <a:alpha val="40000"/>
              </a:prstClr>
            </a:outerShdw>
          </a:effectLst>
        </p:spPr>
        <p:txBody>
          <a:bodyPr tIns="0" rtlCol="0" anchor="t" anchorCtr="0">
            <a:normAutofit/>
          </a:bodyPr>
          <a:lstStyle/>
          <a:p>
            <a:pPr algn="ctr"/>
            <a:endPar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endParaRPr>
          </a:p>
        </p:txBody>
      </p:sp>
      <p:sp>
        <p:nvSpPr>
          <p:cNvPr id="44" name="任意多边形 43"/>
          <p:cNvSpPr/>
          <p:nvPr>
            <p:custDataLst>
              <p:tags r:id="rId6"/>
            </p:custDataLst>
          </p:nvPr>
        </p:nvSpPr>
        <p:spPr>
          <a:xfrm rot="10800000" flipV="1">
            <a:off x="8445500" y="4820920"/>
            <a:ext cx="2965450" cy="1914525"/>
          </a:xfrm>
          <a:custGeom>
            <a:avLst/>
            <a:gdLst>
              <a:gd name="connsiteX0" fmla="*/ 532638 w 1085850"/>
              <a:gd name="connsiteY0" fmla="*/ 0 h 526468"/>
              <a:gd name="connsiteX1" fmla="*/ 393763 w 1085850"/>
              <a:gd name="connsiteY1" fmla="*/ 157136 h 526468"/>
              <a:gd name="connsiteX2" fmla="*/ 0 w 1085850"/>
              <a:gd name="connsiteY2" fmla="*/ 157136 h 526468"/>
              <a:gd name="connsiteX3" fmla="*/ 0 w 1085850"/>
              <a:gd name="connsiteY3" fmla="*/ 526468 h 526468"/>
              <a:gd name="connsiteX4" fmla="*/ 1085850 w 1085850"/>
              <a:gd name="connsiteY4" fmla="*/ 526468 h 526468"/>
              <a:gd name="connsiteX5" fmla="*/ 1085850 w 1085850"/>
              <a:gd name="connsiteY5" fmla="*/ 157136 h 526468"/>
              <a:gd name="connsiteX6" fmla="*/ 671512 w 1085850"/>
              <a:gd name="connsiteY6" fmla="*/ 157136 h 526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0" h="526468">
                <a:moveTo>
                  <a:pt x="532638" y="0"/>
                </a:moveTo>
                <a:lnTo>
                  <a:pt x="393763" y="157136"/>
                </a:lnTo>
                <a:lnTo>
                  <a:pt x="0" y="157136"/>
                </a:lnTo>
                <a:lnTo>
                  <a:pt x="0" y="526468"/>
                </a:lnTo>
                <a:lnTo>
                  <a:pt x="1085850" y="526468"/>
                </a:lnTo>
                <a:lnTo>
                  <a:pt x="1085850" y="157136"/>
                </a:lnTo>
                <a:lnTo>
                  <a:pt x="671512" y="157136"/>
                </a:lnTo>
                <a:close/>
              </a:path>
            </a:pathLst>
          </a:custGeom>
          <a:solidFill>
            <a:srgbClr val="9BBB59"/>
          </a:solidFill>
          <a:ln w="1270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0" numCol="1" spcCol="0" rtlCol="0" fromWordArt="0" anchor="b" anchorCtr="1" forceAA="0" compatLnSpc="1">
            <a:normAutofit/>
          </a:bodyPr>
          <a:lstStyle/>
          <a:p>
            <a:pPr algn="ctr"/>
            <a:endPar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5" name="椭圆 34"/>
          <p:cNvSpPr/>
          <p:nvPr>
            <p:custDataLst>
              <p:tags r:id="rId7"/>
            </p:custDataLst>
          </p:nvPr>
        </p:nvSpPr>
        <p:spPr>
          <a:xfrm rot="10800000">
            <a:off x="9774828" y="4424428"/>
            <a:ext cx="307219" cy="307219"/>
          </a:xfrm>
          <a:prstGeom prst="ellipse">
            <a:avLst/>
          </a:prstGeom>
          <a:solidFill>
            <a:srgbClr val="FFFFFF"/>
          </a:solidFill>
          <a:ln w="57150" cap="flat" cmpd="sng" algn="ctr">
            <a:solidFill>
              <a:srgbClr val="F5CA73">
                <a:lumMod val="60000"/>
                <a:lumOff val="40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normAutofit fontScale="82500" lnSpcReduction="20000"/>
          </a:bodyPr>
          <a:lstStyle/>
          <a:p>
            <a:pPr algn="ctr"/>
            <a:endParaRPr lang="zh-CN" altLang="en-US" sz="1350">
              <a:latin typeface="Arial" panose="020B0604020202020204" pitchFamily="34" charset="0"/>
              <a:cs typeface="Arial" panose="020B0604020202020204" pitchFamily="34" charset="0"/>
              <a:sym typeface="Arial" panose="020B0604020202020204" pitchFamily="34" charset="0"/>
            </a:endParaRPr>
          </a:p>
        </p:txBody>
      </p:sp>
      <p:sp>
        <p:nvSpPr>
          <p:cNvPr id="67" name="矩形 66"/>
          <p:cNvSpPr/>
          <p:nvPr>
            <p:custDataLst>
              <p:tags r:id="rId8"/>
            </p:custDataLst>
          </p:nvPr>
        </p:nvSpPr>
        <p:spPr>
          <a:xfrm>
            <a:off x="8407400" y="2301240"/>
            <a:ext cx="2721610" cy="2277110"/>
          </a:xfrm>
          <a:prstGeom prst="rect">
            <a:avLst/>
          </a:prstGeom>
        </p:spPr>
        <p:txBody>
          <a:bodyPr wrap="square" anchor="b" anchorCtr="0">
            <a:normAutofit/>
          </a:bodyPr>
          <a:lstStyle/>
          <a:p>
            <a:pPr algn="l" fontAlgn="auto"/>
            <a:r>
              <a:rPr lang="zh-CN" altLang="en-US" sz="1600">
                <a:solidFill>
                  <a:schemeClr val="bg2">
                    <a:lumMod val="25000"/>
                  </a:schemeClr>
                </a:solidFill>
                <a:latin typeface="微软雅黑" panose="020B0503020204020204" pitchFamily="34" charset="-122"/>
                <a:ea typeface="微软雅黑" panose="020B0503020204020204" pitchFamily="34" charset="-122"/>
                <a:sym typeface="+mn-ea"/>
              </a:rPr>
              <a:t>资料就像电话一样，是不可能完成销售的，它只是工具而已，因此，只要寄足够引起对方兴趣的资料就可以了。简短，但是积极。不要洋洋洒洒写了一大堆感谢的话。你只要告诉他，很高兴认识他，期待下一次见面就好了。</a:t>
            </a:r>
            <a:r>
              <a:rPr lang="zh-CN" altLang="en-US" sz="1600">
                <a:latin typeface="微软雅黑" panose="020B0503020204020204" pitchFamily="34" charset="-122"/>
                <a:ea typeface="微软雅黑" panose="020B0503020204020204" pitchFamily="34" charset="-122"/>
                <a:sym typeface="+mn-ea"/>
              </a:rPr>
              <a:t> </a:t>
            </a:r>
          </a:p>
          <a:p>
            <a:pPr fontAlgn="auto"/>
            <a:endPar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endParaRPr lang="zh-CN" altLang="en-US" dirty="0">
              <a:solidFill>
                <a:srgbClr val="3D3F41"/>
              </a:solidFill>
              <a:latin typeface="Arial" panose="020B0604020202020204" pitchFamily="34" charset="0"/>
              <a:cs typeface="Arial" panose="020B0604020202020204" pitchFamily="34" charset="0"/>
              <a:sym typeface="Arial" panose="020B0604020202020204" pitchFamily="34" charset="0"/>
            </a:endParaRPr>
          </a:p>
        </p:txBody>
      </p:sp>
      <p:sp>
        <p:nvSpPr>
          <p:cNvPr id="7" name="文本框 6"/>
          <p:cNvSpPr txBox="1"/>
          <p:nvPr/>
        </p:nvSpPr>
        <p:spPr>
          <a:xfrm>
            <a:off x="8766175" y="5643245"/>
            <a:ext cx="2327275" cy="706755"/>
          </a:xfrm>
          <a:prstGeom prst="rect">
            <a:avLst/>
          </a:prstGeom>
          <a:noFill/>
        </p:spPr>
        <p:txBody>
          <a:bodyPr wrap="square" rtlCol="0" anchor="t">
            <a:spAutoFit/>
          </a:bodyPr>
          <a:lstStyle/>
          <a:p>
            <a:pPr algn="l"/>
            <a:r>
              <a:rPr sz="2000" b="1">
                <a:solidFill>
                  <a:schemeClr val="bg2">
                    <a:lumMod val="25000"/>
                  </a:schemeClr>
                </a:solidFill>
                <a:latin typeface="微软雅黑" panose="020B0503020204020204" pitchFamily="34" charset="-122"/>
                <a:ea typeface="微软雅黑" panose="020B0503020204020204" pitchFamily="34" charset="-122"/>
                <a:sym typeface="+mn-ea"/>
              </a:rPr>
              <a:t>规则7：不要寄太多资料</a:t>
            </a:r>
          </a:p>
        </p:txBody>
      </p:sp>
      <p:sp>
        <p:nvSpPr>
          <p:cNvPr id="2" name="任意多边形 1"/>
          <p:cNvSpPr/>
          <p:nvPr>
            <p:custDataLst>
              <p:tags r:id="rId9"/>
            </p:custDataLst>
          </p:nvPr>
        </p:nvSpPr>
        <p:spPr>
          <a:xfrm rot="10800000" flipV="1">
            <a:off x="461645" y="4834255"/>
            <a:ext cx="2835275" cy="1515745"/>
          </a:xfrm>
          <a:custGeom>
            <a:avLst/>
            <a:gdLst>
              <a:gd name="connsiteX0" fmla="*/ 532638 w 1085850"/>
              <a:gd name="connsiteY0" fmla="*/ 0 h 526468"/>
              <a:gd name="connsiteX1" fmla="*/ 393763 w 1085850"/>
              <a:gd name="connsiteY1" fmla="*/ 157136 h 526468"/>
              <a:gd name="connsiteX2" fmla="*/ 0 w 1085850"/>
              <a:gd name="connsiteY2" fmla="*/ 157136 h 526468"/>
              <a:gd name="connsiteX3" fmla="*/ 0 w 1085850"/>
              <a:gd name="connsiteY3" fmla="*/ 526468 h 526468"/>
              <a:gd name="connsiteX4" fmla="*/ 1085850 w 1085850"/>
              <a:gd name="connsiteY4" fmla="*/ 526468 h 526468"/>
              <a:gd name="connsiteX5" fmla="*/ 1085850 w 1085850"/>
              <a:gd name="connsiteY5" fmla="*/ 157136 h 526468"/>
              <a:gd name="connsiteX6" fmla="*/ 671512 w 1085850"/>
              <a:gd name="connsiteY6" fmla="*/ 157136 h 526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0" h="526468">
                <a:moveTo>
                  <a:pt x="532638" y="0"/>
                </a:moveTo>
                <a:lnTo>
                  <a:pt x="393763" y="157136"/>
                </a:lnTo>
                <a:lnTo>
                  <a:pt x="0" y="157136"/>
                </a:lnTo>
                <a:lnTo>
                  <a:pt x="0" y="526468"/>
                </a:lnTo>
                <a:lnTo>
                  <a:pt x="1085850" y="526468"/>
                </a:lnTo>
                <a:lnTo>
                  <a:pt x="1085850" y="157136"/>
                </a:lnTo>
                <a:lnTo>
                  <a:pt x="671512" y="157136"/>
                </a:lnTo>
                <a:close/>
              </a:path>
            </a:pathLst>
          </a:custGeom>
          <a:solidFill>
            <a:srgbClr val="9BBB59"/>
          </a:solidFill>
          <a:ln w="1270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0" numCol="1" spcCol="0" rtlCol="0" fromWordArt="0" anchor="b" anchorCtr="1" forceAA="0" compatLnSpc="1">
            <a:normAutofit/>
          </a:bodyPr>
          <a:lstStyle/>
          <a:p>
            <a:pPr algn="ctr"/>
            <a:endPar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5" name="椭圆 4"/>
          <p:cNvSpPr/>
          <p:nvPr>
            <p:custDataLst>
              <p:tags r:id="rId10"/>
            </p:custDataLst>
          </p:nvPr>
        </p:nvSpPr>
        <p:spPr>
          <a:xfrm rot="10800000">
            <a:off x="1750333" y="4424428"/>
            <a:ext cx="307219" cy="307219"/>
          </a:xfrm>
          <a:prstGeom prst="ellipse">
            <a:avLst/>
          </a:prstGeom>
          <a:solidFill>
            <a:srgbClr val="FFFFFF"/>
          </a:solidFill>
          <a:ln w="57150" cap="flat" cmpd="sng" algn="ctr">
            <a:solidFill>
              <a:srgbClr val="F5CA73">
                <a:lumMod val="60000"/>
                <a:lumOff val="40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normAutofit fontScale="82500" lnSpcReduction="20000"/>
          </a:bodyPr>
          <a:lstStyle/>
          <a:p>
            <a:pPr algn="ctr"/>
            <a:endParaRPr lang="zh-CN" altLang="en-US" sz="1350">
              <a:latin typeface="Arial" panose="020B0604020202020204" pitchFamily="34" charset="0"/>
              <a:cs typeface="Arial" panose="020B0604020202020204" pitchFamily="34" charset="0"/>
              <a:sym typeface="Arial" panose="020B0604020202020204" pitchFamily="34" charset="0"/>
            </a:endParaRPr>
          </a:p>
        </p:txBody>
      </p:sp>
      <p:sp>
        <p:nvSpPr>
          <p:cNvPr id="6" name="矩形 5"/>
          <p:cNvSpPr/>
          <p:nvPr>
            <p:custDataLst>
              <p:tags r:id="rId11"/>
            </p:custDataLst>
          </p:nvPr>
        </p:nvSpPr>
        <p:spPr>
          <a:xfrm>
            <a:off x="1102995" y="3655695"/>
            <a:ext cx="2193925" cy="706120"/>
          </a:xfrm>
          <a:prstGeom prst="rect">
            <a:avLst/>
          </a:prstGeom>
        </p:spPr>
        <p:txBody>
          <a:bodyPr wrap="square" anchor="b" anchorCtr="0">
            <a:normAutofit/>
          </a:bodyPr>
          <a:lstStyle/>
          <a:p>
            <a:pPr fontAlgn="auto"/>
            <a:r>
              <a:rPr lang="zh-CN" altLang="en-US" sz="1800" b="1">
                <a:solidFill>
                  <a:schemeClr val="bg2">
                    <a:lumMod val="25000"/>
                  </a:schemeClr>
                </a:solidFill>
                <a:latin typeface="微软雅黑" panose="020B0503020204020204" pitchFamily="34" charset="-122"/>
                <a:ea typeface="微软雅黑" panose="020B0503020204020204" pitchFamily="34" charset="-122"/>
                <a:sym typeface="+mn-ea"/>
              </a:rPr>
              <a:t>开门见山谈业务 </a:t>
            </a:r>
            <a:r>
              <a:rPr lang="zh-CN" altLang="en-US" sz="1600">
                <a:solidFill>
                  <a:srgbClr val="9BBB59"/>
                </a:solidFill>
                <a:latin typeface="微软雅黑" panose="020B0503020204020204" pitchFamily="34" charset="-122"/>
                <a:ea typeface="微软雅黑" panose="020B0503020204020204" pitchFamily="34" charset="-122"/>
                <a:sym typeface="+mn-ea"/>
              </a:rPr>
              <a:t>。</a:t>
            </a:r>
            <a:endParaRPr lang="zh-CN" altLang="en-US" sz="1600">
              <a:solidFill>
                <a:srgbClr val="9BBB59"/>
              </a:solidFill>
              <a:latin typeface="微软雅黑" panose="020B0503020204020204" pitchFamily="34" charset="-122"/>
              <a:ea typeface="微软雅黑" panose="020B0503020204020204" pitchFamily="34" charset="-122"/>
            </a:endParaRPr>
          </a:p>
          <a:p>
            <a:pPr fontAlgn="auto"/>
            <a:endParaRPr lang="zh-CN" altLang="en-US" sz="1600" noProof="1">
              <a:solidFill>
                <a:schemeClr val="tx1">
                  <a:lumMod val="65000"/>
                  <a:lumOff val="35000"/>
                </a:schemeClr>
              </a:solidFill>
              <a:latin typeface="微软雅黑" panose="020B0503020204020204" pitchFamily="34" charset="-122"/>
              <a:ea typeface="微软雅黑" panose="020B0503020204020204" pitchFamily="34" charset="-122"/>
            </a:endParaRPr>
          </a:p>
          <a:p>
            <a:endParaRPr lang="zh-CN" altLang="en-US" dirty="0">
              <a:solidFill>
                <a:srgbClr val="3D3F41"/>
              </a:solidFill>
              <a:latin typeface="Arial" panose="020B0604020202020204" pitchFamily="34" charset="0"/>
              <a:cs typeface="Arial" panose="020B0604020202020204" pitchFamily="34" charset="0"/>
              <a:sym typeface="Arial" panose="020B0604020202020204" pitchFamily="34" charset="0"/>
            </a:endParaRPr>
          </a:p>
        </p:txBody>
      </p:sp>
      <p:sp>
        <p:nvSpPr>
          <p:cNvPr id="8" name="文本框 7"/>
          <p:cNvSpPr txBox="1"/>
          <p:nvPr/>
        </p:nvSpPr>
        <p:spPr>
          <a:xfrm>
            <a:off x="692150" y="5455920"/>
            <a:ext cx="2423160" cy="706755"/>
          </a:xfrm>
          <a:prstGeom prst="rect">
            <a:avLst/>
          </a:prstGeom>
          <a:noFill/>
        </p:spPr>
        <p:txBody>
          <a:bodyPr wrap="square" rtlCol="0" anchor="t">
            <a:spAutoFit/>
          </a:bodyPr>
          <a:lstStyle/>
          <a:p>
            <a:r>
              <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rPr>
              <a:t>规则</a:t>
            </a:r>
            <a:r>
              <a:rPr lang="en-US" altLang="zh-CN" sz="2000" b="1">
                <a:solidFill>
                  <a:schemeClr val="bg2">
                    <a:lumMod val="25000"/>
                  </a:schemeClr>
                </a:solidFill>
                <a:latin typeface="微软雅黑" panose="020B0503020204020204" pitchFamily="34" charset="-122"/>
                <a:ea typeface="微软雅黑" panose="020B0503020204020204" pitchFamily="34" charset="-122"/>
                <a:sym typeface="+mn-ea"/>
              </a:rPr>
              <a:t>5</a:t>
            </a:r>
            <a:r>
              <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rPr>
              <a:t>：安排</a:t>
            </a:r>
            <a:r>
              <a:rPr lang="en-US" altLang="zh-CN" sz="2000" b="1">
                <a:solidFill>
                  <a:schemeClr val="bg2">
                    <a:lumMod val="25000"/>
                  </a:schemeClr>
                </a:solidFill>
                <a:latin typeface="微软雅黑" panose="020B0503020204020204" pitchFamily="34" charset="-122"/>
                <a:ea typeface="微软雅黑" panose="020B0503020204020204" pitchFamily="34" charset="-122"/>
                <a:sym typeface="+mn-ea"/>
              </a:rPr>
              <a:t>1</a:t>
            </a:r>
            <a:r>
              <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rPr>
              <a:t>分钟私下里商谈的时间。</a:t>
            </a:r>
          </a:p>
        </p:txBody>
      </p:sp>
      <p:sp>
        <p:nvSpPr>
          <p:cNvPr id="10" name="文本框 9"/>
          <p:cNvSpPr txBox="1"/>
          <p:nvPr/>
        </p:nvSpPr>
        <p:spPr>
          <a:xfrm>
            <a:off x="4848225" y="2510155"/>
            <a:ext cx="2540000" cy="922020"/>
          </a:xfrm>
          <a:prstGeom prst="rect">
            <a:avLst/>
          </a:prstGeom>
          <a:noFill/>
        </p:spPr>
        <p:txBody>
          <a:bodyPr wrap="square" rtlCol="0" anchor="t">
            <a:spAutoFit/>
          </a:bodyPr>
          <a:lstStyle/>
          <a:p>
            <a:pPr algn="ctr"/>
            <a:endParaRPr lang="zh-CN" altLang="en-US" b="1">
              <a:solidFill>
                <a:schemeClr val="bg2">
                  <a:lumMod val="25000"/>
                </a:schemeClr>
              </a:solidFill>
              <a:latin typeface="微软雅黑" panose="020B0503020204020204" pitchFamily="34" charset="-122"/>
              <a:ea typeface="微软雅黑" panose="020B0503020204020204" pitchFamily="34" charset="-122"/>
              <a:sym typeface="+mn-ea"/>
            </a:endParaRPr>
          </a:p>
          <a:p>
            <a:pPr algn="ctr"/>
            <a:r>
              <a:rPr lang="zh-CN" altLang="en-US" b="1">
                <a:solidFill>
                  <a:schemeClr val="bg2">
                    <a:lumMod val="25000"/>
                  </a:schemeClr>
                </a:solidFill>
                <a:latin typeface="微软雅黑" panose="020B0503020204020204" pitchFamily="34" charset="-122"/>
                <a:ea typeface="微软雅黑" panose="020B0503020204020204" pitchFamily="34" charset="-122"/>
                <a:sym typeface="+mn-ea"/>
              </a:rPr>
              <a:t>规则6：试着让准客户为你们的约谈准备资料。</a:t>
            </a:r>
            <a:endParaRPr lang="zh-CN" altLang="en-US"/>
          </a:p>
        </p:txBody>
      </p:sp>
    </p:spTree>
    <p:custDataLst>
      <p:tags r:id="rId1"/>
    </p:custDataLst>
  </p:cSld>
  <p:clrMapOvr>
    <a:masterClrMapping/>
  </p:clrMapOvr>
  <p:transition spd="slow">
    <p:pu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 167"/>
          <p:cNvSpPr/>
          <p:nvPr/>
        </p:nvSpPr>
        <p:spPr>
          <a:xfrm>
            <a:off x="5721350" y="2246630"/>
            <a:ext cx="4693285" cy="207581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矩形 3"/>
          <p:cNvSpPr/>
          <p:nvPr/>
        </p:nvSpPr>
        <p:spPr>
          <a:xfrm>
            <a:off x="6365875" y="689610"/>
            <a:ext cx="5826125" cy="674370"/>
          </a:xfrm>
          <a:prstGeom prst="rect">
            <a:avLst/>
          </a:prstGeom>
          <a:solidFill>
            <a:srgbClr val="3DAB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369" name="组合 58"/>
          <p:cNvGrpSpPr/>
          <p:nvPr/>
        </p:nvGrpSpPr>
        <p:grpSpPr bwMode="auto">
          <a:xfrm>
            <a:off x="6438900" y="798195"/>
            <a:ext cx="4460209" cy="457200"/>
            <a:chOff x="820864" y="1943802"/>
            <a:chExt cx="4460460" cy="458022"/>
          </a:xfrm>
        </p:grpSpPr>
        <p:sp>
          <p:nvSpPr>
            <p:cNvPr id="58370" name="矩形 59"/>
            <p:cNvSpPr>
              <a:spLocks noChangeArrowheads="1"/>
            </p:cNvSpPr>
            <p:nvPr/>
          </p:nvSpPr>
          <p:spPr bwMode="auto">
            <a:xfrm>
              <a:off x="1288219" y="1943802"/>
              <a:ext cx="3993105" cy="399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bg1"/>
                  </a:solidFill>
                  <a:latin typeface="微软雅黑" panose="020B0503020204020204" pitchFamily="34" charset="-122"/>
                  <a:ea typeface="微软雅黑" panose="020B0503020204020204" pitchFamily="34" charset="-122"/>
                </a:rPr>
                <a:t>如何让老客户主动大量为你转介绍</a:t>
              </a:r>
            </a:p>
          </p:txBody>
        </p:sp>
        <p:grpSp>
          <p:nvGrpSpPr>
            <p:cNvPr id="58371" name="组合 60"/>
            <p:cNvGrpSpPr/>
            <p:nvPr/>
          </p:nvGrpSpPr>
          <p:grpSpPr bwMode="auto">
            <a:xfrm>
              <a:off x="820864" y="1962886"/>
              <a:ext cx="438175" cy="438938"/>
              <a:chOff x="820864" y="1962886"/>
              <a:chExt cx="438175" cy="438938"/>
            </a:xfrm>
          </p:grpSpPr>
          <p:sp>
            <p:nvSpPr>
              <p:cNvPr id="62" name="泪滴形 61"/>
              <p:cNvSpPr/>
              <p:nvPr/>
            </p:nvSpPr>
            <p:spPr>
              <a:xfrm>
                <a:off x="820864" y="1962886"/>
                <a:ext cx="438175" cy="438938"/>
              </a:xfrm>
              <a:prstGeom prst="teardrop">
                <a:avLst/>
              </a:prstGeom>
              <a:solidFill>
                <a:srgbClr val="9BBB59"/>
              </a:solidFill>
              <a:ln>
                <a:solidFill>
                  <a:srgbClr val="9BBB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8373" name="矩形 62"/>
              <p:cNvSpPr>
                <a:spLocks noChangeArrowheads="1"/>
              </p:cNvSpPr>
              <p:nvPr/>
            </p:nvSpPr>
            <p:spPr bwMode="auto">
              <a:xfrm>
                <a:off x="893654" y="1974580"/>
                <a:ext cx="311167" cy="36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chemeClr val="bg1"/>
                    </a:solidFill>
                  </a:rPr>
                  <a:t>B</a:t>
                </a:r>
                <a:endParaRPr lang="zh-CN" altLang="en-US" b="1">
                  <a:solidFill>
                    <a:schemeClr val="bg1"/>
                  </a:solidFill>
                </a:endParaRPr>
              </a:p>
            </p:txBody>
          </p:sp>
        </p:grpSp>
      </p:grpSp>
      <p:sp>
        <p:nvSpPr>
          <p:cNvPr id="52225" name="矩形 1"/>
          <p:cNvSpPr>
            <a:spLocks noChangeArrowheads="1"/>
          </p:cNvSpPr>
          <p:nvPr/>
        </p:nvSpPr>
        <p:spPr bwMode="auto">
          <a:xfrm>
            <a:off x="258128" y="229235"/>
            <a:ext cx="71932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zh-CN" altLang="en-US" sz="2400" b="1">
                <a:solidFill>
                  <a:schemeClr val="bg1"/>
                </a:solidFill>
                <a:latin typeface="微软雅黑" panose="020B0503020204020204" pitchFamily="34" charset="-122"/>
                <a:ea typeface="微软雅黑" panose="020B0503020204020204" pitchFamily="34" charset="-122"/>
              </a:rPr>
              <a:t>了解顾客需求信息，收集和反馈市场及竞争对手信息</a:t>
            </a:r>
          </a:p>
        </p:txBody>
      </p:sp>
      <p:cxnSp>
        <p:nvCxnSpPr>
          <p:cNvPr id="24" name="直接箭头连接符 23"/>
          <p:cNvCxnSpPr/>
          <p:nvPr>
            <p:custDataLst>
              <p:tags r:id="rId2"/>
            </p:custDataLst>
          </p:nvPr>
        </p:nvCxnSpPr>
        <p:spPr>
          <a:xfrm>
            <a:off x="-58738" y="4578427"/>
            <a:ext cx="11896725" cy="0"/>
          </a:xfrm>
          <a:prstGeom prst="straightConnector1">
            <a:avLst/>
          </a:prstGeom>
          <a:noFill/>
          <a:ln w="19050" cap="flat" cmpd="sng" algn="ctr">
            <a:solidFill>
              <a:srgbClr val="7F7F7F"/>
            </a:solidFill>
            <a:prstDash val="solid"/>
            <a:miter lim="800000"/>
            <a:tailEnd type="triangle"/>
          </a:ln>
          <a:effectLst/>
        </p:spPr>
      </p:cxnSp>
      <p:sp>
        <p:nvSpPr>
          <p:cNvPr id="11" name="椭圆 10"/>
          <p:cNvSpPr/>
          <p:nvPr>
            <p:custDataLst>
              <p:tags r:id="rId3"/>
            </p:custDataLst>
          </p:nvPr>
        </p:nvSpPr>
        <p:spPr>
          <a:xfrm>
            <a:off x="2782206" y="4384423"/>
            <a:ext cx="307219" cy="307219"/>
          </a:xfrm>
          <a:prstGeom prst="ellipse">
            <a:avLst/>
          </a:prstGeom>
          <a:solidFill>
            <a:srgbClr val="FFFFFF"/>
          </a:solidFill>
          <a:ln w="57150" cap="flat" cmpd="sng" algn="ctr">
            <a:solidFill>
              <a:srgbClr val="F99F7B">
                <a:lumMod val="60000"/>
                <a:lumOff val="40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normAutofit fontScale="82500" lnSpcReduction="20000"/>
          </a:bodyPr>
          <a:lstStyle/>
          <a:p>
            <a:pPr algn="ctr"/>
            <a:endParaRPr lang="zh-CN" altLang="en-US" sz="1350">
              <a:latin typeface="Arial" panose="020B0604020202020204" pitchFamily="34" charset="0"/>
              <a:cs typeface="Arial" panose="020B0604020202020204" pitchFamily="34" charset="0"/>
              <a:sym typeface="Arial" panose="020B0604020202020204" pitchFamily="34" charset="0"/>
            </a:endParaRPr>
          </a:p>
        </p:txBody>
      </p:sp>
      <p:sp>
        <p:nvSpPr>
          <p:cNvPr id="48" name="矩形 47"/>
          <p:cNvSpPr/>
          <p:nvPr>
            <p:custDataLst>
              <p:tags r:id="rId4"/>
            </p:custDataLst>
          </p:nvPr>
        </p:nvSpPr>
        <p:spPr>
          <a:xfrm>
            <a:off x="1207135" y="4843145"/>
            <a:ext cx="3757930" cy="1905000"/>
          </a:xfrm>
          <a:prstGeom prst="rect">
            <a:avLst/>
          </a:prstGeom>
        </p:spPr>
        <p:txBody>
          <a:bodyPr wrap="square">
            <a:noAutofit/>
          </a:bodyPr>
          <a:lstStyle/>
          <a:p>
            <a:r>
              <a:rPr lang="zh-CN" altLang="en-US" sz="1600" b="1">
                <a:solidFill>
                  <a:schemeClr val="bg1"/>
                </a:solidFill>
                <a:latin typeface="微软雅黑" panose="020B0503020204020204" pitchFamily="34" charset="-122"/>
                <a:ea typeface="微软雅黑" panose="020B0503020204020204" pitchFamily="34" charset="-122"/>
                <a:sym typeface="+mn-ea"/>
              </a:rPr>
              <a:t>如果想让这笔行销意义非凡的话，最好能随信寄上一份礼物</a:t>
            </a:r>
            <a:r>
              <a:rPr lang="en-US" altLang="zh-CN" sz="1600">
                <a:solidFill>
                  <a:schemeClr val="bg1"/>
                </a:solidFill>
                <a:latin typeface="微软雅黑" panose="020B0503020204020204" pitchFamily="34" charset="-122"/>
                <a:ea typeface="微软雅黑" panose="020B0503020204020204" pitchFamily="34" charset="-122"/>
                <a:sym typeface="+mn-ea"/>
              </a:rPr>
              <a:t>(</a:t>
            </a:r>
            <a:r>
              <a:rPr lang="zh-CN" altLang="en-US" sz="1600">
                <a:solidFill>
                  <a:schemeClr val="bg1"/>
                </a:solidFill>
                <a:latin typeface="微软雅黑" panose="020B0503020204020204" pitchFamily="34" charset="-122"/>
                <a:ea typeface="微软雅黑" panose="020B0503020204020204" pitchFamily="34" charset="-122"/>
                <a:sym typeface="+mn-ea"/>
              </a:rPr>
              <a:t>一份精的广告礼品</a:t>
            </a:r>
            <a:r>
              <a:rPr lang="en-US" altLang="zh-CN" sz="1600">
                <a:solidFill>
                  <a:schemeClr val="bg1"/>
                </a:solidFill>
                <a:latin typeface="微软雅黑" panose="020B0503020204020204" pitchFamily="34" charset="-122"/>
                <a:ea typeface="微软雅黑" panose="020B0503020204020204" pitchFamily="34" charset="-122"/>
                <a:sym typeface="+mn-ea"/>
              </a:rPr>
              <a:t>——</a:t>
            </a:r>
            <a:r>
              <a:rPr lang="zh-CN" altLang="en-US" sz="1600">
                <a:solidFill>
                  <a:schemeClr val="bg1"/>
                </a:solidFill>
                <a:latin typeface="微软雅黑" panose="020B0503020204020204" pitchFamily="34" charset="-122"/>
                <a:ea typeface="微软雅黑" panose="020B0503020204020204" pitchFamily="34" charset="-122"/>
                <a:sym typeface="+mn-ea"/>
              </a:rPr>
              <a:t>印有公司商标的东西</a:t>
            </a:r>
            <a:r>
              <a:rPr lang="en-US" altLang="zh-CN" sz="1600">
                <a:solidFill>
                  <a:schemeClr val="bg1"/>
                </a:solidFill>
                <a:latin typeface="微软雅黑" panose="020B0503020204020204" pitchFamily="34" charset="-122"/>
                <a:ea typeface="微软雅黑" panose="020B0503020204020204" pitchFamily="34" charset="-122"/>
                <a:sym typeface="+mn-ea"/>
              </a:rPr>
              <a:t>)</a:t>
            </a:r>
            <a:r>
              <a:rPr lang="zh-CN" altLang="en-US" sz="1600">
                <a:solidFill>
                  <a:schemeClr val="bg1"/>
                </a:solidFill>
                <a:latin typeface="微软雅黑" panose="020B0503020204020204" pitchFamily="34" charset="-122"/>
                <a:ea typeface="微软雅黑" panose="020B0503020204020204" pitchFamily="34" charset="-122"/>
                <a:sym typeface="+mn-ea"/>
              </a:rPr>
              <a:t>。如果你要送礼就要送得令人难忘；送一些会让人再三提起的，或者是每天会目睹的。你的感谢与礼物会增大你的客户再给你一个转介绍的机会。</a:t>
            </a:r>
          </a:p>
          <a:p>
            <a:endParaRPr lang="zh-CN" altLang="en-US" sz="1600">
              <a:solidFill>
                <a:schemeClr val="bg1"/>
              </a:solidFill>
              <a:latin typeface="微软雅黑" panose="020B0503020204020204" pitchFamily="34" charset="-122"/>
              <a:ea typeface="微软雅黑" panose="020B0503020204020204" pitchFamily="34" charset="-122"/>
              <a:sym typeface="+mn-ea"/>
            </a:endParaRPr>
          </a:p>
          <a:p>
            <a:endPar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51" name="任意多边形 50"/>
          <p:cNvSpPr/>
          <p:nvPr>
            <p:custDataLst>
              <p:tags r:id="rId5"/>
            </p:custDataLst>
          </p:nvPr>
        </p:nvSpPr>
        <p:spPr>
          <a:xfrm>
            <a:off x="1552575" y="2466340"/>
            <a:ext cx="2765425" cy="1564640"/>
          </a:xfrm>
          <a:custGeom>
            <a:avLst/>
            <a:gdLst>
              <a:gd name="connsiteX0" fmla="*/ 0 w 1085850"/>
              <a:gd name="connsiteY0" fmla="*/ 0 h 503384"/>
              <a:gd name="connsiteX1" fmla="*/ 1085850 w 1085850"/>
              <a:gd name="connsiteY1" fmla="*/ 0 h 503384"/>
              <a:gd name="connsiteX2" fmla="*/ 1085850 w 1085850"/>
              <a:gd name="connsiteY2" fmla="*/ 369332 h 503384"/>
              <a:gd name="connsiteX3" fmla="*/ 651113 w 1085850"/>
              <a:gd name="connsiteY3" fmla="*/ 369332 h 503384"/>
              <a:gd name="connsiteX4" fmla="*/ 532639 w 1085850"/>
              <a:gd name="connsiteY4" fmla="*/ 503384 h 503384"/>
              <a:gd name="connsiteX5" fmla="*/ 414165 w 1085850"/>
              <a:gd name="connsiteY5" fmla="*/ 369332 h 503384"/>
              <a:gd name="connsiteX6" fmla="*/ 0 w 1085850"/>
              <a:gd name="connsiteY6" fmla="*/ 369332 h 50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0" h="503384">
                <a:moveTo>
                  <a:pt x="0" y="0"/>
                </a:moveTo>
                <a:lnTo>
                  <a:pt x="1085850" y="0"/>
                </a:lnTo>
                <a:lnTo>
                  <a:pt x="1085850" y="369332"/>
                </a:lnTo>
                <a:lnTo>
                  <a:pt x="651113" y="369332"/>
                </a:lnTo>
                <a:lnTo>
                  <a:pt x="532639" y="503384"/>
                </a:lnTo>
                <a:lnTo>
                  <a:pt x="414165" y="369332"/>
                </a:lnTo>
                <a:lnTo>
                  <a:pt x="0" y="369332"/>
                </a:lnTo>
                <a:close/>
              </a:path>
            </a:pathLst>
          </a:custGeom>
          <a:solidFill>
            <a:srgbClr val="A9D7FD"/>
          </a:solidFill>
          <a:ln w="12700" cap="flat" cmpd="sng" algn="ctr">
            <a:noFill/>
            <a:prstDash val="solid"/>
            <a:miter lim="800000"/>
          </a:ln>
          <a:effectLst>
            <a:outerShdw blurRad="50800" dist="38100" dir="2700000" algn="tl" rotWithShape="0">
              <a:prstClr val="black">
                <a:alpha val="40000"/>
              </a:prstClr>
            </a:outerShdw>
          </a:effectLst>
        </p:spPr>
        <p:txBody>
          <a:bodyPr tIns="0" rtlCol="0" anchor="t" anchorCtr="0">
            <a:normAutofit/>
          </a:bodyPr>
          <a:lstStyle/>
          <a:p>
            <a:pPr algn="ctr"/>
            <a:endPar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endParaRPr>
          </a:p>
          <a:p>
            <a:pPr algn="ctr"/>
            <a:r>
              <a:rPr sz="2000" b="1">
                <a:solidFill>
                  <a:schemeClr val="bg2">
                    <a:lumMod val="25000"/>
                  </a:schemeClr>
                </a:solidFill>
                <a:latin typeface="微软雅黑" panose="020B0503020204020204" pitchFamily="34" charset="-122"/>
                <a:ea typeface="微软雅黑" panose="020B0503020204020204" pitchFamily="34" charset="-122"/>
                <a:sym typeface="+mn-ea"/>
              </a:rPr>
              <a:t>规则8：写信向你的客户致谢</a:t>
            </a:r>
          </a:p>
        </p:txBody>
      </p:sp>
      <p:sp>
        <p:nvSpPr>
          <p:cNvPr id="44" name="任意多边形 43"/>
          <p:cNvSpPr/>
          <p:nvPr>
            <p:custDataLst>
              <p:tags r:id="rId6"/>
            </p:custDataLst>
          </p:nvPr>
        </p:nvSpPr>
        <p:spPr>
          <a:xfrm rot="10800000" flipV="1">
            <a:off x="6141085" y="4843145"/>
            <a:ext cx="2044700" cy="1515745"/>
          </a:xfrm>
          <a:custGeom>
            <a:avLst/>
            <a:gdLst>
              <a:gd name="connsiteX0" fmla="*/ 532638 w 1085850"/>
              <a:gd name="connsiteY0" fmla="*/ 0 h 526468"/>
              <a:gd name="connsiteX1" fmla="*/ 393763 w 1085850"/>
              <a:gd name="connsiteY1" fmla="*/ 157136 h 526468"/>
              <a:gd name="connsiteX2" fmla="*/ 0 w 1085850"/>
              <a:gd name="connsiteY2" fmla="*/ 157136 h 526468"/>
              <a:gd name="connsiteX3" fmla="*/ 0 w 1085850"/>
              <a:gd name="connsiteY3" fmla="*/ 526468 h 526468"/>
              <a:gd name="connsiteX4" fmla="*/ 1085850 w 1085850"/>
              <a:gd name="connsiteY4" fmla="*/ 526468 h 526468"/>
              <a:gd name="connsiteX5" fmla="*/ 1085850 w 1085850"/>
              <a:gd name="connsiteY5" fmla="*/ 157136 h 526468"/>
              <a:gd name="connsiteX6" fmla="*/ 671512 w 1085850"/>
              <a:gd name="connsiteY6" fmla="*/ 157136 h 526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0" h="526468">
                <a:moveTo>
                  <a:pt x="532638" y="0"/>
                </a:moveTo>
                <a:lnTo>
                  <a:pt x="393763" y="157136"/>
                </a:lnTo>
                <a:lnTo>
                  <a:pt x="0" y="157136"/>
                </a:lnTo>
                <a:lnTo>
                  <a:pt x="0" y="526468"/>
                </a:lnTo>
                <a:lnTo>
                  <a:pt x="1085850" y="526468"/>
                </a:lnTo>
                <a:lnTo>
                  <a:pt x="1085850" y="157136"/>
                </a:lnTo>
                <a:lnTo>
                  <a:pt x="671512" y="157136"/>
                </a:lnTo>
                <a:close/>
              </a:path>
            </a:pathLst>
          </a:custGeom>
          <a:solidFill>
            <a:srgbClr val="9BBB59"/>
          </a:solidFill>
          <a:ln w="1270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68580" tIns="34290" rIns="68580" bIns="0" numCol="1" spcCol="0" rtlCol="0" fromWordArt="0" anchor="b" anchorCtr="1" forceAA="0" compatLnSpc="1">
            <a:normAutofit/>
          </a:bodyPr>
          <a:lstStyle/>
          <a:p>
            <a:pPr algn="ctr"/>
            <a:endParaRPr lang="zh-CN" altLang="en-US" sz="2000" b="1" dirty="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5" name="椭圆 34"/>
          <p:cNvSpPr/>
          <p:nvPr>
            <p:custDataLst>
              <p:tags r:id="rId7"/>
            </p:custDataLst>
          </p:nvPr>
        </p:nvSpPr>
        <p:spPr>
          <a:xfrm rot="10800000">
            <a:off x="7010038" y="4424428"/>
            <a:ext cx="307219" cy="307219"/>
          </a:xfrm>
          <a:prstGeom prst="ellipse">
            <a:avLst/>
          </a:prstGeom>
          <a:solidFill>
            <a:srgbClr val="FFFFFF"/>
          </a:solidFill>
          <a:ln w="57150" cap="flat" cmpd="sng" algn="ctr">
            <a:solidFill>
              <a:srgbClr val="F5CA73">
                <a:lumMod val="60000"/>
                <a:lumOff val="40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normAutofit fontScale="82500" lnSpcReduction="20000"/>
          </a:bodyPr>
          <a:lstStyle/>
          <a:p>
            <a:pPr algn="ctr"/>
            <a:endParaRPr lang="zh-CN" altLang="en-US" sz="1350">
              <a:latin typeface="Arial" panose="020B0604020202020204" pitchFamily="34" charset="0"/>
              <a:cs typeface="Arial" panose="020B0604020202020204" pitchFamily="34" charset="0"/>
              <a:sym typeface="Arial" panose="020B0604020202020204" pitchFamily="34" charset="0"/>
            </a:endParaRPr>
          </a:p>
        </p:txBody>
      </p:sp>
      <p:sp>
        <p:nvSpPr>
          <p:cNvPr id="67" name="矩形 66"/>
          <p:cNvSpPr/>
          <p:nvPr>
            <p:custDataLst>
              <p:tags r:id="rId8"/>
            </p:custDataLst>
          </p:nvPr>
        </p:nvSpPr>
        <p:spPr>
          <a:xfrm>
            <a:off x="6052820" y="2527300"/>
            <a:ext cx="4029710" cy="1442720"/>
          </a:xfrm>
          <a:prstGeom prst="rect">
            <a:avLst/>
          </a:prstGeom>
        </p:spPr>
        <p:txBody>
          <a:bodyPr wrap="square" anchor="b" anchorCtr="0">
            <a:normAutofit/>
          </a:bodyPr>
          <a:lstStyle/>
          <a:p>
            <a:pPr algn="just">
              <a:lnSpc>
                <a:spcPct val="120000"/>
              </a:lnSpc>
            </a:pPr>
            <a:r>
              <a:rPr lang="zh-CN" altLang="en-US" sz="1600" b="1">
                <a:solidFill>
                  <a:schemeClr val="bg2">
                    <a:lumMod val="25000"/>
                  </a:schemeClr>
                </a:solidFill>
                <a:latin typeface="微软雅黑" panose="020B0503020204020204" pitchFamily="34" charset="-122"/>
                <a:ea typeface="微软雅黑" panose="020B0503020204020204" pitchFamily="34" charset="-122"/>
                <a:sym typeface="+mn-ea"/>
              </a:rPr>
              <a:t>如果一切按步骤操作合理，促成也就顺理成章了。</a:t>
            </a:r>
            <a:r>
              <a:rPr lang="zh-CN" altLang="en-US" sz="1600">
                <a:solidFill>
                  <a:schemeClr val="bg2">
                    <a:lumMod val="25000"/>
                  </a:schemeClr>
                </a:solidFill>
                <a:latin typeface="微软雅黑" panose="020B0503020204020204" pitchFamily="34" charset="-122"/>
                <a:ea typeface="微软雅黑" panose="020B0503020204020204" pitchFamily="34" charset="-122"/>
                <a:sym typeface="+mn-ea"/>
              </a:rPr>
              <a:t>即使是最后因特殊原因无法成交，也不要浪费这次接触的机会，大胆提出你的要求：请他转介绍。</a:t>
            </a:r>
            <a:endParaRPr lang="zh-CN" altLang="en-US" sz="1600" dirty="0">
              <a:solidFill>
                <a:schemeClr val="bg2">
                  <a:lumMod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7" name="文本框 6"/>
          <p:cNvSpPr txBox="1"/>
          <p:nvPr/>
        </p:nvSpPr>
        <p:spPr>
          <a:xfrm>
            <a:off x="6234430" y="5596255"/>
            <a:ext cx="1766570" cy="398780"/>
          </a:xfrm>
          <a:prstGeom prst="rect">
            <a:avLst/>
          </a:prstGeom>
          <a:noFill/>
        </p:spPr>
        <p:txBody>
          <a:bodyPr wrap="none" rtlCol="0" anchor="t">
            <a:spAutoFit/>
          </a:bodyPr>
          <a:lstStyle/>
          <a:p>
            <a:pPr algn="l"/>
            <a:r>
              <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rPr>
              <a:t>规则</a:t>
            </a:r>
            <a:r>
              <a:rPr lang="en-US" altLang="zh-CN" sz="2000" b="1">
                <a:solidFill>
                  <a:schemeClr val="bg2">
                    <a:lumMod val="25000"/>
                  </a:schemeClr>
                </a:solidFill>
                <a:latin typeface="微软雅黑" panose="020B0503020204020204" pitchFamily="34" charset="-122"/>
                <a:ea typeface="微软雅黑" panose="020B0503020204020204" pitchFamily="34" charset="-122"/>
                <a:sym typeface="+mn-ea"/>
              </a:rPr>
              <a:t>10</a:t>
            </a:r>
            <a:r>
              <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rPr>
              <a:t>：促成</a:t>
            </a:r>
          </a:p>
        </p:txBody>
      </p:sp>
      <p:pic>
        <p:nvPicPr>
          <p:cNvPr id="8" name="图片 7" descr="e65fd0959a2d8fe918a1ed6b3ddb10e1"/>
          <p:cNvPicPr>
            <a:picLocks noChangeAspect="1"/>
          </p:cNvPicPr>
          <p:nvPr/>
        </p:nvPicPr>
        <p:blipFill>
          <a:blip r:embed="rId11"/>
          <a:stretch>
            <a:fillRect/>
          </a:stretch>
        </p:blipFill>
        <p:spPr>
          <a:xfrm>
            <a:off x="8687435" y="4834255"/>
            <a:ext cx="3416300" cy="1913890"/>
          </a:xfrm>
          <a:prstGeom prst="rect">
            <a:avLst/>
          </a:prstGeom>
        </p:spPr>
      </p:pic>
    </p:spTree>
    <p:custDataLst>
      <p:tags r:id="rId1"/>
    </p:custDataLst>
  </p:cSld>
  <p:clrMapOvr>
    <a:masterClrMapping/>
  </p:clrMapOvr>
  <p:transition spd="slow">
    <p:pu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矩形 9"/>
          <p:cNvSpPr>
            <a:spLocks noChangeArrowheads="1"/>
          </p:cNvSpPr>
          <p:nvPr/>
        </p:nvSpPr>
        <p:spPr bwMode="auto">
          <a:xfrm>
            <a:off x="6277610" y="3595053"/>
            <a:ext cx="50911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200" b="1">
                <a:solidFill>
                  <a:schemeClr val="bg1"/>
                </a:solidFill>
                <a:latin typeface="微软雅黑" panose="020B0503020204020204" pitchFamily="34" charset="-122"/>
                <a:ea typeface="微软雅黑" panose="020B0503020204020204" pitchFamily="34" charset="-122"/>
              </a:rPr>
              <a:t>导购的工作任务</a:t>
            </a:r>
          </a:p>
        </p:txBody>
      </p:sp>
      <p:sp>
        <p:nvSpPr>
          <p:cNvPr id="66563" name="矩形 10"/>
          <p:cNvSpPr>
            <a:spLocks noChangeArrowheads="1"/>
          </p:cNvSpPr>
          <p:nvPr/>
        </p:nvSpPr>
        <p:spPr bwMode="auto">
          <a:xfrm>
            <a:off x="6016625" y="2332038"/>
            <a:ext cx="2493963" cy="923925"/>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5400" b="1">
                <a:solidFill>
                  <a:schemeClr val="bg1"/>
                </a:solidFill>
                <a:latin typeface="Arial" panose="020B0604020202020204" pitchFamily="34" charset="0"/>
                <a:ea typeface="微软雅黑" panose="020B0503020204020204" pitchFamily="34" charset="-122"/>
              </a:rPr>
              <a:t>Part 03</a:t>
            </a:r>
            <a:endParaRPr lang="zh-CN" altLang="en-US" sz="5400" b="1">
              <a:solidFill>
                <a:schemeClr val="bg1"/>
              </a:solidFill>
              <a:latin typeface="Arial" panose="020B0604020202020204" pitchFamily="34" charset="0"/>
              <a:ea typeface="微软雅黑" panose="020B0503020204020204" pitchFamily="34" charset="-122"/>
            </a:endParaRPr>
          </a:p>
        </p:txBody>
      </p:sp>
      <p:cxnSp>
        <p:nvCxnSpPr>
          <p:cNvPr id="12" name="直接连接符 11"/>
          <p:cNvCxnSpPr/>
          <p:nvPr/>
        </p:nvCxnSpPr>
        <p:spPr>
          <a:xfrm>
            <a:off x="6016625" y="3316288"/>
            <a:ext cx="4514850" cy="0"/>
          </a:xfrm>
          <a:prstGeom prst="line">
            <a:avLst/>
          </a:prstGeom>
          <a:ln w="28575" cap="rnd">
            <a:solidFill>
              <a:srgbClr val="2980B9"/>
            </a:solidFill>
            <a:round/>
          </a:ln>
        </p:spPr>
        <p:style>
          <a:lnRef idx="1">
            <a:schemeClr val="accent1"/>
          </a:lnRef>
          <a:fillRef idx="0">
            <a:schemeClr val="accent1"/>
          </a:fillRef>
          <a:effectRef idx="0">
            <a:schemeClr val="accent1"/>
          </a:effectRef>
          <a:fontRef idx="minor">
            <a:schemeClr val="tx1"/>
          </a:fontRef>
        </p:style>
      </p:cxnSp>
      <p:sp>
        <p:nvSpPr>
          <p:cNvPr id="201" name=" 201"/>
          <p:cNvSpPr/>
          <p:nvPr/>
        </p:nvSpPr>
        <p:spPr>
          <a:xfrm>
            <a:off x="6016625" y="3373755"/>
            <a:ext cx="540385" cy="569595"/>
          </a:xfrm>
          <a:prstGeom prst="halfFrame">
            <a:avLst/>
          </a:prstGeom>
          <a:solidFill>
            <a:srgbClr val="355C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2" name="图片 1" descr="未标题-1"/>
          <p:cNvPicPr>
            <a:picLocks noChangeAspect="1"/>
          </p:cNvPicPr>
          <p:nvPr/>
        </p:nvPicPr>
        <p:blipFill>
          <a:blip r:embed="rId4"/>
          <a:srcRect l="12627" t="59495" r="49955" b="9122"/>
          <a:stretch>
            <a:fillRect/>
          </a:stretch>
        </p:blipFill>
        <p:spPr>
          <a:xfrm>
            <a:off x="8274685" y="584835"/>
            <a:ext cx="2660650" cy="3156585"/>
          </a:xfrm>
          <a:prstGeom prst="rect">
            <a:avLst/>
          </a:prstGeom>
          <a:effectLst>
            <a:outerShdw blurRad="50800" dist="38100" algn="l" rotWithShape="0">
              <a:prstClr val="black">
                <a:alpha val="40000"/>
              </a:prstClr>
            </a:outerShdw>
          </a:effectLst>
        </p:spPr>
      </p:pic>
    </p:spTree>
    <p:custDataLst>
      <p:tags r:id="rId1"/>
    </p:custData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矩形 1"/>
          <p:cNvSpPr>
            <a:spLocks noChangeArrowheads="1"/>
          </p:cNvSpPr>
          <p:nvPr/>
        </p:nvSpPr>
        <p:spPr bwMode="auto">
          <a:xfrm>
            <a:off x="914083" y="-1587"/>
            <a:ext cx="57245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2">
                    <a:lumMod val="50000"/>
                  </a:schemeClr>
                </a:solidFill>
                <a:latin typeface="微软雅黑" panose="020B0503020204020204" pitchFamily="34" charset="-122"/>
                <a:ea typeface="微软雅黑" panose="020B0503020204020204" pitchFamily="34" charset="-122"/>
              </a:rPr>
              <a:t>向工程、业务部客户提供接待及导购服务</a:t>
            </a:r>
          </a:p>
        </p:txBody>
      </p:sp>
      <p:sp>
        <p:nvSpPr>
          <p:cNvPr id="9" name="矩形 8"/>
          <p:cNvSpPr>
            <a:spLocks noChangeArrowheads="1"/>
          </p:cNvSpPr>
          <p:nvPr/>
        </p:nvSpPr>
        <p:spPr bwMode="auto">
          <a:xfrm>
            <a:off x="649605" y="1870075"/>
            <a:ext cx="379412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b="1">
                <a:solidFill>
                  <a:srgbClr val="595959"/>
                </a:solidFill>
                <a:latin typeface="微软雅黑" panose="020B0503020204020204" pitchFamily="34" charset="-122"/>
                <a:ea typeface="微软雅黑" panose="020B0503020204020204" pitchFamily="34" charset="-122"/>
              </a:rPr>
              <a:t>作为导购必须按以下要求向工程、业务部客户提供接待。</a:t>
            </a:r>
          </a:p>
          <a:p>
            <a:r>
              <a:rPr lang="zh-CN" altLang="en-US" b="1">
                <a:solidFill>
                  <a:schemeClr val="bg2">
                    <a:lumMod val="25000"/>
                  </a:schemeClr>
                </a:solidFill>
                <a:latin typeface="微软雅黑" panose="020B0503020204020204" pitchFamily="34" charset="-122"/>
                <a:ea typeface="微软雅黑" panose="020B0503020204020204" pitchFamily="34" charset="-122"/>
              </a:rPr>
              <a:t>作为导购需要做到以下几点：</a:t>
            </a:r>
          </a:p>
        </p:txBody>
      </p:sp>
      <p:sp>
        <p:nvSpPr>
          <p:cNvPr id="2050" name="任意多边形 13"/>
          <p:cNvSpPr>
            <a:spLocks noChangeArrowheads="1"/>
          </p:cNvSpPr>
          <p:nvPr>
            <p:custDataLst>
              <p:tags r:id="rId2"/>
            </p:custDataLst>
          </p:nvPr>
        </p:nvSpPr>
        <p:spPr bwMode="auto">
          <a:xfrm>
            <a:off x="2425735" y="4292380"/>
            <a:ext cx="4748640" cy="1747437"/>
          </a:xfrm>
          <a:custGeom>
            <a:avLst/>
            <a:gdLst>
              <a:gd name="T0" fmla="*/ 0 w 3848947"/>
              <a:gd name="T1" fmla="*/ 1416050 h 1415848"/>
              <a:gd name="T2" fmla="*/ 1924050 w 3848947"/>
              <a:gd name="T3" fmla="*/ 0 h 1415848"/>
              <a:gd name="T4" fmla="*/ 3848100 w 3848947"/>
              <a:gd name="T5" fmla="*/ 1416050 h 1415848"/>
              <a:gd name="T6" fmla="*/ 0 60000 65536"/>
              <a:gd name="T7" fmla="*/ 0 60000 65536"/>
              <a:gd name="T8" fmla="*/ 0 60000 65536"/>
              <a:gd name="T9" fmla="*/ 0 w 3848947"/>
              <a:gd name="T10" fmla="*/ 0 h 1415848"/>
              <a:gd name="T11" fmla="*/ 3848947 w 3848947"/>
              <a:gd name="T12" fmla="*/ 1415848 h 1415848"/>
            </a:gdLst>
            <a:ahLst/>
            <a:cxnLst>
              <a:cxn ang="T6">
                <a:pos x="T0" y="T1"/>
              </a:cxn>
              <a:cxn ang="T7">
                <a:pos x="T2" y="T3"/>
              </a:cxn>
              <a:cxn ang="T8">
                <a:pos x="T4" y="T5"/>
              </a:cxn>
            </a:cxnLst>
            <a:rect l="T9" t="T10" r="T11" b="T12"/>
            <a:pathLst>
              <a:path w="3848947" h="1415848">
                <a:moveTo>
                  <a:pt x="0" y="1415848"/>
                </a:moveTo>
                <a:cubicBezTo>
                  <a:pt x="255130" y="595577"/>
                  <a:pt x="1020249" y="0"/>
                  <a:pt x="1924473" y="0"/>
                </a:cubicBezTo>
                <a:cubicBezTo>
                  <a:pt x="2828697" y="0"/>
                  <a:pt x="3593816" y="595577"/>
                  <a:pt x="3848947" y="1415848"/>
                </a:cubicBezTo>
              </a:path>
            </a:pathLst>
          </a:custGeom>
          <a:noFill/>
          <a:ln w="38100" cap="flat" cmpd="sng">
            <a:solidFill>
              <a:srgbClr val="BFBFBF"/>
            </a:solidFill>
            <a:bevel/>
          </a:ln>
          <a:extLst>
            <a:ext uri="{909E8E84-426E-40DD-AFC4-6F175D3DCCD1}">
              <a14:hiddenFill xmlns:a14="http://schemas.microsoft.com/office/drawing/2010/main">
                <a:solidFill>
                  <a:srgbClr val="FFFFFF"/>
                </a:solidFill>
              </a14:hiddenFill>
            </a:ext>
          </a:extLst>
        </p:spPr>
        <p:txBody>
          <a:bodyPr anchor="ctr">
            <a:normAutofit/>
          </a:bodyPr>
          <a:lstStyle/>
          <a:p>
            <a:endParaRPr lang="zh-CN" altLang="en-US">
              <a:latin typeface="Calibri" panose="020F0502020204030204" pitchFamily="34" charset="0"/>
              <a:ea typeface="宋体" panose="02010600030101010101" pitchFamily="2" charset="-122"/>
            </a:endParaRPr>
          </a:p>
        </p:txBody>
      </p:sp>
      <p:sp>
        <p:nvSpPr>
          <p:cNvPr id="2051" name="椭圆 10"/>
          <p:cNvSpPr>
            <a:spLocks noChangeArrowheads="1"/>
          </p:cNvSpPr>
          <p:nvPr>
            <p:custDataLst>
              <p:tags r:id="rId3"/>
            </p:custDataLst>
          </p:nvPr>
        </p:nvSpPr>
        <p:spPr bwMode="auto">
          <a:xfrm>
            <a:off x="5215365" y="4227732"/>
            <a:ext cx="291893" cy="291893"/>
          </a:xfrm>
          <a:prstGeom prst="ellipse">
            <a:avLst/>
          </a:prstGeom>
          <a:solidFill>
            <a:srgbClr val="FFFFFF"/>
          </a:solidFill>
          <a:ln w="57150">
            <a:solidFill>
              <a:srgbClr val="F5CA73"/>
            </a:solidFill>
            <a:bevel/>
          </a:ln>
        </p:spPr>
        <p:txBody>
          <a:bodyPr anchor="ctr">
            <a:normAutofit fontScale="47500" lnSpcReduction="20000"/>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ea typeface="宋体" panose="02010600030101010101" pitchFamily="2" charset="-122"/>
            </a:endParaRPr>
          </a:p>
        </p:txBody>
      </p:sp>
      <p:sp>
        <p:nvSpPr>
          <p:cNvPr id="2052" name="椭圆 11"/>
          <p:cNvSpPr>
            <a:spLocks noChangeArrowheads="1"/>
          </p:cNvSpPr>
          <p:nvPr>
            <p:custDataLst>
              <p:tags r:id="rId4"/>
            </p:custDataLst>
          </p:nvPr>
        </p:nvSpPr>
        <p:spPr bwMode="auto">
          <a:xfrm>
            <a:off x="6265395" y="4754710"/>
            <a:ext cx="291893" cy="291892"/>
          </a:xfrm>
          <a:prstGeom prst="ellipse">
            <a:avLst/>
          </a:prstGeom>
          <a:solidFill>
            <a:srgbClr val="FFFFFF"/>
          </a:solidFill>
          <a:ln w="57150">
            <a:solidFill>
              <a:srgbClr val="F99F7B"/>
            </a:solidFill>
            <a:bevel/>
          </a:ln>
        </p:spPr>
        <p:txBody>
          <a:bodyPr anchor="ctr">
            <a:normAutofit fontScale="47500" lnSpcReduction="20000"/>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ea typeface="宋体" panose="02010600030101010101" pitchFamily="2" charset="-122"/>
            </a:endParaRPr>
          </a:p>
        </p:txBody>
      </p:sp>
      <p:sp>
        <p:nvSpPr>
          <p:cNvPr id="2053" name="椭圆 12"/>
          <p:cNvSpPr>
            <a:spLocks noChangeArrowheads="1"/>
          </p:cNvSpPr>
          <p:nvPr>
            <p:custDataLst>
              <p:tags r:id="rId5"/>
            </p:custDataLst>
          </p:nvPr>
        </p:nvSpPr>
        <p:spPr bwMode="auto">
          <a:xfrm>
            <a:off x="6900118" y="5601002"/>
            <a:ext cx="293852" cy="291892"/>
          </a:xfrm>
          <a:prstGeom prst="ellipse">
            <a:avLst/>
          </a:prstGeom>
          <a:solidFill>
            <a:srgbClr val="FFFFFF"/>
          </a:solidFill>
          <a:ln w="57150">
            <a:solidFill>
              <a:srgbClr val="F5CA73"/>
            </a:solidFill>
            <a:bevel/>
          </a:ln>
        </p:spPr>
        <p:txBody>
          <a:bodyPr anchor="ctr">
            <a:normAutofit fontScale="47500" lnSpcReduction="20000"/>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ea typeface="宋体" panose="02010600030101010101" pitchFamily="2" charset="-122"/>
            </a:endParaRPr>
          </a:p>
        </p:txBody>
      </p:sp>
      <p:sp>
        <p:nvSpPr>
          <p:cNvPr id="2054" name="椭圆 21"/>
          <p:cNvSpPr>
            <a:spLocks noChangeArrowheads="1"/>
          </p:cNvSpPr>
          <p:nvPr>
            <p:custDataLst>
              <p:tags r:id="rId6"/>
            </p:custDataLst>
          </p:nvPr>
        </p:nvSpPr>
        <p:spPr bwMode="auto">
          <a:xfrm flipH="1">
            <a:off x="4086976" y="4227732"/>
            <a:ext cx="291893" cy="291893"/>
          </a:xfrm>
          <a:prstGeom prst="ellipse">
            <a:avLst/>
          </a:prstGeom>
          <a:solidFill>
            <a:srgbClr val="FFFFFF"/>
          </a:solidFill>
          <a:ln w="57150">
            <a:solidFill>
              <a:srgbClr val="F99F7B"/>
            </a:solidFill>
            <a:bevel/>
          </a:ln>
        </p:spPr>
        <p:txBody>
          <a:bodyPr anchor="ctr">
            <a:normAutofit fontScale="47500" lnSpcReduction="20000"/>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ea typeface="宋体" panose="02010600030101010101" pitchFamily="2" charset="-122"/>
            </a:endParaRPr>
          </a:p>
        </p:txBody>
      </p:sp>
      <p:sp>
        <p:nvSpPr>
          <p:cNvPr id="2055" name="椭圆 22"/>
          <p:cNvSpPr>
            <a:spLocks noChangeArrowheads="1"/>
          </p:cNvSpPr>
          <p:nvPr>
            <p:custDataLst>
              <p:tags r:id="rId7"/>
            </p:custDataLst>
          </p:nvPr>
        </p:nvSpPr>
        <p:spPr bwMode="auto">
          <a:xfrm flipH="1">
            <a:off x="3036946" y="4754710"/>
            <a:ext cx="291893" cy="291892"/>
          </a:xfrm>
          <a:prstGeom prst="ellipse">
            <a:avLst/>
          </a:prstGeom>
          <a:solidFill>
            <a:srgbClr val="FFFFFF"/>
          </a:solidFill>
          <a:ln w="57150">
            <a:solidFill>
              <a:srgbClr val="F5CA73"/>
            </a:solidFill>
            <a:bevel/>
          </a:ln>
        </p:spPr>
        <p:txBody>
          <a:bodyPr anchor="ctr">
            <a:normAutofit fontScale="47500" lnSpcReduction="20000"/>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ea typeface="宋体" panose="02010600030101010101" pitchFamily="2" charset="-122"/>
            </a:endParaRPr>
          </a:p>
        </p:txBody>
      </p:sp>
      <p:sp>
        <p:nvSpPr>
          <p:cNvPr id="2056" name="椭圆 23"/>
          <p:cNvSpPr>
            <a:spLocks noChangeArrowheads="1"/>
          </p:cNvSpPr>
          <p:nvPr>
            <p:custDataLst>
              <p:tags r:id="rId8"/>
            </p:custDataLst>
          </p:nvPr>
        </p:nvSpPr>
        <p:spPr bwMode="auto">
          <a:xfrm flipH="1">
            <a:off x="2400272" y="5601002"/>
            <a:ext cx="291892" cy="291892"/>
          </a:xfrm>
          <a:prstGeom prst="ellipse">
            <a:avLst/>
          </a:prstGeom>
          <a:solidFill>
            <a:srgbClr val="FFFFFF"/>
          </a:solidFill>
          <a:ln w="57150">
            <a:solidFill>
              <a:srgbClr val="F99F7B"/>
            </a:solidFill>
            <a:bevel/>
          </a:ln>
        </p:spPr>
        <p:txBody>
          <a:bodyPr anchor="ctr">
            <a:normAutofit fontScale="47500" lnSpcReduction="20000"/>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ea typeface="宋体" panose="02010600030101010101" pitchFamily="2" charset="-122"/>
            </a:endParaRPr>
          </a:p>
        </p:txBody>
      </p:sp>
      <p:sp>
        <p:nvSpPr>
          <p:cNvPr id="3081" name="任意多边形 32"/>
          <p:cNvSpPr>
            <a:spLocks noChangeArrowheads="1"/>
          </p:cNvSpPr>
          <p:nvPr>
            <p:custDataLst>
              <p:tags r:id="rId9"/>
            </p:custDataLst>
          </p:nvPr>
        </p:nvSpPr>
        <p:spPr bwMode="auto">
          <a:xfrm>
            <a:off x="3101594" y="4789972"/>
            <a:ext cx="3398882" cy="1249848"/>
          </a:xfrm>
          <a:custGeom>
            <a:avLst/>
            <a:gdLst>
              <a:gd name="T0" fmla="*/ 0 w 3848947"/>
              <a:gd name="T1" fmla="*/ 1415848 h 1415848"/>
              <a:gd name="T2" fmla="*/ 1924473 w 3848947"/>
              <a:gd name="T3" fmla="*/ 0 h 1415848"/>
              <a:gd name="T4" fmla="*/ 3848947 w 3848947"/>
              <a:gd name="T5" fmla="*/ 1415848 h 1415848"/>
              <a:gd name="T6" fmla="*/ 0 60000 65536"/>
              <a:gd name="T7" fmla="*/ 0 60000 65536"/>
              <a:gd name="T8" fmla="*/ 0 60000 65536"/>
              <a:gd name="T9" fmla="*/ 0 w 3848947"/>
              <a:gd name="T10" fmla="*/ 0 h 1415848"/>
              <a:gd name="T11" fmla="*/ 3848947 w 3848947"/>
              <a:gd name="T12" fmla="*/ 1415848 h 1415848"/>
            </a:gdLst>
            <a:ahLst/>
            <a:cxnLst>
              <a:cxn ang="T6">
                <a:pos x="T0" y="T1"/>
              </a:cxn>
              <a:cxn ang="T7">
                <a:pos x="T2" y="T3"/>
              </a:cxn>
              <a:cxn ang="T8">
                <a:pos x="T4" y="T5"/>
              </a:cxn>
            </a:cxnLst>
            <a:rect l="T9" t="T10" r="T11" b="T12"/>
            <a:pathLst>
              <a:path w="3848947" h="1415848">
                <a:moveTo>
                  <a:pt x="0" y="1415848"/>
                </a:moveTo>
                <a:cubicBezTo>
                  <a:pt x="255130" y="595577"/>
                  <a:pt x="1020249" y="0"/>
                  <a:pt x="1924473" y="0"/>
                </a:cubicBezTo>
                <a:cubicBezTo>
                  <a:pt x="2828697" y="0"/>
                  <a:pt x="3593816" y="595577"/>
                  <a:pt x="3848947" y="1415848"/>
                </a:cubicBezTo>
              </a:path>
            </a:pathLst>
          </a:custGeom>
          <a:solidFill>
            <a:srgbClr val="B9DD55"/>
          </a:solidFill>
          <a:ln>
            <a:noFill/>
          </a:ln>
          <a:extLst>
            <a:ext uri="{91240B29-F687-4F45-9708-019B960494DF}">
              <a14:hiddenLine xmlns:a14="http://schemas.microsoft.com/office/drawing/2010/main" w="38100">
                <a:solidFill>
                  <a:srgbClr val="B6745A"/>
                </a:solidFill>
                <a:bevel/>
              </a14:hiddenLine>
            </a:ext>
          </a:extLst>
        </p:spPr>
        <p:txBody>
          <a:bodyPr lIns="144000" tIns="216000" rIns="144000" anchor="ctr">
            <a:normAutofit/>
          </a:bodyPr>
          <a:lstStyle/>
          <a:p>
            <a:pPr algn="ctr" eaLnBrk="1" hangingPunct="1">
              <a:buFont typeface="Arial" panose="020B0604020202020204" pitchFamily="34" charset="0"/>
              <a:buNone/>
              <a:defRPr/>
            </a:pPr>
            <a:r>
              <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rPr>
              <a:t>导购需要做的</a:t>
            </a:r>
            <a:r>
              <a:rPr lang="en-US" altLang="zh-CN" sz="2000" b="1">
                <a:solidFill>
                  <a:schemeClr val="bg2">
                    <a:lumMod val="25000"/>
                  </a:schemeClr>
                </a:solidFill>
                <a:latin typeface="微软雅黑" panose="020B0503020204020204" pitchFamily="34" charset="-122"/>
                <a:ea typeface="微软雅黑" panose="020B0503020204020204" pitchFamily="34" charset="-122"/>
                <a:sym typeface="+mn-ea"/>
              </a:rPr>
              <a:t>6</a:t>
            </a:r>
            <a:r>
              <a:rPr lang="zh-CN" altLang="en-US" sz="2000" b="1">
                <a:solidFill>
                  <a:schemeClr val="bg2">
                    <a:lumMod val="25000"/>
                  </a:schemeClr>
                </a:solidFill>
                <a:latin typeface="微软雅黑" panose="020B0503020204020204" pitchFamily="34" charset="-122"/>
                <a:ea typeface="微软雅黑" panose="020B0503020204020204" pitchFamily="34" charset="-122"/>
                <a:sym typeface="+mn-ea"/>
              </a:rPr>
              <a:t>点</a:t>
            </a:r>
            <a:endParaRPr lang="zh-CN" altLang="en-US" sz="2800" dirty="0">
              <a:solidFill>
                <a:srgbClr val="FFFFFF"/>
              </a:solidFill>
              <a:latin typeface="Calibri" panose="020F0502020204030204" pitchFamily="34" charset="0"/>
              <a:ea typeface="宋体" panose="02010600030101010101" pitchFamily="2" charset="-122"/>
            </a:endParaRPr>
          </a:p>
        </p:txBody>
      </p:sp>
      <p:sp>
        <p:nvSpPr>
          <p:cNvPr id="2058" name="矩形 27"/>
          <p:cNvSpPr>
            <a:spLocks noChangeArrowheads="1"/>
          </p:cNvSpPr>
          <p:nvPr>
            <p:custDataLst>
              <p:tags r:id="rId10"/>
            </p:custDataLst>
          </p:nvPr>
        </p:nvSpPr>
        <p:spPr bwMode="auto">
          <a:xfrm>
            <a:off x="466725" y="5348289"/>
            <a:ext cx="1686708" cy="1140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just" eaLnBrk="1" hangingPunct="1"/>
            <a:r>
              <a:rPr lang="da-DK" altLang="zh-CN" sz="1800" b="1" smtClean="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全面掌握并按标准执行“7星”服务</a:t>
            </a:r>
          </a:p>
        </p:txBody>
      </p:sp>
      <p:sp>
        <p:nvSpPr>
          <p:cNvPr id="2059" name="矩形 49"/>
          <p:cNvSpPr>
            <a:spLocks noChangeArrowheads="1"/>
          </p:cNvSpPr>
          <p:nvPr>
            <p:custDataLst>
              <p:tags r:id="rId11"/>
            </p:custDataLst>
          </p:nvPr>
        </p:nvSpPr>
        <p:spPr bwMode="auto">
          <a:xfrm>
            <a:off x="1160215" y="3910376"/>
            <a:ext cx="1686708" cy="114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just" eaLnBrk="1" hangingPunct="1"/>
            <a:r>
              <a:rPr lang="da-DK" altLang="zh-CN" b="1" smtClean="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熟练掌握一切产品相关信息</a:t>
            </a:r>
          </a:p>
        </p:txBody>
      </p:sp>
      <p:sp>
        <p:nvSpPr>
          <p:cNvPr id="2060" name="矩形 55"/>
          <p:cNvSpPr>
            <a:spLocks noChangeArrowheads="1"/>
          </p:cNvSpPr>
          <p:nvPr>
            <p:custDataLst>
              <p:tags r:id="rId12"/>
            </p:custDataLst>
          </p:nvPr>
        </p:nvSpPr>
        <p:spPr bwMode="auto">
          <a:xfrm>
            <a:off x="2936767" y="3377248"/>
            <a:ext cx="1686708" cy="1142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just" eaLnBrk="1" hangingPunct="1"/>
            <a:r>
              <a:rPr lang="zh-CN" altLang="en-US" b="1">
                <a:solidFill>
                  <a:schemeClr val="bg2">
                    <a:lumMod val="25000"/>
                  </a:schemeClr>
                </a:solidFill>
                <a:latin typeface="微软雅黑" panose="020B0503020204020204" pitchFamily="34" charset="-122"/>
                <a:ea typeface="微软雅黑" panose="020B0503020204020204" pitchFamily="34" charset="-122"/>
                <a:sym typeface="+mn-ea"/>
              </a:rPr>
              <a:t>熟悉公司的各种业务流程</a:t>
            </a:r>
            <a:endParaRPr lang="zh-CN" altLang="en-US" b="1" noProof="1">
              <a:solidFill>
                <a:schemeClr val="bg2">
                  <a:lumMod val="25000"/>
                </a:schemeClr>
              </a:solidFill>
              <a:latin typeface="微软雅黑" panose="020B0503020204020204" pitchFamily="34" charset="-122"/>
              <a:ea typeface="微软雅黑" panose="020B0503020204020204" pitchFamily="34" charset="-122"/>
              <a:sym typeface="+mn-ea"/>
            </a:endParaRPr>
          </a:p>
          <a:p>
            <a:pPr algn="just" eaLnBrk="1" hangingPunct="1"/>
            <a:endParaRPr lang="da-DK" altLang="zh-CN" smtClean="0">
              <a:solidFill>
                <a:srgbClr val="F99F7B"/>
              </a:solidFill>
              <a:latin typeface="Calibri" panose="020F0502020204030204" pitchFamily="34" charset="0"/>
              <a:ea typeface="+mn-ea"/>
              <a:sym typeface="Arial" panose="020B0604020202020204" pitchFamily="34" charset="0"/>
            </a:endParaRPr>
          </a:p>
        </p:txBody>
      </p:sp>
      <p:sp>
        <p:nvSpPr>
          <p:cNvPr id="2062" name="矩形 67"/>
          <p:cNvSpPr>
            <a:spLocks noChangeArrowheads="1"/>
          </p:cNvSpPr>
          <p:nvPr>
            <p:custDataLst>
              <p:tags r:id="rId13"/>
            </p:custDataLst>
          </p:nvPr>
        </p:nvSpPr>
        <p:spPr bwMode="auto">
          <a:xfrm flipH="1">
            <a:off x="6687274" y="4070396"/>
            <a:ext cx="1686707" cy="114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just" eaLnBrk="1" hangingPunct="1"/>
            <a:r>
              <a:rPr lang="zh-CN" altLang="en-US" b="1">
                <a:solidFill>
                  <a:schemeClr val="bg2">
                    <a:lumMod val="25000"/>
                  </a:schemeClr>
                </a:solidFill>
                <a:latin typeface="微软雅黑" panose="020B0503020204020204" pitchFamily="34" charset="-122"/>
                <a:ea typeface="微软雅黑" panose="020B0503020204020204" pitchFamily="34" charset="-122"/>
                <a:sym typeface="+mn-ea"/>
              </a:rPr>
              <a:t>接待客户，促进并完成销售业务</a:t>
            </a:r>
            <a:endParaRPr lang="zh-CN" altLang="en-US" b="1" noProof="1">
              <a:solidFill>
                <a:schemeClr val="bg2">
                  <a:lumMod val="25000"/>
                </a:schemeClr>
              </a:solidFill>
              <a:latin typeface="微软雅黑" panose="020B0503020204020204" pitchFamily="34" charset="-122"/>
              <a:ea typeface="微软雅黑" panose="020B0503020204020204" pitchFamily="34" charset="-122"/>
              <a:sym typeface="+mn-ea"/>
            </a:endParaRPr>
          </a:p>
          <a:p>
            <a:pPr algn="just" eaLnBrk="1" hangingPunct="1"/>
            <a:endParaRPr lang="da-DK" altLang="zh-CN" smtClean="0">
              <a:solidFill>
                <a:srgbClr val="F99F7B"/>
              </a:solidFill>
              <a:latin typeface="Calibri" panose="020F0502020204030204" pitchFamily="34" charset="0"/>
              <a:ea typeface="+mn-ea"/>
              <a:sym typeface="Arial" panose="020B0604020202020204" pitchFamily="34" charset="0"/>
            </a:endParaRPr>
          </a:p>
        </p:txBody>
      </p:sp>
      <p:sp>
        <p:nvSpPr>
          <p:cNvPr id="2063" name="矩形 65"/>
          <p:cNvSpPr>
            <a:spLocks noChangeArrowheads="1"/>
          </p:cNvSpPr>
          <p:nvPr>
            <p:custDataLst>
              <p:tags r:id="rId14"/>
            </p:custDataLst>
          </p:nvPr>
        </p:nvSpPr>
        <p:spPr bwMode="auto">
          <a:xfrm flipH="1">
            <a:off x="4986655" y="2792095"/>
            <a:ext cx="2046605" cy="114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just" eaLnBrk="1" hangingPunct="1"/>
            <a:r>
              <a:rPr lang="da-DK" altLang="zh-CN" b="1" smtClean="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直接完成店面布置、样品展示及卫生清洁工作</a:t>
            </a:r>
          </a:p>
        </p:txBody>
      </p:sp>
      <p:sp>
        <p:nvSpPr>
          <p:cNvPr id="2" name="文本框 1"/>
          <p:cNvSpPr txBox="1"/>
          <p:nvPr/>
        </p:nvSpPr>
        <p:spPr>
          <a:xfrm>
            <a:off x="7819390" y="5185410"/>
            <a:ext cx="2540000" cy="1087755"/>
          </a:xfrm>
          <a:prstGeom prst="rect">
            <a:avLst/>
          </a:prstGeom>
          <a:noFill/>
        </p:spPr>
        <p:txBody>
          <a:bodyPr wrap="square" rtlCol="0" anchor="t">
            <a:spAutoFit/>
          </a:bodyPr>
          <a:lstStyle/>
          <a:p>
            <a:pPr algn="l" fontAlgn="auto">
              <a:lnSpc>
                <a:spcPct val="120000"/>
              </a:lnSpc>
              <a:defRPr/>
            </a:pPr>
            <a:r>
              <a:rPr lang="zh-CN" altLang="en-US" b="1">
                <a:solidFill>
                  <a:schemeClr val="bg2">
                    <a:lumMod val="25000"/>
                  </a:schemeClr>
                </a:solidFill>
                <a:latin typeface="微软雅黑" panose="020B0503020204020204" pitchFamily="34" charset="-122"/>
                <a:ea typeface="微软雅黑" panose="020B0503020204020204" pitchFamily="34" charset="-122"/>
                <a:sym typeface="+mn-ea"/>
              </a:rPr>
              <a:t>了解顾客需求信息，收集和反馈市场及竞争对手信息</a:t>
            </a:r>
          </a:p>
        </p:txBody>
      </p:sp>
      <p:pic>
        <p:nvPicPr>
          <p:cNvPr id="3" name="图片 2" descr="4618ed17a797911997e34d8abc2a56b5"/>
          <p:cNvPicPr>
            <a:picLocks noChangeAspect="1"/>
          </p:cNvPicPr>
          <p:nvPr/>
        </p:nvPicPr>
        <p:blipFill>
          <a:blip r:embed="rId17"/>
          <a:stretch>
            <a:fillRect/>
          </a:stretch>
        </p:blipFill>
        <p:spPr>
          <a:xfrm>
            <a:off x="7985760" y="1228725"/>
            <a:ext cx="3187065" cy="2919095"/>
          </a:xfrm>
          <a:prstGeom prst="rect">
            <a:avLst/>
          </a:prstGeom>
        </p:spPr>
      </p:pic>
    </p:spTree>
    <p:custDataLst>
      <p:tags r:id="rId1"/>
    </p:custData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矩形 9"/>
          <p:cNvSpPr>
            <a:spLocks noChangeArrowheads="1"/>
          </p:cNvSpPr>
          <p:nvPr/>
        </p:nvSpPr>
        <p:spPr bwMode="auto">
          <a:xfrm>
            <a:off x="6016625" y="3373438"/>
            <a:ext cx="2044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200" b="1">
                <a:solidFill>
                  <a:schemeClr val="bg1"/>
                </a:solidFill>
                <a:latin typeface="微软雅黑" panose="020B0503020204020204" pitchFamily="34" charset="-122"/>
                <a:ea typeface="微软雅黑" panose="020B0503020204020204" pitchFamily="34" charset="-122"/>
              </a:rPr>
              <a:t>后  续</a:t>
            </a:r>
          </a:p>
        </p:txBody>
      </p:sp>
      <p:sp>
        <p:nvSpPr>
          <p:cNvPr id="70659" name="矩形 10"/>
          <p:cNvSpPr>
            <a:spLocks noChangeArrowheads="1"/>
          </p:cNvSpPr>
          <p:nvPr/>
        </p:nvSpPr>
        <p:spPr bwMode="auto">
          <a:xfrm>
            <a:off x="6016625" y="2332038"/>
            <a:ext cx="2493963" cy="923925"/>
          </a:xfrm>
          <a:prstGeom prst="rect">
            <a:avLst/>
          </a:prstGeom>
          <a:solidFill>
            <a:srgbClr val="2980B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5400" b="1">
                <a:solidFill>
                  <a:schemeClr val="bg1"/>
                </a:solidFill>
                <a:latin typeface="Arial" panose="020B0604020202020204" pitchFamily="34" charset="0"/>
                <a:ea typeface="微软雅黑" panose="020B0503020204020204" pitchFamily="34" charset="-122"/>
              </a:rPr>
              <a:t>Part 04</a:t>
            </a:r>
            <a:endParaRPr lang="zh-CN" altLang="en-US" sz="5400" b="1">
              <a:solidFill>
                <a:schemeClr val="bg1"/>
              </a:solidFill>
              <a:latin typeface="Arial" panose="020B0604020202020204" pitchFamily="34" charset="0"/>
              <a:ea typeface="微软雅黑" panose="020B0503020204020204" pitchFamily="34" charset="-122"/>
            </a:endParaRPr>
          </a:p>
        </p:txBody>
      </p:sp>
      <p:cxnSp>
        <p:nvCxnSpPr>
          <p:cNvPr id="12" name="直接连接符 11"/>
          <p:cNvCxnSpPr/>
          <p:nvPr/>
        </p:nvCxnSpPr>
        <p:spPr>
          <a:xfrm>
            <a:off x="6016625" y="3316288"/>
            <a:ext cx="4514850" cy="0"/>
          </a:xfrm>
          <a:prstGeom prst="line">
            <a:avLst/>
          </a:prstGeom>
          <a:ln w="28575" cap="rnd">
            <a:solidFill>
              <a:srgbClr val="2980B9"/>
            </a:solidFill>
            <a:round/>
          </a:ln>
        </p:spPr>
        <p:style>
          <a:lnRef idx="1">
            <a:schemeClr val="accent1"/>
          </a:lnRef>
          <a:fillRef idx="0">
            <a:schemeClr val="accent1"/>
          </a:fillRef>
          <a:effectRef idx="0">
            <a:schemeClr val="accent1"/>
          </a:effectRef>
          <a:fontRef idx="minor">
            <a:schemeClr val="tx1"/>
          </a:fontRef>
        </p:style>
      </p:cxnSp>
      <p:pic>
        <p:nvPicPr>
          <p:cNvPr id="2" name="图片 1" descr="未标题-1"/>
          <p:cNvPicPr>
            <a:picLocks noChangeAspect="1"/>
          </p:cNvPicPr>
          <p:nvPr/>
        </p:nvPicPr>
        <p:blipFill>
          <a:blip r:embed="rId4"/>
          <a:stretch>
            <a:fillRect/>
          </a:stretch>
        </p:blipFill>
        <p:spPr>
          <a:xfrm>
            <a:off x="7503795" y="112395"/>
            <a:ext cx="4088130" cy="5783580"/>
          </a:xfrm>
          <a:prstGeom prst="rect">
            <a:avLst/>
          </a:prstGeom>
        </p:spPr>
      </p:pic>
    </p:spTree>
    <p:custDataLst>
      <p:tags r:id="rId1"/>
    </p:custData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矩形 1"/>
          <p:cNvSpPr>
            <a:spLocks noChangeArrowheads="1"/>
          </p:cNvSpPr>
          <p:nvPr/>
        </p:nvSpPr>
        <p:spPr bwMode="auto">
          <a:xfrm>
            <a:off x="6623050" y="592773"/>
            <a:ext cx="51085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anose="020B0503020204020204" pitchFamily="34" charset="-122"/>
                <a:ea typeface="微软雅黑" panose="020B0503020204020204" pitchFamily="34" charset="-122"/>
              </a:rPr>
              <a:t>收集工程信息并及时向直接主管汇报</a:t>
            </a:r>
          </a:p>
        </p:txBody>
      </p:sp>
      <p:sp>
        <p:nvSpPr>
          <p:cNvPr id="72706" name="矩形 9"/>
          <p:cNvSpPr>
            <a:spLocks noChangeArrowheads="1"/>
          </p:cNvSpPr>
          <p:nvPr/>
        </p:nvSpPr>
        <p:spPr bwMode="auto">
          <a:xfrm>
            <a:off x="454025" y="1647825"/>
            <a:ext cx="567817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a:solidFill>
                  <a:srgbClr val="595959"/>
                </a:solidFill>
                <a:latin typeface="微软雅黑" panose="020B0503020204020204" pitchFamily="34" charset="-122"/>
                <a:ea typeface="微软雅黑" panose="020B0503020204020204" pitchFamily="34" charset="-122"/>
              </a:rPr>
              <a:t>为了更好的销售产品，必须对所进行的工程进行充分的了解。在整理好信息后直接主管汇报，这样可以更好的进行工作。</a:t>
            </a:r>
          </a:p>
        </p:txBody>
      </p:sp>
      <p:sp>
        <p:nvSpPr>
          <p:cNvPr id="72707" name="矩形 24"/>
          <p:cNvSpPr>
            <a:spLocks noChangeArrowheads="1"/>
          </p:cNvSpPr>
          <p:nvPr/>
        </p:nvSpPr>
        <p:spPr bwMode="auto">
          <a:xfrm>
            <a:off x="454025" y="2673350"/>
            <a:ext cx="4184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2980B9"/>
                </a:solidFill>
                <a:latin typeface="微软雅黑" panose="020B0503020204020204" pitchFamily="34" charset="-122"/>
                <a:ea typeface="微软雅黑" panose="020B0503020204020204" pitchFamily="34" charset="-122"/>
              </a:rPr>
              <a:t>保证专卖店内顾客及财产安全</a:t>
            </a:r>
          </a:p>
        </p:txBody>
      </p:sp>
      <p:sp>
        <p:nvSpPr>
          <p:cNvPr id="72708" name="矩形 22"/>
          <p:cNvSpPr>
            <a:spLocks noChangeArrowheads="1"/>
          </p:cNvSpPr>
          <p:nvPr/>
        </p:nvSpPr>
        <p:spPr bwMode="auto">
          <a:xfrm>
            <a:off x="454025" y="3072130"/>
            <a:ext cx="5542915"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a:solidFill>
                  <a:srgbClr val="595959"/>
                </a:solidFill>
                <a:latin typeface="微软雅黑" panose="020B0503020204020204" pitchFamily="34" charset="-122"/>
                <a:ea typeface="微软雅黑" panose="020B0503020204020204" pitchFamily="34" charset="-122"/>
              </a:rPr>
              <a:t>为了顾客能放心的选购商品，自然要做到保证专卖店内顾客及财产安全。</a:t>
            </a:r>
          </a:p>
        </p:txBody>
      </p:sp>
      <p:sp>
        <p:nvSpPr>
          <p:cNvPr id="72709" name="矩形 40"/>
          <p:cNvSpPr>
            <a:spLocks noChangeArrowheads="1"/>
          </p:cNvSpPr>
          <p:nvPr/>
        </p:nvSpPr>
        <p:spPr bwMode="auto">
          <a:xfrm>
            <a:off x="412750" y="3881438"/>
            <a:ext cx="38782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rgbClr val="2980B9"/>
                </a:solidFill>
                <a:latin typeface="微软雅黑" panose="020B0503020204020204" pitchFamily="34" charset="-122"/>
                <a:ea typeface="微软雅黑" panose="020B0503020204020204" pitchFamily="34" charset="-122"/>
              </a:rPr>
              <a:t>及时向专卖店店长汇报工作</a:t>
            </a:r>
          </a:p>
        </p:txBody>
      </p:sp>
      <p:sp>
        <p:nvSpPr>
          <p:cNvPr id="72710" name="矩形 38"/>
          <p:cNvSpPr>
            <a:spLocks noChangeArrowheads="1"/>
          </p:cNvSpPr>
          <p:nvPr/>
        </p:nvSpPr>
        <p:spPr bwMode="auto">
          <a:xfrm>
            <a:off x="454025" y="4356100"/>
            <a:ext cx="6169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rgbClr val="595959"/>
                </a:solidFill>
                <a:latin typeface="微软雅黑" panose="020B0503020204020204" pitchFamily="34" charset="-122"/>
                <a:ea typeface="微软雅黑" panose="020B0503020204020204" pitchFamily="34" charset="-122"/>
              </a:rPr>
              <a:t>把销售的情况做个整理，及时向专卖店店长汇报工作，让店长了解销售进度，了解顾客需求，及时补充货品。</a:t>
            </a:r>
            <a:r>
              <a:rPr lang="zh-CN" altLang="en-US" sz="1600" b="1">
                <a:solidFill>
                  <a:srgbClr val="595959"/>
                </a:solidFill>
                <a:latin typeface="微软雅黑" panose="020B0503020204020204" pitchFamily="34" charset="-122"/>
                <a:ea typeface="微软雅黑" panose="020B0503020204020204" pitchFamily="34" charset="-122"/>
              </a:rPr>
              <a:t>调整总体策略，有效提升业绩。</a:t>
            </a:r>
          </a:p>
        </p:txBody>
      </p:sp>
      <p:sp>
        <p:nvSpPr>
          <p:cNvPr id="72714" name="矩形 29"/>
          <p:cNvSpPr>
            <a:spLocks noChangeArrowheads="1"/>
          </p:cNvSpPr>
          <p:nvPr/>
        </p:nvSpPr>
        <p:spPr bwMode="auto">
          <a:xfrm>
            <a:off x="938530" y="8573"/>
            <a:ext cx="774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a:solidFill>
                  <a:schemeClr val="bg2">
                    <a:lumMod val="50000"/>
                  </a:schemeClr>
                </a:solidFill>
                <a:latin typeface="微软雅黑" panose="020B0503020204020204" pitchFamily="34" charset="-122"/>
                <a:ea typeface="微软雅黑" panose="020B0503020204020204" pitchFamily="34" charset="-122"/>
              </a:rPr>
              <a:t>后 续</a:t>
            </a:r>
          </a:p>
        </p:txBody>
      </p:sp>
      <p:pic>
        <p:nvPicPr>
          <p:cNvPr id="3" name="图片 2" descr="de5538395c09962cd183e703e34d83cb"/>
          <p:cNvPicPr>
            <a:picLocks noChangeAspect="1"/>
          </p:cNvPicPr>
          <p:nvPr/>
        </p:nvPicPr>
        <p:blipFill>
          <a:blip r:embed="rId4"/>
          <a:stretch>
            <a:fillRect/>
          </a:stretch>
        </p:blipFill>
        <p:spPr>
          <a:xfrm>
            <a:off x="7258685" y="1997710"/>
            <a:ext cx="3837940" cy="4665980"/>
          </a:xfrm>
          <a:prstGeom prst="rect">
            <a:avLst/>
          </a:prstGeom>
        </p:spPr>
      </p:pic>
    </p:spTree>
    <p:custDataLst>
      <p:tags r:id="rId1"/>
    </p:custDataLst>
  </p:cSld>
  <p:clrMapOvr>
    <a:masterClrMapping/>
  </p:clrMapOvr>
  <p:transition spd="slow">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a:t>培训结束，感谢聆听！</a:t>
            </a:r>
          </a:p>
        </p:txBody>
      </p:sp>
    </p:spTree>
    <p:custDataLst>
      <p:tags r:id="rId1"/>
    </p:custDataLst>
  </p:cSld>
  <p:clrMapOvr>
    <a:masterClrMapping/>
  </p:clrMapOvr>
  <p:transition spd="slow">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714_3*i*0"/>
  <p:tag name="KSO_WM_TEMPLATE_CATEGORY" val="diagram"/>
  <p:tag name="KSO_WM_TEMPLATE_INDEX" val="714"/>
  <p:tag name="KSO_WM_UNIT_INDEX" val="0"/>
</p:tagLst>
</file>

<file path=ppt/tags/tag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714_3*i*0"/>
  <p:tag name="KSO_WM_TEMPLATE_CATEGORY" val="diagram"/>
  <p:tag name="KSO_WM_TEMPLATE_INDEX" val="714"/>
  <p:tag name="KSO_WM_UNIT_INDEX" val="0"/>
</p:tagLst>
</file>

<file path=ppt/tags/tag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714_3*i*0"/>
  <p:tag name="KSO_WM_TEMPLATE_CATEGORY" val="diagram"/>
  <p:tag name="KSO_WM_TEMPLATE_INDEX" val="714"/>
  <p:tag name="KSO_WM_UNIT_INDEX" val="0"/>
</p:tagLst>
</file>

<file path=ppt/tags/tag1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h_f"/>
  <p:tag name="KSO_WM_UNIT_INDEX" val="1_1_1"/>
  <p:tag name="KSO_WM_UNIT_ID" val="diagram714_3*l_h_f*1_1_1"/>
  <p:tag name="KSO_WM_UNIT_CLEAR" val="1"/>
  <p:tag name="KSO_WM_UNIT_LAYERLEVEL" val="1_1_1"/>
  <p:tag name="KSO_WM_UNIT_VALUE" val="24"/>
  <p:tag name="KSO_WM_UNIT_HIGHLIGHT" val="0"/>
  <p:tag name="KSO_WM_UNIT_COMPATIBLE" val="0"/>
  <p:tag name="KSO_WM_UNIT_PRESET_TEXT_INDEX" val="4"/>
  <p:tag name="KSO_WM_UNIT_PRESET_TEXT_LEN" val="20"/>
  <p:tag name="KSO_WM_DIAGRAM_GROUP_CODE" val="l1-1"/>
  <p:tag name="KSO_WM_UNIT_FILL_FORE_SCHEMECOLOR_INDEX" val="5"/>
  <p:tag name="KSO_WM_UNIT_FILL_TYPE" val="1"/>
  <p:tag name="KSO_WM_UNIT_TEXT_FILL_FORE_SCHEMECOLOR_INDEX" val="14"/>
  <p:tag name="KSO_WM_UNIT_TEXT_FILL_TYPE" val="1"/>
</p:tagLst>
</file>

<file path=ppt/tags/tag1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1"/>
  <p:tag name="KSO_WM_UNIT_ID" val="diagram714_3*l_i*1_1"/>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Lst>
</file>

<file path=ppt/tags/tag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2"/>
  <p:tag name="KSO_WM_UNIT_ID" val="diagram714_3*l_i*1_2"/>
  <p:tag name="KSO_WM_UNIT_CLEAR" val="1"/>
  <p:tag name="KSO_WM_UNIT_LAYERLEVEL" val="1_1"/>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14"/>
  <p:tag name="KSO_WM_UNIT_TEXT_FILL_TYPE" val="1"/>
</p:tagLst>
</file>

<file path=ppt/tags/tag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3"/>
  <p:tag name="KSO_WM_UNIT_ID" val="diagram714_3*l_i*1_3"/>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Lst>
</file>

<file path=ppt/tags/tag1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h_f"/>
  <p:tag name="KSO_WM_UNIT_INDEX" val="1_1_1"/>
  <p:tag name="KSO_WM_UNIT_ID" val="diagram714_3*l_h_f*1_1_1"/>
  <p:tag name="KSO_WM_UNIT_CLEAR" val="1"/>
  <p:tag name="KSO_WM_UNIT_LAYERLEVEL" val="1_1_1"/>
  <p:tag name="KSO_WM_UNIT_VALUE" val="24"/>
  <p:tag name="KSO_WM_UNIT_HIGHLIGHT" val="0"/>
  <p:tag name="KSO_WM_UNIT_COMPATIBLE" val="0"/>
  <p:tag name="KSO_WM_UNIT_PRESET_TEXT_INDEX" val="4"/>
  <p:tag name="KSO_WM_UNIT_PRESET_TEXT_LEN" val="20"/>
  <p:tag name="KSO_WM_DIAGRAM_GROUP_CODE" val="l1-1"/>
  <p:tag name="KSO_WM_UNIT_FILL_FORE_SCHEMECOLOR_INDEX" val="5"/>
  <p:tag name="KSO_WM_UNIT_FILL_TYPE" val="1"/>
  <p:tag name="KSO_WM_UNIT_TEXT_FILL_FORE_SCHEMECOLOR_INDEX" val="14"/>
  <p:tag name="KSO_WM_UNIT_TEXT_FILL_TYPE" val="1"/>
</p:tagLst>
</file>

<file path=ppt/tags/tag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1"/>
  <p:tag name="KSO_WM_UNIT_ID" val="diagram714_3*l_i*1_1"/>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Lst>
</file>

<file path=ppt/tags/tag1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2"/>
  <p:tag name="KSO_WM_UNIT_ID" val="diagram714_3*l_i*1_2"/>
  <p:tag name="KSO_WM_UNIT_CLEAR" val="1"/>
  <p:tag name="KSO_WM_UNIT_LAYERLEVEL" val="1_1"/>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14"/>
  <p:tag name="KSO_WM_UNIT_TEXT_FILL_TYPE" val="1"/>
</p:tagLst>
</file>

<file path=ppt/tags/tag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3"/>
  <p:tag name="KSO_WM_UNIT_ID" val="diagram714_3*l_i*1_3"/>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Lst>
</file>

<file path=ppt/tags/tag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h_f"/>
  <p:tag name="KSO_WM_UNIT_INDEX" val="1_1_1"/>
  <p:tag name="KSO_WM_UNIT_ID" val="diagram714_3*l_h_f*1_1_1"/>
  <p:tag name="KSO_WM_UNIT_CLEAR" val="1"/>
  <p:tag name="KSO_WM_UNIT_LAYERLEVEL" val="1_1_1"/>
  <p:tag name="KSO_WM_UNIT_VALUE" val="24"/>
  <p:tag name="KSO_WM_UNIT_HIGHLIGHT" val="0"/>
  <p:tag name="KSO_WM_UNIT_COMPATIBLE" val="0"/>
  <p:tag name="KSO_WM_UNIT_PRESET_TEXT_INDEX" val="4"/>
  <p:tag name="KSO_WM_UNIT_PRESET_TEXT_LEN" val="20"/>
  <p:tag name="KSO_WM_DIAGRAM_GROUP_CODE" val="l1-1"/>
  <p:tag name="KSO_WM_UNIT_FILL_FORE_SCHEMECOLOR_INDEX" val="5"/>
  <p:tag name="KSO_WM_UNIT_FILL_TYPE" val="1"/>
  <p:tag name="KSO_WM_UNIT_TEXT_FILL_FORE_SCHEMECOLOR_INDEX" val="14"/>
  <p:tag name="KSO_WM_UNIT_TEXT_FILL_TYPE" val="1"/>
</p:tagLst>
</file>

<file path=ppt/tags/tag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1"/>
  <p:tag name="KSO_WM_UNIT_ID" val="diagram714_3*l_i*1_1"/>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Lst>
</file>

<file path=ppt/tags/tag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2"/>
  <p:tag name="KSO_WM_UNIT_ID" val="diagram714_3*l_i*1_2"/>
  <p:tag name="KSO_WM_UNIT_CLEAR" val="1"/>
  <p:tag name="KSO_WM_UNIT_LAYERLEVEL" val="1_1"/>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14"/>
  <p:tag name="KSO_WM_UNIT_TEXT_FILL_TYPE" val="1"/>
</p:tagLst>
</file>

<file path=ppt/tags/tag2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3"/>
  <p:tag name="KSO_WM_UNIT_ID" val="diagram714_3*l_i*1_3"/>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Lst>
</file>

<file path=ppt/tags/tag2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2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334_2*i*0"/>
  <p:tag name="KSO_WM_TEMPLATE_CATEGORY" val="diagram"/>
  <p:tag name="KSO_WM_TEMPLATE_INDEX" val="160334"/>
  <p:tag name="KSO_WM_UNIT_INDEX" val="0"/>
</p:tagLst>
</file>

<file path=ppt/tags/tag2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UNIT_TYPE" val="q_h_a"/>
  <p:tag name="KSO_WM_UNIT_INDEX" val="1_2_1"/>
  <p:tag name="KSO_WM_UNIT_ID" val="262*q_h_a*1_2_1"/>
  <p:tag name="KSO_WM_UNIT_CLEAR" val="1"/>
  <p:tag name="KSO_WM_UNIT_LAYERLEVEL" val="1_1_1"/>
  <p:tag name="KSO_WM_UNIT_VALUE" val="8"/>
  <p:tag name="KSO_WM_UNIT_HIGHLIGHT" val="0"/>
  <p:tag name="KSO_WM_UNIT_COMPATIBLE" val="0"/>
  <p:tag name="KSO_WM_BEAUTIFY_FLAG" val="#wm#"/>
  <p:tag name="KSO_WM_UNIT_PRESET_TEXT_INDEX" val="3"/>
  <p:tag name="KSO_WM_UNIT_PRESET_TEXT_LEN" val="12"/>
  <p:tag name="KSO_WM_TAG_VERSION" val="1.0"/>
  <p:tag name="KSO_WM_DIAGRAM_GROUP_CODE" val="q1-1"/>
  <p:tag name="KSO_WM_UNIT_TEXT_FILL_FORE_SCHEMECOLOR_INDEX" val="6"/>
  <p:tag name="KSO_WM_UNIT_TEXT_FILL_TYPE" val="1"/>
</p:tagLst>
</file>

<file path=ppt/tags/tag2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UNIT_TYPE" val="q_i"/>
  <p:tag name="KSO_WM_UNIT_INDEX" val="1_1"/>
  <p:tag name="KSO_WM_UNIT_ID" val="262*q_i*1_1"/>
  <p:tag name="KSO_WM_UNIT_CLEAR" val="1"/>
  <p:tag name="KSO_WM_UNIT_LAYERLEVEL" val="1_1"/>
  <p:tag name="KSO_WM_BEAUTIFY_FLAG" val="#wm#"/>
  <p:tag name="KSO_WM_TAG_VERSION" val="1.0"/>
  <p:tag name="KSO_WM_DIAGRAM_GROUP_CODE" val="q1-1"/>
  <p:tag name="KSO_WM_UNIT_LINE_FORE_SCHEMECOLOR_INDEX" val="6"/>
  <p:tag name="KSO_WM_UNIT_LINE_FILL_TYPE" val="2"/>
</p:tagLst>
</file>

<file path=ppt/tags/tag3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UNIT_TYPE" val="q_i"/>
  <p:tag name="KSO_WM_UNIT_INDEX" val="1_2"/>
  <p:tag name="KSO_WM_UNIT_ID" val="262*q_i*1_2"/>
  <p:tag name="KSO_WM_UNIT_CLEAR" val="1"/>
  <p:tag name="KSO_WM_UNIT_LAYERLEVEL" val="1_1"/>
  <p:tag name="KSO_WM_BEAUTIFY_FLAG" val="#wm#"/>
  <p:tag name="KSO_WM_TAG_VERSION" val="1.0"/>
  <p:tag name="KSO_WM_DIAGRAM_GROUP_CODE" val="q1-1"/>
  <p:tag name="KSO_WM_UNIT_FILL_FORE_SCHEMECOLOR_INDEX" val="5"/>
  <p:tag name="KSO_WM_UNIT_FILL_TYPE" val="1"/>
  <p:tag name="KSO_WM_UNIT_TEXT_FILL_FORE_SCHEMECOLOR_INDEX" val="13"/>
  <p:tag name="KSO_WM_UNIT_TEXT_FILL_TYPE" val="1"/>
</p:tagLst>
</file>

<file path=ppt/tags/tag3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UNIT_TYPE" val="q_i"/>
  <p:tag name="KSO_WM_UNIT_INDEX" val="1_3"/>
  <p:tag name="KSO_WM_UNIT_ID" val="262*q_i*1_3"/>
  <p:tag name="KSO_WM_UNIT_CLEAR" val="1"/>
  <p:tag name="KSO_WM_UNIT_LAYERLEVEL" val="1_1"/>
  <p:tag name="KSO_WM_BEAUTIFY_FLAG" val="#wm#"/>
  <p:tag name="KSO_WM_TAG_VERSION" val="1.0"/>
  <p:tag name="KSO_WM_DIAGRAM_GROUP_CODE" val="q1-1"/>
  <p:tag name="KSO_WM_UNIT_FILL_FORE_SCHEMECOLOR_INDEX" val="6"/>
  <p:tag name="KSO_WM_UNIT_FILL_TYPE" val="1"/>
  <p:tag name="KSO_WM_UNIT_TEXT_FILL_FORE_SCHEMECOLOR_INDEX" val="13"/>
  <p:tag name="KSO_WM_UNIT_TEXT_FILL_TYPE" val="1"/>
</p:tagLst>
</file>

<file path=ppt/tags/tag3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UNIT_TYPE" val="q_h_a"/>
  <p:tag name="KSO_WM_UNIT_INDEX" val="1_1_1"/>
  <p:tag name="KSO_WM_UNIT_ID" val="262*q_h_a*1_1_1"/>
  <p:tag name="KSO_WM_UNIT_CLEAR" val="1"/>
  <p:tag name="KSO_WM_UNIT_LAYERLEVEL" val="1_1_1"/>
  <p:tag name="KSO_WM_UNIT_VALUE" val="8"/>
  <p:tag name="KSO_WM_UNIT_HIGHLIGHT" val="0"/>
  <p:tag name="KSO_WM_UNIT_COMPATIBLE" val="0"/>
  <p:tag name="KSO_WM_BEAUTIFY_FLAG" val="#wm#"/>
  <p:tag name="KSO_WM_UNIT_PRESET_TEXT_INDEX" val="3"/>
  <p:tag name="KSO_WM_UNIT_PRESET_TEXT_LEN" val="12"/>
  <p:tag name="KSO_WM_TAG_VERSION" val="1.0"/>
  <p:tag name="KSO_WM_DIAGRAM_GROUP_CODE" val="q1-1"/>
  <p:tag name="KSO_WM_UNIT_TEXT_FILL_FORE_SCHEMECOLOR_INDEX" val="5"/>
  <p:tag name="KSO_WM_UNIT_TEXT_FILL_TYPE" val="1"/>
</p:tagLst>
</file>

<file path=ppt/tags/tag3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34"/>
  <p:tag name="KSO_WM_UNIT_TYPE" val="q_i"/>
  <p:tag name="KSO_WM_UNIT_INDEX" val="1_4"/>
  <p:tag name="KSO_WM_UNIT_ID" val="262*q_i*1_4"/>
  <p:tag name="KSO_WM_UNIT_CLEAR" val="1"/>
  <p:tag name="KSO_WM_UNIT_LAYERLEVEL" val="1_1"/>
  <p:tag name="KSO_WM_BEAUTIFY_FLAG" val="#wm#"/>
  <p:tag name="KSO_WM_TAG_VERSION" val="1.0"/>
  <p:tag name="KSO_WM_DIAGRAM_GROUP_CODE" val="q1-1"/>
  <p:tag name="KSO_WM_UNIT_LINE_FORE_SCHEMECOLOR_INDEX" val="5"/>
  <p:tag name="KSO_WM_UNIT_LINE_FILL_TYPE" val="2"/>
</p:tagLst>
</file>

<file path=ppt/tags/tag3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3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3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3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834"/>
  <p:tag name="KSO_WM_UNIT_TYPE" val="q_i"/>
  <p:tag name="KSO_WM_UNIT_INDEX" val="1_1"/>
  <p:tag name="KSO_WM_UNIT_ID" val="custom160572_117*q_i*1_1"/>
  <p:tag name="KSO_WM_UNIT_CLEAR" val="1"/>
  <p:tag name="KSO_WM_UNIT_LAYERLEVEL" val="1_1"/>
  <p:tag name="KSO_WM_DIAGRAM_GROUP_CODE" val="q1-1"/>
  <p:tag name="KSO_WM_UNIT_FILL_FORE_SCHEMECOLOR_INDEX" val="16"/>
  <p:tag name="KSO_WM_UNIT_FILL_TYPE" val="1"/>
  <p:tag name="KSO_WM_UNIT_TEXT_FILL_FORE_SCHEMECOLOR_INDEX" val="2"/>
  <p:tag name="KSO_WM_UNIT_TEXT_FILL_TYPE" val="1"/>
</p:tagLst>
</file>

<file path=ppt/tags/tag3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834"/>
  <p:tag name="KSO_WM_UNIT_TYPE" val="q_i"/>
  <p:tag name="KSO_WM_UNIT_INDEX" val="1_2"/>
  <p:tag name="KSO_WM_UNIT_ID" val="custom160572_117*q_i*1_2"/>
  <p:tag name="KSO_WM_UNIT_CLEAR" val="1"/>
  <p:tag name="KSO_WM_UNIT_LAYERLEVEL" val="1_1"/>
  <p:tag name="KSO_WM_DIAGRAM_GROUP_CODE" val="q1-1"/>
  <p:tag name="KSO_WM_UNIT_FILL_FORE_SCHEMECOLOR_INDEX" val="10"/>
  <p:tag name="KSO_WM_UNIT_FILL_TYPE" val="1"/>
  <p:tag name="KSO_WM_UNIT_TEXT_FILL_FORE_SCHEMECOLOR_INDEX" val="2"/>
  <p:tag name="KSO_WM_UNIT_TEXT_FILL_TYPE" val="1"/>
</p:tagLst>
</file>

<file path=ppt/tags/tag4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834"/>
  <p:tag name="KSO_WM_UNIT_TYPE" val="q_i"/>
  <p:tag name="KSO_WM_UNIT_INDEX" val="1_3"/>
  <p:tag name="KSO_WM_UNIT_ID" val="custom160572_117*q_i*1_3"/>
  <p:tag name="KSO_WM_UNIT_CLEAR" val="1"/>
  <p:tag name="KSO_WM_UNIT_LAYERLEVEL" val="1_1"/>
  <p:tag name="KSO_WM_DIAGRAM_GROUP_CODE" val="q1-1"/>
  <p:tag name="KSO_WM_UNIT_FILL_FORE_SCHEMECOLOR_INDEX" val="9"/>
  <p:tag name="KSO_WM_UNIT_FILL_TYPE" val="1"/>
  <p:tag name="KSO_WM_UNIT_TEXT_FILL_FORE_SCHEMECOLOR_INDEX" val="2"/>
  <p:tag name="KSO_WM_UNIT_TEXT_FILL_TYPE" val="1"/>
</p:tagLst>
</file>

<file path=ppt/tags/tag4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834"/>
  <p:tag name="KSO_WM_UNIT_TYPE" val="q_i"/>
  <p:tag name="KSO_WM_UNIT_INDEX" val="1_4"/>
  <p:tag name="KSO_WM_UNIT_ID" val="custom160572_117*q_i*1_4"/>
  <p:tag name="KSO_WM_UNIT_CLEAR" val="1"/>
  <p:tag name="KSO_WM_UNIT_LAYERLEVEL" val="1_1"/>
  <p:tag name="KSO_WM_DIAGRAM_GROUP_CODE" val="q1-1"/>
  <p:tag name="KSO_WM_UNIT_FILL_FORE_SCHEMECOLOR_INDEX" val="8"/>
  <p:tag name="KSO_WM_UNIT_FILL_TYPE" val="1"/>
  <p:tag name="KSO_WM_UNIT_TEXT_FILL_FORE_SCHEMECOLOR_INDEX" val="2"/>
  <p:tag name="KSO_WM_UNIT_TEXT_FILL_TYPE" val="1"/>
</p:tagLst>
</file>

<file path=ppt/tags/tag4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834"/>
  <p:tag name="KSO_WM_UNIT_TYPE" val="q_i"/>
  <p:tag name="KSO_WM_UNIT_INDEX" val="1_5"/>
  <p:tag name="KSO_WM_UNIT_ID" val="custom160572_117*q_i*1_5"/>
  <p:tag name="KSO_WM_UNIT_CLEAR" val="1"/>
  <p:tag name="KSO_WM_UNIT_LAYERLEVEL" val="1_1"/>
  <p:tag name="KSO_WM_DIAGRAM_GROUP_CODE" val="q1-1"/>
  <p:tag name="KSO_WM_UNIT_FILL_FORE_SCHEMECOLOR_INDEX" val="7"/>
  <p:tag name="KSO_WM_UNIT_FILL_TYPE" val="1"/>
  <p:tag name="KSO_WM_UNIT_TEXT_FILL_FORE_SCHEMECOLOR_INDEX" val="2"/>
  <p:tag name="KSO_WM_UNIT_TEXT_FILL_TYPE" val="1"/>
</p:tagLst>
</file>

<file path=ppt/tags/tag4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834"/>
  <p:tag name="KSO_WM_UNIT_TYPE" val="q_i"/>
  <p:tag name="KSO_WM_UNIT_INDEX" val="1_6"/>
  <p:tag name="KSO_WM_UNIT_ID" val="custom160572_117*q_i*1_6"/>
  <p:tag name="KSO_WM_UNIT_CLEAR" val="1"/>
  <p:tag name="KSO_WM_UNIT_LAYERLEVEL" val="1_1"/>
  <p:tag name="KSO_WM_DIAGRAM_GROUP_CODE" val="q1-1"/>
  <p:tag name="KSO_WM_UNIT_FILL_FORE_SCHEMECOLOR_INDEX" val="6"/>
  <p:tag name="KSO_WM_UNIT_FILL_TYPE" val="1"/>
  <p:tag name="KSO_WM_UNIT_TEXT_FILL_FORE_SCHEMECOLOR_INDEX" val="2"/>
  <p:tag name="KSO_WM_UNIT_TEXT_FILL_TYPE" val="1"/>
</p:tagLst>
</file>

<file path=ppt/tags/tag4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834"/>
  <p:tag name="KSO_WM_UNIT_TYPE" val="q_i"/>
  <p:tag name="KSO_WM_UNIT_INDEX" val="1_7"/>
  <p:tag name="KSO_WM_UNIT_ID" val="custom160572_117*q_i*1_7"/>
  <p:tag name="KSO_WM_UNIT_CLEAR" val="1"/>
  <p:tag name="KSO_WM_UNIT_LAYERLEVEL" val="1_1"/>
  <p:tag name="KSO_WM_DIAGRAM_GROUP_CODE" val="q1-1"/>
  <p:tag name="KSO_WM_UNIT_TEXT_FILL_FORE_SCHEMECOLOR_INDEX" val="14"/>
  <p:tag name="KSO_WM_UNIT_TEXT_FILL_TYPE" val="1"/>
</p:tagLst>
</file>

<file path=ppt/tags/tag4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834"/>
  <p:tag name="KSO_WM_UNIT_TYPE" val="q_i"/>
  <p:tag name="KSO_WM_UNIT_INDEX" val="1_8"/>
  <p:tag name="KSO_WM_UNIT_ID" val="custom160572_117*q_i*1_8"/>
  <p:tag name="KSO_WM_UNIT_CLEAR" val="1"/>
  <p:tag name="KSO_WM_UNIT_LAYERLEVEL" val="1_1"/>
  <p:tag name="KSO_WM_DIAGRAM_GROUP_CODE" val="q1-1"/>
  <p:tag name="KSO_WM_UNIT_TEXT_FILL_FORE_SCHEMECOLOR_INDEX" val="14"/>
  <p:tag name="KSO_WM_UNIT_TEXT_FILL_TYPE" val="1"/>
</p:tagLst>
</file>

<file path=ppt/tags/tag4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834"/>
  <p:tag name="KSO_WM_UNIT_TYPE" val="q_i"/>
  <p:tag name="KSO_WM_UNIT_INDEX" val="1_9"/>
  <p:tag name="KSO_WM_UNIT_ID" val="custom160572_117*q_i*1_9"/>
  <p:tag name="KSO_WM_UNIT_CLEAR" val="1"/>
  <p:tag name="KSO_WM_UNIT_LAYERLEVEL" val="1_1"/>
  <p:tag name="KSO_WM_DIAGRAM_GROUP_CODE" val="q1-1"/>
  <p:tag name="KSO_WM_UNIT_TEXT_FILL_FORE_SCHEMECOLOR_INDEX" val="14"/>
  <p:tag name="KSO_WM_UNIT_TEXT_FILL_TYPE" val="1"/>
</p:tagLst>
</file>

<file path=ppt/tags/tag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834"/>
  <p:tag name="KSO_WM_UNIT_TYPE" val="q_i"/>
  <p:tag name="KSO_WM_UNIT_INDEX" val="1_10"/>
  <p:tag name="KSO_WM_UNIT_ID" val="custom160572_117*q_i*1_10"/>
  <p:tag name="KSO_WM_UNIT_CLEAR" val="1"/>
  <p:tag name="KSO_WM_UNIT_LAYERLEVEL" val="1_1"/>
  <p:tag name="KSO_WM_DIAGRAM_GROUP_CODE" val="q1-1"/>
  <p:tag name="KSO_WM_UNIT_TEXT_FILL_FORE_SCHEMECOLOR_INDEX" val="14"/>
  <p:tag name="KSO_WM_UNIT_TEXT_FILL_TYPE" val="1"/>
</p:tagLst>
</file>

<file path=ppt/tags/tag4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834"/>
  <p:tag name="KSO_WM_UNIT_TYPE" val="q_i"/>
  <p:tag name="KSO_WM_UNIT_INDEX" val="1_11"/>
  <p:tag name="KSO_WM_UNIT_ID" val="custom160572_117*q_i*1_11"/>
  <p:tag name="KSO_WM_UNIT_CLEAR" val="1"/>
  <p:tag name="KSO_WM_UNIT_LAYERLEVEL" val="1_1"/>
  <p:tag name="KSO_WM_DIAGRAM_GROUP_CODE" val="q1-1"/>
  <p:tag name="KSO_WM_UNIT_TEXT_FILL_FORE_SCHEMECOLOR_INDEX" val="14"/>
  <p:tag name="KSO_WM_UNIT_TEXT_FILL_TYPE" val="1"/>
</p:tagLst>
</file>

<file path=ppt/tags/tag4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834"/>
  <p:tag name="KSO_WM_UNIT_TYPE" val="q_i"/>
  <p:tag name="KSO_WM_UNIT_INDEX" val="1_12"/>
  <p:tag name="KSO_WM_UNIT_ID" val="custom160572_117*q_i*1_12"/>
  <p:tag name="KSO_WM_UNIT_CLEAR" val="1"/>
  <p:tag name="KSO_WM_UNIT_LAYERLEVEL" val="1_1"/>
  <p:tag name="KSO_WM_DIAGRAM_GROUP_CODE" val="q1-1"/>
  <p:tag name="KSO_WM_UNIT_FILL_FORE_SCHEMECOLOR_INDEX" val="5"/>
  <p:tag name="KSO_WM_UNIT_FILL_TYPE" val="1"/>
  <p:tag name="KSO_WM_UNIT_TEXT_FILL_FORE_SCHEMECOLOR_INDEX" val="2"/>
  <p:tag name="KSO_WM_UNIT_TEXT_FILL_TYPE" val="1"/>
</p:tagLst>
</file>

<file path=ppt/tags/tag5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834"/>
  <p:tag name="KSO_WM_UNIT_TYPE" val="q_i"/>
  <p:tag name="KSO_WM_UNIT_INDEX" val="1_13"/>
  <p:tag name="KSO_WM_UNIT_ID" val="custom160572_117*q_i*1_13"/>
  <p:tag name="KSO_WM_UNIT_CLEAR" val="1"/>
  <p:tag name="KSO_WM_UNIT_LAYERLEVEL" val="1_1"/>
  <p:tag name="KSO_WM_DIAGRAM_GROUP_CODE" val="q1-1"/>
  <p:tag name="KSO_WM_UNIT_TEXT_FILL_FORE_SCHEMECOLOR_INDEX" val="14"/>
  <p:tag name="KSO_WM_UNIT_TEXT_FILL_TYPE" val="1"/>
</p:tagLst>
</file>

<file path=ppt/tags/tag5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5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5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5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5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5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5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5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5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6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6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6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i"/>
  <p:tag name="KSO_WM_UNIT_INDEX" val="1_1"/>
  <p:tag name="KSO_WM_UNIT_ID" val="diagram160354_5*m_i*1_1"/>
  <p:tag name="KSO_WM_UNIT_LAYERLEVEL" val="1_1"/>
  <p:tag name="KSO_WM_DIAGRAM_GROUP_CODE" val="m1-1"/>
  <p:tag name="KSO_WM_UNIT_LINE_FORE_SCHEMECOLOR_INDEX" val="8"/>
  <p:tag name="KSO_WM_UNIT_LINE_FILL_TYPE" val="2"/>
</p:tagLst>
</file>

<file path=ppt/tags/tag6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2"/>
  <p:tag name="KSO_WM_UNIT_ID" val="diagram160354_5*m_i*1_2"/>
  <p:tag name="KSO_WM_UNIT_LAYERLEVEL" val="1_1"/>
  <p:tag name="KSO_WM_DIAGRAM_GROUP_CODE" val="m1-1"/>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6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6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3"/>
  <p:tag name="KSO_WM_UNIT_ID" val="diagram160354_5*m_i*1_3"/>
  <p:tag name="KSO_WM_UNIT_LAYERLEVEL" val="1_1"/>
  <p:tag name="KSO_WM_DIAGRAM_GROUP_CODE" val="m1-1"/>
  <p:tag name="KSO_WM_UNIT_FILL_FORE_SCHEMECOLOR_INDEX" val="5"/>
  <p:tag name="KSO_WM_UNIT_FILL_TYPE" val="1"/>
  <p:tag name="KSO_WM_UNIT_TEXT_FILL_FORE_SCHEMECOLOR_INDEX" val="14"/>
  <p:tag name="KSO_WM_UNIT_TEXT_FILL_TYPE" val="1"/>
</p:tagLst>
</file>

<file path=ppt/tags/tag6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10"/>
  <p:tag name="KSO_WM_UNIT_ID" val="diagram160354_5*m_i*1_10"/>
  <p:tag name="KSO_WM_UNIT_LAYERLEVEL" val="1_1"/>
  <p:tag name="KSO_WM_DIAGRAM_GROUP_CODE" val="m1-1"/>
  <p:tag name="KSO_WM_UNIT_FILL_FORE_SCHEMECOLOR_INDEX" val="6"/>
  <p:tag name="KSO_WM_UNIT_FILL_TYPE" val="1"/>
  <p:tag name="KSO_WM_UNIT_TEXT_FILL_FORE_SCHEMECOLOR_INDEX" val="14"/>
  <p:tag name="KSO_WM_UNIT_TEXT_FILL_TYPE" val="1"/>
</p:tagLst>
</file>

<file path=ppt/tags/tag6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11"/>
  <p:tag name="KSO_WM_UNIT_ID" val="diagram160354_5*m_i*1_11"/>
  <p:tag name="KSO_WM_UNIT_LAYERLEVEL" val="1_1"/>
  <p:tag name="KSO_WM_DIAGRAM_GROUP_CODE" val="m1-1"/>
  <p:tag name="KSO_WM_UNIT_FILL_FORE_SCHEMECOLOR_INDEX" val="14"/>
  <p:tag name="KSO_WM_UNIT_FILL_TYPE" val="1"/>
  <p:tag name="KSO_WM_UNIT_LINE_FORE_SCHEMECOLOR_INDEX" val="6"/>
  <p:tag name="KSO_WM_UNIT_LINE_FILL_TYPE" val="2"/>
  <p:tag name="KSO_WM_UNIT_TEXT_FILL_FORE_SCHEMECOLOR_INDEX" val="2"/>
  <p:tag name="KSO_WM_UNIT_TEXT_FILL_TYPE" val="1"/>
</p:tagLst>
</file>

<file path=ppt/tags/tag6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4_1"/>
  <p:tag name="KSO_WM_UNIT_ID" val="diagram160354_5*m_h_f*1_4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11"/>
  <p:tag name="KSO_WM_UNIT_TEXT_FILL_FORE_SCHEMECOLOR_INDEX" val="15"/>
  <p:tag name="KSO_WM_UNIT_TEXT_FILL_TYPE" val="1"/>
</p:tagLst>
</file>

<file path=ppt/tags/tag6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7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i"/>
  <p:tag name="KSO_WM_UNIT_INDEX" val="1_1"/>
  <p:tag name="KSO_WM_UNIT_ID" val="diagram160354_5*m_i*1_1"/>
  <p:tag name="KSO_WM_UNIT_LAYERLEVEL" val="1_1"/>
  <p:tag name="KSO_WM_DIAGRAM_GROUP_CODE" val="m1-1"/>
  <p:tag name="KSO_WM_UNIT_LINE_FORE_SCHEMECOLOR_INDEX" val="8"/>
  <p:tag name="KSO_WM_UNIT_LINE_FILL_TYPE" val="2"/>
</p:tagLst>
</file>

<file path=ppt/tags/tag7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2"/>
  <p:tag name="KSO_WM_UNIT_ID" val="diagram160354_5*m_i*1_2"/>
  <p:tag name="KSO_WM_UNIT_LAYERLEVEL" val="1_1"/>
  <p:tag name="KSO_WM_DIAGRAM_GROUP_CODE" val="m1-1"/>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7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7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3"/>
  <p:tag name="KSO_WM_UNIT_ID" val="diagram160354_5*m_i*1_3"/>
  <p:tag name="KSO_WM_UNIT_LAYERLEVEL" val="1_1"/>
  <p:tag name="KSO_WM_DIAGRAM_GROUP_CODE" val="m1-1"/>
  <p:tag name="KSO_WM_UNIT_FILL_FORE_SCHEMECOLOR_INDEX" val="5"/>
  <p:tag name="KSO_WM_UNIT_FILL_TYPE" val="1"/>
  <p:tag name="KSO_WM_UNIT_TEXT_FILL_FORE_SCHEMECOLOR_INDEX" val="14"/>
  <p:tag name="KSO_WM_UNIT_TEXT_FILL_TYPE" val="1"/>
</p:tagLst>
</file>

<file path=ppt/tags/tag7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10"/>
  <p:tag name="KSO_WM_UNIT_ID" val="diagram160354_5*m_i*1_10"/>
  <p:tag name="KSO_WM_UNIT_LAYERLEVEL" val="1_1"/>
  <p:tag name="KSO_WM_DIAGRAM_GROUP_CODE" val="m1-1"/>
  <p:tag name="KSO_WM_UNIT_FILL_FORE_SCHEMECOLOR_INDEX" val="6"/>
  <p:tag name="KSO_WM_UNIT_FILL_TYPE" val="1"/>
  <p:tag name="KSO_WM_UNIT_TEXT_FILL_FORE_SCHEMECOLOR_INDEX" val="14"/>
  <p:tag name="KSO_WM_UNIT_TEXT_FILL_TYPE" val="1"/>
</p:tagLst>
</file>

<file path=ppt/tags/tag7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11"/>
  <p:tag name="KSO_WM_UNIT_ID" val="diagram160354_5*m_i*1_11"/>
  <p:tag name="KSO_WM_UNIT_LAYERLEVEL" val="1_1"/>
  <p:tag name="KSO_WM_DIAGRAM_GROUP_CODE" val="m1-1"/>
  <p:tag name="KSO_WM_UNIT_FILL_FORE_SCHEMECOLOR_INDEX" val="14"/>
  <p:tag name="KSO_WM_UNIT_FILL_TYPE" val="1"/>
  <p:tag name="KSO_WM_UNIT_LINE_FORE_SCHEMECOLOR_INDEX" val="6"/>
  <p:tag name="KSO_WM_UNIT_LINE_FILL_TYPE" val="2"/>
  <p:tag name="KSO_WM_UNIT_TEXT_FILL_FORE_SCHEMECOLOR_INDEX" val="2"/>
  <p:tag name="KSO_WM_UNIT_TEXT_FILL_TYPE" val="1"/>
</p:tagLst>
</file>

<file path=ppt/tags/tag7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4_1"/>
  <p:tag name="KSO_WM_UNIT_ID" val="diagram160354_5*m_h_f*1_4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11"/>
  <p:tag name="KSO_WM_UNIT_TEXT_FILL_FORE_SCHEMECOLOR_INDEX" val="15"/>
  <p:tag name="KSO_WM_UNIT_TEXT_FILL_TYPE" val="1"/>
</p:tagLst>
</file>

<file path=ppt/tags/tag7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7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i"/>
  <p:tag name="KSO_WM_UNIT_INDEX" val="1_1"/>
  <p:tag name="KSO_WM_UNIT_ID" val="diagram160354_5*m_i*1_1"/>
  <p:tag name="KSO_WM_UNIT_LAYERLEVEL" val="1_1"/>
  <p:tag name="KSO_WM_DIAGRAM_GROUP_CODE" val="m1-1"/>
  <p:tag name="KSO_WM_UNIT_LINE_FORE_SCHEMECOLOR_INDEX" val="8"/>
  <p:tag name="KSO_WM_UNIT_LINE_FILL_TYPE" val="2"/>
</p:tagLst>
</file>

<file path=ppt/tags/tag7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2"/>
  <p:tag name="KSO_WM_UNIT_ID" val="diagram160354_5*m_i*1_2"/>
  <p:tag name="KSO_WM_UNIT_LAYERLEVEL" val="1_1"/>
  <p:tag name="KSO_WM_DIAGRAM_GROUP_CODE" val="m1-1"/>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8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8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3"/>
  <p:tag name="KSO_WM_UNIT_ID" val="diagram160354_5*m_i*1_3"/>
  <p:tag name="KSO_WM_UNIT_LAYERLEVEL" val="1_1"/>
  <p:tag name="KSO_WM_DIAGRAM_GROUP_CODE" val="m1-1"/>
  <p:tag name="KSO_WM_UNIT_FILL_FORE_SCHEMECOLOR_INDEX" val="5"/>
  <p:tag name="KSO_WM_UNIT_FILL_TYPE" val="1"/>
  <p:tag name="KSO_WM_UNIT_TEXT_FILL_FORE_SCHEMECOLOR_INDEX" val="14"/>
  <p:tag name="KSO_WM_UNIT_TEXT_FILL_TYPE" val="1"/>
</p:tagLst>
</file>

<file path=ppt/tags/tag8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10"/>
  <p:tag name="KSO_WM_UNIT_ID" val="diagram160354_5*m_i*1_10"/>
  <p:tag name="KSO_WM_UNIT_LAYERLEVEL" val="1_1"/>
  <p:tag name="KSO_WM_DIAGRAM_GROUP_CODE" val="m1-1"/>
  <p:tag name="KSO_WM_UNIT_FILL_FORE_SCHEMECOLOR_INDEX" val="6"/>
  <p:tag name="KSO_WM_UNIT_FILL_TYPE" val="1"/>
  <p:tag name="KSO_WM_UNIT_TEXT_FILL_FORE_SCHEMECOLOR_INDEX" val="14"/>
  <p:tag name="KSO_WM_UNIT_TEXT_FILL_TYPE" val="1"/>
</p:tagLst>
</file>

<file path=ppt/tags/tag8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11"/>
  <p:tag name="KSO_WM_UNIT_ID" val="diagram160354_5*m_i*1_11"/>
  <p:tag name="KSO_WM_UNIT_LAYERLEVEL" val="1_1"/>
  <p:tag name="KSO_WM_DIAGRAM_GROUP_CODE" val="m1-1"/>
  <p:tag name="KSO_WM_UNIT_FILL_FORE_SCHEMECOLOR_INDEX" val="14"/>
  <p:tag name="KSO_WM_UNIT_FILL_TYPE" val="1"/>
  <p:tag name="KSO_WM_UNIT_LINE_FORE_SCHEMECOLOR_INDEX" val="6"/>
  <p:tag name="KSO_WM_UNIT_LINE_FILL_TYPE" val="2"/>
  <p:tag name="KSO_WM_UNIT_TEXT_FILL_FORE_SCHEMECOLOR_INDEX" val="2"/>
  <p:tag name="KSO_WM_UNIT_TEXT_FILL_TYPE" val="1"/>
</p:tagLst>
</file>

<file path=ppt/tags/tag8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4_1"/>
  <p:tag name="KSO_WM_UNIT_ID" val="diagram160354_5*m_h_f*1_4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11"/>
  <p:tag name="KSO_WM_UNIT_TEXT_FILL_FORE_SCHEMECOLOR_INDEX" val="15"/>
  <p:tag name="KSO_WM_UNIT_TEXT_FILL_TYPE" val="1"/>
</p:tagLst>
</file>

<file path=ppt/tags/tag8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10"/>
  <p:tag name="KSO_WM_UNIT_ID" val="diagram160354_5*m_i*1_10"/>
  <p:tag name="KSO_WM_UNIT_LAYERLEVEL" val="1_1"/>
  <p:tag name="KSO_WM_DIAGRAM_GROUP_CODE" val="m1-1"/>
  <p:tag name="KSO_WM_UNIT_FILL_FORE_SCHEMECOLOR_INDEX" val="6"/>
  <p:tag name="KSO_WM_UNIT_FILL_TYPE" val="1"/>
  <p:tag name="KSO_WM_UNIT_TEXT_FILL_FORE_SCHEMECOLOR_INDEX" val="14"/>
  <p:tag name="KSO_WM_UNIT_TEXT_FILL_TYPE" val="1"/>
</p:tagLst>
</file>

<file path=ppt/tags/tag8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11"/>
  <p:tag name="KSO_WM_UNIT_ID" val="diagram160354_5*m_i*1_11"/>
  <p:tag name="KSO_WM_UNIT_LAYERLEVEL" val="1_1"/>
  <p:tag name="KSO_WM_DIAGRAM_GROUP_CODE" val="m1-1"/>
  <p:tag name="KSO_WM_UNIT_FILL_FORE_SCHEMECOLOR_INDEX" val="14"/>
  <p:tag name="KSO_WM_UNIT_FILL_TYPE" val="1"/>
  <p:tag name="KSO_WM_UNIT_LINE_FORE_SCHEMECOLOR_INDEX" val="6"/>
  <p:tag name="KSO_WM_UNIT_LINE_FILL_TYPE" val="2"/>
  <p:tag name="KSO_WM_UNIT_TEXT_FILL_FORE_SCHEMECOLOR_INDEX" val="2"/>
  <p:tag name="KSO_WM_UNIT_TEXT_FILL_TYPE" val="1"/>
</p:tagLst>
</file>

<file path=ppt/tags/tag8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4_1"/>
  <p:tag name="KSO_WM_UNIT_ID" val="diagram160354_5*m_h_f*1_4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11"/>
  <p:tag name="KSO_WM_UNIT_TEXT_FILL_FORE_SCHEMECOLOR_INDEX" val="15"/>
  <p:tag name="KSO_WM_UNIT_TEXT_FILL_TYPE" val="1"/>
</p:tagLst>
</file>

<file path=ppt/tags/tag8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8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i"/>
  <p:tag name="KSO_WM_UNIT_INDEX" val="1_1"/>
  <p:tag name="KSO_WM_UNIT_ID" val="diagram160354_5*m_i*1_1"/>
  <p:tag name="KSO_WM_UNIT_LAYERLEVEL" val="1_1"/>
  <p:tag name="KSO_WM_DIAGRAM_GROUP_CODE" val="m1-1"/>
  <p:tag name="KSO_WM_UNIT_LINE_FORE_SCHEMECOLOR_INDEX" val="8"/>
  <p:tag name="KSO_WM_UNIT_LINE_FILL_TYPE" val="2"/>
</p:tagLst>
</file>

<file path=ppt/tags/tag9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2"/>
  <p:tag name="KSO_WM_UNIT_ID" val="diagram160354_5*m_i*1_2"/>
  <p:tag name="KSO_WM_UNIT_LAYERLEVEL" val="1_1"/>
  <p:tag name="KSO_WM_DIAGRAM_GROUP_CODE" val="m1-1"/>
  <p:tag name="KSO_WM_UNIT_FILL_FORE_SCHEMECOLOR_INDEX" val="14"/>
  <p:tag name="KSO_WM_UNIT_FILL_TYPE" val="1"/>
  <p:tag name="KSO_WM_UNIT_LINE_FORE_SCHEMECOLOR_INDEX" val="5"/>
  <p:tag name="KSO_WM_UNIT_LINE_FILL_TYPE" val="2"/>
  <p:tag name="KSO_WM_UNIT_TEXT_FILL_FORE_SCHEMECOLOR_INDEX" val="2"/>
  <p:tag name="KSO_WM_UNIT_TEXT_FILL_TYPE" val="1"/>
</p:tagLst>
</file>

<file path=ppt/tags/tag9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9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3"/>
  <p:tag name="KSO_WM_UNIT_ID" val="diagram160354_5*m_i*1_3"/>
  <p:tag name="KSO_WM_UNIT_LAYERLEVEL" val="1_1"/>
  <p:tag name="KSO_WM_DIAGRAM_GROUP_CODE" val="m1-1"/>
  <p:tag name="KSO_WM_UNIT_FILL_FORE_SCHEMECOLOR_INDEX" val="5"/>
  <p:tag name="KSO_WM_UNIT_FILL_TYPE" val="1"/>
  <p:tag name="KSO_WM_UNIT_TEXT_FILL_FORE_SCHEMECOLOR_INDEX" val="14"/>
  <p:tag name="KSO_WM_UNIT_TEXT_FILL_TYPE" val="1"/>
</p:tagLst>
</file>

<file path=ppt/tags/tag9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10"/>
  <p:tag name="KSO_WM_UNIT_ID" val="diagram160354_5*m_i*1_10"/>
  <p:tag name="KSO_WM_UNIT_LAYERLEVEL" val="1_1"/>
  <p:tag name="KSO_WM_DIAGRAM_GROUP_CODE" val="m1-1"/>
  <p:tag name="KSO_WM_UNIT_FILL_FORE_SCHEMECOLOR_INDEX" val="6"/>
  <p:tag name="KSO_WM_UNIT_FILL_TYPE" val="1"/>
  <p:tag name="KSO_WM_UNIT_TEXT_FILL_FORE_SCHEMECOLOR_INDEX" val="14"/>
  <p:tag name="KSO_WM_UNIT_TEXT_FILL_TYPE" val="1"/>
</p:tagLst>
</file>

<file path=ppt/tags/tag9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CLEAR" val="1"/>
  <p:tag name="KSO_WM_UNIT_TYPE" val="m_i"/>
  <p:tag name="KSO_WM_UNIT_INDEX" val="1_11"/>
  <p:tag name="KSO_WM_UNIT_ID" val="diagram160354_5*m_i*1_11"/>
  <p:tag name="KSO_WM_UNIT_LAYERLEVEL" val="1_1"/>
  <p:tag name="KSO_WM_DIAGRAM_GROUP_CODE" val="m1-1"/>
  <p:tag name="KSO_WM_UNIT_FILL_FORE_SCHEMECOLOR_INDEX" val="14"/>
  <p:tag name="KSO_WM_UNIT_FILL_TYPE" val="1"/>
  <p:tag name="KSO_WM_UNIT_LINE_FORE_SCHEMECOLOR_INDEX" val="6"/>
  <p:tag name="KSO_WM_UNIT_LINE_FILL_TYPE" val="2"/>
  <p:tag name="KSO_WM_UNIT_TEXT_FILL_FORE_SCHEMECOLOR_INDEX" val="2"/>
  <p:tag name="KSO_WM_UNIT_TEXT_FILL_TYPE" val="1"/>
</p:tagLst>
</file>

<file path=ppt/tags/tag9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4_1"/>
  <p:tag name="KSO_WM_UNIT_ID" val="diagram160354_5*m_h_f*1_4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11"/>
  <p:tag name="KSO_WM_UNIT_TEXT_FILL_FORE_SCHEMECOLOR_INDEX" val="15"/>
  <p:tag name="KSO_WM_UNIT_TEXT_FILL_TYPE" val="1"/>
</p:tagLst>
</file>

<file path=ppt/tags/tag9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9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9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100"/>
  <p:tag name="KSO_WM_UNIT_TYPE" val="n_i"/>
  <p:tag name="KSO_WM_UNIT_INDEX" val="1_1"/>
  <p:tag name="KSO_WM_UNIT_ID" val="diagram160100_1*n_i*1_1"/>
  <p:tag name="KSO_WM_UNIT_CLEAR" val="1"/>
  <p:tag name="KSO_WM_UNIT_LAYERLEVEL" val="1_1"/>
  <p:tag name="KSO_WM_DIAGRAM_GROUP_CODE" val="n1-1"/>
  <p:tag name="KSO_WM_UNIT_TEXT_FILL_FORE_SCHEMECOLOR_INDEX" val="13"/>
  <p:tag name="KSO_WM_UNIT_TEXT_FILL_TYPE" val="1"/>
</p:tagLst>
</file>

<file path=ppt/tags/tag9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100"/>
  <p:tag name="KSO_WM_UNIT_TYPE" val="n_i"/>
  <p:tag name="KSO_WM_UNIT_INDEX" val="1_2"/>
  <p:tag name="KSO_WM_UNIT_ID" val="diagram160100_1*n_i*1_2"/>
  <p:tag name="KSO_WM_UNIT_CLEAR" val="1"/>
  <p:tag name="KSO_WM_UNIT_LAYERLEVEL" val="1_1"/>
  <p:tag name="KSO_WM_DIAGRAM_GROUP_CODE" val="n1-1"/>
  <p:tag name="KSO_WM_UNIT_LINE_FORE_SCHEMECOLOR_INDEX" val="6"/>
  <p:tag name="KSO_WM_UNIT_LINE_FILL_TYPE" val="2"/>
</p:tagLst>
</file>

<file path=ppt/tags/tag10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100"/>
  <p:tag name="KSO_WM_UNIT_TYPE" val="n_i"/>
  <p:tag name="KSO_WM_UNIT_INDEX" val="1_3"/>
  <p:tag name="KSO_WM_UNIT_ID" val="diagram160100_1*n_i*1_3"/>
  <p:tag name="KSO_WM_UNIT_CLEAR" val="1"/>
  <p:tag name="KSO_WM_UNIT_LAYERLEVEL" val="1_1"/>
  <p:tag name="KSO_WM_DIAGRAM_GROUP_CODE" val="n1-1"/>
  <p:tag name="KSO_WM_UNIT_LINE_FORE_SCHEMECOLOR_INDEX" val="5"/>
  <p:tag name="KSO_WM_UNIT_LINE_FILL_TYPE" val="2"/>
</p:tagLst>
</file>

<file path=ppt/tags/tag10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100"/>
  <p:tag name="KSO_WM_UNIT_TYPE" val="n_i"/>
  <p:tag name="KSO_WM_UNIT_INDEX" val="1_4"/>
  <p:tag name="KSO_WM_UNIT_ID" val="diagram160100_1*n_i*1_4"/>
  <p:tag name="KSO_WM_UNIT_CLEAR" val="1"/>
  <p:tag name="KSO_WM_UNIT_LAYERLEVEL" val="1_1"/>
  <p:tag name="KSO_WM_DIAGRAM_GROUP_CODE" val="n1-1"/>
  <p:tag name="KSO_WM_UNIT_LINE_FORE_SCHEMECOLOR_INDEX" val="6"/>
  <p:tag name="KSO_WM_UNIT_LINE_FILL_TYPE" val="2"/>
</p:tagLst>
</file>

<file path=ppt/tags/tag10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100"/>
  <p:tag name="KSO_WM_UNIT_TYPE" val="n_i"/>
  <p:tag name="KSO_WM_UNIT_INDEX" val="1_5"/>
  <p:tag name="KSO_WM_UNIT_ID" val="diagram160100_1*n_i*1_5"/>
  <p:tag name="KSO_WM_UNIT_CLEAR" val="1"/>
  <p:tag name="KSO_WM_UNIT_LAYERLEVEL" val="1_1"/>
  <p:tag name="KSO_WM_DIAGRAM_GROUP_CODE" val="n1-1"/>
  <p:tag name="KSO_WM_UNIT_LINE_FORE_SCHEMECOLOR_INDEX" val="5"/>
  <p:tag name="KSO_WM_UNIT_LINE_FILL_TYPE" val="2"/>
</p:tagLst>
</file>

<file path=ppt/tags/tag10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100"/>
  <p:tag name="KSO_WM_UNIT_TYPE" val="n_i"/>
  <p:tag name="KSO_WM_UNIT_INDEX" val="1_6"/>
  <p:tag name="KSO_WM_UNIT_ID" val="diagram160100_1*n_i*1_6"/>
  <p:tag name="KSO_WM_UNIT_CLEAR" val="1"/>
  <p:tag name="KSO_WM_UNIT_LAYERLEVEL" val="1_1"/>
  <p:tag name="KSO_WM_DIAGRAM_GROUP_CODE" val="n1-1"/>
  <p:tag name="KSO_WM_UNIT_LINE_FORE_SCHEMECOLOR_INDEX" val="6"/>
  <p:tag name="KSO_WM_UNIT_LINE_FILL_TYPE" val="2"/>
</p:tagLst>
</file>

<file path=ppt/tags/tag10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100"/>
  <p:tag name="KSO_WM_UNIT_TYPE" val="n_i"/>
  <p:tag name="KSO_WM_UNIT_INDEX" val="1_7"/>
  <p:tag name="KSO_WM_UNIT_ID" val="diagram160100_1*n_i*1_7"/>
  <p:tag name="KSO_WM_UNIT_CLEAR" val="1"/>
  <p:tag name="KSO_WM_UNIT_LAYERLEVEL" val="1_1"/>
  <p:tag name="KSO_WM_DIAGRAM_GROUP_CODE" val="n1-1"/>
  <p:tag name="KSO_WM_UNIT_LINE_FORE_SCHEMECOLOR_INDEX" val="5"/>
  <p:tag name="KSO_WM_UNIT_LINE_FILL_TYPE" val="2"/>
</p:tagLst>
</file>

<file path=ppt/tags/tag10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100"/>
  <p:tag name="KSO_WM_UNIT_TYPE" val="n_h_f"/>
  <p:tag name="KSO_WM_UNIT_INDEX" val="1_1_1"/>
  <p:tag name="KSO_WM_UNIT_ID" val="diagram160100_1*n_h_f*1_1_1"/>
  <p:tag name="KSO_WM_UNIT_CLEAR" val="1"/>
  <p:tag name="KSO_WM_UNIT_LAYERLEVEL" val="1_1_1"/>
  <p:tag name="KSO_WM_UNIT_VALUE" val="14"/>
  <p:tag name="KSO_WM_UNIT_HIGHLIGHT" val="0"/>
  <p:tag name="KSO_WM_UNIT_COMPATIBLE" val="0"/>
  <p:tag name="KSO_WM_UNIT_PRESET_TEXT_INDEX" val="4"/>
  <p:tag name="KSO_WM_UNIT_PRESET_TEXT_LEN" val="18"/>
  <p:tag name="KSO_WM_DIAGRAM_GROUP_CODE" val="n1-1"/>
  <p:tag name="KSO_WM_UNIT_TEXT_FILL_FORE_SCHEMECOLOR_INDEX" val="14"/>
  <p:tag name="KSO_WM_UNIT_TEXT_FILL_TYPE" val="1"/>
</p:tagLst>
</file>

<file path=ppt/tags/tag10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100"/>
  <p:tag name="KSO_WM_UNIT_TYPE" val="n_h_f"/>
  <p:tag name="KSO_WM_UNIT_INDEX" val="1_2_1"/>
  <p:tag name="KSO_WM_UNIT_ID" val="diagram160100_1*n_h_f*1_2_1"/>
  <p:tag name="KSO_WM_UNIT_CLEAR" val="1"/>
  <p:tag name="KSO_WM_UNIT_LAYERLEVEL" val="1_1_1"/>
  <p:tag name="KSO_WM_UNIT_VALUE" val="15"/>
  <p:tag name="KSO_WM_UNIT_HIGHLIGHT" val="0"/>
  <p:tag name="KSO_WM_UNIT_COMPATIBLE" val="0"/>
  <p:tag name="KSO_WM_DIAGRAM_GROUP_CODE" val="n1-1"/>
  <p:tag name="KSO_WM_UNIT_PRESET_TEXT" val="LOREM IPSUM DOLOR SIT AMET"/>
  <p:tag name="KSO_WM_UNIT_TEXT_FILL_FORE_SCHEMECOLOR_INDEX" val="5"/>
  <p:tag name="KSO_WM_UNIT_TEXT_FILL_TYPE" val="1"/>
</p:tagLst>
</file>

<file path=ppt/tags/tag10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100"/>
  <p:tag name="KSO_WM_UNIT_TYPE" val="n_h_f"/>
  <p:tag name="KSO_WM_UNIT_INDEX" val="1_2_2"/>
  <p:tag name="KSO_WM_UNIT_ID" val="diagram160100_1*n_h_f*1_2_2"/>
  <p:tag name="KSO_WM_UNIT_CLEAR" val="1"/>
  <p:tag name="KSO_WM_UNIT_LAYERLEVEL" val="1_1_1"/>
  <p:tag name="KSO_WM_UNIT_VALUE" val="15"/>
  <p:tag name="KSO_WM_UNIT_HIGHLIGHT" val="0"/>
  <p:tag name="KSO_WM_UNIT_COMPATIBLE" val="0"/>
  <p:tag name="KSO_WM_DIAGRAM_GROUP_CODE" val="n1-1"/>
  <p:tag name="KSO_WM_UNIT_PRESET_TEXT" val="LOREM IPSUM DOLOR SIT AMET"/>
  <p:tag name="KSO_WM_UNIT_TEXT_FILL_FORE_SCHEMECOLOR_INDEX" val="6"/>
  <p:tag name="KSO_WM_UNIT_TEXT_FILL_TYPE" val="1"/>
</p:tagLst>
</file>

<file path=ppt/tags/tag10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100"/>
  <p:tag name="KSO_WM_UNIT_TYPE" val="n_h_f"/>
  <p:tag name="KSO_WM_UNIT_INDEX" val="1_2_3"/>
  <p:tag name="KSO_WM_UNIT_ID" val="diagram160100_1*n_h_f*1_2_3"/>
  <p:tag name="KSO_WM_UNIT_CLEAR" val="1"/>
  <p:tag name="KSO_WM_UNIT_LAYERLEVEL" val="1_1_1"/>
  <p:tag name="KSO_WM_UNIT_VALUE" val="15"/>
  <p:tag name="KSO_WM_UNIT_HIGHLIGHT" val="0"/>
  <p:tag name="KSO_WM_UNIT_COMPATIBLE" val="0"/>
  <p:tag name="KSO_WM_DIAGRAM_GROUP_CODE" val="n1-1"/>
  <p:tag name="KSO_WM_UNIT_PRESET_TEXT" val="LOREM IPSUM DOLOR SIT AMET"/>
  <p:tag name="KSO_WM_UNIT_TEXT_FILL_FORE_SCHEMECOLOR_INDEX" val="5"/>
  <p:tag name="KSO_WM_UNIT_TEXT_FILL_TYPE" val="1"/>
</p:tagLst>
</file>

<file path=ppt/tags/tag10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100"/>
  <p:tag name="KSO_WM_UNIT_TYPE" val="n_h_f"/>
  <p:tag name="KSO_WM_UNIT_INDEX" val="1_2_5"/>
  <p:tag name="KSO_WM_UNIT_ID" val="diagram160100_1*n_h_f*1_2_5"/>
  <p:tag name="KSO_WM_UNIT_CLEAR" val="1"/>
  <p:tag name="KSO_WM_UNIT_LAYERLEVEL" val="1_1_1"/>
  <p:tag name="KSO_WM_UNIT_VALUE" val="15"/>
  <p:tag name="KSO_WM_UNIT_HIGHLIGHT" val="0"/>
  <p:tag name="KSO_WM_UNIT_COMPATIBLE" val="0"/>
  <p:tag name="KSO_WM_DIAGRAM_GROUP_CODE" val="n1-1"/>
  <p:tag name="KSO_WM_UNIT_PRESET_TEXT" val="LOREM IPSUM DOLOR SIT AMET"/>
  <p:tag name="KSO_WM_UNIT_TEXT_FILL_FORE_SCHEMECOLOR_INDEX" val="5"/>
  <p:tag name="KSO_WM_UNIT_TEXT_FILL_TYPE" val="1"/>
</p:tagLst>
</file>

<file path=ppt/tags/tag1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100"/>
  <p:tag name="KSO_WM_UNIT_TYPE" val="n_h_f"/>
  <p:tag name="KSO_WM_UNIT_INDEX" val="1_2_4"/>
  <p:tag name="KSO_WM_UNIT_ID" val="diagram160100_1*n_h_f*1_2_4"/>
  <p:tag name="KSO_WM_UNIT_CLEAR" val="1"/>
  <p:tag name="KSO_WM_UNIT_LAYERLEVEL" val="1_1_1"/>
  <p:tag name="KSO_WM_UNIT_VALUE" val="15"/>
  <p:tag name="KSO_WM_UNIT_HIGHLIGHT" val="0"/>
  <p:tag name="KSO_WM_UNIT_COMPATIBLE" val="0"/>
  <p:tag name="KSO_WM_DIAGRAM_GROUP_CODE" val="n1-1"/>
  <p:tag name="KSO_WM_UNIT_PRESET_TEXT" val="LOREM IPSUM DOLOR SIT AMET"/>
  <p:tag name="KSO_WM_UNIT_TEXT_FILL_FORE_SCHEMECOLOR_INDEX" val="6"/>
  <p:tag name="KSO_WM_UNIT_TEXT_FILL_TYPE" val="1"/>
</p:tagLst>
</file>

<file path=ppt/tags/tag11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11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ags/tag11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 name="ISPRING_PLAYER_PLAYLIST_ID" val="58fc553fe5fbef7758f6253142e1eaaae6d7e2f6"/>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中性">
  <a:themeElements>
    <a:clrScheme name="龙腾四海">
      <a:dk1>
        <a:sysClr val="windowText" lastClr="000000"/>
      </a:dk1>
      <a:lt1>
        <a:sysClr val="window" lastClr="FFFFFF"/>
      </a:lt1>
      <a:dk2>
        <a:srgbClr val="001B36"/>
      </a:dk2>
      <a:lt2>
        <a:srgbClr val="EDF8FE"/>
      </a:lt2>
      <a:accent1>
        <a:srgbClr val="477AB1"/>
      </a:accent1>
      <a:accent2>
        <a:srgbClr val="51848E"/>
      </a:accent2>
      <a:accent3>
        <a:srgbClr val="7B9B57"/>
      </a:accent3>
      <a:accent4>
        <a:srgbClr val="8B8D8C"/>
      </a:accent4>
      <a:accent5>
        <a:srgbClr val="8B7396"/>
      </a:accent5>
      <a:accent6>
        <a:srgbClr val="E89A53"/>
      </a:accent6>
      <a:hlink>
        <a:srgbClr val="0080FF"/>
      </a:hlink>
      <a:folHlink>
        <a:srgbClr val="FF00FF"/>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中性">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0</TotalTime>
  <Words>4338</Words>
  <Application>Microsoft Office PowerPoint</Application>
  <PresentationFormat>宽屏</PresentationFormat>
  <Paragraphs>325</Paragraphs>
  <Slides>34</Slides>
  <Notes>34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34</vt:i4>
      </vt:variant>
    </vt:vector>
  </HeadingPairs>
  <TitlesOfParts>
    <vt:vector size="47" baseType="lpstr">
      <vt:lpstr>Calibri</vt:lpstr>
      <vt:lpstr>微软雅黑</vt:lpstr>
      <vt:lpstr>Impact</vt:lpstr>
      <vt:lpstr>宋体</vt:lpstr>
      <vt:lpstr>Calibri Light</vt:lpstr>
      <vt:lpstr>Wingdings</vt:lpstr>
      <vt:lpstr>Franklin Gothic Medium</vt:lpstr>
      <vt:lpstr>华康简标题宋</vt:lpstr>
      <vt:lpstr>Franklin Gothic Book</vt:lpstr>
      <vt:lpstr>黑体</vt:lpstr>
      <vt:lpstr>Wingdings 2</vt:lpstr>
      <vt:lpstr>Arial</vt:lpstr>
      <vt:lpstr>中性</vt:lpstr>
      <vt:lpstr>景区酒店销售政策ppt模板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培训结束，感谢聆听！</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销售培训PPT 冷色</dc:title>
  <dc:creator>USER</dc:creator>
  <cp:lastModifiedBy>faith123</cp:lastModifiedBy>
  <cp:revision>394</cp:revision>
  <dcterms:created xsi:type="dcterms:W3CDTF">2015-07-19T00:56:00Z</dcterms:created>
  <dcterms:modified xsi:type="dcterms:W3CDTF">2018-11-29T03:43:48Z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