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4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D9EE7-6C08-4D79-B050-A38B9C08C1C4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76456-E72B-4B60-96C2-938E6E6472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952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997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65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860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225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522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991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265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2433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621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757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434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304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132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419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293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275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77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6922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0011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963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307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0002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76456-E72B-4B60-96C2-938E6E64721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184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16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11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07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36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8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75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52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06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18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24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65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6BE67-FA9F-4327-AA45-619327440AB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9FE10-3783-4E4F-AAB8-BAE59BB776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598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9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9" Type="http://schemas.openxmlformats.org/officeDocument/2006/relationships/image" Target="../media/image3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jp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" r="5077"/>
          <a:stretch/>
        </p:blipFill>
        <p:spPr>
          <a:xfrm>
            <a:off x="541262" y="593157"/>
            <a:ext cx="11301984" cy="56716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11"/>
          <a:stretch/>
        </p:blipFill>
        <p:spPr>
          <a:xfrm>
            <a:off x="0" y="0"/>
            <a:ext cx="4716379" cy="68739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2"/>
          <a:stretch/>
        </p:blipFill>
        <p:spPr>
          <a:xfrm>
            <a:off x="7991884" y="0"/>
            <a:ext cx="4200115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38A543D-81CC-49B9-9A91-F1B63369EC36}"/>
              </a:ext>
            </a:extLst>
          </p:cNvPr>
          <p:cNvSpPr/>
          <p:nvPr/>
        </p:nvSpPr>
        <p:spPr>
          <a:xfrm>
            <a:off x="6443349" y="4196697"/>
            <a:ext cx="1476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2020</a:t>
            </a:r>
            <a:endParaRPr lang="zh-CN" altLang="en-US" sz="3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65B690B-D142-4DF4-B12D-3B7552ADC5E6}"/>
              </a:ext>
            </a:extLst>
          </p:cNvPr>
          <p:cNvSpPr/>
          <p:nvPr/>
        </p:nvSpPr>
        <p:spPr>
          <a:xfrm>
            <a:off x="4931051" y="4769808"/>
            <a:ext cx="4163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</a:t>
            </a:r>
            <a:r>
              <a:rPr lang="zh-CN" altLang="en-US" sz="7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国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传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统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节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日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新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年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16FF7B60-AD69-447D-ABB8-98802A27DC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2" y="1039666"/>
            <a:ext cx="4513190" cy="567969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63546D7-D722-451C-94DC-F0F067013E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329" y="321084"/>
            <a:ext cx="4069720" cy="213651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32" b="29524"/>
          <a:stretch/>
        </p:blipFill>
        <p:spPr>
          <a:xfrm>
            <a:off x="4222377" y="2062159"/>
            <a:ext cx="5822167" cy="236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4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11"/>
          <a:stretch/>
        </p:blipFill>
        <p:spPr>
          <a:xfrm>
            <a:off x="0" y="0"/>
            <a:ext cx="4716379" cy="68739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2"/>
          <a:stretch/>
        </p:blipFill>
        <p:spPr>
          <a:xfrm>
            <a:off x="7991884" y="0"/>
            <a:ext cx="4200115" cy="6858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3BBCD5B-D8E9-483C-A5C1-EB48CF513A00}"/>
              </a:ext>
            </a:extLst>
          </p:cNvPr>
          <p:cNvSpPr/>
          <p:nvPr/>
        </p:nvSpPr>
        <p:spPr>
          <a:xfrm>
            <a:off x="3919713" y="769937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spc="6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目录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EB1B6CC-FD89-4E9F-A29B-C5365D282FB2}"/>
              </a:ext>
            </a:extLst>
          </p:cNvPr>
          <p:cNvSpPr txBox="1">
            <a:spLocks/>
          </p:cNvSpPr>
          <p:nvPr/>
        </p:nvSpPr>
        <p:spPr>
          <a:xfrm>
            <a:off x="5527175" y="1011988"/>
            <a:ext cx="2945037" cy="7694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spc="600">
                <a:solidFill>
                  <a:schemeClr val="tx1">
                    <a:lumMod val="95000"/>
                    <a:lumOff val="5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en-US" altLang="zh-CN" sz="4400" spc="3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CONTENTS</a:t>
            </a:r>
            <a:endParaRPr lang="ko-KR" altLang="en-US" sz="4400" spc="300" dirty="0">
              <a:solidFill>
                <a:srgbClr val="FFF4BB"/>
              </a:solidFill>
              <a:latin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1895" y="2292296"/>
            <a:ext cx="51347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壹</a:t>
            </a:r>
            <a:r>
              <a:rPr lang="en-US" altLang="zh-CN" sz="40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zh-CN" altLang="en-US" sz="4000" spc="6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传统中国红元素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711895" y="3165760"/>
            <a:ext cx="51347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贰</a:t>
            </a:r>
            <a:r>
              <a:rPr lang="en-US" altLang="zh-CN" sz="40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zh-CN" altLang="en-US" sz="4000" spc="6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传统中国红元素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11895" y="4073725"/>
            <a:ext cx="51347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叁</a:t>
            </a:r>
            <a:r>
              <a:rPr lang="en-US" altLang="zh-CN" sz="40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zh-CN" altLang="en-US" sz="4000" spc="6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传统中国红元素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11895" y="4980299"/>
            <a:ext cx="51347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肆</a:t>
            </a:r>
            <a:r>
              <a:rPr lang="en-US" altLang="zh-CN" sz="40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zh-CN" altLang="en-US" sz="4000" spc="6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传统中国红元素</a:t>
            </a:r>
          </a:p>
        </p:txBody>
      </p:sp>
    </p:spTree>
    <p:extLst>
      <p:ext uri="{BB962C8B-B14F-4D97-AF65-F5344CB8AC3E}">
        <p14:creationId xmlns:p14="http://schemas.microsoft.com/office/powerpoint/2010/main" val="87699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83F705E-68FF-4591-95DA-0E557E7460A4}"/>
              </a:ext>
            </a:extLst>
          </p:cNvPr>
          <p:cNvSpPr/>
          <p:nvPr/>
        </p:nvSpPr>
        <p:spPr>
          <a:xfrm>
            <a:off x="7762077" y="1905368"/>
            <a:ext cx="203292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C940BB3-0BCA-4263-8B24-0E9F8A558E6A}"/>
              </a:ext>
            </a:extLst>
          </p:cNvPr>
          <p:cNvSpPr/>
          <p:nvPr/>
        </p:nvSpPr>
        <p:spPr>
          <a:xfrm>
            <a:off x="5848544" y="2473130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spc="6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9C7D948-49B2-435F-AE65-EC9DF055F14A}"/>
              </a:ext>
            </a:extLst>
          </p:cNvPr>
          <p:cNvSpPr/>
          <p:nvPr/>
        </p:nvSpPr>
        <p:spPr>
          <a:xfrm>
            <a:off x="5927555" y="3250946"/>
            <a:ext cx="20056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3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chapter 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6FF7B60-AD69-447D-ABB8-98802A27D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23" y="506027"/>
            <a:ext cx="4513190" cy="567969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CB50111-1A49-489E-AC2D-42E66B371C64}"/>
              </a:ext>
            </a:extLst>
          </p:cNvPr>
          <p:cNvSpPr/>
          <p:nvPr/>
        </p:nvSpPr>
        <p:spPr>
          <a:xfrm>
            <a:off x="5927555" y="4195966"/>
            <a:ext cx="4726591" cy="73866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1400" spc="3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中国它积淀了悠久的道德文化遗产，它蕴涵着丰富的人类道德精华，它昭示着中华民族世代相传、生生不息的伟大民族精神。</a:t>
            </a:r>
          </a:p>
        </p:txBody>
      </p:sp>
    </p:spTree>
    <p:extLst>
      <p:ext uri="{BB962C8B-B14F-4D97-AF65-F5344CB8AC3E}">
        <p14:creationId xmlns:p14="http://schemas.microsoft.com/office/powerpoint/2010/main" val="147509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E97B4EB-8431-44CD-9636-06C1CCBF40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019" y="3902463"/>
            <a:ext cx="2341661" cy="156123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E6DE921-60D8-4228-A6AE-D778C9E8BF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591" y="3907855"/>
            <a:ext cx="2333769" cy="155584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E2B3F6A-E34D-4D38-AE5E-9CA817C02C0E}"/>
              </a:ext>
            </a:extLst>
          </p:cNvPr>
          <p:cNvSpPr/>
          <p:nvPr/>
        </p:nvSpPr>
        <p:spPr>
          <a:xfrm>
            <a:off x="1299700" y="1843830"/>
            <a:ext cx="2310134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AC15D49-6ABD-4C84-B782-6EAC84D4E5C5}"/>
              </a:ext>
            </a:extLst>
          </p:cNvPr>
          <p:cNvSpPr/>
          <p:nvPr/>
        </p:nvSpPr>
        <p:spPr>
          <a:xfrm>
            <a:off x="1340643" y="2424943"/>
            <a:ext cx="5803961" cy="7335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16335DDE-EC88-4F7E-B103-1B67D8014485}"/>
              </a:ext>
            </a:extLst>
          </p:cNvPr>
          <p:cNvSpPr/>
          <p:nvPr/>
        </p:nvSpPr>
        <p:spPr>
          <a:xfrm>
            <a:off x="8150524" y="1889624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A39DCCF-CBF1-4DD5-BC10-65452880240E}"/>
              </a:ext>
            </a:extLst>
          </p:cNvPr>
          <p:cNvSpPr/>
          <p:nvPr/>
        </p:nvSpPr>
        <p:spPr>
          <a:xfrm>
            <a:off x="8454789" y="1843830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5CD53876-768D-4FB5-ADA6-E4C9D7737F85}"/>
              </a:ext>
            </a:extLst>
          </p:cNvPr>
          <p:cNvSpPr/>
          <p:nvPr/>
        </p:nvSpPr>
        <p:spPr>
          <a:xfrm>
            <a:off x="8150524" y="3895236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4F2F50BD-0C7B-44B8-ACD0-8D6D5C69890D}"/>
              </a:ext>
            </a:extLst>
          </p:cNvPr>
          <p:cNvSpPr/>
          <p:nvPr/>
        </p:nvSpPr>
        <p:spPr>
          <a:xfrm>
            <a:off x="8454789" y="3849442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8B289827-A5DB-46F8-88B4-D93EF7C7AF0D}"/>
              </a:ext>
            </a:extLst>
          </p:cNvPr>
          <p:cNvSpPr/>
          <p:nvPr/>
        </p:nvSpPr>
        <p:spPr>
          <a:xfrm>
            <a:off x="8113977" y="2305494"/>
            <a:ext cx="2846986" cy="10541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中国人近代以来的历史就是一部红色的历史，承载了国人太多红色的记忆。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851CA108-1983-4964-AE16-D52C3A98EAC6}"/>
              </a:ext>
            </a:extLst>
          </p:cNvPr>
          <p:cNvSpPr/>
          <p:nvPr/>
        </p:nvSpPr>
        <p:spPr>
          <a:xfrm>
            <a:off x="8117924" y="4328080"/>
            <a:ext cx="2846986" cy="10541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中国人近代以来的历史就是一部红色的历史，承载了国人太多红色的记忆。</a:t>
            </a: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</a:p>
        </p:txBody>
      </p:sp>
    </p:spTree>
    <p:extLst>
      <p:ext uri="{BB962C8B-B14F-4D97-AF65-F5344CB8AC3E}">
        <p14:creationId xmlns:p14="http://schemas.microsoft.com/office/powerpoint/2010/main" val="155571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/>
      <p:bldP spid="12" grpId="0" animBg="1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EE9AB46F-A2C7-4D27-9ADF-5BA8BF544B37}"/>
              </a:ext>
            </a:extLst>
          </p:cNvPr>
          <p:cNvGrpSpPr/>
          <p:nvPr/>
        </p:nvGrpSpPr>
        <p:grpSpPr>
          <a:xfrm>
            <a:off x="1759415" y="3876953"/>
            <a:ext cx="2241974" cy="1913153"/>
            <a:chOff x="7523108" y="3331677"/>
            <a:chExt cx="2241974" cy="1913153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C05F659E-0199-46CD-8136-FF5C9EC0D3AC}"/>
                </a:ext>
              </a:extLst>
            </p:cNvPr>
            <p:cNvSpPr/>
            <p:nvPr/>
          </p:nvSpPr>
          <p:spPr>
            <a:xfrm>
              <a:off x="7523108" y="3331677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字魂59号-创粗黑" panose="00000500000000000000" pitchFamily="2" charset="-122"/>
                </a:rPr>
                <a:t>吉祥中国红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668E28A2-07CA-4E8B-B505-D58FC64A83FF}"/>
                </a:ext>
              </a:extLst>
            </p:cNvPr>
            <p:cNvSpPr txBox="1"/>
            <p:nvPr/>
          </p:nvSpPr>
          <p:spPr>
            <a:xfrm>
              <a:off x="7771486" y="3870095"/>
              <a:ext cx="1910130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ts val="2500"/>
                </a:lnSpc>
              </a:pPr>
              <a:r>
                <a:rPr lang="zh-CN" altLang="en-US" sz="1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字魂59号-创粗黑" panose="00000500000000000000" pitchFamily="2" charset="-122"/>
                </a:rPr>
                <a:t>中国人近代以来的历史就是一部红色的历史，承载了国人太多红色的记忆。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66765B37-6EA5-4A0D-B772-41E8E3620719}"/>
              </a:ext>
            </a:extLst>
          </p:cNvPr>
          <p:cNvGrpSpPr/>
          <p:nvPr/>
        </p:nvGrpSpPr>
        <p:grpSpPr>
          <a:xfrm>
            <a:off x="5149002" y="3876953"/>
            <a:ext cx="2241974" cy="1930357"/>
            <a:chOff x="7523108" y="3331677"/>
            <a:chExt cx="2241974" cy="1930357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888E1D3B-318B-4C3E-B8FC-45CC790B01B8}"/>
                </a:ext>
              </a:extLst>
            </p:cNvPr>
            <p:cNvSpPr/>
            <p:nvPr/>
          </p:nvSpPr>
          <p:spPr>
            <a:xfrm>
              <a:off x="7523108" y="3331677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字魂59号-创粗黑" panose="00000500000000000000" pitchFamily="2" charset="-122"/>
                </a:rPr>
                <a:t>吉祥中国红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0421FAB6-1D87-4C2B-B4AC-1EF18988EE86}"/>
                </a:ext>
              </a:extLst>
            </p:cNvPr>
            <p:cNvSpPr txBox="1"/>
            <p:nvPr/>
          </p:nvSpPr>
          <p:spPr>
            <a:xfrm>
              <a:off x="7710296" y="3887299"/>
              <a:ext cx="1910130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lnSpc>
                  <a:spcPts val="2500"/>
                </a:lnSpc>
                <a:defRPr sz="1400" spc="30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defRPr>
              </a:lvl1pPr>
            </a:lstStyle>
            <a:p>
              <a:r>
                <a:rPr lang="zh-CN" altLang="en-US" dirty="0"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字魂59号-创粗黑" panose="00000500000000000000" pitchFamily="2" charset="-122"/>
                </a:rPr>
                <a:t>中国人近代以来的历史就是一部红色的历史，承载了国人太多红色的记忆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085C7D6-E586-4DBD-9345-DF37D8F65B22}"/>
              </a:ext>
            </a:extLst>
          </p:cNvPr>
          <p:cNvGrpSpPr/>
          <p:nvPr/>
        </p:nvGrpSpPr>
        <p:grpSpPr>
          <a:xfrm>
            <a:off x="8610506" y="3876953"/>
            <a:ext cx="2241974" cy="1913153"/>
            <a:chOff x="7523108" y="3331677"/>
            <a:chExt cx="2241974" cy="1913153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AE6D8042-1886-4FDE-8FF1-6649A92A5B07}"/>
                </a:ext>
              </a:extLst>
            </p:cNvPr>
            <p:cNvSpPr/>
            <p:nvPr/>
          </p:nvSpPr>
          <p:spPr>
            <a:xfrm>
              <a:off x="7523108" y="3331677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spc="3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字魂59号-创粗黑" panose="00000500000000000000" pitchFamily="2" charset="-122"/>
                </a:rPr>
                <a:t>吉祥中国红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247D9731-6C86-4000-A85D-A03F49544779}"/>
                </a:ext>
              </a:extLst>
            </p:cNvPr>
            <p:cNvSpPr txBox="1"/>
            <p:nvPr/>
          </p:nvSpPr>
          <p:spPr>
            <a:xfrm>
              <a:off x="7742195" y="3870095"/>
              <a:ext cx="1910130" cy="13747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lnSpc>
                  <a:spcPts val="2500"/>
                </a:lnSpc>
                <a:defRPr sz="1400" spc="300">
                  <a:solidFill>
                    <a:schemeClr val="tx1">
                      <a:lumMod val="95000"/>
                      <a:lumOff val="5000"/>
                    </a:schemeClr>
                  </a:solidFill>
                  <a:latin typeface="仓耳玄三M W05" panose="02020400000000000000" pitchFamily="18" charset="-122"/>
                  <a:ea typeface="仓耳玄三M W05" panose="02020400000000000000" pitchFamily="18" charset="-122"/>
                </a:defRPr>
              </a:lvl1pPr>
            </a:lstStyle>
            <a:p>
              <a:r>
                <a:rPr lang="zh-CN" altLang="en-US" dirty="0">
                  <a:latin typeface="字魂59号-创粗黑" panose="00000500000000000000" pitchFamily="2" charset="-122"/>
                  <a:ea typeface="字魂59号-创粗黑" panose="00000500000000000000" pitchFamily="2" charset="-122"/>
                  <a:sym typeface="字魂59号-创粗黑" panose="00000500000000000000" pitchFamily="2" charset="-122"/>
                </a:rPr>
                <a:t>中国人近代以来的历史就是一部红色的历史，承载了国人太多红色的记忆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3D00A9DD-64BC-415A-8356-E838A774A1D4}"/>
              </a:ext>
            </a:extLst>
          </p:cNvPr>
          <p:cNvGrpSpPr/>
          <p:nvPr/>
        </p:nvGrpSpPr>
        <p:grpSpPr>
          <a:xfrm>
            <a:off x="2077018" y="1745855"/>
            <a:ext cx="1594069" cy="1594069"/>
            <a:chOff x="2077018" y="1745855"/>
            <a:chExt cx="1594069" cy="1594069"/>
          </a:xfrm>
        </p:grpSpPr>
        <p:sp>
          <p:nvSpPr>
            <p:cNvPr id="28" name="空心弧 27">
              <a:extLst>
                <a:ext uri="{FF2B5EF4-FFF2-40B4-BE49-F238E27FC236}">
                  <a16:creationId xmlns:a16="http://schemas.microsoft.com/office/drawing/2014/main" xmlns="" id="{DADE5B82-2649-49EB-A74B-9A9438CD1909}"/>
                </a:ext>
              </a:extLst>
            </p:cNvPr>
            <p:cNvSpPr/>
            <p:nvPr/>
          </p:nvSpPr>
          <p:spPr>
            <a:xfrm rot="12086548">
              <a:off x="2077018" y="1745855"/>
              <a:ext cx="1594069" cy="1594069"/>
            </a:xfrm>
            <a:prstGeom prst="blockArc">
              <a:avLst>
                <a:gd name="adj1" fmla="val 19399289"/>
                <a:gd name="adj2" fmla="val 16993691"/>
                <a:gd name="adj3" fmla="val 1870"/>
              </a:avLst>
            </a:prstGeom>
            <a:solidFill>
              <a:srgbClr val="A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B7A94566-1EAB-4575-BB66-12A42E54ADB4}"/>
                </a:ext>
              </a:extLst>
            </p:cNvPr>
            <p:cNvSpPr txBox="1"/>
            <p:nvPr/>
          </p:nvSpPr>
          <p:spPr>
            <a:xfrm>
              <a:off x="2429284" y="1817858"/>
              <a:ext cx="8675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59号-创粗黑" panose="00000500000000000000" pitchFamily="2" charset="-122"/>
                  <a:ea typeface="字魂59号-创粗黑" panose="00000500000000000000" pitchFamily="2" charset="-122"/>
                  <a:cs typeface="yuweij Medium" charset="0"/>
                  <a:sym typeface="字魂59号-创粗黑" panose="00000500000000000000" pitchFamily="2" charset="-122"/>
                </a:rPr>
                <a:t>壹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9E53761E-FDB0-4444-B3AC-79616AF502DF}"/>
              </a:ext>
            </a:extLst>
          </p:cNvPr>
          <p:cNvGrpSpPr/>
          <p:nvPr/>
        </p:nvGrpSpPr>
        <p:grpSpPr>
          <a:xfrm>
            <a:off x="5466605" y="1745855"/>
            <a:ext cx="1594069" cy="1594069"/>
            <a:chOff x="5466605" y="1745855"/>
            <a:chExt cx="1594069" cy="1594069"/>
          </a:xfrm>
        </p:grpSpPr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xmlns="" id="{3C989A60-567B-4337-A979-858FF8D75901}"/>
                </a:ext>
              </a:extLst>
            </p:cNvPr>
            <p:cNvSpPr/>
            <p:nvPr/>
          </p:nvSpPr>
          <p:spPr>
            <a:xfrm rot="12086548">
              <a:off x="5466605" y="1745855"/>
              <a:ext cx="1594069" cy="1594069"/>
            </a:xfrm>
            <a:prstGeom prst="blockArc">
              <a:avLst>
                <a:gd name="adj1" fmla="val 19399289"/>
                <a:gd name="adj2" fmla="val 16993691"/>
                <a:gd name="adj3" fmla="val 1870"/>
              </a:avLst>
            </a:prstGeom>
            <a:solidFill>
              <a:srgbClr val="A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9A6D4C67-22E3-4E33-91ED-28A6A49A8F48}"/>
                </a:ext>
              </a:extLst>
            </p:cNvPr>
            <p:cNvSpPr txBox="1"/>
            <p:nvPr/>
          </p:nvSpPr>
          <p:spPr>
            <a:xfrm>
              <a:off x="5840818" y="1841186"/>
              <a:ext cx="8675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59号-创粗黑" panose="00000500000000000000" pitchFamily="2" charset="-122"/>
                  <a:ea typeface="字魂59号-创粗黑" panose="00000500000000000000" pitchFamily="2" charset="-122"/>
                  <a:cs typeface="yuweij Medium" charset="0"/>
                  <a:sym typeface="字魂59号-创粗黑" panose="00000500000000000000" pitchFamily="2" charset="-122"/>
                </a:rPr>
                <a:t>贰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D0C2D5BD-D7FA-4A6E-B11D-47F1B845E32D}"/>
              </a:ext>
            </a:extLst>
          </p:cNvPr>
          <p:cNvGrpSpPr/>
          <p:nvPr/>
        </p:nvGrpSpPr>
        <p:grpSpPr>
          <a:xfrm>
            <a:off x="8856192" y="1745856"/>
            <a:ext cx="1594069" cy="1594069"/>
            <a:chOff x="8856192" y="1745856"/>
            <a:chExt cx="1594069" cy="1594069"/>
          </a:xfrm>
        </p:grpSpPr>
        <p:sp>
          <p:nvSpPr>
            <p:cNvPr id="34" name="空心弧 33">
              <a:extLst>
                <a:ext uri="{FF2B5EF4-FFF2-40B4-BE49-F238E27FC236}">
                  <a16:creationId xmlns:a16="http://schemas.microsoft.com/office/drawing/2014/main" xmlns="" id="{8354B1E7-CED7-4D4D-85E9-9D29D328BFC9}"/>
                </a:ext>
              </a:extLst>
            </p:cNvPr>
            <p:cNvSpPr/>
            <p:nvPr/>
          </p:nvSpPr>
          <p:spPr>
            <a:xfrm rot="12086548">
              <a:off x="8856192" y="1745856"/>
              <a:ext cx="1594069" cy="1594069"/>
            </a:xfrm>
            <a:prstGeom prst="blockArc">
              <a:avLst>
                <a:gd name="adj1" fmla="val 19399289"/>
                <a:gd name="adj2" fmla="val 16993691"/>
                <a:gd name="adj3" fmla="val 1870"/>
              </a:avLst>
            </a:prstGeom>
            <a:solidFill>
              <a:srgbClr val="A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6F3D24F9-AFF1-47E5-B925-3EE0EED27C1B}"/>
                </a:ext>
              </a:extLst>
            </p:cNvPr>
            <p:cNvSpPr txBox="1"/>
            <p:nvPr/>
          </p:nvSpPr>
          <p:spPr>
            <a:xfrm>
              <a:off x="9230404" y="1841185"/>
              <a:ext cx="86759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字魂59号-创粗黑" panose="00000500000000000000" pitchFamily="2" charset="-122"/>
                  <a:ea typeface="字魂59号-创粗黑" panose="00000500000000000000" pitchFamily="2" charset="-122"/>
                  <a:cs typeface="yuweij Medium" charset="0"/>
                  <a:sym typeface="字魂59号-创粗黑" panose="00000500000000000000" pitchFamily="2" charset="-122"/>
                </a:rPr>
                <a:t>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734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43D2E17E-AB0B-4967-B8BC-261470F59338}"/>
              </a:ext>
            </a:extLst>
          </p:cNvPr>
          <p:cNvSpPr txBox="1"/>
          <p:nvPr/>
        </p:nvSpPr>
        <p:spPr>
          <a:xfrm>
            <a:off x="1980012" y="2712810"/>
            <a:ext cx="5321463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xmlns="" id="{3C350615-0159-448F-83E0-B599493C7EA1}"/>
              </a:ext>
            </a:extLst>
          </p:cNvPr>
          <p:cNvSpPr txBox="1"/>
          <p:nvPr/>
        </p:nvSpPr>
        <p:spPr>
          <a:xfrm>
            <a:off x="1981851" y="2296683"/>
            <a:ext cx="1923282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A1BECBFA-404C-4576-B8DE-D4E6B3F0CC74}"/>
              </a:ext>
            </a:extLst>
          </p:cNvPr>
          <p:cNvSpPr txBox="1"/>
          <p:nvPr/>
        </p:nvSpPr>
        <p:spPr>
          <a:xfrm>
            <a:off x="1980012" y="4590256"/>
            <a:ext cx="5321463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 spc="30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</a:p>
        </p:txBody>
      </p:sp>
      <p:sp>
        <p:nvSpPr>
          <p:cNvPr id="39" name="Title 4">
            <a:extLst>
              <a:ext uri="{FF2B5EF4-FFF2-40B4-BE49-F238E27FC236}">
                <a16:creationId xmlns:a16="http://schemas.microsoft.com/office/drawing/2014/main" xmlns="" id="{DCE24C95-90A3-4904-9D50-6F7FF03B5A27}"/>
              </a:ext>
            </a:extLst>
          </p:cNvPr>
          <p:cNvSpPr txBox="1"/>
          <p:nvPr/>
        </p:nvSpPr>
        <p:spPr>
          <a:xfrm>
            <a:off x="1981850" y="4174129"/>
            <a:ext cx="2068425" cy="370097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spc="300">
                <a:solidFill>
                  <a:schemeClr val="tx1">
                    <a:lumMod val="95000"/>
                    <a:lumOff val="5000"/>
                  </a:schemeClr>
                </a:solidFill>
                <a:latin typeface="仓耳玄三M W05" panose="02020400000000000000" pitchFamily="18" charset="-122"/>
                <a:ea typeface="仓耳玄三M W05" panose="02020400000000000000" pitchFamily="18" charset="-122"/>
                <a:cs typeface="Playfair Display Black" charset="0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90" y="789709"/>
            <a:ext cx="5278582" cy="527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8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壹</a:t>
            </a:r>
            <a:r>
              <a:rPr lang="zh-CN" altLang="en-US" sz="3600" b="1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ECB94D8-C805-4239-84A1-080CD8A71F6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33" b="35660"/>
          <a:stretch/>
        </p:blipFill>
        <p:spPr>
          <a:xfrm>
            <a:off x="3197540" y="1325191"/>
            <a:ext cx="7634009" cy="1997266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xmlns="" id="{D786E412-7E43-42EE-8A63-E8C122EE94FE}"/>
              </a:ext>
            </a:extLst>
          </p:cNvPr>
          <p:cNvSpPr/>
          <p:nvPr/>
        </p:nvSpPr>
        <p:spPr>
          <a:xfrm>
            <a:off x="5306430" y="3681646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EDCDE47-AA2B-4D65-883B-1A04964B1FC9}"/>
              </a:ext>
            </a:extLst>
          </p:cNvPr>
          <p:cNvSpPr/>
          <p:nvPr/>
        </p:nvSpPr>
        <p:spPr>
          <a:xfrm>
            <a:off x="5214469" y="4139696"/>
            <a:ext cx="553998" cy="134174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8EC3ACC-C04A-4572-ADE0-9FF1D54718B4}"/>
              </a:ext>
            </a:extLst>
          </p:cNvPr>
          <p:cNvSpPr/>
          <p:nvPr/>
        </p:nvSpPr>
        <p:spPr>
          <a:xfrm>
            <a:off x="4037138" y="3855614"/>
            <a:ext cx="1146468" cy="182373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DFBFDAB-E32D-4C40-BB0A-3799613FECA1}"/>
              </a:ext>
            </a:extLst>
          </p:cNvPr>
          <p:cNvSpPr/>
          <p:nvPr/>
        </p:nvSpPr>
        <p:spPr>
          <a:xfrm>
            <a:off x="5233439" y="3695964"/>
            <a:ext cx="492443" cy="37847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spc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三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553A7F20-F4A6-4554-A619-379E15A6935A}"/>
              </a:ext>
            </a:extLst>
          </p:cNvPr>
          <p:cNvSpPr/>
          <p:nvPr/>
        </p:nvSpPr>
        <p:spPr>
          <a:xfrm>
            <a:off x="7845021" y="3691047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0C0FA954-3A64-4B8D-9CB0-8FF5E07BCC87}"/>
              </a:ext>
            </a:extLst>
          </p:cNvPr>
          <p:cNvSpPr/>
          <p:nvPr/>
        </p:nvSpPr>
        <p:spPr>
          <a:xfrm>
            <a:off x="7753060" y="4149097"/>
            <a:ext cx="553998" cy="134174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A0611B5-4385-4658-AE4B-76525850B06F}"/>
              </a:ext>
            </a:extLst>
          </p:cNvPr>
          <p:cNvSpPr/>
          <p:nvPr/>
        </p:nvSpPr>
        <p:spPr>
          <a:xfrm>
            <a:off x="6575729" y="3865015"/>
            <a:ext cx="1146468" cy="182373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CD6EB32-7620-418D-B050-A5FC981AF7B6}"/>
              </a:ext>
            </a:extLst>
          </p:cNvPr>
          <p:cNvSpPr/>
          <p:nvPr/>
        </p:nvSpPr>
        <p:spPr>
          <a:xfrm>
            <a:off x="7793296" y="3715998"/>
            <a:ext cx="492443" cy="37847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spc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二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7BF41BCD-6659-458B-967E-F424FEB218DF}"/>
              </a:ext>
            </a:extLst>
          </p:cNvPr>
          <p:cNvSpPr/>
          <p:nvPr/>
        </p:nvSpPr>
        <p:spPr>
          <a:xfrm>
            <a:off x="10422769" y="3691047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C6D3C814-3DD4-48E2-ACEB-4A17B706A531}"/>
              </a:ext>
            </a:extLst>
          </p:cNvPr>
          <p:cNvSpPr/>
          <p:nvPr/>
        </p:nvSpPr>
        <p:spPr>
          <a:xfrm>
            <a:off x="10330808" y="4149097"/>
            <a:ext cx="553998" cy="134174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51EDD4E-F87E-401C-BEFB-4DB67C013353}"/>
              </a:ext>
            </a:extLst>
          </p:cNvPr>
          <p:cNvSpPr/>
          <p:nvPr/>
        </p:nvSpPr>
        <p:spPr>
          <a:xfrm>
            <a:off x="9153477" y="3865015"/>
            <a:ext cx="1146468" cy="182373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02FB8202-8968-4BA6-B337-9F140805C823}"/>
              </a:ext>
            </a:extLst>
          </p:cNvPr>
          <p:cNvSpPr/>
          <p:nvPr/>
        </p:nvSpPr>
        <p:spPr>
          <a:xfrm>
            <a:off x="10339142" y="3715998"/>
            <a:ext cx="492443" cy="37847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spc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一</a:t>
            </a:r>
          </a:p>
        </p:txBody>
      </p:sp>
    </p:spTree>
    <p:extLst>
      <p:ext uri="{BB962C8B-B14F-4D97-AF65-F5344CB8AC3E}">
        <p14:creationId xmlns:p14="http://schemas.microsoft.com/office/powerpoint/2010/main" val="320097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  <p:bldP spid="15" grpId="0" animBg="1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83F705E-68FF-4591-95DA-0E557E7460A4}"/>
              </a:ext>
            </a:extLst>
          </p:cNvPr>
          <p:cNvSpPr/>
          <p:nvPr/>
        </p:nvSpPr>
        <p:spPr>
          <a:xfrm>
            <a:off x="7762077" y="1905368"/>
            <a:ext cx="203132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贰</a:t>
            </a:r>
            <a:endParaRPr lang="zh-CN" altLang="en-US" sz="13800" spc="600" dirty="0">
              <a:solidFill>
                <a:srgbClr val="FFF4BB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C940BB3-0BCA-4263-8B24-0E9F8A558E6A}"/>
              </a:ext>
            </a:extLst>
          </p:cNvPr>
          <p:cNvSpPr/>
          <p:nvPr/>
        </p:nvSpPr>
        <p:spPr>
          <a:xfrm>
            <a:off x="5848544" y="2473130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spc="6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9C7D948-49B2-435F-AE65-EC9DF055F14A}"/>
              </a:ext>
            </a:extLst>
          </p:cNvPr>
          <p:cNvSpPr/>
          <p:nvPr/>
        </p:nvSpPr>
        <p:spPr>
          <a:xfrm>
            <a:off x="5927555" y="3250946"/>
            <a:ext cx="20056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3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chapter 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6FF7B60-AD69-447D-ABB8-98802A27D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23" y="506027"/>
            <a:ext cx="4513190" cy="567969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CB50111-1A49-489E-AC2D-42E66B371C64}"/>
              </a:ext>
            </a:extLst>
          </p:cNvPr>
          <p:cNvSpPr/>
          <p:nvPr/>
        </p:nvSpPr>
        <p:spPr>
          <a:xfrm>
            <a:off x="5927555" y="4195966"/>
            <a:ext cx="4726591" cy="73866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1400" spc="3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中国它积淀了悠久的道德文化遗产，它蕴涵着丰富的人类道德精华，它昭示着中华民族世代相传、生生不息的伟大民族精神。</a:t>
            </a:r>
          </a:p>
        </p:txBody>
      </p:sp>
    </p:spTree>
    <p:extLst>
      <p:ext uri="{BB962C8B-B14F-4D97-AF65-F5344CB8AC3E}">
        <p14:creationId xmlns:p14="http://schemas.microsoft.com/office/powerpoint/2010/main" val="389904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贰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06AB0C11-509F-48AD-AAC5-06448FE831DE}"/>
              </a:ext>
            </a:extLst>
          </p:cNvPr>
          <p:cNvSpPr/>
          <p:nvPr/>
        </p:nvSpPr>
        <p:spPr>
          <a:xfrm flipH="1">
            <a:off x="2754154" y="2114269"/>
            <a:ext cx="1754373" cy="1754373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61E116D6-EBFE-43DD-94C8-3C2097B764B0}"/>
              </a:ext>
            </a:extLst>
          </p:cNvPr>
          <p:cNvSpPr/>
          <p:nvPr/>
        </p:nvSpPr>
        <p:spPr>
          <a:xfrm>
            <a:off x="8254731" y="2114269"/>
            <a:ext cx="1754373" cy="1754373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30542E0C-C570-4028-9ADB-A6D0B48609B7}"/>
              </a:ext>
            </a:extLst>
          </p:cNvPr>
          <p:cNvSpPr/>
          <p:nvPr/>
        </p:nvSpPr>
        <p:spPr>
          <a:xfrm>
            <a:off x="5504442" y="2114269"/>
            <a:ext cx="1754373" cy="1754373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D99B1107-FC81-4FE5-8149-FB4CF0D67C79}"/>
              </a:ext>
            </a:extLst>
          </p:cNvPr>
          <p:cNvSpPr/>
          <p:nvPr/>
        </p:nvSpPr>
        <p:spPr>
          <a:xfrm>
            <a:off x="5617858" y="2699067"/>
            <a:ext cx="1640957" cy="58477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3D6C8B7B-6F39-4ABD-BA58-AA85E5F5F08D}"/>
              </a:ext>
            </a:extLst>
          </p:cNvPr>
          <p:cNvSpPr/>
          <p:nvPr/>
        </p:nvSpPr>
        <p:spPr>
          <a:xfrm>
            <a:off x="2800936" y="4449195"/>
            <a:ext cx="7438539" cy="7335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</a:p>
        </p:txBody>
      </p:sp>
    </p:spTree>
    <p:extLst>
      <p:ext uri="{BB962C8B-B14F-4D97-AF65-F5344CB8AC3E}">
        <p14:creationId xmlns:p14="http://schemas.microsoft.com/office/powerpoint/2010/main" val="89836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贰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11FFF27-587A-471B-8F1A-0BD82613D7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7859" y="3837948"/>
            <a:ext cx="2231804" cy="117024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698B95F-152B-4977-BE00-529145E84C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42522" y="3837947"/>
            <a:ext cx="2250847" cy="117024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D0802BF-76D0-405D-9C10-59395EF5D3D4}"/>
              </a:ext>
            </a:extLst>
          </p:cNvPr>
          <p:cNvSpPr/>
          <p:nvPr/>
        </p:nvSpPr>
        <p:spPr>
          <a:xfrm>
            <a:off x="1606590" y="3837948"/>
            <a:ext cx="2310134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E5E9CFE-7D53-4C7C-874B-3F55848FC7F1}"/>
              </a:ext>
            </a:extLst>
          </p:cNvPr>
          <p:cNvSpPr/>
          <p:nvPr/>
        </p:nvSpPr>
        <p:spPr>
          <a:xfrm>
            <a:off x="1647533" y="4419061"/>
            <a:ext cx="4528695" cy="10541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0AD23E6-7AFD-4A81-8273-15757361C631}"/>
              </a:ext>
            </a:extLst>
          </p:cNvPr>
          <p:cNvSpPr/>
          <p:nvPr/>
        </p:nvSpPr>
        <p:spPr>
          <a:xfrm>
            <a:off x="9153510" y="2134551"/>
            <a:ext cx="2428870" cy="128775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中国人近代以来的历史就是一部红色的历史，承载了国人太多红色的记忆。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860" y="1238714"/>
            <a:ext cx="3180347" cy="318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贰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304112CF-09C0-416B-9C1B-8FB672219FA8}"/>
              </a:ext>
            </a:extLst>
          </p:cNvPr>
          <p:cNvSpPr/>
          <p:nvPr/>
        </p:nvSpPr>
        <p:spPr>
          <a:xfrm>
            <a:off x="2005824" y="1655178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056E62F-65EC-494A-A117-0EB1FA5FE737}"/>
              </a:ext>
            </a:extLst>
          </p:cNvPr>
          <p:cNvSpPr/>
          <p:nvPr/>
        </p:nvSpPr>
        <p:spPr>
          <a:xfrm>
            <a:off x="1949852" y="2102557"/>
            <a:ext cx="553998" cy="138934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270901A-1B3B-4CB1-9A03-E34784ECA5F8}"/>
              </a:ext>
            </a:extLst>
          </p:cNvPr>
          <p:cNvSpPr/>
          <p:nvPr/>
        </p:nvSpPr>
        <p:spPr>
          <a:xfrm>
            <a:off x="2643913" y="2082772"/>
            <a:ext cx="2846986" cy="10541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中国人近代以来的历史就是一部红色的历史，承载了国人太多红色的记忆。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E516FC1A-F8D2-40CC-BCEC-3F46BA2BD553}"/>
              </a:ext>
            </a:extLst>
          </p:cNvPr>
          <p:cNvSpPr/>
          <p:nvPr/>
        </p:nvSpPr>
        <p:spPr>
          <a:xfrm>
            <a:off x="2047046" y="3997461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61F97CE-7524-437A-96AA-FA4FF530E52B}"/>
              </a:ext>
            </a:extLst>
          </p:cNvPr>
          <p:cNvSpPr/>
          <p:nvPr/>
        </p:nvSpPr>
        <p:spPr>
          <a:xfrm>
            <a:off x="1991074" y="4444840"/>
            <a:ext cx="553998" cy="138934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A1EB139-FD04-44B2-AA9E-3841536D7312}"/>
              </a:ext>
            </a:extLst>
          </p:cNvPr>
          <p:cNvSpPr/>
          <p:nvPr/>
        </p:nvSpPr>
        <p:spPr>
          <a:xfrm>
            <a:off x="2685135" y="4425055"/>
            <a:ext cx="2846986" cy="10541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中国人近代以来的历史就是一部红色的历史，承载了国人太多红色的记忆。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249" y="1170673"/>
            <a:ext cx="4742295" cy="474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3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贰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744EC26-81C4-41FE-8CE7-FCC8AF772855}"/>
              </a:ext>
            </a:extLst>
          </p:cNvPr>
          <p:cNvSpPr/>
          <p:nvPr/>
        </p:nvSpPr>
        <p:spPr>
          <a:xfrm>
            <a:off x="1704474" y="1570254"/>
            <a:ext cx="9288378" cy="218974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02638E0-FA06-4D49-905F-25AF4330FB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878" y="1570254"/>
            <a:ext cx="1895403" cy="218974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212BE1AC-356E-46B6-B8BA-3DB5341FFD12}"/>
              </a:ext>
            </a:extLst>
          </p:cNvPr>
          <p:cNvSpPr/>
          <p:nvPr/>
        </p:nvSpPr>
        <p:spPr>
          <a:xfrm>
            <a:off x="2222120" y="1953208"/>
            <a:ext cx="2310134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58F8B95-8099-4F4D-9EA1-BD1AA2560DDF}"/>
              </a:ext>
            </a:extLst>
          </p:cNvPr>
          <p:cNvSpPr/>
          <p:nvPr/>
        </p:nvSpPr>
        <p:spPr>
          <a:xfrm>
            <a:off x="2263063" y="2534321"/>
            <a:ext cx="5803961" cy="7335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7"/>
          <a:stretch/>
        </p:blipFill>
        <p:spPr>
          <a:xfrm>
            <a:off x="1704474" y="4158866"/>
            <a:ext cx="9332495" cy="186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2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83F705E-68FF-4591-95DA-0E557E7460A4}"/>
              </a:ext>
            </a:extLst>
          </p:cNvPr>
          <p:cNvSpPr/>
          <p:nvPr/>
        </p:nvSpPr>
        <p:spPr>
          <a:xfrm>
            <a:off x="7762077" y="1905368"/>
            <a:ext cx="203132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叁</a:t>
            </a:r>
            <a:endParaRPr lang="zh-CN" altLang="en-US" sz="13800" spc="600" dirty="0">
              <a:solidFill>
                <a:srgbClr val="FFF4BB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C940BB3-0BCA-4263-8B24-0E9F8A558E6A}"/>
              </a:ext>
            </a:extLst>
          </p:cNvPr>
          <p:cNvSpPr/>
          <p:nvPr/>
        </p:nvSpPr>
        <p:spPr>
          <a:xfrm>
            <a:off x="5848544" y="2473130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spc="6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9C7D948-49B2-435F-AE65-EC9DF055F14A}"/>
              </a:ext>
            </a:extLst>
          </p:cNvPr>
          <p:cNvSpPr/>
          <p:nvPr/>
        </p:nvSpPr>
        <p:spPr>
          <a:xfrm>
            <a:off x="5927555" y="3250946"/>
            <a:ext cx="20056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3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chapter 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6FF7B60-AD69-447D-ABB8-98802A27D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23" y="506027"/>
            <a:ext cx="4513190" cy="567969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CB50111-1A49-489E-AC2D-42E66B371C64}"/>
              </a:ext>
            </a:extLst>
          </p:cNvPr>
          <p:cNvSpPr/>
          <p:nvPr/>
        </p:nvSpPr>
        <p:spPr>
          <a:xfrm>
            <a:off x="5927555" y="4195966"/>
            <a:ext cx="4726591" cy="73866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1400" spc="3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中国它积淀了悠久的道德文化遗产，它蕴涵着丰富的人类道德精华，它昭示着中华民族世代相传、生生不息的伟大民族精神。</a:t>
            </a:r>
          </a:p>
        </p:txBody>
      </p:sp>
    </p:spTree>
    <p:extLst>
      <p:ext uri="{BB962C8B-B14F-4D97-AF65-F5344CB8AC3E}">
        <p14:creationId xmlns:p14="http://schemas.microsoft.com/office/powerpoint/2010/main" val="233949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叁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805062B-C8D2-49D1-98D3-A4A0FC589F74}"/>
              </a:ext>
            </a:extLst>
          </p:cNvPr>
          <p:cNvSpPr txBox="1"/>
          <p:nvPr/>
        </p:nvSpPr>
        <p:spPr>
          <a:xfrm>
            <a:off x="5840853" y="3708749"/>
            <a:ext cx="727835" cy="2157802"/>
          </a:xfrm>
          <a:prstGeom prst="rect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>
            <a:defPPr>
              <a:defRPr lang="zh-CN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方正黑体简体" panose="03000509000000000000" pitchFamily="65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E2DB3A0-5F75-4190-978C-1BD9011FB7BD}"/>
              </a:ext>
            </a:extLst>
          </p:cNvPr>
          <p:cNvSpPr txBox="1"/>
          <p:nvPr/>
        </p:nvSpPr>
        <p:spPr>
          <a:xfrm>
            <a:off x="828300" y="3976024"/>
            <a:ext cx="4352474" cy="19634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红色是中华民族最喜爱的颜色，甚至成为中国人的文化图腾和精神皈依，代表着喜庆、热闹与祥和。中国人近代以来的历史就是一部红色的历史，承载了国人太多红色的记忆。</a:t>
            </a:r>
          </a:p>
          <a:p>
            <a:pPr>
              <a:lnSpc>
                <a:spcPts val="2500"/>
              </a:lnSpc>
            </a:pPr>
            <a:endParaRPr lang="zh-CN" altLang="en-US" sz="1400" spc="3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CE5F7ADE-9F71-4DD3-B0AC-EF830D9768DA}"/>
              </a:ext>
            </a:extLst>
          </p:cNvPr>
          <p:cNvSpPr txBox="1"/>
          <p:nvPr/>
        </p:nvSpPr>
        <p:spPr>
          <a:xfrm>
            <a:off x="7400503" y="3976024"/>
            <a:ext cx="4031873" cy="19634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红色是中华民族最喜爱的颜色，甚至成为中国人的文化图腾和精神皈依，代表着喜庆、热闹与祥和。中国人近代以来的历史就是一部红色的历史，承载了国人太多红色的记忆。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B3EEE0A-6904-43AE-82E6-C89E5DD59A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666" y="635197"/>
            <a:ext cx="1387677" cy="307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叁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ABD4944-F5C2-4488-81AA-84AED87D4183}"/>
              </a:ext>
            </a:extLst>
          </p:cNvPr>
          <p:cNvSpPr/>
          <p:nvPr/>
        </p:nvSpPr>
        <p:spPr>
          <a:xfrm>
            <a:off x="7443896" y="2988464"/>
            <a:ext cx="1915909" cy="46166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lvl="0"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470078C-9659-4650-A3AD-9F49228F78A4}"/>
              </a:ext>
            </a:extLst>
          </p:cNvPr>
          <p:cNvSpPr/>
          <p:nvPr/>
        </p:nvSpPr>
        <p:spPr>
          <a:xfrm>
            <a:off x="7443896" y="3752905"/>
            <a:ext cx="3750322" cy="124649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89C9B2E4-E743-48FA-BAEE-F4B0FEE486D2}"/>
              </a:ext>
            </a:extLst>
          </p:cNvPr>
          <p:cNvCxnSpPr/>
          <p:nvPr/>
        </p:nvCxnSpPr>
        <p:spPr>
          <a:xfrm>
            <a:off x="7513815" y="3570702"/>
            <a:ext cx="26102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ABD4944-F5C2-4488-81AA-84AED87D4183}"/>
              </a:ext>
            </a:extLst>
          </p:cNvPr>
          <p:cNvSpPr/>
          <p:nvPr/>
        </p:nvSpPr>
        <p:spPr>
          <a:xfrm>
            <a:off x="1311400" y="2988464"/>
            <a:ext cx="1915909" cy="46166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lvl="0"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470078C-9659-4650-A3AD-9F49228F78A4}"/>
              </a:ext>
            </a:extLst>
          </p:cNvPr>
          <p:cNvSpPr/>
          <p:nvPr/>
        </p:nvSpPr>
        <p:spPr>
          <a:xfrm>
            <a:off x="1311400" y="3752905"/>
            <a:ext cx="3750322" cy="124649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89C9B2E4-E743-48FA-BAEE-F4B0FEE486D2}"/>
              </a:ext>
            </a:extLst>
          </p:cNvPr>
          <p:cNvCxnSpPr/>
          <p:nvPr/>
        </p:nvCxnSpPr>
        <p:spPr>
          <a:xfrm>
            <a:off x="1381319" y="3570702"/>
            <a:ext cx="26102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152" y="831273"/>
            <a:ext cx="4511049" cy="447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5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叁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7D361034-F876-44F9-8D0F-6D663E501829}"/>
              </a:ext>
            </a:extLst>
          </p:cNvPr>
          <p:cNvSpPr/>
          <p:nvPr/>
        </p:nvSpPr>
        <p:spPr>
          <a:xfrm>
            <a:off x="1763727" y="3740979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C797C8F-0432-49FF-992E-A7CA5D4289F8}"/>
              </a:ext>
            </a:extLst>
          </p:cNvPr>
          <p:cNvSpPr/>
          <p:nvPr/>
        </p:nvSpPr>
        <p:spPr>
          <a:xfrm>
            <a:off x="2067992" y="3695185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3036840C-1EFC-4AFF-82F6-F9CCC62FE1F3}"/>
              </a:ext>
            </a:extLst>
          </p:cNvPr>
          <p:cNvSpPr/>
          <p:nvPr/>
        </p:nvSpPr>
        <p:spPr>
          <a:xfrm>
            <a:off x="5210614" y="3786773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64E181F1-583D-4878-AB5E-D567DA36BF3E}"/>
              </a:ext>
            </a:extLst>
          </p:cNvPr>
          <p:cNvSpPr/>
          <p:nvPr/>
        </p:nvSpPr>
        <p:spPr>
          <a:xfrm>
            <a:off x="5514879" y="3740979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C2808DD7-689E-4F9D-950D-A6762C2CD6F2}"/>
              </a:ext>
            </a:extLst>
          </p:cNvPr>
          <p:cNvSpPr/>
          <p:nvPr/>
        </p:nvSpPr>
        <p:spPr>
          <a:xfrm>
            <a:off x="1727180" y="4273810"/>
            <a:ext cx="2429174" cy="7335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E91A5FB1-685E-44FE-8E36-A4387B2600C8}"/>
              </a:ext>
            </a:extLst>
          </p:cNvPr>
          <p:cNvSpPr/>
          <p:nvPr/>
        </p:nvSpPr>
        <p:spPr>
          <a:xfrm>
            <a:off x="5178014" y="4219617"/>
            <a:ext cx="2425227" cy="7335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B01772D-4901-4246-80BC-E52CB63B5481}"/>
              </a:ext>
            </a:extLst>
          </p:cNvPr>
          <p:cNvSpPr txBox="1"/>
          <p:nvPr/>
        </p:nvSpPr>
        <p:spPr>
          <a:xfrm>
            <a:off x="1228595" y="1674309"/>
            <a:ext cx="6660798" cy="15012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红色是中华民族最喜爱的颜色，甚至成为中国人的文化图腾和精神皈依，代表着喜庆、热闹与祥和。中国人近代以来的历史就是一部红色的历史。</a:t>
            </a:r>
          </a:p>
          <a:p>
            <a:pPr>
              <a:lnSpc>
                <a:spcPts val="2500"/>
              </a:lnSpc>
            </a:pPr>
            <a:endParaRPr lang="zh-CN" altLang="en-US" sz="2000" spc="3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722" y="831273"/>
            <a:ext cx="5041856" cy="504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4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叁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F04A0622-3BC9-4454-B860-E97DE6C7291C}"/>
              </a:ext>
            </a:extLst>
          </p:cNvPr>
          <p:cNvSpPr/>
          <p:nvPr/>
        </p:nvSpPr>
        <p:spPr>
          <a:xfrm>
            <a:off x="1583391" y="2289740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6CE022C-7250-47F4-ABEF-D3A797557A80}"/>
              </a:ext>
            </a:extLst>
          </p:cNvPr>
          <p:cNvSpPr/>
          <p:nvPr/>
        </p:nvSpPr>
        <p:spPr>
          <a:xfrm>
            <a:off x="1887656" y="2243946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46CF9F8F-827C-4FF8-B2E3-A31001CE1806}"/>
              </a:ext>
            </a:extLst>
          </p:cNvPr>
          <p:cNvSpPr/>
          <p:nvPr/>
        </p:nvSpPr>
        <p:spPr>
          <a:xfrm>
            <a:off x="1583391" y="4295352"/>
            <a:ext cx="370076" cy="370076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628D661E-68A7-444E-A386-6B538F83F1A0}"/>
              </a:ext>
            </a:extLst>
          </p:cNvPr>
          <p:cNvSpPr/>
          <p:nvPr/>
        </p:nvSpPr>
        <p:spPr>
          <a:xfrm>
            <a:off x="1887656" y="4249558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AD4A617-E015-4705-ACF6-39C60CCF9851}"/>
              </a:ext>
            </a:extLst>
          </p:cNvPr>
          <p:cNvSpPr/>
          <p:nvPr/>
        </p:nvSpPr>
        <p:spPr>
          <a:xfrm>
            <a:off x="1546844" y="2822571"/>
            <a:ext cx="2429174" cy="7335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69844C90-0B7D-4151-8915-5D9FC4050961}"/>
              </a:ext>
            </a:extLst>
          </p:cNvPr>
          <p:cNvSpPr/>
          <p:nvPr/>
        </p:nvSpPr>
        <p:spPr>
          <a:xfrm>
            <a:off x="1550791" y="4728196"/>
            <a:ext cx="2425227" cy="7335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39E6CB6-08E4-4E87-9900-DCFC488D84C8}"/>
              </a:ext>
            </a:extLst>
          </p:cNvPr>
          <p:cNvSpPr txBox="1"/>
          <p:nvPr/>
        </p:nvSpPr>
        <p:spPr>
          <a:xfrm>
            <a:off x="4722325" y="2289740"/>
            <a:ext cx="3158286" cy="31059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sz="16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红色是中华民族最喜爱的颜色，甚至成为中国人的文化图腾和精神皈依，代表着喜庆、热闹与祥和。中国人近代以来的历史就是一部红色的历史，承载了国人太多红色的记忆。</a:t>
            </a:r>
          </a:p>
          <a:p>
            <a:pPr algn="just">
              <a:lnSpc>
                <a:spcPts val="2500"/>
              </a:lnSpc>
            </a:pPr>
            <a:endParaRPr lang="zh-CN" altLang="en-US" sz="1600" spc="3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167" y="831273"/>
            <a:ext cx="5192718" cy="519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8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83F705E-68FF-4591-95DA-0E557E7460A4}"/>
              </a:ext>
            </a:extLst>
          </p:cNvPr>
          <p:cNvSpPr/>
          <p:nvPr/>
        </p:nvSpPr>
        <p:spPr>
          <a:xfrm>
            <a:off x="7762077" y="1905368"/>
            <a:ext cx="203132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 smtClean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肆</a:t>
            </a:r>
            <a:endParaRPr lang="zh-CN" altLang="en-US" sz="13800" spc="600" dirty="0">
              <a:solidFill>
                <a:srgbClr val="FFF4BB"/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C940BB3-0BCA-4263-8B24-0E9F8A558E6A}"/>
              </a:ext>
            </a:extLst>
          </p:cNvPr>
          <p:cNvSpPr/>
          <p:nvPr/>
        </p:nvSpPr>
        <p:spPr>
          <a:xfrm>
            <a:off x="5848544" y="2473130"/>
            <a:ext cx="18774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spc="6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9C7D948-49B2-435F-AE65-EC9DF055F14A}"/>
              </a:ext>
            </a:extLst>
          </p:cNvPr>
          <p:cNvSpPr/>
          <p:nvPr/>
        </p:nvSpPr>
        <p:spPr>
          <a:xfrm>
            <a:off x="5927555" y="3250946"/>
            <a:ext cx="20056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3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chapter 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6FF7B60-AD69-447D-ABB8-98802A27D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23" y="506027"/>
            <a:ext cx="4513190" cy="5679692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CB50111-1A49-489E-AC2D-42E66B371C64}"/>
              </a:ext>
            </a:extLst>
          </p:cNvPr>
          <p:cNvSpPr/>
          <p:nvPr/>
        </p:nvSpPr>
        <p:spPr>
          <a:xfrm>
            <a:off x="5927555" y="4195966"/>
            <a:ext cx="4726591" cy="73866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1400" spc="300" dirty="0">
                <a:solidFill>
                  <a:srgbClr val="FFF4BB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中国它积淀了悠久的道德文化遗产，它蕴涵着丰富的人类道德精华，它昭示着中华民族世代相传、生生不息的伟大民族精神。</a:t>
            </a:r>
          </a:p>
        </p:txBody>
      </p:sp>
    </p:spTree>
    <p:extLst>
      <p:ext uri="{BB962C8B-B14F-4D97-AF65-F5344CB8AC3E}">
        <p14:creationId xmlns:p14="http://schemas.microsoft.com/office/powerpoint/2010/main" val="321517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肆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D050A0C7-562E-44F2-83B6-8A2954AC64ED}"/>
              </a:ext>
            </a:extLst>
          </p:cNvPr>
          <p:cNvSpPr/>
          <p:nvPr/>
        </p:nvSpPr>
        <p:spPr>
          <a:xfrm>
            <a:off x="6188193" y="2413310"/>
            <a:ext cx="329960" cy="3299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3084C693-3742-4FAE-82AD-7D0B9CB4E502}"/>
              </a:ext>
            </a:extLst>
          </p:cNvPr>
          <p:cNvSpPr/>
          <p:nvPr/>
        </p:nvSpPr>
        <p:spPr>
          <a:xfrm>
            <a:off x="6188193" y="2802189"/>
            <a:ext cx="329960" cy="3299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国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6BECCD24-3A05-49E6-9BD2-46275F8D1884}"/>
              </a:ext>
            </a:extLst>
          </p:cNvPr>
          <p:cNvSpPr/>
          <p:nvPr/>
        </p:nvSpPr>
        <p:spPr>
          <a:xfrm>
            <a:off x="6188193" y="3191809"/>
            <a:ext cx="329960" cy="32996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风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4A10C1A-3008-4267-A69B-D42DA6F152B3}"/>
              </a:ext>
            </a:extLst>
          </p:cNvPr>
          <p:cNvSpPr txBox="1"/>
          <p:nvPr/>
        </p:nvSpPr>
        <p:spPr>
          <a:xfrm>
            <a:off x="5473679" y="2367648"/>
            <a:ext cx="615553" cy="27052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C4BA6C3E-9B57-405C-B205-730C2260A037}"/>
              </a:ext>
            </a:extLst>
          </p:cNvPr>
          <p:cNvSpPr/>
          <p:nvPr/>
        </p:nvSpPr>
        <p:spPr>
          <a:xfrm>
            <a:off x="2189352" y="2368329"/>
            <a:ext cx="3262432" cy="308412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  <a:p>
            <a:pPr>
              <a:lnSpc>
                <a:spcPts val="3000"/>
              </a:lnSpc>
            </a:pP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中国人近代以来的历史就是一部红色的历史，承载了国人太多红色的记忆。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1" name="图形 1">
            <a:extLst>
              <a:ext uri="{FF2B5EF4-FFF2-40B4-BE49-F238E27FC236}">
                <a16:creationId xmlns:a16="http://schemas.microsoft.com/office/drawing/2014/main" xmlns="" id="{6DCA8939-261B-424E-B267-56FD6B83F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25893" y="808762"/>
            <a:ext cx="3703690" cy="509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肆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48817" y="1254345"/>
            <a:ext cx="9094361" cy="4349310"/>
            <a:chOff x="1126671" y="1284783"/>
            <a:chExt cx="10020425" cy="479219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9B1D9F36-81A6-45F5-8D81-D0C7B61731F3}"/>
                </a:ext>
              </a:extLst>
            </p:cNvPr>
            <p:cNvSpPr/>
            <p:nvPr/>
          </p:nvSpPr>
          <p:spPr>
            <a:xfrm>
              <a:off x="4460546" y="1284783"/>
              <a:ext cx="6686550" cy="4038600"/>
            </a:xfrm>
            <a:prstGeom prst="rect">
              <a:avLst/>
            </a:prstGeom>
            <a:solidFill>
              <a:srgbClr val="A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8880C3C8-E2AA-433E-A2EF-47CB3DC2FE67}"/>
                </a:ext>
              </a:extLst>
            </p:cNvPr>
            <p:cNvSpPr/>
            <p:nvPr/>
          </p:nvSpPr>
          <p:spPr>
            <a:xfrm>
              <a:off x="1126671" y="1947662"/>
              <a:ext cx="9334500" cy="411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262C2EA2-7F8A-4D3D-9A52-2A9AFB853236}"/>
                </a:ext>
              </a:extLst>
            </p:cNvPr>
            <p:cNvGrpSpPr/>
            <p:nvPr/>
          </p:nvGrpSpPr>
          <p:grpSpPr>
            <a:xfrm>
              <a:off x="1976131" y="3007780"/>
              <a:ext cx="5574008" cy="1194059"/>
              <a:chOff x="1291240" y="1780028"/>
              <a:chExt cx="4055236" cy="1194059"/>
            </a:xfrm>
          </p:grpSpPr>
          <p:sp>
            <p:nvSpPr>
              <p:cNvPr id="9" name="文本框 22">
                <a:extLst>
                  <a:ext uri="{FF2B5EF4-FFF2-40B4-BE49-F238E27FC236}">
                    <a16:creationId xmlns:a16="http://schemas.microsoft.com/office/drawing/2014/main" xmlns="" id="{76D9C44F-6492-4BE3-9242-58F86B6586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240" y="1780028"/>
                <a:ext cx="1165557" cy="508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i="0" u="none" strike="noStrike" kern="1200" cap="none" spc="60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字魂59号-创粗黑" panose="00000500000000000000" pitchFamily="2" charset="-122"/>
                    <a:ea typeface="字魂59号-创粗黑" panose="00000500000000000000" pitchFamily="2" charset="-122"/>
                    <a:sym typeface="字魂59号-创粗黑" panose="00000500000000000000" pitchFamily="2" charset="-122"/>
                  </a:rPr>
                  <a:t>中国红</a:t>
                </a:r>
              </a:p>
            </p:txBody>
          </p:sp>
          <p:sp>
            <p:nvSpPr>
              <p:cNvPr id="10" name="文本框 23">
                <a:extLst>
                  <a:ext uri="{FF2B5EF4-FFF2-40B4-BE49-F238E27FC236}">
                    <a16:creationId xmlns:a16="http://schemas.microsoft.com/office/drawing/2014/main" xmlns="" id="{4C606D1A-44B2-438D-9E80-3FF58E7117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240" y="2165859"/>
                <a:ext cx="4055236" cy="808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9pPr>
              </a:lstStyle>
              <a:p>
                <a:pPr>
                  <a:lnSpc>
                    <a:spcPts val="2500"/>
                  </a:lnSpc>
                </a:pPr>
                <a:r>
                  <a:rPr lang="zh-CN" altLang="en-US" sz="1400" spc="3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sym typeface="字魂59号-创粗黑" panose="00000500000000000000" pitchFamily="2" charset="-122"/>
                  </a:rPr>
                  <a:t>中国人近代以来的历史就是一部红色的历史，承载了国人太多红色的记忆。</a:t>
                </a:r>
              </a:p>
            </p:txBody>
          </p:sp>
        </p:grp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5367252E-A7A1-4A22-A2BC-4DDDFBCD7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403771" y="2647976"/>
              <a:ext cx="2276475" cy="3429000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585501E6-6079-4C82-B0E0-851879A2E63C}"/>
                </a:ext>
              </a:extLst>
            </p:cNvPr>
            <p:cNvGrpSpPr/>
            <p:nvPr/>
          </p:nvGrpSpPr>
          <p:grpSpPr>
            <a:xfrm>
              <a:off x="1947431" y="4397160"/>
              <a:ext cx="5574008" cy="1194059"/>
              <a:chOff x="1291240" y="1780028"/>
              <a:chExt cx="4055236" cy="1194059"/>
            </a:xfrm>
          </p:grpSpPr>
          <p:sp>
            <p:nvSpPr>
              <p:cNvPr id="13" name="文本框 22">
                <a:extLst>
                  <a:ext uri="{FF2B5EF4-FFF2-40B4-BE49-F238E27FC236}">
                    <a16:creationId xmlns:a16="http://schemas.microsoft.com/office/drawing/2014/main" xmlns="" id="{7323C55F-D3FE-4EDD-BDB2-4DA1C22ACC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240" y="1780028"/>
                <a:ext cx="1165557" cy="508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400" i="0" u="none" strike="noStrike" kern="1200" cap="none" spc="600" normalizeH="0" baseline="0" noProof="0" dirty="0">
                    <a:ln>
                      <a:noFill/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effectLst/>
                    <a:uLnTx/>
                    <a:uFillTx/>
                    <a:latin typeface="字魂59号-创粗黑" panose="00000500000000000000" pitchFamily="2" charset="-122"/>
                    <a:ea typeface="字魂59号-创粗黑" panose="00000500000000000000" pitchFamily="2" charset="-122"/>
                    <a:sym typeface="字魂59号-创粗黑" panose="00000500000000000000" pitchFamily="2" charset="-122"/>
                  </a:rPr>
                  <a:t>中国红</a:t>
                </a:r>
              </a:p>
            </p:txBody>
          </p:sp>
          <p:sp>
            <p:nvSpPr>
              <p:cNvPr id="14" name="文本框 23">
                <a:extLst>
                  <a:ext uri="{FF2B5EF4-FFF2-40B4-BE49-F238E27FC236}">
                    <a16:creationId xmlns:a16="http://schemas.microsoft.com/office/drawing/2014/main" xmlns="" id="{A2F1F5BD-AC92-4772-918A-0689A732B5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1240" y="2165859"/>
                <a:ext cx="4055236" cy="808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思源宋体 CN Medium" pitchFamily="18" charset="-122"/>
                    <a:ea typeface="思源宋体 CN Medium" pitchFamily="18" charset="-122"/>
                  </a:defRPr>
                </a:lvl9pPr>
              </a:lstStyle>
              <a:p>
                <a:pPr>
                  <a:lnSpc>
                    <a:spcPts val="2500"/>
                  </a:lnSpc>
                </a:pPr>
                <a:r>
                  <a:rPr lang="zh-CN" altLang="en-US" sz="1400" spc="3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字魂59号-创粗黑" panose="00000500000000000000" pitchFamily="2" charset="-122"/>
                    <a:ea typeface="字魂59号-创粗黑" panose="00000500000000000000" pitchFamily="2" charset="-122"/>
                    <a:sym typeface="字魂59号-创粗黑" panose="00000500000000000000" pitchFamily="2" charset="-122"/>
                  </a:rPr>
                  <a:t>中国人近代以来的历史就是一部红色的历史，承载了国人太多红色的记忆。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17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肆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35FC9E8-4C69-41CA-9A84-E936CC905ACF}"/>
              </a:ext>
            </a:extLst>
          </p:cNvPr>
          <p:cNvSpPr/>
          <p:nvPr/>
        </p:nvSpPr>
        <p:spPr>
          <a:xfrm>
            <a:off x="6745926" y="2049568"/>
            <a:ext cx="3262432" cy="2975907"/>
          </a:xfrm>
          <a:prstGeom prst="rect">
            <a:avLst/>
          </a:prstGeom>
        </p:spPr>
        <p:txBody>
          <a:bodyPr vert="eaVert"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红色是中华民族最喜爱的颜色，甚至成为中国人的文化图腾和精神皈依，代表着喜庆、热闹与祥和。</a:t>
            </a: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  <a:p>
            <a:pPr>
              <a:lnSpc>
                <a:spcPts val="3000"/>
              </a:lnSpc>
            </a:pPr>
            <a:endParaRPr lang="en-US" altLang="zh-CN" sz="1400" spc="3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中国人近代以来的历史就是一部红色的历史，承载了国人太多红色的记忆。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46CC0EEE-213D-4091-AFDE-F6FC0567381B}"/>
              </a:ext>
            </a:extLst>
          </p:cNvPr>
          <p:cNvCxnSpPr/>
          <p:nvPr/>
        </p:nvCxnSpPr>
        <p:spPr>
          <a:xfrm flipH="1">
            <a:off x="10014536" y="2076340"/>
            <a:ext cx="1" cy="207726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D8391C3-ACBC-4308-A8E8-202F5ED7C571}"/>
              </a:ext>
            </a:extLst>
          </p:cNvPr>
          <p:cNvSpPr/>
          <p:nvPr/>
        </p:nvSpPr>
        <p:spPr>
          <a:xfrm>
            <a:off x="10092497" y="2044440"/>
            <a:ext cx="553998" cy="207726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lvl="0">
              <a:defRPr/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吉祥中国红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30" y="984703"/>
            <a:ext cx="6096012" cy="609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9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831273"/>
            <a:ext cx="12192000" cy="5195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16" name="图形 1">
            <a:extLst>
              <a:ext uri="{FF2B5EF4-FFF2-40B4-BE49-F238E27FC236}">
                <a16:creationId xmlns:a16="http://schemas.microsoft.com/office/drawing/2014/main" xmlns="" id="{D89ABE12-6E4A-4544-95B9-EEFD8B8A9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0327" y="984703"/>
            <a:ext cx="669668" cy="77446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8762CC5-6287-446E-8656-6C47146F0B2E}"/>
              </a:ext>
            </a:extLst>
          </p:cNvPr>
          <p:cNvSpPr/>
          <p:nvPr/>
        </p:nvSpPr>
        <p:spPr>
          <a:xfrm>
            <a:off x="309061" y="1146126"/>
            <a:ext cx="738664" cy="12788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3600" spc="600" dirty="0" smtClean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肆</a:t>
            </a:r>
            <a:r>
              <a:rPr lang="zh-CN" altLang="en-US" sz="3600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章</a:t>
            </a:r>
            <a:endParaRPr lang="zh-CN" altLang="en-US" sz="3600" spc="600" dirty="0">
              <a:solidFill>
                <a:schemeClr val="tx1">
                  <a:lumMod val="95000"/>
                  <a:lumOff val="5000"/>
                </a:schemeClr>
              </a:solidFill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9FC30D7-5FDE-4F07-A67E-C52E41D84F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93" y="1318949"/>
            <a:ext cx="3669632" cy="174233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54495F2-72EB-42C6-9841-629394BCFBB3}"/>
              </a:ext>
            </a:extLst>
          </p:cNvPr>
          <p:cNvSpPr/>
          <p:nvPr/>
        </p:nvSpPr>
        <p:spPr>
          <a:xfrm>
            <a:off x="1505698" y="2315678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81B6977-5982-4C79-B825-8B0437BCADC3}"/>
              </a:ext>
            </a:extLst>
          </p:cNvPr>
          <p:cNvSpPr/>
          <p:nvPr/>
        </p:nvSpPr>
        <p:spPr>
          <a:xfrm>
            <a:off x="1505698" y="4321290"/>
            <a:ext cx="1270630" cy="46166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6AD878E-59BE-4BC0-B134-4C9E148C8800}"/>
              </a:ext>
            </a:extLst>
          </p:cNvPr>
          <p:cNvSpPr/>
          <p:nvPr/>
        </p:nvSpPr>
        <p:spPr>
          <a:xfrm>
            <a:off x="1525529" y="2716711"/>
            <a:ext cx="3669632" cy="7335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中国人近代以来的历史就是一部红色的历史，承载了国人太多红色的记忆。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AE5FD9C-6D37-46A2-8770-7DFD62274469}"/>
              </a:ext>
            </a:extLst>
          </p:cNvPr>
          <p:cNvSpPr/>
          <p:nvPr/>
        </p:nvSpPr>
        <p:spPr>
          <a:xfrm>
            <a:off x="1525529" y="4741247"/>
            <a:ext cx="3802006" cy="73353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中国人近代以来的历史就是一部红色的历史，承载了国人太多红色的记忆。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8B78BB1-5503-4B06-9E01-47519C788319}"/>
              </a:ext>
            </a:extLst>
          </p:cNvPr>
          <p:cNvSpPr/>
          <p:nvPr/>
        </p:nvSpPr>
        <p:spPr>
          <a:xfrm>
            <a:off x="8997169" y="1341718"/>
            <a:ext cx="923330" cy="213014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吉  祥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E1AF19C-EE3A-4D6A-852D-AF1FAB45DA02}"/>
              </a:ext>
            </a:extLst>
          </p:cNvPr>
          <p:cNvSpPr/>
          <p:nvPr/>
        </p:nvSpPr>
        <p:spPr>
          <a:xfrm>
            <a:off x="6466043" y="3581073"/>
            <a:ext cx="923330" cy="213014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48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中国红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A5BE58B9-30CF-48E1-9C80-267FEEE71C41}"/>
              </a:ext>
            </a:extLst>
          </p:cNvPr>
          <p:cNvSpPr txBox="1"/>
          <p:nvPr/>
        </p:nvSpPr>
        <p:spPr>
          <a:xfrm>
            <a:off x="7383617" y="3588089"/>
            <a:ext cx="1338828" cy="23180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154A0B99-3DB6-4884-A10A-4E57362CEDB1}"/>
              </a:ext>
            </a:extLst>
          </p:cNvPr>
          <p:cNvSpPr txBox="1"/>
          <p:nvPr/>
        </p:nvSpPr>
        <p:spPr>
          <a:xfrm>
            <a:off x="9990534" y="1341718"/>
            <a:ext cx="1338828" cy="23180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红色是中华民族最喜爱的颜色，甚至成为中国人的文化。</a:t>
            </a:r>
          </a:p>
        </p:txBody>
      </p:sp>
    </p:spTree>
    <p:extLst>
      <p:ext uri="{BB962C8B-B14F-4D97-AF65-F5344CB8AC3E}">
        <p14:creationId xmlns:p14="http://schemas.microsoft.com/office/powerpoint/2010/main" val="333443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0" r="5077"/>
          <a:stretch/>
        </p:blipFill>
        <p:spPr>
          <a:xfrm>
            <a:off x="541262" y="593157"/>
            <a:ext cx="11301984" cy="56716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411"/>
          <a:stretch/>
        </p:blipFill>
        <p:spPr>
          <a:xfrm>
            <a:off x="0" y="0"/>
            <a:ext cx="4716379" cy="68739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82"/>
          <a:stretch/>
        </p:blipFill>
        <p:spPr>
          <a:xfrm>
            <a:off x="7991884" y="0"/>
            <a:ext cx="4200115" cy="6858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B38A543D-81CC-49B9-9A91-F1B63369EC36}"/>
              </a:ext>
            </a:extLst>
          </p:cNvPr>
          <p:cNvSpPr/>
          <p:nvPr/>
        </p:nvSpPr>
        <p:spPr>
          <a:xfrm>
            <a:off x="6443349" y="4196697"/>
            <a:ext cx="14766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2020</a:t>
            </a:r>
            <a:endParaRPr lang="zh-CN" altLang="en-US" sz="3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  <a:sym typeface="字魂59号-创粗黑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65B690B-D142-4DF4-B12D-3B7552ADC5E6}"/>
              </a:ext>
            </a:extLst>
          </p:cNvPr>
          <p:cNvSpPr/>
          <p:nvPr/>
        </p:nvSpPr>
        <p:spPr>
          <a:xfrm>
            <a:off x="4931051" y="4769808"/>
            <a:ext cx="4163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中</a:t>
            </a:r>
            <a:r>
              <a:rPr lang="zh-CN" altLang="en-US" sz="7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国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传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统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节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日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新</a:t>
            </a:r>
            <a:r>
              <a:rPr lang="zh-CN" altLang="en-US" sz="8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en-US" altLang="zh-CN" sz="16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/</a:t>
            </a:r>
            <a:r>
              <a:rPr lang="en-US" altLang="zh-CN" sz="8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 </a:t>
            </a:r>
            <a:r>
              <a:rPr lang="zh-CN" altLang="en-US" sz="16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rPr>
              <a:t>年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16FF7B60-AD69-447D-ABB8-98802A27DC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72" y="1039666"/>
            <a:ext cx="4513190" cy="567969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E63546D7-D722-451C-94DC-F0F067013E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329" y="321084"/>
            <a:ext cx="4069720" cy="213651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32" b="29524"/>
          <a:stretch/>
        </p:blipFill>
        <p:spPr>
          <a:xfrm>
            <a:off x="4222377" y="2062159"/>
            <a:ext cx="5822167" cy="236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3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1176</Words>
  <Application>Microsoft Office PowerPoint</Application>
  <PresentationFormat>宽屏</PresentationFormat>
  <Paragraphs>144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Playfair Display Black</vt:lpstr>
      <vt:lpstr>yuweij Medium</vt:lpstr>
      <vt:lpstr>宋体</vt:lpstr>
      <vt:lpstr>字魂47号-三分行楷</vt:lpstr>
      <vt:lpstr>字魂59号-创粗黑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</dc:title>
  <cp:lastModifiedBy>faith123</cp:lastModifiedBy>
  <cp:revision>2</cp:revision>
  <dcterms:created xsi:type="dcterms:W3CDTF">2019-09-27T07:18:46Z</dcterms:created>
  <dcterms:modified xsi:type="dcterms:W3CDTF">2019-12-24T02:41:39Z</dcterms:modified>
</cp:coreProperties>
</file>