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1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8487C1"/>
    <a:srgbClr val="595DAB"/>
    <a:srgbClr val="F6D974"/>
    <a:srgbClr val="F5A7A7"/>
    <a:srgbClr val="EC5A5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F5D48-1E25-4790-BC79-BE264B6D2DE6}" type="datetimeFigureOut">
              <a:rPr lang="zh-CN" altLang="en-US" smtClean="0"/>
              <a:pPr/>
              <a:t>2020/9/14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1427D-8137-4459-80F1-3720014D30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2591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281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059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9542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022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4657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0853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3951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6517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4083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580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4042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4490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3466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5492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2485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5189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3671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566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717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5757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0154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6164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7516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1427D-8137-4459-80F1-3720014D30E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343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21D1E88-72FE-44A8-88FB-8ED1010B4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10" name="图片 9" descr="图片包含 户外艺术系列&#10;&#10;描述已自动生成">
            <a:extLst>
              <a:ext uri="{FF2B5EF4-FFF2-40B4-BE49-F238E27FC236}">
                <a16:creationId xmlns:a16="http://schemas.microsoft.com/office/drawing/2014/main" xmlns="" id="{05BF63EB-74CF-4DA9-B295-09618DED69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31FE3FC-4054-4CAD-8C94-F59C7098B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059" r="71765"/>
          <a:stretch/>
        </p:blipFill>
        <p:spPr>
          <a:xfrm>
            <a:off x="0" y="4499710"/>
            <a:ext cx="2756647" cy="2357967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6F570DD5-39C2-4D3A-8734-BC06BA30D2F3}"/>
              </a:ext>
            </a:extLst>
          </p:cNvPr>
          <p:cNvSpPr/>
          <p:nvPr userDrawn="1"/>
        </p:nvSpPr>
        <p:spPr>
          <a:xfrm>
            <a:off x="2572870" y="1821915"/>
            <a:ext cx="7046259" cy="3039035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CA7AA76-D930-4EC0-A53E-A5A73EFF32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44" t="10781" r="29963" b="6466"/>
          <a:stretch/>
        </p:blipFill>
        <p:spPr>
          <a:xfrm>
            <a:off x="8167984" y="2911449"/>
            <a:ext cx="2902290" cy="3509360"/>
          </a:xfrm>
          <a:prstGeom prst="rect">
            <a:avLst/>
          </a:prstGeom>
        </p:spPr>
      </p:pic>
      <p:pic>
        <p:nvPicPr>
          <p:cNvPr id="14" name="图片 13" descr="图片包含 物体&#10;&#10;描述已自动生成">
            <a:extLst>
              <a:ext uri="{FF2B5EF4-FFF2-40B4-BE49-F238E27FC236}">
                <a16:creationId xmlns:a16="http://schemas.microsoft.com/office/drawing/2014/main" xmlns="" id="{909458F1-1840-4EBF-A2E3-5E320D4363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37" t="57059" r="1728"/>
          <a:stretch/>
        </p:blipFill>
        <p:spPr>
          <a:xfrm>
            <a:off x="10449850" y="5241071"/>
            <a:ext cx="1634572" cy="13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306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C67C0D8-6830-4908-A7A6-51A84C511D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39C35C9-151D-4B7F-BA0A-D5B0FCE936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059" r="71765"/>
          <a:stretch/>
        </p:blipFill>
        <p:spPr>
          <a:xfrm>
            <a:off x="0" y="3630706"/>
            <a:ext cx="3772580" cy="3226971"/>
          </a:xfrm>
          <a:prstGeom prst="rect">
            <a:avLst/>
          </a:prstGeom>
        </p:spPr>
      </p:pic>
      <p:pic>
        <p:nvPicPr>
          <p:cNvPr id="10" name="图片 9" descr="图片包含 户外艺术系列&#10;&#10;描述已自动生成">
            <a:extLst>
              <a:ext uri="{FF2B5EF4-FFF2-40B4-BE49-F238E27FC236}">
                <a16:creationId xmlns:a16="http://schemas.microsoft.com/office/drawing/2014/main" xmlns="" id="{41F7C59D-7B6A-40B2-96AF-5BEF445B6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70779439-CB21-4907-9B3E-304CA9709E83}"/>
              </a:ext>
            </a:extLst>
          </p:cNvPr>
          <p:cNvSpPr/>
          <p:nvPr userDrawn="1"/>
        </p:nvSpPr>
        <p:spPr>
          <a:xfrm>
            <a:off x="4533803" y="1546413"/>
            <a:ext cx="6360458" cy="4074458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12" name="图片 11" descr="图片包含 物体&#10;&#10;描述已自动生成">
            <a:extLst>
              <a:ext uri="{FF2B5EF4-FFF2-40B4-BE49-F238E27FC236}">
                <a16:creationId xmlns:a16="http://schemas.microsoft.com/office/drawing/2014/main" xmlns="" id="{5FFB9B5E-A1BF-4C65-BFCB-901AB439AE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37" t="57059" r="1728"/>
          <a:stretch/>
        </p:blipFill>
        <p:spPr>
          <a:xfrm>
            <a:off x="9715306" y="4612422"/>
            <a:ext cx="2357911" cy="20168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2572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D0E778A-BFBC-414D-9F53-D0B313BF9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68A4405-101E-4C34-AA43-F49E044E27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44" t="10781" r="29963" b="6466"/>
          <a:stretch/>
        </p:blipFill>
        <p:spPr>
          <a:xfrm>
            <a:off x="0" y="2076048"/>
            <a:ext cx="3625087" cy="4383344"/>
          </a:xfrm>
          <a:prstGeom prst="rect">
            <a:avLst/>
          </a:prstGeom>
        </p:spPr>
      </p:pic>
      <p:pic>
        <p:nvPicPr>
          <p:cNvPr id="9" name="图片 8" descr="图片包含 物体&#10;&#10;描述已自动生成">
            <a:extLst>
              <a:ext uri="{FF2B5EF4-FFF2-40B4-BE49-F238E27FC236}">
                <a16:creationId xmlns:a16="http://schemas.microsoft.com/office/drawing/2014/main" xmlns="" id="{87C6280F-763C-4A75-A216-C1AB85D60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37" t="57059" r="1728"/>
          <a:stretch/>
        </p:blipFill>
        <p:spPr>
          <a:xfrm>
            <a:off x="2807801" y="5131575"/>
            <a:ext cx="1634572" cy="1398172"/>
          </a:xfrm>
          <a:prstGeom prst="rect">
            <a:avLst/>
          </a:prstGeom>
        </p:spPr>
      </p:pic>
      <p:pic>
        <p:nvPicPr>
          <p:cNvPr id="10" name="图片 9" descr="图片包含 户外艺术系列&#10;&#10;描述已自动生成">
            <a:extLst>
              <a:ext uri="{FF2B5EF4-FFF2-40B4-BE49-F238E27FC236}">
                <a16:creationId xmlns:a16="http://schemas.microsoft.com/office/drawing/2014/main" xmlns="" id="{B1123840-6E9A-45AF-9097-9AB79FE37B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9EC4AB53-A1DD-4BA1-943D-D70CBB092CFD}"/>
              </a:ext>
            </a:extLst>
          </p:cNvPr>
          <p:cNvSpPr/>
          <p:nvPr userDrawn="1"/>
        </p:nvSpPr>
        <p:spPr>
          <a:xfrm>
            <a:off x="3857245" y="1217719"/>
            <a:ext cx="4459941" cy="4459941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66B83002-66EA-4B40-A423-CA18E3AB8082}"/>
              </a:ext>
            </a:extLst>
          </p:cNvPr>
          <p:cNvSpPr/>
          <p:nvPr userDrawn="1"/>
        </p:nvSpPr>
        <p:spPr>
          <a:xfrm>
            <a:off x="4002404" y="1368382"/>
            <a:ext cx="4191573" cy="4191573"/>
          </a:xfrm>
          <a:prstGeom prst="ellipse">
            <a:avLst/>
          </a:prstGeom>
          <a:solidFill>
            <a:schemeClr val="bg1"/>
          </a:solidFill>
          <a:ln w="38100">
            <a:solidFill>
              <a:srgbClr val="F5A7A7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1FB8B32E-63B0-4747-BD02-84D4CC37BF0F}"/>
              </a:ext>
            </a:extLst>
          </p:cNvPr>
          <p:cNvSpPr/>
          <p:nvPr userDrawn="1"/>
        </p:nvSpPr>
        <p:spPr>
          <a:xfrm>
            <a:off x="7298040" y="4545882"/>
            <a:ext cx="903178" cy="903178"/>
          </a:xfrm>
          <a:prstGeom prst="ellipse">
            <a:avLst/>
          </a:prstGeom>
          <a:solidFill>
            <a:srgbClr val="F5A7A7"/>
          </a:solidFill>
          <a:ln w="1270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17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6DDAB1-D483-41E5-B06A-88D221DABD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538E163E-772E-4854-A133-6D737C35133D}"/>
              </a:ext>
            </a:extLst>
          </p:cNvPr>
          <p:cNvSpPr/>
          <p:nvPr userDrawn="1"/>
        </p:nvSpPr>
        <p:spPr>
          <a:xfrm>
            <a:off x="860612" y="618565"/>
            <a:ext cx="10461812" cy="5634318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9" name="图片 8" descr="图片包含 户外艺术系列&#10;&#10;描述已自动生成">
            <a:extLst>
              <a:ext uri="{FF2B5EF4-FFF2-40B4-BE49-F238E27FC236}">
                <a16:creationId xmlns:a16="http://schemas.microsoft.com/office/drawing/2014/main" xmlns="" id="{E070ED1F-CAED-4DD1-8744-87816FB9A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579EAA1-F194-4E68-9339-B08F75ADE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44" t="10781" r="29963" b="6466"/>
          <a:stretch/>
        </p:blipFill>
        <p:spPr>
          <a:xfrm>
            <a:off x="188258" y="3295325"/>
            <a:ext cx="2783541" cy="336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973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5D97F43-88B2-4F82-BEAD-78FDE4BB9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7" name="图片 6" descr="图片包含 户外艺术系列&#10;&#10;描述已自动生成">
            <a:extLst>
              <a:ext uri="{FF2B5EF4-FFF2-40B4-BE49-F238E27FC236}">
                <a16:creationId xmlns:a16="http://schemas.microsoft.com/office/drawing/2014/main" xmlns="" id="{B6517EB2-3868-4222-B90C-1D946760B5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47F1B0F-5C77-429A-8378-D2FDE0CEA7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44" t="10781" r="29963" b="6466"/>
          <a:stretch/>
        </p:blipFill>
        <p:spPr>
          <a:xfrm>
            <a:off x="9197788" y="3295325"/>
            <a:ext cx="2783541" cy="336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975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05BB8B3-0414-4765-A59C-6216E67104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A9708C2B-62EC-4780-A811-F4092AE2B905}"/>
              </a:ext>
            </a:extLst>
          </p:cNvPr>
          <p:cNvSpPr/>
          <p:nvPr userDrawn="1"/>
        </p:nvSpPr>
        <p:spPr>
          <a:xfrm>
            <a:off x="860612" y="618565"/>
            <a:ext cx="10461812" cy="5634318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12" name="图片 11" descr="图片包含 户外艺术系列&#10;&#10;描述已自动生成">
            <a:extLst>
              <a:ext uri="{FF2B5EF4-FFF2-40B4-BE49-F238E27FC236}">
                <a16:creationId xmlns:a16="http://schemas.microsoft.com/office/drawing/2014/main" xmlns="" id="{20410555-B55E-4B5F-86AC-0F9D284D4D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0D22883-1223-467B-BC2D-428C166B8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059" r="71765"/>
          <a:stretch/>
        </p:blipFill>
        <p:spPr>
          <a:xfrm>
            <a:off x="9722224" y="4906123"/>
            <a:ext cx="2281518" cy="195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761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FB271E0-206C-455D-ADF1-3B0AA395E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6" name="图片 5" descr="图片包含 户外艺术系列&#10;&#10;描述已自动生成">
            <a:extLst>
              <a:ext uri="{FF2B5EF4-FFF2-40B4-BE49-F238E27FC236}">
                <a16:creationId xmlns:a16="http://schemas.microsoft.com/office/drawing/2014/main" xmlns="" id="{28EB702F-ADD2-4D4D-BA6F-7C8E7047F7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7" name="图片 6" descr="图片包含 物体&#10;&#10;描述已自动生成">
            <a:extLst>
              <a:ext uri="{FF2B5EF4-FFF2-40B4-BE49-F238E27FC236}">
                <a16:creationId xmlns:a16="http://schemas.microsoft.com/office/drawing/2014/main" xmlns="" id="{45EBAECA-31C3-461A-8047-765746FDFB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37" t="57059" r="1728"/>
          <a:stretch/>
        </p:blipFill>
        <p:spPr>
          <a:xfrm>
            <a:off x="9241319" y="4424162"/>
            <a:ext cx="2845346" cy="24338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145302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A018518-7A6A-4F4A-AB5E-E9E41DE820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9" name="图片 8" descr="图片包含 户外艺术系列&#10;&#10;描述已自动生成">
            <a:extLst>
              <a:ext uri="{FF2B5EF4-FFF2-40B4-BE49-F238E27FC236}">
                <a16:creationId xmlns:a16="http://schemas.microsoft.com/office/drawing/2014/main" xmlns="" id="{23FB2F83-478C-49B8-9B48-73B99ECD4D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AA60C19-C61B-46BC-B56B-007DCB7CA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059" r="71765"/>
          <a:stretch/>
        </p:blipFill>
        <p:spPr>
          <a:xfrm>
            <a:off x="0" y="4499710"/>
            <a:ext cx="2756647" cy="2357967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A485E6CE-2198-4DFE-BC34-AECA6EF0B6FA}"/>
              </a:ext>
            </a:extLst>
          </p:cNvPr>
          <p:cNvSpPr/>
          <p:nvPr userDrawn="1"/>
        </p:nvSpPr>
        <p:spPr>
          <a:xfrm>
            <a:off x="2572870" y="1821915"/>
            <a:ext cx="7046259" cy="3039035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13923A4-36C6-442A-9B64-8A7615B3B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44" t="10781" r="29963" b="6466"/>
          <a:stretch/>
        </p:blipFill>
        <p:spPr>
          <a:xfrm>
            <a:off x="8167984" y="2911449"/>
            <a:ext cx="2902290" cy="3509360"/>
          </a:xfrm>
          <a:prstGeom prst="rect">
            <a:avLst/>
          </a:prstGeom>
        </p:spPr>
      </p:pic>
      <p:pic>
        <p:nvPicPr>
          <p:cNvPr id="13" name="图片 12" descr="图片包含 物体&#10;&#10;描述已自动生成">
            <a:extLst>
              <a:ext uri="{FF2B5EF4-FFF2-40B4-BE49-F238E27FC236}">
                <a16:creationId xmlns:a16="http://schemas.microsoft.com/office/drawing/2014/main" xmlns="" id="{9EC3263C-1683-4194-97FB-F3F7B9CB74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037" t="57059" r="1728"/>
          <a:stretch/>
        </p:blipFill>
        <p:spPr>
          <a:xfrm>
            <a:off x="10449850" y="5241071"/>
            <a:ext cx="1634572" cy="13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882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528DB5E-D92F-4270-9313-4ED404733C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9E3E3D14-2286-408E-8C7D-79BC9B8DB06E}"/>
              </a:ext>
            </a:extLst>
          </p:cNvPr>
          <p:cNvSpPr/>
          <p:nvPr userDrawn="1"/>
        </p:nvSpPr>
        <p:spPr>
          <a:xfrm>
            <a:off x="860612" y="618565"/>
            <a:ext cx="10461812" cy="5634318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pic>
        <p:nvPicPr>
          <p:cNvPr id="9" name="图片 8" descr="图片包含 户外艺术系列&#10;&#10;描述已自动生成">
            <a:extLst>
              <a:ext uri="{FF2B5EF4-FFF2-40B4-BE49-F238E27FC236}">
                <a16:creationId xmlns:a16="http://schemas.microsoft.com/office/drawing/2014/main" xmlns="" id="{3D20D776-EF19-4B5F-BB77-A81CD7CE8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4512"/>
          <a:stretch/>
        </p:blipFill>
        <p:spPr>
          <a:xfrm>
            <a:off x="0" y="323"/>
            <a:ext cx="12192000" cy="174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493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0934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8E6CA41-B4A3-4E2C-A0B9-5ACA20EB7B57}"/>
              </a:ext>
            </a:extLst>
          </p:cNvPr>
          <p:cNvSpPr/>
          <p:nvPr/>
        </p:nvSpPr>
        <p:spPr>
          <a:xfrm>
            <a:off x="2603106" y="1982450"/>
            <a:ext cx="69857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《</a:t>
            </a:r>
            <a:r>
              <a:rPr lang="zh-CN" altLang="en-US" sz="8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分数的认识</a:t>
            </a:r>
            <a:r>
              <a:rPr lang="en-US" altLang="zh-CN" sz="8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》</a:t>
            </a:r>
            <a:endParaRPr lang="zh-CN" altLang="en-US" sz="88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E8B9A7A-64ED-4192-A8AD-7C27CF664627}"/>
              </a:ext>
            </a:extLst>
          </p:cNvPr>
          <p:cNvSpPr txBox="1"/>
          <p:nvPr/>
        </p:nvSpPr>
        <p:spPr>
          <a:xfrm>
            <a:off x="3499106" y="3429000"/>
            <a:ext cx="519378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·</a:t>
            </a:r>
            <a:r>
              <a:rPr lang="zh-CN" altLang="en-US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人教版三年级数学</a:t>
            </a: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PPT</a:t>
            </a:r>
            <a:r>
              <a:rPr lang="zh-CN" altLang="en-US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课件</a:t>
            </a: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·</a:t>
            </a:r>
            <a:endParaRPr lang="zh-CN" altLang="en-US" sz="28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Noto Sans S Chinese Black" panose="020B0A00000000000000" charset="-122"/>
              <a:sym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0368B62-7684-48A3-A525-6F3D6605BB23}"/>
              </a:ext>
            </a:extLst>
          </p:cNvPr>
          <p:cNvGrpSpPr/>
          <p:nvPr/>
        </p:nvGrpSpPr>
        <p:grpSpPr>
          <a:xfrm>
            <a:off x="5068866" y="4017496"/>
            <a:ext cx="2054268" cy="513567"/>
            <a:chOff x="4835046" y="3490555"/>
            <a:chExt cx="2054268" cy="513567"/>
          </a:xfrm>
          <a:solidFill>
            <a:srgbClr val="F5A7A7"/>
          </a:solidFill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EDBF9550-42B5-42AA-8638-F7329E89F950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A7256296-C904-40AD-AE7E-9D1138AE8515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355D5513-0693-4244-8790-02220DEEC2F5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1FCD6851-0E49-4F8A-ABEA-4B155C660F94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  <p:pic>
        <p:nvPicPr>
          <p:cNvPr id="12" name="悠扬婉转充满希望的钢琴节奏背景乐_1分38秒">
            <a:hlinkClick r:id="" action="ppaction://media"/>
            <a:extLst>
              <a:ext uri="{FF2B5EF4-FFF2-40B4-BE49-F238E27FC236}">
                <a16:creationId xmlns:a16="http://schemas.microsoft.com/office/drawing/2014/main" xmlns="" id="{8CB0B6AF-52D5-4B42-B584-F164A78D209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829925" y="4531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8478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4" grpId="0"/>
      <p:bldP spid="5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8906A49-745C-481D-9526-CC330AAD3091}"/>
              </a:ext>
            </a:extLst>
          </p:cNvPr>
          <p:cNvSpPr/>
          <p:nvPr/>
        </p:nvSpPr>
        <p:spPr>
          <a:xfrm>
            <a:off x="1907305" y="1388859"/>
            <a:ext cx="1915910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3800" spc="-300" dirty="0">
                <a:ln w="38100">
                  <a:solidFill>
                    <a:schemeClr val="bg1"/>
                  </a:solidFill>
                </a:ln>
                <a:solidFill>
                  <a:srgbClr val="8487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目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78D0EA30-2EC4-40BD-9A36-3781489CB70F}"/>
              </a:ext>
            </a:extLst>
          </p:cNvPr>
          <p:cNvSpPr/>
          <p:nvPr/>
        </p:nvSpPr>
        <p:spPr>
          <a:xfrm>
            <a:off x="731419" y="2479458"/>
            <a:ext cx="1915910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3800" spc="-300" dirty="0">
                <a:ln w="38100">
                  <a:solidFill>
                    <a:schemeClr val="bg1"/>
                  </a:solidFill>
                </a:ln>
                <a:solidFill>
                  <a:srgbClr val="8487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录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5E01E5E0-5D60-4D9E-8C94-3A22E142DD78}"/>
              </a:ext>
            </a:extLst>
          </p:cNvPr>
          <p:cNvGrpSpPr/>
          <p:nvPr/>
        </p:nvGrpSpPr>
        <p:grpSpPr>
          <a:xfrm>
            <a:off x="5400885" y="2145324"/>
            <a:ext cx="4653156" cy="584078"/>
            <a:chOff x="5598694" y="2390273"/>
            <a:chExt cx="3834063" cy="481263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8E4490D5-5EC8-4AF9-827E-F56495B2521E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  <a:endParaRPr lang="zh-CN" altLang="en-US" sz="28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6FA53668-8484-4F94-9D9A-F22668906062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教学目标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505DB7C4-0CDC-4EF4-B3D7-008B1BC76CB9}"/>
              </a:ext>
            </a:extLst>
          </p:cNvPr>
          <p:cNvGrpSpPr/>
          <p:nvPr/>
        </p:nvGrpSpPr>
        <p:grpSpPr>
          <a:xfrm>
            <a:off x="5400885" y="2908538"/>
            <a:ext cx="4653156" cy="584078"/>
            <a:chOff x="5598694" y="2390273"/>
            <a:chExt cx="3834063" cy="48126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26D64C1-14E0-4BD0-AA51-04CB0F520B2C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endParaRPr lang="zh-CN" altLang="en-US" sz="28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A86CB1AE-5EAF-4782-8B7D-C2970CB45633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教学重点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190B594-3780-4FC1-894D-438E9D475B02}"/>
              </a:ext>
            </a:extLst>
          </p:cNvPr>
          <p:cNvGrpSpPr/>
          <p:nvPr/>
        </p:nvGrpSpPr>
        <p:grpSpPr>
          <a:xfrm>
            <a:off x="5400885" y="3671752"/>
            <a:ext cx="4653156" cy="584078"/>
            <a:chOff x="5598694" y="2390273"/>
            <a:chExt cx="3834063" cy="481263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45AC4968-7A05-42D6-917B-7E40E4BA7C26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  <a:endParaRPr lang="zh-CN" altLang="en-US" sz="28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6EDA447D-D4AF-43FA-8F55-82FCC419A12C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教学过程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93546DB1-880D-4E29-974D-41DEAAB61839}"/>
              </a:ext>
            </a:extLst>
          </p:cNvPr>
          <p:cNvGrpSpPr/>
          <p:nvPr/>
        </p:nvGrpSpPr>
        <p:grpSpPr>
          <a:xfrm>
            <a:off x="5400885" y="4434967"/>
            <a:ext cx="4653156" cy="584078"/>
            <a:chOff x="5598694" y="2390273"/>
            <a:chExt cx="3834063" cy="481263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F7B50A54-3B68-413F-8E95-1981108F46B5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  <a:endParaRPr lang="zh-CN" altLang="en-US" sz="28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xmlns="" id="{23394BAA-DDB9-4FFF-A526-FF75ABA9212D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8487C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课中练习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0982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F4DEC27-A104-4F0C-B105-44900DD29855}"/>
              </a:ext>
            </a:extLst>
          </p:cNvPr>
          <p:cNvSpPr txBox="1"/>
          <p:nvPr/>
        </p:nvSpPr>
        <p:spPr>
          <a:xfrm>
            <a:off x="4811033" y="1905506"/>
            <a:ext cx="256993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教学</a:t>
            </a:r>
            <a:endParaRPr lang="en-US" altLang="zh-CN" sz="96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目标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0B21A41-BC9E-4387-9971-C62676C3F255}"/>
              </a:ext>
            </a:extLst>
          </p:cNvPr>
          <p:cNvSpPr txBox="1"/>
          <p:nvPr/>
        </p:nvSpPr>
        <p:spPr>
          <a:xfrm>
            <a:off x="7513202" y="4490829"/>
            <a:ext cx="3754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3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endParaRPr lang="zh-CN" altLang="en-US" sz="5400" spc="-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973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6F9E16E-251F-4B3B-B741-8A05620D164E}"/>
              </a:ext>
            </a:extLst>
          </p:cNvPr>
          <p:cNvSpPr/>
          <p:nvPr/>
        </p:nvSpPr>
        <p:spPr>
          <a:xfrm>
            <a:off x="2854454" y="2582318"/>
            <a:ext cx="7256699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(1)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理解通分的意义，理解最简公分母的意义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(2)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掌握分式的通分法则，能熟练掌握通分运算。</a:t>
            </a:r>
          </a:p>
        </p:txBody>
      </p:sp>
      <p:sp>
        <p:nvSpPr>
          <p:cNvPr id="6" name="圆角矩形 2">
            <a:extLst>
              <a:ext uri="{FF2B5EF4-FFF2-40B4-BE49-F238E27FC236}">
                <a16:creationId xmlns:a16="http://schemas.microsoft.com/office/drawing/2014/main" xmlns="" id="{DD59075F-DCB1-4434-8CEC-936A7E7809BE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教学目标</a:t>
            </a:r>
          </a:p>
        </p:txBody>
      </p:sp>
    </p:spTree>
    <p:extLst>
      <p:ext uri="{BB962C8B-B14F-4D97-AF65-F5344CB8AC3E}">
        <p14:creationId xmlns:p14="http://schemas.microsoft.com/office/powerpoint/2010/main" xmlns="" val="1363552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DC7FF3D-CA21-4ED5-AEA8-324D148CDB9E}"/>
              </a:ext>
            </a:extLst>
          </p:cNvPr>
          <p:cNvSpPr txBox="1"/>
          <p:nvPr/>
        </p:nvSpPr>
        <p:spPr>
          <a:xfrm>
            <a:off x="7478032" y="4490829"/>
            <a:ext cx="580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3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zh-CN" altLang="en-US" sz="5400" spc="-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EA710E6-C460-4100-B873-5B5893C3CB03}"/>
              </a:ext>
            </a:extLst>
          </p:cNvPr>
          <p:cNvSpPr txBox="1"/>
          <p:nvPr/>
        </p:nvSpPr>
        <p:spPr>
          <a:xfrm>
            <a:off x="4811033" y="1905506"/>
            <a:ext cx="266932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教学</a:t>
            </a:r>
            <a:endParaRPr lang="en-US" altLang="zh-CN" sz="96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重点</a:t>
            </a:r>
          </a:p>
        </p:txBody>
      </p:sp>
    </p:spTree>
    <p:extLst>
      <p:ext uri="{BB962C8B-B14F-4D97-AF65-F5344CB8AC3E}">
        <p14:creationId xmlns:p14="http://schemas.microsoft.com/office/powerpoint/2010/main" xmlns="" val="411728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2">
            <a:extLst>
              <a:ext uri="{FF2B5EF4-FFF2-40B4-BE49-F238E27FC236}">
                <a16:creationId xmlns:a16="http://schemas.microsoft.com/office/drawing/2014/main" xmlns="" id="{6DC5E084-5032-4532-90D2-8559A9E534E4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教学重点</a:t>
            </a:r>
          </a:p>
        </p:txBody>
      </p:sp>
      <p:sp>
        <p:nvSpPr>
          <p:cNvPr id="10" name="加号 9">
            <a:extLst>
              <a:ext uri="{FF2B5EF4-FFF2-40B4-BE49-F238E27FC236}">
                <a16:creationId xmlns:a16="http://schemas.microsoft.com/office/drawing/2014/main" xmlns="" id="{5E3A7418-D917-4770-B040-29D4F086285D}"/>
              </a:ext>
            </a:extLst>
          </p:cNvPr>
          <p:cNvSpPr/>
          <p:nvPr/>
        </p:nvSpPr>
        <p:spPr>
          <a:xfrm>
            <a:off x="5799992" y="3644178"/>
            <a:ext cx="685800" cy="685800"/>
          </a:xfrm>
          <a:prstGeom prst="mathPlus">
            <a:avLst/>
          </a:prstGeom>
          <a:solidFill>
            <a:srgbClr val="F5A7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CC0227C-F879-4AB9-880F-CDE0646BFAEA}"/>
              </a:ext>
            </a:extLst>
          </p:cNvPr>
          <p:cNvGrpSpPr/>
          <p:nvPr/>
        </p:nvGrpSpPr>
        <p:grpSpPr>
          <a:xfrm>
            <a:off x="2702171" y="2596428"/>
            <a:ext cx="2781300" cy="2781300"/>
            <a:chOff x="2702171" y="2596428"/>
            <a:chExt cx="2781300" cy="278130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D6EF51A1-F52B-42F9-B3BB-6B80E388E27C}"/>
                </a:ext>
              </a:extLst>
            </p:cNvPr>
            <p:cNvSpPr/>
            <p:nvPr/>
          </p:nvSpPr>
          <p:spPr>
            <a:xfrm>
              <a:off x="2866292" y="2756155"/>
              <a:ext cx="2461846" cy="2461846"/>
            </a:xfrm>
            <a:prstGeom prst="ellipse">
              <a:avLst/>
            </a:prstGeom>
            <a:solidFill>
              <a:srgbClr val="F5A7A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分式通分的理解和掌握</a:t>
              </a:r>
              <a:endParaRPr lang="zh-CN" altLang="en-US" sz="2800" dirty="0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9717C0C3-078D-404F-B4BE-1F93A033AB7C}"/>
                </a:ext>
              </a:extLst>
            </p:cNvPr>
            <p:cNvSpPr/>
            <p:nvPr/>
          </p:nvSpPr>
          <p:spPr>
            <a:xfrm>
              <a:off x="2702171" y="2596428"/>
              <a:ext cx="2781300" cy="2781300"/>
            </a:xfrm>
            <a:prstGeom prst="ellipse">
              <a:avLst/>
            </a:prstGeom>
            <a:noFill/>
            <a:ln>
              <a:solidFill>
                <a:srgbClr val="F5A7A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FE08372-9849-497B-9BF7-47F09C3681B8}"/>
              </a:ext>
            </a:extLst>
          </p:cNvPr>
          <p:cNvGrpSpPr/>
          <p:nvPr/>
        </p:nvGrpSpPr>
        <p:grpSpPr>
          <a:xfrm>
            <a:off x="6903426" y="2596428"/>
            <a:ext cx="2781300" cy="2781300"/>
            <a:chOff x="6903426" y="2596428"/>
            <a:chExt cx="2781300" cy="278130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389B3332-FD11-473B-A182-8C48092033C6}"/>
                </a:ext>
              </a:extLst>
            </p:cNvPr>
            <p:cNvSpPr/>
            <p:nvPr/>
          </p:nvSpPr>
          <p:spPr>
            <a:xfrm>
              <a:off x="7063153" y="2756155"/>
              <a:ext cx="2461846" cy="2461846"/>
            </a:xfrm>
            <a:prstGeom prst="ellipse">
              <a:avLst/>
            </a:prstGeom>
            <a:solidFill>
              <a:srgbClr val="8487C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分式通分中最简公分母的确定</a:t>
              </a:r>
              <a:endParaRPr lang="zh-CN" altLang="en-US" sz="2800" dirty="0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CAB6A6F8-3462-410E-82DA-90A27B02AFC1}"/>
                </a:ext>
              </a:extLst>
            </p:cNvPr>
            <p:cNvSpPr/>
            <p:nvPr/>
          </p:nvSpPr>
          <p:spPr>
            <a:xfrm>
              <a:off x="6903426" y="2596428"/>
              <a:ext cx="2781300" cy="2781300"/>
            </a:xfrm>
            <a:prstGeom prst="ellipse">
              <a:avLst/>
            </a:prstGeom>
            <a:noFill/>
            <a:ln>
              <a:solidFill>
                <a:srgbClr val="8487C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69038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F684E8D-4B0F-48F9-9E08-9493C2BC436E}"/>
              </a:ext>
            </a:extLst>
          </p:cNvPr>
          <p:cNvSpPr txBox="1"/>
          <p:nvPr/>
        </p:nvSpPr>
        <p:spPr>
          <a:xfrm>
            <a:off x="4811033" y="1905506"/>
            <a:ext cx="266932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教学</a:t>
            </a:r>
            <a:endParaRPr lang="en-US" altLang="zh-CN" sz="96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过程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AC633BA-C224-46C5-8019-5E076F03D3E1}"/>
              </a:ext>
            </a:extLst>
          </p:cNvPr>
          <p:cNvSpPr txBox="1"/>
          <p:nvPr/>
        </p:nvSpPr>
        <p:spPr>
          <a:xfrm>
            <a:off x="7478032" y="4490829"/>
            <a:ext cx="580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3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zh-CN" altLang="en-US" sz="5400" spc="-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74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2DB8999-0AD2-4E03-9B27-EEF43A7D5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5708" y="2896833"/>
            <a:ext cx="4929553" cy="251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将一个苹果掰开，分成相等的两半，一半也可以说是二分之一。</a:t>
            </a:r>
          </a:p>
        </p:txBody>
      </p:sp>
      <p:sp>
        <p:nvSpPr>
          <p:cNvPr id="6" name="圆角矩形 2">
            <a:extLst>
              <a:ext uri="{FF2B5EF4-FFF2-40B4-BE49-F238E27FC236}">
                <a16:creationId xmlns:a16="http://schemas.microsoft.com/office/drawing/2014/main" xmlns="" id="{28A33960-E99F-4EE3-82B2-D37219219803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教学过程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C405CD7-D6FF-420F-9D73-5DDFD2969F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18" t="12821" r="33644" b="64615"/>
          <a:stretch/>
        </p:blipFill>
        <p:spPr>
          <a:xfrm>
            <a:off x="2602692" y="2356339"/>
            <a:ext cx="3393661" cy="334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655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0304F482-57A8-4590-958E-850DE62DDB12}"/>
              </a:ext>
            </a:extLst>
          </p:cNvPr>
          <p:cNvSpPr/>
          <p:nvPr/>
        </p:nvSpPr>
        <p:spPr>
          <a:xfrm>
            <a:off x="860612" y="1630781"/>
            <a:ext cx="8723003" cy="462210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3414F45-EC08-4055-9D95-D4F29AA0704A}"/>
              </a:ext>
            </a:extLst>
          </p:cNvPr>
          <p:cNvSpPr txBox="1"/>
          <p:nvPr/>
        </p:nvSpPr>
        <p:spPr>
          <a:xfrm>
            <a:off x="6747573" y="108534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000" dirty="0">
              <a:solidFill>
                <a:srgbClr val="2E6DD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xmlns="" id="{6E8703BB-2299-40A3-8BBA-CD000DBB8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800" y="2456473"/>
            <a:ext cx="479138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例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 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、把盘中的三种食品平均分给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个人，每个人分到多少？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4784E9F-0A35-4968-825D-FC6D8B337E08}"/>
              </a:ext>
            </a:extLst>
          </p:cNvPr>
          <p:cNvGrpSpPr/>
          <p:nvPr/>
        </p:nvGrpSpPr>
        <p:grpSpPr>
          <a:xfrm>
            <a:off x="5308484" y="2971015"/>
            <a:ext cx="3725862" cy="2492375"/>
            <a:chOff x="5943129" y="2875477"/>
            <a:chExt cx="3725862" cy="249237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D71CEA1E-E379-4061-A720-CF8AC7CAD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0841" y="4282002"/>
              <a:ext cx="1708150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81C55D87-B4AB-4E1E-BFEB-69621785F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8504" y="2875477"/>
              <a:ext cx="1519237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6A0F623D-3C32-4424-8301-58AB07C76B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129" y="4282002"/>
              <a:ext cx="1708150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xmlns="" id="{B6955790-5F4D-45F6-8B7C-4B3A0F2BA6C5}"/>
                </a:ext>
              </a:extLst>
            </p:cNvPr>
            <p:cNvCxnSpPr/>
            <p:nvPr/>
          </p:nvCxnSpPr>
          <p:spPr>
            <a:xfrm flipH="1">
              <a:off x="7398866" y="3942277"/>
              <a:ext cx="233363" cy="36671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xmlns="" id="{699CC55C-A30D-4D4E-B808-FE26CC269F57}"/>
                </a:ext>
              </a:extLst>
            </p:cNvPr>
            <p:cNvCxnSpPr/>
            <p:nvPr/>
          </p:nvCxnSpPr>
          <p:spPr>
            <a:xfrm>
              <a:off x="8138641" y="3970852"/>
              <a:ext cx="241300" cy="31115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圆角矩形 2">
            <a:extLst>
              <a:ext uri="{FF2B5EF4-FFF2-40B4-BE49-F238E27FC236}">
                <a16:creationId xmlns:a16="http://schemas.microsoft.com/office/drawing/2014/main" xmlns="" id="{89214CB3-42F6-4B2F-A236-EEEF8DFFC5CA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教学过程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3561C826-DB82-44E4-BF67-CE532C521F5D}"/>
              </a:ext>
            </a:extLst>
          </p:cNvPr>
          <p:cNvSpPr/>
          <p:nvPr/>
        </p:nvSpPr>
        <p:spPr>
          <a:xfrm>
            <a:off x="1409800" y="4322897"/>
            <a:ext cx="34367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buFont typeface="Arial" charset="0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每人分到</a:t>
            </a:r>
            <a:r>
              <a:rPr lang="en-US" altLang="zh-CN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个橘子、</a:t>
            </a:r>
            <a:r>
              <a:rPr lang="en-US" altLang="zh-CN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盒牛奶和二分之一块月饼。</a:t>
            </a:r>
          </a:p>
        </p:txBody>
      </p:sp>
    </p:spTree>
    <p:extLst>
      <p:ext uri="{BB962C8B-B14F-4D97-AF65-F5344CB8AC3E}">
        <p14:creationId xmlns:p14="http://schemas.microsoft.com/office/powerpoint/2010/main" xmlns="" val="39440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>
            <a:extLst>
              <a:ext uri="{FF2B5EF4-FFF2-40B4-BE49-F238E27FC236}">
                <a16:creationId xmlns:a16="http://schemas.microsoft.com/office/drawing/2014/main" xmlns="" id="{A2733F8E-2647-4B69-9B95-B58ED0ABD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086" y="2392349"/>
            <a:ext cx="8211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charset="0"/>
              <a:buNone/>
            </a:pP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）拿一张长方形的纸，把它平均分成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份，并把其中的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份涂色。</a:t>
            </a:r>
          </a:p>
        </p:txBody>
      </p:sp>
      <p:grpSp>
        <p:nvGrpSpPr>
          <p:cNvPr id="10" name="组合 18">
            <a:extLst>
              <a:ext uri="{FF2B5EF4-FFF2-40B4-BE49-F238E27FC236}">
                <a16:creationId xmlns:a16="http://schemas.microsoft.com/office/drawing/2014/main" xmlns="" id="{553DEF46-C52D-4998-8ED4-3CEBCDD8D258}"/>
              </a:ext>
            </a:extLst>
          </p:cNvPr>
          <p:cNvGrpSpPr>
            <a:grpSpLocks/>
          </p:cNvGrpSpPr>
          <p:nvPr/>
        </p:nvGrpSpPr>
        <p:grpSpPr bwMode="auto">
          <a:xfrm>
            <a:off x="7006611" y="4753363"/>
            <a:ext cx="1760538" cy="808038"/>
            <a:chOff x="1318445" y="4373257"/>
            <a:chExt cx="2348346" cy="107668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9A13F7EA-0E07-4816-B45B-CA659ECD59D0}"/>
                </a:ext>
              </a:extLst>
            </p:cNvPr>
            <p:cNvSpPr/>
            <p:nvPr/>
          </p:nvSpPr>
          <p:spPr>
            <a:xfrm>
              <a:off x="1318445" y="4373257"/>
              <a:ext cx="2348346" cy="1076686"/>
            </a:xfrm>
            <a:prstGeom prst="rect">
              <a:avLst/>
            </a:prstGeom>
            <a:noFill/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74F5BDBB-BA6A-4440-97A0-B15098976762}"/>
                </a:ext>
              </a:extLst>
            </p:cNvPr>
            <p:cNvCxnSpPr>
              <a:stCxn id="11" idx="0"/>
              <a:endCxn id="11" idx="2"/>
            </p:cNvCxnSpPr>
            <p:nvPr/>
          </p:nvCxnSpPr>
          <p:spPr>
            <a:xfrm>
              <a:off x="2493677" y="4373257"/>
              <a:ext cx="0" cy="1076686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1148B63-F056-4EF0-B99A-6F0A0BA54E04}"/>
                </a:ext>
              </a:extLst>
            </p:cNvPr>
            <p:cNvSpPr/>
            <p:nvPr/>
          </p:nvSpPr>
          <p:spPr>
            <a:xfrm>
              <a:off x="1318445" y="4373257"/>
              <a:ext cx="1175232" cy="1076686"/>
            </a:xfrm>
            <a:prstGeom prst="rect">
              <a:avLst/>
            </a:prstGeom>
            <a:solidFill>
              <a:srgbClr val="8487C1"/>
            </a:solidFill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grpSp>
        <p:nvGrpSpPr>
          <p:cNvPr id="14" name="组合 17">
            <a:extLst>
              <a:ext uri="{FF2B5EF4-FFF2-40B4-BE49-F238E27FC236}">
                <a16:creationId xmlns:a16="http://schemas.microsoft.com/office/drawing/2014/main" xmlns="" id="{BEC9B57F-DBF7-46E1-B74F-44C4FA44C3A0}"/>
              </a:ext>
            </a:extLst>
          </p:cNvPr>
          <p:cNvGrpSpPr>
            <a:grpSpLocks/>
          </p:cNvGrpSpPr>
          <p:nvPr/>
        </p:nvGrpSpPr>
        <p:grpSpPr bwMode="auto">
          <a:xfrm>
            <a:off x="3944324" y="4759713"/>
            <a:ext cx="1760537" cy="808038"/>
            <a:chOff x="3735956" y="3477169"/>
            <a:chExt cx="2348345" cy="107668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D93F993D-78E5-4578-BFAE-B6BBB6FE2122}"/>
                </a:ext>
              </a:extLst>
            </p:cNvPr>
            <p:cNvSpPr/>
            <p:nvPr/>
          </p:nvSpPr>
          <p:spPr>
            <a:xfrm>
              <a:off x="3735956" y="3477169"/>
              <a:ext cx="2348345" cy="1076686"/>
            </a:xfrm>
            <a:prstGeom prst="rect">
              <a:avLst/>
            </a:prstGeom>
            <a:noFill/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0996457B-F069-40A9-A9F3-2ED323701DA9}"/>
                </a:ext>
              </a:extLst>
            </p:cNvPr>
            <p:cNvCxnSpPr>
              <a:stCxn id="15" idx="1"/>
              <a:endCxn id="15" idx="3"/>
            </p:cNvCxnSpPr>
            <p:nvPr/>
          </p:nvCxnSpPr>
          <p:spPr>
            <a:xfrm>
              <a:off x="3735956" y="4016570"/>
              <a:ext cx="2348345" cy="0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7825BD8F-3954-424E-927C-6996C6CEDEC0}"/>
                </a:ext>
              </a:extLst>
            </p:cNvPr>
            <p:cNvSpPr/>
            <p:nvPr/>
          </p:nvSpPr>
          <p:spPr>
            <a:xfrm>
              <a:off x="3735956" y="4016570"/>
              <a:ext cx="2348345" cy="533054"/>
            </a:xfrm>
            <a:prstGeom prst="rect">
              <a:avLst/>
            </a:prstGeom>
            <a:solidFill>
              <a:srgbClr val="8487C1"/>
            </a:solidFill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sp>
        <p:nvSpPr>
          <p:cNvPr id="19" name="圆角矩形 2">
            <a:extLst>
              <a:ext uri="{FF2B5EF4-FFF2-40B4-BE49-F238E27FC236}">
                <a16:creationId xmlns:a16="http://schemas.microsoft.com/office/drawing/2014/main" xmlns="" id="{D4D529C9-B98F-4FC5-ABB7-22AA9199584E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xmlns="" val="37225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4">
            <a:extLst>
              <a:ext uri="{FF2B5EF4-FFF2-40B4-BE49-F238E27FC236}">
                <a16:creationId xmlns:a16="http://schemas.microsoft.com/office/drawing/2014/main" xmlns="" id="{3A2011BC-AB46-4C4A-9E61-E5EEBC2324B7}"/>
              </a:ext>
            </a:extLst>
          </p:cNvPr>
          <p:cNvGrpSpPr>
            <a:grpSpLocks/>
          </p:cNvGrpSpPr>
          <p:nvPr/>
        </p:nvGrpSpPr>
        <p:grpSpPr bwMode="auto">
          <a:xfrm>
            <a:off x="1497417" y="3097750"/>
            <a:ext cx="3988981" cy="1830831"/>
            <a:chOff x="5801015" y="4141827"/>
            <a:chExt cx="2348345" cy="107668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45544433-2269-42AF-AA80-DBAE4191AFC3}"/>
                </a:ext>
              </a:extLst>
            </p:cNvPr>
            <p:cNvSpPr/>
            <p:nvPr/>
          </p:nvSpPr>
          <p:spPr>
            <a:xfrm>
              <a:off x="5801015" y="4141827"/>
              <a:ext cx="2348345" cy="1076686"/>
            </a:xfrm>
            <a:prstGeom prst="rect">
              <a:avLst/>
            </a:prstGeom>
            <a:solidFill>
              <a:schemeClr val="bg1"/>
            </a:solidFill>
            <a:ln w="635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F970BE4B-C19D-4D75-8D1A-AAE18AB279C3}"/>
                </a:ext>
              </a:extLst>
            </p:cNvPr>
            <p:cNvSpPr/>
            <p:nvPr/>
          </p:nvSpPr>
          <p:spPr>
            <a:xfrm rot="10800000">
              <a:off x="5801015" y="4141827"/>
              <a:ext cx="2348345" cy="1076686"/>
            </a:xfrm>
            <a:prstGeom prst="triangle">
              <a:avLst>
                <a:gd name="adj" fmla="val 0"/>
              </a:avLst>
            </a:prstGeom>
            <a:solidFill>
              <a:srgbClr val="8487C1"/>
            </a:solidFill>
            <a:ln w="635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sp>
        <p:nvSpPr>
          <p:cNvPr id="16" name="圆角矩形 2">
            <a:extLst>
              <a:ext uri="{FF2B5EF4-FFF2-40B4-BE49-F238E27FC236}">
                <a16:creationId xmlns:a16="http://schemas.microsoft.com/office/drawing/2014/main" xmlns="" id="{58F99947-B99E-499B-95CB-AF7B850A8B73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教学过程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957B817-0136-4879-95DE-EDADF2E7AD0F}"/>
              </a:ext>
            </a:extLst>
          </p:cNvPr>
          <p:cNvGrpSpPr/>
          <p:nvPr/>
        </p:nvGrpSpPr>
        <p:grpSpPr>
          <a:xfrm>
            <a:off x="6394937" y="3270739"/>
            <a:ext cx="3780693" cy="1830831"/>
            <a:chOff x="5838092" y="4397784"/>
            <a:chExt cx="3780693" cy="1830831"/>
          </a:xfrm>
        </p:grpSpPr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xmlns="" id="{C910A61A-5574-4D06-B316-654AD5557ADD}"/>
                </a:ext>
              </a:extLst>
            </p:cNvPr>
            <p:cNvSpPr/>
            <p:nvPr/>
          </p:nvSpPr>
          <p:spPr>
            <a:xfrm>
              <a:off x="5838092" y="4397784"/>
              <a:ext cx="3780693" cy="1830831"/>
            </a:xfrm>
            <a:prstGeom prst="wedgeRoundRectCallout">
              <a:avLst>
                <a:gd name="adj1" fmla="val -60833"/>
                <a:gd name="adj2" fmla="val 7753"/>
                <a:gd name="adj3" fmla="val 16667"/>
              </a:avLst>
            </a:prstGeom>
            <a:solidFill>
              <a:srgbClr val="F6D974"/>
            </a:solidFill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文本框 3">
                  <a:extLst>
                    <a:ext uri="{FF2B5EF4-FFF2-40B4-BE49-F238E27FC236}">
                      <a16:creationId xmlns:a16="http://schemas.microsoft.com/office/drawing/2014/main" id="{FA6E407F-A23B-4625-958B-00162911E9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03931" y="4468122"/>
                  <a:ext cx="3588383" cy="15915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  <a:buFont typeface="Arial" charset="0"/>
                    <a:buNone/>
                  </a:pPr>
                  <a:r>
                    <a:rPr lang="zh-CN" altLang="en-US" sz="2800" b="1" dirty="0">
                      <a:solidFill>
                        <a:srgbClr val="8487C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  <a:cs typeface="Times New Roman" pitchFamily="18" charset="0"/>
                    </a:rPr>
                    <a:t>涂色部分是这张纸的</a:t>
                  </a:r>
                  <a:r>
                    <a:rPr lang="zh-CN" altLang="en-US" sz="2800" b="1" dirty="0">
                      <a:solidFill>
                        <a:srgbClr val="C0000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  <a:cs typeface="Times New Roman" pitchFamily="18" charset="0"/>
                    </a:rPr>
                    <a:t>二分之一</a:t>
                  </a:r>
                  <a:r>
                    <a:rPr lang="zh-CN" altLang="en-US" sz="2800" b="1" dirty="0">
                      <a:solidFill>
                        <a:srgbClr val="8487C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  <a:cs typeface="Times New Roman" pitchFamily="18" charset="0"/>
                    </a:rPr>
                    <a:t>，记作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  <a:cs typeface="Times New Roman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  <a:cs typeface="Times New Roman" pitchFamily="18" charset="0"/>
                            </a:rPr>
                            <m:t>𝟐</m:t>
                          </m:r>
                        </m:den>
                      </m:f>
                    </m:oMath>
                  </a14:m>
                  <a:r>
                    <a:rPr lang="zh-CN" altLang="en-US" sz="2800" b="1" dirty="0">
                      <a:solidFill>
                        <a:srgbClr val="8487C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  <a:cs typeface="Times New Roman" pitchFamily="18" charset="0"/>
                    </a:rPr>
                    <a:t>。</a:t>
                  </a:r>
                </a:p>
              </p:txBody>
            </p:sp>
          </mc:Choice>
          <mc:Fallback>
            <p:sp>
              <p:nvSpPr>
                <p:cNvPr id="11" name="文本框 3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FA6E407F-A23B-4625-958B-00162911E9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03931" y="4468122"/>
                  <a:ext cx="3588383" cy="1591590"/>
                </a:xfrm>
                <a:prstGeom prst="rect">
                  <a:avLst/>
                </a:prstGeom>
                <a:blipFill>
                  <a:blip r:embed="rId3"/>
                  <a:stretch>
                    <a:fillRect l="-3396" b="-536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941071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>
            <a:extLst>
              <a:ext uri="{FF2B5EF4-FFF2-40B4-BE49-F238E27FC236}">
                <a16:creationId xmlns:a16="http://schemas.microsoft.com/office/drawing/2014/main" xmlns="" id="{57812CEB-1D95-4C64-B524-EA873CEB4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431" y="2285989"/>
            <a:ext cx="775713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）把一张长方形的纸平均分成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份，并把其中的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份涂色。</a:t>
            </a:r>
          </a:p>
        </p:txBody>
      </p:sp>
      <p:grpSp>
        <p:nvGrpSpPr>
          <p:cNvPr id="8" name="组合 26">
            <a:extLst>
              <a:ext uri="{FF2B5EF4-FFF2-40B4-BE49-F238E27FC236}">
                <a16:creationId xmlns:a16="http://schemas.microsoft.com/office/drawing/2014/main" xmlns="" id="{3BB8C88E-3D2F-46E5-89F3-632CAE52673C}"/>
              </a:ext>
            </a:extLst>
          </p:cNvPr>
          <p:cNvGrpSpPr>
            <a:grpSpLocks/>
          </p:cNvGrpSpPr>
          <p:nvPr/>
        </p:nvGrpSpPr>
        <p:grpSpPr bwMode="auto">
          <a:xfrm>
            <a:off x="3063019" y="3735536"/>
            <a:ext cx="2416237" cy="1109038"/>
            <a:chOff x="1189346" y="4313618"/>
            <a:chExt cx="2348345" cy="107668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D456F3A-A175-4CB8-B76C-9D94ADA620B0}"/>
                </a:ext>
              </a:extLst>
            </p:cNvPr>
            <p:cNvSpPr/>
            <p:nvPr/>
          </p:nvSpPr>
          <p:spPr>
            <a:xfrm>
              <a:off x="1189346" y="4313618"/>
              <a:ext cx="2348345" cy="1076634"/>
            </a:xfrm>
            <a:prstGeom prst="rect">
              <a:avLst/>
            </a:prstGeom>
            <a:noFill/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29A61E33-666B-4B26-82C8-2C7762D01C4E}"/>
                </a:ext>
              </a:extLst>
            </p:cNvPr>
            <p:cNvSpPr/>
            <p:nvPr/>
          </p:nvSpPr>
          <p:spPr>
            <a:xfrm>
              <a:off x="1972833" y="4313618"/>
              <a:ext cx="781370" cy="1076634"/>
            </a:xfrm>
            <a:prstGeom prst="rect">
              <a:avLst/>
            </a:prstGeom>
            <a:solidFill>
              <a:srgbClr val="8487C1"/>
            </a:solidFill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grpSp>
        <p:nvGrpSpPr>
          <p:cNvPr id="15" name="组合 35">
            <a:extLst>
              <a:ext uri="{FF2B5EF4-FFF2-40B4-BE49-F238E27FC236}">
                <a16:creationId xmlns:a16="http://schemas.microsoft.com/office/drawing/2014/main" xmlns="" id="{0D74E931-C75E-490B-B8E1-5864D51B4720}"/>
              </a:ext>
            </a:extLst>
          </p:cNvPr>
          <p:cNvGrpSpPr>
            <a:grpSpLocks/>
          </p:cNvGrpSpPr>
          <p:nvPr/>
        </p:nvGrpSpPr>
        <p:grpSpPr bwMode="auto">
          <a:xfrm>
            <a:off x="6894584" y="3735536"/>
            <a:ext cx="2416237" cy="1109038"/>
            <a:chOff x="3932092" y="4313618"/>
            <a:chExt cx="2348346" cy="1076686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A983EAD4-67F8-4555-A0A6-08B3D2FD7357}"/>
                </a:ext>
              </a:extLst>
            </p:cNvPr>
            <p:cNvSpPr/>
            <p:nvPr/>
          </p:nvSpPr>
          <p:spPr>
            <a:xfrm>
              <a:off x="3932092" y="4313618"/>
              <a:ext cx="2348346" cy="1076635"/>
            </a:xfrm>
            <a:prstGeom prst="rect">
              <a:avLst/>
            </a:prstGeom>
            <a:noFill/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2FE7EA95-50B0-4B77-A8DC-C1408AB73748}"/>
                </a:ext>
              </a:extLst>
            </p:cNvPr>
            <p:cNvSpPr/>
            <p:nvPr/>
          </p:nvSpPr>
          <p:spPr>
            <a:xfrm>
              <a:off x="3932092" y="4668971"/>
              <a:ext cx="2348346" cy="372274"/>
            </a:xfrm>
            <a:prstGeom prst="rect">
              <a:avLst/>
            </a:prstGeom>
            <a:solidFill>
              <a:srgbClr val="8487C1"/>
            </a:solidFill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文本框 3">
                <a:extLst>
                  <a:ext uri="{FF2B5EF4-FFF2-40B4-BE49-F238E27FC236}">
                    <a16:creationId xmlns:a16="http://schemas.microsoft.com/office/drawing/2014/main" id="{D969D9FD-F4BB-40F4-8186-6B5E82F973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3019" y="5172643"/>
                <a:ext cx="7540503" cy="790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涂色部分是这张纸的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，读作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三分之一</a:t>
                </a:r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</a:p>
            </p:txBody>
          </p:sp>
        </mc:Choice>
        <mc:Fallback>
          <p:sp>
            <p:nvSpPr>
              <p:cNvPr id="22" name="文本框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969D9FD-F4BB-40F4-8186-6B5E82F97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3019" y="5172643"/>
                <a:ext cx="7540503" cy="790216"/>
              </a:xfrm>
              <a:prstGeom prst="rect">
                <a:avLst/>
              </a:prstGeom>
              <a:blipFill>
                <a:blip r:embed="rId3"/>
                <a:stretch>
                  <a:fillRect l="-2021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圆角矩形 2">
            <a:extLst>
              <a:ext uri="{FF2B5EF4-FFF2-40B4-BE49-F238E27FC236}">
                <a16:creationId xmlns:a16="http://schemas.microsoft.com/office/drawing/2014/main" xmlns="" id="{3AC92E78-BD1F-42E8-B080-2FC46DD009A4}"/>
              </a:ext>
            </a:extLst>
          </p:cNvPr>
          <p:cNvSpPr/>
          <p:nvPr/>
        </p:nvSpPr>
        <p:spPr>
          <a:xfrm>
            <a:off x="4393876" y="1290249"/>
            <a:ext cx="3404247" cy="855074"/>
          </a:xfrm>
          <a:prstGeom prst="roundRect">
            <a:avLst>
              <a:gd name="adj" fmla="val 50000"/>
            </a:avLst>
          </a:prstGeom>
          <a:solidFill>
            <a:srgbClr val="8487C1"/>
          </a:solidFill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xmlns="" val="124068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64F6142D-6F64-4B39-A88F-24CE5C559A8A}"/>
              </a:ext>
            </a:extLst>
          </p:cNvPr>
          <p:cNvSpPr/>
          <p:nvPr/>
        </p:nvSpPr>
        <p:spPr>
          <a:xfrm>
            <a:off x="860612" y="1630781"/>
            <a:ext cx="8723003" cy="462210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" name="文本框 3">
            <a:extLst>
              <a:ext uri="{FF2B5EF4-FFF2-40B4-BE49-F238E27FC236}">
                <a16:creationId xmlns:a16="http://schemas.microsoft.com/office/drawing/2014/main" xmlns="" id="{76BAD06E-0FBA-4E5E-AE59-CEDDA9427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946" y="1991035"/>
            <a:ext cx="696559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）把一张长方形的纸平均分成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份，并把其中的</a:t>
            </a: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份涂色。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文本框 3">
                <a:extLst>
                  <a:ext uri="{FF2B5EF4-FFF2-40B4-BE49-F238E27FC236}">
                    <a16:creationId xmlns:a16="http://schemas.microsoft.com/office/drawing/2014/main" id="{1A0ADA4A-48BB-4EDD-9ED0-C0FA865AB4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945" y="5060500"/>
                <a:ext cx="7405207" cy="787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buFont typeface="Arial" charset="0"/>
                  <a:buNone/>
                </a:pPr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涂色部分是这张纸的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，读作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四分之一</a:t>
                </a:r>
                <a:r>
                  <a:rPr lang="zh-CN" altLang="en-US" sz="32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</a:p>
            </p:txBody>
          </p:sp>
        </mc:Choice>
        <mc:Fallback>
          <p:sp>
            <p:nvSpPr>
              <p:cNvPr id="3" name="文本框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A0ADA4A-48BB-4EDD-9ED0-C0FA865AB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2945" y="5060500"/>
                <a:ext cx="7405207" cy="787716"/>
              </a:xfrm>
              <a:prstGeom prst="rect">
                <a:avLst/>
              </a:prstGeom>
              <a:blipFill>
                <a:blip r:embed="rId3"/>
                <a:stretch>
                  <a:fillRect l="-2058" r="-412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15">
            <a:extLst>
              <a:ext uri="{FF2B5EF4-FFF2-40B4-BE49-F238E27FC236}">
                <a16:creationId xmlns:a16="http://schemas.microsoft.com/office/drawing/2014/main" xmlns="" id="{DCEF1C1E-786E-42C0-B023-F37975F807C1}"/>
              </a:ext>
            </a:extLst>
          </p:cNvPr>
          <p:cNvGrpSpPr>
            <a:grpSpLocks/>
          </p:cNvGrpSpPr>
          <p:nvPr/>
        </p:nvGrpSpPr>
        <p:grpSpPr bwMode="auto">
          <a:xfrm>
            <a:off x="2868858" y="3513020"/>
            <a:ext cx="1937391" cy="1077218"/>
            <a:chOff x="888010" y="1584382"/>
            <a:chExt cx="2348345" cy="107668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64AE970-2252-4376-BF74-18C254E8ECF6}"/>
                </a:ext>
              </a:extLst>
            </p:cNvPr>
            <p:cNvSpPr/>
            <p:nvPr/>
          </p:nvSpPr>
          <p:spPr>
            <a:xfrm>
              <a:off x="888010" y="1584382"/>
              <a:ext cx="2348345" cy="1077606"/>
            </a:xfrm>
            <a:prstGeom prst="rect">
              <a:avLst/>
            </a:prstGeom>
            <a:noFill/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886E8816-3161-4EB9-B0FD-5713D0844F72}"/>
                </a:ext>
              </a:extLst>
            </p:cNvPr>
            <p:cNvCxnSpPr>
              <a:stCxn id="6" idx="1"/>
              <a:endCxn id="6" idx="3"/>
            </p:cNvCxnSpPr>
            <p:nvPr/>
          </p:nvCxnSpPr>
          <p:spPr>
            <a:xfrm>
              <a:off x="888010" y="2122126"/>
              <a:ext cx="2348345" cy="0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F473D45D-93A9-4445-AA6A-40041A73C4E2}"/>
                </a:ext>
              </a:extLst>
            </p:cNvPr>
            <p:cNvCxnSpPr>
              <a:stCxn id="6" idx="1"/>
              <a:endCxn id="6" idx="3"/>
            </p:cNvCxnSpPr>
            <p:nvPr/>
          </p:nvCxnSpPr>
          <p:spPr>
            <a:xfrm>
              <a:off x="888010" y="1859605"/>
              <a:ext cx="2348345" cy="0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CE3E9954-577E-4D05-A08D-0089CF43DB02}"/>
                </a:ext>
              </a:extLst>
            </p:cNvPr>
            <p:cNvCxnSpPr>
              <a:stCxn id="6" idx="1"/>
              <a:endCxn id="6" idx="3"/>
            </p:cNvCxnSpPr>
            <p:nvPr/>
          </p:nvCxnSpPr>
          <p:spPr>
            <a:xfrm>
              <a:off x="888010" y="2388881"/>
              <a:ext cx="2348345" cy="0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FFE972A-8898-41EF-A59F-B343054A03B3}"/>
                </a:ext>
              </a:extLst>
            </p:cNvPr>
            <p:cNvSpPr/>
            <p:nvPr/>
          </p:nvSpPr>
          <p:spPr>
            <a:xfrm>
              <a:off x="888010" y="2388881"/>
              <a:ext cx="2348345" cy="273107"/>
            </a:xfrm>
            <a:prstGeom prst="rect">
              <a:avLst/>
            </a:prstGeom>
            <a:solidFill>
              <a:srgbClr val="8487C1"/>
            </a:solidFill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384AB731-6E6D-44C8-A841-3D217EA49DED}"/>
              </a:ext>
            </a:extLst>
          </p:cNvPr>
          <p:cNvGrpSpPr>
            <a:grpSpLocks/>
          </p:cNvGrpSpPr>
          <p:nvPr/>
        </p:nvGrpSpPr>
        <p:grpSpPr bwMode="auto">
          <a:xfrm>
            <a:off x="5236464" y="3513020"/>
            <a:ext cx="2404624" cy="1102713"/>
            <a:chOff x="4831773" y="1584382"/>
            <a:chExt cx="2348345" cy="107668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A52611C-CD0E-44EF-AB66-2FD985812B83}"/>
                </a:ext>
              </a:extLst>
            </p:cNvPr>
            <p:cNvSpPr/>
            <p:nvPr/>
          </p:nvSpPr>
          <p:spPr>
            <a:xfrm>
              <a:off x="4831773" y="1584382"/>
              <a:ext cx="2348345" cy="1077606"/>
            </a:xfrm>
            <a:prstGeom prst="rect">
              <a:avLst/>
            </a:prstGeom>
            <a:noFill/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5185ABA9-FA1C-4D1F-A21B-2A83EE6A5A73}"/>
                </a:ext>
              </a:extLst>
            </p:cNvPr>
            <p:cNvCxnSpPr>
              <a:stCxn id="12" idx="0"/>
              <a:endCxn id="12" idx="2"/>
            </p:cNvCxnSpPr>
            <p:nvPr/>
          </p:nvCxnSpPr>
          <p:spPr>
            <a:xfrm>
              <a:off x="6007005" y="1584382"/>
              <a:ext cx="0" cy="1077606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1D1BF193-96BB-4B96-9C2F-42E8C5EB786B}"/>
                </a:ext>
              </a:extLst>
            </p:cNvPr>
            <p:cNvCxnSpPr>
              <a:stCxn id="12" idx="0"/>
              <a:endCxn id="12" idx="2"/>
            </p:cNvCxnSpPr>
            <p:nvPr/>
          </p:nvCxnSpPr>
          <p:spPr>
            <a:xfrm>
              <a:off x="6606266" y="1584382"/>
              <a:ext cx="0" cy="1077606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2618A1D1-DA8F-4EBF-92D7-E0542EF1ECEE}"/>
                </a:ext>
              </a:extLst>
            </p:cNvPr>
            <p:cNvCxnSpPr>
              <a:stCxn id="12" idx="0"/>
              <a:endCxn id="12" idx="2"/>
            </p:cNvCxnSpPr>
            <p:nvPr/>
          </p:nvCxnSpPr>
          <p:spPr>
            <a:xfrm>
              <a:off x="5431036" y="1584382"/>
              <a:ext cx="0" cy="1077606"/>
            </a:xfrm>
            <a:prstGeom prst="line">
              <a:avLst/>
            </a:prstGeom>
            <a:ln w="38100">
              <a:solidFill>
                <a:srgbClr val="595D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761A95F8-EF47-432F-9319-C3FBDDE7BB0A}"/>
                </a:ext>
              </a:extLst>
            </p:cNvPr>
            <p:cNvSpPr/>
            <p:nvPr/>
          </p:nvSpPr>
          <p:spPr>
            <a:xfrm>
              <a:off x="5431036" y="1584382"/>
              <a:ext cx="573851" cy="1077606"/>
            </a:xfrm>
            <a:prstGeom prst="rect">
              <a:avLst/>
            </a:prstGeom>
            <a:solidFill>
              <a:srgbClr val="8487C1"/>
            </a:solidFill>
            <a:ln w="381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1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94513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312EE96-F256-413F-83D7-42893F6B4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495" y="1275947"/>
            <a:ext cx="42179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练一练</a:t>
            </a:r>
            <a:endParaRPr lang="en-US" altLang="zh-CN" sz="32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buFont typeface="Arial" charset="0"/>
              <a:buNone/>
            </a:pPr>
            <a:r>
              <a:rPr lang="en-US" altLang="zh-CN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2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．读一读。</a:t>
            </a:r>
            <a:endParaRPr lang="en-US" altLang="zh-CN" sz="32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3" name="文本框 9">
            <a:extLst>
              <a:ext uri="{FF2B5EF4-FFF2-40B4-BE49-F238E27FC236}">
                <a16:creationId xmlns:a16="http://schemas.microsoft.com/office/drawing/2014/main" xmlns="" id="{27CA5568-F5D7-4F76-967C-8A3CE6378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343" y="4613297"/>
            <a:ext cx="753437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解答：三分之一</a:t>
            </a:r>
            <a:endParaRPr lang="en-US" altLang="zh-CN" sz="28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buFont typeface="Arial" charset="0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八分之一　十五分之一　七分之一　六分之一　　</a:t>
            </a:r>
            <a:endParaRPr lang="en-US" altLang="zh-CN" sz="28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buFont typeface="Arial" charset="0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十分之一　九分之一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252FFAAA-B316-47B8-BC90-B95FC0132B31}"/>
              </a:ext>
            </a:extLst>
          </p:cNvPr>
          <p:cNvGrpSpPr/>
          <p:nvPr/>
        </p:nvGrpSpPr>
        <p:grpSpPr>
          <a:xfrm>
            <a:off x="3661948" y="2801365"/>
            <a:ext cx="4868103" cy="1040734"/>
            <a:chOff x="3006246" y="2801365"/>
            <a:chExt cx="4868103" cy="104073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EE765FC-5E22-45B9-BA69-D6DCB666438B}"/>
                    </a:ext>
                  </a:extLst>
                </p:cNvPr>
                <p:cNvSpPr txBox="1"/>
                <p:nvPr/>
              </p:nvSpPr>
              <p:spPr>
                <a:xfrm>
                  <a:off x="3006246" y="2801365"/>
                  <a:ext cx="381515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CEE765FC-5E22-45B9-BA69-D6DCB66643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6246" y="2801365"/>
                  <a:ext cx="381515" cy="104073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7F6AE385-0C4F-4658-87E6-171105EE526D}"/>
                    </a:ext>
                  </a:extLst>
                </p:cNvPr>
                <p:cNvSpPr txBox="1"/>
                <p:nvPr/>
              </p:nvSpPr>
              <p:spPr>
                <a:xfrm>
                  <a:off x="3669051" y="2801365"/>
                  <a:ext cx="381515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7F6AE385-0C4F-4658-87E6-171105EE52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9051" y="2801365"/>
                  <a:ext cx="381515" cy="104073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2D97B4AC-AF35-4FF5-ACB5-3E7048FF8436}"/>
                    </a:ext>
                  </a:extLst>
                </p:cNvPr>
                <p:cNvSpPr txBox="1"/>
                <p:nvPr/>
              </p:nvSpPr>
              <p:spPr>
                <a:xfrm>
                  <a:off x="4331856" y="2801365"/>
                  <a:ext cx="636393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2D97B4AC-AF35-4FF5-ACB5-3E7048FF84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1856" y="2801365"/>
                  <a:ext cx="636393" cy="104073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A800C2CF-85AC-4153-B4DB-B3B207F1D77D}"/>
                    </a:ext>
                  </a:extLst>
                </p:cNvPr>
                <p:cNvSpPr txBox="1"/>
                <p:nvPr/>
              </p:nvSpPr>
              <p:spPr>
                <a:xfrm>
                  <a:off x="5249539" y="2802391"/>
                  <a:ext cx="381515" cy="10386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A800C2CF-85AC-4153-B4DB-B3B207F1D7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9539" y="2802391"/>
                  <a:ext cx="381515" cy="103868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0D02CC02-BD2F-48BC-9398-4AB1A5809F17}"/>
                    </a:ext>
                  </a:extLst>
                </p:cNvPr>
                <p:cNvSpPr txBox="1"/>
                <p:nvPr/>
              </p:nvSpPr>
              <p:spPr>
                <a:xfrm>
                  <a:off x="5912344" y="2801365"/>
                  <a:ext cx="381515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0D02CC02-BD2F-48BC-9398-4AB1A5809F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2344" y="2801365"/>
                  <a:ext cx="381515" cy="104073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C79738BF-BB19-483E-9B43-B3FEF11474A6}"/>
                    </a:ext>
                  </a:extLst>
                </p:cNvPr>
                <p:cNvSpPr txBox="1"/>
                <p:nvPr/>
              </p:nvSpPr>
              <p:spPr>
                <a:xfrm>
                  <a:off x="6575149" y="2801365"/>
                  <a:ext cx="636393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C79738BF-BB19-483E-9B43-B3FEF11474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5149" y="2801365"/>
                  <a:ext cx="636393" cy="104073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E69B974B-1551-4E47-A2A9-54711BF4E707}"/>
                    </a:ext>
                  </a:extLst>
                </p:cNvPr>
                <p:cNvSpPr txBox="1"/>
                <p:nvPr/>
              </p:nvSpPr>
              <p:spPr>
                <a:xfrm>
                  <a:off x="7492834" y="2801365"/>
                  <a:ext cx="381515" cy="10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6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m:oMathPara>
                  </a14:m>
                  <a:endParaRPr lang="zh-CN" altLang="en-US" sz="3600" dirty="0">
                    <a:solidFill>
                      <a:srgbClr val="8487C1"/>
                    </a:solidFill>
                  </a:endParaRPr>
                </a:p>
              </p:txBody>
            </p:sp>
          </mc:Choice>
          <mc:Fallback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E69B974B-1551-4E47-A2A9-54711BF4E7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2834" y="2801365"/>
                  <a:ext cx="381515" cy="104073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51760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A010FF4-80A4-4026-9106-A6952E61C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349" y="1324323"/>
            <a:ext cx="78953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．在括号里填上合适的数表示各图中的涂色部分。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B2900B8-40E5-4416-BC31-C2C3125E386A}"/>
              </a:ext>
            </a:extLst>
          </p:cNvPr>
          <p:cNvGrpSpPr/>
          <p:nvPr/>
        </p:nvGrpSpPr>
        <p:grpSpPr>
          <a:xfrm>
            <a:off x="2148349" y="2919884"/>
            <a:ext cx="1209822" cy="1989138"/>
            <a:chOff x="2138289" y="3169266"/>
            <a:chExt cx="1209822" cy="1989138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xmlns="" id="{271A75F5-9463-410C-ACAB-7BB4434DDAD0}"/>
                </a:ext>
              </a:extLst>
            </p:cNvPr>
            <p:cNvSpPr/>
            <p:nvPr/>
          </p:nvSpPr>
          <p:spPr>
            <a:xfrm>
              <a:off x="2743200" y="3169266"/>
              <a:ext cx="604911" cy="1989138"/>
            </a:xfrm>
            <a:prstGeom prst="rtTriangle">
              <a:avLst/>
            </a:prstGeom>
            <a:solidFill>
              <a:schemeClr val="bg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xmlns="" id="{21D8B984-3699-44C3-9643-615CFA75E233}"/>
                </a:ext>
              </a:extLst>
            </p:cNvPr>
            <p:cNvSpPr/>
            <p:nvPr/>
          </p:nvSpPr>
          <p:spPr>
            <a:xfrm flipH="1">
              <a:off x="2138289" y="3169266"/>
              <a:ext cx="604911" cy="1989138"/>
            </a:xfrm>
            <a:prstGeom prst="rtTriangle">
              <a:avLst/>
            </a:prstGeom>
            <a:solidFill>
              <a:srgbClr val="8487C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0439854-0785-4B6D-89C2-ECFA8542B3CA}"/>
              </a:ext>
            </a:extLst>
          </p:cNvPr>
          <p:cNvGrpSpPr/>
          <p:nvPr/>
        </p:nvGrpSpPr>
        <p:grpSpPr>
          <a:xfrm>
            <a:off x="4318279" y="2993465"/>
            <a:ext cx="1950335" cy="1841976"/>
            <a:chOff x="5705306" y="4610268"/>
            <a:chExt cx="1950335" cy="1841976"/>
          </a:xfrm>
        </p:grpSpPr>
        <p:sp>
          <p:nvSpPr>
            <p:cNvPr id="10" name="五边形 9">
              <a:extLst>
                <a:ext uri="{FF2B5EF4-FFF2-40B4-BE49-F238E27FC236}">
                  <a16:creationId xmlns:a16="http://schemas.microsoft.com/office/drawing/2014/main" xmlns="" id="{55AF6638-8852-424D-A04A-C15C7D2D6931}"/>
                </a:ext>
              </a:extLst>
            </p:cNvPr>
            <p:cNvSpPr/>
            <p:nvPr/>
          </p:nvSpPr>
          <p:spPr>
            <a:xfrm>
              <a:off x="5705306" y="4615110"/>
              <a:ext cx="1950335" cy="1837134"/>
            </a:xfrm>
            <a:prstGeom prst="pentagon">
              <a:avLst/>
            </a:prstGeom>
            <a:solidFill>
              <a:schemeClr val="bg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xmlns="" id="{39C9C53C-F546-4602-BA18-ED86BE5A620E}"/>
                </a:ext>
              </a:extLst>
            </p:cNvPr>
            <p:cNvSpPr/>
            <p:nvPr/>
          </p:nvSpPr>
          <p:spPr>
            <a:xfrm>
              <a:off x="5715034" y="5339414"/>
              <a:ext cx="971580" cy="1104800"/>
            </a:xfrm>
            <a:custGeom>
              <a:avLst/>
              <a:gdLst>
                <a:gd name="connsiteX0" fmla="*/ 0 w 735980"/>
                <a:gd name="connsiteY0" fmla="*/ 694702 h 694702"/>
                <a:gd name="connsiteX1" fmla="*/ 367990 w 735980"/>
                <a:gd name="connsiteY1" fmla="*/ 0 h 694702"/>
                <a:gd name="connsiteX2" fmla="*/ 735980 w 735980"/>
                <a:gd name="connsiteY2" fmla="*/ 694702 h 694702"/>
                <a:gd name="connsiteX3" fmla="*/ 0 w 735980"/>
                <a:gd name="connsiteY3" fmla="*/ 694702 h 694702"/>
                <a:gd name="connsiteX0" fmla="*/ 0 w 970156"/>
                <a:gd name="connsiteY0" fmla="*/ 0 h 925551"/>
                <a:gd name="connsiteX1" fmla="*/ 602166 w 970156"/>
                <a:gd name="connsiteY1" fmla="*/ 230849 h 925551"/>
                <a:gd name="connsiteX2" fmla="*/ 970156 w 970156"/>
                <a:gd name="connsiteY2" fmla="*/ 925551 h 925551"/>
                <a:gd name="connsiteX3" fmla="*/ 0 w 970156"/>
                <a:gd name="connsiteY3" fmla="*/ 0 h 925551"/>
                <a:gd name="connsiteX0" fmla="*/ 0 w 981307"/>
                <a:gd name="connsiteY0" fmla="*/ 0 h 925551"/>
                <a:gd name="connsiteX1" fmla="*/ 981307 w 981307"/>
                <a:gd name="connsiteY1" fmla="*/ 297757 h 925551"/>
                <a:gd name="connsiteX2" fmla="*/ 970156 w 981307"/>
                <a:gd name="connsiteY2" fmla="*/ 925551 h 925551"/>
                <a:gd name="connsiteX3" fmla="*/ 0 w 981307"/>
                <a:gd name="connsiteY3" fmla="*/ 0 h 925551"/>
                <a:gd name="connsiteX0" fmla="*/ 0 w 981307"/>
                <a:gd name="connsiteY0" fmla="*/ 0 h 1148575"/>
                <a:gd name="connsiteX1" fmla="*/ 981307 w 981307"/>
                <a:gd name="connsiteY1" fmla="*/ 297757 h 1148575"/>
                <a:gd name="connsiteX2" fmla="*/ 390292 w 981307"/>
                <a:gd name="connsiteY2" fmla="*/ 1148575 h 1148575"/>
                <a:gd name="connsiteX3" fmla="*/ 0 w 981307"/>
                <a:gd name="connsiteY3" fmla="*/ 0 h 1148575"/>
                <a:gd name="connsiteX0" fmla="*/ 0 w 981307"/>
                <a:gd name="connsiteY0" fmla="*/ 0 h 1109664"/>
                <a:gd name="connsiteX1" fmla="*/ 981307 w 981307"/>
                <a:gd name="connsiteY1" fmla="*/ 297757 h 1109664"/>
                <a:gd name="connsiteX2" fmla="*/ 365973 w 981307"/>
                <a:gd name="connsiteY2" fmla="*/ 1109664 h 1109664"/>
                <a:gd name="connsiteX3" fmla="*/ 0 w 981307"/>
                <a:gd name="connsiteY3" fmla="*/ 0 h 1109664"/>
                <a:gd name="connsiteX0" fmla="*/ 0 w 971580"/>
                <a:gd name="connsiteY0" fmla="*/ 0 h 1104800"/>
                <a:gd name="connsiteX1" fmla="*/ 971580 w 971580"/>
                <a:gd name="connsiteY1" fmla="*/ 292893 h 1104800"/>
                <a:gd name="connsiteX2" fmla="*/ 356246 w 971580"/>
                <a:gd name="connsiteY2" fmla="*/ 1104800 h 1104800"/>
                <a:gd name="connsiteX3" fmla="*/ 0 w 971580"/>
                <a:gd name="connsiteY3" fmla="*/ 0 h 11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80" h="1104800">
                  <a:moveTo>
                    <a:pt x="0" y="0"/>
                  </a:moveTo>
                  <a:lnTo>
                    <a:pt x="971580" y="292893"/>
                  </a:lnTo>
                  <a:lnTo>
                    <a:pt x="356246" y="110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7C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0">
              <a:extLst>
                <a:ext uri="{FF2B5EF4-FFF2-40B4-BE49-F238E27FC236}">
                  <a16:creationId xmlns:a16="http://schemas.microsoft.com/office/drawing/2014/main" xmlns="" id="{3F5AA6F3-F6F0-4C52-A9EE-E51F952061B5}"/>
                </a:ext>
              </a:extLst>
            </p:cNvPr>
            <p:cNvSpPr/>
            <p:nvPr/>
          </p:nvSpPr>
          <p:spPr>
            <a:xfrm flipH="1">
              <a:off x="6680473" y="5339414"/>
              <a:ext cx="971580" cy="1104800"/>
            </a:xfrm>
            <a:custGeom>
              <a:avLst/>
              <a:gdLst>
                <a:gd name="connsiteX0" fmla="*/ 0 w 735980"/>
                <a:gd name="connsiteY0" fmla="*/ 694702 h 694702"/>
                <a:gd name="connsiteX1" fmla="*/ 367990 w 735980"/>
                <a:gd name="connsiteY1" fmla="*/ 0 h 694702"/>
                <a:gd name="connsiteX2" fmla="*/ 735980 w 735980"/>
                <a:gd name="connsiteY2" fmla="*/ 694702 h 694702"/>
                <a:gd name="connsiteX3" fmla="*/ 0 w 735980"/>
                <a:gd name="connsiteY3" fmla="*/ 694702 h 694702"/>
                <a:gd name="connsiteX0" fmla="*/ 0 w 970156"/>
                <a:gd name="connsiteY0" fmla="*/ 0 h 925551"/>
                <a:gd name="connsiteX1" fmla="*/ 602166 w 970156"/>
                <a:gd name="connsiteY1" fmla="*/ 230849 h 925551"/>
                <a:gd name="connsiteX2" fmla="*/ 970156 w 970156"/>
                <a:gd name="connsiteY2" fmla="*/ 925551 h 925551"/>
                <a:gd name="connsiteX3" fmla="*/ 0 w 970156"/>
                <a:gd name="connsiteY3" fmla="*/ 0 h 925551"/>
                <a:gd name="connsiteX0" fmla="*/ 0 w 981307"/>
                <a:gd name="connsiteY0" fmla="*/ 0 h 925551"/>
                <a:gd name="connsiteX1" fmla="*/ 981307 w 981307"/>
                <a:gd name="connsiteY1" fmla="*/ 297757 h 925551"/>
                <a:gd name="connsiteX2" fmla="*/ 970156 w 981307"/>
                <a:gd name="connsiteY2" fmla="*/ 925551 h 925551"/>
                <a:gd name="connsiteX3" fmla="*/ 0 w 981307"/>
                <a:gd name="connsiteY3" fmla="*/ 0 h 925551"/>
                <a:gd name="connsiteX0" fmla="*/ 0 w 981307"/>
                <a:gd name="connsiteY0" fmla="*/ 0 h 1148575"/>
                <a:gd name="connsiteX1" fmla="*/ 981307 w 981307"/>
                <a:gd name="connsiteY1" fmla="*/ 297757 h 1148575"/>
                <a:gd name="connsiteX2" fmla="*/ 390292 w 981307"/>
                <a:gd name="connsiteY2" fmla="*/ 1148575 h 1148575"/>
                <a:gd name="connsiteX3" fmla="*/ 0 w 981307"/>
                <a:gd name="connsiteY3" fmla="*/ 0 h 1148575"/>
                <a:gd name="connsiteX0" fmla="*/ 0 w 981307"/>
                <a:gd name="connsiteY0" fmla="*/ 0 h 1109664"/>
                <a:gd name="connsiteX1" fmla="*/ 981307 w 981307"/>
                <a:gd name="connsiteY1" fmla="*/ 297757 h 1109664"/>
                <a:gd name="connsiteX2" fmla="*/ 365973 w 981307"/>
                <a:gd name="connsiteY2" fmla="*/ 1109664 h 1109664"/>
                <a:gd name="connsiteX3" fmla="*/ 0 w 981307"/>
                <a:gd name="connsiteY3" fmla="*/ 0 h 1109664"/>
                <a:gd name="connsiteX0" fmla="*/ 0 w 971580"/>
                <a:gd name="connsiteY0" fmla="*/ 0 h 1104800"/>
                <a:gd name="connsiteX1" fmla="*/ 971580 w 971580"/>
                <a:gd name="connsiteY1" fmla="*/ 292893 h 1104800"/>
                <a:gd name="connsiteX2" fmla="*/ 356246 w 971580"/>
                <a:gd name="connsiteY2" fmla="*/ 1104800 h 1104800"/>
                <a:gd name="connsiteX3" fmla="*/ 0 w 971580"/>
                <a:gd name="connsiteY3" fmla="*/ 0 h 11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80" h="1104800">
                  <a:moveTo>
                    <a:pt x="0" y="0"/>
                  </a:moveTo>
                  <a:lnTo>
                    <a:pt x="971580" y="292893"/>
                  </a:lnTo>
                  <a:lnTo>
                    <a:pt x="356246" y="110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0">
              <a:extLst>
                <a:ext uri="{FF2B5EF4-FFF2-40B4-BE49-F238E27FC236}">
                  <a16:creationId xmlns:a16="http://schemas.microsoft.com/office/drawing/2014/main" xmlns="" id="{8C12113B-3DED-40BA-8208-C5321C52D15C}"/>
                </a:ext>
              </a:extLst>
            </p:cNvPr>
            <p:cNvSpPr/>
            <p:nvPr/>
          </p:nvSpPr>
          <p:spPr>
            <a:xfrm flipH="1">
              <a:off x="6679758" y="4610268"/>
              <a:ext cx="965854" cy="1020603"/>
            </a:xfrm>
            <a:custGeom>
              <a:avLst/>
              <a:gdLst>
                <a:gd name="connsiteX0" fmla="*/ 0 w 735980"/>
                <a:gd name="connsiteY0" fmla="*/ 694702 h 694702"/>
                <a:gd name="connsiteX1" fmla="*/ 367990 w 735980"/>
                <a:gd name="connsiteY1" fmla="*/ 0 h 694702"/>
                <a:gd name="connsiteX2" fmla="*/ 735980 w 735980"/>
                <a:gd name="connsiteY2" fmla="*/ 694702 h 694702"/>
                <a:gd name="connsiteX3" fmla="*/ 0 w 735980"/>
                <a:gd name="connsiteY3" fmla="*/ 694702 h 694702"/>
                <a:gd name="connsiteX0" fmla="*/ 0 w 970156"/>
                <a:gd name="connsiteY0" fmla="*/ 0 h 925551"/>
                <a:gd name="connsiteX1" fmla="*/ 602166 w 970156"/>
                <a:gd name="connsiteY1" fmla="*/ 230849 h 925551"/>
                <a:gd name="connsiteX2" fmla="*/ 970156 w 970156"/>
                <a:gd name="connsiteY2" fmla="*/ 925551 h 925551"/>
                <a:gd name="connsiteX3" fmla="*/ 0 w 970156"/>
                <a:gd name="connsiteY3" fmla="*/ 0 h 925551"/>
                <a:gd name="connsiteX0" fmla="*/ 0 w 981307"/>
                <a:gd name="connsiteY0" fmla="*/ 0 h 925551"/>
                <a:gd name="connsiteX1" fmla="*/ 981307 w 981307"/>
                <a:gd name="connsiteY1" fmla="*/ 297757 h 925551"/>
                <a:gd name="connsiteX2" fmla="*/ 970156 w 981307"/>
                <a:gd name="connsiteY2" fmla="*/ 925551 h 925551"/>
                <a:gd name="connsiteX3" fmla="*/ 0 w 981307"/>
                <a:gd name="connsiteY3" fmla="*/ 0 h 925551"/>
                <a:gd name="connsiteX0" fmla="*/ 0 w 981307"/>
                <a:gd name="connsiteY0" fmla="*/ 0 h 1148575"/>
                <a:gd name="connsiteX1" fmla="*/ 981307 w 981307"/>
                <a:gd name="connsiteY1" fmla="*/ 297757 h 1148575"/>
                <a:gd name="connsiteX2" fmla="*/ 390292 w 981307"/>
                <a:gd name="connsiteY2" fmla="*/ 1148575 h 1148575"/>
                <a:gd name="connsiteX3" fmla="*/ 0 w 981307"/>
                <a:gd name="connsiteY3" fmla="*/ 0 h 1148575"/>
                <a:gd name="connsiteX0" fmla="*/ 0 w 981307"/>
                <a:gd name="connsiteY0" fmla="*/ 0 h 1109664"/>
                <a:gd name="connsiteX1" fmla="*/ 981307 w 981307"/>
                <a:gd name="connsiteY1" fmla="*/ 297757 h 1109664"/>
                <a:gd name="connsiteX2" fmla="*/ 365973 w 981307"/>
                <a:gd name="connsiteY2" fmla="*/ 1109664 h 1109664"/>
                <a:gd name="connsiteX3" fmla="*/ 0 w 981307"/>
                <a:gd name="connsiteY3" fmla="*/ 0 h 1109664"/>
                <a:gd name="connsiteX0" fmla="*/ 0 w 971580"/>
                <a:gd name="connsiteY0" fmla="*/ 0 h 1104800"/>
                <a:gd name="connsiteX1" fmla="*/ 971580 w 971580"/>
                <a:gd name="connsiteY1" fmla="*/ 292893 h 1104800"/>
                <a:gd name="connsiteX2" fmla="*/ 356246 w 971580"/>
                <a:gd name="connsiteY2" fmla="*/ 1104800 h 1104800"/>
                <a:gd name="connsiteX3" fmla="*/ 0 w 971580"/>
                <a:gd name="connsiteY3" fmla="*/ 0 h 1104800"/>
                <a:gd name="connsiteX0" fmla="*/ 367654 w 615334"/>
                <a:gd name="connsiteY0" fmla="*/ 0 h 1272440"/>
                <a:gd name="connsiteX1" fmla="*/ 615334 w 615334"/>
                <a:gd name="connsiteY1" fmla="*/ 460533 h 1272440"/>
                <a:gd name="connsiteX2" fmla="*/ 0 w 615334"/>
                <a:gd name="connsiteY2" fmla="*/ 1272440 h 1272440"/>
                <a:gd name="connsiteX3" fmla="*/ 367654 w 615334"/>
                <a:gd name="connsiteY3" fmla="*/ 0 h 1272440"/>
                <a:gd name="connsiteX0" fmla="*/ 958204 w 1205884"/>
                <a:gd name="connsiteY0" fmla="*/ 0 h 716180"/>
                <a:gd name="connsiteX1" fmla="*/ 1205884 w 1205884"/>
                <a:gd name="connsiteY1" fmla="*/ 460533 h 716180"/>
                <a:gd name="connsiteX2" fmla="*/ 0 w 1205884"/>
                <a:gd name="connsiteY2" fmla="*/ 716180 h 716180"/>
                <a:gd name="connsiteX3" fmla="*/ 958204 w 1205884"/>
                <a:gd name="connsiteY3" fmla="*/ 0 h 716180"/>
                <a:gd name="connsiteX0" fmla="*/ 958204 w 965854"/>
                <a:gd name="connsiteY0" fmla="*/ 0 h 1020603"/>
                <a:gd name="connsiteX1" fmla="*/ 965854 w 965854"/>
                <a:gd name="connsiteY1" fmla="*/ 1020603 h 1020603"/>
                <a:gd name="connsiteX2" fmla="*/ 0 w 965854"/>
                <a:gd name="connsiteY2" fmla="*/ 716180 h 1020603"/>
                <a:gd name="connsiteX3" fmla="*/ 958204 w 965854"/>
                <a:gd name="connsiteY3" fmla="*/ 0 h 102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5854" h="1020603">
                  <a:moveTo>
                    <a:pt x="958204" y="0"/>
                  </a:moveTo>
                  <a:lnTo>
                    <a:pt x="965854" y="1020603"/>
                  </a:lnTo>
                  <a:lnTo>
                    <a:pt x="0" y="716180"/>
                  </a:lnTo>
                  <a:lnTo>
                    <a:pt x="958204" y="0"/>
                  </a:lnTo>
                  <a:close/>
                </a:path>
              </a:pathLst>
            </a:custGeom>
            <a:solidFill>
              <a:schemeClr val="bg1"/>
            </a:solidFill>
            <a:ln w="38100" cap="rnd">
              <a:solidFill>
                <a:srgbClr val="595DAB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C2CD2490-E089-438D-B787-A939AC685E7E}"/>
              </a:ext>
            </a:extLst>
          </p:cNvPr>
          <p:cNvGrpSpPr/>
          <p:nvPr/>
        </p:nvGrpSpPr>
        <p:grpSpPr>
          <a:xfrm>
            <a:off x="6965613" y="3388094"/>
            <a:ext cx="2796609" cy="1168782"/>
            <a:chOff x="7422200" y="3637476"/>
            <a:chExt cx="2796609" cy="1168782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E81AA983-543C-4DF8-8BFA-184EAA3BD8D5}"/>
                </a:ext>
              </a:extLst>
            </p:cNvPr>
            <p:cNvGrpSpPr/>
            <p:nvPr/>
          </p:nvGrpSpPr>
          <p:grpSpPr>
            <a:xfrm>
              <a:off x="7679896" y="3637476"/>
              <a:ext cx="2538913" cy="584391"/>
              <a:chOff x="7639431" y="4861028"/>
              <a:chExt cx="2180184" cy="508591"/>
            </a:xfrm>
          </p:grpSpPr>
          <p:sp>
            <p:nvSpPr>
              <p:cNvPr id="16" name="平行四边形 15">
                <a:extLst>
                  <a:ext uri="{FF2B5EF4-FFF2-40B4-BE49-F238E27FC236}">
                    <a16:creationId xmlns:a16="http://schemas.microsoft.com/office/drawing/2014/main" xmlns="" id="{E0AABDA9-F0A3-4EBC-9B7B-BE6549306799}"/>
                  </a:ext>
                </a:extLst>
              </p:cNvPr>
              <p:cNvSpPr/>
              <p:nvPr/>
            </p:nvSpPr>
            <p:spPr>
              <a:xfrm>
                <a:off x="7639431" y="4861028"/>
                <a:ext cx="1205797" cy="508591"/>
              </a:xfrm>
              <a:prstGeom prst="parallelogram">
                <a:avLst>
                  <a:gd name="adj" fmla="val 44559"/>
                </a:avLst>
              </a:prstGeom>
              <a:solidFill>
                <a:srgbClr val="8487C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平行四边形 16">
                <a:extLst>
                  <a:ext uri="{FF2B5EF4-FFF2-40B4-BE49-F238E27FC236}">
                    <a16:creationId xmlns:a16="http://schemas.microsoft.com/office/drawing/2014/main" xmlns="" id="{AECDADAD-7625-4244-87E2-7B6C8609B71B}"/>
                  </a:ext>
                </a:extLst>
              </p:cNvPr>
              <p:cNvSpPr/>
              <p:nvPr/>
            </p:nvSpPr>
            <p:spPr>
              <a:xfrm>
                <a:off x="8613818" y="4861028"/>
                <a:ext cx="1205797" cy="508591"/>
              </a:xfrm>
              <a:prstGeom prst="parallelogram">
                <a:avLst>
                  <a:gd name="adj" fmla="val 44559"/>
                </a:avLst>
              </a:prstGeom>
              <a:solidFill>
                <a:schemeClr val="bg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A8663712-B4BD-4E78-9F55-70888501CE95}"/>
                </a:ext>
              </a:extLst>
            </p:cNvPr>
            <p:cNvGrpSpPr/>
            <p:nvPr/>
          </p:nvGrpSpPr>
          <p:grpSpPr>
            <a:xfrm>
              <a:off x="7422200" y="4221867"/>
              <a:ext cx="2538913" cy="584391"/>
              <a:chOff x="7639431" y="4861028"/>
              <a:chExt cx="2180184" cy="508591"/>
            </a:xfrm>
          </p:grpSpPr>
          <p:sp>
            <p:nvSpPr>
              <p:cNvPr id="20" name="平行四边形 19">
                <a:extLst>
                  <a:ext uri="{FF2B5EF4-FFF2-40B4-BE49-F238E27FC236}">
                    <a16:creationId xmlns:a16="http://schemas.microsoft.com/office/drawing/2014/main" xmlns="" id="{0CDB45BE-E3E9-4B8E-9B1B-A368627553B2}"/>
                  </a:ext>
                </a:extLst>
              </p:cNvPr>
              <p:cNvSpPr/>
              <p:nvPr/>
            </p:nvSpPr>
            <p:spPr>
              <a:xfrm>
                <a:off x="7639431" y="4861028"/>
                <a:ext cx="1205797" cy="508591"/>
              </a:xfrm>
              <a:prstGeom prst="parallelogram">
                <a:avLst>
                  <a:gd name="adj" fmla="val 44559"/>
                </a:avLst>
              </a:prstGeom>
              <a:solidFill>
                <a:schemeClr val="bg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平行四边形 20">
                <a:extLst>
                  <a:ext uri="{FF2B5EF4-FFF2-40B4-BE49-F238E27FC236}">
                    <a16:creationId xmlns:a16="http://schemas.microsoft.com/office/drawing/2014/main" xmlns="" id="{EAE34B2F-5A70-4AE9-8ADC-28F9A960E731}"/>
                  </a:ext>
                </a:extLst>
              </p:cNvPr>
              <p:cNvSpPr/>
              <p:nvPr/>
            </p:nvSpPr>
            <p:spPr>
              <a:xfrm>
                <a:off x="8613818" y="4861028"/>
                <a:ext cx="1205797" cy="508591"/>
              </a:xfrm>
              <a:prstGeom prst="parallelogram">
                <a:avLst>
                  <a:gd name="adj" fmla="val 44559"/>
                </a:avLst>
              </a:prstGeom>
              <a:solidFill>
                <a:schemeClr val="bg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C37AE0C1-5529-422A-A248-F42907EEB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6095" y="5271739"/>
            <a:ext cx="179433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2800" dirty="0">
                <a:solidFill>
                  <a:srgbClr val="595DAB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　　）　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E47C300-2329-48BB-805E-EE166CF98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2422" y="5271738"/>
            <a:ext cx="179433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2800" dirty="0">
                <a:solidFill>
                  <a:srgbClr val="595DAB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　　）　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686DB3F9-AD99-403A-B7FA-0D5A41CB3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9647" y="5177561"/>
            <a:ext cx="179433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2800" dirty="0">
                <a:solidFill>
                  <a:srgbClr val="595DAB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　　）　</a:t>
            </a:r>
          </a:p>
        </p:txBody>
      </p:sp>
    </p:spTree>
    <p:extLst>
      <p:ext uri="{BB962C8B-B14F-4D97-AF65-F5344CB8AC3E}">
        <p14:creationId xmlns:p14="http://schemas.microsoft.com/office/powerpoint/2010/main" xmlns="" val="1420963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AF958FE-68EB-4CBC-8C41-52016FA19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6855" y="1346795"/>
            <a:ext cx="7897291" cy="416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填空。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）把一张正方形纸平均分成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份，每份是它的（      	）。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）一张长方形彩纸沿对角线剪开，每份是这张彩纸的（	     ）。</a:t>
            </a:r>
          </a:p>
        </p:txBody>
      </p:sp>
    </p:spTree>
    <p:extLst>
      <p:ext uri="{BB962C8B-B14F-4D97-AF65-F5344CB8AC3E}">
        <p14:creationId xmlns:p14="http://schemas.microsoft.com/office/powerpoint/2010/main" xmlns="" val="354777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xmlns="" id="{0C5349B3-85D2-4B99-9366-41A1BE577157}"/>
              </a:ext>
            </a:extLst>
          </p:cNvPr>
          <p:cNvSpPr/>
          <p:nvPr/>
        </p:nvSpPr>
        <p:spPr>
          <a:xfrm>
            <a:off x="860612" y="1630781"/>
            <a:ext cx="8723003" cy="462210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5A7A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1A93C69-D61B-41DF-AF08-460F21985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481" y="2131562"/>
            <a:ext cx="7702061" cy="33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填空。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）把一个月饼平均分成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份，妈妈吃了一份，妈妈吃了月饼的（           ）。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）十分之一写作（   	）。</a:t>
            </a:r>
          </a:p>
        </p:txBody>
      </p:sp>
    </p:spTree>
    <p:extLst>
      <p:ext uri="{BB962C8B-B14F-4D97-AF65-F5344CB8AC3E}">
        <p14:creationId xmlns:p14="http://schemas.microsoft.com/office/powerpoint/2010/main" xmlns="" val="234098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xmlns="" id="{1BD91D69-365F-406C-A7AC-AE7FFEBC9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636" y="1499766"/>
            <a:ext cx="74347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例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）把一个圆平均分成</a:t>
            </a: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份。</a:t>
            </a:r>
          </a:p>
        </p:txBody>
      </p:sp>
      <p:sp>
        <p:nvSpPr>
          <p:cNvPr id="7" name="饼形 21">
            <a:extLst>
              <a:ext uri="{FF2B5EF4-FFF2-40B4-BE49-F238E27FC236}">
                <a16:creationId xmlns:a16="http://schemas.microsoft.com/office/drawing/2014/main" xmlns="" id="{9D8CAD22-7336-4E16-B0BB-5ED9FB52147F}"/>
              </a:ext>
            </a:extLst>
          </p:cNvPr>
          <p:cNvSpPr/>
          <p:nvPr/>
        </p:nvSpPr>
        <p:spPr bwMode="auto">
          <a:xfrm>
            <a:off x="2678501" y="2553797"/>
            <a:ext cx="3054083" cy="3054084"/>
          </a:xfrm>
          <a:prstGeom prst="pie">
            <a:avLst>
              <a:gd name="adj1" fmla="val 0"/>
              <a:gd name="adj2" fmla="val 10746475"/>
            </a:avLst>
          </a:prstGeom>
          <a:solidFill>
            <a:srgbClr val="8487C1"/>
          </a:solidFill>
          <a:ln w="63500">
            <a:solidFill>
              <a:srgbClr val="595D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dirty="0">
              <a:solidFill>
                <a:schemeClr val="tx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6C7EEC9-8CD0-42FA-8DA0-02DB93D9DEBD}"/>
              </a:ext>
            </a:extLst>
          </p:cNvPr>
          <p:cNvSpPr/>
          <p:nvPr/>
        </p:nvSpPr>
        <p:spPr bwMode="auto">
          <a:xfrm>
            <a:off x="2678502" y="2560983"/>
            <a:ext cx="3054083" cy="3054084"/>
          </a:xfrm>
          <a:prstGeom prst="ellipse">
            <a:avLst/>
          </a:prstGeom>
          <a:noFill/>
          <a:ln w="63500">
            <a:solidFill>
              <a:srgbClr val="595D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xmlns="" id="{0D67F8D6-EF1B-4F42-AD6B-F53F661CE02F}"/>
              </a:ext>
            </a:extLst>
          </p:cNvPr>
          <p:cNvSpPr/>
          <p:nvPr/>
        </p:nvSpPr>
        <p:spPr>
          <a:xfrm>
            <a:off x="6459417" y="2717435"/>
            <a:ext cx="3780693" cy="1830831"/>
          </a:xfrm>
          <a:prstGeom prst="wedgeRoundRectCallout">
            <a:avLst>
              <a:gd name="adj1" fmla="val -60089"/>
              <a:gd name="adj2" fmla="val 39257"/>
              <a:gd name="adj3" fmla="val 16667"/>
            </a:avLst>
          </a:prstGeom>
          <a:solidFill>
            <a:srgbClr val="F6D974"/>
          </a:solidFill>
          <a:ln w="63500">
            <a:solidFill>
              <a:srgbClr val="595D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40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份是这个圆的二分之一。</a:t>
            </a:r>
          </a:p>
        </p:txBody>
      </p:sp>
    </p:spTree>
    <p:extLst>
      <p:ext uri="{BB962C8B-B14F-4D97-AF65-F5344CB8AC3E}">
        <p14:creationId xmlns:p14="http://schemas.microsoft.com/office/powerpoint/2010/main" xmlns="" val="166508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5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文本框 3">
                <a:extLst>
                  <a:ext uri="{FF2B5EF4-FFF2-40B4-BE49-F238E27FC236}">
                    <a16:creationId xmlns:a16="http://schemas.microsoft.com/office/drawing/2014/main" id="{125726B8-6A7A-4C18-B77E-FB82890111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6328" y="1204223"/>
                <a:ext cx="8194487" cy="1478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buFont typeface="Arial" charset="0"/>
                  <a:buNone/>
                </a:pP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）把一个圆平均分成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份，其中的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份是这个圆的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6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6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  <a:endParaRPr lang="zh-CN" altLang="en-US" sz="2800" b="1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" name="文本框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25726B8-6A7A-4C18-B77E-FB8289011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6328" y="1204223"/>
                <a:ext cx="8194487" cy="1478803"/>
              </a:xfrm>
              <a:prstGeom prst="rect">
                <a:avLst/>
              </a:prstGeom>
              <a:blipFill>
                <a:blip r:embed="rId3"/>
                <a:stretch>
                  <a:fillRect l="-2307" t="-9504" b="-53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A7E8618B-F3FB-4A0F-B3B4-A77EF369A5E2}"/>
              </a:ext>
            </a:extLst>
          </p:cNvPr>
          <p:cNvGrpSpPr/>
          <p:nvPr/>
        </p:nvGrpSpPr>
        <p:grpSpPr>
          <a:xfrm>
            <a:off x="7290005" y="2341833"/>
            <a:ext cx="3780693" cy="1830831"/>
            <a:chOff x="7290005" y="2341833"/>
            <a:chExt cx="3780693" cy="1830831"/>
          </a:xfrm>
        </p:grpSpPr>
        <p:sp>
          <p:nvSpPr>
            <p:cNvPr id="39" name="对话气泡: 圆角矩形 38">
              <a:extLst>
                <a:ext uri="{FF2B5EF4-FFF2-40B4-BE49-F238E27FC236}">
                  <a16:creationId xmlns:a16="http://schemas.microsoft.com/office/drawing/2014/main" xmlns="" id="{4DFDB571-D829-4F09-B8CA-DFFD219A1328}"/>
                </a:ext>
              </a:extLst>
            </p:cNvPr>
            <p:cNvSpPr/>
            <p:nvPr/>
          </p:nvSpPr>
          <p:spPr>
            <a:xfrm>
              <a:off x="7290005" y="2341833"/>
              <a:ext cx="3780693" cy="1830831"/>
            </a:xfrm>
            <a:prstGeom prst="wedgeRoundRectCallout">
              <a:avLst>
                <a:gd name="adj1" fmla="val -60833"/>
                <a:gd name="adj2" fmla="val 7753"/>
                <a:gd name="adj3" fmla="val 16667"/>
              </a:avLst>
            </a:prstGeom>
            <a:solidFill>
              <a:srgbClr val="F6D974"/>
            </a:solidFill>
            <a:ln w="63500">
              <a:solidFill>
                <a:srgbClr val="595D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4706CB98-6ACB-4325-AEBC-82E1053C2B16}"/>
                </a:ext>
              </a:extLst>
            </p:cNvPr>
            <p:cNvSpPr/>
            <p:nvPr/>
          </p:nvSpPr>
          <p:spPr>
            <a:xfrm>
              <a:off x="7727179" y="2615385"/>
              <a:ext cx="290634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en-US" altLang="zh-CN" sz="36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r>
                <a:rPr lang="zh-CN" altLang="en-US" sz="3600" dirty="0">
                  <a:solidFill>
                    <a:srgbClr val="8487C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份是这个圆的三分之二。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85391E23-96EB-4861-B1F7-A162C5E0D934}"/>
              </a:ext>
            </a:extLst>
          </p:cNvPr>
          <p:cNvGrpSpPr/>
          <p:nvPr/>
        </p:nvGrpSpPr>
        <p:grpSpPr>
          <a:xfrm>
            <a:off x="2046605" y="3189604"/>
            <a:ext cx="1966120" cy="1970742"/>
            <a:chOff x="2046605" y="3189604"/>
            <a:chExt cx="1966120" cy="1970742"/>
          </a:xfrm>
        </p:grpSpPr>
        <p:grpSp>
          <p:nvGrpSpPr>
            <p:cNvPr id="7" name="组合 2062">
              <a:extLst>
                <a:ext uri="{FF2B5EF4-FFF2-40B4-BE49-F238E27FC236}">
                  <a16:creationId xmlns:a16="http://schemas.microsoft.com/office/drawing/2014/main" xmlns="" id="{A4050680-B659-42A4-914E-15DCD2E42B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6605" y="3189604"/>
              <a:ext cx="1966120" cy="1970742"/>
              <a:chOff x="749017" y="1574656"/>
              <a:chExt cx="1800000" cy="1805380"/>
            </a:xfrm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xmlns="" id="{1222EFE5-66F0-4DA5-A74F-D0902E20EFBD}"/>
                  </a:ext>
                </a:extLst>
              </p:cNvPr>
              <p:cNvSpPr/>
              <p:nvPr/>
            </p:nvSpPr>
            <p:spPr>
              <a:xfrm>
                <a:off x="749017" y="1578889"/>
                <a:ext cx="1800000" cy="1801147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b="1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xmlns="" id="{1719CA66-2143-4881-852C-6B524B1396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869" y="2138705"/>
                <a:ext cx="844206" cy="341816"/>
              </a:xfrm>
              <a:prstGeom prst="line">
                <a:avLst/>
              </a:prstGeom>
              <a:ln w="38100">
                <a:solidFill>
                  <a:srgbClr val="595D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xmlns="" id="{92BC3D68-9081-4F4B-BE4A-318C4DA6F722}"/>
                  </a:ext>
                </a:extLst>
              </p:cNvPr>
              <p:cNvCxnSpPr/>
              <p:nvPr/>
            </p:nvCxnSpPr>
            <p:spPr>
              <a:xfrm flipH="1">
                <a:off x="1650075" y="2148230"/>
                <a:ext cx="818566" cy="332291"/>
              </a:xfrm>
              <a:prstGeom prst="line">
                <a:avLst/>
              </a:prstGeom>
              <a:ln w="38100">
                <a:solidFill>
                  <a:srgbClr val="595D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饼形 39">
                <a:extLst>
                  <a:ext uri="{FF2B5EF4-FFF2-40B4-BE49-F238E27FC236}">
                    <a16:creationId xmlns:a16="http://schemas.microsoft.com/office/drawing/2014/main" xmlns="" id="{E1853A22-0FF6-4034-95D3-D205E86BEA71}"/>
                  </a:ext>
                </a:extLst>
              </p:cNvPr>
              <p:cNvSpPr/>
              <p:nvPr/>
            </p:nvSpPr>
            <p:spPr>
              <a:xfrm>
                <a:off x="749017" y="1574656"/>
                <a:ext cx="1800000" cy="1801147"/>
              </a:xfrm>
              <a:prstGeom prst="pie">
                <a:avLst>
                  <a:gd name="adj1" fmla="val 20281695"/>
                  <a:gd name="adj2" fmla="val 5406621"/>
                </a:avLst>
              </a:prstGeom>
              <a:solidFill>
                <a:srgbClr val="8487C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b="1" dirty="0">
                  <a:solidFill>
                    <a:schemeClr val="tx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936EE892-0DB5-45EE-8B69-D41209457F9B}"/>
                  </a:ext>
                </a:extLst>
              </p:cNvPr>
              <p:cNvCxnSpPr>
                <a:stCxn id="8" idx="4"/>
              </p:cNvCxnSpPr>
              <p:nvPr/>
            </p:nvCxnSpPr>
            <p:spPr>
              <a:xfrm flipH="1" flipV="1">
                <a:off x="1650075" y="2461472"/>
                <a:ext cx="0" cy="918563"/>
              </a:xfrm>
              <a:prstGeom prst="line">
                <a:avLst/>
              </a:prstGeom>
              <a:ln w="38100">
                <a:solidFill>
                  <a:srgbClr val="595D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8C27C76D-51DF-42B7-A9C6-8DD19EF6E61F}"/>
                    </a:ext>
                  </a:extLst>
                </p:cNvPr>
                <p:cNvSpPr/>
                <p:nvPr/>
              </p:nvSpPr>
              <p:spPr>
                <a:xfrm>
                  <a:off x="3232371" y="4062020"/>
                  <a:ext cx="406650" cy="8774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3600" spc="-3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den>
                      </m:f>
                    </m:oMath>
                  </a14:m>
                  <a:endParaRPr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8C27C76D-51DF-42B7-A9C6-8DD19EF6E6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2371" y="4062020"/>
                  <a:ext cx="406650" cy="87748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9D086409-31FB-4127-A3A5-9CBF9EF78B8E}"/>
              </a:ext>
            </a:extLst>
          </p:cNvPr>
          <p:cNvGrpSpPr/>
          <p:nvPr/>
        </p:nvGrpSpPr>
        <p:grpSpPr>
          <a:xfrm>
            <a:off x="4669460" y="3194365"/>
            <a:ext cx="1963810" cy="1968431"/>
            <a:chOff x="4669460" y="3194365"/>
            <a:chExt cx="1963810" cy="1968431"/>
          </a:xfrm>
        </p:grpSpPr>
        <p:grpSp>
          <p:nvGrpSpPr>
            <p:cNvPr id="25" name="组合 54">
              <a:extLst>
                <a:ext uri="{FF2B5EF4-FFF2-40B4-BE49-F238E27FC236}">
                  <a16:creationId xmlns:a16="http://schemas.microsoft.com/office/drawing/2014/main" xmlns="" id="{CD3F6189-E3EA-4098-8F6B-6CF0E0F7E7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9460" y="3194365"/>
              <a:ext cx="1963810" cy="1968431"/>
              <a:chOff x="749017" y="1574656"/>
              <a:chExt cx="1800000" cy="1804279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35F40AC5-CA55-4847-B26D-3B3A153A7B9D}"/>
                  </a:ext>
                </a:extLst>
              </p:cNvPr>
              <p:cNvSpPr/>
              <p:nvPr/>
            </p:nvSpPr>
            <p:spPr>
              <a:xfrm>
                <a:off x="749017" y="1578891"/>
                <a:ext cx="1800000" cy="180004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b="1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0" name="饼形 58">
                <a:extLst>
                  <a:ext uri="{FF2B5EF4-FFF2-40B4-BE49-F238E27FC236}">
                    <a16:creationId xmlns:a16="http://schemas.microsoft.com/office/drawing/2014/main" xmlns="" id="{1C3EDD36-A008-4927-A6C9-C5764D87AE06}"/>
                  </a:ext>
                </a:extLst>
              </p:cNvPr>
              <p:cNvSpPr/>
              <p:nvPr/>
            </p:nvSpPr>
            <p:spPr>
              <a:xfrm>
                <a:off x="749017" y="1574656"/>
                <a:ext cx="1800000" cy="1800044"/>
              </a:xfrm>
              <a:prstGeom prst="pie">
                <a:avLst>
                  <a:gd name="adj1" fmla="val 20281695"/>
                  <a:gd name="adj2" fmla="val 12075083"/>
                </a:avLst>
              </a:prstGeom>
              <a:solidFill>
                <a:srgbClr val="8487C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b="1" dirty="0">
                  <a:solidFill>
                    <a:schemeClr val="tx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925E0C7E-E252-4E72-BF19-E06A22BD2D9A}"/>
                  </a:ext>
                </a:extLst>
              </p:cNvPr>
              <p:cNvCxnSpPr>
                <a:stCxn id="29" idx="4"/>
              </p:cNvCxnSpPr>
              <p:nvPr/>
            </p:nvCxnSpPr>
            <p:spPr>
              <a:xfrm flipH="1" flipV="1">
                <a:off x="1649016" y="2461971"/>
                <a:ext cx="0" cy="916964"/>
              </a:xfrm>
              <a:prstGeom prst="line">
                <a:avLst/>
              </a:prstGeom>
              <a:ln w="19050">
                <a:solidFill>
                  <a:srgbClr val="595D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F219B78F-62E5-4ADC-93B0-91A69B25D313}"/>
                    </a:ext>
                  </a:extLst>
                </p:cNvPr>
                <p:cNvSpPr/>
                <p:nvPr/>
              </p:nvSpPr>
              <p:spPr>
                <a:xfrm>
                  <a:off x="4965076" y="4019692"/>
                  <a:ext cx="406650" cy="8774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3600" spc="-3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den>
                      </m:f>
                    </m:oMath>
                  </a14:m>
                  <a:endParaRPr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F219B78F-62E5-4ADC-93B0-91A69B25D31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5076" y="4019692"/>
                  <a:ext cx="406650" cy="87748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B5DEBAD4-4614-467A-99BB-0E5566093952}"/>
                    </a:ext>
                  </a:extLst>
                </p:cNvPr>
                <p:cNvSpPr/>
                <p:nvPr/>
              </p:nvSpPr>
              <p:spPr>
                <a:xfrm>
                  <a:off x="5946980" y="4002527"/>
                  <a:ext cx="406650" cy="8774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3600" spc="-3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3600" i="1" spc="-3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den>
                      </m:f>
                    </m:oMath>
                  </a14:m>
                  <a:endParaRPr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B5DEBAD4-4614-467A-99BB-0E55660939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6980" y="4002527"/>
                  <a:ext cx="406650" cy="87748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214015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文本框 3">
                <a:extLst>
                  <a:ext uri="{FF2B5EF4-FFF2-40B4-BE49-F238E27FC236}">
                    <a16:creationId xmlns:a16="http://schemas.microsoft.com/office/drawing/2014/main" id="{EBC70614-1F11-41AD-81B0-2E9F8C411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77077" y="1159441"/>
                <a:ext cx="7315200" cy="1478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buFont typeface="Arial" charset="0"/>
                  <a:buNone/>
                </a:pP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）把一个圆平均分成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份，其中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份是这个圆的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60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6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6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   ，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份、</a:t>
                </a:r>
                <a:r>
                  <a:rPr lang="en-US" altLang="zh-CN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</a:t>
                </a:r>
                <a:r>
                  <a:rPr lang="zh-CN" altLang="en-US" sz="36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份呢？</a:t>
                </a:r>
              </a:p>
            </p:txBody>
          </p:sp>
        </mc:Choice>
        <mc:Fallback>
          <p:sp>
            <p:nvSpPr>
              <p:cNvPr id="20" name="文本框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BC70614-1F11-41AD-81B0-2E9F8C411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077" y="1159441"/>
                <a:ext cx="7315200" cy="1478803"/>
              </a:xfrm>
              <a:prstGeom prst="rect">
                <a:avLst/>
              </a:prstGeom>
              <a:blipFill>
                <a:blip r:embed="rId3"/>
                <a:stretch>
                  <a:fillRect l="-2583" t="-9053" b="-49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0" name="文本框 3">
                <a:extLst>
                  <a:ext uri="{FF2B5EF4-FFF2-40B4-BE49-F238E27FC236}">
                    <a16:creationId xmlns:a16="http://schemas.microsoft.com/office/drawing/2014/main" id="{F1BF154C-E938-4A1C-B74B-0ECCC1A228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5510" y="5243471"/>
                <a:ext cx="7801765" cy="791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buFont typeface="Arial" charset="0"/>
                  <a:buNone/>
                </a:pPr>
                <a:r>
                  <a:rPr lang="zh-CN" altLang="en-US" sz="32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像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den>
                    </m:f>
                    <m:r>
                      <a:rPr lang="zh-CN" altLang="en-US" sz="3200" i="1" spc="-300">
                        <a:solidFill>
                          <a:srgbClr val="8487C1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、</m:t>
                    </m:r>
                    <m:f>
                      <m:fPr>
                        <m:ctrlPr>
                          <a:rPr lang="en-US" altLang="zh-CN" sz="320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pc="-30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2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、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  <m:r>
                      <a:rPr lang="zh-CN" altLang="en-US" sz="3200" i="1" spc="-300" dirty="0">
                        <a:solidFill>
                          <a:srgbClr val="8487C1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、</m:t>
                    </m:r>
                    <m:f>
                      <m:fPr>
                        <m:ctrlPr>
                          <a:rPr lang="en-US" altLang="zh-CN" sz="320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2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、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3200" b="0" i="1" spc="-300" dirty="0" smtClean="0">
                            <a:solidFill>
                              <a:srgbClr val="8487C1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2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这样的数，都叫做</a:t>
                </a:r>
                <a:r>
                  <a:rPr lang="zh-CN" altLang="en-US" sz="3200" spc="-3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分数</a:t>
                </a:r>
                <a:r>
                  <a:rPr lang="zh-CN" altLang="en-US" sz="3200" spc="-3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</a:p>
            </p:txBody>
          </p:sp>
        </mc:Choice>
        <mc:Fallback>
          <p:sp>
            <p:nvSpPr>
              <p:cNvPr id="50" name="文本框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1BF154C-E938-4A1C-B74B-0ECCC1A22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5510" y="5243471"/>
                <a:ext cx="7801765" cy="791242"/>
              </a:xfrm>
              <a:prstGeom prst="rect">
                <a:avLst/>
              </a:prstGeom>
              <a:blipFill>
                <a:blip r:embed="rId4"/>
                <a:stretch>
                  <a:fillRect l="-1953" b="-138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7636C9A2-5494-4971-892B-4F8E97AE07AA}"/>
              </a:ext>
            </a:extLst>
          </p:cNvPr>
          <p:cNvGrpSpPr/>
          <p:nvPr/>
        </p:nvGrpSpPr>
        <p:grpSpPr>
          <a:xfrm>
            <a:off x="3147397" y="2729262"/>
            <a:ext cx="5616503" cy="2211247"/>
            <a:chOff x="3147397" y="2729262"/>
            <a:chExt cx="5616503" cy="2211247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45EBBAB0-8A53-423A-8D39-481ADCD5392F}"/>
                </a:ext>
              </a:extLst>
            </p:cNvPr>
            <p:cNvGrpSpPr/>
            <p:nvPr/>
          </p:nvGrpSpPr>
          <p:grpSpPr>
            <a:xfrm>
              <a:off x="3147397" y="2783451"/>
              <a:ext cx="1435350" cy="1435382"/>
              <a:chOff x="3147397" y="2964791"/>
              <a:chExt cx="1435350" cy="1435382"/>
            </a:xfrm>
          </p:grpSpPr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xmlns="" id="{38A47E55-3356-42C8-B839-78A2C910ED82}"/>
                  </a:ext>
                </a:extLst>
              </p:cNvPr>
              <p:cNvGrpSpPr/>
              <p:nvPr/>
            </p:nvGrpSpPr>
            <p:grpSpPr>
              <a:xfrm>
                <a:off x="3147397" y="2964791"/>
                <a:ext cx="1435350" cy="1435382"/>
                <a:chOff x="3136639" y="2892239"/>
                <a:chExt cx="1507524" cy="1507558"/>
              </a:xfrm>
            </p:grpSpPr>
            <p:sp>
              <p:nvSpPr>
                <p:cNvPr id="71" name="不完整圆 70">
                  <a:extLst>
                    <a:ext uri="{FF2B5EF4-FFF2-40B4-BE49-F238E27FC236}">
                      <a16:creationId xmlns:a16="http://schemas.microsoft.com/office/drawing/2014/main" xmlns="" id="{5A52A75A-55DD-4285-9C14-7EDAF6E3CF63}"/>
                    </a:ext>
                  </a:extLst>
                </p:cNvPr>
                <p:cNvSpPr/>
                <p:nvPr/>
              </p:nvSpPr>
              <p:spPr>
                <a:xfrm rot="199009">
                  <a:off x="3188982" y="2901259"/>
                  <a:ext cx="1439747" cy="1498538"/>
                </a:xfrm>
                <a:prstGeom prst="pie">
                  <a:avLst>
                    <a:gd name="adj1" fmla="val 21307460"/>
                    <a:gd name="adj2" fmla="val 5259698"/>
                  </a:avLst>
                </a:prstGeom>
                <a:solidFill>
                  <a:srgbClr val="8487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8" name="直接连接符 67">
                  <a:extLst>
                    <a:ext uri="{FF2B5EF4-FFF2-40B4-BE49-F238E27FC236}">
                      <a16:creationId xmlns:a16="http://schemas.microsoft.com/office/drawing/2014/main" xmlns="" id="{83D26A0F-4F1B-476D-BD06-A14CC43DB564}"/>
                    </a:ext>
                  </a:extLst>
                </p:cNvPr>
                <p:cNvCxnSpPr>
                  <a:stCxn id="66" idx="2"/>
                  <a:endCxn id="66" idx="6"/>
                </p:cNvCxnSpPr>
                <p:nvPr/>
              </p:nvCxnSpPr>
              <p:spPr>
                <a:xfrm>
                  <a:off x="3136639" y="3646001"/>
                  <a:ext cx="1507524" cy="0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0" name="直接连接符 69">
                  <a:extLst>
                    <a:ext uri="{FF2B5EF4-FFF2-40B4-BE49-F238E27FC236}">
                      <a16:creationId xmlns:a16="http://schemas.microsoft.com/office/drawing/2014/main" xmlns="" id="{0DDDA9F9-E6F1-4EC9-B06F-D161C47B9897}"/>
                    </a:ext>
                  </a:extLst>
                </p:cNvPr>
                <p:cNvCxnSpPr>
                  <a:stCxn id="66" idx="0"/>
                </p:cNvCxnSpPr>
                <p:nvPr/>
              </p:nvCxnSpPr>
              <p:spPr>
                <a:xfrm flipH="1">
                  <a:off x="3879273" y="2892239"/>
                  <a:ext cx="11128" cy="1507524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6" name="椭圆 65">
                  <a:extLst>
                    <a:ext uri="{FF2B5EF4-FFF2-40B4-BE49-F238E27FC236}">
                      <a16:creationId xmlns:a16="http://schemas.microsoft.com/office/drawing/2014/main" xmlns="" id="{69032D4C-0B80-44B5-A9B0-E27A980A5E0C}"/>
                    </a:ext>
                  </a:extLst>
                </p:cNvPr>
                <p:cNvSpPr/>
                <p:nvPr/>
              </p:nvSpPr>
              <p:spPr>
                <a:xfrm>
                  <a:off x="3136639" y="2892239"/>
                  <a:ext cx="1507524" cy="1507524"/>
                </a:xfrm>
                <a:prstGeom prst="ellipse">
                  <a:avLst/>
                </a:prstGeom>
                <a:noFill/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40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3" name="矩形 72">
                    <a:extLst>
                      <a:ext uri="{FF2B5EF4-FFF2-40B4-BE49-F238E27FC236}">
                        <a16:creationId xmlns:a16="http://schemas.microsoft.com/office/drawing/2014/main" id="{DCAAC52E-DA78-47C5-9015-7F225EEEF503}"/>
                      </a:ext>
                    </a:extLst>
                  </p:cNvPr>
                  <p:cNvSpPr/>
                  <p:nvPr/>
                </p:nvSpPr>
                <p:spPr>
                  <a:xfrm>
                    <a:off x="3987310" y="3715926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3" name="矩形 72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CAAC52E-DA78-47C5-9015-7F225EEEF50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7310" y="3715926"/>
                    <a:ext cx="304058" cy="5269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3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xmlns="" id="{9A22FF4E-C5B8-467B-81A9-BF6325C068BF}"/>
                </a:ext>
              </a:extLst>
            </p:cNvPr>
            <p:cNvGrpSpPr/>
            <p:nvPr/>
          </p:nvGrpSpPr>
          <p:grpSpPr>
            <a:xfrm>
              <a:off x="7328550" y="2729262"/>
              <a:ext cx="1435350" cy="1436649"/>
              <a:chOff x="7328550" y="2729262"/>
              <a:chExt cx="1435350" cy="1436649"/>
            </a:xfrm>
          </p:grpSpPr>
          <p:sp>
            <p:nvSpPr>
              <p:cNvPr id="90" name="不完整圆 89">
                <a:extLst>
                  <a:ext uri="{FF2B5EF4-FFF2-40B4-BE49-F238E27FC236}">
                    <a16:creationId xmlns:a16="http://schemas.microsoft.com/office/drawing/2014/main" xmlns="" id="{84338DA4-A669-48DC-93FA-2C2800C430D5}"/>
                  </a:ext>
                </a:extLst>
              </p:cNvPr>
              <p:cNvSpPr/>
              <p:nvPr/>
            </p:nvSpPr>
            <p:spPr>
              <a:xfrm rot="21400991" flipH="1">
                <a:off x="7346000" y="2734837"/>
                <a:ext cx="1370818" cy="1426794"/>
              </a:xfrm>
              <a:prstGeom prst="pie">
                <a:avLst>
                  <a:gd name="adj1" fmla="val 21307460"/>
                  <a:gd name="adj2" fmla="val 5259698"/>
                </a:avLst>
              </a:prstGeom>
              <a:solidFill>
                <a:srgbClr val="848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id="{FBD3C554-4AAE-4A0A-9DFE-422B3E741ACA}"/>
                      </a:ext>
                    </a:extLst>
                  </p:cNvPr>
                  <p:cNvSpPr/>
                  <p:nvPr/>
                </p:nvSpPr>
                <p:spPr>
                  <a:xfrm>
                    <a:off x="7605531" y="3451250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91" name="矩形 90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FBD3C554-4AAE-4A0A-9DFE-422B3E741AC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05531" y="3451250"/>
                    <a:ext cx="304058" cy="5269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9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" name="不完整圆 91">
                <a:extLst>
                  <a:ext uri="{FF2B5EF4-FFF2-40B4-BE49-F238E27FC236}">
                    <a16:creationId xmlns:a16="http://schemas.microsoft.com/office/drawing/2014/main" xmlns="" id="{1111142A-0797-45D9-ACB5-FBB3B23E891F}"/>
                  </a:ext>
                </a:extLst>
              </p:cNvPr>
              <p:cNvSpPr/>
              <p:nvPr/>
            </p:nvSpPr>
            <p:spPr>
              <a:xfrm rot="21400991" flipV="1">
                <a:off x="7344813" y="2729262"/>
                <a:ext cx="1414559" cy="1426794"/>
              </a:xfrm>
              <a:prstGeom prst="pie">
                <a:avLst>
                  <a:gd name="adj1" fmla="val 21307460"/>
                  <a:gd name="adj2" fmla="val 5259698"/>
                </a:avLst>
              </a:prstGeom>
              <a:solidFill>
                <a:srgbClr val="848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4" name="组合 83">
                <a:extLst>
                  <a:ext uri="{FF2B5EF4-FFF2-40B4-BE49-F238E27FC236}">
                    <a16:creationId xmlns:a16="http://schemas.microsoft.com/office/drawing/2014/main" xmlns="" id="{6AE70703-BC84-4834-9D42-4BA1C3148B60}"/>
                  </a:ext>
                </a:extLst>
              </p:cNvPr>
              <p:cNvGrpSpPr/>
              <p:nvPr/>
            </p:nvGrpSpPr>
            <p:grpSpPr>
              <a:xfrm>
                <a:off x="7328550" y="2730560"/>
                <a:ext cx="1435350" cy="1435351"/>
                <a:chOff x="3136639" y="2892239"/>
                <a:chExt cx="1507524" cy="1507525"/>
              </a:xfrm>
            </p:grpSpPr>
            <p:sp>
              <p:nvSpPr>
                <p:cNvPr id="86" name="不完整圆 85">
                  <a:extLst>
                    <a:ext uri="{FF2B5EF4-FFF2-40B4-BE49-F238E27FC236}">
                      <a16:creationId xmlns:a16="http://schemas.microsoft.com/office/drawing/2014/main" xmlns="" id="{F871CB05-7CE1-4072-A500-CEE773A015F6}"/>
                    </a:ext>
                  </a:extLst>
                </p:cNvPr>
                <p:cNvSpPr/>
                <p:nvPr/>
              </p:nvSpPr>
              <p:spPr>
                <a:xfrm rot="199009">
                  <a:off x="3157801" y="2901226"/>
                  <a:ext cx="1485688" cy="1498538"/>
                </a:xfrm>
                <a:prstGeom prst="pie">
                  <a:avLst>
                    <a:gd name="adj1" fmla="val 21307460"/>
                    <a:gd name="adj2" fmla="val 5259698"/>
                  </a:avLst>
                </a:prstGeom>
                <a:solidFill>
                  <a:srgbClr val="8487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7" name="直接连接符 86">
                  <a:extLst>
                    <a:ext uri="{FF2B5EF4-FFF2-40B4-BE49-F238E27FC236}">
                      <a16:creationId xmlns:a16="http://schemas.microsoft.com/office/drawing/2014/main" xmlns="" id="{CF52C531-C8C2-4DEF-B133-55C3FE01F122}"/>
                    </a:ext>
                  </a:extLst>
                </p:cNvPr>
                <p:cNvCxnSpPr>
                  <a:stCxn id="89" idx="2"/>
                  <a:endCxn id="89" idx="6"/>
                </p:cNvCxnSpPr>
                <p:nvPr/>
              </p:nvCxnSpPr>
              <p:spPr>
                <a:xfrm>
                  <a:off x="3136639" y="3646001"/>
                  <a:ext cx="1507524" cy="0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8" name="直接连接符 87">
                  <a:extLst>
                    <a:ext uri="{FF2B5EF4-FFF2-40B4-BE49-F238E27FC236}">
                      <a16:creationId xmlns:a16="http://schemas.microsoft.com/office/drawing/2014/main" xmlns="" id="{5F590BEB-5A6F-4283-8664-60E1F23B33A5}"/>
                    </a:ext>
                  </a:extLst>
                </p:cNvPr>
                <p:cNvCxnSpPr>
                  <a:stCxn id="89" idx="0"/>
                </p:cNvCxnSpPr>
                <p:nvPr/>
              </p:nvCxnSpPr>
              <p:spPr>
                <a:xfrm flipH="1">
                  <a:off x="3879273" y="2892239"/>
                  <a:ext cx="11128" cy="1507524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xmlns="" id="{C8151D1B-0804-470E-A912-078D8CC1C328}"/>
                    </a:ext>
                  </a:extLst>
                </p:cNvPr>
                <p:cNvSpPr/>
                <p:nvPr/>
              </p:nvSpPr>
              <p:spPr>
                <a:xfrm>
                  <a:off x="3136639" y="2892239"/>
                  <a:ext cx="1507524" cy="1507524"/>
                </a:xfrm>
                <a:prstGeom prst="ellipse">
                  <a:avLst/>
                </a:prstGeom>
                <a:noFill/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40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5" name="矩形 84">
                    <a:extLst>
                      <a:ext uri="{FF2B5EF4-FFF2-40B4-BE49-F238E27FC236}">
                        <a16:creationId xmlns:a16="http://schemas.microsoft.com/office/drawing/2014/main" id="{E67F04BE-68A2-444E-BB8C-F81A8DD9F478}"/>
                      </a:ext>
                    </a:extLst>
                  </p:cNvPr>
                  <p:cNvSpPr/>
                  <p:nvPr/>
                </p:nvSpPr>
                <p:spPr>
                  <a:xfrm>
                    <a:off x="8168463" y="3481694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5" name="矩形 84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E67F04BE-68A2-444E-BB8C-F81A8DD9F47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68463" y="3481694"/>
                    <a:ext cx="304058" cy="5269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229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93" name="矩形 92">
                    <a:extLst>
                      <a:ext uri="{FF2B5EF4-FFF2-40B4-BE49-F238E27FC236}">
                        <a16:creationId xmlns:a16="http://schemas.microsoft.com/office/drawing/2014/main" id="{D996F405-99A4-46CB-8291-89D6FD2EE781}"/>
                      </a:ext>
                    </a:extLst>
                  </p:cNvPr>
                  <p:cNvSpPr/>
                  <p:nvPr/>
                </p:nvSpPr>
                <p:spPr>
                  <a:xfrm>
                    <a:off x="8157758" y="2833512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93" name="矩形 92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996F405-99A4-46CB-8291-89D6FD2EE78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57758" y="2833512"/>
                    <a:ext cx="304058" cy="5269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3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xmlns="" id="{5C8B7A90-4E4D-4ED3-9D20-EC83EA2DDAE8}"/>
                </a:ext>
              </a:extLst>
            </p:cNvPr>
            <p:cNvGrpSpPr/>
            <p:nvPr/>
          </p:nvGrpSpPr>
          <p:grpSpPr>
            <a:xfrm>
              <a:off x="5217002" y="2760433"/>
              <a:ext cx="1435350" cy="1435350"/>
              <a:chOff x="5217002" y="2760433"/>
              <a:chExt cx="1435350" cy="1435350"/>
            </a:xfrm>
          </p:grpSpPr>
          <p:sp>
            <p:nvSpPr>
              <p:cNvPr id="94" name="不完整圆 93">
                <a:extLst>
                  <a:ext uri="{FF2B5EF4-FFF2-40B4-BE49-F238E27FC236}">
                    <a16:creationId xmlns:a16="http://schemas.microsoft.com/office/drawing/2014/main" xmlns="" id="{752658F1-44ED-4EFA-A4FB-7443CD10B0F8}"/>
                  </a:ext>
                </a:extLst>
              </p:cNvPr>
              <p:cNvSpPr/>
              <p:nvPr/>
            </p:nvSpPr>
            <p:spPr>
              <a:xfrm rot="21400991" flipH="1">
                <a:off x="5219016" y="2768074"/>
                <a:ext cx="1403617" cy="1426794"/>
              </a:xfrm>
              <a:prstGeom prst="pie">
                <a:avLst>
                  <a:gd name="adj1" fmla="val 21307460"/>
                  <a:gd name="adj2" fmla="val 5259698"/>
                </a:avLst>
              </a:prstGeom>
              <a:solidFill>
                <a:srgbClr val="848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xmlns="" id="{8056AC0C-6A9E-4131-847A-491F9E5668C3}"/>
                  </a:ext>
                </a:extLst>
              </p:cNvPr>
              <p:cNvGrpSpPr/>
              <p:nvPr/>
            </p:nvGrpSpPr>
            <p:grpSpPr>
              <a:xfrm>
                <a:off x="5217002" y="2760433"/>
                <a:ext cx="1435350" cy="1435350"/>
                <a:chOff x="3136639" y="2892239"/>
                <a:chExt cx="1507524" cy="1507524"/>
              </a:xfrm>
            </p:grpSpPr>
            <p:sp>
              <p:nvSpPr>
                <p:cNvPr id="79" name="不完整圆 78">
                  <a:extLst>
                    <a:ext uri="{FF2B5EF4-FFF2-40B4-BE49-F238E27FC236}">
                      <a16:creationId xmlns:a16="http://schemas.microsoft.com/office/drawing/2014/main" xmlns="" id="{8082195F-4AD0-4116-AD59-C17AAEAFAA22}"/>
                    </a:ext>
                  </a:extLst>
                </p:cNvPr>
                <p:cNvSpPr/>
                <p:nvPr/>
              </p:nvSpPr>
              <p:spPr>
                <a:xfrm rot="199009">
                  <a:off x="3154562" y="2900263"/>
                  <a:ext cx="1474195" cy="1498538"/>
                </a:xfrm>
                <a:prstGeom prst="pie">
                  <a:avLst>
                    <a:gd name="adj1" fmla="val 21307460"/>
                    <a:gd name="adj2" fmla="val 5259698"/>
                  </a:avLst>
                </a:prstGeom>
                <a:solidFill>
                  <a:srgbClr val="8487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0" name="直接连接符 79">
                  <a:extLst>
                    <a:ext uri="{FF2B5EF4-FFF2-40B4-BE49-F238E27FC236}">
                      <a16:creationId xmlns:a16="http://schemas.microsoft.com/office/drawing/2014/main" xmlns="" id="{122A78AC-341C-4E55-B281-64559A574451}"/>
                    </a:ext>
                  </a:extLst>
                </p:cNvPr>
                <p:cNvCxnSpPr>
                  <a:stCxn id="82" idx="2"/>
                  <a:endCxn id="82" idx="6"/>
                </p:cNvCxnSpPr>
                <p:nvPr/>
              </p:nvCxnSpPr>
              <p:spPr>
                <a:xfrm>
                  <a:off x="3136639" y="3646001"/>
                  <a:ext cx="1507524" cy="0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1" name="直接连接符 80">
                  <a:extLst>
                    <a:ext uri="{FF2B5EF4-FFF2-40B4-BE49-F238E27FC236}">
                      <a16:creationId xmlns:a16="http://schemas.microsoft.com/office/drawing/2014/main" xmlns="" id="{700CCAD6-DCF8-49A2-AAD1-8872A99BF8C8}"/>
                    </a:ext>
                  </a:extLst>
                </p:cNvPr>
                <p:cNvCxnSpPr>
                  <a:stCxn id="82" idx="0"/>
                </p:cNvCxnSpPr>
                <p:nvPr/>
              </p:nvCxnSpPr>
              <p:spPr>
                <a:xfrm flipH="1">
                  <a:off x="3879273" y="2892239"/>
                  <a:ext cx="11128" cy="1507524"/>
                </a:xfrm>
                <a:prstGeom prst="line">
                  <a:avLst/>
                </a:prstGeom>
                <a:solidFill>
                  <a:schemeClr val="bg1"/>
                </a:solidFill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82" name="椭圆 81">
                  <a:extLst>
                    <a:ext uri="{FF2B5EF4-FFF2-40B4-BE49-F238E27FC236}">
                      <a16:creationId xmlns:a16="http://schemas.microsoft.com/office/drawing/2014/main" xmlns="" id="{2BAD8E7B-E3BC-419F-B877-7A7D188E1080}"/>
                    </a:ext>
                  </a:extLst>
                </p:cNvPr>
                <p:cNvSpPr/>
                <p:nvPr/>
              </p:nvSpPr>
              <p:spPr>
                <a:xfrm>
                  <a:off x="3136639" y="2892239"/>
                  <a:ext cx="1507524" cy="1507524"/>
                </a:xfrm>
                <a:prstGeom prst="ellipse">
                  <a:avLst/>
                </a:prstGeom>
                <a:noFill/>
                <a:ln w="38100">
                  <a:solidFill>
                    <a:srgbClr val="595DA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40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8" name="矩形 77">
                    <a:extLst>
                      <a:ext uri="{FF2B5EF4-FFF2-40B4-BE49-F238E27FC236}">
                        <a16:creationId xmlns:a16="http://schemas.microsoft.com/office/drawing/2014/main" id="{581CDAF5-F27D-46E6-8B80-4ADA6AE690C0}"/>
                      </a:ext>
                    </a:extLst>
                  </p:cNvPr>
                  <p:cNvSpPr/>
                  <p:nvPr/>
                </p:nvSpPr>
                <p:spPr>
                  <a:xfrm>
                    <a:off x="6056915" y="3511567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8" name="矩形 77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581CDAF5-F27D-46E6-8B80-4ADA6AE690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56915" y="3511567"/>
                    <a:ext cx="304058" cy="5269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348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95" name="矩形 94">
                    <a:extLst>
                      <a:ext uri="{FF2B5EF4-FFF2-40B4-BE49-F238E27FC236}">
                        <a16:creationId xmlns:a16="http://schemas.microsoft.com/office/drawing/2014/main" id="{F1F080A6-0E3E-4622-B8C9-9D5573CD1B77}"/>
                      </a:ext>
                    </a:extLst>
                  </p:cNvPr>
                  <p:cNvSpPr/>
                  <p:nvPr/>
                </p:nvSpPr>
                <p:spPr>
                  <a:xfrm>
                    <a:off x="5484038" y="3484174"/>
                    <a:ext cx="304058" cy="52693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</m:ctrlPr>
                          </m:fPr>
                          <m:num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i="1" spc="-3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字魂70号-灵悦黑体" panose="00000500000000000000" pitchFamily="2" charset="-122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zh-CN" altLang="en-US" sz="2000" spc="-3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/>
                    </a:r>
                    <a:endParaRPr lang="zh-CN" altLang="en-US" sz="2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95" name="矩形 94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F1F080A6-0E3E-4622-B8C9-9D5573CD1B7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84038" y="3484174"/>
                    <a:ext cx="304058" cy="5269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32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49960A65-B789-41A7-BBC1-E3B89F414482}"/>
                    </a:ext>
                  </a:extLst>
                </p:cNvPr>
                <p:cNvSpPr/>
                <p:nvPr/>
              </p:nvSpPr>
              <p:spPr>
                <a:xfrm>
                  <a:off x="3679709" y="4326623"/>
                  <a:ext cx="353751" cy="613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:endParaRPr lang="zh-CN" altLang="en-US" sz="2400" dirty="0">
                    <a:solidFill>
                      <a:srgbClr val="595DAB"/>
                    </a:solidFill>
                  </a:endParaRPr>
                </a:p>
              </p:txBody>
            </p:sp>
          </mc:Choice>
          <mc:Fallback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49960A65-B789-41A7-BBC1-E3B89F4144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9709" y="4326623"/>
                  <a:ext cx="353751" cy="6138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0E4D8A2A-F7C0-4830-A47C-520859F35E32}"/>
                    </a:ext>
                  </a:extLst>
                </p:cNvPr>
                <p:cNvSpPr/>
                <p:nvPr/>
              </p:nvSpPr>
              <p:spPr>
                <a:xfrm>
                  <a:off x="5742249" y="4286171"/>
                  <a:ext cx="353751" cy="613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pc="-300" smtClean="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:endParaRPr lang="zh-CN" altLang="en-US" sz="2400" dirty="0">
                    <a:solidFill>
                      <a:srgbClr val="595DAB"/>
                    </a:solidFill>
                  </a:endParaRPr>
                </a:p>
              </p:txBody>
            </p:sp>
          </mc:Choice>
          <mc:Fallback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0E4D8A2A-F7C0-4830-A47C-520859F35E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2249" y="4286171"/>
                  <a:ext cx="353751" cy="61388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id="{C1BAE680-E333-4BFF-930E-155EFB791AC5}"/>
                    </a:ext>
                  </a:extLst>
                </p:cNvPr>
                <p:cNvSpPr/>
                <p:nvPr/>
              </p:nvSpPr>
              <p:spPr>
                <a:xfrm>
                  <a:off x="7864051" y="4226953"/>
                  <a:ext cx="353751" cy="6146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pc="-300" smtClean="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i="1" spc="-300">
                              <a:solidFill>
                                <a:srgbClr val="595DAB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zh-CN" altLang="en-US" sz="2400" spc="-300" dirty="0">
                      <a:solidFill>
                        <a:srgbClr val="595DAB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/>
                  </a:r>
                  <a:endParaRPr lang="zh-CN" altLang="en-US" sz="2400" dirty="0">
                    <a:solidFill>
                      <a:srgbClr val="595DAB"/>
                    </a:solidFill>
                  </a:endParaRPr>
                </a:p>
              </p:txBody>
            </p:sp>
          </mc:Choice>
          <mc:Fallback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C1BAE680-E333-4BFF-930E-155EFB791A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4051" y="4226953"/>
                  <a:ext cx="353751" cy="61465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89707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A5ADF595-AA2E-402B-839F-FFC3486EBB56}"/>
              </a:ext>
            </a:extLst>
          </p:cNvPr>
          <p:cNvSpPr txBox="1"/>
          <p:nvPr/>
        </p:nvSpPr>
        <p:spPr>
          <a:xfrm>
            <a:off x="7425277" y="4490829"/>
            <a:ext cx="596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spc="-3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endParaRPr lang="zh-CN" altLang="en-US" sz="5400" spc="-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975CA2E-F0E3-4A95-8848-DA3F731A11CD}"/>
              </a:ext>
            </a:extLst>
          </p:cNvPr>
          <p:cNvSpPr txBox="1"/>
          <p:nvPr/>
        </p:nvSpPr>
        <p:spPr>
          <a:xfrm>
            <a:off x="4811033" y="1905506"/>
            <a:ext cx="256993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教后</a:t>
            </a:r>
            <a:endParaRPr lang="en-US" altLang="zh-CN" sz="96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r>
              <a:rPr lang="zh-CN" altLang="en-US" sz="9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练习</a:t>
            </a:r>
            <a:endParaRPr lang="en-US" altLang="zh-CN" sz="96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57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8">
            <a:extLst>
              <a:ext uri="{FF2B5EF4-FFF2-40B4-BE49-F238E27FC236}">
                <a16:creationId xmlns:a16="http://schemas.microsoft.com/office/drawing/2014/main" xmlns="" id="{CFE07297-D622-4DEC-B085-6D469EBF5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292" y="3969437"/>
            <a:ext cx="71096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解答：</a:t>
            </a:r>
            <a:endParaRPr lang="en-US" altLang="zh-CN" sz="32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buFont typeface="Arial" charset="0"/>
              <a:buNone/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五分之二    六分之五    七分之三     九分之八    九分之四    十分之三</a:t>
            </a: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xmlns="" id="{87D41C9C-0B7D-4533-AFB7-BA1F1EA8F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1457403"/>
            <a:ext cx="51260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36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读出下面的分数。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F9337CF-1921-4E96-99D5-E4D1FFB701DE}"/>
              </a:ext>
            </a:extLst>
          </p:cNvPr>
          <p:cNvGrpSpPr/>
          <p:nvPr/>
        </p:nvGrpSpPr>
        <p:grpSpPr>
          <a:xfrm>
            <a:off x="3803471" y="2452098"/>
            <a:ext cx="4585058" cy="1168974"/>
            <a:chOff x="3881618" y="2452098"/>
            <a:chExt cx="4585058" cy="116897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4423CD66-3552-421E-B894-034E89278AED}"/>
                    </a:ext>
                  </a:extLst>
                </p:cNvPr>
                <p:cNvSpPr txBox="1"/>
                <p:nvPr/>
              </p:nvSpPr>
              <p:spPr>
                <a:xfrm>
                  <a:off x="3881618" y="2452098"/>
                  <a:ext cx="386323" cy="11564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4423CD66-3552-421E-B894-034E89278A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1618" y="2452098"/>
                  <a:ext cx="386323" cy="11564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F8684CE-42C6-4CBA-AE7E-760AA152D4DA}"/>
                    </a:ext>
                  </a:extLst>
                </p:cNvPr>
                <p:cNvSpPr txBox="1"/>
                <p:nvPr/>
              </p:nvSpPr>
              <p:spPr>
                <a:xfrm>
                  <a:off x="4664618" y="2452098"/>
                  <a:ext cx="386324" cy="11689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CF8684CE-42C6-4CBA-AE7E-760AA152D4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4618" y="2452098"/>
                  <a:ext cx="386324" cy="11689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92420CFC-6232-44B9-93C3-6EDBBB5DADFB}"/>
                    </a:ext>
                  </a:extLst>
                </p:cNvPr>
                <p:cNvSpPr txBox="1"/>
                <p:nvPr/>
              </p:nvSpPr>
              <p:spPr>
                <a:xfrm>
                  <a:off x="5447619" y="2452098"/>
                  <a:ext cx="386324" cy="11542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92420CFC-6232-44B9-93C3-6EDBBB5DAD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47619" y="2452098"/>
                  <a:ext cx="386324" cy="115422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FF8A534B-238C-4369-A673-B2FA3E3A5E85}"/>
                    </a:ext>
                  </a:extLst>
                </p:cNvPr>
                <p:cNvSpPr txBox="1"/>
                <p:nvPr/>
              </p:nvSpPr>
              <p:spPr>
                <a:xfrm>
                  <a:off x="6230620" y="2452098"/>
                  <a:ext cx="386324" cy="11564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FF8A534B-238C-4369-A673-B2FA3E3A5E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620" y="2452098"/>
                  <a:ext cx="386324" cy="115647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41DAD149-8989-4981-B66B-A7DD86F17A6A}"/>
                    </a:ext>
                  </a:extLst>
                </p:cNvPr>
                <p:cNvSpPr txBox="1"/>
                <p:nvPr/>
              </p:nvSpPr>
              <p:spPr>
                <a:xfrm>
                  <a:off x="7013621" y="2452098"/>
                  <a:ext cx="386324" cy="11541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41DAD149-8989-4981-B66B-A7DD86F17A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3621" y="2452098"/>
                  <a:ext cx="386324" cy="11541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1FA15648-08FA-49F1-8A98-4429E3E4F505}"/>
                    </a:ext>
                  </a:extLst>
                </p:cNvPr>
                <p:cNvSpPr txBox="1"/>
                <p:nvPr/>
              </p:nvSpPr>
              <p:spPr>
                <a:xfrm>
                  <a:off x="7796621" y="2452098"/>
                  <a:ext cx="670055" cy="115647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4000" i="1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4000" b="0" i="0" smtClean="0">
                                <a:solidFill>
                                  <a:srgbClr val="8487C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zh-CN" altLang="en-US" sz="4000" dirty="0">
                    <a:solidFill>
                      <a:srgbClr val="8487C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1FA15648-08FA-49F1-8A98-4429E3E4F5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6621" y="2452098"/>
                  <a:ext cx="670055" cy="115647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975702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B135D31-201D-4113-BD49-135362909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8141" y="1677039"/>
            <a:ext cx="65031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36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用分数表示各图中的涂色部分。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A25491F4-6690-423B-B23C-B469BB66FACF}"/>
              </a:ext>
            </a:extLst>
          </p:cNvPr>
          <p:cNvGrpSpPr/>
          <p:nvPr/>
        </p:nvGrpSpPr>
        <p:grpSpPr>
          <a:xfrm>
            <a:off x="1990997" y="2836215"/>
            <a:ext cx="7795819" cy="2100781"/>
            <a:chOff x="1990997" y="2836215"/>
            <a:chExt cx="7795819" cy="2100781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665FDD9A-37F2-43C8-A0DC-3B877A9C2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997" y="4399691"/>
              <a:ext cx="179433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595DAB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　　）　</a:t>
              </a: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B340F645-29A5-4056-8524-989E965188ED}"/>
                </a:ext>
              </a:extLst>
            </p:cNvPr>
            <p:cNvGrpSpPr/>
            <p:nvPr/>
          </p:nvGrpSpPr>
          <p:grpSpPr>
            <a:xfrm>
              <a:off x="2319450" y="2912636"/>
              <a:ext cx="1137427" cy="1159727"/>
              <a:chOff x="3958680" y="4259971"/>
              <a:chExt cx="1137427" cy="1159727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26F3899A-A3A3-4253-BFC4-ACB633C5B402}"/>
                  </a:ext>
                </a:extLst>
              </p:cNvPr>
              <p:cNvSpPr/>
              <p:nvPr/>
            </p:nvSpPr>
            <p:spPr>
              <a:xfrm>
                <a:off x="3958681" y="5129845"/>
                <a:ext cx="568714" cy="289853"/>
              </a:xfrm>
              <a:prstGeom prst="rect">
                <a:avLst/>
              </a:prstGeom>
              <a:solidFill>
                <a:srgbClr val="8487C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4DD3F37D-7E62-43B0-9D78-A503BC53838A}"/>
                  </a:ext>
                </a:extLst>
              </p:cNvPr>
              <p:cNvSpPr/>
              <p:nvPr/>
            </p:nvSpPr>
            <p:spPr>
              <a:xfrm>
                <a:off x="3958681" y="4839992"/>
                <a:ext cx="568714" cy="2898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B02C7A9B-2038-420E-B9B1-5F04F96E91B5}"/>
                  </a:ext>
                </a:extLst>
              </p:cNvPr>
              <p:cNvSpPr/>
              <p:nvPr/>
            </p:nvSpPr>
            <p:spPr>
              <a:xfrm>
                <a:off x="3958680" y="4549824"/>
                <a:ext cx="568714" cy="2898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719C5D2B-3BDA-49E7-B3B3-7AAA87A75654}"/>
                  </a:ext>
                </a:extLst>
              </p:cNvPr>
              <p:cNvSpPr/>
              <p:nvPr/>
            </p:nvSpPr>
            <p:spPr>
              <a:xfrm>
                <a:off x="3958680" y="4259971"/>
                <a:ext cx="568714" cy="289853"/>
              </a:xfrm>
              <a:prstGeom prst="rect">
                <a:avLst/>
              </a:prstGeom>
              <a:solidFill>
                <a:srgbClr val="8487C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A55F0F3C-2741-475F-988A-06C975651CEF}"/>
                  </a:ext>
                </a:extLst>
              </p:cNvPr>
              <p:cNvSpPr/>
              <p:nvPr/>
            </p:nvSpPr>
            <p:spPr>
              <a:xfrm>
                <a:off x="4527393" y="5129845"/>
                <a:ext cx="568714" cy="2898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9F1D8325-2EC3-45DD-A21E-C7D8F62D8754}"/>
                  </a:ext>
                </a:extLst>
              </p:cNvPr>
              <p:cNvSpPr/>
              <p:nvPr/>
            </p:nvSpPr>
            <p:spPr>
              <a:xfrm>
                <a:off x="4527393" y="4839992"/>
                <a:ext cx="568714" cy="2898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23888AAA-9BAA-4553-B509-5220735C51D3}"/>
                  </a:ext>
                </a:extLst>
              </p:cNvPr>
              <p:cNvSpPr/>
              <p:nvPr/>
            </p:nvSpPr>
            <p:spPr>
              <a:xfrm>
                <a:off x="4527392" y="4549824"/>
                <a:ext cx="568714" cy="289853"/>
              </a:xfrm>
              <a:prstGeom prst="rect">
                <a:avLst/>
              </a:prstGeom>
              <a:solidFill>
                <a:srgbClr val="8487C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FC32392B-87EF-4E40-972C-BADF550C53F6}"/>
                  </a:ext>
                </a:extLst>
              </p:cNvPr>
              <p:cNvSpPr/>
              <p:nvPr/>
            </p:nvSpPr>
            <p:spPr>
              <a:xfrm>
                <a:off x="4527392" y="4259971"/>
                <a:ext cx="568714" cy="28985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4D9B79C6-3973-4597-95A5-62861C904612}"/>
                </a:ext>
              </a:extLst>
            </p:cNvPr>
            <p:cNvGrpSpPr/>
            <p:nvPr/>
          </p:nvGrpSpPr>
          <p:grpSpPr>
            <a:xfrm>
              <a:off x="4002101" y="2979126"/>
              <a:ext cx="1113453" cy="1113453"/>
              <a:chOff x="4074195" y="4326461"/>
              <a:chExt cx="1113453" cy="1113453"/>
            </a:xfrm>
          </p:grpSpPr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="" id="{6AFD85F1-B70C-4CE3-951B-2D184696DEAC}"/>
                  </a:ext>
                </a:extLst>
              </p:cNvPr>
              <p:cNvSpPr/>
              <p:nvPr/>
            </p:nvSpPr>
            <p:spPr>
              <a:xfrm>
                <a:off x="4074195" y="4326461"/>
                <a:ext cx="1113453" cy="1113453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595D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不完整圆 31">
                <a:extLst>
                  <a:ext uri="{FF2B5EF4-FFF2-40B4-BE49-F238E27FC236}">
                    <a16:creationId xmlns:a16="http://schemas.microsoft.com/office/drawing/2014/main" xmlns="" id="{D181EAAD-3907-4729-A52E-E7BD53A066A5}"/>
                  </a:ext>
                </a:extLst>
              </p:cNvPr>
              <p:cNvSpPr/>
              <p:nvPr/>
            </p:nvSpPr>
            <p:spPr>
              <a:xfrm rot="14049529">
                <a:off x="4087511" y="4339559"/>
                <a:ext cx="1085556" cy="1085556"/>
              </a:xfrm>
              <a:prstGeom prst="pie">
                <a:avLst>
                  <a:gd name="adj1" fmla="val 329301"/>
                  <a:gd name="adj2" fmla="val 14749893"/>
                </a:avLst>
              </a:prstGeom>
              <a:solidFill>
                <a:srgbClr val="848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="" id="{D25C0449-BFCF-4C98-8F4F-1BD24B177E79}"/>
                  </a:ext>
                </a:extLst>
              </p:cNvPr>
              <p:cNvGrpSpPr/>
              <p:nvPr/>
            </p:nvGrpSpPr>
            <p:grpSpPr>
              <a:xfrm>
                <a:off x="4074195" y="4489522"/>
                <a:ext cx="1113453" cy="787331"/>
                <a:chOff x="4074195" y="4489522"/>
                <a:chExt cx="1113453" cy="787331"/>
              </a:xfrm>
            </p:grpSpPr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xmlns="" id="{B8A643CD-E3AC-4227-93BF-952FA0FB87D1}"/>
                    </a:ext>
                  </a:extLst>
                </p:cNvPr>
                <p:cNvCxnSpPr>
                  <a:stCxn id="22" idx="2"/>
                  <a:endCxn id="22" idx="6"/>
                </p:cNvCxnSpPr>
                <p:nvPr/>
              </p:nvCxnSpPr>
              <p:spPr>
                <a:xfrm>
                  <a:off x="4074195" y="4883188"/>
                  <a:ext cx="1113453" cy="0"/>
                </a:xfrm>
                <a:prstGeom prst="line">
                  <a:avLst/>
                </a:prstGeom>
                <a:ln w="25400">
                  <a:solidFill>
                    <a:srgbClr val="595DAB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xmlns="" id="{41CAB43E-8BD5-48BF-814D-AD85BA834E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-900000" flipH="1">
                  <a:off x="4237256" y="4489522"/>
                  <a:ext cx="787331" cy="787331"/>
                </a:xfrm>
                <a:prstGeom prst="line">
                  <a:avLst/>
                </a:prstGeom>
                <a:ln w="25400">
                  <a:solidFill>
                    <a:srgbClr val="595DA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xmlns="" id="{BEC192B4-7FEA-4003-9D24-72E93ACB96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900000">
                  <a:off x="4237256" y="4489522"/>
                  <a:ext cx="787331" cy="787331"/>
                </a:xfrm>
                <a:prstGeom prst="line">
                  <a:avLst/>
                </a:prstGeom>
                <a:ln w="25400">
                  <a:solidFill>
                    <a:srgbClr val="595DA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61F0C849-07B0-4706-874B-9ACAC8D2A8E4}"/>
                </a:ext>
              </a:extLst>
            </p:cNvPr>
            <p:cNvGrpSpPr/>
            <p:nvPr/>
          </p:nvGrpSpPr>
          <p:grpSpPr>
            <a:xfrm>
              <a:off x="5660778" y="3213011"/>
              <a:ext cx="1997848" cy="645683"/>
              <a:chOff x="5462693" y="4579354"/>
              <a:chExt cx="1997848" cy="645683"/>
            </a:xfrm>
          </p:grpSpPr>
          <p:sp>
            <p:nvSpPr>
              <p:cNvPr id="33" name="直角三角形 32">
                <a:extLst>
                  <a:ext uri="{FF2B5EF4-FFF2-40B4-BE49-F238E27FC236}">
                    <a16:creationId xmlns:a16="http://schemas.microsoft.com/office/drawing/2014/main" xmlns="" id="{C18BE45D-2DF8-4BBA-AF15-EAB62D04439C}"/>
                  </a:ext>
                </a:extLst>
              </p:cNvPr>
              <p:cNvSpPr/>
              <p:nvPr/>
            </p:nvSpPr>
            <p:spPr>
              <a:xfrm>
                <a:off x="6461617" y="4580197"/>
                <a:ext cx="998924" cy="319530"/>
              </a:xfrm>
              <a:prstGeom prst="rtTriangle">
                <a:avLst/>
              </a:prstGeom>
              <a:solidFill>
                <a:schemeClr val="bg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直角三角形 33">
                <a:extLst>
                  <a:ext uri="{FF2B5EF4-FFF2-40B4-BE49-F238E27FC236}">
                    <a16:creationId xmlns:a16="http://schemas.microsoft.com/office/drawing/2014/main" xmlns="" id="{F183F081-2810-4485-B919-5DF96E77E482}"/>
                  </a:ext>
                </a:extLst>
              </p:cNvPr>
              <p:cNvSpPr/>
              <p:nvPr/>
            </p:nvSpPr>
            <p:spPr>
              <a:xfrm flipV="1">
                <a:off x="6461617" y="4905507"/>
                <a:ext cx="998924" cy="319530"/>
              </a:xfrm>
              <a:prstGeom prst="rtTriangle">
                <a:avLst/>
              </a:prstGeom>
              <a:solidFill>
                <a:srgbClr val="8487C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直角三角形 34">
                <a:extLst>
                  <a:ext uri="{FF2B5EF4-FFF2-40B4-BE49-F238E27FC236}">
                    <a16:creationId xmlns:a16="http://schemas.microsoft.com/office/drawing/2014/main" xmlns="" id="{775EE18E-B7E0-4C21-9F64-12B6962DFD99}"/>
                  </a:ext>
                </a:extLst>
              </p:cNvPr>
              <p:cNvSpPr/>
              <p:nvPr/>
            </p:nvSpPr>
            <p:spPr>
              <a:xfrm flipH="1">
                <a:off x="5462693" y="4579354"/>
                <a:ext cx="998924" cy="319530"/>
              </a:xfrm>
              <a:prstGeom prst="rtTriangle">
                <a:avLst/>
              </a:prstGeom>
              <a:solidFill>
                <a:srgbClr val="8487C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直角三角形 35">
                <a:extLst>
                  <a:ext uri="{FF2B5EF4-FFF2-40B4-BE49-F238E27FC236}">
                    <a16:creationId xmlns:a16="http://schemas.microsoft.com/office/drawing/2014/main" xmlns="" id="{B606AC1C-9A50-4E15-8D4D-92F827DD220E}"/>
                  </a:ext>
                </a:extLst>
              </p:cNvPr>
              <p:cNvSpPr/>
              <p:nvPr/>
            </p:nvSpPr>
            <p:spPr>
              <a:xfrm flipH="1" flipV="1">
                <a:off x="5462693" y="4904664"/>
                <a:ext cx="998924" cy="319530"/>
              </a:xfrm>
              <a:prstGeom prst="rtTriangle">
                <a:avLst/>
              </a:prstGeom>
              <a:solidFill>
                <a:schemeClr val="bg1"/>
              </a:solidFill>
              <a:ln w="38100" cap="rnd">
                <a:solidFill>
                  <a:srgbClr val="595DAB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xmlns="" id="{08B33808-D21D-45A5-AC08-05185DEED5BF}"/>
                </a:ext>
              </a:extLst>
            </p:cNvPr>
            <p:cNvGrpSpPr/>
            <p:nvPr/>
          </p:nvGrpSpPr>
          <p:grpSpPr>
            <a:xfrm>
              <a:off x="8203851" y="2836215"/>
              <a:ext cx="1371600" cy="1374553"/>
              <a:chOff x="7848251" y="4183550"/>
              <a:chExt cx="1371600" cy="1374553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xmlns="" id="{C619D744-4782-49D6-AF3B-1317A3F28F5B}"/>
                  </a:ext>
                </a:extLst>
              </p:cNvPr>
              <p:cNvGrpSpPr/>
              <p:nvPr/>
            </p:nvGrpSpPr>
            <p:grpSpPr>
              <a:xfrm>
                <a:off x="7848251" y="4183550"/>
                <a:ext cx="1371600" cy="1374553"/>
                <a:chOff x="7826188" y="4399740"/>
                <a:chExt cx="1371600" cy="1158363"/>
              </a:xfrm>
              <a:solidFill>
                <a:schemeClr val="bg1"/>
              </a:solidFill>
            </p:grpSpPr>
            <p:grpSp>
              <p:nvGrpSpPr>
                <p:cNvPr id="47" name="组合 46">
                  <a:extLst>
                    <a:ext uri="{FF2B5EF4-FFF2-40B4-BE49-F238E27FC236}">
                      <a16:creationId xmlns:a16="http://schemas.microsoft.com/office/drawing/2014/main" xmlns="" id="{79B6C725-587A-4AB6-AECB-4ED4698A2D83}"/>
                    </a:ext>
                  </a:extLst>
                </p:cNvPr>
                <p:cNvGrpSpPr/>
                <p:nvPr/>
              </p:nvGrpSpPr>
              <p:grpSpPr>
                <a:xfrm>
                  <a:off x="7826188" y="4980398"/>
                  <a:ext cx="1371600" cy="577705"/>
                  <a:chOff x="7826188" y="4980398"/>
                  <a:chExt cx="1371600" cy="577705"/>
                </a:xfrm>
                <a:grpFill/>
              </p:grpSpPr>
              <p:sp>
                <p:nvSpPr>
                  <p:cNvPr id="44" name="矩形 43">
                    <a:extLst>
                      <a:ext uri="{FF2B5EF4-FFF2-40B4-BE49-F238E27FC236}">
                        <a16:creationId xmlns:a16="http://schemas.microsoft.com/office/drawing/2014/main" xmlns="" id="{203E394B-4D27-443C-9664-D856BACFD4C8}"/>
                      </a:ext>
                    </a:extLst>
                  </p:cNvPr>
                  <p:cNvSpPr/>
                  <p:nvPr/>
                </p:nvSpPr>
                <p:spPr>
                  <a:xfrm>
                    <a:off x="7826188" y="4980398"/>
                    <a:ext cx="685800" cy="577705"/>
                  </a:xfrm>
                  <a:prstGeom prst="rect">
                    <a:avLst/>
                  </a:prstGeom>
                  <a:grpFill/>
                  <a:ln w="25400">
                    <a:solidFill>
                      <a:srgbClr val="595DA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" name="矩形 44">
                    <a:extLst>
                      <a:ext uri="{FF2B5EF4-FFF2-40B4-BE49-F238E27FC236}">
                        <a16:creationId xmlns:a16="http://schemas.microsoft.com/office/drawing/2014/main" xmlns="" id="{116419D2-6018-4BE6-9DBC-13E6DCC8C718}"/>
                      </a:ext>
                    </a:extLst>
                  </p:cNvPr>
                  <p:cNvSpPr/>
                  <p:nvPr/>
                </p:nvSpPr>
                <p:spPr>
                  <a:xfrm>
                    <a:off x="8511988" y="4980398"/>
                    <a:ext cx="685800" cy="577705"/>
                  </a:xfrm>
                  <a:prstGeom prst="rect">
                    <a:avLst/>
                  </a:prstGeom>
                  <a:grpFill/>
                  <a:ln w="25400">
                    <a:solidFill>
                      <a:srgbClr val="595DA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8" name="组合 47">
                  <a:extLst>
                    <a:ext uri="{FF2B5EF4-FFF2-40B4-BE49-F238E27FC236}">
                      <a16:creationId xmlns:a16="http://schemas.microsoft.com/office/drawing/2014/main" xmlns="" id="{6E1F3EBC-D7BF-491A-A078-14D50572F1BB}"/>
                    </a:ext>
                  </a:extLst>
                </p:cNvPr>
                <p:cNvGrpSpPr/>
                <p:nvPr/>
              </p:nvGrpSpPr>
              <p:grpSpPr>
                <a:xfrm>
                  <a:off x="7826188" y="4399740"/>
                  <a:ext cx="1371600" cy="577705"/>
                  <a:chOff x="7826188" y="4980398"/>
                  <a:chExt cx="1371600" cy="577705"/>
                </a:xfrm>
                <a:grpFill/>
              </p:grpSpPr>
              <p:sp>
                <p:nvSpPr>
                  <p:cNvPr id="49" name="矩形 48">
                    <a:extLst>
                      <a:ext uri="{FF2B5EF4-FFF2-40B4-BE49-F238E27FC236}">
                        <a16:creationId xmlns:a16="http://schemas.microsoft.com/office/drawing/2014/main" xmlns="" id="{CA59DED2-DD9D-436C-A90D-ACEE302E5B4C}"/>
                      </a:ext>
                    </a:extLst>
                  </p:cNvPr>
                  <p:cNvSpPr/>
                  <p:nvPr/>
                </p:nvSpPr>
                <p:spPr>
                  <a:xfrm>
                    <a:off x="7826188" y="4980398"/>
                    <a:ext cx="685800" cy="577705"/>
                  </a:xfrm>
                  <a:prstGeom prst="rect">
                    <a:avLst/>
                  </a:prstGeom>
                  <a:grpFill/>
                  <a:ln w="25400">
                    <a:solidFill>
                      <a:srgbClr val="595DA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0" name="矩形 49">
                    <a:extLst>
                      <a:ext uri="{FF2B5EF4-FFF2-40B4-BE49-F238E27FC236}">
                        <a16:creationId xmlns:a16="http://schemas.microsoft.com/office/drawing/2014/main" xmlns="" id="{B9B51997-8BB6-4534-8D14-7308B25C63FE}"/>
                      </a:ext>
                    </a:extLst>
                  </p:cNvPr>
                  <p:cNvSpPr/>
                  <p:nvPr/>
                </p:nvSpPr>
                <p:spPr>
                  <a:xfrm>
                    <a:off x="8511988" y="4980398"/>
                    <a:ext cx="685800" cy="577705"/>
                  </a:xfrm>
                  <a:prstGeom prst="rect">
                    <a:avLst/>
                  </a:prstGeom>
                  <a:grpFill/>
                  <a:ln w="25400">
                    <a:solidFill>
                      <a:srgbClr val="595DA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xmlns="" id="{708E6E3E-46EF-4C16-9672-1B8FBB7A05B1}"/>
                  </a:ext>
                </a:extLst>
              </p:cNvPr>
              <p:cNvGrpSpPr/>
              <p:nvPr/>
            </p:nvGrpSpPr>
            <p:grpSpPr>
              <a:xfrm>
                <a:off x="7848251" y="4183550"/>
                <a:ext cx="685800" cy="1371260"/>
                <a:chOff x="7848251" y="4183550"/>
                <a:chExt cx="685800" cy="1371260"/>
              </a:xfrm>
            </p:grpSpPr>
            <p:sp>
              <p:nvSpPr>
                <p:cNvPr id="52" name="直角三角形 51">
                  <a:extLst>
                    <a:ext uri="{FF2B5EF4-FFF2-40B4-BE49-F238E27FC236}">
                      <a16:creationId xmlns:a16="http://schemas.microsoft.com/office/drawing/2014/main" xmlns="" id="{14E6795D-0B6B-410C-B15D-5C42D325238A}"/>
                    </a:ext>
                  </a:extLst>
                </p:cNvPr>
                <p:cNvSpPr/>
                <p:nvPr/>
              </p:nvSpPr>
              <p:spPr>
                <a:xfrm rot="5400000">
                  <a:off x="7848251" y="4183550"/>
                  <a:ext cx="685800" cy="685800"/>
                </a:xfrm>
                <a:prstGeom prst="rtTriangle">
                  <a:avLst/>
                </a:prstGeom>
                <a:solidFill>
                  <a:srgbClr val="8487C1"/>
                </a:solidFill>
                <a:ln w="25400" cap="rnd">
                  <a:solidFill>
                    <a:srgbClr val="595DAB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直角三角形 52">
                  <a:extLst>
                    <a:ext uri="{FF2B5EF4-FFF2-40B4-BE49-F238E27FC236}">
                      <a16:creationId xmlns:a16="http://schemas.microsoft.com/office/drawing/2014/main" xmlns="" id="{5DAADB39-D581-49F5-8828-35372D51C539}"/>
                    </a:ext>
                  </a:extLst>
                </p:cNvPr>
                <p:cNvSpPr/>
                <p:nvPr/>
              </p:nvSpPr>
              <p:spPr>
                <a:xfrm>
                  <a:off x="7848251" y="4869010"/>
                  <a:ext cx="685800" cy="685800"/>
                </a:xfrm>
                <a:prstGeom prst="rtTriangle">
                  <a:avLst/>
                </a:prstGeom>
                <a:solidFill>
                  <a:srgbClr val="8487C1"/>
                </a:solidFill>
                <a:ln w="25400" cap="rnd">
                  <a:solidFill>
                    <a:srgbClr val="595DAB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xmlns="" id="{5C32711D-056D-49BD-85FE-F2B34AD2E10F}"/>
                  </a:ext>
                </a:extLst>
              </p:cNvPr>
              <p:cNvGrpSpPr/>
              <p:nvPr/>
            </p:nvGrpSpPr>
            <p:grpSpPr>
              <a:xfrm flipH="1">
                <a:off x="8534051" y="4184725"/>
                <a:ext cx="685800" cy="1371260"/>
                <a:chOff x="7848251" y="4183550"/>
                <a:chExt cx="685800" cy="1371260"/>
              </a:xfrm>
            </p:grpSpPr>
            <p:sp>
              <p:nvSpPr>
                <p:cNvPr id="56" name="直角三角形 55">
                  <a:extLst>
                    <a:ext uri="{FF2B5EF4-FFF2-40B4-BE49-F238E27FC236}">
                      <a16:creationId xmlns:a16="http://schemas.microsoft.com/office/drawing/2014/main" xmlns="" id="{F71F13FC-3D2B-4B54-A9E9-0060AEF24925}"/>
                    </a:ext>
                  </a:extLst>
                </p:cNvPr>
                <p:cNvSpPr/>
                <p:nvPr/>
              </p:nvSpPr>
              <p:spPr>
                <a:xfrm rot="5400000">
                  <a:off x="7848251" y="4183550"/>
                  <a:ext cx="685800" cy="685800"/>
                </a:xfrm>
                <a:prstGeom prst="rtTriangle">
                  <a:avLst/>
                </a:prstGeom>
                <a:solidFill>
                  <a:srgbClr val="8487C1"/>
                </a:solidFill>
                <a:ln w="25400" cap="rnd">
                  <a:solidFill>
                    <a:srgbClr val="595DAB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直角三角形 56">
                  <a:extLst>
                    <a:ext uri="{FF2B5EF4-FFF2-40B4-BE49-F238E27FC236}">
                      <a16:creationId xmlns:a16="http://schemas.microsoft.com/office/drawing/2014/main" xmlns="" id="{3A8334CF-7B4B-45D4-9A70-1623134E7615}"/>
                    </a:ext>
                  </a:extLst>
                </p:cNvPr>
                <p:cNvSpPr/>
                <p:nvPr/>
              </p:nvSpPr>
              <p:spPr>
                <a:xfrm>
                  <a:off x="7848251" y="4869010"/>
                  <a:ext cx="685800" cy="685800"/>
                </a:xfrm>
                <a:prstGeom prst="rtTriangle">
                  <a:avLst/>
                </a:prstGeom>
                <a:solidFill>
                  <a:srgbClr val="8487C1"/>
                </a:solidFill>
                <a:ln w="25400" cap="rnd">
                  <a:solidFill>
                    <a:srgbClr val="595DAB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xmlns="" id="{051A01EF-B757-4E1F-9D4A-E51DEB9DF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1030" y="4350811"/>
              <a:ext cx="179433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595DAB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　　）　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E993B18F-4F2A-444F-87BE-2B43B42A9A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866" y="4399690"/>
              <a:ext cx="179433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595DAB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　　）　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40604C90-D03F-4871-94DD-3860D9D55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2486" y="4413121"/>
              <a:ext cx="179433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zh-CN" altLang="en-US" sz="2800" dirty="0">
                  <a:solidFill>
                    <a:srgbClr val="595DAB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　　）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5606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5B7325F-DF7E-4DB5-AFED-DB87EAFB368A}"/>
              </a:ext>
            </a:extLst>
          </p:cNvPr>
          <p:cNvSpPr/>
          <p:nvPr/>
        </p:nvSpPr>
        <p:spPr>
          <a:xfrm>
            <a:off x="2603106" y="1982450"/>
            <a:ext cx="69857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8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同学们下课啦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2360620-40F7-496F-B6F8-4739E95CC5EB}"/>
              </a:ext>
            </a:extLst>
          </p:cNvPr>
          <p:cNvSpPr txBox="1"/>
          <p:nvPr/>
        </p:nvSpPr>
        <p:spPr>
          <a:xfrm>
            <a:off x="3499106" y="3429000"/>
            <a:ext cx="519378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·</a:t>
            </a:r>
            <a:r>
              <a:rPr lang="zh-CN" altLang="en-US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人教版三年级数学</a:t>
            </a: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PPT</a:t>
            </a:r>
            <a:r>
              <a:rPr lang="zh-CN" altLang="en-US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课件</a:t>
            </a:r>
            <a:r>
              <a:rPr lang="en-US" altLang="zh-CN" sz="2800" spc="-300" dirty="0">
                <a:solidFill>
                  <a:srgbClr val="8487C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ea"/>
              </a:rPr>
              <a:t>·</a:t>
            </a:r>
            <a:endParaRPr lang="zh-CN" altLang="en-US" sz="2800" spc="-300" dirty="0">
              <a:solidFill>
                <a:srgbClr val="8487C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Noto Sans S Chinese Black" panose="020B0A00000000000000" charset="-122"/>
              <a:sym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579971F-53AE-40A8-B011-EDDE53E6A760}"/>
              </a:ext>
            </a:extLst>
          </p:cNvPr>
          <p:cNvGrpSpPr/>
          <p:nvPr/>
        </p:nvGrpSpPr>
        <p:grpSpPr>
          <a:xfrm>
            <a:off x="5068866" y="4017496"/>
            <a:ext cx="2054268" cy="513567"/>
            <a:chOff x="4835046" y="3490555"/>
            <a:chExt cx="2054268" cy="513567"/>
          </a:xfrm>
          <a:solidFill>
            <a:srgbClr val="F5A7A7"/>
          </a:solidFill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F80F98A2-9CA9-48F2-A3C3-8823D0403D79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399D4E1-E4BC-4FEA-AE39-54BF80B71529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FC56F5E6-380E-4EF3-8089-0E53A4A77184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9AB0EB9C-164C-431E-977D-2EBEF207D131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0259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414</Words>
  <Application>Microsoft Office PowerPoint</Application>
  <PresentationFormat>自定义</PresentationFormat>
  <Paragraphs>132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2019-06-06T04:45:51Z</dcterms:created>
  <dcterms:modified xsi:type="dcterms:W3CDTF">2020-09-14T10:28:44Z</dcterms:modified>
</cp:coreProperties>
</file>