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9" r:id="rId2"/>
    <p:sldId id="283" r:id="rId3"/>
    <p:sldId id="262" r:id="rId4"/>
    <p:sldId id="263" r:id="rId5"/>
    <p:sldId id="267" r:id="rId6"/>
    <p:sldId id="268" r:id="rId7"/>
    <p:sldId id="269" r:id="rId8"/>
    <p:sldId id="270" r:id="rId9"/>
    <p:sldId id="284" r:id="rId10"/>
    <p:sldId id="272" r:id="rId11"/>
    <p:sldId id="288" r:id="rId12"/>
    <p:sldId id="273" r:id="rId13"/>
    <p:sldId id="274" r:id="rId14"/>
    <p:sldId id="285" r:id="rId15"/>
    <p:sldId id="275" r:id="rId16"/>
    <p:sldId id="278" r:id="rId17"/>
    <p:sldId id="276" r:id="rId18"/>
    <p:sldId id="277" r:id="rId19"/>
    <p:sldId id="286" r:id="rId20"/>
    <p:sldId id="280" r:id="rId21"/>
    <p:sldId id="279" r:id="rId22"/>
    <p:sldId id="281" r:id="rId23"/>
    <p:sldId id="287" r:id="rId24"/>
    <p:sldId id="282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EEBB40"/>
    <a:srgbClr val="FF9409"/>
    <a:srgbClr val="F4C043"/>
    <a:srgbClr val="9E211B"/>
    <a:srgbClr val="E3D2AE"/>
    <a:srgbClr val="DAECF7"/>
    <a:srgbClr val="C7020C"/>
    <a:srgbClr val="C91324"/>
    <a:srgbClr val="162F81"/>
    <a:srgbClr val="8A3E7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860" autoAdjust="0"/>
    <p:restoredTop sz="93120" autoAdjust="0"/>
  </p:normalViewPr>
  <p:slideViewPr>
    <p:cSldViewPr snapToGrid="0">
      <p:cViewPr>
        <p:scale>
          <a:sx n="66" d="100"/>
          <a:sy n="66" d="100"/>
        </p:scale>
        <p:origin x="-2490" y="-11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2ED2C-9B5D-4496-BC4E-C04FCA028D1E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D11585-CC9A-4540-9D6E-891E0182C41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6178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tubiao/" TargetMode="External"/><Relationship Id="rId13" Type="http://schemas.openxmlformats.org/officeDocument/2006/relationships/hyperlink" Target="http://www.1ppt.com/jianli/" TargetMode="External"/><Relationship Id="rId18" Type="http://schemas.openxmlformats.org/officeDocument/2006/relationships/hyperlink" Target="http://www.1ppt.com/ziti/" TargetMode="External"/><Relationship Id="rId3" Type="http://schemas.openxmlformats.org/officeDocument/2006/relationships/hyperlink" Target="http://www.1ppt.com/moban/" TargetMode="External"/><Relationship Id="rId7" Type="http://schemas.openxmlformats.org/officeDocument/2006/relationships/hyperlink" Target="http://www.1ppt.com/beijing/" TargetMode="External"/><Relationship Id="rId12" Type="http://schemas.openxmlformats.org/officeDocument/2006/relationships/hyperlink" Target="http://www.1ppt.com/excel/" TargetMode="External"/><Relationship Id="rId17" Type="http://schemas.openxmlformats.org/officeDocument/2006/relationships/hyperlink" Target="http://www.1ppt.com/jiaoan/" TargetMode="External"/><Relationship Id="rId2" Type="http://schemas.openxmlformats.org/officeDocument/2006/relationships/slide" Target="../slides/slide14.xml"/><Relationship Id="rId16" Type="http://schemas.openxmlformats.org/officeDocument/2006/relationships/hyperlink" Target="http://www.1ppt.com/shiti/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1ppt.com/sucai/" TargetMode="External"/><Relationship Id="rId11" Type="http://schemas.openxmlformats.org/officeDocument/2006/relationships/hyperlink" Target="http://www.1ppt.com/word/" TargetMode="External"/><Relationship Id="rId5" Type="http://schemas.openxmlformats.org/officeDocument/2006/relationships/hyperlink" Target="http://www.1ppt.com/jieri/" TargetMode="External"/><Relationship Id="rId15" Type="http://schemas.openxmlformats.org/officeDocument/2006/relationships/hyperlink" Target="http://www.1ppt.com/shouchaobao/" TargetMode="External"/><Relationship Id="rId10" Type="http://schemas.openxmlformats.org/officeDocument/2006/relationships/hyperlink" Target="http://www.1ppt.com/powerpoint/" TargetMode="External"/><Relationship Id="rId4" Type="http://schemas.openxmlformats.org/officeDocument/2006/relationships/hyperlink" Target="http://www.1ppt.com/hangye/" TargetMode="External"/><Relationship Id="rId9" Type="http://schemas.openxmlformats.org/officeDocument/2006/relationships/hyperlink" Target="http://www.1ppt.com/xiazai/" TargetMode="External"/><Relationship Id="rId14" Type="http://schemas.openxmlformats.org/officeDocument/2006/relationships/hyperlink" Target="http://www.1ppt.com/kejian/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www.1ppt.com/moban/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www.1ppt.com/hangye/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www.1ppt.com/jieri/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www.1ppt.com/sucai/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www.1ppt.com/beijing/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www.1ppt.com/tubiao/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www.1ppt.com/xiazai/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www.1ppt.com/powerpoint/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www.1ppt.com/word/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Excel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www.1ppt.com/excel/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个人简历：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www.1ppt.com/jianli/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www.1ppt.com/kejian/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手抄报：   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www.1ppt.com/shouchaobao/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试题下载：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www.1ppt.com/shiti/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www.1ppt.com/jiaoan/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8"/>
              </a:rPr>
              <a:t>www.1ppt.com/ziti/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endParaRPr lang="zh-CN" altLang="en-US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11585-CC9A-4540-9D6E-891E0182C416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89061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11585-CC9A-4540-9D6E-891E0182C416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999232"/>
            <a:ext cx="12192000" cy="685757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0" y="1901952"/>
            <a:ext cx="12192000" cy="707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8490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37280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351375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1426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63817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7204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8325228" y="6545427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www.1ppt.com/ziti/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www.1ppt.com/xiazai/jihua/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www.1ppt.com/xiazai/jianli/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www.1ppt.com/xiazai/huibao/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489821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59407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1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380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80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6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3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2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1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8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29085" y="0"/>
            <a:ext cx="13536655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38577" y="1808708"/>
            <a:ext cx="6340197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kumimoji="1" lang="zh-CN" altLang="en-US" sz="6000" b="1" dirty="0">
                <a:gradFill>
                  <a:gsLst>
                    <a:gs pos="2000">
                      <a:srgbClr val="EEBB40"/>
                    </a:gs>
                    <a:gs pos="100000">
                      <a:srgbClr val="FF9409"/>
                    </a:gs>
                  </a:gsLst>
                  <a:lin ang="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Microsoft YaHei" charset="-122"/>
                <a:ea typeface="Microsoft YaHei" charset="-122"/>
                <a:cs typeface="Microsoft YaHei" charset="-122"/>
              </a:rPr>
              <a:t>团队文化精神</a:t>
            </a:r>
            <a:r>
              <a:rPr kumimoji="1" lang="zh-CN" altLang="en-US" sz="6000" b="1" dirty="0" smtClean="0">
                <a:gradFill>
                  <a:gsLst>
                    <a:gs pos="2000">
                      <a:srgbClr val="EEBB40"/>
                    </a:gs>
                    <a:gs pos="100000">
                      <a:srgbClr val="FF9409"/>
                    </a:gs>
                  </a:gsLst>
                  <a:lin ang="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Microsoft YaHei" charset="-122"/>
                <a:ea typeface="Microsoft YaHei" charset="-122"/>
                <a:cs typeface="Microsoft YaHei" charset="-122"/>
              </a:rPr>
              <a:t>建设</a:t>
            </a:r>
            <a:endParaRPr kumimoji="1" lang="zh-CN" altLang="en-US" sz="6000" b="1" dirty="0">
              <a:gradFill>
                <a:gsLst>
                  <a:gs pos="2000">
                    <a:srgbClr val="EEBB40"/>
                  </a:gs>
                  <a:gs pos="100000">
                    <a:srgbClr val="FF9409"/>
                  </a:gs>
                </a:gsLst>
                <a:lin ang="0" scaled="0"/>
              </a:gradFill>
              <a:effectLst>
                <a:reflection blurRad="6350" stA="55000" endA="300" endPos="45500" dir="5400000" sy="-100000" algn="bl" rotWithShape="0"/>
              </a:effectLst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38575" y="3055460"/>
            <a:ext cx="5661144" cy="4783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7" name="矩形 6"/>
          <p:cNvSpPr/>
          <p:nvPr/>
        </p:nvSpPr>
        <p:spPr>
          <a:xfrm>
            <a:off x="1038575" y="1355760"/>
            <a:ext cx="4618572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广告策划 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/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公关策划 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/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组织方案 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/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会务安排</a:t>
            </a:r>
          </a:p>
        </p:txBody>
      </p:sp>
      <p:sp>
        <p:nvSpPr>
          <p:cNvPr id="8" name="矩形 7"/>
          <p:cNvSpPr/>
          <p:nvPr/>
        </p:nvSpPr>
        <p:spPr>
          <a:xfrm>
            <a:off x="1168082" y="3764892"/>
            <a:ext cx="1560457" cy="2769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汇报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：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PPT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28539" y="3764892"/>
            <a:ext cx="1107996" cy="27699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部门：策划部</a:t>
            </a:r>
          </a:p>
        </p:txBody>
      </p:sp>
      <p:sp>
        <p:nvSpPr>
          <p:cNvPr id="10" name="矩形 9"/>
          <p:cNvSpPr/>
          <p:nvPr/>
        </p:nvSpPr>
        <p:spPr>
          <a:xfrm>
            <a:off x="4135111" y="3764892"/>
            <a:ext cx="1492716" cy="27699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时间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：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2020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月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08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日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8954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29085" y="0"/>
            <a:ext cx="13536655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38577" y="1808708"/>
            <a:ext cx="6340197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kumimoji="1" lang="zh-CN" altLang="en-US" sz="6000" b="1" dirty="0">
                <a:gradFill>
                  <a:gsLst>
                    <a:gs pos="2000">
                      <a:srgbClr val="EEBB40"/>
                    </a:gs>
                    <a:gs pos="100000">
                      <a:srgbClr val="FF9409"/>
                    </a:gs>
                  </a:gsLst>
                  <a:lin ang="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Microsoft YaHei" charset="-122"/>
                <a:ea typeface="Microsoft YaHei" charset="-122"/>
                <a:cs typeface="Microsoft YaHei" charset="-122"/>
              </a:rPr>
              <a:t>团队文化精神</a:t>
            </a:r>
            <a:r>
              <a:rPr kumimoji="1" lang="zh-CN" altLang="en-US" sz="6000" b="1" dirty="0" smtClean="0">
                <a:gradFill>
                  <a:gsLst>
                    <a:gs pos="2000">
                      <a:srgbClr val="EEBB40"/>
                    </a:gs>
                    <a:gs pos="100000">
                      <a:srgbClr val="FF9409"/>
                    </a:gs>
                  </a:gsLst>
                  <a:lin ang="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Microsoft YaHei" charset="-122"/>
                <a:ea typeface="Microsoft YaHei" charset="-122"/>
                <a:cs typeface="Microsoft YaHei" charset="-122"/>
              </a:rPr>
              <a:t>建设</a:t>
            </a:r>
            <a:endParaRPr kumimoji="1" lang="zh-CN" altLang="en-US" sz="6000" b="1" dirty="0">
              <a:gradFill>
                <a:gsLst>
                  <a:gs pos="2000">
                    <a:srgbClr val="EEBB40"/>
                  </a:gs>
                  <a:gs pos="100000">
                    <a:srgbClr val="FF9409"/>
                  </a:gs>
                </a:gsLst>
                <a:lin ang="0" scaled="0"/>
              </a:gradFill>
              <a:effectLst>
                <a:reflection blurRad="6350" stA="55000" endA="300" endPos="45500" dir="5400000" sy="-100000" algn="bl" rotWithShape="0"/>
              </a:effectLst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38575" y="3055460"/>
            <a:ext cx="5661144" cy="4783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7" name="矩形 6"/>
          <p:cNvSpPr/>
          <p:nvPr/>
        </p:nvSpPr>
        <p:spPr>
          <a:xfrm>
            <a:off x="1038575" y="1355760"/>
            <a:ext cx="4618572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广告策划 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/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公关策划 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/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组织方案 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/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会务安排</a:t>
            </a:r>
          </a:p>
        </p:txBody>
      </p:sp>
      <p:sp>
        <p:nvSpPr>
          <p:cNvPr id="8" name="矩形 7"/>
          <p:cNvSpPr/>
          <p:nvPr/>
        </p:nvSpPr>
        <p:spPr>
          <a:xfrm>
            <a:off x="1168083" y="3764892"/>
            <a:ext cx="1107996" cy="2769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汇报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：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PPT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28539" y="3764892"/>
            <a:ext cx="1107996" cy="27699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部门：策划部</a:t>
            </a:r>
          </a:p>
        </p:txBody>
      </p:sp>
      <p:sp>
        <p:nvSpPr>
          <p:cNvPr id="10" name="矩形 9"/>
          <p:cNvSpPr/>
          <p:nvPr/>
        </p:nvSpPr>
        <p:spPr>
          <a:xfrm>
            <a:off x="4250527" y="3764892"/>
            <a:ext cx="1184940" cy="27699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时间：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xx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月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x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日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6040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-229085" y="0"/>
            <a:ext cx="1353665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873364" y="339672"/>
            <a:ext cx="2411238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kumimoji="1" lang="zh-CN" altLang="en-US" sz="6000" b="1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Microsoft YaHei" charset="-122"/>
                <a:ea typeface="Microsoft YaHei" charset="-122"/>
                <a:cs typeface="Microsoft YaHei" charset="-122"/>
              </a:rPr>
              <a:t>目   录</a:t>
            </a:r>
            <a:endParaRPr kumimoji="1" lang="zh-CN" altLang="en-US" sz="60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7" name="组 6"/>
          <p:cNvGrpSpPr/>
          <p:nvPr/>
        </p:nvGrpSpPr>
        <p:grpSpPr>
          <a:xfrm>
            <a:off x="6959689" y="2524995"/>
            <a:ext cx="3653347" cy="654667"/>
            <a:chOff x="6420042" y="2524993"/>
            <a:chExt cx="3653347" cy="654667"/>
          </a:xfrm>
        </p:grpSpPr>
        <p:sp>
          <p:nvSpPr>
            <p:cNvPr id="4" name="文本框 3"/>
            <p:cNvSpPr txBox="1"/>
            <p:nvPr/>
          </p:nvSpPr>
          <p:spPr>
            <a:xfrm>
              <a:off x="6420042" y="2894325"/>
              <a:ext cx="3653347" cy="2853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user can demonstrate </a:t>
              </a:r>
              <a:r>
                <a:rPr lang="en-US" altLang="zh-CN" sz="11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ona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 projector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6420043" y="2524993"/>
              <a:ext cx="2108269" cy="369332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One.</a:t>
              </a:r>
              <a:r>
                <a:rPr lang="zh-CN" alt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团队基本概念</a:t>
              </a:r>
              <a:endPara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grpSp>
        <p:nvGrpSpPr>
          <p:cNvPr id="8" name="组 7"/>
          <p:cNvGrpSpPr/>
          <p:nvPr/>
        </p:nvGrpSpPr>
        <p:grpSpPr>
          <a:xfrm>
            <a:off x="6959689" y="3530255"/>
            <a:ext cx="3653347" cy="654667"/>
            <a:chOff x="6420042" y="2524993"/>
            <a:chExt cx="3653347" cy="654667"/>
          </a:xfrm>
        </p:grpSpPr>
        <p:sp>
          <p:nvSpPr>
            <p:cNvPr id="9" name="文本框 8"/>
            <p:cNvSpPr txBox="1"/>
            <p:nvPr/>
          </p:nvSpPr>
          <p:spPr>
            <a:xfrm>
              <a:off x="6420042" y="2894325"/>
              <a:ext cx="3653347" cy="2853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user can demonstrate </a:t>
              </a:r>
              <a:r>
                <a:rPr lang="en-US" altLang="zh-CN" sz="11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ona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 projector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420043" y="2524993"/>
              <a:ext cx="2116541" cy="369332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Two.</a:t>
              </a:r>
              <a:r>
                <a:rPr lang="zh-CN" alt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团队建设前程</a:t>
              </a:r>
              <a:endPara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grpSp>
        <p:nvGrpSpPr>
          <p:cNvPr id="11" name="组 10"/>
          <p:cNvGrpSpPr/>
          <p:nvPr/>
        </p:nvGrpSpPr>
        <p:grpSpPr>
          <a:xfrm>
            <a:off x="6959689" y="4456057"/>
            <a:ext cx="3653347" cy="654667"/>
            <a:chOff x="6420042" y="2524993"/>
            <a:chExt cx="3653347" cy="654667"/>
          </a:xfrm>
        </p:grpSpPr>
        <p:sp>
          <p:nvSpPr>
            <p:cNvPr id="12" name="文本框 11"/>
            <p:cNvSpPr txBox="1"/>
            <p:nvPr/>
          </p:nvSpPr>
          <p:spPr>
            <a:xfrm>
              <a:off x="6420042" y="2894325"/>
              <a:ext cx="3653347" cy="2853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user can demonstrate </a:t>
              </a:r>
              <a:r>
                <a:rPr lang="en-US" altLang="zh-CN" sz="11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ona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 projector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420043" y="2524993"/>
              <a:ext cx="2006575" cy="369332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b="1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Thr</a:t>
              </a:r>
              <a:r>
                <a:rPr lang="en-US" altLang="zh-CN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.</a:t>
              </a:r>
              <a:r>
                <a:rPr lang="zh-CN" alt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团队成长过程</a:t>
              </a:r>
              <a:endPara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grpSp>
        <p:nvGrpSpPr>
          <p:cNvPr id="14" name="组 13"/>
          <p:cNvGrpSpPr/>
          <p:nvPr/>
        </p:nvGrpSpPr>
        <p:grpSpPr>
          <a:xfrm>
            <a:off x="6959689" y="5461318"/>
            <a:ext cx="3653347" cy="654667"/>
            <a:chOff x="6420042" y="2524993"/>
            <a:chExt cx="3653347" cy="654667"/>
          </a:xfrm>
        </p:grpSpPr>
        <p:sp>
          <p:nvSpPr>
            <p:cNvPr id="15" name="文本框 14"/>
            <p:cNvSpPr txBox="1"/>
            <p:nvPr/>
          </p:nvSpPr>
          <p:spPr>
            <a:xfrm>
              <a:off x="6420042" y="2894325"/>
              <a:ext cx="3653347" cy="2853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user can demonstrate </a:t>
              </a:r>
              <a:r>
                <a:rPr lang="en-US" altLang="zh-CN" sz="11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ona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 projector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420043" y="2524993"/>
              <a:ext cx="2064989" cy="369332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b="1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Fou</a:t>
              </a:r>
              <a:r>
                <a:rPr lang="en-US" altLang="zh-CN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.</a:t>
              </a:r>
              <a:r>
                <a:rPr lang="zh-CN" alt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打造高效团队</a:t>
              </a:r>
              <a:endPara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723135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29085" y="0"/>
            <a:ext cx="1353665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38573" y="1808708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kumimoji="1" lang="zh-CN" altLang="en-US" sz="6000" b="1" dirty="0" smtClean="0">
                <a:gradFill>
                  <a:gsLst>
                    <a:gs pos="2000">
                      <a:srgbClr val="EEBB40"/>
                    </a:gs>
                    <a:gs pos="100000">
                      <a:srgbClr val="FF9409"/>
                    </a:gs>
                  </a:gsLst>
                  <a:lin ang="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Microsoft YaHei" charset="-122"/>
                <a:ea typeface="Microsoft YaHei" charset="-122"/>
                <a:cs typeface="Microsoft YaHei" charset="-122"/>
              </a:rPr>
              <a:t>团队基本概念</a:t>
            </a:r>
            <a:endParaRPr kumimoji="1" lang="zh-CN" altLang="en-US" sz="6000" b="1" dirty="0">
              <a:gradFill>
                <a:gsLst>
                  <a:gs pos="2000">
                    <a:srgbClr val="EEBB40"/>
                  </a:gs>
                  <a:gs pos="100000">
                    <a:srgbClr val="FF9409"/>
                  </a:gs>
                </a:gsLst>
                <a:lin ang="0" scaled="0"/>
              </a:gradFill>
              <a:effectLst>
                <a:reflection blurRad="6350" stA="55000" endA="300" endPos="45500" dir="5400000" sy="-100000" algn="bl" rotWithShape="0"/>
              </a:effectLst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38577" y="1323826"/>
            <a:ext cx="877163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第一章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38575" y="3055460"/>
            <a:ext cx="5661144" cy="4783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xmlns="" val="865435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3"/>
          <p:cNvGrpSpPr/>
          <p:nvPr/>
        </p:nvGrpSpPr>
        <p:grpSpPr>
          <a:xfrm>
            <a:off x="436193" y="394113"/>
            <a:ext cx="4440139" cy="726293"/>
            <a:chOff x="1451102" y="1713400"/>
            <a:chExt cx="4440139" cy="726293"/>
          </a:xfrm>
        </p:grpSpPr>
        <p:grpSp>
          <p:nvGrpSpPr>
            <p:cNvPr id="3" name="组合 44"/>
            <p:cNvGrpSpPr/>
            <p:nvPr/>
          </p:nvGrpSpPr>
          <p:grpSpPr>
            <a:xfrm>
              <a:off x="1451102" y="1713400"/>
              <a:ext cx="3223362" cy="535920"/>
              <a:chOff x="5906988" y="1931114"/>
              <a:chExt cx="3223362" cy="53592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6791248" y="1931114"/>
                <a:ext cx="2339102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团队基本概况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5906988" y="1943814"/>
                <a:ext cx="1021433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One.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481913" y="2163142"/>
              <a:ext cx="4409328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print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presentation and make it into a film to </a:t>
              </a: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a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wider field</a:t>
              </a:r>
            </a:p>
          </p:txBody>
        </p:sp>
      </p:grpSp>
      <p:sp>
        <p:nvSpPr>
          <p:cNvPr id="8" name="TextBox 10">
            <a:extLst>
              <a:ext uri="{FF2B5EF4-FFF2-40B4-BE49-F238E27FC236}">
                <a16:creationId xmlns="" xmlns:a16="http://schemas.microsoft.com/office/drawing/2014/main" id="{8EC82A74-FE4B-4789-BD4A-72E5CC696171}"/>
              </a:ext>
            </a:extLst>
          </p:cNvPr>
          <p:cNvSpPr txBox="1"/>
          <p:nvPr/>
        </p:nvSpPr>
        <p:spPr>
          <a:xfrm>
            <a:off x="1457625" y="1597520"/>
            <a:ext cx="834320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7"/>
            <a:r>
              <a:rPr lang="zh-CN" altLang="en-US" sz="6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添加</a:t>
            </a:r>
            <a:r>
              <a:rPr lang="zh-CN" altLang="en-US" sz="6900" b="1" dirty="0" smtClean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你的</a:t>
            </a:r>
            <a:r>
              <a:rPr lang="zh-CN" altLang="en-US" sz="6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标题</a:t>
            </a:r>
            <a:endParaRPr lang="en-US" sz="69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cs typeface="Montserrat" charset="0"/>
              <a:sym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9AB44D1-1D69-4A42-BCDB-C642F6B9B24B}"/>
              </a:ext>
            </a:extLst>
          </p:cNvPr>
          <p:cNvSpPr txBox="1"/>
          <p:nvPr/>
        </p:nvSpPr>
        <p:spPr>
          <a:xfrm>
            <a:off x="1457625" y="3270692"/>
            <a:ext cx="3093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7"/>
            <a:r>
              <a:rPr lang="en-US" sz="1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WRITE HERE SOMETHING ABOUT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="" xmlns:a16="http://schemas.microsoft.com/office/drawing/2014/main" id="{838CA69E-959C-440B-9C87-53865DC21FBB}"/>
              </a:ext>
            </a:extLst>
          </p:cNvPr>
          <p:cNvSpPr txBox="1"/>
          <p:nvPr/>
        </p:nvSpPr>
        <p:spPr>
          <a:xfrm>
            <a:off x="1457624" y="3840165"/>
            <a:ext cx="3530965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presentation and make it film to be used in a wider </a:t>
            </a:r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field</a:t>
            </a:r>
          </a:p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presentation and make it film to be used in a wider field</a:t>
            </a:r>
          </a:p>
          <a:p>
            <a:pPr>
              <a:lnSpc>
                <a:spcPct val="150000"/>
              </a:lnSpc>
            </a:pP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468923" y="3270692"/>
            <a:ext cx="5256399" cy="215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5393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3"/>
          <p:cNvGrpSpPr/>
          <p:nvPr/>
        </p:nvGrpSpPr>
        <p:grpSpPr>
          <a:xfrm>
            <a:off x="436193" y="394113"/>
            <a:ext cx="4440139" cy="726293"/>
            <a:chOff x="1451102" y="1713400"/>
            <a:chExt cx="4440139" cy="726293"/>
          </a:xfrm>
        </p:grpSpPr>
        <p:grpSp>
          <p:nvGrpSpPr>
            <p:cNvPr id="3" name="组合 44"/>
            <p:cNvGrpSpPr/>
            <p:nvPr/>
          </p:nvGrpSpPr>
          <p:grpSpPr>
            <a:xfrm>
              <a:off x="1451102" y="1713400"/>
              <a:ext cx="3223362" cy="535920"/>
              <a:chOff x="5906988" y="1931114"/>
              <a:chExt cx="3223362" cy="53592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6791248" y="1931114"/>
                <a:ext cx="2339102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团队基本概况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5906988" y="1943814"/>
                <a:ext cx="1021433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One.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481913" y="2163142"/>
              <a:ext cx="4409328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print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presentation and make it into a film to </a:t>
              </a: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a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wider field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803951" y="1944075"/>
            <a:ext cx="1956280" cy="2432354"/>
            <a:chOff x="1803950" y="2074109"/>
            <a:chExt cx="1956280" cy="2432354"/>
          </a:xfrm>
        </p:grpSpPr>
        <p:sp>
          <p:nvSpPr>
            <p:cNvPr id="34" name="BackShape"/>
            <p:cNvSpPr/>
            <p:nvPr/>
          </p:nvSpPr>
          <p:spPr>
            <a:xfrm rot="2540731">
              <a:off x="180395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BackShape"/>
            <p:cNvSpPr/>
            <p:nvPr/>
          </p:nvSpPr>
          <p:spPr>
            <a:xfrm>
              <a:off x="183918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tx1">
                <a:lumMod val="50000"/>
                <a:lumOff val="50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ValueShape"/>
            <p:cNvSpPr/>
            <p:nvPr/>
          </p:nvSpPr>
          <p:spPr>
            <a:xfrm>
              <a:off x="1841838" y="2431687"/>
              <a:ext cx="1700916" cy="1700915"/>
            </a:xfrm>
            <a:prstGeom prst="blockArc">
              <a:avLst>
                <a:gd name="adj1" fmla="val 16200000"/>
                <a:gd name="adj2" fmla="val 6048000"/>
                <a:gd name="adj3" fmla="val 6000"/>
              </a:avLst>
            </a:prstGeom>
            <a:solidFill>
              <a:srgbClr val="EEBB40"/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ValueText"/>
            <p:cNvSpPr/>
            <p:nvPr/>
          </p:nvSpPr>
          <p:spPr>
            <a:xfrm>
              <a:off x="238359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dirty="0">
                  <a:solidFill>
                    <a:srgbClr val="EEBB40"/>
                  </a:solidFill>
                  <a:latin typeface="Impact" panose="020B0806030902050204" pitchFamily="34" charset="0"/>
                </a:rPr>
                <a:t>53%</a:t>
              </a:r>
            </a:p>
          </p:txBody>
        </p:sp>
        <p:grpSp>
          <p:nvGrpSpPr>
            <p:cNvPr id="38" name="LineShape"/>
            <p:cNvGrpSpPr/>
            <p:nvPr/>
          </p:nvGrpSpPr>
          <p:grpSpPr>
            <a:xfrm>
              <a:off x="1876270" y="2426807"/>
              <a:ext cx="1632069" cy="1710655"/>
              <a:chOff x="5007098" y="2516846"/>
              <a:chExt cx="1961920" cy="2056400"/>
            </a:xfrm>
          </p:grpSpPr>
          <p:sp>
            <p:nvSpPr>
              <p:cNvPr id="40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39" name="LineShape"/>
            <p:cNvCxnSpPr>
              <a:cxnSpLocks/>
            </p:cNvCxnSpPr>
            <p:nvPr/>
          </p:nvCxnSpPr>
          <p:spPr>
            <a:xfrm flipH="1">
              <a:off x="210322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50" name="组合 49"/>
          <p:cNvGrpSpPr/>
          <p:nvPr/>
        </p:nvGrpSpPr>
        <p:grpSpPr>
          <a:xfrm>
            <a:off x="5117860" y="1944075"/>
            <a:ext cx="1956280" cy="2432354"/>
            <a:chOff x="5117860" y="2074109"/>
            <a:chExt cx="1956280" cy="2432354"/>
          </a:xfrm>
        </p:grpSpPr>
        <p:sp>
          <p:nvSpPr>
            <p:cNvPr id="51" name="BackShape"/>
            <p:cNvSpPr/>
            <p:nvPr/>
          </p:nvSpPr>
          <p:spPr>
            <a:xfrm rot="2540731">
              <a:off x="511786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5153093" y="2426807"/>
              <a:ext cx="1706225" cy="2079656"/>
              <a:chOff x="5153093" y="2426807"/>
              <a:chExt cx="1706225" cy="2079656"/>
            </a:xfrm>
          </p:grpSpPr>
          <p:sp>
            <p:nvSpPr>
              <p:cNvPr id="53" name="BackShape"/>
              <p:cNvSpPr/>
              <p:nvPr/>
            </p:nvSpPr>
            <p:spPr>
              <a:xfrm>
                <a:off x="5153093" y="2429033"/>
                <a:ext cx="1706225" cy="1706224"/>
              </a:xfrm>
              <a:prstGeom prst="donut">
                <a:avLst>
                  <a:gd name="adj" fmla="val 6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1270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ValueShape"/>
              <p:cNvSpPr/>
              <p:nvPr/>
            </p:nvSpPr>
            <p:spPr>
              <a:xfrm>
                <a:off x="5155748" y="2431687"/>
                <a:ext cx="1700916" cy="1700915"/>
              </a:xfrm>
              <a:prstGeom prst="blockArc">
                <a:avLst>
                  <a:gd name="adj1" fmla="val 16200000"/>
                  <a:gd name="adj2" fmla="val 1080000"/>
                  <a:gd name="adj3" fmla="val 6000"/>
                </a:avLst>
              </a:prstGeom>
              <a:solidFill>
                <a:srgbClr val="EEBB40"/>
              </a:solidFill>
              <a:ln w="127000" cap="flat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ValueText"/>
              <p:cNvSpPr/>
              <p:nvPr/>
            </p:nvSpPr>
            <p:spPr>
              <a:xfrm>
                <a:off x="5697505" y="3050620"/>
                <a:ext cx="617402" cy="463051"/>
              </a:xfrm>
              <a:prstGeom prst="rect">
                <a:avLst/>
              </a:prstGeom>
            </p:spPr>
            <p:txBody>
              <a:bodyPr wrap="none" lIns="0" tIns="0" rIns="0" bIns="0">
                <a:prstTxWarp prst="textPlain">
                  <a:avLst/>
                </a:prstTxWarp>
                <a:normAutofit fontScale="77500" lnSpcReduction="20000"/>
              </a:bodyPr>
              <a:lstStyle/>
              <a:p>
                <a:pPr algn="ctr"/>
                <a:r>
                  <a:rPr lang="en-US" altLang="zh-CN" sz="4800" dirty="0">
                    <a:solidFill>
                      <a:srgbClr val="EEBB40"/>
                    </a:solidFill>
                    <a:latin typeface="Impact" panose="020B0806030902050204" pitchFamily="34" charset="0"/>
                  </a:rPr>
                  <a:t>30%</a:t>
                </a:r>
              </a:p>
            </p:txBody>
          </p:sp>
          <p:grpSp>
            <p:nvGrpSpPr>
              <p:cNvPr id="56" name="LineShape"/>
              <p:cNvGrpSpPr/>
              <p:nvPr/>
            </p:nvGrpSpPr>
            <p:grpSpPr>
              <a:xfrm>
                <a:off x="5190180" y="2426807"/>
                <a:ext cx="1632069" cy="1710655"/>
                <a:chOff x="5007098" y="2516846"/>
                <a:chExt cx="1961920" cy="2056400"/>
              </a:xfrm>
            </p:grpSpPr>
            <p:sp>
              <p:nvSpPr>
                <p:cNvPr id="58" name="LineShape"/>
                <p:cNvSpPr/>
                <p:nvPr/>
              </p:nvSpPr>
              <p:spPr>
                <a:xfrm rot="-4320000" flipH="1">
                  <a:off x="505209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LineShape"/>
                <p:cNvSpPr/>
                <p:nvPr/>
              </p:nvSpPr>
              <p:spPr>
                <a:xfrm rot="-2160000" flipH="1">
                  <a:off x="5402728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LineShape"/>
                <p:cNvSpPr/>
                <p:nvPr/>
              </p:nvSpPr>
              <p:spPr>
                <a:xfrm flipH="1">
                  <a:off x="5970058" y="25168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LineShape"/>
                <p:cNvSpPr/>
                <p:nvPr/>
              </p:nvSpPr>
              <p:spPr>
                <a:xfrm rot="2160000" flipH="1">
                  <a:off x="6537389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2" name="LineShape"/>
                <p:cNvSpPr/>
                <p:nvPr/>
              </p:nvSpPr>
              <p:spPr>
                <a:xfrm rot="4320000" flipH="1">
                  <a:off x="688801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LineShape"/>
                <p:cNvSpPr/>
                <p:nvPr/>
              </p:nvSpPr>
              <p:spPr>
                <a:xfrm rot="6480000" flipH="1">
                  <a:off x="688801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LineShape"/>
                <p:cNvSpPr/>
                <p:nvPr/>
              </p:nvSpPr>
              <p:spPr>
                <a:xfrm rot="8640000" flipH="1">
                  <a:off x="6537389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LineShape"/>
                <p:cNvSpPr/>
                <p:nvPr/>
              </p:nvSpPr>
              <p:spPr>
                <a:xfrm rot="10800000" flipH="1">
                  <a:off x="5970058" y="44472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LineShape"/>
                <p:cNvSpPr/>
                <p:nvPr/>
              </p:nvSpPr>
              <p:spPr>
                <a:xfrm rot="12960000" flipH="1">
                  <a:off x="5402728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LineShape"/>
                <p:cNvSpPr/>
                <p:nvPr/>
              </p:nvSpPr>
              <p:spPr>
                <a:xfrm rot="15120000" flipH="1">
                  <a:off x="505209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cxnSp>
            <p:nvCxnSpPr>
              <p:cNvPr id="57" name="LineShape"/>
              <p:cNvCxnSpPr>
                <a:cxnSpLocks/>
              </p:cNvCxnSpPr>
              <p:nvPr/>
            </p:nvCxnSpPr>
            <p:spPr>
              <a:xfrm flipH="1">
                <a:off x="5417131" y="4506463"/>
                <a:ext cx="1357738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8" name="组合 67"/>
          <p:cNvGrpSpPr/>
          <p:nvPr/>
        </p:nvGrpSpPr>
        <p:grpSpPr>
          <a:xfrm>
            <a:off x="8431771" y="1944075"/>
            <a:ext cx="1956280" cy="2432354"/>
            <a:chOff x="8431770" y="2074109"/>
            <a:chExt cx="1956280" cy="2432354"/>
          </a:xfrm>
        </p:grpSpPr>
        <p:sp>
          <p:nvSpPr>
            <p:cNvPr id="69" name="BackShape"/>
            <p:cNvSpPr/>
            <p:nvPr/>
          </p:nvSpPr>
          <p:spPr>
            <a:xfrm rot="2540731">
              <a:off x="843177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BackShape"/>
            <p:cNvSpPr/>
            <p:nvPr/>
          </p:nvSpPr>
          <p:spPr>
            <a:xfrm>
              <a:off x="846700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tx1">
                <a:lumMod val="50000"/>
                <a:lumOff val="50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ValueShape"/>
            <p:cNvSpPr/>
            <p:nvPr/>
          </p:nvSpPr>
          <p:spPr>
            <a:xfrm>
              <a:off x="8469658" y="2431687"/>
              <a:ext cx="1700916" cy="1700915"/>
            </a:xfrm>
            <a:prstGeom prst="blockArc">
              <a:avLst>
                <a:gd name="adj1" fmla="val 16200000"/>
                <a:gd name="adj2" fmla="val 12312000"/>
                <a:gd name="adj3" fmla="val 6000"/>
              </a:avLst>
            </a:prstGeom>
            <a:solidFill>
              <a:srgbClr val="EEBB40"/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ValueText"/>
            <p:cNvSpPr/>
            <p:nvPr/>
          </p:nvSpPr>
          <p:spPr>
            <a:xfrm>
              <a:off x="901141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dirty="0">
                  <a:solidFill>
                    <a:srgbClr val="EEBB40"/>
                  </a:solidFill>
                  <a:latin typeface="Impact" panose="020B0806030902050204" pitchFamily="34" charset="0"/>
                </a:rPr>
                <a:t>82%</a:t>
              </a:r>
            </a:p>
          </p:txBody>
        </p:sp>
        <p:grpSp>
          <p:nvGrpSpPr>
            <p:cNvPr id="73" name="LineShape"/>
            <p:cNvGrpSpPr/>
            <p:nvPr/>
          </p:nvGrpSpPr>
          <p:grpSpPr>
            <a:xfrm>
              <a:off x="8504090" y="2426807"/>
              <a:ext cx="1632069" cy="1710655"/>
              <a:chOff x="5007098" y="2516846"/>
              <a:chExt cx="1961920" cy="2056400"/>
            </a:xfrm>
          </p:grpSpPr>
          <p:sp>
            <p:nvSpPr>
              <p:cNvPr id="75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74" name="LineShape"/>
            <p:cNvCxnSpPr>
              <a:cxnSpLocks/>
            </p:cNvCxnSpPr>
            <p:nvPr/>
          </p:nvCxnSpPr>
          <p:spPr>
            <a:xfrm flipH="1">
              <a:off x="873104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85" name="组合 84"/>
          <p:cNvGrpSpPr/>
          <p:nvPr/>
        </p:nvGrpSpPr>
        <p:grpSpPr>
          <a:xfrm>
            <a:off x="1330650" y="4521544"/>
            <a:ext cx="2723295" cy="851900"/>
            <a:chOff x="1511243" y="2349127"/>
            <a:chExt cx="2723294" cy="851900"/>
          </a:xfrm>
        </p:grpSpPr>
        <p:sp>
          <p:nvSpPr>
            <p:cNvPr id="86" name="文本框 85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 or print</a:t>
              </a: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4743544" y="4521544"/>
            <a:ext cx="2723295" cy="851900"/>
            <a:chOff x="1511243" y="2349127"/>
            <a:chExt cx="2723294" cy="851900"/>
          </a:xfrm>
        </p:grpSpPr>
        <p:sp>
          <p:nvSpPr>
            <p:cNvPr id="89" name="文本框 88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 or print</a:t>
              </a: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8048265" y="4521544"/>
            <a:ext cx="2723295" cy="851900"/>
            <a:chOff x="1511243" y="2349127"/>
            <a:chExt cx="2723294" cy="851900"/>
          </a:xfrm>
        </p:grpSpPr>
        <p:sp>
          <p:nvSpPr>
            <p:cNvPr id="92" name="文本框 91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 or print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012817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2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715002" y="655721"/>
            <a:ext cx="6238769" cy="5821281"/>
          </a:xfrm>
          <a:prstGeom prst="rect">
            <a:avLst/>
          </a:prstGeom>
        </p:spPr>
      </p:pic>
      <p:grpSp>
        <p:nvGrpSpPr>
          <p:cNvPr id="2" name="组合 43"/>
          <p:cNvGrpSpPr/>
          <p:nvPr/>
        </p:nvGrpSpPr>
        <p:grpSpPr>
          <a:xfrm>
            <a:off x="436193" y="394113"/>
            <a:ext cx="4440139" cy="726293"/>
            <a:chOff x="1451102" y="1713400"/>
            <a:chExt cx="4440139" cy="726293"/>
          </a:xfrm>
        </p:grpSpPr>
        <p:grpSp>
          <p:nvGrpSpPr>
            <p:cNvPr id="3" name="组合 44"/>
            <p:cNvGrpSpPr/>
            <p:nvPr/>
          </p:nvGrpSpPr>
          <p:grpSpPr>
            <a:xfrm>
              <a:off x="1451102" y="1713400"/>
              <a:ext cx="3223362" cy="535920"/>
              <a:chOff x="5906988" y="1931114"/>
              <a:chExt cx="3223362" cy="53592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6791248" y="1931114"/>
                <a:ext cx="2339102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团队基本概况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5906988" y="1943814"/>
                <a:ext cx="1021433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One.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481913" y="2163142"/>
              <a:ext cx="4409328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print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presentation and make it into a film to </a:t>
              </a: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a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wider field</a:t>
              </a:r>
            </a:p>
          </p:txBody>
        </p:sp>
      </p:grp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CC48C74E-8C1B-41F3-87CE-2564353C5388}"/>
              </a:ext>
            </a:extLst>
          </p:cNvPr>
          <p:cNvSpPr txBox="1">
            <a:spLocks/>
          </p:cNvSpPr>
          <p:nvPr/>
        </p:nvSpPr>
        <p:spPr>
          <a:xfrm>
            <a:off x="1042948" y="1545104"/>
            <a:ext cx="3646336" cy="1325563"/>
          </a:xfrm>
          <a:prstGeom prst="rect">
            <a:avLst/>
          </a:prstGeom>
        </p:spPr>
        <p:txBody>
          <a:bodyPr vert="horz" lIns="0" tIns="45720" rIns="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添加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你的</a:t>
            </a:r>
            <a:r>
              <a:rPr lang="zh-CN" altLang="en-US" b="1" dirty="0" smtClean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标题</a:t>
            </a:r>
            <a:endParaRPr lang="en-US" b="1" dirty="0">
              <a:solidFill>
                <a:srgbClr val="EEBB4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9" name="Freeform 18">
            <a:extLst>
              <a:ext uri="{FF2B5EF4-FFF2-40B4-BE49-F238E27FC236}">
                <a16:creationId xmlns="" xmlns:a16="http://schemas.microsoft.com/office/drawing/2014/main" id="{EFE34B50-57A7-414C-8DE3-DA7CAAF5A7B3}"/>
              </a:ext>
            </a:extLst>
          </p:cNvPr>
          <p:cNvSpPr/>
          <p:nvPr/>
        </p:nvSpPr>
        <p:spPr>
          <a:xfrm rot="18900000" flipH="1">
            <a:off x="1139291" y="2690373"/>
            <a:ext cx="350231" cy="350107"/>
          </a:xfrm>
          <a:custGeom>
            <a:avLst/>
            <a:gdLst>
              <a:gd name="connsiteX0" fmla="*/ 2133 w 3180445"/>
              <a:gd name="connsiteY0" fmla="*/ 2314494 h 3179322"/>
              <a:gd name="connsiteX1" fmla="*/ 2133 w 3180445"/>
              <a:gd name="connsiteY1" fmla="*/ 2316628 h 3179322"/>
              <a:gd name="connsiteX2" fmla="*/ 0 w 3180445"/>
              <a:gd name="connsiteY2" fmla="*/ 2316628 h 3179322"/>
              <a:gd name="connsiteX3" fmla="*/ 0 w 3180445"/>
              <a:gd name="connsiteY3" fmla="*/ 2410712 h 3179322"/>
              <a:gd name="connsiteX4" fmla="*/ 2133 w 3180445"/>
              <a:gd name="connsiteY4" fmla="*/ 2410712 h 3179322"/>
              <a:gd name="connsiteX5" fmla="*/ 2133 w 3180445"/>
              <a:gd name="connsiteY5" fmla="*/ 3179322 h 3179322"/>
              <a:gd name="connsiteX6" fmla="*/ 96217 w 3180445"/>
              <a:gd name="connsiteY6" fmla="*/ 3179322 h 3179322"/>
              <a:gd name="connsiteX7" fmla="*/ 96217 w 3180445"/>
              <a:gd name="connsiteY7" fmla="*/ 2410712 h 3179322"/>
              <a:gd name="connsiteX8" fmla="*/ 864828 w 3180445"/>
              <a:gd name="connsiteY8" fmla="*/ 2410712 h 3179322"/>
              <a:gd name="connsiteX9" fmla="*/ 864828 w 3180445"/>
              <a:gd name="connsiteY9" fmla="*/ 2407880 h 3179322"/>
              <a:gd name="connsiteX10" fmla="*/ 867662 w 3180445"/>
              <a:gd name="connsiteY10" fmla="*/ 2407880 h 3179322"/>
              <a:gd name="connsiteX11" fmla="*/ 867662 w 3180445"/>
              <a:gd name="connsiteY11" fmla="*/ 1638154 h 3179322"/>
              <a:gd name="connsiteX12" fmla="*/ 1637391 w 3180445"/>
              <a:gd name="connsiteY12" fmla="*/ 1638154 h 3179322"/>
              <a:gd name="connsiteX13" fmla="*/ 1637391 w 3180445"/>
              <a:gd name="connsiteY13" fmla="*/ 1636271 h 3179322"/>
              <a:gd name="connsiteX14" fmla="*/ 1639271 w 3180445"/>
              <a:gd name="connsiteY14" fmla="*/ 1636271 h 3179322"/>
              <a:gd name="connsiteX15" fmla="*/ 1639271 w 3180445"/>
              <a:gd name="connsiteY15" fmla="*/ 867661 h 3179322"/>
              <a:gd name="connsiteX16" fmla="*/ 2407882 w 3180445"/>
              <a:gd name="connsiteY16" fmla="*/ 867661 h 3179322"/>
              <a:gd name="connsiteX17" fmla="*/ 2407883 w 3180445"/>
              <a:gd name="connsiteY17" fmla="*/ 864829 h 3179322"/>
              <a:gd name="connsiteX18" fmla="*/ 2410716 w 3180445"/>
              <a:gd name="connsiteY18" fmla="*/ 864829 h 3179322"/>
              <a:gd name="connsiteX19" fmla="*/ 2410716 w 3180445"/>
              <a:gd name="connsiteY19" fmla="*/ 95102 h 3179322"/>
              <a:gd name="connsiteX20" fmla="*/ 3180445 w 3180445"/>
              <a:gd name="connsiteY20" fmla="*/ 95102 h 3179322"/>
              <a:gd name="connsiteX21" fmla="*/ 3180445 w 3180445"/>
              <a:gd name="connsiteY21" fmla="*/ 1018 h 3179322"/>
              <a:gd name="connsiteX22" fmla="*/ 2410716 w 3180445"/>
              <a:gd name="connsiteY22" fmla="*/ 1018 h 3179322"/>
              <a:gd name="connsiteX23" fmla="*/ 2410716 w 3180445"/>
              <a:gd name="connsiteY23" fmla="*/ 1 h 3179322"/>
              <a:gd name="connsiteX24" fmla="*/ 2316632 w 3180445"/>
              <a:gd name="connsiteY24" fmla="*/ 0 h 3179322"/>
              <a:gd name="connsiteX25" fmla="*/ 2316633 w 3180445"/>
              <a:gd name="connsiteY25" fmla="*/ 1018 h 3179322"/>
              <a:gd name="connsiteX26" fmla="*/ 2315617 w 3180445"/>
              <a:gd name="connsiteY26" fmla="*/ 1018 h 3179322"/>
              <a:gd name="connsiteX27" fmla="*/ 2315617 w 3180445"/>
              <a:gd name="connsiteY27" fmla="*/ 95102 h 3179322"/>
              <a:gd name="connsiteX28" fmla="*/ 2316632 w 3180445"/>
              <a:gd name="connsiteY28" fmla="*/ 95102 h 3179322"/>
              <a:gd name="connsiteX29" fmla="*/ 2316632 w 3180445"/>
              <a:gd name="connsiteY29" fmla="*/ 773577 h 3179322"/>
              <a:gd name="connsiteX30" fmla="*/ 1639271 w 3180445"/>
              <a:gd name="connsiteY30" fmla="*/ 773577 h 3179322"/>
              <a:gd name="connsiteX31" fmla="*/ 1639271 w 3180445"/>
              <a:gd name="connsiteY31" fmla="*/ 771443 h 3179322"/>
              <a:gd name="connsiteX32" fmla="*/ 1545187 w 3180445"/>
              <a:gd name="connsiteY32" fmla="*/ 771443 h 3179322"/>
              <a:gd name="connsiteX33" fmla="*/ 1545187 w 3180445"/>
              <a:gd name="connsiteY33" fmla="*/ 773577 h 3179322"/>
              <a:gd name="connsiteX34" fmla="*/ 1543054 w 3180445"/>
              <a:gd name="connsiteY34" fmla="*/ 773577 h 3179322"/>
              <a:gd name="connsiteX35" fmla="*/ 1543054 w 3180445"/>
              <a:gd name="connsiteY35" fmla="*/ 867661 h 3179322"/>
              <a:gd name="connsiteX36" fmla="*/ 1545187 w 3180445"/>
              <a:gd name="connsiteY36" fmla="*/ 867661 h 3179322"/>
              <a:gd name="connsiteX37" fmla="*/ 1545187 w 3180445"/>
              <a:gd name="connsiteY37" fmla="*/ 1544069 h 3179322"/>
              <a:gd name="connsiteX38" fmla="*/ 867662 w 3180445"/>
              <a:gd name="connsiteY38" fmla="*/ 1544069 h 3179322"/>
              <a:gd name="connsiteX39" fmla="*/ 867662 w 3180445"/>
              <a:gd name="connsiteY39" fmla="*/ 1543052 h 3179322"/>
              <a:gd name="connsiteX40" fmla="*/ 773578 w 3180445"/>
              <a:gd name="connsiteY40" fmla="*/ 1543052 h 3179322"/>
              <a:gd name="connsiteX41" fmla="*/ 773578 w 3180445"/>
              <a:gd name="connsiteY41" fmla="*/ 1544069 h 3179322"/>
              <a:gd name="connsiteX42" fmla="*/ 772563 w 3180445"/>
              <a:gd name="connsiteY42" fmla="*/ 1544069 h 3179322"/>
              <a:gd name="connsiteX43" fmla="*/ 772563 w 3180445"/>
              <a:gd name="connsiteY43" fmla="*/ 1638154 h 3179322"/>
              <a:gd name="connsiteX44" fmla="*/ 773578 w 3180445"/>
              <a:gd name="connsiteY44" fmla="*/ 1638154 h 3179322"/>
              <a:gd name="connsiteX45" fmla="*/ 773578 w 3180445"/>
              <a:gd name="connsiteY45" fmla="*/ 2316628 h 3179322"/>
              <a:gd name="connsiteX46" fmla="*/ 96217 w 3180445"/>
              <a:gd name="connsiteY46" fmla="*/ 2316628 h 3179322"/>
              <a:gd name="connsiteX47" fmla="*/ 96217 w 3180445"/>
              <a:gd name="connsiteY47" fmla="*/ 2314494 h 317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180445" h="3179322">
                <a:moveTo>
                  <a:pt x="2133" y="2314494"/>
                </a:moveTo>
                <a:lnTo>
                  <a:pt x="2133" y="2316628"/>
                </a:lnTo>
                <a:lnTo>
                  <a:pt x="0" y="2316628"/>
                </a:lnTo>
                <a:lnTo>
                  <a:pt x="0" y="2410712"/>
                </a:lnTo>
                <a:lnTo>
                  <a:pt x="2133" y="2410712"/>
                </a:lnTo>
                <a:lnTo>
                  <a:pt x="2133" y="3179322"/>
                </a:lnTo>
                <a:lnTo>
                  <a:pt x="96217" y="3179322"/>
                </a:lnTo>
                <a:lnTo>
                  <a:pt x="96217" y="2410712"/>
                </a:lnTo>
                <a:lnTo>
                  <a:pt x="864828" y="2410712"/>
                </a:lnTo>
                <a:lnTo>
                  <a:pt x="864828" y="2407880"/>
                </a:lnTo>
                <a:lnTo>
                  <a:pt x="867662" y="2407880"/>
                </a:lnTo>
                <a:lnTo>
                  <a:pt x="867662" y="1638154"/>
                </a:lnTo>
                <a:lnTo>
                  <a:pt x="1637391" y="1638154"/>
                </a:lnTo>
                <a:lnTo>
                  <a:pt x="1637391" y="1636271"/>
                </a:lnTo>
                <a:lnTo>
                  <a:pt x="1639271" y="1636271"/>
                </a:lnTo>
                <a:lnTo>
                  <a:pt x="1639271" y="867661"/>
                </a:lnTo>
                <a:lnTo>
                  <a:pt x="2407882" y="867661"/>
                </a:lnTo>
                <a:lnTo>
                  <a:pt x="2407883" y="864829"/>
                </a:lnTo>
                <a:lnTo>
                  <a:pt x="2410716" y="864829"/>
                </a:lnTo>
                <a:lnTo>
                  <a:pt x="2410716" y="95102"/>
                </a:lnTo>
                <a:lnTo>
                  <a:pt x="3180445" y="95102"/>
                </a:lnTo>
                <a:lnTo>
                  <a:pt x="3180445" y="1018"/>
                </a:lnTo>
                <a:lnTo>
                  <a:pt x="2410716" y="1018"/>
                </a:lnTo>
                <a:lnTo>
                  <a:pt x="2410716" y="1"/>
                </a:lnTo>
                <a:lnTo>
                  <a:pt x="2316632" y="0"/>
                </a:lnTo>
                <a:lnTo>
                  <a:pt x="2316633" y="1018"/>
                </a:lnTo>
                <a:lnTo>
                  <a:pt x="2315617" y="1018"/>
                </a:lnTo>
                <a:lnTo>
                  <a:pt x="2315617" y="95102"/>
                </a:lnTo>
                <a:lnTo>
                  <a:pt x="2316632" y="95102"/>
                </a:lnTo>
                <a:lnTo>
                  <a:pt x="2316632" y="773577"/>
                </a:lnTo>
                <a:lnTo>
                  <a:pt x="1639271" y="773577"/>
                </a:lnTo>
                <a:lnTo>
                  <a:pt x="1639271" y="771443"/>
                </a:lnTo>
                <a:lnTo>
                  <a:pt x="1545187" y="771443"/>
                </a:lnTo>
                <a:lnTo>
                  <a:pt x="1545187" y="773577"/>
                </a:lnTo>
                <a:lnTo>
                  <a:pt x="1543054" y="773577"/>
                </a:lnTo>
                <a:lnTo>
                  <a:pt x="1543054" y="867661"/>
                </a:lnTo>
                <a:lnTo>
                  <a:pt x="1545187" y="867661"/>
                </a:lnTo>
                <a:lnTo>
                  <a:pt x="1545187" y="1544069"/>
                </a:lnTo>
                <a:lnTo>
                  <a:pt x="867662" y="1544069"/>
                </a:lnTo>
                <a:lnTo>
                  <a:pt x="867662" y="1543052"/>
                </a:lnTo>
                <a:lnTo>
                  <a:pt x="773578" y="1543052"/>
                </a:lnTo>
                <a:lnTo>
                  <a:pt x="773578" y="1544069"/>
                </a:lnTo>
                <a:lnTo>
                  <a:pt x="772563" y="1544069"/>
                </a:lnTo>
                <a:lnTo>
                  <a:pt x="772563" y="1638154"/>
                </a:lnTo>
                <a:lnTo>
                  <a:pt x="773578" y="1638154"/>
                </a:lnTo>
                <a:lnTo>
                  <a:pt x="773578" y="2316628"/>
                </a:lnTo>
                <a:lnTo>
                  <a:pt x="96217" y="2316628"/>
                </a:lnTo>
                <a:lnTo>
                  <a:pt x="96217" y="2314494"/>
                </a:lnTo>
                <a:close/>
              </a:path>
            </a:pathLst>
          </a:custGeom>
          <a:solidFill>
            <a:srgbClr val="0064D2"/>
          </a:solidFill>
          <a:ln w="12700" cap="flat" cmpd="sng" algn="ctr">
            <a:solidFill>
              <a:srgbClr val="EEBB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9152" y="5105660"/>
            <a:ext cx="7229475" cy="1260331"/>
          </a:xfrm>
          <a:prstGeom prst="rect">
            <a:avLst/>
          </a:prstGeom>
          <a:solidFill>
            <a:srgbClr val="EEBB40"/>
          </a:solidFill>
          <a:ln>
            <a:solidFill>
              <a:srgbClr val="EEB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9">
            <a:extLst>
              <a:ext uri="{FF2B5EF4-FFF2-40B4-BE49-F238E27FC236}">
                <a16:creationId xmlns="" xmlns:a16="http://schemas.microsoft.com/office/drawing/2014/main" id="{23567685-68D0-4E36-BF1A-2B1CAB9DF2E7}"/>
              </a:ext>
            </a:extLst>
          </p:cNvPr>
          <p:cNvSpPr txBox="1"/>
          <p:nvPr/>
        </p:nvSpPr>
        <p:spPr>
          <a:xfrm>
            <a:off x="1042949" y="5387235"/>
            <a:ext cx="6294683" cy="692497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000" dirty="0">
                <a:solidFill>
                  <a:schemeClr val="bg1"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There are many variations of passages of Lorem Ipsum available,  but the majority have suffered alteration in some form, by injected </a:t>
            </a:r>
            <a:r>
              <a:rPr lang="en-US" sz="1000" dirty="0" err="1">
                <a:solidFill>
                  <a:schemeClr val="bg1"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humour</a:t>
            </a:r>
            <a:r>
              <a:rPr lang="en-US" sz="1000" dirty="0">
                <a:solidFill>
                  <a:schemeClr val="bg1"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, or </a:t>
            </a:r>
            <a:r>
              <a:rPr lang="en-US" sz="1000" dirty="0" err="1">
                <a:solidFill>
                  <a:schemeClr val="bg1"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randomised</a:t>
            </a:r>
            <a:r>
              <a:rPr lang="en-US" sz="1000" dirty="0">
                <a:solidFill>
                  <a:schemeClr val="bg1"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 words which don't look even slightly believable. There are many variations of passages of Lorem Ipsum available, but the majority.</a:t>
            </a:r>
          </a:p>
        </p:txBody>
      </p:sp>
      <p:sp>
        <p:nvSpPr>
          <p:cNvPr id="13" name="TextBox 19">
            <a:extLst>
              <a:ext uri="{FF2B5EF4-FFF2-40B4-BE49-F238E27FC236}">
                <a16:creationId xmlns="" xmlns:a16="http://schemas.microsoft.com/office/drawing/2014/main" id="{23567685-68D0-4E36-BF1A-2B1CAB9DF2E7}"/>
              </a:ext>
            </a:extLst>
          </p:cNvPr>
          <p:cNvSpPr txBox="1"/>
          <p:nvPr/>
        </p:nvSpPr>
        <p:spPr>
          <a:xfrm>
            <a:off x="946908" y="3233627"/>
            <a:ext cx="3634619" cy="1154162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000" dirty="0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There are many variations of passages of Lorem Ipsum available,  but the majority have suffered alteration in some form, by injected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humour</a:t>
            </a:r>
            <a:r>
              <a:rPr lang="en-US" sz="1000" dirty="0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, or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randomised</a:t>
            </a:r>
            <a:r>
              <a:rPr lang="en-US" sz="1000" dirty="0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 words which don't look even slightly believable. There are many variations of passages of Lorem Ipsum available, but the majority.</a:t>
            </a:r>
          </a:p>
        </p:txBody>
      </p:sp>
    </p:spTree>
    <p:extLst>
      <p:ext uri="{BB962C8B-B14F-4D97-AF65-F5344CB8AC3E}">
        <p14:creationId xmlns:p14="http://schemas.microsoft.com/office/powerpoint/2010/main" xmlns="" val="362774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3"/>
          <p:cNvGrpSpPr/>
          <p:nvPr/>
        </p:nvGrpSpPr>
        <p:grpSpPr>
          <a:xfrm>
            <a:off x="436193" y="394113"/>
            <a:ext cx="4440139" cy="726293"/>
            <a:chOff x="1451102" y="1713400"/>
            <a:chExt cx="4440139" cy="726293"/>
          </a:xfrm>
        </p:grpSpPr>
        <p:grpSp>
          <p:nvGrpSpPr>
            <p:cNvPr id="3" name="组合 44"/>
            <p:cNvGrpSpPr/>
            <p:nvPr/>
          </p:nvGrpSpPr>
          <p:grpSpPr>
            <a:xfrm>
              <a:off x="1451102" y="1713400"/>
              <a:ext cx="3223362" cy="535920"/>
              <a:chOff x="5906988" y="1931114"/>
              <a:chExt cx="3223362" cy="53592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6791248" y="1931114"/>
                <a:ext cx="2339102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团队基本概况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5906988" y="1943814"/>
                <a:ext cx="1021433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One.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481913" y="2163142"/>
              <a:ext cx="4409328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print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presentation and make it into a film to </a:t>
              </a: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a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wider field</a:t>
              </a:r>
            </a:p>
          </p:txBody>
        </p:sp>
      </p:grpSp>
      <p:sp>
        <p:nvSpPr>
          <p:cNvPr id="7" name="TextBox 38">
            <a:extLst>
              <a:ext uri="{FF2B5EF4-FFF2-40B4-BE49-F238E27FC236}">
                <a16:creationId xmlns="" xmlns:a16="http://schemas.microsoft.com/office/drawing/2014/main" id="{8E7ACD5D-8BA1-4359-B879-505605851DA0}"/>
              </a:ext>
            </a:extLst>
          </p:cNvPr>
          <p:cNvSpPr txBox="1"/>
          <p:nvPr/>
        </p:nvSpPr>
        <p:spPr>
          <a:xfrm>
            <a:off x="1968133" y="1737007"/>
            <a:ext cx="639919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17"/>
            <a:r>
              <a:rPr lang="en-US" sz="7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S</a:t>
            </a:r>
          </a:p>
        </p:txBody>
      </p:sp>
      <p:sp>
        <p:nvSpPr>
          <p:cNvPr id="8" name="TextBox 41">
            <a:extLst>
              <a:ext uri="{FF2B5EF4-FFF2-40B4-BE49-F238E27FC236}">
                <a16:creationId xmlns="" xmlns:a16="http://schemas.microsoft.com/office/drawing/2014/main" id="{22423AD2-9A40-49AF-80BF-98A990644A43}"/>
              </a:ext>
            </a:extLst>
          </p:cNvPr>
          <p:cNvSpPr txBox="1"/>
          <p:nvPr/>
        </p:nvSpPr>
        <p:spPr>
          <a:xfrm>
            <a:off x="6957524" y="1737007"/>
            <a:ext cx="83548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17"/>
            <a:r>
              <a:rPr lang="en-US" sz="7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O</a:t>
            </a:r>
          </a:p>
        </p:txBody>
      </p:sp>
      <p:sp>
        <p:nvSpPr>
          <p:cNvPr id="9" name="TextBox 42">
            <a:extLst>
              <a:ext uri="{FF2B5EF4-FFF2-40B4-BE49-F238E27FC236}">
                <a16:creationId xmlns="" xmlns:a16="http://schemas.microsoft.com/office/drawing/2014/main" id="{DF8D3EDE-014B-4E12-A3C7-8A10CD5513E3}"/>
              </a:ext>
            </a:extLst>
          </p:cNvPr>
          <p:cNvSpPr txBox="1"/>
          <p:nvPr/>
        </p:nvSpPr>
        <p:spPr>
          <a:xfrm>
            <a:off x="9587239" y="1737007"/>
            <a:ext cx="66075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17"/>
            <a:r>
              <a:rPr lang="en-US" sz="7500" b="1" dirty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T</a:t>
            </a:r>
          </a:p>
        </p:txBody>
      </p:sp>
      <p:sp>
        <p:nvSpPr>
          <p:cNvPr id="10" name="TextBox 43">
            <a:extLst>
              <a:ext uri="{FF2B5EF4-FFF2-40B4-BE49-F238E27FC236}">
                <a16:creationId xmlns="" xmlns:a16="http://schemas.microsoft.com/office/drawing/2014/main" id="{91F54757-F6D0-4779-9CF8-739459FB55D1}"/>
              </a:ext>
            </a:extLst>
          </p:cNvPr>
          <p:cNvSpPr txBox="1"/>
          <p:nvPr/>
        </p:nvSpPr>
        <p:spPr>
          <a:xfrm>
            <a:off x="4302915" y="1737007"/>
            <a:ext cx="105670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17"/>
            <a:r>
              <a:rPr lang="en-US" sz="7500" b="1" dirty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W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B2E4C32E-84F4-4632-A718-7FF5FB49EF7D}"/>
              </a:ext>
            </a:extLst>
          </p:cNvPr>
          <p:cNvGrpSpPr/>
          <p:nvPr/>
        </p:nvGrpSpPr>
        <p:grpSpPr>
          <a:xfrm>
            <a:off x="3720981" y="3222100"/>
            <a:ext cx="2220568" cy="507831"/>
            <a:chOff x="3720981" y="3222097"/>
            <a:chExt cx="2220568" cy="507831"/>
          </a:xfrm>
        </p:grpSpPr>
        <p:sp>
          <p:nvSpPr>
            <p:cNvPr id="12" name="TextBox 26">
              <a:extLst>
                <a:ext uri="{FF2B5EF4-FFF2-40B4-BE49-F238E27FC236}">
                  <a16:creationId xmlns="" xmlns:a16="http://schemas.microsoft.com/office/drawing/2014/main" id="{ECCD5129-B3EC-4855-953D-88594B9BA1AC}"/>
                </a:ext>
              </a:extLst>
            </p:cNvPr>
            <p:cNvSpPr txBox="1"/>
            <p:nvPr/>
          </p:nvSpPr>
          <p:spPr>
            <a:xfrm>
              <a:off x="3720981" y="3222097"/>
              <a:ext cx="2220568" cy="507831"/>
            </a:xfrm>
            <a:prstGeom prst="rect">
              <a:avLst/>
            </a:prstGeom>
            <a:noFill/>
            <a:ln w="28575" cmpd="sng">
              <a:solidFill>
                <a:srgbClr val="EEBB40"/>
              </a:solidFill>
            </a:ln>
          </p:spPr>
          <p:txBody>
            <a:bodyPr wrap="square" lIns="121920" tIns="60960" rIns="121920" bIns="60960" rtlCol="0" anchor="b" anchorCtr="0">
              <a:spAutoFit/>
            </a:bodyPr>
            <a:lstStyle/>
            <a:p>
              <a:pPr algn="ctr" defTabSz="914217">
                <a:lnSpc>
                  <a:spcPts val="3040"/>
                </a:lnSpc>
              </a:pPr>
              <a:endPara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Lato Light" charset="0"/>
                <a:sym typeface="Calibri" panose="020F0502020204030204" pitchFamily="34" charset="0"/>
              </a:endParaRPr>
            </a:p>
          </p:txBody>
        </p:sp>
        <p:sp>
          <p:nvSpPr>
            <p:cNvPr id="13" name="TextBox 44">
              <a:extLst>
                <a:ext uri="{FF2B5EF4-FFF2-40B4-BE49-F238E27FC236}">
                  <a16:creationId xmlns="" xmlns:a16="http://schemas.microsoft.com/office/drawing/2014/main" id="{BA6A9F36-073B-471E-B2A7-A41BE4157966}"/>
                </a:ext>
              </a:extLst>
            </p:cNvPr>
            <p:cNvSpPr txBox="1"/>
            <p:nvPr/>
          </p:nvSpPr>
          <p:spPr>
            <a:xfrm>
              <a:off x="4099464" y="3353406"/>
              <a:ext cx="1463606" cy="284693"/>
            </a:xfrm>
            <a:prstGeom prst="rect">
              <a:avLst/>
            </a:prstGeom>
            <a:noFill/>
            <a:ln/>
          </p:spPr>
          <p:txBody>
            <a:bodyPr wrap="none" rtlCol="0" anchor="ctr" anchorCtr="0">
              <a:spAutoFit/>
            </a:bodyPr>
            <a:lstStyle/>
            <a:p>
              <a:pPr algn="ctr" defTabSz="914217"/>
              <a:r>
                <a:rPr lang="en-US" sz="1250" b="1" spc="300" dirty="0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Montserrat Semi Bold" charset="0"/>
                  <a:sym typeface="Calibri" panose="020F0502020204030204" pitchFamily="34" charset="0"/>
                </a:rPr>
                <a:t>WEAKNESSES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7EA8375-A2DA-40BF-9798-26FFE290FB7C}"/>
              </a:ext>
            </a:extLst>
          </p:cNvPr>
          <p:cNvGrpSpPr/>
          <p:nvPr/>
        </p:nvGrpSpPr>
        <p:grpSpPr>
          <a:xfrm>
            <a:off x="6264158" y="3222100"/>
            <a:ext cx="2220568" cy="507831"/>
            <a:chOff x="6264156" y="3222097"/>
            <a:chExt cx="2220568" cy="507831"/>
          </a:xfrm>
        </p:grpSpPr>
        <p:sp>
          <p:nvSpPr>
            <p:cNvPr id="15" name="TextBox 28">
              <a:extLst>
                <a:ext uri="{FF2B5EF4-FFF2-40B4-BE49-F238E27FC236}">
                  <a16:creationId xmlns="" xmlns:a16="http://schemas.microsoft.com/office/drawing/2014/main" id="{E5A1235B-F220-40BC-A6A2-C7740301B51E}"/>
                </a:ext>
              </a:extLst>
            </p:cNvPr>
            <p:cNvSpPr txBox="1"/>
            <p:nvPr/>
          </p:nvSpPr>
          <p:spPr>
            <a:xfrm>
              <a:off x="6264156" y="3222097"/>
              <a:ext cx="2220568" cy="507831"/>
            </a:xfrm>
            <a:prstGeom prst="rect">
              <a:avLst/>
            </a:prstGeom>
            <a:noFill/>
            <a:ln w="285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lIns="121920" tIns="60960" rIns="121920" bIns="60960" rtlCol="0" anchor="b" anchorCtr="0">
              <a:spAutoFit/>
            </a:bodyPr>
            <a:lstStyle/>
            <a:p>
              <a:pPr algn="ctr" defTabSz="914217">
                <a:lnSpc>
                  <a:spcPts val="3040"/>
                </a:lnSpc>
              </a:pP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Lato Light" charset="0"/>
                <a:sym typeface="Calibri" panose="020F0502020204030204" pitchFamily="34" charset="0"/>
              </a:endParaRPr>
            </a:p>
          </p:txBody>
        </p:sp>
        <p:sp>
          <p:nvSpPr>
            <p:cNvPr id="16" name="TextBox 45">
              <a:extLst>
                <a:ext uri="{FF2B5EF4-FFF2-40B4-BE49-F238E27FC236}">
                  <a16:creationId xmlns="" xmlns:a16="http://schemas.microsoft.com/office/drawing/2014/main" id="{4632694A-FBC0-4D14-98FE-F3CF337BF93F}"/>
                </a:ext>
              </a:extLst>
            </p:cNvPr>
            <p:cNvSpPr txBox="1"/>
            <p:nvPr/>
          </p:nvSpPr>
          <p:spPr>
            <a:xfrm>
              <a:off x="6489359" y="3353406"/>
              <a:ext cx="1770165" cy="28469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 anchorCtr="0">
              <a:spAutoFit/>
            </a:bodyPr>
            <a:lstStyle/>
            <a:p>
              <a:pPr algn="ctr" defTabSz="914217"/>
              <a:r>
                <a:rPr lang="en-US" sz="1250" b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Montserrat Semi Bold" charset="0"/>
                  <a:sym typeface="Calibri" panose="020F0502020204030204" pitchFamily="34" charset="0"/>
                </a:rPr>
                <a:t>OPPORTUNITIES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FBA00F6D-FDE8-48FB-B85B-D3245C00E21A}"/>
              </a:ext>
            </a:extLst>
          </p:cNvPr>
          <p:cNvGrpSpPr/>
          <p:nvPr/>
        </p:nvGrpSpPr>
        <p:grpSpPr>
          <a:xfrm>
            <a:off x="8807331" y="3222100"/>
            <a:ext cx="2220568" cy="507831"/>
            <a:chOff x="8807331" y="3222097"/>
            <a:chExt cx="2220568" cy="507831"/>
          </a:xfrm>
        </p:grpSpPr>
        <p:sp>
          <p:nvSpPr>
            <p:cNvPr id="18" name="TextBox 30">
              <a:extLst>
                <a:ext uri="{FF2B5EF4-FFF2-40B4-BE49-F238E27FC236}">
                  <a16:creationId xmlns="" xmlns:a16="http://schemas.microsoft.com/office/drawing/2014/main" id="{27596CDE-7E2A-47A4-A6F8-731B2A1636C7}"/>
                </a:ext>
              </a:extLst>
            </p:cNvPr>
            <p:cNvSpPr txBox="1"/>
            <p:nvPr/>
          </p:nvSpPr>
          <p:spPr>
            <a:xfrm>
              <a:off x="8807331" y="3222097"/>
              <a:ext cx="2220568" cy="507831"/>
            </a:xfrm>
            <a:prstGeom prst="rect">
              <a:avLst/>
            </a:prstGeom>
            <a:noFill/>
            <a:ln w="28575" cmpd="sng">
              <a:solidFill>
                <a:srgbClr val="EEBB40"/>
              </a:solidFill>
            </a:ln>
          </p:spPr>
          <p:txBody>
            <a:bodyPr wrap="square" lIns="121920" tIns="60960" rIns="121920" bIns="60960" rtlCol="0" anchor="b" anchorCtr="0">
              <a:spAutoFit/>
            </a:bodyPr>
            <a:lstStyle/>
            <a:p>
              <a:pPr algn="ctr" defTabSz="914217">
                <a:lnSpc>
                  <a:spcPts val="3040"/>
                </a:lnSpc>
              </a:pPr>
              <a:endPara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Lato Light" charset="0"/>
                <a:sym typeface="Calibri" panose="020F0502020204030204" pitchFamily="34" charset="0"/>
              </a:endParaRPr>
            </a:p>
          </p:txBody>
        </p:sp>
        <p:sp>
          <p:nvSpPr>
            <p:cNvPr id="19" name="TextBox 46">
              <a:extLst>
                <a:ext uri="{FF2B5EF4-FFF2-40B4-BE49-F238E27FC236}">
                  <a16:creationId xmlns="" xmlns:a16="http://schemas.microsoft.com/office/drawing/2014/main" id="{7E9C5301-4554-404B-8A6E-C577ED720068}"/>
                </a:ext>
              </a:extLst>
            </p:cNvPr>
            <p:cNvSpPr txBox="1"/>
            <p:nvPr/>
          </p:nvSpPr>
          <p:spPr>
            <a:xfrm>
              <a:off x="9396898" y="3353406"/>
              <a:ext cx="1041439" cy="284693"/>
            </a:xfrm>
            <a:prstGeom prst="rect">
              <a:avLst/>
            </a:prstGeom>
            <a:noFill/>
            <a:ln/>
          </p:spPr>
          <p:txBody>
            <a:bodyPr wrap="none" rtlCol="0" anchor="ctr" anchorCtr="0">
              <a:spAutoFit/>
            </a:bodyPr>
            <a:lstStyle/>
            <a:p>
              <a:pPr algn="ctr" defTabSz="914217"/>
              <a:r>
                <a:rPr lang="en-US" sz="1250" b="1" spc="300" dirty="0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Montserrat Semi Bold" charset="0"/>
                  <a:sym typeface="Calibri" panose="020F0502020204030204" pitchFamily="34" charset="0"/>
                </a:rPr>
                <a:t>THREATS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0DD72285-6183-4CBC-A2E7-F42782AD8F2D}"/>
              </a:ext>
            </a:extLst>
          </p:cNvPr>
          <p:cNvGrpSpPr/>
          <p:nvPr/>
        </p:nvGrpSpPr>
        <p:grpSpPr>
          <a:xfrm>
            <a:off x="1177807" y="3222100"/>
            <a:ext cx="2220568" cy="507831"/>
            <a:chOff x="1177806" y="3222097"/>
            <a:chExt cx="2220568" cy="507831"/>
          </a:xfrm>
        </p:grpSpPr>
        <p:sp>
          <p:nvSpPr>
            <p:cNvPr id="21" name="TextBox 23">
              <a:extLst>
                <a:ext uri="{FF2B5EF4-FFF2-40B4-BE49-F238E27FC236}">
                  <a16:creationId xmlns="" xmlns:a16="http://schemas.microsoft.com/office/drawing/2014/main" id="{F11A7320-1138-4ECA-8168-ACAAD6AF1B83}"/>
                </a:ext>
              </a:extLst>
            </p:cNvPr>
            <p:cNvSpPr txBox="1"/>
            <p:nvPr/>
          </p:nvSpPr>
          <p:spPr>
            <a:xfrm>
              <a:off x="1177806" y="3222097"/>
              <a:ext cx="2220568" cy="507831"/>
            </a:xfrm>
            <a:prstGeom prst="rect">
              <a:avLst/>
            </a:prstGeom>
            <a:noFill/>
            <a:ln w="28575" cmpd="sng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lIns="121920" tIns="60960" rIns="121920" bIns="60960" rtlCol="0" anchor="b" anchorCtr="0">
              <a:spAutoFit/>
            </a:bodyPr>
            <a:lstStyle/>
            <a:p>
              <a:pPr algn="ctr" defTabSz="914217">
                <a:lnSpc>
                  <a:spcPts val="3040"/>
                </a:lnSpc>
              </a:pP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Lato Light" charset="0"/>
                <a:sym typeface="Calibri" panose="020F0502020204030204" pitchFamily="34" charset="0"/>
              </a:endParaRPr>
            </a:p>
          </p:txBody>
        </p:sp>
        <p:sp>
          <p:nvSpPr>
            <p:cNvPr id="22" name="TextBox 47">
              <a:extLst>
                <a:ext uri="{FF2B5EF4-FFF2-40B4-BE49-F238E27FC236}">
                  <a16:creationId xmlns="" xmlns:a16="http://schemas.microsoft.com/office/drawing/2014/main" id="{74869DDD-105E-4033-AB50-95517056256D}"/>
                </a:ext>
              </a:extLst>
            </p:cNvPr>
            <p:cNvSpPr txBox="1"/>
            <p:nvPr/>
          </p:nvSpPr>
          <p:spPr>
            <a:xfrm>
              <a:off x="1629449" y="3353406"/>
              <a:ext cx="1317284" cy="28469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 anchorCtr="0">
              <a:spAutoFit/>
            </a:bodyPr>
            <a:lstStyle/>
            <a:p>
              <a:pPr algn="ctr" defTabSz="914217"/>
              <a:r>
                <a:rPr lang="en-US" sz="1250" b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Montserrat Semi Bold" charset="0"/>
                  <a:sym typeface="Calibri" panose="020F0502020204030204" pitchFamily="34" charset="0"/>
                </a:rPr>
                <a:t>STRENGTHS</a:t>
              </a:r>
            </a:p>
          </p:txBody>
        </p:sp>
      </p:grpSp>
      <p:sp>
        <p:nvSpPr>
          <p:cNvPr id="23" name="TextBox 54">
            <a:extLst>
              <a:ext uri="{FF2B5EF4-FFF2-40B4-BE49-F238E27FC236}">
                <a16:creationId xmlns="" xmlns:a16="http://schemas.microsoft.com/office/drawing/2014/main" id="{8E823173-43D0-4960-92DB-EC9E85ADDE9C}"/>
              </a:ext>
            </a:extLst>
          </p:cNvPr>
          <p:cNvSpPr txBox="1"/>
          <p:nvPr/>
        </p:nvSpPr>
        <p:spPr>
          <a:xfrm>
            <a:off x="6264156" y="4013429"/>
            <a:ext cx="2220571" cy="1269578"/>
          </a:xfrm>
          <a:prstGeom prst="rect">
            <a:avLst/>
          </a:prstGeom>
          <a:noFill/>
        </p:spPr>
        <p:txBody>
          <a:bodyPr wrap="square" lIns="0" tIns="0" rIns="0" bIns="0" numCol="1" spcCol="959784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There are many variations of passages of Lorem Ipsum available,  but the majority have suffered alteration in some form, by injected </a:t>
            </a:r>
            <a:r>
              <a:rPr lang="en-US" altLang="zh-CN" sz="1100" dirty="0" err="1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humour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, or </a:t>
            </a:r>
            <a:r>
              <a:rPr lang="en-US" altLang="zh-CN" sz="1100" dirty="0" err="1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randomised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 words which</a:t>
            </a:r>
          </a:p>
        </p:txBody>
      </p:sp>
      <p:sp>
        <p:nvSpPr>
          <p:cNvPr id="24" name="TextBox 55">
            <a:extLst>
              <a:ext uri="{FF2B5EF4-FFF2-40B4-BE49-F238E27FC236}">
                <a16:creationId xmlns="" xmlns:a16="http://schemas.microsoft.com/office/drawing/2014/main" id="{E35C793A-D7CD-4429-A74D-4CDDCEF94F9A}"/>
              </a:ext>
            </a:extLst>
          </p:cNvPr>
          <p:cNvSpPr txBox="1"/>
          <p:nvPr/>
        </p:nvSpPr>
        <p:spPr>
          <a:xfrm>
            <a:off x="1177805" y="4013429"/>
            <a:ext cx="2220571" cy="1269578"/>
          </a:xfrm>
          <a:prstGeom prst="rect">
            <a:avLst/>
          </a:prstGeom>
          <a:noFill/>
        </p:spPr>
        <p:txBody>
          <a:bodyPr wrap="square" lIns="0" tIns="0" rIns="0" bIns="0" numCol="1" spcCol="959784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There are many variations of passages of Lorem Ipsum available,  but the majority have suffered alteration in some form, by injected </a:t>
            </a:r>
            <a:r>
              <a:rPr lang="en-US" altLang="zh-CN" sz="1100" dirty="0" err="1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humour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, or </a:t>
            </a:r>
            <a:r>
              <a:rPr lang="en-US" altLang="zh-CN" sz="1100" dirty="0" err="1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randomised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 words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which</a:t>
            </a:r>
            <a:endParaRPr lang="en-US" altLang="zh-CN" sz="1100" dirty="0">
              <a:solidFill>
                <a:schemeClr val="tx1">
                  <a:lumMod val="65000"/>
                  <a:lumOff val="35000"/>
                  <a:alpha val="6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cs typeface="Titillium" charset="0"/>
              <a:sym typeface="Calibri" panose="020F0502020204030204" pitchFamily="34" charset="0"/>
            </a:endParaRPr>
          </a:p>
        </p:txBody>
      </p:sp>
      <p:sp>
        <p:nvSpPr>
          <p:cNvPr id="25" name="TextBox 56">
            <a:extLst>
              <a:ext uri="{FF2B5EF4-FFF2-40B4-BE49-F238E27FC236}">
                <a16:creationId xmlns="" xmlns:a16="http://schemas.microsoft.com/office/drawing/2014/main" id="{2DDC02BF-9D7A-419C-AC4A-E3C8E8783F36}"/>
              </a:ext>
            </a:extLst>
          </p:cNvPr>
          <p:cNvSpPr txBox="1"/>
          <p:nvPr/>
        </p:nvSpPr>
        <p:spPr>
          <a:xfrm>
            <a:off x="8807329" y="4013429"/>
            <a:ext cx="2220571" cy="1269578"/>
          </a:xfrm>
          <a:prstGeom prst="rect">
            <a:avLst/>
          </a:prstGeom>
          <a:noFill/>
        </p:spPr>
        <p:txBody>
          <a:bodyPr wrap="square" lIns="0" tIns="0" rIns="0" bIns="0" numCol="1" spcCol="959784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There are many variations of passages of Lorem Ipsum available,  but the majority have suffered alteration in some form, by injected </a:t>
            </a:r>
            <a:r>
              <a:rPr lang="en-US" altLang="zh-CN" sz="1100" dirty="0" err="1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humour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, or </a:t>
            </a:r>
            <a:r>
              <a:rPr lang="en-US" altLang="zh-CN" sz="1100" dirty="0" err="1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randomised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 words which</a:t>
            </a:r>
          </a:p>
        </p:txBody>
      </p:sp>
      <p:sp>
        <p:nvSpPr>
          <p:cNvPr id="26" name="TextBox 57">
            <a:extLst>
              <a:ext uri="{FF2B5EF4-FFF2-40B4-BE49-F238E27FC236}">
                <a16:creationId xmlns="" xmlns:a16="http://schemas.microsoft.com/office/drawing/2014/main" id="{9E740DE5-A03D-4F4B-A683-D62CAF38955E}"/>
              </a:ext>
            </a:extLst>
          </p:cNvPr>
          <p:cNvSpPr txBox="1"/>
          <p:nvPr/>
        </p:nvSpPr>
        <p:spPr>
          <a:xfrm>
            <a:off x="3720980" y="4013429"/>
            <a:ext cx="2220571" cy="1269578"/>
          </a:xfrm>
          <a:prstGeom prst="rect">
            <a:avLst/>
          </a:prstGeom>
          <a:noFill/>
        </p:spPr>
        <p:txBody>
          <a:bodyPr wrap="square" lIns="0" tIns="0" rIns="0" bIns="0" numCol="1" spcCol="959784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There are many variations of passages of Lorem Ipsum available,  but the majority have suffered alteration in some form, by injected </a:t>
            </a:r>
            <a:r>
              <a:rPr lang="en-US" altLang="zh-CN" sz="1100" dirty="0" err="1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humour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, or </a:t>
            </a:r>
            <a:r>
              <a:rPr lang="en-US" altLang="zh-CN" sz="1100" dirty="0" err="1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randomised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  <a:alpha val="6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 words which</a:t>
            </a:r>
          </a:p>
        </p:txBody>
      </p:sp>
    </p:spTree>
    <p:extLst>
      <p:ext uri="{BB962C8B-B14F-4D97-AF65-F5344CB8AC3E}">
        <p14:creationId xmlns:p14="http://schemas.microsoft.com/office/powerpoint/2010/main" xmlns="" val="428340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23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29085" y="0"/>
            <a:ext cx="1353665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38573" y="1808708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kumimoji="1" lang="zh-CN" altLang="en-US" sz="6000" b="1" dirty="0" smtClean="0">
                <a:gradFill>
                  <a:gsLst>
                    <a:gs pos="2000">
                      <a:srgbClr val="EEBB40"/>
                    </a:gs>
                    <a:gs pos="100000">
                      <a:srgbClr val="FF9409"/>
                    </a:gs>
                  </a:gsLst>
                  <a:lin ang="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Microsoft YaHei" charset="-122"/>
                <a:ea typeface="Microsoft YaHei" charset="-122"/>
                <a:cs typeface="Microsoft YaHei" charset="-122"/>
              </a:rPr>
              <a:t>团队建设前程</a:t>
            </a:r>
            <a:endParaRPr kumimoji="1" lang="zh-CN" altLang="en-US" sz="6000" b="1" dirty="0">
              <a:gradFill>
                <a:gsLst>
                  <a:gs pos="2000">
                    <a:srgbClr val="EEBB40"/>
                  </a:gs>
                  <a:gs pos="100000">
                    <a:srgbClr val="FF9409"/>
                  </a:gs>
                </a:gsLst>
                <a:lin ang="0" scaled="0"/>
              </a:gradFill>
              <a:effectLst>
                <a:reflection blurRad="6350" stA="55000" endA="300" endPos="45500" dir="5400000" sy="-100000" algn="bl" rotWithShape="0"/>
              </a:effectLst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38577" y="1323826"/>
            <a:ext cx="877163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第二章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38575" y="3055460"/>
            <a:ext cx="5661144" cy="4783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xmlns="" val="1898801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3"/>
          <p:cNvGrpSpPr/>
          <p:nvPr/>
        </p:nvGrpSpPr>
        <p:grpSpPr>
          <a:xfrm>
            <a:off x="436193" y="394113"/>
            <a:ext cx="4440139" cy="726293"/>
            <a:chOff x="1451102" y="1713400"/>
            <a:chExt cx="4440139" cy="726293"/>
          </a:xfrm>
        </p:grpSpPr>
        <p:grpSp>
          <p:nvGrpSpPr>
            <p:cNvPr id="3" name="组合 44"/>
            <p:cNvGrpSpPr/>
            <p:nvPr/>
          </p:nvGrpSpPr>
          <p:grpSpPr>
            <a:xfrm>
              <a:off x="1451102" y="1713400"/>
              <a:ext cx="3223362" cy="535920"/>
              <a:chOff x="5906988" y="1931114"/>
              <a:chExt cx="3223362" cy="53592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6791248" y="1931114"/>
                <a:ext cx="2339102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团队建设前程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5906988" y="1943814"/>
                <a:ext cx="1034066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Two.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481913" y="2163142"/>
              <a:ext cx="4409328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print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presentation and make it into a film to </a:t>
              </a: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a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wider field</a:t>
              </a:r>
            </a:p>
          </p:txBody>
        </p:sp>
      </p:grpSp>
      <p:sp>
        <p:nvSpPr>
          <p:cNvPr id="7" name="TextBox 42">
            <a:extLst>
              <a:ext uri="{FF2B5EF4-FFF2-40B4-BE49-F238E27FC236}">
                <a16:creationId xmlns="" xmlns:a16="http://schemas.microsoft.com/office/drawing/2014/main" id="{F359EEF0-E08E-4D19-9821-CBB25FCBE6AA}"/>
              </a:ext>
            </a:extLst>
          </p:cNvPr>
          <p:cNvSpPr txBox="1"/>
          <p:nvPr/>
        </p:nvSpPr>
        <p:spPr>
          <a:xfrm>
            <a:off x="790995" y="2140569"/>
            <a:ext cx="3607012" cy="99001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defTabSz="914217">
              <a:lnSpc>
                <a:spcPts val="3530"/>
              </a:lnSpc>
            </a:pPr>
            <a:r>
              <a:rPr lang="zh-CN" altLang="en-US" sz="27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添加你的标题</a:t>
            </a:r>
            <a:endParaRPr lang="en-US" altLang="zh-CN" sz="2700" b="1" spc="10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cs typeface="Montserrat" charset="0"/>
              <a:sym typeface="Calibri" panose="020F0502020204030204" pitchFamily="34" charset="0"/>
            </a:endParaRPr>
          </a:p>
          <a:p>
            <a:pPr defTabSz="914217">
              <a:lnSpc>
                <a:spcPts val="3530"/>
              </a:lnSpc>
            </a:pPr>
            <a:r>
              <a:rPr lang="zh-CN" altLang="en-US" b="1" spc="100" dirty="0" smtClean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添加你的副标题</a:t>
            </a:r>
            <a:endParaRPr lang="en-US" b="1" spc="100" dirty="0">
              <a:solidFill>
                <a:srgbClr val="EEBB40"/>
              </a:solidFill>
              <a:latin typeface="Calibri" panose="020F0502020204030204" pitchFamily="34" charset="0"/>
              <a:ea typeface="微软雅黑" panose="020B0503020204020204" pitchFamily="34" charset="-122"/>
              <a:cs typeface="Montserrat" charset="0"/>
              <a:sym typeface="Calibri" panose="020F050202020403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A59CA6E7-9954-4B18-A8A1-2F9BBE22604E}"/>
              </a:ext>
            </a:extLst>
          </p:cNvPr>
          <p:cNvSpPr txBox="1">
            <a:spLocks/>
          </p:cNvSpPr>
          <p:nvPr/>
        </p:nvSpPr>
        <p:spPr>
          <a:xfrm>
            <a:off x="740745" y="3443612"/>
            <a:ext cx="4773079" cy="894638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818">
              <a:lnSpc>
                <a:spcPct val="200000"/>
              </a:lnSpc>
            </a:pPr>
            <a:r>
              <a:rPr lang="en-US" sz="850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Source Sans Pro" charset="0"/>
                <a:sym typeface="Calibri" panose="020F0502020204030204" pitchFamily="34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results.</a:t>
            </a:r>
          </a:p>
        </p:txBody>
      </p:sp>
      <p:sp>
        <p:nvSpPr>
          <p:cNvPr id="9" name="TextBox 44">
            <a:extLst>
              <a:ext uri="{FF2B5EF4-FFF2-40B4-BE49-F238E27FC236}">
                <a16:creationId xmlns="" xmlns:a16="http://schemas.microsoft.com/office/drawing/2014/main" id="{FB834A15-DCD8-493E-9FE7-E84CC376FE29}"/>
              </a:ext>
            </a:extLst>
          </p:cNvPr>
          <p:cNvSpPr txBox="1"/>
          <p:nvPr/>
        </p:nvSpPr>
        <p:spPr>
          <a:xfrm>
            <a:off x="2416626" y="5483120"/>
            <a:ext cx="1225015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914217"/>
            <a:r>
              <a:rPr lang="en-US" sz="1000" dirty="0">
                <a:solidFill>
                  <a:srgbClr val="7F7F7F">
                    <a:lumMod val="60000"/>
                    <a:lumOff val="4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We are professional</a:t>
            </a:r>
          </a:p>
        </p:txBody>
      </p:sp>
      <p:sp>
        <p:nvSpPr>
          <p:cNvPr id="10" name="TextBox 45">
            <a:extLst>
              <a:ext uri="{FF2B5EF4-FFF2-40B4-BE49-F238E27FC236}">
                <a16:creationId xmlns="" xmlns:a16="http://schemas.microsoft.com/office/drawing/2014/main" id="{856D25AB-EF8C-4314-A281-6DA733E7A45D}"/>
              </a:ext>
            </a:extLst>
          </p:cNvPr>
          <p:cNvSpPr txBox="1"/>
          <p:nvPr/>
        </p:nvSpPr>
        <p:spPr>
          <a:xfrm>
            <a:off x="4041082" y="5483120"/>
            <a:ext cx="1225015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914217"/>
            <a:r>
              <a:rPr lang="en-US" sz="1000" dirty="0">
                <a:solidFill>
                  <a:srgbClr val="7F7F7F">
                    <a:lumMod val="60000"/>
                    <a:lumOff val="4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We are professional</a:t>
            </a:r>
          </a:p>
        </p:txBody>
      </p:sp>
      <p:sp>
        <p:nvSpPr>
          <p:cNvPr id="11" name="TextBox 46">
            <a:extLst>
              <a:ext uri="{FF2B5EF4-FFF2-40B4-BE49-F238E27FC236}">
                <a16:creationId xmlns="" xmlns:a16="http://schemas.microsoft.com/office/drawing/2014/main" id="{76568F89-AFFD-4C5F-B180-0E8AC7B51CF8}"/>
              </a:ext>
            </a:extLst>
          </p:cNvPr>
          <p:cNvSpPr txBox="1"/>
          <p:nvPr/>
        </p:nvSpPr>
        <p:spPr>
          <a:xfrm>
            <a:off x="4392087" y="5273466"/>
            <a:ext cx="530915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914217"/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TOOLS</a:t>
            </a:r>
          </a:p>
        </p:txBody>
      </p:sp>
      <p:sp>
        <p:nvSpPr>
          <p:cNvPr id="12" name="TextBox 47">
            <a:extLst>
              <a:ext uri="{FF2B5EF4-FFF2-40B4-BE49-F238E27FC236}">
                <a16:creationId xmlns="" xmlns:a16="http://schemas.microsoft.com/office/drawing/2014/main" id="{076508D6-9477-4019-B2CE-EE9456FAF08E}"/>
              </a:ext>
            </a:extLst>
          </p:cNvPr>
          <p:cNvSpPr txBox="1"/>
          <p:nvPr/>
        </p:nvSpPr>
        <p:spPr>
          <a:xfrm>
            <a:off x="784399" y="5483120"/>
            <a:ext cx="1225015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914217"/>
            <a:r>
              <a:rPr lang="en-US" sz="1000" dirty="0">
                <a:solidFill>
                  <a:srgbClr val="7F7F7F">
                    <a:lumMod val="60000"/>
                    <a:lumOff val="4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We are professional</a:t>
            </a:r>
          </a:p>
        </p:txBody>
      </p:sp>
      <p:sp>
        <p:nvSpPr>
          <p:cNvPr id="13" name="TextBox 48">
            <a:extLst>
              <a:ext uri="{FF2B5EF4-FFF2-40B4-BE49-F238E27FC236}">
                <a16:creationId xmlns="" xmlns:a16="http://schemas.microsoft.com/office/drawing/2014/main" id="{C2401A3D-ACCC-42E0-97F7-4F50D37AE0F2}"/>
              </a:ext>
            </a:extLst>
          </p:cNvPr>
          <p:cNvSpPr txBox="1"/>
          <p:nvPr/>
        </p:nvSpPr>
        <p:spPr>
          <a:xfrm>
            <a:off x="1160106" y="5273466"/>
            <a:ext cx="486030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914217"/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BELLS</a:t>
            </a:r>
          </a:p>
        </p:txBody>
      </p:sp>
      <p:sp>
        <p:nvSpPr>
          <p:cNvPr id="14" name="Shape 2632">
            <a:extLst>
              <a:ext uri="{FF2B5EF4-FFF2-40B4-BE49-F238E27FC236}">
                <a16:creationId xmlns="" xmlns:a16="http://schemas.microsoft.com/office/drawing/2014/main" id="{D1936AEF-0F52-427B-991D-895701FB667C}"/>
              </a:ext>
            </a:extLst>
          </p:cNvPr>
          <p:cNvSpPr/>
          <p:nvPr/>
        </p:nvSpPr>
        <p:spPr>
          <a:xfrm>
            <a:off x="1286716" y="4918672"/>
            <a:ext cx="228541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7673"/>
                </a:moveTo>
                <a:cubicBezTo>
                  <a:pt x="4588" y="17673"/>
                  <a:pt x="1200" y="16051"/>
                  <a:pt x="1200" y="15218"/>
                </a:cubicBezTo>
                <a:cubicBezTo>
                  <a:pt x="1200" y="14690"/>
                  <a:pt x="1355" y="14275"/>
                  <a:pt x="1611" y="13896"/>
                </a:cubicBezTo>
                <a:cubicBezTo>
                  <a:pt x="3255" y="14967"/>
                  <a:pt x="6746" y="15709"/>
                  <a:pt x="10800" y="15709"/>
                </a:cubicBezTo>
                <a:cubicBezTo>
                  <a:pt x="14856" y="15709"/>
                  <a:pt x="18345" y="14966"/>
                  <a:pt x="19987" y="13894"/>
                </a:cubicBezTo>
                <a:cubicBezTo>
                  <a:pt x="20244" y="14273"/>
                  <a:pt x="20400" y="14689"/>
                  <a:pt x="20400" y="15218"/>
                </a:cubicBezTo>
                <a:cubicBezTo>
                  <a:pt x="20400" y="16051"/>
                  <a:pt x="17011" y="17673"/>
                  <a:pt x="10800" y="17673"/>
                </a:cubicBezTo>
                <a:moveTo>
                  <a:pt x="10800" y="20618"/>
                </a:moveTo>
                <a:cubicBezTo>
                  <a:pt x="9475" y="20618"/>
                  <a:pt x="8400" y="19739"/>
                  <a:pt x="8400" y="18655"/>
                </a:cubicBezTo>
                <a:cubicBezTo>
                  <a:pt x="8400" y="18625"/>
                  <a:pt x="8408" y="18597"/>
                  <a:pt x="8409" y="18567"/>
                </a:cubicBezTo>
                <a:cubicBezTo>
                  <a:pt x="9179" y="18623"/>
                  <a:pt x="9977" y="18655"/>
                  <a:pt x="10800" y="18655"/>
                </a:cubicBezTo>
                <a:cubicBezTo>
                  <a:pt x="11623" y="18655"/>
                  <a:pt x="12421" y="18623"/>
                  <a:pt x="13191" y="18567"/>
                </a:cubicBezTo>
                <a:cubicBezTo>
                  <a:pt x="13192" y="18597"/>
                  <a:pt x="13200" y="18625"/>
                  <a:pt x="13200" y="18655"/>
                </a:cubicBezTo>
                <a:cubicBezTo>
                  <a:pt x="13200" y="19739"/>
                  <a:pt x="12125" y="20618"/>
                  <a:pt x="10800" y="20618"/>
                </a:cubicBezTo>
                <a:moveTo>
                  <a:pt x="2948" y="12551"/>
                </a:moveTo>
                <a:cubicBezTo>
                  <a:pt x="4308" y="11388"/>
                  <a:pt x="6000" y="9939"/>
                  <a:pt x="6000" y="6873"/>
                </a:cubicBezTo>
                <a:cubicBezTo>
                  <a:pt x="6000" y="5232"/>
                  <a:pt x="7238" y="3825"/>
                  <a:pt x="8988" y="3239"/>
                </a:cubicBezTo>
                <a:cubicBezTo>
                  <a:pt x="9428" y="3657"/>
                  <a:pt x="10072" y="3927"/>
                  <a:pt x="10800" y="3927"/>
                </a:cubicBezTo>
                <a:cubicBezTo>
                  <a:pt x="11528" y="3927"/>
                  <a:pt x="12172" y="3657"/>
                  <a:pt x="12611" y="3239"/>
                </a:cubicBezTo>
                <a:cubicBezTo>
                  <a:pt x="14362" y="3825"/>
                  <a:pt x="15600" y="5232"/>
                  <a:pt x="15600" y="6873"/>
                </a:cubicBezTo>
                <a:cubicBezTo>
                  <a:pt x="15600" y="9939"/>
                  <a:pt x="17292" y="11388"/>
                  <a:pt x="18652" y="12551"/>
                </a:cubicBezTo>
                <a:cubicBezTo>
                  <a:pt x="18911" y="12773"/>
                  <a:pt x="19152" y="12979"/>
                  <a:pt x="19366" y="13183"/>
                </a:cubicBezTo>
                <a:cubicBezTo>
                  <a:pt x="18217" y="14077"/>
                  <a:pt x="14825" y="14727"/>
                  <a:pt x="10800" y="14727"/>
                </a:cubicBezTo>
                <a:cubicBezTo>
                  <a:pt x="6779" y="14727"/>
                  <a:pt x="3383" y="14079"/>
                  <a:pt x="2230" y="13186"/>
                </a:cubicBezTo>
                <a:cubicBezTo>
                  <a:pt x="2446" y="12981"/>
                  <a:pt x="2687" y="12774"/>
                  <a:pt x="2948" y="12551"/>
                </a:cubicBezTo>
                <a:moveTo>
                  <a:pt x="10800" y="982"/>
                </a:moveTo>
                <a:cubicBezTo>
                  <a:pt x="11462" y="982"/>
                  <a:pt x="12000" y="1422"/>
                  <a:pt x="12000" y="1964"/>
                </a:cubicBezTo>
                <a:cubicBezTo>
                  <a:pt x="12000" y="2506"/>
                  <a:pt x="11462" y="2945"/>
                  <a:pt x="10800" y="2945"/>
                </a:cubicBezTo>
                <a:cubicBezTo>
                  <a:pt x="10138" y="2945"/>
                  <a:pt x="9600" y="2506"/>
                  <a:pt x="9600" y="1964"/>
                </a:cubicBezTo>
                <a:cubicBezTo>
                  <a:pt x="9600" y="1422"/>
                  <a:pt x="10138" y="982"/>
                  <a:pt x="10800" y="982"/>
                </a:cubicBezTo>
                <a:moveTo>
                  <a:pt x="21600" y="15218"/>
                </a:moveTo>
                <a:cubicBezTo>
                  <a:pt x="21600" y="11782"/>
                  <a:pt x="16800" y="11782"/>
                  <a:pt x="16800" y="6873"/>
                </a:cubicBezTo>
                <a:cubicBezTo>
                  <a:pt x="16800" y="4845"/>
                  <a:pt x="15296" y="3105"/>
                  <a:pt x="13152" y="2356"/>
                </a:cubicBezTo>
                <a:cubicBezTo>
                  <a:pt x="13183" y="2229"/>
                  <a:pt x="13200" y="2098"/>
                  <a:pt x="13200" y="1964"/>
                </a:cubicBezTo>
                <a:cubicBezTo>
                  <a:pt x="13200" y="879"/>
                  <a:pt x="12125" y="0"/>
                  <a:pt x="10800" y="0"/>
                </a:cubicBezTo>
                <a:cubicBezTo>
                  <a:pt x="9475" y="0"/>
                  <a:pt x="8400" y="879"/>
                  <a:pt x="8400" y="1964"/>
                </a:cubicBezTo>
                <a:cubicBezTo>
                  <a:pt x="8400" y="2098"/>
                  <a:pt x="8417" y="2229"/>
                  <a:pt x="8448" y="2356"/>
                </a:cubicBezTo>
                <a:cubicBezTo>
                  <a:pt x="6304" y="3105"/>
                  <a:pt x="4800" y="4845"/>
                  <a:pt x="4800" y="6873"/>
                </a:cubicBezTo>
                <a:cubicBezTo>
                  <a:pt x="4800" y="11782"/>
                  <a:pt x="0" y="11782"/>
                  <a:pt x="0" y="15218"/>
                </a:cubicBezTo>
                <a:cubicBezTo>
                  <a:pt x="0" y="16716"/>
                  <a:pt x="3016" y="17986"/>
                  <a:pt x="7217" y="18457"/>
                </a:cubicBezTo>
                <a:cubicBezTo>
                  <a:pt x="7211" y="18523"/>
                  <a:pt x="7200" y="18587"/>
                  <a:pt x="7200" y="18655"/>
                </a:cubicBezTo>
                <a:cubicBezTo>
                  <a:pt x="7200" y="20282"/>
                  <a:pt x="8812" y="21600"/>
                  <a:pt x="10800" y="21600"/>
                </a:cubicBezTo>
                <a:cubicBezTo>
                  <a:pt x="12788" y="21600"/>
                  <a:pt x="14400" y="20282"/>
                  <a:pt x="14400" y="18655"/>
                </a:cubicBezTo>
                <a:cubicBezTo>
                  <a:pt x="14400" y="18587"/>
                  <a:pt x="14389" y="18523"/>
                  <a:pt x="14383" y="18457"/>
                </a:cubicBezTo>
                <a:cubicBezTo>
                  <a:pt x="18584" y="17986"/>
                  <a:pt x="21600" y="16716"/>
                  <a:pt x="21600" y="15218"/>
                </a:cubicBezTo>
              </a:path>
            </a:pathLst>
          </a:custGeom>
          <a:solidFill>
            <a:srgbClr val="EEBB40"/>
          </a:solidFill>
          <a:ln>
            <a:noFill/>
          </a:ln>
          <a:effectLst>
            <a:outerShdw blurRad="508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5" name="TextBox 50">
            <a:extLst>
              <a:ext uri="{FF2B5EF4-FFF2-40B4-BE49-F238E27FC236}">
                <a16:creationId xmlns="" xmlns:a16="http://schemas.microsoft.com/office/drawing/2014/main" id="{6BB65CEB-30EC-4426-A918-D4D851E0D6BC}"/>
              </a:ext>
            </a:extLst>
          </p:cNvPr>
          <p:cNvSpPr txBox="1"/>
          <p:nvPr/>
        </p:nvSpPr>
        <p:spPr>
          <a:xfrm>
            <a:off x="2833192" y="5273466"/>
            <a:ext cx="393056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914217"/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MIX</a:t>
            </a:r>
          </a:p>
        </p:txBody>
      </p:sp>
      <p:sp>
        <p:nvSpPr>
          <p:cNvPr id="16" name="Shape 2588">
            <a:extLst>
              <a:ext uri="{FF2B5EF4-FFF2-40B4-BE49-F238E27FC236}">
                <a16:creationId xmlns="" xmlns:a16="http://schemas.microsoft.com/office/drawing/2014/main" id="{37C5DB3F-0937-4A6F-8680-7CD1C5CF4E16}"/>
              </a:ext>
            </a:extLst>
          </p:cNvPr>
          <p:cNvSpPr/>
          <p:nvPr/>
        </p:nvSpPr>
        <p:spPr>
          <a:xfrm>
            <a:off x="2896183" y="4932905"/>
            <a:ext cx="279328" cy="253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rgbClr val="EEBB40"/>
          </a:solidFill>
          <a:ln>
            <a:noFill/>
          </a:ln>
          <a:effectLst>
            <a:outerShdw blurRad="508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7" name="Shape 2618">
            <a:extLst>
              <a:ext uri="{FF2B5EF4-FFF2-40B4-BE49-F238E27FC236}">
                <a16:creationId xmlns="" xmlns:a16="http://schemas.microsoft.com/office/drawing/2014/main" id="{579AC564-FF4E-4A0D-90C3-C02993CAB536}"/>
              </a:ext>
            </a:extLst>
          </p:cNvPr>
          <p:cNvSpPr/>
          <p:nvPr/>
        </p:nvSpPr>
        <p:spPr>
          <a:xfrm>
            <a:off x="4543400" y="4918663"/>
            <a:ext cx="279301" cy="279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rgbClr val="EEBB40"/>
          </a:solidFill>
          <a:ln>
            <a:noFill/>
          </a:ln>
          <a:effectLst>
            <a:outerShdw blurRad="508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90591" y="2081976"/>
            <a:ext cx="5286375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3508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7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2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7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3"/>
          <p:cNvGrpSpPr/>
          <p:nvPr/>
        </p:nvGrpSpPr>
        <p:grpSpPr>
          <a:xfrm>
            <a:off x="436193" y="394113"/>
            <a:ext cx="4440139" cy="726293"/>
            <a:chOff x="1451102" y="1713400"/>
            <a:chExt cx="4440139" cy="726293"/>
          </a:xfrm>
        </p:grpSpPr>
        <p:grpSp>
          <p:nvGrpSpPr>
            <p:cNvPr id="3" name="组合 44"/>
            <p:cNvGrpSpPr/>
            <p:nvPr/>
          </p:nvGrpSpPr>
          <p:grpSpPr>
            <a:xfrm>
              <a:off x="1451102" y="1713400"/>
              <a:ext cx="3223362" cy="535920"/>
              <a:chOff x="5906988" y="1931114"/>
              <a:chExt cx="3223362" cy="53592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6791248" y="1931114"/>
                <a:ext cx="2339102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团队建设前程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5906988" y="1943814"/>
                <a:ext cx="1034066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Two.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481913" y="2163142"/>
              <a:ext cx="4409328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print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presentation and make it into a film to </a:t>
              </a: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a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wider field</a:t>
              </a:r>
            </a:p>
          </p:txBody>
        </p:sp>
      </p:grp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9686567C-D309-44DB-A1F7-B21BA22BAF58}"/>
              </a:ext>
            </a:extLst>
          </p:cNvPr>
          <p:cNvSpPr txBox="1">
            <a:spLocks/>
          </p:cNvSpPr>
          <p:nvPr/>
        </p:nvSpPr>
        <p:spPr>
          <a:xfrm>
            <a:off x="8287448" y="5654417"/>
            <a:ext cx="2854481" cy="609945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543818">
              <a:lnSpc>
                <a:spcPts val="1325"/>
              </a:lnSpc>
            </a:pPr>
            <a:r>
              <a:rPr lang="en-US" sz="850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Source Sans Pro" charset="0"/>
                <a:sym typeface="Calibri" panose="020F0502020204030204" pitchFamily="34" charset="0"/>
              </a:rPr>
              <a:t>Investment generally results in acquiring an asset, also called an investment. If the asset is available at a price worth investing, it is normally expected</a:t>
            </a:r>
          </a:p>
        </p:txBody>
      </p:sp>
      <p:sp>
        <p:nvSpPr>
          <p:cNvPr id="8" name="TextBox 38">
            <a:extLst>
              <a:ext uri="{FF2B5EF4-FFF2-40B4-BE49-F238E27FC236}">
                <a16:creationId xmlns="" xmlns:a16="http://schemas.microsoft.com/office/drawing/2014/main" id="{AA869234-5E6D-47C9-AF47-D41ADFF62610}"/>
              </a:ext>
            </a:extLst>
          </p:cNvPr>
          <p:cNvSpPr txBox="1"/>
          <p:nvPr/>
        </p:nvSpPr>
        <p:spPr>
          <a:xfrm>
            <a:off x="9816659" y="5319498"/>
            <a:ext cx="1261884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 defTabSz="914217"/>
            <a:r>
              <a:rPr lang="zh-CN" altLang="en-US" sz="1400" b="1" dirty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添加你的标题</a:t>
            </a:r>
            <a:endParaRPr lang="en-US" altLang="zh-CN" sz="1400" b="1" dirty="0">
              <a:solidFill>
                <a:srgbClr val="EEBB40"/>
              </a:solidFill>
              <a:latin typeface="Calibri" panose="020F0502020204030204" pitchFamily="34" charset="0"/>
              <a:ea typeface="微软雅黑" panose="020B0503020204020204" pitchFamily="34" charset="-122"/>
              <a:cs typeface="Montserrat" charset="0"/>
              <a:sym typeface="Calibri" panose="020F050202020403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="" xmlns:a16="http://schemas.microsoft.com/office/drawing/2014/main" id="{184C70E2-B5B8-4F3B-9B8F-307CD7FA9220}"/>
              </a:ext>
            </a:extLst>
          </p:cNvPr>
          <p:cNvSpPr txBox="1">
            <a:spLocks/>
          </p:cNvSpPr>
          <p:nvPr/>
        </p:nvSpPr>
        <p:spPr>
          <a:xfrm>
            <a:off x="8287448" y="3774063"/>
            <a:ext cx="2854481" cy="609945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543818">
              <a:lnSpc>
                <a:spcPts val="1325"/>
              </a:lnSpc>
            </a:pPr>
            <a:r>
              <a:rPr lang="en-US" sz="850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Source Sans Pro" charset="0"/>
                <a:sym typeface="Calibri" panose="020F0502020204030204" pitchFamily="34" charset="0"/>
              </a:rPr>
              <a:t>Investment generally results in acquiring an asset, also called an investment. If the asset is available at a price worth investing, it is normally expected</a:t>
            </a:r>
          </a:p>
        </p:txBody>
      </p:sp>
      <p:sp>
        <p:nvSpPr>
          <p:cNvPr id="10" name="TextBox 40">
            <a:extLst>
              <a:ext uri="{FF2B5EF4-FFF2-40B4-BE49-F238E27FC236}">
                <a16:creationId xmlns="" xmlns:a16="http://schemas.microsoft.com/office/drawing/2014/main" id="{D39B9414-FBF5-4FF7-91E5-2C89A77E7D39}"/>
              </a:ext>
            </a:extLst>
          </p:cNvPr>
          <p:cNvSpPr txBox="1"/>
          <p:nvPr/>
        </p:nvSpPr>
        <p:spPr>
          <a:xfrm>
            <a:off x="9816657" y="3439144"/>
            <a:ext cx="1261884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 defTabSz="914217"/>
            <a:r>
              <a:rPr lang="zh-CN" altLang="en-US" sz="1400" b="1" dirty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添加你的标题</a:t>
            </a:r>
            <a:endParaRPr lang="en-US" altLang="zh-CN" sz="1400" b="1" dirty="0">
              <a:solidFill>
                <a:srgbClr val="EEBB40"/>
              </a:solidFill>
              <a:latin typeface="Calibri" panose="020F0502020204030204" pitchFamily="34" charset="0"/>
              <a:ea typeface="微软雅黑" panose="020B0503020204020204" pitchFamily="34" charset="-122"/>
              <a:cs typeface="Montserrat" charset="0"/>
              <a:sym typeface="Calibri" panose="020F050202020403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="" xmlns:a16="http://schemas.microsoft.com/office/drawing/2014/main" id="{ACFE6764-3788-4F79-A472-0A62861592DD}"/>
              </a:ext>
            </a:extLst>
          </p:cNvPr>
          <p:cNvSpPr txBox="1">
            <a:spLocks/>
          </p:cNvSpPr>
          <p:nvPr/>
        </p:nvSpPr>
        <p:spPr>
          <a:xfrm>
            <a:off x="8287448" y="1784707"/>
            <a:ext cx="2854481" cy="609945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543818">
              <a:lnSpc>
                <a:spcPts val="1325"/>
              </a:lnSpc>
            </a:pPr>
            <a:r>
              <a:rPr lang="en-US" sz="850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Source Sans Pro" charset="0"/>
                <a:sym typeface="Calibri" panose="020F0502020204030204" pitchFamily="34" charset="0"/>
              </a:rPr>
              <a:t>Investment generally results in acquiring an asset, also called an investment. If the asset is available at a price worth investing, it is normally expected</a:t>
            </a:r>
          </a:p>
        </p:txBody>
      </p:sp>
      <p:sp>
        <p:nvSpPr>
          <p:cNvPr id="12" name="TextBox 48">
            <a:extLst>
              <a:ext uri="{FF2B5EF4-FFF2-40B4-BE49-F238E27FC236}">
                <a16:creationId xmlns="" xmlns:a16="http://schemas.microsoft.com/office/drawing/2014/main" id="{CF612E3C-5130-4AAB-9365-BC14BBD16E8D}"/>
              </a:ext>
            </a:extLst>
          </p:cNvPr>
          <p:cNvSpPr txBox="1"/>
          <p:nvPr/>
        </p:nvSpPr>
        <p:spPr>
          <a:xfrm>
            <a:off x="9794355" y="1449789"/>
            <a:ext cx="1261884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 defTabSz="914217"/>
            <a:r>
              <a:rPr lang="zh-CN" altLang="en-US" sz="1400" b="1" dirty="0" smtClean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添加你的标题</a:t>
            </a:r>
            <a:endParaRPr lang="en-US" sz="1400" b="1" dirty="0">
              <a:solidFill>
                <a:srgbClr val="EEBB40"/>
              </a:solidFill>
              <a:latin typeface="Calibri" panose="020F0502020204030204" pitchFamily="34" charset="0"/>
              <a:ea typeface="微软雅黑" panose="020B0503020204020204" pitchFamily="34" charset="-122"/>
              <a:cs typeface="Montserrat" charset="0"/>
              <a:sym typeface="Calibri" panose="020F0502020204030204" pitchFamily="34" charset="0"/>
            </a:endParaRPr>
          </a:p>
        </p:txBody>
      </p:sp>
      <p:sp>
        <p:nvSpPr>
          <p:cNvPr id="13" name="Shape 2563">
            <a:extLst>
              <a:ext uri="{FF2B5EF4-FFF2-40B4-BE49-F238E27FC236}">
                <a16:creationId xmlns="" xmlns:a16="http://schemas.microsoft.com/office/drawing/2014/main" id="{FB8000FA-ABDD-4651-AD33-7474233ACE69}"/>
              </a:ext>
            </a:extLst>
          </p:cNvPr>
          <p:cNvSpPr/>
          <p:nvPr/>
        </p:nvSpPr>
        <p:spPr>
          <a:xfrm>
            <a:off x="10570110" y="921263"/>
            <a:ext cx="452679" cy="452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879"/>
                  <a:pt x="3927" y="1964"/>
                </a:cubicBezTo>
                <a:lnTo>
                  <a:pt x="3927" y="2455"/>
                </a:lnTo>
                <a:cubicBezTo>
                  <a:pt x="3927" y="2726"/>
                  <a:pt x="4147" y="2945"/>
                  <a:pt x="4418" y="2945"/>
                </a:cubicBezTo>
                <a:cubicBezTo>
                  <a:pt x="4690" y="2945"/>
                  <a:pt x="4909" y="2726"/>
                  <a:pt x="4909" y="2455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15709"/>
                </a:lnTo>
                <a:cubicBezTo>
                  <a:pt x="20618" y="16252"/>
                  <a:pt x="20178" y="16691"/>
                  <a:pt x="19636" y="16691"/>
                </a:cubicBez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19636" y="17673"/>
                </a:lnTo>
                <a:cubicBezTo>
                  <a:pt x="20721" y="17673"/>
                  <a:pt x="21600" y="16794"/>
                  <a:pt x="21600" y="15709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4354" y="17673"/>
                </a:moveTo>
                <a:lnTo>
                  <a:pt x="7369" y="13149"/>
                </a:lnTo>
                <a:lnTo>
                  <a:pt x="8875" y="15407"/>
                </a:lnTo>
                <a:cubicBezTo>
                  <a:pt x="8949" y="15584"/>
                  <a:pt x="9123" y="15709"/>
                  <a:pt x="9327" y="15709"/>
                </a:cubicBezTo>
                <a:cubicBezTo>
                  <a:pt x="9463" y="15709"/>
                  <a:pt x="9586" y="15655"/>
                  <a:pt x="9674" y="15565"/>
                </a:cubicBezTo>
                <a:lnTo>
                  <a:pt x="11198" y="14042"/>
                </a:lnTo>
                <a:lnTo>
                  <a:pt x="13376" y="17673"/>
                </a:lnTo>
                <a:cubicBezTo>
                  <a:pt x="13376" y="17673"/>
                  <a:pt x="4354" y="17673"/>
                  <a:pt x="4354" y="17673"/>
                </a:cubicBezTo>
                <a:close/>
                <a:moveTo>
                  <a:pt x="14692" y="17982"/>
                </a:moveTo>
                <a:lnTo>
                  <a:pt x="14690" y="17977"/>
                </a:lnTo>
                <a:cubicBezTo>
                  <a:pt x="14685" y="17967"/>
                  <a:pt x="14677" y="17959"/>
                  <a:pt x="14673" y="17949"/>
                </a:cubicBezTo>
                <a:lnTo>
                  <a:pt x="11747" y="13073"/>
                </a:lnTo>
                <a:lnTo>
                  <a:pt x="11745" y="13073"/>
                </a:lnTo>
                <a:cubicBezTo>
                  <a:pt x="11673" y="12892"/>
                  <a:pt x="11498" y="12764"/>
                  <a:pt x="11291" y="12764"/>
                </a:cubicBezTo>
                <a:cubicBezTo>
                  <a:pt x="11155" y="12764"/>
                  <a:pt x="11033" y="12819"/>
                  <a:pt x="10944" y="12908"/>
                </a:cubicBezTo>
                <a:lnTo>
                  <a:pt x="9397" y="14454"/>
                </a:lnTo>
                <a:lnTo>
                  <a:pt x="7816" y="12084"/>
                </a:lnTo>
                <a:cubicBezTo>
                  <a:pt x="7742" y="11907"/>
                  <a:pt x="7568" y="11782"/>
                  <a:pt x="7364" y="11782"/>
                </a:cubicBezTo>
                <a:cubicBezTo>
                  <a:pt x="7193" y="11782"/>
                  <a:pt x="7051" y="11874"/>
                  <a:pt x="6963" y="12006"/>
                </a:cubicBezTo>
                <a:lnTo>
                  <a:pt x="6955" y="12000"/>
                </a:lnTo>
                <a:lnTo>
                  <a:pt x="3028" y="17891"/>
                </a:lnTo>
                <a:lnTo>
                  <a:pt x="3036" y="17897"/>
                </a:lnTo>
                <a:cubicBezTo>
                  <a:pt x="2983" y="17974"/>
                  <a:pt x="2945" y="18063"/>
                  <a:pt x="2945" y="18164"/>
                </a:cubicBezTo>
                <a:cubicBezTo>
                  <a:pt x="2945" y="18435"/>
                  <a:pt x="3165" y="18655"/>
                  <a:pt x="3436" y="18655"/>
                </a:cubicBezTo>
                <a:lnTo>
                  <a:pt x="14236" y="18655"/>
                </a:lnTo>
                <a:cubicBezTo>
                  <a:pt x="14508" y="18655"/>
                  <a:pt x="14727" y="18435"/>
                  <a:pt x="14727" y="18164"/>
                </a:cubicBezTo>
                <a:cubicBezTo>
                  <a:pt x="14727" y="18099"/>
                  <a:pt x="14713" y="18039"/>
                  <a:pt x="14691" y="17983"/>
                </a:cubicBezTo>
                <a:cubicBezTo>
                  <a:pt x="14691" y="17983"/>
                  <a:pt x="14692" y="17982"/>
                  <a:pt x="14692" y="17982"/>
                </a:cubicBezTo>
                <a:close/>
                <a:moveTo>
                  <a:pt x="4909" y="7855"/>
                </a:moveTo>
                <a:cubicBezTo>
                  <a:pt x="5451" y="7855"/>
                  <a:pt x="5891" y="8295"/>
                  <a:pt x="5891" y="8836"/>
                </a:cubicBezTo>
                <a:cubicBezTo>
                  <a:pt x="5891" y="9379"/>
                  <a:pt x="5451" y="9818"/>
                  <a:pt x="4909" y="9818"/>
                </a:cubicBezTo>
                <a:cubicBezTo>
                  <a:pt x="4367" y="9818"/>
                  <a:pt x="3927" y="9379"/>
                  <a:pt x="3927" y="8836"/>
                </a:cubicBezTo>
                <a:cubicBezTo>
                  <a:pt x="3927" y="8295"/>
                  <a:pt x="4367" y="7855"/>
                  <a:pt x="4909" y="7855"/>
                </a:cubicBezTo>
                <a:moveTo>
                  <a:pt x="4909" y="10800"/>
                </a:moveTo>
                <a:cubicBezTo>
                  <a:pt x="5994" y="10800"/>
                  <a:pt x="6873" y="9921"/>
                  <a:pt x="6873" y="8836"/>
                </a:cubicBezTo>
                <a:cubicBezTo>
                  <a:pt x="6873" y="7752"/>
                  <a:pt x="5994" y="6873"/>
                  <a:pt x="4909" y="6873"/>
                </a:cubicBezTo>
                <a:cubicBezTo>
                  <a:pt x="3825" y="6873"/>
                  <a:pt x="2945" y="7752"/>
                  <a:pt x="2945" y="8836"/>
                </a:cubicBezTo>
                <a:cubicBezTo>
                  <a:pt x="2945" y="9921"/>
                  <a:pt x="3825" y="10800"/>
                  <a:pt x="4909" y="10800"/>
                </a:cubicBezTo>
                <a:moveTo>
                  <a:pt x="16691" y="19636"/>
                </a:moveTo>
                <a:cubicBezTo>
                  <a:pt x="16691" y="20179"/>
                  <a:pt x="16251" y="20619"/>
                  <a:pt x="15709" y="20619"/>
                </a:cubicBezTo>
                <a:lnTo>
                  <a:pt x="1964" y="20619"/>
                </a:lnTo>
                <a:cubicBezTo>
                  <a:pt x="1422" y="20619"/>
                  <a:pt x="982" y="20179"/>
                  <a:pt x="982" y="19636"/>
                </a:cubicBez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15709" y="4909"/>
                </a:lnTo>
                <a:cubicBezTo>
                  <a:pt x="16251" y="4909"/>
                  <a:pt x="16691" y="5349"/>
                  <a:pt x="16691" y="5891"/>
                </a:cubicBezTo>
                <a:cubicBezTo>
                  <a:pt x="16691" y="5891"/>
                  <a:pt x="16691" y="19636"/>
                  <a:pt x="16691" y="19636"/>
                </a:cubicBezTo>
                <a:close/>
                <a:moveTo>
                  <a:pt x="15709" y="3927"/>
                </a:move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5891"/>
                </a:lnTo>
                <a:cubicBezTo>
                  <a:pt x="17673" y="4806"/>
                  <a:pt x="16794" y="3927"/>
                  <a:pt x="15709" y="3927"/>
                </a:cubicBezTo>
              </a:path>
            </a:pathLst>
          </a:custGeom>
          <a:solidFill>
            <a:srgbClr val="EEB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4" name="Shape 2588">
            <a:extLst>
              <a:ext uri="{FF2B5EF4-FFF2-40B4-BE49-F238E27FC236}">
                <a16:creationId xmlns="" xmlns:a16="http://schemas.microsoft.com/office/drawing/2014/main" id="{53F1D321-367A-4139-82F7-D7842370CD8E}"/>
              </a:ext>
            </a:extLst>
          </p:cNvPr>
          <p:cNvSpPr/>
          <p:nvPr/>
        </p:nvSpPr>
        <p:spPr>
          <a:xfrm>
            <a:off x="10570110" y="2949957"/>
            <a:ext cx="452679" cy="4115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rgbClr val="EEB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5" name="Shape 2629">
            <a:extLst>
              <a:ext uri="{FF2B5EF4-FFF2-40B4-BE49-F238E27FC236}">
                <a16:creationId xmlns="" xmlns:a16="http://schemas.microsoft.com/office/drawing/2014/main" id="{BD9B4D60-6777-431D-982E-0DB7EC352868}"/>
              </a:ext>
            </a:extLst>
          </p:cNvPr>
          <p:cNvSpPr/>
          <p:nvPr/>
        </p:nvSpPr>
        <p:spPr>
          <a:xfrm>
            <a:off x="10569983" y="4839674"/>
            <a:ext cx="452804" cy="452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rgbClr val="EEB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="" xmlns:a16="http://schemas.microsoft.com/office/drawing/2014/main" id="{FE297177-9260-48D5-8FEE-B9EE4A5B33C2}"/>
              </a:ext>
            </a:extLst>
          </p:cNvPr>
          <p:cNvSpPr txBox="1">
            <a:spLocks/>
          </p:cNvSpPr>
          <p:nvPr/>
        </p:nvSpPr>
        <p:spPr>
          <a:xfrm>
            <a:off x="5664564" y="2208489"/>
            <a:ext cx="2224261" cy="1495828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818">
              <a:lnSpc>
                <a:spcPts val="1325"/>
              </a:lnSpc>
            </a:pPr>
            <a:r>
              <a:rPr lang="en-US" sz="850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Source Sans Pro" charset="0"/>
                <a:sym typeface="Calibri" panose="020F0502020204030204" pitchFamily="34" charset="0"/>
              </a:rPr>
              <a:t>Investment generally results in acquiring an asset, also worth investing, it is normally expected Investment generally results.</a:t>
            </a:r>
          </a:p>
          <a:p>
            <a:pPr algn="l" defTabSz="543818">
              <a:lnSpc>
                <a:spcPts val="1325"/>
              </a:lnSpc>
            </a:pPr>
            <a:endParaRPr lang="en-US" sz="850" dirty="0">
              <a:solidFill>
                <a:srgbClr val="7F7F7F"/>
              </a:solidFill>
              <a:latin typeface="Calibri" panose="020F0502020204030204" pitchFamily="34" charset="0"/>
              <a:ea typeface="微软雅黑" panose="020B0503020204020204" pitchFamily="34" charset="-122"/>
              <a:cs typeface="Source Sans Pro" charset="0"/>
              <a:sym typeface="Calibri" panose="020F0502020204030204" pitchFamily="34" charset="0"/>
            </a:endParaRPr>
          </a:p>
          <a:p>
            <a:pPr algn="l" defTabSz="543818">
              <a:lnSpc>
                <a:spcPts val="1325"/>
              </a:lnSpc>
            </a:pPr>
            <a:r>
              <a:rPr lang="en-US" sz="850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Source Sans Pro" charset="0"/>
                <a:sym typeface="Calibri" panose="020F0502020204030204" pitchFamily="34" charset="0"/>
              </a:rPr>
              <a:t>income, or to appreciate in value, so that it can be sold at a higher price An investor may bear a risk of loss of some or all of their capital invested</a:t>
            </a:r>
          </a:p>
        </p:txBody>
      </p:sp>
      <p:sp>
        <p:nvSpPr>
          <p:cNvPr id="17" name="Right Triangle 54">
            <a:extLst>
              <a:ext uri="{FF2B5EF4-FFF2-40B4-BE49-F238E27FC236}">
                <a16:creationId xmlns="" xmlns:a16="http://schemas.microsoft.com/office/drawing/2014/main" id="{DC4DE6F7-595F-449A-AFB7-A175472ACA36}"/>
              </a:ext>
            </a:extLst>
          </p:cNvPr>
          <p:cNvSpPr/>
          <p:nvPr/>
        </p:nvSpPr>
        <p:spPr>
          <a:xfrm>
            <a:off x="5764519" y="1485163"/>
            <a:ext cx="278780" cy="278780"/>
          </a:xfrm>
          <a:prstGeom prst="rtTriangle">
            <a:avLst/>
          </a:prstGeom>
          <a:solidFill>
            <a:srgbClr val="EEBB40"/>
          </a:solidFill>
          <a:ln>
            <a:solidFill>
              <a:srgbClr val="EEBB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62722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18" name="图片占位符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98743" y="2682078"/>
            <a:ext cx="4267199" cy="320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0061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3"/>
          <p:cNvGrpSpPr/>
          <p:nvPr/>
        </p:nvGrpSpPr>
        <p:grpSpPr>
          <a:xfrm>
            <a:off x="436193" y="394113"/>
            <a:ext cx="4440139" cy="726293"/>
            <a:chOff x="1451102" y="1713400"/>
            <a:chExt cx="4440139" cy="726293"/>
          </a:xfrm>
        </p:grpSpPr>
        <p:grpSp>
          <p:nvGrpSpPr>
            <p:cNvPr id="3" name="组合 44"/>
            <p:cNvGrpSpPr/>
            <p:nvPr/>
          </p:nvGrpSpPr>
          <p:grpSpPr>
            <a:xfrm>
              <a:off x="1451102" y="1713400"/>
              <a:ext cx="3223362" cy="535920"/>
              <a:chOff x="5906988" y="1931114"/>
              <a:chExt cx="3223362" cy="53592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6791248" y="1931114"/>
                <a:ext cx="2339102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团队建设前程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5906988" y="1943814"/>
                <a:ext cx="1034066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Two.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481913" y="2163142"/>
              <a:ext cx="4409328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print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presentation and make it into a film to </a:t>
              </a: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a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wider field</a:t>
              </a:r>
            </a:p>
          </p:txBody>
        </p:sp>
      </p:grpSp>
      <p:sp>
        <p:nvSpPr>
          <p:cNvPr id="19" name="TextBox 6">
            <a:extLst>
              <a:ext uri="{FF2B5EF4-FFF2-40B4-BE49-F238E27FC236}">
                <a16:creationId xmlns="" xmlns:a16="http://schemas.microsoft.com/office/drawing/2014/main" id="{C734AEE6-6122-45B1-A90A-05AC93A8E8B4}"/>
              </a:ext>
            </a:extLst>
          </p:cNvPr>
          <p:cNvSpPr txBox="1"/>
          <p:nvPr/>
        </p:nvSpPr>
        <p:spPr>
          <a:xfrm>
            <a:off x="4600504" y="5030392"/>
            <a:ext cx="661307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EBB4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Open Sans Semibold" panose="020B0706030804020204" pitchFamily="34" charset="0"/>
                <a:sym typeface="Calibri" panose="020F0502020204030204" pitchFamily="34" charset="0"/>
              </a:rPr>
              <a:t>Lorem Ipsum has been the industry's standard  dummy text ever since the 1500s, when an un known printer took a galley type and scram bled it to make a type specimen book make a.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EBB40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86E7CC22-F0DC-4000-AD37-E0AC2368CCB1}"/>
              </a:ext>
            </a:extLst>
          </p:cNvPr>
          <p:cNvGrpSpPr/>
          <p:nvPr/>
        </p:nvGrpSpPr>
        <p:grpSpPr>
          <a:xfrm>
            <a:off x="953448" y="1929430"/>
            <a:ext cx="3646336" cy="3533171"/>
            <a:chOff x="581265" y="2215180"/>
            <a:chExt cx="3646336" cy="3533171"/>
          </a:xfrm>
        </p:grpSpPr>
        <p:sp>
          <p:nvSpPr>
            <p:cNvPr id="21" name="Title 1">
              <a:extLst>
                <a:ext uri="{FF2B5EF4-FFF2-40B4-BE49-F238E27FC236}">
                  <a16:creationId xmlns="" xmlns:a16="http://schemas.microsoft.com/office/drawing/2014/main" id="{F6598DDC-0608-4E68-BAC2-F3CAF10F68DF}"/>
                </a:ext>
              </a:extLst>
            </p:cNvPr>
            <p:cNvSpPr txBox="1">
              <a:spLocks/>
            </p:cNvSpPr>
            <p:nvPr/>
          </p:nvSpPr>
          <p:spPr>
            <a:xfrm>
              <a:off x="581265" y="2215180"/>
              <a:ext cx="3646336" cy="1325563"/>
            </a:xfrm>
            <a:prstGeom prst="rect">
              <a:avLst/>
            </a:prstGeom>
          </p:spPr>
          <p:txBody>
            <a:bodyPr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b="1" dirty="0" smtClean="0">
                  <a:solidFill>
                    <a:srgbClr val="EEBB4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添加你的标题</a:t>
              </a:r>
              <a:endParaRPr lang="en-US" altLang="zh-CN" b="1" dirty="0" smtClean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1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你的副标题</a:t>
              </a:r>
              <a:endParaRPr lang="en-US" sz="2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="" xmlns:a16="http://schemas.microsoft.com/office/drawing/2014/main" id="{70B4D66A-F57D-4524-86AD-589241B6D26A}"/>
                </a:ext>
              </a:extLst>
            </p:cNvPr>
            <p:cNvSpPr/>
            <p:nvPr/>
          </p:nvSpPr>
          <p:spPr>
            <a:xfrm rot="18900000" flipH="1">
              <a:off x="677607" y="3733982"/>
              <a:ext cx="350231" cy="350107"/>
            </a:xfrm>
            <a:custGeom>
              <a:avLst/>
              <a:gdLst>
                <a:gd name="connsiteX0" fmla="*/ 2133 w 3180445"/>
                <a:gd name="connsiteY0" fmla="*/ 2314494 h 3179322"/>
                <a:gd name="connsiteX1" fmla="*/ 2133 w 3180445"/>
                <a:gd name="connsiteY1" fmla="*/ 2316628 h 3179322"/>
                <a:gd name="connsiteX2" fmla="*/ 0 w 3180445"/>
                <a:gd name="connsiteY2" fmla="*/ 2316628 h 3179322"/>
                <a:gd name="connsiteX3" fmla="*/ 0 w 3180445"/>
                <a:gd name="connsiteY3" fmla="*/ 2410712 h 3179322"/>
                <a:gd name="connsiteX4" fmla="*/ 2133 w 3180445"/>
                <a:gd name="connsiteY4" fmla="*/ 2410712 h 3179322"/>
                <a:gd name="connsiteX5" fmla="*/ 2133 w 3180445"/>
                <a:gd name="connsiteY5" fmla="*/ 3179322 h 3179322"/>
                <a:gd name="connsiteX6" fmla="*/ 96217 w 3180445"/>
                <a:gd name="connsiteY6" fmla="*/ 3179322 h 3179322"/>
                <a:gd name="connsiteX7" fmla="*/ 96217 w 3180445"/>
                <a:gd name="connsiteY7" fmla="*/ 2410712 h 3179322"/>
                <a:gd name="connsiteX8" fmla="*/ 864828 w 3180445"/>
                <a:gd name="connsiteY8" fmla="*/ 2410712 h 3179322"/>
                <a:gd name="connsiteX9" fmla="*/ 864828 w 3180445"/>
                <a:gd name="connsiteY9" fmla="*/ 2407880 h 3179322"/>
                <a:gd name="connsiteX10" fmla="*/ 867662 w 3180445"/>
                <a:gd name="connsiteY10" fmla="*/ 2407880 h 3179322"/>
                <a:gd name="connsiteX11" fmla="*/ 867662 w 3180445"/>
                <a:gd name="connsiteY11" fmla="*/ 1638154 h 3179322"/>
                <a:gd name="connsiteX12" fmla="*/ 1637391 w 3180445"/>
                <a:gd name="connsiteY12" fmla="*/ 1638154 h 3179322"/>
                <a:gd name="connsiteX13" fmla="*/ 1637391 w 3180445"/>
                <a:gd name="connsiteY13" fmla="*/ 1636271 h 3179322"/>
                <a:gd name="connsiteX14" fmla="*/ 1639271 w 3180445"/>
                <a:gd name="connsiteY14" fmla="*/ 1636271 h 3179322"/>
                <a:gd name="connsiteX15" fmla="*/ 1639271 w 3180445"/>
                <a:gd name="connsiteY15" fmla="*/ 867661 h 3179322"/>
                <a:gd name="connsiteX16" fmla="*/ 2407882 w 3180445"/>
                <a:gd name="connsiteY16" fmla="*/ 867661 h 3179322"/>
                <a:gd name="connsiteX17" fmla="*/ 2407883 w 3180445"/>
                <a:gd name="connsiteY17" fmla="*/ 864829 h 3179322"/>
                <a:gd name="connsiteX18" fmla="*/ 2410716 w 3180445"/>
                <a:gd name="connsiteY18" fmla="*/ 864829 h 3179322"/>
                <a:gd name="connsiteX19" fmla="*/ 2410716 w 3180445"/>
                <a:gd name="connsiteY19" fmla="*/ 95102 h 3179322"/>
                <a:gd name="connsiteX20" fmla="*/ 3180445 w 3180445"/>
                <a:gd name="connsiteY20" fmla="*/ 95102 h 3179322"/>
                <a:gd name="connsiteX21" fmla="*/ 3180445 w 3180445"/>
                <a:gd name="connsiteY21" fmla="*/ 1018 h 3179322"/>
                <a:gd name="connsiteX22" fmla="*/ 2410716 w 3180445"/>
                <a:gd name="connsiteY22" fmla="*/ 1018 h 3179322"/>
                <a:gd name="connsiteX23" fmla="*/ 2410716 w 3180445"/>
                <a:gd name="connsiteY23" fmla="*/ 1 h 3179322"/>
                <a:gd name="connsiteX24" fmla="*/ 2316632 w 3180445"/>
                <a:gd name="connsiteY24" fmla="*/ 0 h 3179322"/>
                <a:gd name="connsiteX25" fmla="*/ 2316633 w 3180445"/>
                <a:gd name="connsiteY25" fmla="*/ 1018 h 3179322"/>
                <a:gd name="connsiteX26" fmla="*/ 2315617 w 3180445"/>
                <a:gd name="connsiteY26" fmla="*/ 1018 h 3179322"/>
                <a:gd name="connsiteX27" fmla="*/ 2315617 w 3180445"/>
                <a:gd name="connsiteY27" fmla="*/ 95102 h 3179322"/>
                <a:gd name="connsiteX28" fmla="*/ 2316632 w 3180445"/>
                <a:gd name="connsiteY28" fmla="*/ 95102 h 3179322"/>
                <a:gd name="connsiteX29" fmla="*/ 2316632 w 3180445"/>
                <a:gd name="connsiteY29" fmla="*/ 773577 h 3179322"/>
                <a:gd name="connsiteX30" fmla="*/ 1639271 w 3180445"/>
                <a:gd name="connsiteY30" fmla="*/ 773577 h 3179322"/>
                <a:gd name="connsiteX31" fmla="*/ 1639271 w 3180445"/>
                <a:gd name="connsiteY31" fmla="*/ 771443 h 3179322"/>
                <a:gd name="connsiteX32" fmla="*/ 1545187 w 3180445"/>
                <a:gd name="connsiteY32" fmla="*/ 771443 h 3179322"/>
                <a:gd name="connsiteX33" fmla="*/ 1545187 w 3180445"/>
                <a:gd name="connsiteY33" fmla="*/ 773577 h 3179322"/>
                <a:gd name="connsiteX34" fmla="*/ 1543054 w 3180445"/>
                <a:gd name="connsiteY34" fmla="*/ 773577 h 3179322"/>
                <a:gd name="connsiteX35" fmla="*/ 1543054 w 3180445"/>
                <a:gd name="connsiteY35" fmla="*/ 867661 h 3179322"/>
                <a:gd name="connsiteX36" fmla="*/ 1545187 w 3180445"/>
                <a:gd name="connsiteY36" fmla="*/ 867661 h 3179322"/>
                <a:gd name="connsiteX37" fmla="*/ 1545187 w 3180445"/>
                <a:gd name="connsiteY37" fmla="*/ 1544069 h 3179322"/>
                <a:gd name="connsiteX38" fmla="*/ 867662 w 3180445"/>
                <a:gd name="connsiteY38" fmla="*/ 1544069 h 3179322"/>
                <a:gd name="connsiteX39" fmla="*/ 867662 w 3180445"/>
                <a:gd name="connsiteY39" fmla="*/ 1543052 h 3179322"/>
                <a:gd name="connsiteX40" fmla="*/ 773578 w 3180445"/>
                <a:gd name="connsiteY40" fmla="*/ 1543052 h 3179322"/>
                <a:gd name="connsiteX41" fmla="*/ 773578 w 3180445"/>
                <a:gd name="connsiteY41" fmla="*/ 1544069 h 3179322"/>
                <a:gd name="connsiteX42" fmla="*/ 772563 w 3180445"/>
                <a:gd name="connsiteY42" fmla="*/ 1544069 h 3179322"/>
                <a:gd name="connsiteX43" fmla="*/ 772563 w 3180445"/>
                <a:gd name="connsiteY43" fmla="*/ 1638154 h 3179322"/>
                <a:gd name="connsiteX44" fmla="*/ 773578 w 3180445"/>
                <a:gd name="connsiteY44" fmla="*/ 1638154 h 3179322"/>
                <a:gd name="connsiteX45" fmla="*/ 773578 w 3180445"/>
                <a:gd name="connsiteY45" fmla="*/ 2316628 h 3179322"/>
                <a:gd name="connsiteX46" fmla="*/ 96217 w 3180445"/>
                <a:gd name="connsiteY46" fmla="*/ 2316628 h 3179322"/>
                <a:gd name="connsiteX47" fmla="*/ 96217 w 3180445"/>
                <a:gd name="connsiteY47" fmla="*/ 2314494 h 3179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180445" h="3179322">
                  <a:moveTo>
                    <a:pt x="2133" y="2314494"/>
                  </a:moveTo>
                  <a:lnTo>
                    <a:pt x="2133" y="2316628"/>
                  </a:lnTo>
                  <a:lnTo>
                    <a:pt x="0" y="2316628"/>
                  </a:lnTo>
                  <a:lnTo>
                    <a:pt x="0" y="2410712"/>
                  </a:lnTo>
                  <a:lnTo>
                    <a:pt x="2133" y="2410712"/>
                  </a:lnTo>
                  <a:lnTo>
                    <a:pt x="2133" y="3179322"/>
                  </a:lnTo>
                  <a:lnTo>
                    <a:pt x="96217" y="3179322"/>
                  </a:lnTo>
                  <a:lnTo>
                    <a:pt x="96217" y="2410712"/>
                  </a:lnTo>
                  <a:lnTo>
                    <a:pt x="864828" y="2410712"/>
                  </a:lnTo>
                  <a:lnTo>
                    <a:pt x="864828" y="2407880"/>
                  </a:lnTo>
                  <a:lnTo>
                    <a:pt x="867662" y="2407880"/>
                  </a:lnTo>
                  <a:lnTo>
                    <a:pt x="867662" y="1638154"/>
                  </a:lnTo>
                  <a:lnTo>
                    <a:pt x="1637391" y="1638154"/>
                  </a:lnTo>
                  <a:lnTo>
                    <a:pt x="1637391" y="1636271"/>
                  </a:lnTo>
                  <a:lnTo>
                    <a:pt x="1639271" y="1636271"/>
                  </a:lnTo>
                  <a:lnTo>
                    <a:pt x="1639271" y="867661"/>
                  </a:lnTo>
                  <a:lnTo>
                    <a:pt x="2407882" y="867661"/>
                  </a:lnTo>
                  <a:lnTo>
                    <a:pt x="2407883" y="864829"/>
                  </a:lnTo>
                  <a:lnTo>
                    <a:pt x="2410716" y="864829"/>
                  </a:lnTo>
                  <a:lnTo>
                    <a:pt x="2410716" y="95102"/>
                  </a:lnTo>
                  <a:lnTo>
                    <a:pt x="3180445" y="95102"/>
                  </a:lnTo>
                  <a:lnTo>
                    <a:pt x="3180445" y="1018"/>
                  </a:lnTo>
                  <a:lnTo>
                    <a:pt x="2410716" y="1018"/>
                  </a:lnTo>
                  <a:lnTo>
                    <a:pt x="2410716" y="1"/>
                  </a:lnTo>
                  <a:lnTo>
                    <a:pt x="2316632" y="0"/>
                  </a:lnTo>
                  <a:lnTo>
                    <a:pt x="2316633" y="1018"/>
                  </a:lnTo>
                  <a:lnTo>
                    <a:pt x="2315617" y="1018"/>
                  </a:lnTo>
                  <a:lnTo>
                    <a:pt x="2315617" y="95102"/>
                  </a:lnTo>
                  <a:lnTo>
                    <a:pt x="2316632" y="95102"/>
                  </a:lnTo>
                  <a:lnTo>
                    <a:pt x="2316632" y="773577"/>
                  </a:lnTo>
                  <a:lnTo>
                    <a:pt x="1639271" y="773577"/>
                  </a:lnTo>
                  <a:lnTo>
                    <a:pt x="1639271" y="771443"/>
                  </a:lnTo>
                  <a:lnTo>
                    <a:pt x="1545187" y="771443"/>
                  </a:lnTo>
                  <a:lnTo>
                    <a:pt x="1545187" y="773577"/>
                  </a:lnTo>
                  <a:lnTo>
                    <a:pt x="1543054" y="773577"/>
                  </a:lnTo>
                  <a:lnTo>
                    <a:pt x="1543054" y="867661"/>
                  </a:lnTo>
                  <a:lnTo>
                    <a:pt x="1545187" y="867661"/>
                  </a:lnTo>
                  <a:lnTo>
                    <a:pt x="1545187" y="1544069"/>
                  </a:lnTo>
                  <a:lnTo>
                    <a:pt x="867662" y="1544069"/>
                  </a:lnTo>
                  <a:lnTo>
                    <a:pt x="867662" y="1543052"/>
                  </a:lnTo>
                  <a:lnTo>
                    <a:pt x="773578" y="1543052"/>
                  </a:lnTo>
                  <a:lnTo>
                    <a:pt x="773578" y="1544069"/>
                  </a:lnTo>
                  <a:lnTo>
                    <a:pt x="772563" y="1544069"/>
                  </a:lnTo>
                  <a:lnTo>
                    <a:pt x="772563" y="1638154"/>
                  </a:lnTo>
                  <a:lnTo>
                    <a:pt x="773578" y="1638154"/>
                  </a:lnTo>
                  <a:lnTo>
                    <a:pt x="773578" y="2316628"/>
                  </a:lnTo>
                  <a:lnTo>
                    <a:pt x="96217" y="2316628"/>
                  </a:lnTo>
                  <a:lnTo>
                    <a:pt x="96217" y="2314494"/>
                  </a:lnTo>
                  <a:close/>
                </a:path>
              </a:pathLst>
            </a:custGeom>
            <a:solidFill>
              <a:srgbClr val="0064D2"/>
            </a:solidFill>
            <a:ln>
              <a:solidFill>
                <a:srgbClr val="EEBB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3" name="TextBox 19">
              <a:extLst>
                <a:ext uri="{FF2B5EF4-FFF2-40B4-BE49-F238E27FC236}">
                  <a16:creationId xmlns="" xmlns:a16="http://schemas.microsoft.com/office/drawing/2014/main" id="{A8CD3104-FC89-4F00-BDAA-CD51E31A7B33}"/>
                </a:ext>
              </a:extLst>
            </p:cNvPr>
            <p:cNvSpPr txBox="1"/>
            <p:nvPr/>
          </p:nvSpPr>
          <p:spPr>
            <a:xfrm>
              <a:off x="581265" y="4209468"/>
              <a:ext cx="3251911" cy="1538883"/>
            </a:xfrm>
            <a:prstGeom prst="rect">
              <a:avLst/>
            </a:prstGeom>
            <a:noFill/>
          </p:spPr>
          <p:txBody>
            <a:bodyPr wrap="square" lIns="0" tIns="0" rIns="9144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71717">
                      <a:alpha val="6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Titillium" charset="0"/>
                  <a:sym typeface="Calibri" panose="020F0502020204030204" pitchFamily="34" charset="0"/>
                </a:rPr>
                <a:t>There are many variations of passages of Lorem Ipsum available,  but the majority have suffered alteration in some form, by injected </a:t>
              </a:r>
              <a:r>
                <a:rPr kumimoji="0" lang="en-US" sz="1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71717">
                      <a:alpha val="6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Titillium" charset="0"/>
                  <a:sym typeface="Calibri" panose="020F0502020204030204" pitchFamily="34" charset="0"/>
                </a:rPr>
                <a:t>humour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71717">
                      <a:alpha val="6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Titillium" charset="0"/>
                  <a:sym typeface="Calibri" panose="020F0502020204030204" pitchFamily="34" charset="0"/>
                </a:rPr>
                <a:t>, or </a:t>
              </a:r>
              <a:r>
                <a:rPr kumimoji="0" lang="en-US" sz="1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71717">
                      <a:alpha val="6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Titillium" charset="0"/>
                  <a:sym typeface="Calibri" panose="020F0502020204030204" pitchFamily="34" charset="0"/>
                </a:rPr>
                <a:t>randomised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71717">
                      <a:alpha val="6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Titillium" charset="0"/>
                  <a:sym typeface="Calibri" panose="020F0502020204030204" pitchFamily="34" charset="0"/>
                </a:rPr>
                <a:t> words which don't look even slightly believable. There are many variations of passages of Lorem Ipsum available, but the majority.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752976" y="1650702"/>
            <a:ext cx="6486525" cy="284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4074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29085" y="0"/>
            <a:ext cx="1353665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38573" y="1808708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kumimoji="1" lang="zh-CN" altLang="en-US" sz="6000" b="1" dirty="0" smtClean="0">
                <a:gradFill>
                  <a:gsLst>
                    <a:gs pos="2000">
                      <a:srgbClr val="EEBB40"/>
                    </a:gs>
                    <a:gs pos="100000">
                      <a:srgbClr val="FF9409"/>
                    </a:gs>
                  </a:gsLst>
                  <a:lin ang="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Microsoft YaHei" charset="-122"/>
                <a:ea typeface="Microsoft YaHei" charset="-122"/>
                <a:cs typeface="Microsoft YaHei" charset="-122"/>
              </a:rPr>
              <a:t>团队成长过程</a:t>
            </a:r>
            <a:endParaRPr kumimoji="1" lang="zh-CN" altLang="en-US" sz="6000" b="1" dirty="0">
              <a:gradFill>
                <a:gsLst>
                  <a:gs pos="2000">
                    <a:srgbClr val="EEBB40"/>
                  </a:gs>
                  <a:gs pos="100000">
                    <a:srgbClr val="FF9409"/>
                  </a:gs>
                </a:gsLst>
                <a:lin ang="0" scaled="0"/>
              </a:gradFill>
              <a:effectLst>
                <a:reflection blurRad="6350" stA="55000" endA="300" endPos="45500" dir="5400000" sy="-100000" algn="bl" rotWithShape="0"/>
              </a:effectLst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38577" y="1323826"/>
            <a:ext cx="877163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第三章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38575" y="3055460"/>
            <a:ext cx="5661144" cy="4783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xmlns="" val="228921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3"/>
          <p:cNvGrpSpPr/>
          <p:nvPr/>
        </p:nvGrpSpPr>
        <p:grpSpPr>
          <a:xfrm>
            <a:off x="436193" y="394113"/>
            <a:ext cx="4440139" cy="726293"/>
            <a:chOff x="1451102" y="1713400"/>
            <a:chExt cx="4440139" cy="726293"/>
          </a:xfrm>
        </p:grpSpPr>
        <p:grpSp>
          <p:nvGrpSpPr>
            <p:cNvPr id="3" name="组合 44"/>
            <p:cNvGrpSpPr/>
            <p:nvPr/>
          </p:nvGrpSpPr>
          <p:grpSpPr>
            <a:xfrm>
              <a:off x="1451102" y="1713400"/>
              <a:ext cx="3223369" cy="535920"/>
              <a:chOff x="5906988" y="1931114"/>
              <a:chExt cx="3223369" cy="53592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6791255" y="1931114"/>
                <a:ext cx="2339102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团队成长过程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5906988" y="1943814"/>
                <a:ext cx="865365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 err="1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Thr</a:t>
                </a:r>
                <a:r>
                  <a:rPr lang="en-US" altLang="zh-CN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.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481913" y="2163142"/>
              <a:ext cx="4409328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print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presentation and make it into a film to </a:t>
              </a: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a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wider field</a:t>
              </a:r>
            </a:p>
          </p:txBody>
        </p:sp>
      </p:grpSp>
      <p:sp>
        <p:nvSpPr>
          <p:cNvPr id="7" name="TextBox 12"/>
          <p:cNvSpPr txBox="1"/>
          <p:nvPr/>
        </p:nvSpPr>
        <p:spPr>
          <a:xfrm>
            <a:off x="865139" y="1865108"/>
            <a:ext cx="3607012" cy="99001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ts val="35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700" b="1" i="0" u="none" strike="noStrike" kern="1200" cap="none" spc="10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添加你的标题</a:t>
            </a:r>
            <a:endParaRPr kumimoji="0" lang="en-US" altLang="zh-CN" sz="2700" b="1" i="0" u="none" strike="noStrike" kern="1200" cap="none" spc="10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Montserrat" charset="0"/>
              <a:sym typeface="Calibri" panose="020F0502020204030204" pitchFamily="34" charset="0"/>
            </a:endParaRPr>
          </a:p>
          <a:p>
            <a:pPr marL="0" marR="0" lvl="0" indent="0" algn="l" defTabSz="914217" rtl="0" eaLnBrk="1" fontAlgn="auto" latinLnBrk="0" hangingPunct="1">
              <a:lnSpc>
                <a:spcPts val="35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spc="100" dirty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你</a:t>
            </a:r>
            <a:r>
              <a:rPr lang="zh-CN" altLang="en-US" sz="2400" b="1" spc="100" dirty="0" smtClean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的副标题</a:t>
            </a:r>
            <a:endParaRPr kumimoji="0" lang="en-US" sz="2400" b="1" i="0" u="none" strike="noStrike" kern="1200" cap="none" spc="100" normalizeH="0" baseline="0" noProof="0" dirty="0">
              <a:ln>
                <a:noFill/>
              </a:ln>
              <a:solidFill>
                <a:srgbClr val="EEBB40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Montserrat" charset="0"/>
              <a:sym typeface="Calibri" panose="020F0502020204030204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798235" y="3375413"/>
            <a:ext cx="4773079" cy="609945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43818" rtl="0" eaLnBrk="1" fontAlgn="auto" latinLnBrk="0" hangingPunct="1">
              <a:lnSpc>
                <a:spcPts val="13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Source Sans Pro" charset="0"/>
                <a:sym typeface="Calibri" panose="020F0502020204030204" pitchFamily="34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results.</a:t>
            </a:r>
          </a:p>
        </p:txBody>
      </p:sp>
      <p:sp>
        <p:nvSpPr>
          <p:cNvPr id="9" name="TextBox 18"/>
          <p:cNvSpPr txBox="1"/>
          <p:nvPr/>
        </p:nvSpPr>
        <p:spPr>
          <a:xfrm>
            <a:off x="1633255" y="5189140"/>
            <a:ext cx="954107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lvl="0" defTabSz="914217">
              <a:defRPr/>
            </a:pPr>
            <a:r>
              <a:rPr lang="zh-CN" altLang="en-US" sz="1000" b="1" dirty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添加你的标题</a:t>
            </a:r>
            <a:endParaRPr lang="en-US" altLang="zh-CN" sz="1000" b="1" dirty="0">
              <a:solidFill>
                <a:srgbClr val="EEBB40"/>
              </a:solidFill>
              <a:latin typeface="Calibri" panose="020F0502020204030204" pitchFamily="34" charset="0"/>
              <a:ea typeface="微软雅黑" panose="020B0503020204020204" pitchFamily="34" charset="-122"/>
              <a:cs typeface="Montserrat" charset="0"/>
              <a:sym typeface="Calibri" panose="020F0502020204030204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578882" y="5384723"/>
            <a:ext cx="3702505" cy="443233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43818" rtl="0" eaLnBrk="1" fontAlgn="auto" latinLnBrk="0" hangingPunct="1">
              <a:lnSpc>
                <a:spcPts val="13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Source Sans Pro" charset="0"/>
                <a:sym typeface="Calibri" panose="020F0502020204030204" pitchFamily="34" charset="0"/>
              </a:rPr>
              <a:t>Investment generally results in acquiring an asset, also called an investment. If the asset is available at a price worth investing.</a:t>
            </a:r>
          </a:p>
        </p:txBody>
      </p:sp>
      <p:sp>
        <p:nvSpPr>
          <p:cNvPr id="11" name="TextBox 25"/>
          <p:cNvSpPr txBox="1"/>
          <p:nvPr/>
        </p:nvSpPr>
        <p:spPr>
          <a:xfrm>
            <a:off x="1633255" y="4277444"/>
            <a:ext cx="954107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000" b="1" dirty="0" smtClean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添加你的标题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EEBB40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Montserrat" charset="0"/>
              <a:sym typeface="Calibri" panose="020F0502020204030204" pitchFamily="34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1578882" y="4473027"/>
            <a:ext cx="3702505" cy="443233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43818" rtl="0" eaLnBrk="1" fontAlgn="auto" latinLnBrk="0" hangingPunct="1">
              <a:lnSpc>
                <a:spcPts val="13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Source Sans Pro" charset="0"/>
                <a:sym typeface="Calibri" panose="020F0502020204030204" pitchFamily="34" charset="0"/>
              </a:rPr>
              <a:t>Investment generally results in acquiring an asset, also called an investment. If the asset is available at a price worth investing.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882744" y="4330465"/>
            <a:ext cx="547833" cy="547833"/>
            <a:chOff x="882741" y="3966862"/>
            <a:chExt cx="547833" cy="547833"/>
          </a:xfrm>
        </p:grpSpPr>
        <p:sp>
          <p:nvSpPr>
            <p:cNvPr id="14" name="Shape 2588"/>
            <p:cNvSpPr/>
            <p:nvPr/>
          </p:nvSpPr>
          <p:spPr>
            <a:xfrm>
              <a:off x="1016994" y="4115135"/>
              <a:ext cx="279328" cy="253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82" y="12420"/>
                  </a:moveTo>
                  <a:cubicBezTo>
                    <a:pt x="16368" y="12420"/>
                    <a:pt x="15709" y="11694"/>
                    <a:pt x="15709" y="10800"/>
                  </a:cubicBezTo>
                  <a:cubicBezTo>
                    <a:pt x="15709" y="9906"/>
                    <a:pt x="16368" y="9180"/>
                    <a:pt x="17182" y="9180"/>
                  </a:cubicBezTo>
                  <a:cubicBezTo>
                    <a:pt x="17995" y="9180"/>
                    <a:pt x="18655" y="9906"/>
                    <a:pt x="18655" y="10800"/>
                  </a:cubicBezTo>
                  <a:cubicBezTo>
                    <a:pt x="18655" y="11694"/>
                    <a:pt x="17995" y="12420"/>
                    <a:pt x="17182" y="12420"/>
                  </a:cubicBezTo>
                  <a:moveTo>
                    <a:pt x="21109" y="10260"/>
                  </a:moveTo>
                  <a:lnTo>
                    <a:pt x="19587" y="10260"/>
                  </a:lnTo>
                  <a:cubicBezTo>
                    <a:pt x="19360" y="9028"/>
                    <a:pt x="18369" y="8100"/>
                    <a:pt x="17182" y="8100"/>
                  </a:cubicBezTo>
                  <a:cubicBezTo>
                    <a:pt x="15994" y="8100"/>
                    <a:pt x="15004" y="9028"/>
                    <a:pt x="14777" y="10260"/>
                  </a:cubicBezTo>
                  <a:lnTo>
                    <a:pt x="491" y="10260"/>
                  </a:lnTo>
                  <a:cubicBezTo>
                    <a:pt x="220" y="10260"/>
                    <a:pt x="0" y="10502"/>
                    <a:pt x="0" y="10800"/>
                  </a:cubicBezTo>
                  <a:cubicBezTo>
                    <a:pt x="0" y="11098"/>
                    <a:pt x="220" y="11340"/>
                    <a:pt x="491" y="11340"/>
                  </a:cubicBezTo>
                  <a:lnTo>
                    <a:pt x="14777" y="11340"/>
                  </a:lnTo>
                  <a:cubicBezTo>
                    <a:pt x="15004" y="12572"/>
                    <a:pt x="15994" y="13500"/>
                    <a:pt x="17182" y="13500"/>
                  </a:cubicBezTo>
                  <a:cubicBezTo>
                    <a:pt x="18369" y="13500"/>
                    <a:pt x="19360" y="12572"/>
                    <a:pt x="19587" y="11340"/>
                  </a:cubicBezTo>
                  <a:lnTo>
                    <a:pt x="21109" y="11340"/>
                  </a:lnTo>
                  <a:cubicBezTo>
                    <a:pt x="21380" y="11340"/>
                    <a:pt x="21600" y="11098"/>
                    <a:pt x="21600" y="10800"/>
                  </a:cubicBezTo>
                  <a:cubicBezTo>
                    <a:pt x="21600" y="10502"/>
                    <a:pt x="21380" y="10260"/>
                    <a:pt x="21109" y="10260"/>
                  </a:cubicBezTo>
                  <a:moveTo>
                    <a:pt x="5400" y="1080"/>
                  </a:moveTo>
                  <a:cubicBezTo>
                    <a:pt x="6214" y="1080"/>
                    <a:pt x="6873" y="1806"/>
                    <a:pt x="6873" y="2700"/>
                  </a:cubicBezTo>
                  <a:cubicBezTo>
                    <a:pt x="6873" y="3595"/>
                    <a:pt x="6214" y="4320"/>
                    <a:pt x="5400" y="4320"/>
                  </a:cubicBezTo>
                  <a:cubicBezTo>
                    <a:pt x="4586" y="4320"/>
                    <a:pt x="3927" y="3595"/>
                    <a:pt x="3927" y="2700"/>
                  </a:cubicBezTo>
                  <a:cubicBezTo>
                    <a:pt x="3927" y="1806"/>
                    <a:pt x="4586" y="1080"/>
                    <a:pt x="5400" y="1080"/>
                  </a:cubicBezTo>
                  <a:moveTo>
                    <a:pt x="491" y="3240"/>
                  </a:moveTo>
                  <a:lnTo>
                    <a:pt x="2995" y="3240"/>
                  </a:lnTo>
                  <a:cubicBezTo>
                    <a:pt x="3222" y="4472"/>
                    <a:pt x="4213" y="5400"/>
                    <a:pt x="5400" y="5400"/>
                  </a:cubicBezTo>
                  <a:cubicBezTo>
                    <a:pt x="6587" y="5400"/>
                    <a:pt x="7578" y="4472"/>
                    <a:pt x="7805" y="3240"/>
                  </a:cubicBezTo>
                  <a:lnTo>
                    <a:pt x="21109" y="3240"/>
                  </a:lnTo>
                  <a:cubicBezTo>
                    <a:pt x="21380" y="3240"/>
                    <a:pt x="21600" y="2999"/>
                    <a:pt x="21600" y="2700"/>
                  </a:cubicBezTo>
                  <a:cubicBezTo>
                    <a:pt x="21600" y="2402"/>
                    <a:pt x="21380" y="2160"/>
                    <a:pt x="21109" y="2160"/>
                  </a:cubicBezTo>
                  <a:lnTo>
                    <a:pt x="7805" y="2160"/>
                  </a:lnTo>
                  <a:cubicBezTo>
                    <a:pt x="7578" y="928"/>
                    <a:pt x="6587" y="0"/>
                    <a:pt x="5400" y="0"/>
                  </a:cubicBezTo>
                  <a:cubicBezTo>
                    <a:pt x="4213" y="0"/>
                    <a:pt x="3222" y="928"/>
                    <a:pt x="2995" y="2160"/>
                  </a:cubicBezTo>
                  <a:lnTo>
                    <a:pt x="491" y="2160"/>
                  </a:lnTo>
                  <a:cubicBezTo>
                    <a:pt x="220" y="2160"/>
                    <a:pt x="0" y="2402"/>
                    <a:pt x="0" y="2700"/>
                  </a:cubicBezTo>
                  <a:cubicBezTo>
                    <a:pt x="0" y="2999"/>
                    <a:pt x="220" y="3240"/>
                    <a:pt x="491" y="3240"/>
                  </a:cubicBezTo>
                  <a:moveTo>
                    <a:pt x="9327" y="20519"/>
                  </a:moveTo>
                  <a:cubicBezTo>
                    <a:pt x="8514" y="20519"/>
                    <a:pt x="7855" y="19794"/>
                    <a:pt x="7855" y="18899"/>
                  </a:cubicBezTo>
                  <a:cubicBezTo>
                    <a:pt x="7855" y="18005"/>
                    <a:pt x="8514" y="17279"/>
                    <a:pt x="9327" y="17279"/>
                  </a:cubicBezTo>
                  <a:cubicBezTo>
                    <a:pt x="10141" y="17279"/>
                    <a:pt x="10800" y="18005"/>
                    <a:pt x="10800" y="18899"/>
                  </a:cubicBezTo>
                  <a:cubicBezTo>
                    <a:pt x="10800" y="19794"/>
                    <a:pt x="10141" y="20519"/>
                    <a:pt x="9327" y="20519"/>
                  </a:cubicBezTo>
                  <a:moveTo>
                    <a:pt x="21109" y="18359"/>
                  </a:moveTo>
                  <a:lnTo>
                    <a:pt x="11732" y="18359"/>
                  </a:lnTo>
                  <a:cubicBezTo>
                    <a:pt x="11505" y="17127"/>
                    <a:pt x="10515" y="16199"/>
                    <a:pt x="9327" y="16199"/>
                  </a:cubicBezTo>
                  <a:cubicBezTo>
                    <a:pt x="8140" y="16199"/>
                    <a:pt x="7150" y="17127"/>
                    <a:pt x="6922" y="18359"/>
                  </a:cubicBezTo>
                  <a:lnTo>
                    <a:pt x="491" y="18359"/>
                  </a:lnTo>
                  <a:cubicBezTo>
                    <a:pt x="220" y="18359"/>
                    <a:pt x="0" y="18601"/>
                    <a:pt x="0" y="18899"/>
                  </a:cubicBezTo>
                  <a:cubicBezTo>
                    <a:pt x="0" y="19198"/>
                    <a:pt x="220" y="19439"/>
                    <a:pt x="491" y="19439"/>
                  </a:cubicBezTo>
                  <a:lnTo>
                    <a:pt x="6922" y="19439"/>
                  </a:lnTo>
                  <a:cubicBezTo>
                    <a:pt x="7150" y="20672"/>
                    <a:pt x="8140" y="21600"/>
                    <a:pt x="9327" y="21600"/>
                  </a:cubicBezTo>
                  <a:cubicBezTo>
                    <a:pt x="10515" y="21600"/>
                    <a:pt x="11505" y="20672"/>
                    <a:pt x="11732" y="19439"/>
                  </a:cubicBezTo>
                  <a:lnTo>
                    <a:pt x="21109" y="19439"/>
                  </a:lnTo>
                  <a:cubicBezTo>
                    <a:pt x="21380" y="19439"/>
                    <a:pt x="21600" y="19198"/>
                    <a:pt x="21600" y="18899"/>
                  </a:cubicBezTo>
                  <a:cubicBezTo>
                    <a:pt x="21600" y="18601"/>
                    <a:pt x="21380" y="18359"/>
                    <a:pt x="21109" y="18359"/>
                  </a:cubicBezTo>
                </a:path>
              </a:pathLst>
            </a:custGeom>
            <a:solidFill>
              <a:srgbClr val="EEBB40"/>
            </a:solidFill>
            <a:ln>
              <a:solidFill>
                <a:srgbClr val="EEBB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5" name="Rectangle 28"/>
            <p:cNvSpPr/>
            <p:nvPr/>
          </p:nvSpPr>
          <p:spPr>
            <a:xfrm>
              <a:off x="882741" y="3966862"/>
              <a:ext cx="547833" cy="547833"/>
            </a:xfrm>
            <a:prstGeom prst="rect">
              <a:avLst/>
            </a:prstGeom>
            <a:noFill/>
            <a:ln>
              <a:solidFill>
                <a:srgbClr val="EEBB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82744" y="5242161"/>
            <a:ext cx="547833" cy="547833"/>
            <a:chOff x="882741" y="4878558"/>
            <a:chExt cx="547833" cy="547833"/>
          </a:xfrm>
        </p:grpSpPr>
        <p:sp>
          <p:nvSpPr>
            <p:cNvPr id="17" name="Rectangle 3"/>
            <p:cNvSpPr/>
            <p:nvPr/>
          </p:nvSpPr>
          <p:spPr>
            <a:xfrm>
              <a:off x="882741" y="4878558"/>
              <a:ext cx="547833" cy="547833"/>
            </a:xfrm>
            <a:prstGeom prst="rect">
              <a:avLst/>
            </a:prstGeom>
            <a:noFill/>
            <a:ln>
              <a:solidFill>
                <a:srgbClr val="EEBB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8" name="Shape 2618"/>
            <p:cNvSpPr/>
            <p:nvPr/>
          </p:nvSpPr>
          <p:spPr>
            <a:xfrm>
              <a:off x="1025135" y="5012585"/>
              <a:ext cx="279301" cy="279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8" h="21600" extrusionOk="0">
                  <a:moveTo>
                    <a:pt x="2560" y="18308"/>
                  </a:moveTo>
                  <a:cubicBezTo>
                    <a:pt x="2472" y="18397"/>
                    <a:pt x="2418" y="18520"/>
                    <a:pt x="2418" y="18655"/>
                  </a:cubicBezTo>
                  <a:cubicBezTo>
                    <a:pt x="2418" y="18926"/>
                    <a:pt x="2635" y="19146"/>
                    <a:pt x="2902" y="19146"/>
                  </a:cubicBezTo>
                  <a:cubicBezTo>
                    <a:pt x="3169" y="19146"/>
                    <a:pt x="3385" y="18926"/>
                    <a:pt x="3385" y="18655"/>
                  </a:cubicBezTo>
                  <a:cubicBezTo>
                    <a:pt x="3385" y="18384"/>
                    <a:pt x="3169" y="18164"/>
                    <a:pt x="2902" y="18164"/>
                  </a:cubicBezTo>
                  <a:cubicBezTo>
                    <a:pt x="2768" y="18164"/>
                    <a:pt x="2647" y="18219"/>
                    <a:pt x="2560" y="18308"/>
                  </a:cubicBezTo>
                  <a:moveTo>
                    <a:pt x="20499" y="4279"/>
                  </a:moveTo>
                  <a:lnTo>
                    <a:pt x="20091" y="4692"/>
                  </a:lnTo>
                  <a:lnTo>
                    <a:pt x="20088" y="4688"/>
                  </a:lnTo>
                  <a:lnTo>
                    <a:pt x="17670" y="7143"/>
                  </a:lnTo>
                  <a:lnTo>
                    <a:pt x="17664" y="7137"/>
                  </a:lnTo>
                  <a:cubicBezTo>
                    <a:pt x="17227" y="7580"/>
                    <a:pt x="16624" y="7853"/>
                    <a:pt x="15958" y="7853"/>
                  </a:cubicBezTo>
                  <a:cubicBezTo>
                    <a:pt x="14624" y="7853"/>
                    <a:pt x="13543" y="6755"/>
                    <a:pt x="13543" y="5401"/>
                  </a:cubicBezTo>
                  <a:cubicBezTo>
                    <a:pt x="13543" y="4725"/>
                    <a:pt x="13813" y="4113"/>
                    <a:pt x="14248" y="3670"/>
                  </a:cubicBezTo>
                  <a:lnTo>
                    <a:pt x="13563" y="2975"/>
                  </a:lnTo>
                  <a:cubicBezTo>
                    <a:pt x="12951" y="3596"/>
                    <a:pt x="12571" y="4452"/>
                    <a:pt x="12571" y="5401"/>
                  </a:cubicBezTo>
                  <a:cubicBezTo>
                    <a:pt x="12571" y="7300"/>
                    <a:pt x="14087" y="8840"/>
                    <a:pt x="15958" y="8840"/>
                  </a:cubicBezTo>
                  <a:cubicBezTo>
                    <a:pt x="16893" y="8840"/>
                    <a:pt x="17737" y="8454"/>
                    <a:pt x="18348" y="7832"/>
                  </a:cubicBezTo>
                  <a:lnTo>
                    <a:pt x="18353" y="7837"/>
                  </a:lnTo>
                  <a:lnTo>
                    <a:pt x="20152" y="6011"/>
                  </a:lnTo>
                  <a:cubicBezTo>
                    <a:pt x="20516" y="7368"/>
                    <a:pt x="20343" y="8670"/>
                    <a:pt x="19540" y="9505"/>
                  </a:cubicBezTo>
                  <a:lnTo>
                    <a:pt x="16947" y="12198"/>
                  </a:lnTo>
                  <a:cubicBezTo>
                    <a:pt x="16605" y="12553"/>
                    <a:pt x="16104" y="12766"/>
                    <a:pt x="15610" y="12766"/>
                  </a:cubicBezTo>
                  <a:cubicBezTo>
                    <a:pt x="15590" y="12765"/>
                    <a:pt x="13953" y="12652"/>
                    <a:pt x="12318" y="11611"/>
                  </a:cubicBezTo>
                  <a:lnTo>
                    <a:pt x="12314" y="11620"/>
                  </a:lnTo>
                  <a:cubicBezTo>
                    <a:pt x="12239" y="11572"/>
                    <a:pt x="12155" y="11537"/>
                    <a:pt x="12060" y="11537"/>
                  </a:cubicBezTo>
                  <a:cubicBezTo>
                    <a:pt x="11897" y="11537"/>
                    <a:pt x="11759" y="11625"/>
                    <a:pt x="11671" y="11753"/>
                  </a:cubicBezTo>
                  <a:lnTo>
                    <a:pt x="11654" y="11742"/>
                  </a:lnTo>
                  <a:lnTo>
                    <a:pt x="4270" y="20043"/>
                  </a:lnTo>
                  <a:cubicBezTo>
                    <a:pt x="3919" y="20399"/>
                    <a:pt x="3436" y="20618"/>
                    <a:pt x="2902" y="20618"/>
                  </a:cubicBezTo>
                  <a:cubicBezTo>
                    <a:pt x="1833" y="20618"/>
                    <a:pt x="967" y="19740"/>
                    <a:pt x="967" y="18655"/>
                  </a:cubicBezTo>
                  <a:cubicBezTo>
                    <a:pt x="967" y="18113"/>
                    <a:pt x="1184" y="17622"/>
                    <a:pt x="1534" y="17267"/>
                  </a:cubicBezTo>
                  <a:lnTo>
                    <a:pt x="9684" y="9801"/>
                  </a:lnTo>
                  <a:lnTo>
                    <a:pt x="9671" y="9786"/>
                  </a:lnTo>
                  <a:cubicBezTo>
                    <a:pt x="9796" y="9698"/>
                    <a:pt x="9884" y="9557"/>
                    <a:pt x="9884" y="9389"/>
                  </a:cubicBezTo>
                  <a:cubicBezTo>
                    <a:pt x="9884" y="9283"/>
                    <a:pt x="9844" y="9190"/>
                    <a:pt x="9787" y="9110"/>
                  </a:cubicBezTo>
                  <a:lnTo>
                    <a:pt x="9790" y="9107"/>
                  </a:lnTo>
                  <a:cubicBezTo>
                    <a:pt x="8390" y="7219"/>
                    <a:pt x="8340" y="5816"/>
                    <a:pt x="9546" y="4488"/>
                  </a:cubicBezTo>
                  <a:lnTo>
                    <a:pt x="12130" y="1805"/>
                  </a:lnTo>
                  <a:cubicBezTo>
                    <a:pt x="12785" y="1125"/>
                    <a:pt x="13641" y="982"/>
                    <a:pt x="14244" y="982"/>
                  </a:cubicBezTo>
                  <a:lnTo>
                    <a:pt x="14246" y="982"/>
                  </a:lnTo>
                  <a:cubicBezTo>
                    <a:pt x="14611" y="982"/>
                    <a:pt x="14988" y="1037"/>
                    <a:pt x="15366" y="1136"/>
                  </a:cubicBezTo>
                  <a:lnTo>
                    <a:pt x="13559" y="2970"/>
                  </a:lnTo>
                  <a:lnTo>
                    <a:pt x="14243" y="3664"/>
                  </a:lnTo>
                  <a:lnTo>
                    <a:pt x="16661" y="1210"/>
                  </a:lnTo>
                  <a:lnTo>
                    <a:pt x="16657" y="1206"/>
                  </a:lnTo>
                  <a:lnTo>
                    <a:pt x="17082" y="775"/>
                  </a:lnTo>
                  <a:cubicBezTo>
                    <a:pt x="16139" y="269"/>
                    <a:pt x="15160" y="0"/>
                    <a:pt x="14246" y="0"/>
                  </a:cubicBezTo>
                  <a:lnTo>
                    <a:pt x="14244" y="0"/>
                  </a:lnTo>
                  <a:cubicBezTo>
                    <a:pt x="13167" y="0"/>
                    <a:pt x="12182" y="361"/>
                    <a:pt x="11460" y="1111"/>
                  </a:cubicBezTo>
                  <a:lnTo>
                    <a:pt x="8867" y="3804"/>
                  </a:lnTo>
                  <a:cubicBezTo>
                    <a:pt x="7163" y="5672"/>
                    <a:pt x="7613" y="7584"/>
                    <a:pt x="8769" y="9315"/>
                  </a:cubicBezTo>
                  <a:lnTo>
                    <a:pt x="850" y="16572"/>
                  </a:lnTo>
                  <a:cubicBezTo>
                    <a:pt x="325" y="17106"/>
                    <a:pt x="0" y="17842"/>
                    <a:pt x="0" y="18655"/>
                  </a:cubicBezTo>
                  <a:cubicBezTo>
                    <a:pt x="0" y="20282"/>
                    <a:pt x="1299" y="21600"/>
                    <a:pt x="2902" y="21600"/>
                  </a:cubicBezTo>
                  <a:cubicBezTo>
                    <a:pt x="3703" y="21600"/>
                    <a:pt x="4429" y="21271"/>
                    <a:pt x="4954" y="20738"/>
                  </a:cubicBezTo>
                  <a:lnTo>
                    <a:pt x="12160" y="12652"/>
                  </a:lnTo>
                  <a:cubicBezTo>
                    <a:pt x="13800" y="13590"/>
                    <a:pt x="15363" y="13747"/>
                    <a:pt x="15606" y="13747"/>
                  </a:cubicBezTo>
                  <a:cubicBezTo>
                    <a:pt x="16313" y="13747"/>
                    <a:pt x="17067" y="13463"/>
                    <a:pt x="17617" y="12892"/>
                  </a:cubicBezTo>
                  <a:lnTo>
                    <a:pt x="20209" y="10198"/>
                  </a:lnTo>
                  <a:cubicBezTo>
                    <a:pt x="21560" y="8795"/>
                    <a:pt x="21600" y="6433"/>
                    <a:pt x="20499" y="4279"/>
                  </a:cubicBezTo>
                </a:path>
              </a:pathLst>
            </a:custGeom>
            <a:solidFill>
              <a:srgbClr val="0064D2"/>
            </a:solidFill>
            <a:ln>
              <a:solidFill>
                <a:srgbClr val="EEBB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9" name="Rectangle 5"/>
          <p:cNvSpPr/>
          <p:nvPr/>
        </p:nvSpPr>
        <p:spPr>
          <a:xfrm>
            <a:off x="9142413" y="0"/>
            <a:ext cx="3048000" cy="6858000"/>
          </a:xfrm>
          <a:prstGeom prst="rect">
            <a:avLst/>
          </a:prstGeom>
          <a:solidFill>
            <a:srgbClr val="EEB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9735556" y="5219895"/>
            <a:ext cx="2107040" cy="609945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43818" rtl="0" eaLnBrk="1" fontAlgn="auto" latinLnBrk="0" hangingPunct="1">
              <a:lnSpc>
                <a:spcPts val="13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Source Sans Pro" charset="0"/>
                <a:sym typeface="Calibri" panose="020F0502020204030204" pitchFamily="34" charset="0"/>
              </a:rPr>
              <a:t>Investment generally results in acquiring an asset, also called an investment. If the asset is available at a price worth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9818919" y="4334819"/>
            <a:ext cx="760144" cy="49244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13%</a:t>
            </a:r>
          </a:p>
        </p:txBody>
      </p:sp>
      <p:sp>
        <p:nvSpPr>
          <p:cNvPr id="22" name="TextBox 39"/>
          <p:cNvSpPr txBox="1"/>
          <p:nvPr/>
        </p:nvSpPr>
        <p:spPr>
          <a:xfrm>
            <a:off x="9796616" y="4784551"/>
            <a:ext cx="1354858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Also called investment</a:t>
            </a: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9735556" y="1829810"/>
            <a:ext cx="2107040" cy="609945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43818" rtl="0" eaLnBrk="1" fontAlgn="auto" latinLnBrk="0" hangingPunct="1">
              <a:lnSpc>
                <a:spcPts val="13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Source Sans Pro" charset="0"/>
                <a:sym typeface="Calibri" panose="020F0502020204030204" pitchFamily="34" charset="0"/>
              </a:rPr>
              <a:t>Investment generally results in acquiring an asset, also called an investment. If the asset is available at a price worth</a:t>
            </a:r>
          </a:p>
        </p:txBody>
      </p:sp>
      <p:sp>
        <p:nvSpPr>
          <p:cNvPr id="24" name="TextBox 41"/>
          <p:cNvSpPr txBox="1"/>
          <p:nvPr/>
        </p:nvSpPr>
        <p:spPr>
          <a:xfrm>
            <a:off x="9818919" y="944734"/>
            <a:ext cx="760144" cy="49244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46%</a:t>
            </a:r>
          </a:p>
        </p:txBody>
      </p:sp>
      <p:sp>
        <p:nvSpPr>
          <p:cNvPr id="25" name="TextBox 42"/>
          <p:cNvSpPr txBox="1"/>
          <p:nvPr/>
        </p:nvSpPr>
        <p:spPr>
          <a:xfrm>
            <a:off x="9796616" y="1394466"/>
            <a:ext cx="1354858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Also called investment</a:t>
            </a: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9735556" y="3513757"/>
            <a:ext cx="2107040" cy="609945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43818" rtl="0" eaLnBrk="1" fontAlgn="auto" latinLnBrk="0" hangingPunct="1">
              <a:lnSpc>
                <a:spcPts val="13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Source Sans Pro" charset="0"/>
                <a:sym typeface="Calibri" panose="020F0502020204030204" pitchFamily="34" charset="0"/>
              </a:rPr>
              <a:t>Investment generally results in acquiring an asset, also called an investment. If the asset is available at a price worth</a:t>
            </a:r>
          </a:p>
        </p:txBody>
      </p:sp>
      <p:sp>
        <p:nvSpPr>
          <p:cNvPr id="27" name="TextBox 44"/>
          <p:cNvSpPr txBox="1"/>
          <p:nvPr/>
        </p:nvSpPr>
        <p:spPr>
          <a:xfrm>
            <a:off x="9818919" y="2628682"/>
            <a:ext cx="760144" cy="49244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98%</a:t>
            </a:r>
          </a:p>
        </p:txBody>
      </p:sp>
      <p:sp>
        <p:nvSpPr>
          <p:cNvPr id="28" name="TextBox 45"/>
          <p:cNvSpPr txBox="1"/>
          <p:nvPr/>
        </p:nvSpPr>
        <p:spPr>
          <a:xfrm>
            <a:off x="9796616" y="3078414"/>
            <a:ext cx="1354858" cy="24622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Also called investment</a:t>
            </a:r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571312" y="0"/>
            <a:ext cx="35711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553076" y="0"/>
            <a:ext cx="35909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7385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5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3"/>
          <p:cNvGrpSpPr/>
          <p:nvPr/>
        </p:nvGrpSpPr>
        <p:grpSpPr>
          <a:xfrm>
            <a:off x="436193" y="394113"/>
            <a:ext cx="4440139" cy="726293"/>
            <a:chOff x="1451102" y="1713400"/>
            <a:chExt cx="4440139" cy="726293"/>
          </a:xfrm>
        </p:grpSpPr>
        <p:grpSp>
          <p:nvGrpSpPr>
            <p:cNvPr id="3" name="组合 44"/>
            <p:cNvGrpSpPr/>
            <p:nvPr/>
          </p:nvGrpSpPr>
          <p:grpSpPr>
            <a:xfrm>
              <a:off x="1451102" y="1713400"/>
              <a:ext cx="3223369" cy="535920"/>
              <a:chOff x="5906988" y="1931114"/>
              <a:chExt cx="3223369" cy="53592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6791255" y="1931114"/>
                <a:ext cx="2339102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团队成长过程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5906988" y="1943814"/>
                <a:ext cx="865365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 err="1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Thr</a:t>
                </a:r>
                <a:r>
                  <a:rPr lang="en-US" altLang="zh-CN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.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481913" y="2163142"/>
              <a:ext cx="4409328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print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presentation and make it into a film to </a:t>
              </a: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a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wider field</a:t>
              </a:r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5811357" y="0"/>
            <a:ext cx="9081075" cy="681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2049368" y="2521436"/>
            <a:ext cx="4895385" cy="2040673"/>
            <a:chOff x="5680579" y="2059724"/>
            <a:chExt cx="4895385" cy="2040673"/>
          </a:xfrm>
          <a:solidFill>
            <a:srgbClr val="EEBB40"/>
          </a:solidFill>
        </p:grpSpPr>
        <p:sp>
          <p:nvSpPr>
            <p:cNvPr id="9" name="Rectangle 2"/>
            <p:cNvSpPr/>
            <p:nvPr/>
          </p:nvSpPr>
          <p:spPr>
            <a:xfrm>
              <a:off x="5680579" y="2059724"/>
              <a:ext cx="4895385" cy="20406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0" name="TextBox 16"/>
            <p:cNvSpPr txBox="1"/>
            <p:nvPr/>
          </p:nvSpPr>
          <p:spPr>
            <a:xfrm>
              <a:off x="6615606" y="2728573"/>
              <a:ext cx="512256" cy="369332"/>
            </a:xfrm>
            <a:prstGeom prst="rect">
              <a:avLst/>
            </a:prstGeom>
            <a:grpFill/>
          </p:spPr>
          <p:txBody>
            <a:bodyPr wrap="none" rtlCol="0" anchor="ctr" anchorCtr="0">
              <a:sp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Montserrat" charset="0"/>
                  <a:sym typeface="Calibri" panose="020F0502020204030204" pitchFamily="34" charset="0"/>
                </a:rPr>
                <a:t>Fox</a:t>
              </a: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6615606" y="3034675"/>
              <a:ext cx="1850122" cy="292388"/>
            </a:xfrm>
            <a:prstGeom prst="rect">
              <a:avLst/>
            </a:prstGeom>
            <a:grpFill/>
          </p:spPr>
          <p:txBody>
            <a:bodyPr wrap="none" rtlCol="0" anchor="ctr" anchorCtr="0">
              <a:sp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Source Sans Pro" charset="0"/>
                  <a:sym typeface="Calibri" panose="020F0502020204030204" pitchFamily="34" charset="0"/>
                </a:rPr>
                <a:t>Powerpoint Presentation</a:t>
              </a:r>
            </a:p>
          </p:txBody>
        </p:sp>
      </p:grpSp>
      <p:sp>
        <p:nvSpPr>
          <p:cNvPr id="12" name="Subtitle 2"/>
          <p:cNvSpPr txBox="1">
            <a:spLocks/>
          </p:cNvSpPr>
          <p:nvPr/>
        </p:nvSpPr>
        <p:spPr>
          <a:xfrm>
            <a:off x="792153" y="4917320"/>
            <a:ext cx="4789499" cy="1329116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43818" rtl="0" eaLnBrk="1" fontAlgn="auto" latinLnBrk="0" hangingPunct="1">
              <a:lnSpc>
                <a:spcPts val="13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Source Sans Pro" charset="0"/>
                <a:sym typeface="Calibri" panose="020F0502020204030204" pitchFamily="34" charset="0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 in acquiring an asset, also called investment. </a:t>
            </a:r>
          </a:p>
          <a:p>
            <a:pPr marL="0" marR="0" lvl="0" indent="0" algn="l" defTabSz="543818" rtl="0" eaLnBrk="1" fontAlgn="auto" latinLnBrk="0" hangingPunct="1">
              <a:lnSpc>
                <a:spcPts val="13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Source Sans Pro" charset="0"/>
              <a:sym typeface="Calibri" panose="020F0502020204030204" pitchFamily="34" charset="0"/>
            </a:endParaRPr>
          </a:p>
          <a:p>
            <a:pPr marL="0" marR="0" lvl="0" indent="0" algn="l" defTabSz="543818" rtl="0" eaLnBrk="1" fontAlgn="auto" latinLnBrk="0" hangingPunct="1">
              <a:lnSpc>
                <a:spcPts val="1325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Source Sans Pro" charset="0"/>
                <a:sym typeface="Calibri" panose="020F0502020204030204" pitchFamily="34" charset="0"/>
              </a:rPr>
              <a:t>income, or to appreciate in value, so that it can be sold at a higher price An investor may bear a risk of loss of some or all of their capital invested</a:t>
            </a:r>
          </a:p>
        </p:txBody>
      </p:sp>
      <p:sp>
        <p:nvSpPr>
          <p:cNvPr id="14" name="Rectangle 51"/>
          <p:cNvSpPr>
            <a:spLocks/>
          </p:cNvSpPr>
          <p:nvPr/>
        </p:nvSpPr>
        <p:spPr bwMode="auto">
          <a:xfrm>
            <a:off x="3157911" y="1560476"/>
            <a:ext cx="24237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marL="0" marR="0" lvl="0" indent="0" algn="ctr" defTabSz="22860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000" b="1" spc="150" dirty="0" smtClean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Playfair Display SC" charset="0"/>
                <a:sym typeface="Calibri" panose="020F0502020204030204" pitchFamily="34" charset="0"/>
              </a:rPr>
              <a:t>添加你的标题</a:t>
            </a:r>
            <a:endParaRPr kumimoji="0" lang="en-US" sz="3000" b="1" i="0" u="none" strike="noStrike" kern="1200" cap="none" spc="150" normalizeH="0" baseline="0" noProof="0" dirty="0">
              <a:ln>
                <a:noFill/>
              </a:ln>
              <a:solidFill>
                <a:srgbClr val="EEBB40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Playfair Display SC" charset="0"/>
              <a:sym typeface="Calibri" panose="020F0502020204030204" pitchFamily="34" charset="0"/>
            </a:endParaRPr>
          </a:p>
        </p:txBody>
      </p:sp>
      <p:sp>
        <p:nvSpPr>
          <p:cNvPr id="15" name="TextBox 52"/>
          <p:cNvSpPr txBox="1"/>
          <p:nvPr/>
        </p:nvSpPr>
        <p:spPr>
          <a:xfrm>
            <a:off x="3412466" y="2062299"/>
            <a:ext cx="2169184" cy="2308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30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WRITE SOMETHING HERE</a:t>
            </a:r>
          </a:p>
        </p:txBody>
      </p:sp>
    </p:spTree>
    <p:extLst>
      <p:ext uri="{BB962C8B-B14F-4D97-AF65-F5344CB8AC3E}">
        <p14:creationId xmlns:p14="http://schemas.microsoft.com/office/powerpoint/2010/main" xmlns="" val="1763109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3"/>
          <p:cNvGrpSpPr/>
          <p:nvPr/>
        </p:nvGrpSpPr>
        <p:grpSpPr>
          <a:xfrm>
            <a:off x="436193" y="394113"/>
            <a:ext cx="4440139" cy="726293"/>
            <a:chOff x="1451102" y="1713400"/>
            <a:chExt cx="4440139" cy="726293"/>
          </a:xfrm>
        </p:grpSpPr>
        <p:grpSp>
          <p:nvGrpSpPr>
            <p:cNvPr id="3" name="组合 44"/>
            <p:cNvGrpSpPr/>
            <p:nvPr/>
          </p:nvGrpSpPr>
          <p:grpSpPr>
            <a:xfrm>
              <a:off x="1451102" y="1713400"/>
              <a:ext cx="3223369" cy="535920"/>
              <a:chOff x="5906988" y="1931114"/>
              <a:chExt cx="3223369" cy="53592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6791255" y="1931114"/>
                <a:ext cx="2339102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团队成长过程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5906988" y="1943814"/>
                <a:ext cx="865365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 err="1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Thr</a:t>
                </a:r>
                <a:r>
                  <a:rPr lang="en-US" altLang="zh-CN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.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481913" y="2163142"/>
              <a:ext cx="4409328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print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presentation and make it into a film to </a:t>
              </a: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a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wider field</a:t>
              </a:r>
            </a:p>
          </p:txBody>
        </p:sp>
      </p:grpSp>
      <p:sp>
        <p:nvSpPr>
          <p:cNvPr id="7" name="ïṧľíḓê"/>
          <p:cNvSpPr/>
          <p:nvPr/>
        </p:nvSpPr>
        <p:spPr>
          <a:xfrm>
            <a:off x="9647803" y="4587187"/>
            <a:ext cx="1377199" cy="132366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îśľîďé"/>
          <p:cNvSpPr/>
          <p:nvPr/>
        </p:nvSpPr>
        <p:spPr>
          <a:xfrm>
            <a:off x="8096549" y="4587187"/>
            <a:ext cx="1377199" cy="1323663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ïS1iḋê"/>
          <p:cNvSpPr/>
          <p:nvPr/>
        </p:nvSpPr>
        <p:spPr>
          <a:xfrm>
            <a:off x="6545292" y="4587187"/>
            <a:ext cx="1377199" cy="132366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ïśļîḋe"/>
          <p:cNvSpPr/>
          <p:nvPr/>
        </p:nvSpPr>
        <p:spPr>
          <a:xfrm>
            <a:off x="641959" y="2000736"/>
            <a:ext cx="5669749" cy="391011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1" name="组合 10"/>
          <p:cNvGrpSpPr/>
          <p:nvPr/>
        </p:nvGrpSpPr>
        <p:grpSpPr>
          <a:xfrm>
            <a:off x="6545295" y="2191239"/>
            <a:ext cx="4539239" cy="2018443"/>
            <a:chOff x="3624779" y="2412339"/>
            <a:chExt cx="4022510" cy="2018443"/>
          </a:xfrm>
        </p:grpSpPr>
        <p:sp>
          <p:nvSpPr>
            <p:cNvPr id="12" name="文本框 11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624779" y="2750893"/>
              <a:ext cx="402251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624779" y="3636718"/>
              <a:ext cx="402251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595445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29085" y="0"/>
            <a:ext cx="1353665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38573" y="1808708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kumimoji="1" lang="zh-CN" altLang="en-US" sz="6000" b="1" dirty="0" smtClean="0">
                <a:gradFill>
                  <a:gsLst>
                    <a:gs pos="2000">
                      <a:srgbClr val="EEBB40"/>
                    </a:gs>
                    <a:gs pos="100000">
                      <a:srgbClr val="FF9409"/>
                    </a:gs>
                  </a:gsLst>
                  <a:lin ang="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Microsoft YaHei" charset="-122"/>
                <a:ea typeface="Microsoft YaHei" charset="-122"/>
                <a:cs typeface="Microsoft YaHei" charset="-122"/>
              </a:rPr>
              <a:t>打造高效团队</a:t>
            </a:r>
            <a:endParaRPr kumimoji="1" lang="zh-CN" altLang="en-US" sz="6000" b="1" dirty="0">
              <a:gradFill>
                <a:gsLst>
                  <a:gs pos="2000">
                    <a:srgbClr val="EEBB40"/>
                  </a:gs>
                  <a:gs pos="100000">
                    <a:srgbClr val="FF9409"/>
                  </a:gs>
                </a:gsLst>
                <a:lin ang="0" scaled="0"/>
              </a:gradFill>
              <a:effectLst>
                <a:reflection blurRad="6350" stA="55000" endA="300" endPos="45500" dir="5400000" sy="-100000" algn="bl" rotWithShape="0"/>
              </a:effectLst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38577" y="1323826"/>
            <a:ext cx="877163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第四章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38575" y="3055460"/>
            <a:ext cx="5661144" cy="4783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xmlns="" val="1902406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3"/>
          <p:cNvGrpSpPr/>
          <p:nvPr/>
        </p:nvGrpSpPr>
        <p:grpSpPr>
          <a:xfrm>
            <a:off x="436193" y="394113"/>
            <a:ext cx="4440139" cy="726293"/>
            <a:chOff x="1451102" y="1713400"/>
            <a:chExt cx="4440139" cy="726293"/>
          </a:xfrm>
        </p:grpSpPr>
        <p:grpSp>
          <p:nvGrpSpPr>
            <p:cNvPr id="3" name="组合 44"/>
            <p:cNvGrpSpPr/>
            <p:nvPr/>
          </p:nvGrpSpPr>
          <p:grpSpPr>
            <a:xfrm>
              <a:off x="1451102" y="1713400"/>
              <a:ext cx="3223370" cy="535920"/>
              <a:chOff x="5906988" y="1931114"/>
              <a:chExt cx="3223370" cy="53592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6791256" y="1931114"/>
                <a:ext cx="2339102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打造高效团队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5906988" y="1943814"/>
                <a:ext cx="955711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 err="1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Fou</a:t>
                </a:r>
                <a:r>
                  <a:rPr lang="en-US" altLang="zh-CN" sz="2800" b="1" dirty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.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481913" y="2163142"/>
              <a:ext cx="4409328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print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presentation and make it into a film to </a:t>
              </a: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a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wider field</a:t>
              </a:r>
            </a:p>
          </p:txBody>
        </p:sp>
      </p:grpSp>
      <p:sp>
        <p:nvSpPr>
          <p:cNvPr id="29" name="Subtitle 2">
            <a:extLst>
              <a:ext uri="{FF2B5EF4-FFF2-40B4-BE49-F238E27FC236}">
                <a16:creationId xmlns="" xmlns:a16="http://schemas.microsoft.com/office/drawing/2014/main" id="{4A39ED2A-B07C-4F02-9D34-07F20A7CB3E0}"/>
              </a:ext>
            </a:extLst>
          </p:cNvPr>
          <p:cNvSpPr txBox="1">
            <a:spLocks/>
          </p:cNvSpPr>
          <p:nvPr/>
        </p:nvSpPr>
        <p:spPr>
          <a:xfrm>
            <a:off x="743193" y="3322658"/>
            <a:ext cx="2404911" cy="1679468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818">
              <a:lnSpc>
                <a:spcPct val="150000"/>
              </a:lnSpc>
            </a:pPr>
            <a:r>
              <a:rPr lang="en-US" sz="850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Source Sans Pro" charset="0"/>
                <a:sym typeface="Calibri" panose="020F0502020204030204" pitchFamily="34" charset="0"/>
              </a:rPr>
              <a:t>Investment generally results in acquiring an asset, also called an investment. If the asset is available at a price worth investing, it is normally expected either to generate income, or to appreciate in value hat it can be sold at a higher price invest Investment generally results income, or to appreciate in value, so that it can be sold at a higher</a:t>
            </a:r>
          </a:p>
        </p:txBody>
      </p:sp>
      <p:sp>
        <p:nvSpPr>
          <p:cNvPr id="30" name="Rectangle 25">
            <a:extLst>
              <a:ext uri="{FF2B5EF4-FFF2-40B4-BE49-F238E27FC236}">
                <a16:creationId xmlns="" xmlns:a16="http://schemas.microsoft.com/office/drawing/2014/main" id="{CB7087A9-3940-4490-A1B0-8C967631F232}"/>
              </a:ext>
            </a:extLst>
          </p:cNvPr>
          <p:cNvSpPr>
            <a:spLocks/>
          </p:cNvSpPr>
          <p:nvPr/>
        </p:nvSpPr>
        <p:spPr bwMode="auto">
          <a:xfrm>
            <a:off x="806146" y="2688842"/>
            <a:ext cx="1449115" cy="474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defTabSz="2286000">
              <a:lnSpc>
                <a:spcPts val="3700"/>
              </a:lnSpc>
            </a:pPr>
            <a:r>
              <a:rPr lang="en-US" sz="1500" b="1" spc="600" dirty="0">
                <a:solidFill>
                  <a:srgbClr val="FFFFFF">
                    <a:lumMod val="85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ABOUT US</a:t>
            </a:r>
          </a:p>
        </p:txBody>
      </p:sp>
      <p:sp>
        <p:nvSpPr>
          <p:cNvPr id="31" name="Rectangle 26">
            <a:extLst>
              <a:ext uri="{FF2B5EF4-FFF2-40B4-BE49-F238E27FC236}">
                <a16:creationId xmlns="" xmlns:a16="http://schemas.microsoft.com/office/drawing/2014/main" id="{DE85B62E-6E9A-48C8-AAC3-7CC09F585BF0}"/>
              </a:ext>
            </a:extLst>
          </p:cNvPr>
          <p:cNvSpPr>
            <a:spLocks/>
          </p:cNvSpPr>
          <p:nvPr/>
        </p:nvSpPr>
        <p:spPr bwMode="auto">
          <a:xfrm>
            <a:off x="799463" y="2289106"/>
            <a:ext cx="1941044" cy="474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defTabSz="2286000">
              <a:lnSpc>
                <a:spcPts val="3700"/>
              </a:lnSpc>
            </a:pPr>
            <a:r>
              <a:rPr lang="en-US" sz="3200" b="1" spc="300" dirty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ontserrat" charset="0"/>
                <a:sym typeface="Calibri" panose="020F0502020204030204" pitchFamily="34" charset="0"/>
              </a:rPr>
              <a:t>The Team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45042" y="1570148"/>
            <a:ext cx="8546961" cy="406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6930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3"/>
          <p:cNvGrpSpPr/>
          <p:nvPr/>
        </p:nvGrpSpPr>
        <p:grpSpPr>
          <a:xfrm>
            <a:off x="436193" y="394113"/>
            <a:ext cx="4440139" cy="726293"/>
            <a:chOff x="1451102" y="1713400"/>
            <a:chExt cx="4440139" cy="726293"/>
          </a:xfrm>
        </p:grpSpPr>
        <p:grpSp>
          <p:nvGrpSpPr>
            <p:cNvPr id="3" name="组合 44"/>
            <p:cNvGrpSpPr/>
            <p:nvPr/>
          </p:nvGrpSpPr>
          <p:grpSpPr>
            <a:xfrm>
              <a:off x="1451102" y="1713400"/>
              <a:ext cx="3223370" cy="535920"/>
              <a:chOff x="5906988" y="1931114"/>
              <a:chExt cx="3223370" cy="53592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6791256" y="1931114"/>
                <a:ext cx="2339102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打造高效团队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5906988" y="1943814"/>
                <a:ext cx="955711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 err="1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Fou</a:t>
                </a:r>
                <a:r>
                  <a:rPr lang="en-US" altLang="zh-CN" sz="2800" b="1" dirty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.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481913" y="2163142"/>
              <a:ext cx="4409328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print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presentation and make it into a film to </a:t>
              </a: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a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wider field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511838" y="2190751"/>
            <a:ext cx="2117684" cy="3532174"/>
            <a:chOff x="1066291" y="2064419"/>
            <a:chExt cx="2269165" cy="3784837"/>
          </a:xfrm>
        </p:grpSpPr>
        <p:sp>
          <p:nvSpPr>
            <p:cNvPr id="8" name="îsḷîḓè"/>
            <p:cNvSpPr/>
            <p:nvPr/>
          </p:nvSpPr>
          <p:spPr>
            <a:xfrm>
              <a:off x="1066291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íś1ïḍé"/>
            <p:cNvSpPr/>
            <p:nvPr/>
          </p:nvSpPr>
          <p:spPr>
            <a:xfrm>
              <a:off x="1066291" y="5106430"/>
              <a:ext cx="2269165" cy="4572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îṡľîḍe"/>
            <p:cNvSpPr/>
            <p:nvPr/>
          </p:nvSpPr>
          <p:spPr>
            <a:xfrm>
              <a:off x="1839250" y="2494865"/>
              <a:ext cx="723246" cy="716984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rgbClr val="EEBB40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133982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133980" y="3501099"/>
              <a:ext cx="2133781" cy="11329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871019" y="2190751"/>
            <a:ext cx="2117684" cy="3532174"/>
            <a:chOff x="3663042" y="2064419"/>
            <a:chExt cx="2269165" cy="3784837"/>
          </a:xfrm>
        </p:grpSpPr>
        <p:sp>
          <p:nvSpPr>
            <p:cNvPr id="14" name="ï$1iḋè"/>
            <p:cNvSpPr/>
            <p:nvPr/>
          </p:nvSpPr>
          <p:spPr>
            <a:xfrm>
              <a:off x="3663042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îṥľïḋé"/>
            <p:cNvSpPr/>
            <p:nvPr/>
          </p:nvSpPr>
          <p:spPr>
            <a:xfrm>
              <a:off x="3663042" y="5106430"/>
              <a:ext cx="2269165" cy="4572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6" name="íşḻídé"/>
            <p:cNvSpPr/>
            <p:nvPr/>
          </p:nvSpPr>
          <p:spPr>
            <a:xfrm>
              <a:off x="4438119" y="2492839"/>
              <a:ext cx="719010" cy="719010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rgbClr val="EEBB40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730733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730731" y="3501099"/>
              <a:ext cx="2133781" cy="11329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230203" y="2190751"/>
            <a:ext cx="2117684" cy="3532174"/>
            <a:chOff x="6259793" y="2064419"/>
            <a:chExt cx="2269165" cy="3784837"/>
          </a:xfrm>
        </p:grpSpPr>
        <p:sp>
          <p:nvSpPr>
            <p:cNvPr id="20" name="îṡḻïḑê"/>
            <p:cNvSpPr/>
            <p:nvPr/>
          </p:nvSpPr>
          <p:spPr>
            <a:xfrm>
              <a:off x="6259793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íSḷîďé"/>
            <p:cNvSpPr/>
            <p:nvPr/>
          </p:nvSpPr>
          <p:spPr>
            <a:xfrm>
              <a:off x="6259793" y="5106430"/>
              <a:ext cx="2269165" cy="4572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22" name="ís1ídé"/>
            <p:cNvSpPr/>
            <p:nvPr/>
          </p:nvSpPr>
          <p:spPr>
            <a:xfrm>
              <a:off x="7036225" y="2484980"/>
              <a:ext cx="716300" cy="719010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rgbClr val="EEBB40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327484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327484" y="3501099"/>
              <a:ext cx="2133781" cy="11329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589387" y="2190751"/>
            <a:ext cx="2117684" cy="3532174"/>
            <a:chOff x="8856544" y="2064419"/>
            <a:chExt cx="2269165" cy="3784837"/>
          </a:xfrm>
        </p:grpSpPr>
        <p:sp>
          <p:nvSpPr>
            <p:cNvPr id="26" name="iṥ1ïḋè"/>
            <p:cNvSpPr/>
            <p:nvPr/>
          </p:nvSpPr>
          <p:spPr>
            <a:xfrm>
              <a:off x="8856544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7" name="iṩ1íḍê"/>
            <p:cNvSpPr/>
            <p:nvPr/>
          </p:nvSpPr>
          <p:spPr>
            <a:xfrm>
              <a:off x="8856544" y="5106430"/>
              <a:ext cx="2269165" cy="4572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28" name="ïşlïḓê"/>
            <p:cNvSpPr/>
            <p:nvPr/>
          </p:nvSpPr>
          <p:spPr>
            <a:xfrm>
              <a:off x="9630698" y="2484980"/>
              <a:ext cx="714360" cy="70507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rgbClr val="EEBB40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920987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915674" y="3501099"/>
              <a:ext cx="2133781" cy="11329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45631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3"/>
          <p:cNvGrpSpPr/>
          <p:nvPr/>
        </p:nvGrpSpPr>
        <p:grpSpPr>
          <a:xfrm>
            <a:off x="436193" y="394113"/>
            <a:ext cx="4440139" cy="726293"/>
            <a:chOff x="1451102" y="1713400"/>
            <a:chExt cx="4440139" cy="726293"/>
          </a:xfrm>
        </p:grpSpPr>
        <p:grpSp>
          <p:nvGrpSpPr>
            <p:cNvPr id="3" name="组合 44"/>
            <p:cNvGrpSpPr/>
            <p:nvPr/>
          </p:nvGrpSpPr>
          <p:grpSpPr>
            <a:xfrm>
              <a:off x="1451102" y="1713400"/>
              <a:ext cx="3223370" cy="535920"/>
              <a:chOff x="5906988" y="1931114"/>
              <a:chExt cx="3223370" cy="53592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6791256" y="1931114"/>
                <a:ext cx="2339102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打造高效团队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5906988" y="1943814"/>
                <a:ext cx="955711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 err="1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Fou</a:t>
                </a:r>
                <a:r>
                  <a:rPr lang="en-US" altLang="zh-CN" sz="2800" b="1" dirty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.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481913" y="2163142"/>
              <a:ext cx="4409328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print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presentation and make it into a film to </a:t>
              </a: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a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wider field</a:t>
              </a:r>
            </a:p>
          </p:txBody>
        </p:sp>
      </p:grpSp>
      <p:sp>
        <p:nvSpPr>
          <p:cNvPr id="68" name="Title 1">
            <a:extLst>
              <a:ext uri="{FF2B5EF4-FFF2-40B4-BE49-F238E27FC236}">
                <a16:creationId xmlns="" xmlns:a16="http://schemas.microsoft.com/office/drawing/2014/main" id="{A1FD1E37-EDB4-4DF8-BF88-844E352674E8}"/>
              </a:ext>
            </a:extLst>
          </p:cNvPr>
          <p:cNvSpPr txBox="1">
            <a:spLocks/>
          </p:cNvSpPr>
          <p:nvPr/>
        </p:nvSpPr>
        <p:spPr>
          <a:xfrm>
            <a:off x="3845273" y="2520536"/>
            <a:ext cx="3646336" cy="1325563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添加你的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标题</a:t>
            </a:r>
            <a:endParaRPr lang="en-US" b="1" dirty="0">
              <a:solidFill>
                <a:srgbClr val="EEBB4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9" name="Freeform 5">
            <a:extLst>
              <a:ext uri="{FF2B5EF4-FFF2-40B4-BE49-F238E27FC236}">
                <a16:creationId xmlns="" xmlns:a16="http://schemas.microsoft.com/office/drawing/2014/main" id="{663A029C-3D6A-4B89-B1A8-8F067F099DFA}"/>
              </a:ext>
            </a:extLst>
          </p:cNvPr>
          <p:cNvSpPr/>
          <p:nvPr/>
        </p:nvSpPr>
        <p:spPr>
          <a:xfrm rot="18900000" flipH="1">
            <a:off x="3925022" y="3918651"/>
            <a:ext cx="350231" cy="350107"/>
          </a:xfrm>
          <a:custGeom>
            <a:avLst/>
            <a:gdLst>
              <a:gd name="connsiteX0" fmla="*/ 2133 w 3180445"/>
              <a:gd name="connsiteY0" fmla="*/ 2314494 h 3179322"/>
              <a:gd name="connsiteX1" fmla="*/ 2133 w 3180445"/>
              <a:gd name="connsiteY1" fmla="*/ 2316628 h 3179322"/>
              <a:gd name="connsiteX2" fmla="*/ 0 w 3180445"/>
              <a:gd name="connsiteY2" fmla="*/ 2316628 h 3179322"/>
              <a:gd name="connsiteX3" fmla="*/ 0 w 3180445"/>
              <a:gd name="connsiteY3" fmla="*/ 2410712 h 3179322"/>
              <a:gd name="connsiteX4" fmla="*/ 2133 w 3180445"/>
              <a:gd name="connsiteY4" fmla="*/ 2410712 h 3179322"/>
              <a:gd name="connsiteX5" fmla="*/ 2133 w 3180445"/>
              <a:gd name="connsiteY5" fmla="*/ 3179322 h 3179322"/>
              <a:gd name="connsiteX6" fmla="*/ 96217 w 3180445"/>
              <a:gd name="connsiteY6" fmla="*/ 3179322 h 3179322"/>
              <a:gd name="connsiteX7" fmla="*/ 96217 w 3180445"/>
              <a:gd name="connsiteY7" fmla="*/ 2410712 h 3179322"/>
              <a:gd name="connsiteX8" fmla="*/ 864828 w 3180445"/>
              <a:gd name="connsiteY8" fmla="*/ 2410712 h 3179322"/>
              <a:gd name="connsiteX9" fmla="*/ 864828 w 3180445"/>
              <a:gd name="connsiteY9" fmla="*/ 2407880 h 3179322"/>
              <a:gd name="connsiteX10" fmla="*/ 867662 w 3180445"/>
              <a:gd name="connsiteY10" fmla="*/ 2407880 h 3179322"/>
              <a:gd name="connsiteX11" fmla="*/ 867662 w 3180445"/>
              <a:gd name="connsiteY11" fmla="*/ 1638154 h 3179322"/>
              <a:gd name="connsiteX12" fmla="*/ 1637391 w 3180445"/>
              <a:gd name="connsiteY12" fmla="*/ 1638154 h 3179322"/>
              <a:gd name="connsiteX13" fmla="*/ 1637391 w 3180445"/>
              <a:gd name="connsiteY13" fmla="*/ 1636271 h 3179322"/>
              <a:gd name="connsiteX14" fmla="*/ 1639271 w 3180445"/>
              <a:gd name="connsiteY14" fmla="*/ 1636271 h 3179322"/>
              <a:gd name="connsiteX15" fmla="*/ 1639271 w 3180445"/>
              <a:gd name="connsiteY15" fmla="*/ 867661 h 3179322"/>
              <a:gd name="connsiteX16" fmla="*/ 2407882 w 3180445"/>
              <a:gd name="connsiteY16" fmla="*/ 867661 h 3179322"/>
              <a:gd name="connsiteX17" fmla="*/ 2407883 w 3180445"/>
              <a:gd name="connsiteY17" fmla="*/ 864829 h 3179322"/>
              <a:gd name="connsiteX18" fmla="*/ 2410716 w 3180445"/>
              <a:gd name="connsiteY18" fmla="*/ 864829 h 3179322"/>
              <a:gd name="connsiteX19" fmla="*/ 2410716 w 3180445"/>
              <a:gd name="connsiteY19" fmla="*/ 95102 h 3179322"/>
              <a:gd name="connsiteX20" fmla="*/ 3180445 w 3180445"/>
              <a:gd name="connsiteY20" fmla="*/ 95102 h 3179322"/>
              <a:gd name="connsiteX21" fmla="*/ 3180445 w 3180445"/>
              <a:gd name="connsiteY21" fmla="*/ 1018 h 3179322"/>
              <a:gd name="connsiteX22" fmla="*/ 2410716 w 3180445"/>
              <a:gd name="connsiteY22" fmla="*/ 1018 h 3179322"/>
              <a:gd name="connsiteX23" fmla="*/ 2410716 w 3180445"/>
              <a:gd name="connsiteY23" fmla="*/ 1 h 3179322"/>
              <a:gd name="connsiteX24" fmla="*/ 2316632 w 3180445"/>
              <a:gd name="connsiteY24" fmla="*/ 0 h 3179322"/>
              <a:gd name="connsiteX25" fmla="*/ 2316633 w 3180445"/>
              <a:gd name="connsiteY25" fmla="*/ 1018 h 3179322"/>
              <a:gd name="connsiteX26" fmla="*/ 2315617 w 3180445"/>
              <a:gd name="connsiteY26" fmla="*/ 1018 h 3179322"/>
              <a:gd name="connsiteX27" fmla="*/ 2315617 w 3180445"/>
              <a:gd name="connsiteY27" fmla="*/ 95102 h 3179322"/>
              <a:gd name="connsiteX28" fmla="*/ 2316632 w 3180445"/>
              <a:gd name="connsiteY28" fmla="*/ 95102 h 3179322"/>
              <a:gd name="connsiteX29" fmla="*/ 2316632 w 3180445"/>
              <a:gd name="connsiteY29" fmla="*/ 773577 h 3179322"/>
              <a:gd name="connsiteX30" fmla="*/ 1639271 w 3180445"/>
              <a:gd name="connsiteY30" fmla="*/ 773577 h 3179322"/>
              <a:gd name="connsiteX31" fmla="*/ 1639271 w 3180445"/>
              <a:gd name="connsiteY31" fmla="*/ 771443 h 3179322"/>
              <a:gd name="connsiteX32" fmla="*/ 1545187 w 3180445"/>
              <a:gd name="connsiteY32" fmla="*/ 771443 h 3179322"/>
              <a:gd name="connsiteX33" fmla="*/ 1545187 w 3180445"/>
              <a:gd name="connsiteY33" fmla="*/ 773577 h 3179322"/>
              <a:gd name="connsiteX34" fmla="*/ 1543054 w 3180445"/>
              <a:gd name="connsiteY34" fmla="*/ 773577 h 3179322"/>
              <a:gd name="connsiteX35" fmla="*/ 1543054 w 3180445"/>
              <a:gd name="connsiteY35" fmla="*/ 867661 h 3179322"/>
              <a:gd name="connsiteX36" fmla="*/ 1545187 w 3180445"/>
              <a:gd name="connsiteY36" fmla="*/ 867661 h 3179322"/>
              <a:gd name="connsiteX37" fmla="*/ 1545187 w 3180445"/>
              <a:gd name="connsiteY37" fmla="*/ 1544069 h 3179322"/>
              <a:gd name="connsiteX38" fmla="*/ 867662 w 3180445"/>
              <a:gd name="connsiteY38" fmla="*/ 1544069 h 3179322"/>
              <a:gd name="connsiteX39" fmla="*/ 867662 w 3180445"/>
              <a:gd name="connsiteY39" fmla="*/ 1543052 h 3179322"/>
              <a:gd name="connsiteX40" fmla="*/ 773578 w 3180445"/>
              <a:gd name="connsiteY40" fmla="*/ 1543052 h 3179322"/>
              <a:gd name="connsiteX41" fmla="*/ 773578 w 3180445"/>
              <a:gd name="connsiteY41" fmla="*/ 1544069 h 3179322"/>
              <a:gd name="connsiteX42" fmla="*/ 772563 w 3180445"/>
              <a:gd name="connsiteY42" fmla="*/ 1544069 h 3179322"/>
              <a:gd name="connsiteX43" fmla="*/ 772563 w 3180445"/>
              <a:gd name="connsiteY43" fmla="*/ 1638154 h 3179322"/>
              <a:gd name="connsiteX44" fmla="*/ 773578 w 3180445"/>
              <a:gd name="connsiteY44" fmla="*/ 1638154 h 3179322"/>
              <a:gd name="connsiteX45" fmla="*/ 773578 w 3180445"/>
              <a:gd name="connsiteY45" fmla="*/ 2316628 h 3179322"/>
              <a:gd name="connsiteX46" fmla="*/ 96217 w 3180445"/>
              <a:gd name="connsiteY46" fmla="*/ 2316628 h 3179322"/>
              <a:gd name="connsiteX47" fmla="*/ 96217 w 3180445"/>
              <a:gd name="connsiteY47" fmla="*/ 2314494 h 317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180445" h="3179322">
                <a:moveTo>
                  <a:pt x="2133" y="2314494"/>
                </a:moveTo>
                <a:lnTo>
                  <a:pt x="2133" y="2316628"/>
                </a:lnTo>
                <a:lnTo>
                  <a:pt x="0" y="2316628"/>
                </a:lnTo>
                <a:lnTo>
                  <a:pt x="0" y="2410712"/>
                </a:lnTo>
                <a:lnTo>
                  <a:pt x="2133" y="2410712"/>
                </a:lnTo>
                <a:lnTo>
                  <a:pt x="2133" y="3179322"/>
                </a:lnTo>
                <a:lnTo>
                  <a:pt x="96217" y="3179322"/>
                </a:lnTo>
                <a:lnTo>
                  <a:pt x="96217" y="2410712"/>
                </a:lnTo>
                <a:lnTo>
                  <a:pt x="864828" y="2410712"/>
                </a:lnTo>
                <a:lnTo>
                  <a:pt x="864828" y="2407880"/>
                </a:lnTo>
                <a:lnTo>
                  <a:pt x="867662" y="2407880"/>
                </a:lnTo>
                <a:lnTo>
                  <a:pt x="867662" y="1638154"/>
                </a:lnTo>
                <a:lnTo>
                  <a:pt x="1637391" y="1638154"/>
                </a:lnTo>
                <a:lnTo>
                  <a:pt x="1637391" y="1636271"/>
                </a:lnTo>
                <a:lnTo>
                  <a:pt x="1639271" y="1636271"/>
                </a:lnTo>
                <a:lnTo>
                  <a:pt x="1639271" y="867661"/>
                </a:lnTo>
                <a:lnTo>
                  <a:pt x="2407882" y="867661"/>
                </a:lnTo>
                <a:lnTo>
                  <a:pt x="2407883" y="864829"/>
                </a:lnTo>
                <a:lnTo>
                  <a:pt x="2410716" y="864829"/>
                </a:lnTo>
                <a:lnTo>
                  <a:pt x="2410716" y="95102"/>
                </a:lnTo>
                <a:lnTo>
                  <a:pt x="3180445" y="95102"/>
                </a:lnTo>
                <a:lnTo>
                  <a:pt x="3180445" y="1018"/>
                </a:lnTo>
                <a:lnTo>
                  <a:pt x="2410716" y="1018"/>
                </a:lnTo>
                <a:lnTo>
                  <a:pt x="2410716" y="1"/>
                </a:lnTo>
                <a:lnTo>
                  <a:pt x="2316632" y="0"/>
                </a:lnTo>
                <a:lnTo>
                  <a:pt x="2316633" y="1018"/>
                </a:lnTo>
                <a:lnTo>
                  <a:pt x="2315617" y="1018"/>
                </a:lnTo>
                <a:lnTo>
                  <a:pt x="2315617" y="95102"/>
                </a:lnTo>
                <a:lnTo>
                  <a:pt x="2316632" y="95102"/>
                </a:lnTo>
                <a:lnTo>
                  <a:pt x="2316632" y="773577"/>
                </a:lnTo>
                <a:lnTo>
                  <a:pt x="1639271" y="773577"/>
                </a:lnTo>
                <a:lnTo>
                  <a:pt x="1639271" y="771443"/>
                </a:lnTo>
                <a:lnTo>
                  <a:pt x="1545187" y="771443"/>
                </a:lnTo>
                <a:lnTo>
                  <a:pt x="1545187" y="773577"/>
                </a:lnTo>
                <a:lnTo>
                  <a:pt x="1543054" y="773577"/>
                </a:lnTo>
                <a:lnTo>
                  <a:pt x="1543054" y="867661"/>
                </a:lnTo>
                <a:lnTo>
                  <a:pt x="1545187" y="867661"/>
                </a:lnTo>
                <a:lnTo>
                  <a:pt x="1545187" y="1544069"/>
                </a:lnTo>
                <a:lnTo>
                  <a:pt x="867662" y="1544069"/>
                </a:lnTo>
                <a:lnTo>
                  <a:pt x="867662" y="1543052"/>
                </a:lnTo>
                <a:lnTo>
                  <a:pt x="773578" y="1543052"/>
                </a:lnTo>
                <a:lnTo>
                  <a:pt x="773578" y="1544069"/>
                </a:lnTo>
                <a:lnTo>
                  <a:pt x="772563" y="1544069"/>
                </a:lnTo>
                <a:lnTo>
                  <a:pt x="772563" y="1638154"/>
                </a:lnTo>
                <a:lnTo>
                  <a:pt x="773578" y="1638154"/>
                </a:lnTo>
                <a:lnTo>
                  <a:pt x="773578" y="2316628"/>
                </a:lnTo>
                <a:lnTo>
                  <a:pt x="96217" y="2316628"/>
                </a:lnTo>
                <a:lnTo>
                  <a:pt x="96217" y="2314494"/>
                </a:lnTo>
                <a:close/>
              </a:path>
            </a:pathLst>
          </a:custGeom>
          <a:solidFill>
            <a:srgbClr val="EEBB40"/>
          </a:solidFill>
          <a:ln w="12700" cap="flat" cmpd="sng" algn="ctr">
            <a:solidFill>
              <a:srgbClr val="EEBB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0" name="TextBox 6">
            <a:extLst>
              <a:ext uri="{FF2B5EF4-FFF2-40B4-BE49-F238E27FC236}">
                <a16:creationId xmlns="" xmlns:a16="http://schemas.microsoft.com/office/drawing/2014/main" id="{495EDFD4-AA16-41CB-B08B-B664071553A8}"/>
              </a:ext>
            </a:extLst>
          </p:cNvPr>
          <p:cNvSpPr txBox="1"/>
          <p:nvPr/>
        </p:nvSpPr>
        <p:spPr>
          <a:xfrm>
            <a:off x="3845275" y="4360182"/>
            <a:ext cx="2614653" cy="1600438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sz="1000" dirty="0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There are many variations of passages of Lorem Ipsum available, </a:t>
            </a:r>
          </a:p>
          <a:p>
            <a:pPr>
              <a:lnSpc>
                <a:spcPct val="130000"/>
              </a:lnSpc>
              <a:defRPr/>
            </a:pPr>
            <a:endParaRPr lang="en-US" sz="1000" dirty="0">
              <a:solidFill>
                <a:srgbClr val="171717">
                  <a:alpha val="60000"/>
                </a:srgbClr>
              </a:solidFill>
              <a:latin typeface="Calibri" panose="020F0502020204030204" pitchFamily="34" charset="0"/>
              <a:ea typeface="微软雅黑" panose="020B0503020204020204" pitchFamily="34" charset="-122"/>
              <a:cs typeface="Titillium" charset="0"/>
              <a:sym typeface="Calibri" panose="020F0502020204030204" pitchFamily="34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sz="1000" dirty="0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but the majority have suffered alteration in some form, by injected </a:t>
            </a:r>
            <a:r>
              <a:rPr lang="en-US" sz="1000" dirty="0" err="1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humour</a:t>
            </a:r>
            <a:r>
              <a:rPr lang="en-US" sz="1000" dirty="0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, or </a:t>
            </a:r>
            <a:r>
              <a:rPr lang="en-US" sz="1000" dirty="0" err="1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randomised</a:t>
            </a:r>
            <a:r>
              <a:rPr lang="en-US" sz="1000" dirty="0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 words which don't look even slightly believable. There are many variations of passages of Lorem Ipsum available, but the majority.</a:t>
            </a:r>
          </a:p>
        </p:txBody>
      </p:sp>
      <p:sp>
        <p:nvSpPr>
          <p:cNvPr id="71" name="TextBox 9">
            <a:extLst>
              <a:ext uri="{FF2B5EF4-FFF2-40B4-BE49-F238E27FC236}">
                <a16:creationId xmlns="" xmlns:a16="http://schemas.microsoft.com/office/drawing/2014/main" id="{A06CCD54-4742-4E1D-9ABA-FC053F56F1BC}"/>
              </a:ext>
            </a:extLst>
          </p:cNvPr>
          <p:cNvSpPr txBox="1"/>
          <p:nvPr/>
        </p:nvSpPr>
        <p:spPr>
          <a:xfrm>
            <a:off x="8571452" y="1700872"/>
            <a:ext cx="1022716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1200" b="1" spc="200" dirty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MARKETING</a:t>
            </a:r>
          </a:p>
        </p:txBody>
      </p:sp>
      <p:sp>
        <p:nvSpPr>
          <p:cNvPr id="72" name="TextBox 10">
            <a:extLst>
              <a:ext uri="{FF2B5EF4-FFF2-40B4-BE49-F238E27FC236}">
                <a16:creationId xmlns="" xmlns:a16="http://schemas.microsoft.com/office/drawing/2014/main" id="{818E87CD-EBBC-4146-A178-BB5D947B7A0E}"/>
              </a:ext>
            </a:extLst>
          </p:cNvPr>
          <p:cNvSpPr txBox="1"/>
          <p:nvPr/>
        </p:nvSpPr>
        <p:spPr>
          <a:xfrm>
            <a:off x="8571453" y="1949790"/>
            <a:ext cx="2530315" cy="443198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sz="1200" dirty="0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There are many variations of passages of </a:t>
            </a:r>
            <a:r>
              <a:rPr lang="en-US" sz="1200" dirty="0" err="1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Lorem</a:t>
            </a:r>
            <a:r>
              <a:rPr lang="en-US" sz="1200" dirty="0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.</a:t>
            </a:r>
          </a:p>
        </p:txBody>
      </p:sp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C10946A7-770A-4ACE-B723-259B065BD95F}"/>
              </a:ext>
            </a:extLst>
          </p:cNvPr>
          <p:cNvGrpSpPr/>
          <p:nvPr/>
        </p:nvGrpSpPr>
        <p:grpSpPr>
          <a:xfrm>
            <a:off x="7712996" y="1700872"/>
            <a:ext cx="637953" cy="637953"/>
            <a:chOff x="7687734" y="1235358"/>
            <a:chExt cx="637953" cy="637953"/>
          </a:xfrm>
        </p:grpSpPr>
        <p:sp>
          <p:nvSpPr>
            <p:cNvPr id="74" name="Oval 11">
              <a:extLst>
                <a:ext uri="{FF2B5EF4-FFF2-40B4-BE49-F238E27FC236}">
                  <a16:creationId xmlns="" xmlns:a16="http://schemas.microsoft.com/office/drawing/2014/main" id="{BA52C701-0971-4A9C-9A8B-1106E6D33B17}"/>
                </a:ext>
              </a:extLst>
            </p:cNvPr>
            <p:cNvSpPr/>
            <p:nvPr/>
          </p:nvSpPr>
          <p:spPr>
            <a:xfrm>
              <a:off x="7687734" y="1235358"/>
              <a:ext cx="637953" cy="637953"/>
            </a:xfrm>
            <a:prstGeom prst="ellipse">
              <a:avLst/>
            </a:prstGeom>
            <a:noFill/>
            <a:ln w="12700" cap="flat" cmpd="sng" algn="ctr">
              <a:solidFill>
                <a:srgbClr val="EEBB4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5" name="Shape 3624">
              <a:extLst>
                <a:ext uri="{FF2B5EF4-FFF2-40B4-BE49-F238E27FC236}">
                  <a16:creationId xmlns="" xmlns:a16="http://schemas.microsoft.com/office/drawing/2014/main" id="{C9E5A936-4745-4BD1-887E-2FBB17D3512F}"/>
                </a:ext>
              </a:extLst>
            </p:cNvPr>
            <p:cNvSpPr/>
            <p:nvPr/>
          </p:nvSpPr>
          <p:spPr>
            <a:xfrm>
              <a:off x="7836959" y="1384583"/>
              <a:ext cx="339502" cy="339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5" y="6010"/>
                  </a:moveTo>
                  <a:lnTo>
                    <a:pt x="18630" y="7136"/>
                  </a:lnTo>
                  <a:lnTo>
                    <a:pt x="14465" y="2970"/>
                  </a:lnTo>
                  <a:lnTo>
                    <a:pt x="15590" y="1845"/>
                  </a:lnTo>
                  <a:cubicBezTo>
                    <a:pt x="15590" y="1845"/>
                    <a:pt x="16391" y="982"/>
                    <a:pt x="17673" y="982"/>
                  </a:cubicBezTo>
                  <a:cubicBezTo>
                    <a:pt x="19300" y="982"/>
                    <a:pt x="20618" y="2300"/>
                    <a:pt x="20618" y="3927"/>
                  </a:cubicBezTo>
                  <a:cubicBezTo>
                    <a:pt x="20618" y="4741"/>
                    <a:pt x="20288" y="5477"/>
                    <a:pt x="19755" y="6010"/>
                  </a:cubicBezTo>
                  <a:moveTo>
                    <a:pt x="7364" y="18402"/>
                  </a:moveTo>
                  <a:lnTo>
                    <a:pt x="7364" y="14727"/>
                  </a:lnTo>
                  <a:cubicBezTo>
                    <a:pt x="7364" y="14456"/>
                    <a:pt x="7144" y="14236"/>
                    <a:pt x="6873" y="14236"/>
                  </a:cubicBezTo>
                  <a:lnTo>
                    <a:pt x="3198" y="14236"/>
                  </a:lnTo>
                  <a:lnTo>
                    <a:pt x="13770" y="3665"/>
                  </a:lnTo>
                  <a:lnTo>
                    <a:pt x="17935" y="7830"/>
                  </a:lnTo>
                  <a:cubicBezTo>
                    <a:pt x="17935" y="7830"/>
                    <a:pt x="7364" y="18402"/>
                    <a:pt x="7364" y="18402"/>
                  </a:cubicBezTo>
                  <a:close/>
                  <a:moveTo>
                    <a:pt x="6382" y="19042"/>
                  </a:moveTo>
                  <a:lnTo>
                    <a:pt x="2945" y="19845"/>
                  </a:lnTo>
                  <a:lnTo>
                    <a:pt x="2945" y="18655"/>
                  </a:lnTo>
                  <a:lnTo>
                    <a:pt x="1755" y="18655"/>
                  </a:lnTo>
                  <a:lnTo>
                    <a:pt x="2558" y="15218"/>
                  </a:lnTo>
                  <a:lnTo>
                    <a:pt x="6382" y="15218"/>
                  </a:lnTo>
                  <a:cubicBezTo>
                    <a:pt x="6382" y="15218"/>
                    <a:pt x="6382" y="19042"/>
                    <a:pt x="6382" y="19042"/>
                  </a:cubicBezTo>
                  <a:close/>
                  <a:moveTo>
                    <a:pt x="17673" y="0"/>
                  </a:moveTo>
                  <a:cubicBezTo>
                    <a:pt x="16588" y="0"/>
                    <a:pt x="15606" y="439"/>
                    <a:pt x="14896" y="1151"/>
                  </a:cubicBezTo>
                  <a:lnTo>
                    <a:pt x="1641" y="14405"/>
                  </a:lnTo>
                  <a:lnTo>
                    <a:pt x="0" y="21600"/>
                  </a:lnTo>
                  <a:lnTo>
                    <a:pt x="7195" y="19959"/>
                  </a:lnTo>
                  <a:lnTo>
                    <a:pt x="20449" y="6704"/>
                  </a:lnTo>
                  <a:cubicBezTo>
                    <a:pt x="21160" y="5994"/>
                    <a:pt x="21600" y="5012"/>
                    <a:pt x="21600" y="3927"/>
                  </a:cubicBezTo>
                  <a:cubicBezTo>
                    <a:pt x="21600" y="1758"/>
                    <a:pt x="19842" y="0"/>
                    <a:pt x="17673" y="0"/>
                  </a:cubicBezTo>
                </a:path>
              </a:pathLst>
            </a:custGeom>
            <a:solidFill>
              <a:srgbClr val="EEBB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76" name="TextBox 14">
            <a:extLst>
              <a:ext uri="{FF2B5EF4-FFF2-40B4-BE49-F238E27FC236}">
                <a16:creationId xmlns="" xmlns:a16="http://schemas.microsoft.com/office/drawing/2014/main" id="{44068928-B922-4AC3-A7B6-D53949A757AB}"/>
              </a:ext>
            </a:extLst>
          </p:cNvPr>
          <p:cNvSpPr txBox="1"/>
          <p:nvPr/>
        </p:nvSpPr>
        <p:spPr>
          <a:xfrm>
            <a:off x="8571452" y="2964333"/>
            <a:ext cx="1022716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altLang="zh-CN" sz="1200" b="1" spc="200" dirty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MARKETING</a:t>
            </a:r>
          </a:p>
        </p:txBody>
      </p:sp>
      <p:sp>
        <p:nvSpPr>
          <p:cNvPr id="77" name="TextBox 15">
            <a:extLst>
              <a:ext uri="{FF2B5EF4-FFF2-40B4-BE49-F238E27FC236}">
                <a16:creationId xmlns="" xmlns:a16="http://schemas.microsoft.com/office/drawing/2014/main" id="{11F5E036-19E4-4F5C-9ED0-3583B5675A1A}"/>
              </a:ext>
            </a:extLst>
          </p:cNvPr>
          <p:cNvSpPr txBox="1"/>
          <p:nvPr/>
        </p:nvSpPr>
        <p:spPr>
          <a:xfrm>
            <a:off x="8571453" y="3213249"/>
            <a:ext cx="2530315" cy="443198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sz="1200" dirty="0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There are many variations of passages of </a:t>
            </a:r>
            <a:r>
              <a:rPr lang="en-US" sz="1200" dirty="0" err="1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Lorem</a:t>
            </a:r>
            <a:r>
              <a:rPr lang="en-US" sz="1200" dirty="0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.</a:t>
            </a:r>
          </a:p>
        </p:txBody>
      </p:sp>
      <p:grpSp>
        <p:nvGrpSpPr>
          <p:cNvPr id="78" name="组合 77">
            <a:extLst>
              <a:ext uri="{FF2B5EF4-FFF2-40B4-BE49-F238E27FC236}">
                <a16:creationId xmlns="" xmlns:a16="http://schemas.microsoft.com/office/drawing/2014/main" id="{6D9E672B-0FF4-49C9-B2B9-348677473394}"/>
              </a:ext>
            </a:extLst>
          </p:cNvPr>
          <p:cNvGrpSpPr/>
          <p:nvPr/>
        </p:nvGrpSpPr>
        <p:grpSpPr>
          <a:xfrm>
            <a:off x="7712996" y="2964334"/>
            <a:ext cx="637953" cy="637953"/>
            <a:chOff x="7687734" y="2498817"/>
            <a:chExt cx="637953" cy="637953"/>
          </a:xfrm>
        </p:grpSpPr>
        <p:sp>
          <p:nvSpPr>
            <p:cNvPr id="79" name="Oval 16">
              <a:extLst>
                <a:ext uri="{FF2B5EF4-FFF2-40B4-BE49-F238E27FC236}">
                  <a16:creationId xmlns="" xmlns:a16="http://schemas.microsoft.com/office/drawing/2014/main" id="{46526B03-A108-46F2-A372-E63E830C254E}"/>
                </a:ext>
              </a:extLst>
            </p:cNvPr>
            <p:cNvSpPr/>
            <p:nvPr/>
          </p:nvSpPr>
          <p:spPr>
            <a:xfrm>
              <a:off x="7687734" y="2498817"/>
              <a:ext cx="637953" cy="637953"/>
            </a:xfrm>
            <a:prstGeom prst="ellipse">
              <a:avLst/>
            </a:prstGeom>
            <a:noFill/>
            <a:ln w="12700" cap="flat" cmpd="sng" algn="ctr">
              <a:solidFill>
                <a:srgbClr val="EEBB4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0" name="Shape 3620">
              <a:extLst>
                <a:ext uri="{FF2B5EF4-FFF2-40B4-BE49-F238E27FC236}">
                  <a16:creationId xmlns="" xmlns:a16="http://schemas.microsoft.com/office/drawing/2014/main" id="{11E0B9F8-0A65-454A-AE38-A4747179BC4D}"/>
                </a:ext>
              </a:extLst>
            </p:cNvPr>
            <p:cNvSpPr/>
            <p:nvPr/>
          </p:nvSpPr>
          <p:spPr>
            <a:xfrm>
              <a:off x="7819984" y="2631067"/>
              <a:ext cx="373452" cy="373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rgbClr val="EEBB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81" name="TextBox 19">
            <a:extLst>
              <a:ext uri="{FF2B5EF4-FFF2-40B4-BE49-F238E27FC236}">
                <a16:creationId xmlns="" xmlns:a16="http://schemas.microsoft.com/office/drawing/2014/main" id="{8DDAE781-1CD3-4C33-84EE-3D5268F2A06B}"/>
              </a:ext>
            </a:extLst>
          </p:cNvPr>
          <p:cNvSpPr txBox="1"/>
          <p:nvPr/>
        </p:nvSpPr>
        <p:spPr>
          <a:xfrm>
            <a:off x="8571452" y="4233752"/>
            <a:ext cx="1022716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altLang="zh-CN" sz="1200" b="1" spc="200" dirty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MARKETING</a:t>
            </a:r>
          </a:p>
        </p:txBody>
      </p:sp>
      <p:sp>
        <p:nvSpPr>
          <p:cNvPr id="82" name="TextBox 20">
            <a:extLst>
              <a:ext uri="{FF2B5EF4-FFF2-40B4-BE49-F238E27FC236}">
                <a16:creationId xmlns="" xmlns:a16="http://schemas.microsoft.com/office/drawing/2014/main" id="{DD2CACEA-4D14-4D01-9193-762CB9052BEE}"/>
              </a:ext>
            </a:extLst>
          </p:cNvPr>
          <p:cNvSpPr txBox="1"/>
          <p:nvPr/>
        </p:nvSpPr>
        <p:spPr>
          <a:xfrm>
            <a:off x="8571453" y="4482668"/>
            <a:ext cx="2530315" cy="443198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sz="1200" dirty="0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There are many variations of passages of </a:t>
            </a:r>
            <a:r>
              <a:rPr lang="en-US" sz="1200" dirty="0" err="1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Lorem</a:t>
            </a:r>
            <a:r>
              <a:rPr lang="en-US" sz="1200" dirty="0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.</a:t>
            </a:r>
          </a:p>
        </p:txBody>
      </p:sp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419CCA2F-D918-484E-821A-A30A0F2B5286}"/>
              </a:ext>
            </a:extLst>
          </p:cNvPr>
          <p:cNvGrpSpPr/>
          <p:nvPr/>
        </p:nvGrpSpPr>
        <p:grpSpPr>
          <a:xfrm>
            <a:off x="7712996" y="4233753"/>
            <a:ext cx="637953" cy="637953"/>
            <a:chOff x="7687734" y="3768236"/>
            <a:chExt cx="637953" cy="637953"/>
          </a:xfrm>
        </p:grpSpPr>
        <p:sp>
          <p:nvSpPr>
            <p:cNvPr id="84" name="Oval 21">
              <a:extLst>
                <a:ext uri="{FF2B5EF4-FFF2-40B4-BE49-F238E27FC236}">
                  <a16:creationId xmlns="" xmlns:a16="http://schemas.microsoft.com/office/drawing/2014/main" id="{EC6536DF-C930-49F0-9AED-7BFA4E9BFD18}"/>
                </a:ext>
              </a:extLst>
            </p:cNvPr>
            <p:cNvSpPr/>
            <p:nvPr/>
          </p:nvSpPr>
          <p:spPr>
            <a:xfrm>
              <a:off x="7687734" y="3768236"/>
              <a:ext cx="637953" cy="637953"/>
            </a:xfrm>
            <a:prstGeom prst="ellipse">
              <a:avLst/>
            </a:prstGeom>
            <a:noFill/>
            <a:ln w="12700" cap="flat" cmpd="sng" algn="ctr">
              <a:solidFill>
                <a:srgbClr val="EEBB4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5" name="Shape 3602">
              <a:extLst>
                <a:ext uri="{FF2B5EF4-FFF2-40B4-BE49-F238E27FC236}">
                  <a16:creationId xmlns="" xmlns:a16="http://schemas.microsoft.com/office/drawing/2014/main" id="{4CF300F3-9DF8-4AE2-9D5F-66216941288A}"/>
                </a:ext>
              </a:extLst>
            </p:cNvPr>
            <p:cNvSpPr/>
            <p:nvPr/>
          </p:nvSpPr>
          <p:spPr>
            <a:xfrm>
              <a:off x="7870909" y="3900486"/>
              <a:ext cx="271601" cy="373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75" y="15573"/>
                  </a:moveTo>
                  <a:lnTo>
                    <a:pt x="11475" y="16200"/>
                  </a:lnTo>
                  <a:cubicBezTo>
                    <a:pt x="11475" y="16471"/>
                    <a:pt x="11172" y="16691"/>
                    <a:pt x="10800" y="16691"/>
                  </a:cubicBezTo>
                  <a:cubicBezTo>
                    <a:pt x="10428" y="16691"/>
                    <a:pt x="10125" y="16471"/>
                    <a:pt x="10125" y="16200"/>
                  </a:cubicBezTo>
                  <a:lnTo>
                    <a:pt x="10125" y="15573"/>
                  </a:lnTo>
                  <a:cubicBezTo>
                    <a:pt x="9723" y="15403"/>
                    <a:pt x="9450" y="15090"/>
                    <a:pt x="9450" y="14727"/>
                  </a:cubicBezTo>
                  <a:cubicBezTo>
                    <a:pt x="9450" y="14185"/>
                    <a:pt x="10055" y="13745"/>
                    <a:pt x="10800" y="13745"/>
                  </a:cubicBezTo>
                  <a:cubicBezTo>
                    <a:pt x="11545" y="13745"/>
                    <a:pt x="12150" y="14185"/>
                    <a:pt x="12150" y="14727"/>
                  </a:cubicBezTo>
                  <a:cubicBezTo>
                    <a:pt x="12150" y="15090"/>
                    <a:pt x="11876" y="15403"/>
                    <a:pt x="11475" y="15573"/>
                  </a:cubicBezTo>
                  <a:moveTo>
                    <a:pt x="10800" y="12764"/>
                  </a:moveTo>
                  <a:cubicBezTo>
                    <a:pt x="9309" y="12764"/>
                    <a:pt x="8100" y="13643"/>
                    <a:pt x="8100" y="14727"/>
                  </a:cubicBezTo>
                  <a:cubicBezTo>
                    <a:pt x="8100" y="15232"/>
                    <a:pt x="8369" y="15686"/>
                    <a:pt x="8798" y="16034"/>
                  </a:cubicBezTo>
                  <a:cubicBezTo>
                    <a:pt x="8789" y="16089"/>
                    <a:pt x="8775" y="16143"/>
                    <a:pt x="8775" y="16200"/>
                  </a:cubicBezTo>
                  <a:cubicBezTo>
                    <a:pt x="8775" y="17014"/>
                    <a:pt x="9681" y="17673"/>
                    <a:pt x="10800" y="17673"/>
                  </a:cubicBezTo>
                  <a:cubicBezTo>
                    <a:pt x="11919" y="17673"/>
                    <a:pt x="12825" y="17014"/>
                    <a:pt x="12825" y="16200"/>
                  </a:cubicBezTo>
                  <a:cubicBezTo>
                    <a:pt x="12825" y="16143"/>
                    <a:pt x="12810" y="16089"/>
                    <a:pt x="12802" y="16034"/>
                  </a:cubicBezTo>
                  <a:cubicBezTo>
                    <a:pt x="13231" y="15687"/>
                    <a:pt x="13500" y="15232"/>
                    <a:pt x="13500" y="14727"/>
                  </a:cubicBezTo>
                  <a:cubicBezTo>
                    <a:pt x="13500" y="13643"/>
                    <a:pt x="12291" y="12764"/>
                    <a:pt x="10800" y="12764"/>
                  </a:cubicBezTo>
                  <a:moveTo>
                    <a:pt x="20250" y="19636"/>
                  </a:moveTo>
                  <a:cubicBezTo>
                    <a:pt x="20250" y="20179"/>
                    <a:pt x="19645" y="20618"/>
                    <a:pt x="18900" y="20618"/>
                  </a:cubicBezTo>
                  <a:lnTo>
                    <a:pt x="2700" y="20618"/>
                  </a:lnTo>
                  <a:cubicBezTo>
                    <a:pt x="1955" y="20618"/>
                    <a:pt x="1350" y="20179"/>
                    <a:pt x="1350" y="19636"/>
                  </a:cubicBezTo>
                  <a:lnTo>
                    <a:pt x="1350" y="10800"/>
                  </a:lnTo>
                  <a:cubicBezTo>
                    <a:pt x="1350" y="10258"/>
                    <a:pt x="1955" y="9818"/>
                    <a:pt x="2700" y="9818"/>
                  </a:cubicBezTo>
                  <a:lnTo>
                    <a:pt x="18900" y="9818"/>
                  </a:lnTo>
                  <a:cubicBezTo>
                    <a:pt x="19645" y="9818"/>
                    <a:pt x="20250" y="10258"/>
                    <a:pt x="20250" y="10800"/>
                  </a:cubicBezTo>
                  <a:cubicBezTo>
                    <a:pt x="20250" y="10800"/>
                    <a:pt x="20250" y="19636"/>
                    <a:pt x="20250" y="19636"/>
                  </a:cubicBezTo>
                  <a:close/>
                  <a:moveTo>
                    <a:pt x="18900" y="8836"/>
                  </a:moveTo>
                  <a:lnTo>
                    <a:pt x="18900" y="5891"/>
                  </a:lnTo>
                  <a:cubicBezTo>
                    <a:pt x="18900" y="2638"/>
                    <a:pt x="15273" y="0"/>
                    <a:pt x="10800" y="0"/>
                  </a:cubicBezTo>
                  <a:cubicBezTo>
                    <a:pt x="6327" y="0"/>
                    <a:pt x="2700" y="2638"/>
                    <a:pt x="2700" y="5891"/>
                  </a:cubicBezTo>
                  <a:cubicBezTo>
                    <a:pt x="2700" y="6162"/>
                    <a:pt x="3003" y="6382"/>
                    <a:pt x="3375" y="6382"/>
                  </a:cubicBezTo>
                  <a:cubicBezTo>
                    <a:pt x="3747" y="6382"/>
                    <a:pt x="4050" y="6162"/>
                    <a:pt x="4050" y="5891"/>
                  </a:cubicBezTo>
                  <a:cubicBezTo>
                    <a:pt x="4050" y="3180"/>
                    <a:pt x="7072" y="982"/>
                    <a:pt x="10800" y="982"/>
                  </a:cubicBezTo>
                  <a:cubicBezTo>
                    <a:pt x="14528" y="982"/>
                    <a:pt x="17550" y="3180"/>
                    <a:pt x="17550" y="5891"/>
                  </a:cubicBezTo>
                  <a:lnTo>
                    <a:pt x="17550" y="8836"/>
                  </a:lnTo>
                  <a:lnTo>
                    <a:pt x="2700" y="8836"/>
                  </a:lnTo>
                  <a:cubicBezTo>
                    <a:pt x="1209" y="8836"/>
                    <a:pt x="0" y="9716"/>
                    <a:pt x="0" y="10800"/>
                  </a:cubicBezTo>
                  <a:lnTo>
                    <a:pt x="0" y="19636"/>
                  </a:lnTo>
                  <a:cubicBezTo>
                    <a:pt x="0" y="20721"/>
                    <a:pt x="1209" y="21600"/>
                    <a:pt x="2700" y="21600"/>
                  </a:cubicBezTo>
                  <a:lnTo>
                    <a:pt x="18900" y="21600"/>
                  </a:lnTo>
                  <a:cubicBezTo>
                    <a:pt x="20391" y="21600"/>
                    <a:pt x="21600" y="20721"/>
                    <a:pt x="21600" y="19636"/>
                  </a:cubicBezTo>
                  <a:lnTo>
                    <a:pt x="21600" y="10800"/>
                  </a:lnTo>
                  <a:cubicBezTo>
                    <a:pt x="21600" y="9716"/>
                    <a:pt x="20391" y="8836"/>
                    <a:pt x="18900" y="8836"/>
                  </a:cubicBezTo>
                </a:path>
              </a:pathLst>
            </a:custGeom>
            <a:solidFill>
              <a:srgbClr val="EEBB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86" name="TextBox 24">
            <a:extLst>
              <a:ext uri="{FF2B5EF4-FFF2-40B4-BE49-F238E27FC236}">
                <a16:creationId xmlns="" xmlns:a16="http://schemas.microsoft.com/office/drawing/2014/main" id="{F57D501B-D3DE-4AEB-BC96-7820BFA7D310}"/>
              </a:ext>
            </a:extLst>
          </p:cNvPr>
          <p:cNvSpPr txBox="1"/>
          <p:nvPr/>
        </p:nvSpPr>
        <p:spPr>
          <a:xfrm>
            <a:off x="8571452" y="5503171"/>
            <a:ext cx="1022716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altLang="zh-CN" sz="1200" b="1" spc="200" dirty="0">
                <a:solidFill>
                  <a:srgbClr val="EEBB4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MARKETING</a:t>
            </a:r>
          </a:p>
        </p:txBody>
      </p:sp>
      <p:sp>
        <p:nvSpPr>
          <p:cNvPr id="87" name="TextBox 25">
            <a:extLst>
              <a:ext uri="{FF2B5EF4-FFF2-40B4-BE49-F238E27FC236}">
                <a16:creationId xmlns="" xmlns:a16="http://schemas.microsoft.com/office/drawing/2014/main" id="{1E1C2AF5-7615-4D2F-92DB-62349D14F43D}"/>
              </a:ext>
            </a:extLst>
          </p:cNvPr>
          <p:cNvSpPr txBox="1"/>
          <p:nvPr/>
        </p:nvSpPr>
        <p:spPr>
          <a:xfrm>
            <a:off x="8571453" y="5752087"/>
            <a:ext cx="2530315" cy="443198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sz="1200" dirty="0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There are many variations of passages of </a:t>
            </a:r>
            <a:r>
              <a:rPr lang="en-US" sz="1200" dirty="0" err="1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Lorem</a:t>
            </a:r>
            <a:r>
              <a:rPr lang="en-US" sz="1200" dirty="0">
                <a:solidFill>
                  <a:srgbClr val="171717">
                    <a:alpha val="60000"/>
                  </a:srgb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tillium" charset="0"/>
                <a:sym typeface="Calibri" panose="020F0502020204030204" pitchFamily="34" charset="0"/>
              </a:rPr>
              <a:t>.</a:t>
            </a:r>
          </a:p>
        </p:txBody>
      </p: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12574CCE-0392-49F8-8071-A363C287F383}"/>
              </a:ext>
            </a:extLst>
          </p:cNvPr>
          <p:cNvGrpSpPr/>
          <p:nvPr/>
        </p:nvGrpSpPr>
        <p:grpSpPr>
          <a:xfrm>
            <a:off x="7712996" y="5503172"/>
            <a:ext cx="637953" cy="637953"/>
            <a:chOff x="7687734" y="5037655"/>
            <a:chExt cx="637953" cy="637953"/>
          </a:xfrm>
        </p:grpSpPr>
        <p:sp>
          <p:nvSpPr>
            <p:cNvPr id="89" name="Oval 26">
              <a:extLst>
                <a:ext uri="{FF2B5EF4-FFF2-40B4-BE49-F238E27FC236}">
                  <a16:creationId xmlns="" xmlns:a16="http://schemas.microsoft.com/office/drawing/2014/main" id="{FE9D595B-D7D9-4A4F-A603-DDFA80354BD5}"/>
                </a:ext>
              </a:extLst>
            </p:cNvPr>
            <p:cNvSpPr/>
            <p:nvPr/>
          </p:nvSpPr>
          <p:spPr>
            <a:xfrm>
              <a:off x="7687734" y="5037655"/>
              <a:ext cx="637953" cy="637953"/>
            </a:xfrm>
            <a:prstGeom prst="ellipse">
              <a:avLst/>
            </a:prstGeom>
            <a:noFill/>
            <a:ln w="12700" cap="flat" cmpd="sng" algn="ctr">
              <a:solidFill>
                <a:srgbClr val="EEBB4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90" name="Shape 3624">
              <a:extLst>
                <a:ext uri="{FF2B5EF4-FFF2-40B4-BE49-F238E27FC236}">
                  <a16:creationId xmlns="" xmlns:a16="http://schemas.microsoft.com/office/drawing/2014/main" id="{BD8AD45E-73C9-465C-A79F-C9DD21470B23}"/>
                </a:ext>
              </a:extLst>
            </p:cNvPr>
            <p:cNvSpPr/>
            <p:nvPr/>
          </p:nvSpPr>
          <p:spPr>
            <a:xfrm>
              <a:off x="7836959" y="5186880"/>
              <a:ext cx="339502" cy="339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5" y="6010"/>
                  </a:moveTo>
                  <a:lnTo>
                    <a:pt x="18630" y="7136"/>
                  </a:lnTo>
                  <a:lnTo>
                    <a:pt x="14465" y="2970"/>
                  </a:lnTo>
                  <a:lnTo>
                    <a:pt x="15590" y="1845"/>
                  </a:lnTo>
                  <a:cubicBezTo>
                    <a:pt x="15590" y="1845"/>
                    <a:pt x="16391" y="982"/>
                    <a:pt x="17673" y="982"/>
                  </a:cubicBezTo>
                  <a:cubicBezTo>
                    <a:pt x="19300" y="982"/>
                    <a:pt x="20618" y="2300"/>
                    <a:pt x="20618" y="3927"/>
                  </a:cubicBezTo>
                  <a:cubicBezTo>
                    <a:pt x="20618" y="4741"/>
                    <a:pt x="20288" y="5477"/>
                    <a:pt x="19755" y="6010"/>
                  </a:cubicBezTo>
                  <a:moveTo>
                    <a:pt x="7364" y="18402"/>
                  </a:moveTo>
                  <a:lnTo>
                    <a:pt x="7364" y="14727"/>
                  </a:lnTo>
                  <a:cubicBezTo>
                    <a:pt x="7364" y="14456"/>
                    <a:pt x="7144" y="14236"/>
                    <a:pt x="6873" y="14236"/>
                  </a:cubicBezTo>
                  <a:lnTo>
                    <a:pt x="3198" y="14236"/>
                  </a:lnTo>
                  <a:lnTo>
                    <a:pt x="13770" y="3665"/>
                  </a:lnTo>
                  <a:lnTo>
                    <a:pt x="17935" y="7830"/>
                  </a:lnTo>
                  <a:cubicBezTo>
                    <a:pt x="17935" y="7830"/>
                    <a:pt x="7364" y="18402"/>
                    <a:pt x="7364" y="18402"/>
                  </a:cubicBezTo>
                  <a:close/>
                  <a:moveTo>
                    <a:pt x="6382" y="19042"/>
                  </a:moveTo>
                  <a:lnTo>
                    <a:pt x="2945" y="19845"/>
                  </a:lnTo>
                  <a:lnTo>
                    <a:pt x="2945" y="18655"/>
                  </a:lnTo>
                  <a:lnTo>
                    <a:pt x="1755" y="18655"/>
                  </a:lnTo>
                  <a:lnTo>
                    <a:pt x="2558" y="15218"/>
                  </a:lnTo>
                  <a:lnTo>
                    <a:pt x="6382" y="15218"/>
                  </a:lnTo>
                  <a:cubicBezTo>
                    <a:pt x="6382" y="15218"/>
                    <a:pt x="6382" y="19042"/>
                    <a:pt x="6382" y="19042"/>
                  </a:cubicBezTo>
                  <a:close/>
                  <a:moveTo>
                    <a:pt x="17673" y="0"/>
                  </a:moveTo>
                  <a:cubicBezTo>
                    <a:pt x="16588" y="0"/>
                    <a:pt x="15606" y="439"/>
                    <a:pt x="14896" y="1151"/>
                  </a:cubicBezTo>
                  <a:lnTo>
                    <a:pt x="1641" y="14405"/>
                  </a:lnTo>
                  <a:lnTo>
                    <a:pt x="0" y="21600"/>
                  </a:lnTo>
                  <a:lnTo>
                    <a:pt x="7195" y="19959"/>
                  </a:lnTo>
                  <a:lnTo>
                    <a:pt x="20449" y="6704"/>
                  </a:lnTo>
                  <a:cubicBezTo>
                    <a:pt x="21160" y="5994"/>
                    <a:pt x="21600" y="5012"/>
                    <a:pt x="21600" y="3927"/>
                  </a:cubicBezTo>
                  <a:cubicBezTo>
                    <a:pt x="21600" y="1758"/>
                    <a:pt x="19842" y="0"/>
                    <a:pt x="17673" y="0"/>
                  </a:cubicBezTo>
                </a:path>
              </a:pathLst>
            </a:custGeom>
            <a:solidFill>
              <a:srgbClr val="EEBB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cxnSp>
        <p:nvCxnSpPr>
          <p:cNvPr id="91" name="Straight Connector 29">
            <a:extLst>
              <a:ext uri="{FF2B5EF4-FFF2-40B4-BE49-F238E27FC236}">
                <a16:creationId xmlns="" xmlns:a16="http://schemas.microsoft.com/office/drawing/2014/main" id="{58043B42-7CC5-4304-B8B0-2678876391F5}"/>
              </a:ext>
            </a:extLst>
          </p:cNvPr>
          <p:cNvCxnSpPr/>
          <p:nvPr/>
        </p:nvCxnSpPr>
        <p:spPr>
          <a:xfrm>
            <a:off x="7086459" y="1549246"/>
            <a:ext cx="0" cy="4876800"/>
          </a:xfrm>
          <a:prstGeom prst="line">
            <a:avLst/>
          </a:prstGeom>
          <a:noFill/>
          <a:ln w="6350" cap="flat" cmpd="sng" algn="ctr">
            <a:solidFill>
              <a:srgbClr val="171717">
                <a:alpha val="20000"/>
              </a:srgbClr>
            </a:solidFill>
            <a:prstDash val="solid"/>
            <a:miter lim="800000"/>
          </a:ln>
          <a:effectLst/>
        </p:spPr>
      </p:cxnSp>
      <p:pic>
        <p:nvPicPr>
          <p:cNvPr id="92" name="图片占位符 1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86137" y="1994204"/>
            <a:ext cx="3338115" cy="422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7674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 animBg="1"/>
      <p:bldP spid="70" grpId="0"/>
      <p:bldP spid="71" grpId="0"/>
      <p:bldP spid="72" grpId="0"/>
      <p:bldP spid="76" grpId="0"/>
      <p:bldP spid="77" grpId="0"/>
      <p:bldP spid="81" grpId="0"/>
      <p:bldP spid="82" grpId="0"/>
      <p:bldP spid="86" grpId="0"/>
      <p:bldP spid="8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3"/>
          <p:cNvGrpSpPr/>
          <p:nvPr/>
        </p:nvGrpSpPr>
        <p:grpSpPr>
          <a:xfrm>
            <a:off x="436193" y="394113"/>
            <a:ext cx="4440139" cy="726293"/>
            <a:chOff x="1451102" y="1713400"/>
            <a:chExt cx="4440139" cy="726293"/>
          </a:xfrm>
        </p:grpSpPr>
        <p:grpSp>
          <p:nvGrpSpPr>
            <p:cNvPr id="3" name="组合 44"/>
            <p:cNvGrpSpPr/>
            <p:nvPr/>
          </p:nvGrpSpPr>
          <p:grpSpPr>
            <a:xfrm>
              <a:off x="1451102" y="1713400"/>
              <a:ext cx="3223370" cy="535920"/>
              <a:chOff x="5906988" y="1931114"/>
              <a:chExt cx="3223370" cy="53592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6791256" y="1931114"/>
                <a:ext cx="2339102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800" b="1" dirty="0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打造高效团队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5906988" y="1943814"/>
                <a:ext cx="955711" cy="52322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 err="1" smtClean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Fou</a:t>
                </a:r>
                <a:r>
                  <a:rPr lang="en-US" altLang="zh-CN" sz="2800" b="1" dirty="0">
                    <a:solidFill>
                      <a:srgbClr val="EEBB40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.</a:t>
                </a:r>
                <a:endParaRPr lang="zh-CN" altLang="en-US" sz="2800" b="1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481913" y="2163142"/>
              <a:ext cx="4409328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print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the presentation and make it into a film to </a:t>
              </a:r>
              <a:r>
                <a:rPr lang="en-US" altLang="zh-CN" sz="1050" dirty="0" smtClean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a </a:t>
              </a:r>
              <a:r>
                <a:rPr lang="en-US" altLang="zh-CN" sz="1050" dirty="0">
                  <a:solidFill>
                    <a:srgbClr val="EEBB4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wider field</a:t>
              </a: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696639" y="3752945"/>
            <a:ext cx="4457228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687115" y="2393385"/>
            <a:ext cx="4856143" cy="1030309"/>
            <a:chOff x="1152625" y="2434944"/>
            <a:chExt cx="4856143" cy="1030309"/>
          </a:xfrm>
        </p:grpSpPr>
        <p:grpSp>
          <p:nvGrpSpPr>
            <p:cNvPr id="9" name="işļîḑè"/>
            <p:cNvGrpSpPr/>
            <p:nvPr/>
          </p:nvGrpSpPr>
          <p:grpSpPr>
            <a:xfrm>
              <a:off x="1152625" y="2434944"/>
              <a:ext cx="1190855" cy="1009650"/>
              <a:chOff x="905188" y="4738440"/>
              <a:chExt cx="1190855" cy="1009650"/>
            </a:xfrm>
          </p:grpSpPr>
          <p:sp>
            <p:nvSpPr>
              <p:cNvPr id="13" name="iṥļïḍe"/>
              <p:cNvSpPr/>
              <p:nvPr/>
            </p:nvSpPr>
            <p:spPr bwMode="auto">
              <a:xfrm>
                <a:off x="905188" y="4738440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5400" dirty="0">
                    <a:solidFill>
                      <a:srgbClr val="EEBB40"/>
                    </a:solidFill>
                    <a:latin typeface="Century Gothic" panose="020B0502020202020204" pitchFamily="34" charset="0"/>
                  </a:rPr>
                  <a:t>47</a:t>
                </a:r>
              </a:p>
            </p:txBody>
          </p:sp>
          <p:sp>
            <p:nvSpPr>
              <p:cNvPr id="14" name="ïṡ1iďé"/>
              <p:cNvSpPr/>
              <p:nvPr/>
            </p:nvSpPr>
            <p:spPr bwMode="auto">
              <a:xfrm>
                <a:off x="1701716" y="4955928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3200" dirty="0">
                    <a:solidFill>
                      <a:srgbClr val="EEBB40"/>
                    </a:solidFill>
                  </a:rPr>
                  <a:t>%</a:t>
                </a: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2096043" y="4955928"/>
                <a:ext cx="0" cy="777328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2433536" y="2613353"/>
              <a:ext cx="3575232" cy="851900"/>
              <a:chOff x="1085274" y="2349127"/>
              <a:chExt cx="3575232" cy="851900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rgbClr val="EEBB40"/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1085274" y="2687681"/>
                <a:ext cx="3575232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rgbClr val="EEBB40"/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film to be used in a wider field</a:t>
                </a: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687115" y="4000493"/>
            <a:ext cx="4856143" cy="1032102"/>
            <a:chOff x="1152625" y="4042056"/>
            <a:chExt cx="4856143" cy="1032102"/>
          </a:xfrm>
        </p:grpSpPr>
        <p:grpSp>
          <p:nvGrpSpPr>
            <p:cNvPr id="17" name="ïṩlíḓe"/>
            <p:cNvGrpSpPr/>
            <p:nvPr/>
          </p:nvGrpSpPr>
          <p:grpSpPr>
            <a:xfrm>
              <a:off x="1152625" y="4042056"/>
              <a:ext cx="1190855" cy="1009650"/>
              <a:chOff x="905188" y="4738440"/>
              <a:chExt cx="1190855" cy="1009650"/>
            </a:xfrm>
          </p:grpSpPr>
          <p:sp>
            <p:nvSpPr>
              <p:cNvPr id="21" name="iśļïďê"/>
              <p:cNvSpPr/>
              <p:nvPr/>
            </p:nvSpPr>
            <p:spPr bwMode="auto">
              <a:xfrm>
                <a:off x="905188" y="4738440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5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33</a:t>
                </a:r>
              </a:p>
            </p:txBody>
          </p:sp>
          <p:sp>
            <p:nvSpPr>
              <p:cNvPr id="22" name="ïṣ1ïḋe"/>
              <p:cNvSpPr/>
              <p:nvPr/>
            </p:nvSpPr>
            <p:spPr bwMode="auto">
              <a:xfrm>
                <a:off x="1701716" y="4955928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3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%</a:t>
                </a:r>
                <a:endParaRPr 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cxnSp>
            <p:nvCxnSpPr>
              <p:cNvPr id="23" name="直接连接符 22"/>
              <p:cNvCxnSpPr/>
              <p:nvPr/>
            </p:nvCxnSpPr>
            <p:spPr>
              <a:xfrm>
                <a:off x="2096043" y="4955928"/>
                <a:ext cx="0" cy="777328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组合 17"/>
            <p:cNvGrpSpPr/>
            <p:nvPr/>
          </p:nvGrpSpPr>
          <p:grpSpPr>
            <a:xfrm>
              <a:off x="2433536" y="4222258"/>
              <a:ext cx="3575232" cy="851900"/>
              <a:chOff x="1085274" y="2349127"/>
              <a:chExt cx="3575232" cy="851900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085274" y="2687681"/>
                <a:ext cx="3575232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film to be used in a wider field</a:t>
                </a:r>
              </a:p>
            </p:txBody>
          </p:sp>
        </p:grpSp>
      </p:grpSp>
      <p:cxnSp>
        <p:nvCxnSpPr>
          <p:cNvPr id="24" name="直接连接符 23"/>
          <p:cNvCxnSpPr/>
          <p:nvPr/>
        </p:nvCxnSpPr>
        <p:spPr>
          <a:xfrm>
            <a:off x="6160871" y="3755650"/>
            <a:ext cx="4457228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6151347" y="2396090"/>
            <a:ext cx="4856143" cy="1030309"/>
            <a:chOff x="1152625" y="2434944"/>
            <a:chExt cx="4856143" cy="1030309"/>
          </a:xfrm>
        </p:grpSpPr>
        <p:grpSp>
          <p:nvGrpSpPr>
            <p:cNvPr id="26" name="işļîḑè"/>
            <p:cNvGrpSpPr/>
            <p:nvPr/>
          </p:nvGrpSpPr>
          <p:grpSpPr>
            <a:xfrm>
              <a:off x="1152625" y="2434944"/>
              <a:ext cx="1190855" cy="1009650"/>
              <a:chOff x="905188" y="4738440"/>
              <a:chExt cx="1190855" cy="1009650"/>
            </a:xfrm>
          </p:grpSpPr>
          <p:sp>
            <p:nvSpPr>
              <p:cNvPr id="30" name="iṥļïḍe"/>
              <p:cNvSpPr/>
              <p:nvPr/>
            </p:nvSpPr>
            <p:spPr bwMode="auto">
              <a:xfrm>
                <a:off x="905188" y="4738440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5400" dirty="0">
                    <a:solidFill>
                      <a:srgbClr val="EEBB40"/>
                    </a:solidFill>
                    <a:latin typeface="Century Gothic" panose="020B0502020202020204" pitchFamily="34" charset="0"/>
                  </a:rPr>
                  <a:t>47</a:t>
                </a:r>
              </a:p>
            </p:txBody>
          </p:sp>
          <p:sp>
            <p:nvSpPr>
              <p:cNvPr id="31" name="ïṡ1iďé"/>
              <p:cNvSpPr/>
              <p:nvPr/>
            </p:nvSpPr>
            <p:spPr bwMode="auto">
              <a:xfrm>
                <a:off x="1701716" y="4955928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3200" dirty="0">
                    <a:solidFill>
                      <a:srgbClr val="EEBB40"/>
                    </a:solidFill>
                  </a:rPr>
                  <a:t>%</a:t>
                </a:r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2096043" y="4955928"/>
                <a:ext cx="0" cy="777328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组合 26"/>
            <p:cNvGrpSpPr/>
            <p:nvPr/>
          </p:nvGrpSpPr>
          <p:grpSpPr>
            <a:xfrm>
              <a:off x="2433536" y="2613353"/>
              <a:ext cx="3575232" cy="851900"/>
              <a:chOff x="1085274" y="2349127"/>
              <a:chExt cx="3575232" cy="851900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rgbClr val="EEBB40"/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085274" y="2687681"/>
                <a:ext cx="3575232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rgbClr val="EEBB40"/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film to be used in a wider field</a:t>
                </a: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6151347" y="4003198"/>
            <a:ext cx="4856143" cy="1032102"/>
            <a:chOff x="1152625" y="4042056"/>
            <a:chExt cx="4856143" cy="1032102"/>
          </a:xfrm>
        </p:grpSpPr>
        <p:grpSp>
          <p:nvGrpSpPr>
            <p:cNvPr id="34" name="ïṩlíḓe"/>
            <p:cNvGrpSpPr/>
            <p:nvPr/>
          </p:nvGrpSpPr>
          <p:grpSpPr>
            <a:xfrm>
              <a:off x="1152625" y="4042056"/>
              <a:ext cx="1190855" cy="1009650"/>
              <a:chOff x="905188" y="4738440"/>
              <a:chExt cx="1190855" cy="1009650"/>
            </a:xfrm>
          </p:grpSpPr>
          <p:sp>
            <p:nvSpPr>
              <p:cNvPr id="38" name="iśļïďê"/>
              <p:cNvSpPr/>
              <p:nvPr/>
            </p:nvSpPr>
            <p:spPr bwMode="auto">
              <a:xfrm>
                <a:off x="905188" y="4738440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5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33</a:t>
                </a:r>
              </a:p>
            </p:txBody>
          </p:sp>
          <p:sp>
            <p:nvSpPr>
              <p:cNvPr id="39" name="ïṣ1ïḋe"/>
              <p:cNvSpPr/>
              <p:nvPr/>
            </p:nvSpPr>
            <p:spPr bwMode="auto">
              <a:xfrm>
                <a:off x="1701716" y="4955928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3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%</a:t>
                </a:r>
                <a:endParaRPr 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cxnSp>
            <p:nvCxnSpPr>
              <p:cNvPr id="40" name="直接连接符 39"/>
              <p:cNvCxnSpPr/>
              <p:nvPr/>
            </p:nvCxnSpPr>
            <p:spPr>
              <a:xfrm>
                <a:off x="2096043" y="4955928"/>
                <a:ext cx="0" cy="777328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/>
            <p:cNvGrpSpPr/>
            <p:nvPr/>
          </p:nvGrpSpPr>
          <p:grpSpPr>
            <a:xfrm>
              <a:off x="2433536" y="4222258"/>
              <a:ext cx="3575232" cy="851900"/>
              <a:chOff x="1085274" y="2349127"/>
              <a:chExt cx="3575232" cy="851900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085274" y="2687681"/>
                <a:ext cx="3575232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film to be used in a wider field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896088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29085" y="0"/>
            <a:ext cx="1353665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38575" y="1808708"/>
            <a:ext cx="4997458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kumimoji="1" lang="en-US" altLang="zh-CN" sz="6000" b="1" dirty="0" smtClean="0">
                <a:gradFill>
                  <a:gsLst>
                    <a:gs pos="2000">
                      <a:srgbClr val="EEBB40"/>
                    </a:gs>
                    <a:gs pos="100000">
                      <a:srgbClr val="FF9409"/>
                    </a:gs>
                  </a:gsLst>
                  <a:lin ang="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Microsoft YaHei" charset="-122"/>
                <a:ea typeface="Microsoft YaHei" charset="-122"/>
                <a:cs typeface="Microsoft YaHei" charset="-122"/>
              </a:rPr>
              <a:t>THANK</a:t>
            </a:r>
            <a:r>
              <a:rPr kumimoji="1" lang="zh-CN" altLang="en-US" sz="6000" b="1" dirty="0" smtClean="0">
                <a:gradFill>
                  <a:gsLst>
                    <a:gs pos="2000">
                      <a:srgbClr val="EEBB40"/>
                    </a:gs>
                    <a:gs pos="100000">
                      <a:srgbClr val="FF9409"/>
                    </a:gs>
                  </a:gsLst>
                  <a:lin ang="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kumimoji="1" lang="en-US" altLang="zh-CN" sz="6000" b="1" dirty="0" smtClean="0">
                <a:gradFill>
                  <a:gsLst>
                    <a:gs pos="2000">
                      <a:srgbClr val="EEBB40"/>
                    </a:gs>
                    <a:gs pos="100000">
                      <a:srgbClr val="FF9409"/>
                    </a:gs>
                  </a:gsLst>
                  <a:lin ang="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Microsoft YaHei" charset="-122"/>
                <a:ea typeface="Microsoft YaHei" charset="-122"/>
                <a:cs typeface="Microsoft YaHei" charset="-122"/>
              </a:rPr>
              <a:t>YOU</a:t>
            </a:r>
            <a:endParaRPr kumimoji="1" lang="zh-CN" altLang="en-US" sz="6000" b="1" dirty="0">
              <a:gradFill>
                <a:gsLst>
                  <a:gs pos="2000">
                    <a:srgbClr val="EEBB40"/>
                  </a:gs>
                  <a:gs pos="100000">
                    <a:srgbClr val="FF9409"/>
                  </a:gs>
                </a:gsLst>
                <a:lin ang="0" scaled="0"/>
              </a:gradFill>
              <a:effectLst>
                <a:reflection blurRad="6350" stA="55000" endA="300" endPos="45500" dir="5400000" sy="-100000" algn="bl" rotWithShape="0"/>
              </a:effectLst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38575" y="3055460"/>
            <a:ext cx="5661144" cy="4783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5" name="矩形 4"/>
          <p:cNvSpPr/>
          <p:nvPr/>
        </p:nvSpPr>
        <p:spPr>
          <a:xfrm>
            <a:off x="1038575" y="1355760"/>
            <a:ext cx="4618572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广告策划 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/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公关策划 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/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组织方案 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/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会务安排</a:t>
            </a:r>
          </a:p>
        </p:txBody>
      </p:sp>
      <p:sp>
        <p:nvSpPr>
          <p:cNvPr id="6" name="矩形 5"/>
          <p:cNvSpPr/>
          <p:nvPr/>
        </p:nvSpPr>
        <p:spPr>
          <a:xfrm>
            <a:off x="1168083" y="3764892"/>
            <a:ext cx="1299348" cy="2769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汇报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：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PPT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28539" y="3764892"/>
            <a:ext cx="1107996" cy="27699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部门：策划部</a:t>
            </a:r>
          </a:p>
        </p:txBody>
      </p:sp>
      <p:sp>
        <p:nvSpPr>
          <p:cNvPr id="8" name="矩形 7"/>
          <p:cNvSpPr/>
          <p:nvPr/>
        </p:nvSpPr>
        <p:spPr>
          <a:xfrm>
            <a:off x="4135111" y="3764892"/>
            <a:ext cx="1492716" cy="27699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时间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：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2020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月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08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日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8797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团队精神文化建设"/>
</p:tagLst>
</file>

<file path=ppt/theme/theme1.xml><?xml version="1.0" encoding="utf-8"?>
<a:theme xmlns:a="http://schemas.openxmlformats.org/drawingml/2006/main" name="PPT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1299</TotalTime>
  <Words>2065</Words>
  <Application>Microsoft Office PowerPoint</Application>
  <PresentationFormat>自定义</PresentationFormat>
  <Paragraphs>207</Paragraphs>
  <Slides>24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团队精神文化建设</dc:title>
  <dc:creator>PPT</dc:creator>
  <cp:keywords>PPT</cp:keywords>
  <dc:description>www.1ppt.com</dc:description>
  <cp:lastModifiedBy>User</cp:lastModifiedBy>
  <cp:revision>92</cp:revision>
  <dcterms:created xsi:type="dcterms:W3CDTF">2017-08-18T03:02:00Z</dcterms:created>
  <dcterms:modified xsi:type="dcterms:W3CDTF">2020-08-06T04:35:03Z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