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59" r:id="rId3"/>
    <p:sldId id="256" r:id="rId4"/>
    <p:sldId id="257" r:id="rId5"/>
    <p:sldId id="258" r:id="rId6"/>
    <p:sldId id="261" r:id="rId7"/>
    <p:sldId id="265" r:id="rId8"/>
    <p:sldId id="266" r:id="rId9"/>
    <p:sldId id="264" r:id="rId10"/>
    <p:sldId id="263" r:id="rId11"/>
    <p:sldId id="267" r:id="rId12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orient="horz" pos="4110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A8A8"/>
    <a:srgbClr val="911313"/>
    <a:srgbClr val="C61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1253"/>
        <p:guide orient="horz" pos="411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59468-34DD-4EE8-AF8C-52BB5142609E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83058-F84F-4691-8DAA-D96DCFD8D8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963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718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981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848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377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054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234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591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430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46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180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83058-F84F-4691-8DAA-D96DCFD8D8D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08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93282-4D4A-4CBB-A672-C08D4369829D}" type="datetimeFigureOut">
              <a:rPr lang="zh-CN" altLang="en-US" smtClean="0"/>
              <a:t>2018/8/8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D2FB1-339B-471A-BFDD-07B15E5CEE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" r="4264"/>
          <a:stretch>
            <a:fillRect/>
          </a:stretch>
        </p:blipFill>
        <p:spPr>
          <a:xfrm>
            <a:off x="2802835" y="0"/>
            <a:ext cx="9382539" cy="6858000"/>
          </a:xfrm>
          <a:prstGeom prst="rect">
            <a:avLst/>
          </a:prstGeom>
        </p:spPr>
      </p:pic>
      <p:sp>
        <p:nvSpPr>
          <p:cNvPr id="4" name="标题 1"/>
          <p:cNvSpPr txBox="1"/>
          <p:nvPr/>
        </p:nvSpPr>
        <p:spPr>
          <a:xfrm>
            <a:off x="193144" y="2172995"/>
            <a:ext cx="6632812" cy="1543050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33805">
              <a:defRPr/>
            </a:pPr>
            <a:r>
              <a:rPr lang="zh-CN" altLang="en-US" sz="5400" dirty="0">
                <a:solidFill>
                  <a:srgbClr val="A8A8A8"/>
                </a:solidFill>
              </a:rPr>
              <a:t>读书分享会</a:t>
            </a:r>
            <a:r>
              <a:rPr lang="en-US" altLang="zh-CN" sz="5400" dirty="0" err="1">
                <a:solidFill>
                  <a:srgbClr val="A8A8A8"/>
                </a:solidFill>
              </a:rPr>
              <a:t>ppt</a:t>
            </a:r>
            <a:r>
              <a:rPr lang="zh-CN" altLang="en-US" sz="5400" dirty="0">
                <a:solidFill>
                  <a:srgbClr val="A8A8A8"/>
                </a:solidFill>
              </a:rPr>
              <a:t>模板</a:t>
            </a:r>
            <a:endParaRPr lang="zh-CN" altLang="en-US" sz="2800" dirty="0">
              <a:ln w="28575">
                <a:noFill/>
              </a:ln>
              <a:solidFill>
                <a:srgbClr val="A8A8A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3145" y="3113569"/>
            <a:ext cx="4860604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TextBox 9"/>
          <p:cNvSpPr txBox="1"/>
          <p:nvPr/>
        </p:nvSpPr>
        <p:spPr>
          <a:xfrm>
            <a:off x="193143" y="3346713"/>
            <a:ext cx="3848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/ @</a:t>
            </a:r>
            <a:r>
              <a:rPr lang="en-US" altLang="zh-CN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Lonely_Fish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143" y="3732237"/>
            <a:ext cx="3848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Design By  @PPTS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4684894"/>
            <a:ext cx="12193434" cy="1880559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读书能读出</a:t>
            </a:r>
            <a:r>
              <a:rPr lang="zh-CN" altLang="en-US" sz="6600" b="1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言外之意</a:t>
            </a:r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6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  这才是真正的收获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245525" y="1984076"/>
            <a:ext cx="57739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要想真正拥有一本书</a:t>
            </a:r>
            <a:endParaRPr lang="en-US" altLang="zh-CN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你必须让你自己</a:t>
            </a:r>
            <a:endParaRPr lang="en-US" altLang="zh-CN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成为</a:t>
            </a:r>
            <a:r>
              <a:rPr lang="zh-CN" altLang="en-US" sz="48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书的一部分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221605"/>
            <a:ext cx="12193434" cy="1345721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b="1" dirty="0" smtClean="0">
                <a:latin typeface="微软雅黑" pitchFamily="34" charset="-122"/>
                <a:ea typeface="微软雅黑" pitchFamily="34" charset="-122"/>
              </a:rPr>
              <a:t>只要阅读，就尽可能做</a:t>
            </a:r>
            <a:r>
              <a:rPr lang="zh-CN" altLang="en-US" sz="66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笔记</a:t>
            </a:r>
            <a:endParaRPr lang="zh-CN" altLang="en-US" sz="66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01" r="11045"/>
          <a:stretch>
            <a:fillRect/>
          </a:stretch>
        </p:blipFill>
        <p:spPr>
          <a:xfrm>
            <a:off x="5954931" y="0"/>
            <a:ext cx="5984028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7804" y="1379280"/>
            <a:ext cx="683212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阅读的速度不是一味求快</a:t>
            </a:r>
            <a:endParaRPr lang="en-US" altLang="zh-CN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良好的阅读速度</a:t>
            </a:r>
            <a:endParaRPr lang="en-US" altLang="zh-CN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是根据不同的内容</a:t>
            </a:r>
            <a:endParaRPr lang="en-US" altLang="zh-CN" sz="4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选择用</a:t>
            </a:r>
            <a:r>
              <a:rPr lang="zh-CN" altLang="en-US" sz="5400" b="1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最合适</a:t>
            </a:r>
            <a:r>
              <a:rPr lang="zh-CN" altLang="en-US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的速度去读</a:t>
            </a:r>
            <a:endParaRPr lang="zh-CN" altLang="en-US" sz="4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221605"/>
            <a:ext cx="12193434" cy="1345721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把书的</a:t>
            </a:r>
            <a:r>
              <a:rPr lang="zh-CN" altLang="en-US" sz="80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zh-CN" alt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当做思维导图看</a:t>
            </a:r>
            <a:endParaRPr lang="zh-CN" altLang="en-US" sz="6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t="29444" r="8592"/>
          <a:stretch>
            <a:fillRect/>
          </a:stretch>
        </p:blipFill>
        <p:spPr>
          <a:xfrm>
            <a:off x="1333500" y="0"/>
            <a:ext cx="9848850" cy="48387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684894"/>
            <a:ext cx="12193434" cy="1880559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高质量的阅读取决于两点：</a:t>
            </a:r>
            <a:endParaRPr lang="en-US" altLang="zh-CN" sz="5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                      </a:t>
            </a:r>
            <a:r>
              <a:rPr lang="zh-CN" altLang="en-US" sz="60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主动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60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技巧</a:t>
            </a:r>
            <a:endParaRPr lang="en-US" altLang="zh-CN" sz="6000" b="1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31994"/>
            <a:ext cx="12193434" cy="1880559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详读每本书是没意义的，</a:t>
            </a:r>
            <a:endParaRPr lang="en-US" altLang="zh-CN" sz="5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    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要学会</a:t>
            </a:r>
            <a:r>
              <a:rPr lang="zh-CN" altLang="en-US" sz="60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略读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60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详读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的节奏感</a:t>
            </a:r>
            <a:endParaRPr lang="en-US" altLang="zh-CN" sz="5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684894"/>
            <a:ext cx="12193434" cy="1880559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整本书知识的吸收程度与阅读后</a:t>
            </a:r>
            <a:endParaRPr lang="en-US" altLang="zh-CN" sz="5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      思维导图的详略程度成</a:t>
            </a:r>
            <a:r>
              <a:rPr lang="zh-CN" altLang="en-US" sz="60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正比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1851" y="3308886"/>
            <a:ext cx="63375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主题是什么？</a:t>
            </a:r>
            <a:endParaRPr lang="en-US" altLang="zh-CN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作者怎么分析的？</a:t>
            </a:r>
            <a:endParaRPr lang="en-US" altLang="zh-CN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分析得有道理吗？</a:t>
            </a:r>
            <a:endParaRPr lang="en-US" altLang="zh-CN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哪些点可以用到我生活或工作中？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1851" y="2394168"/>
            <a:ext cx="5327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带着</a:t>
            </a:r>
            <a:r>
              <a:rPr lang="zh-CN" altLang="en-US" sz="4800" b="1" dirty="0" smtClean="0">
                <a:solidFill>
                  <a:srgbClr val="911313"/>
                </a:solidFill>
                <a:latin typeface="微软雅黑" pitchFamily="34" charset="-122"/>
                <a:ea typeface="微软雅黑" pitchFamily="34" charset="-122"/>
              </a:rPr>
              <a:t>四个问题</a:t>
            </a:r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去阅读：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672" b="3085"/>
          <a:stretch>
            <a:fillRect/>
          </a:stretch>
        </p:blipFill>
        <p:spPr>
          <a:xfrm flipH="1">
            <a:off x="0" y="1036656"/>
            <a:ext cx="5450006" cy="582134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flipH="1">
            <a:off x="7288115" y="3785991"/>
            <a:ext cx="4386974" cy="96108"/>
            <a:chOff x="7466706" y="5445444"/>
            <a:chExt cx="4386974" cy="9610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7466706" y="5493498"/>
              <a:ext cx="433892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1757572" y="5445444"/>
              <a:ext cx="96108" cy="961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915243" y="5176257"/>
            <a:ext cx="4759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 Design By @PPTS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91466" y="2794355"/>
            <a:ext cx="5683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Thank You</a:t>
            </a:r>
            <a:endParaRPr lang="zh-CN" altLang="en-US" sz="6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57922" y="3931956"/>
            <a:ext cx="4317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用正确的方法去阅读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26420" y="4805495"/>
            <a:ext cx="3848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 </a:t>
            </a: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/ @</a:t>
            </a:r>
            <a:r>
              <a:rPr lang="en-US" altLang="zh-CN" dirty="0" err="1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Lonely_Fish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29099" y="4265339"/>
            <a:ext cx="4045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  <a:cs typeface="hakuyocaoshu7000" panose="02000600000000000000" pitchFamily="2" charset="-122"/>
              </a:rPr>
              <a:t>the correct method of reading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  <a:cs typeface="hakuyocaoshu7000" panose="020006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197</Words>
  <Application>Microsoft Office PowerPoint</Application>
  <PresentationFormat>宽屏</PresentationFormat>
  <Paragraphs>41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hakuyocaoshu7000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55</cp:revision>
  <dcterms:created xsi:type="dcterms:W3CDTF">2013-01-02T09:51:00Z</dcterms:created>
  <dcterms:modified xsi:type="dcterms:W3CDTF">2018-08-08T02:16:34Z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