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60" r:id="rId5"/>
    <p:sldId id="261" r:id="rId6"/>
    <p:sldId id="263" r:id="rId7"/>
    <p:sldId id="264" r:id="rId8"/>
    <p:sldId id="265" r:id="rId9"/>
    <p:sldId id="266" r:id="rId10"/>
    <p:sldId id="267" r:id="rId11"/>
    <p:sldId id="268" r:id="rId12"/>
    <p:sldId id="271" r:id="rId13"/>
    <p:sldId id="270" r:id="rId14"/>
    <p:sldId id="274" r:id="rId15"/>
    <p:sldId id="273" r:id="rId16"/>
    <p:sldId id="275" r:id="rId17"/>
    <p:sldId id="276" r:id="rId18"/>
    <p:sldId id="277" r:id="rId19"/>
    <p:sldId id="279" r:id="rId20"/>
    <p:sldId id="278" r:id="rId21"/>
    <p:sldId id="280" r:id="rId22"/>
    <p:sldId id="281" r:id="rId23"/>
    <p:sldId id="282" r:id="rId24"/>
    <p:sldId id="283" r:id="rId25"/>
    <p:sldId id="284" r:id="rId26"/>
    <p:sldId id="285" r:id="rId27"/>
    <p:sldId id="287" r:id="rId28"/>
    <p:sldId id="286"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3B3838"/>
    <a:srgbClr val="00A99D"/>
    <a:srgbClr val="3FACD9"/>
    <a:srgbClr val="D74B56"/>
    <a:srgbClr val="FFB82E"/>
    <a:srgbClr val="811D24"/>
    <a:srgbClr val="BFBFBF"/>
    <a:srgbClr val="767171"/>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56" autoAdjust="0"/>
    <p:restoredTop sz="94660"/>
  </p:normalViewPr>
  <p:slideViewPr>
    <p:cSldViewPr snapToGrid="0">
      <p:cViewPr>
        <p:scale>
          <a:sx n="80" d="100"/>
          <a:sy n="80" d="100"/>
        </p:scale>
        <p:origin x="-264"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29D8B-8858-4AFA-BFF6-7B9095D7A34F}" type="datetimeFigureOut">
              <a:rPr lang="zh-CN" altLang="en-US" smtClean="0"/>
              <a:t>2018/1/20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B3E97-F3FD-452F-9E14-676FBA35C0A8}" type="slidenum">
              <a:rPr lang="zh-CN" altLang="en-US" smtClean="0"/>
              <a:t>‹#›</a:t>
            </a:fld>
            <a:endParaRPr lang="zh-CN" altLang="en-US"/>
          </a:p>
        </p:txBody>
      </p:sp>
    </p:spTree>
    <p:extLst>
      <p:ext uri="{BB962C8B-B14F-4D97-AF65-F5344CB8AC3E}">
        <p14:creationId xmlns:p14="http://schemas.microsoft.com/office/powerpoint/2010/main" val="1552250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1797585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88010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146211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93246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381052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1352409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350870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126298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1362865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2332423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493763-9C68-4528-9246-B3C3720D6D02}"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3593850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93763-9C68-4528-9246-B3C3720D6D02}" type="datetimeFigureOut">
              <a:rPr lang="zh-CN" altLang="en-US" smtClean="0"/>
              <a:t>2018/1/20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000A77-9550-4D6B-AD72-60BCF90FCF49}" type="slidenum">
              <a:rPr lang="zh-CN" altLang="en-US" smtClean="0"/>
              <a:t>‹#›</a:t>
            </a:fld>
            <a:endParaRPr lang="zh-CN" altLang="en-US"/>
          </a:p>
        </p:txBody>
      </p:sp>
    </p:spTree>
    <p:extLst>
      <p:ext uri="{BB962C8B-B14F-4D97-AF65-F5344CB8AC3E}">
        <p14:creationId xmlns:p14="http://schemas.microsoft.com/office/powerpoint/2010/main" val="715869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1.jpg"/><Relationship Id="rId5" Type="http://schemas.openxmlformats.org/officeDocument/2006/relationships/slideLayout" Target="../slideLayouts/slideLayout2.xml"/><Relationship Id="rId4" Type="http://schemas.openxmlformats.org/officeDocument/2006/relationships/tags" Target="../tags/tag10.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slideLayout" Target="../slideLayouts/slideLayout2.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microsoft.com/office/2007/relationships/hdphoto" Target="../media/hdphoto2.wdp"/><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15.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4" Type="http://schemas.openxmlformats.org/officeDocument/2006/relationships/tags" Target="../tags/tag26.xml"/></Relationships>
</file>

<file path=ppt/slides/_rels/slide12.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image" Target="../media/image16.png"/><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slideLayout" Target="../slideLayouts/slideLayout2.xml"/><Relationship Id="rId2" Type="http://schemas.openxmlformats.org/officeDocument/2006/relationships/tags" Target="../tags/tag29.xml"/><Relationship Id="rId16" Type="http://schemas.openxmlformats.org/officeDocument/2006/relationships/tags" Target="../tags/tag43.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13.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tags" Target="../tags/tag56.xml"/><Relationship Id="rId18" Type="http://schemas.openxmlformats.org/officeDocument/2006/relationships/tags" Target="../tags/tag6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tags" Target="../tags/tag55.xml"/><Relationship Id="rId17" Type="http://schemas.openxmlformats.org/officeDocument/2006/relationships/tags" Target="../tags/tag60.xml"/><Relationship Id="rId2" Type="http://schemas.openxmlformats.org/officeDocument/2006/relationships/tags" Target="../tags/tag45.xml"/><Relationship Id="rId16" Type="http://schemas.openxmlformats.org/officeDocument/2006/relationships/tags" Target="../tags/tag59.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5" Type="http://schemas.openxmlformats.org/officeDocument/2006/relationships/tags" Target="../tags/tag58.xml"/><Relationship Id="rId10" Type="http://schemas.openxmlformats.org/officeDocument/2006/relationships/tags" Target="../tags/tag53.xml"/><Relationship Id="rId19" Type="http://schemas.openxmlformats.org/officeDocument/2006/relationships/slideLayout" Target="../slideLayouts/slideLayout2.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tags" Target="../tags/tag57.xml"/></Relationships>
</file>

<file path=ppt/slides/_rels/slide14.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17.emf"/><Relationship Id="rId5" Type="http://schemas.openxmlformats.org/officeDocument/2006/relationships/slideLayout" Target="../slideLayouts/slideLayout2.xml"/><Relationship Id="rId4" Type="http://schemas.openxmlformats.org/officeDocument/2006/relationships/tags" Target="../tags/tag65.xml"/></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tags" Target="../tags/tag68.xml"/><Relationship Id="rId7" Type="http://schemas.openxmlformats.org/officeDocument/2006/relationships/image" Target="../media/image18.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Layout" Target="../slideLayouts/slideLayout2.xml"/><Relationship Id="rId5" Type="http://schemas.openxmlformats.org/officeDocument/2006/relationships/tags" Target="../tags/tag70.xml"/><Relationship Id="rId4" Type="http://schemas.openxmlformats.org/officeDocument/2006/relationships/tags" Target="../tags/tag69.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8" Type="http://schemas.openxmlformats.org/officeDocument/2006/relationships/tags" Target="../tags/tag78.xml"/><Relationship Id="rId13" Type="http://schemas.openxmlformats.org/officeDocument/2006/relationships/tags" Target="../tags/tag83.xml"/><Relationship Id="rId18" Type="http://schemas.openxmlformats.org/officeDocument/2006/relationships/tags" Target="../tags/tag88.xml"/><Relationship Id="rId3" Type="http://schemas.openxmlformats.org/officeDocument/2006/relationships/tags" Target="../tags/tag73.xml"/><Relationship Id="rId21" Type="http://schemas.openxmlformats.org/officeDocument/2006/relationships/tags" Target="../tags/tag91.xml"/><Relationship Id="rId7" Type="http://schemas.openxmlformats.org/officeDocument/2006/relationships/tags" Target="../tags/tag77.xml"/><Relationship Id="rId12" Type="http://schemas.openxmlformats.org/officeDocument/2006/relationships/tags" Target="../tags/tag82.xml"/><Relationship Id="rId17" Type="http://schemas.openxmlformats.org/officeDocument/2006/relationships/tags" Target="../tags/tag87.xml"/><Relationship Id="rId2" Type="http://schemas.openxmlformats.org/officeDocument/2006/relationships/tags" Target="../tags/tag72.xml"/><Relationship Id="rId16" Type="http://schemas.openxmlformats.org/officeDocument/2006/relationships/tags" Target="../tags/tag86.xml"/><Relationship Id="rId20" Type="http://schemas.openxmlformats.org/officeDocument/2006/relationships/tags" Target="../tags/tag90.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tags" Target="../tags/tag81.xml"/><Relationship Id="rId5" Type="http://schemas.openxmlformats.org/officeDocument/2006/relationships/tags" Target="../tags/tag75.xml"/><Relationship Id="rId15" Type="http://schemas.openxmlformats.org/officeDocument/2006/relationships/tags" Target="../tags/tag85.xml"/><Relationship Id="rId10" Type="http://schemas.openxmlformats.org/officeDocument/2006/relationships/tags" Target="../tags/tag80.xml"/><Relationship Id="rId19" Type="http://schemas.openxmlformats.org/officeDocument/2006/relationships/tags" Target="../tags/tag89.xml"/><Relationship Id="rId4" Type="http://schemas.openxmlformats.org/officeDocument/2006/relationships/tags" Target="../tags/tag74.xml"/><Relationship Id="rId9" Type="http://schemas.openxmlformats.org/officeDocument/2006/relationships/tags" Target="../tags/tag79.xml"/><Relationship Id="rId14" Type="http://schemas.openxmlformats.org/officeDocument/2006/relationships/tags" Target="../tags/tag84.xml"/><Relationship Id="rId2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image" Target="../media/image21.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slideLayout" Target="../slideLayouts/slideLayout2.xml"/><Relationship Id="rId5" Type="http://schemas.openxmlformats.org/officeDocument/2006/relationships/tags" Target="../tags/tag96.xml"/><Relationship Id="rId4" Type="http://schemas.openxmlformats.org/officeDocument/2006/relationships/tags" Target="../tags/tag95.xml"/></Relationships>
</file>

<file path=ppt/slides/_rels/slide20.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5" Type="http://schemas.openxmlformats.org/officeDocument/2006/relationships/image" Target="../media/image2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00.xml"/><Relationship Id="rId5" Type="http://schemas.openxmlformats.org/officeDocument/2006/relationships/image" Target="../media/image24.jpg"/><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tags" Target="../tags/tag108.xml"/><Relationship Id="rId13" Type="http://schemas.openxmlformats.org/officeDocument/2006/relationships/image" Target="../media/image31.png"/><Relationship Id="rId3" Type="http://schemas.openxmlformats.org/officeDocument/2006/relationships/tags" Target="../tags/tag103.xml"/><Relationship Id="rId7" Type="http://schemas.openxmlformats.org/officeDocument/2006/relationships/tags" Target="../tags/tag107.xml"/><Relationship Id="rId12"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tags" Target="../tags/tag111.xml"/><Relationship Id="rId5" Type="http://schemas.openxmlformats.org/officeDocument/2006/relationships/tags" Target="../tags/tag105.xml"/><Relationship Id="rId10" Type="http://schemas.openxmlformats.org/officeDocument/2006/relationships/tags" Target="../tags/tag110.xml"/><Relationship Id="rId4" Type="http://schemas.openxmlformats.org/officeDocument/2006/relationships/tags" Target="../tags/tag104.xml"/><Relationship Id="rId9" Type="http://schemas.openxmlformats.org/officeDocument/2006/relationships/tags" Target="../tags/tag109.xml"/></Relationships>
</file>

<file path=ppt/slides/_rels/slide2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tags" Target="../tags/tag114.xml"/><Relationship Id="rId7" Type="http://schemas.openxmlformats.org/officeDocument/2006/relationships/image" Target="../media/image32.pn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slideLayout" Target="../slideLayouts/slideLayout2.xml"/><Relationship Id="rId5" Type="http://schemas.openxmlformats.org/officeDocument/2006/relationships/tags" Target="../tags/tag116.xml"/><Relationship Id="rId4" Type="http://schemas.openxmlformats.org/officeDocument/2006/relationships/tags" Target="../tags/tag1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5" Type="http://schemas.microsoft.com/office/2007/relationships/hdphoto" Target="../media/hdphoto8.wdp"/><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5" Type="http://schemas.openxmlformats.org/officeDocument/2006/relationships/slideLayout" Target="../slideLayouts/slideLayout2.xml"/><Relationship Id="rId4" Type="http://schemas.openxmlformats.org/officeDocument/2006/relationships/tags" Target="../tags/tag12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tags" Target="../tags/tag125.xml"/><Relationship Id="rId7" Type="http://schemas.openxmlformats.org/officeDocument/2006/relationships/image" Target="../media/image35.pn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slideLayout" Target="../slideLayouts/slideLayout2.xml"/><Relationship Id="rId5" Type="http://schemas.openxmlformats.org/officeDocument/2006/relationships/tags" Target="../tags/tag127.xml"/><Relationship Id="rId4" Type="http://schemas.openxmlformats.org/officeDocument/2006/relationships/tags" Target="../tags/tag126.xml"/></Relationships>
</file>

<file path=ppt/slides/_rels/slide35.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tags" Target="../tags/tag140.xml"/><Relationship Id="rId18" Type="http://schemas.openxmlformats.org/officeDocument/2006/relationships/tags" Target="../tags/tag145.xml"/><Relationship Id="rId26" Type="http://schemas.openxmlformats.org/officeDocument/2006/relationships/tags" Target="../tags/tag153.xml"/><Relationship Id="rId39" Type="http://schemas.openxmlformats.org/officeDocument/2006/relationships/tags" Target="../tags/tag166.xml"/><Relationship Id="rId3" Type="http://schemas.openxmlformats.org/officeDocument/2006/relationships/tags" Target="../tags/tag130.xml"/><Relationship Id="rId21" Type="http://schemas.openxmlformats.org/officeDocument/2006/relationships/tags" Target="../tags/tag148.xml"/><Relationship Id="rId34" Type="http://schemas.openxmlformats.org/officeDocument/2006/relationships/tags" Target="../tags/tag161.xml"/><Relationship Id="rId42" Type="http://schemas.openxmlformats.org/officeDocument/2006/relationships/image" Target="../media/image36.jpeg"/><Relationship Id="rId7" Type="http://schemas.openxmlformats.org/officeDocument/2006/relationships/tags" Target="../tags/tag134.xml"/><Relationship Id="rId12" Type="http://schemas.openxmlformats.org/officeDocument/2006/relationships/tags" Target="../tags/tag139.xml"/><Relationship Id="rId17" Type="http://schemas.openxmlformats.org/officeDocument/2006/relationships/tags" Target="../tags/tag144.xml"/><Relationship Id="rId25" Type="http://schemas.openxmlformats.org/officeDocument/2006/relationships/tags" Target="../tags/tag152.xml"/><Relationship Id="rId33" Type="http://schemas.openxmlformats.org/officeDocument/2006/relationships/tags" Target="../tags/tag160.xml"/><Relationship Id="rId38" Type="http://schemas.openxmlformats.org/officeDocument/2006/relationships/tags" Target="../tags/tag165.xml"/><Relationship Id="rId2" Type="http://schemas.openxmlformats.org/officeDocument/2006/relationships/tags" Target="../tags/tag129.xml"/><Relationship Id="rId16" Type="http://schemas.openxmlformats.org/officeDocument/2006/relationships/tags" Target="../tags/tag143.xml"/><Relationship Id="rId20" Type="http://schemas.openxmlformats.org/officeDocument/2006/relationships/tags" Target="../tags/tag147.xml"/><Relationship Id="rId29" Type="http://schemas.openxmlformats.org/officeDocument/2006/relationships/tags" Target="../tags/tag156.xml"/><Relationship Id="rId41" Type="http://schemas.openxmlformats.org/officeDocument/2006/relationships/slideLayout" Target="../slideLayouts/slideLayout2.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24" Type="http://schemas.openxmlformats.org/officeDocument/2006/relationships/tags" Target="../tags/tag151.xml"/><Relationship Id="rId32" Type="http://schemas.openxmlformats.org/officeDocument/2006/relationships/tags" Target="../tags/tag159.xml"/><Relationship Id="rId37" Type="http://schemas.openxmlformats.org/officeDocument/2006/relationships/tags" Target="../tags/tag164.xml"/><Relationship Id="rId40" Type="http://schemas.openxmlformats.org/officeDocument/2006/relationships/tags" Target="../tags/tag167.xml"/><Relationship Id="rId5" Type="http://schemas.openxmlformats.org/officeDocument/2006/relationships/tags" Target="../tags/tag132.xml"/><Relationship Id="rId15" Type="http://schemas.openxmlformats.org/officeDocument/2006/relationships/tags" Target="../tags/tag142.xml"/><Relationship Id="rId23" Type="http://schemas.openxmlformats.org/officeDocument/2006/relationships/tags" Target="../tags/tag150.xml"/><Relationship Id="rId28" Type="http://schemas.openxmlformats.org/officeDocument/2006/relationships/tags" Target="../tags/tag155.xml"/><Relationship Id="rId36" Type="http://schemas.openxmlformats.org/officeDocument/2006/relationships/tags" Target="../tags/tag163.xml"/><Relationship Id="rId10" Type="http://schemas.openxmlformats.org/officeDocument/2006/relationships/tags" Target="../tags/tag137.xml"/><Relationship Id="rId19" Type="http://schemas.openxmlformats.org/officeDocument/2006/relationships/tags" Target="../tags/tag146.xml"/><Relationship Id="rId31" Type="http://schemas.openxmlformats.org/officeDocument/2006/relationships/tags" Target="../tags/tag158.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tags" Target="../tags/tag141.xml"/><Relationship Id="rId22" Type="http://schemas.openxmlformats.org/officeDocument/2006/relationships/tags" Target="../tags/tag149.xml"/><Relationship Id="rId27" Type="http://schemas.openxmlformats.org/officeDocument/2006/relationships/tags" Target="../tags/tag154.xml"/><Relationship Id="rId30" Type="http://schemas.openxmlformats.org/officeDocument/2006/relationships/tags" Target="../tags/tag157.xml"/><Relationship Id="rId35" Type="http://schemas.openxmlformats.org/officeDocument/2006/relationships/tags" Target="../tags/tag16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9.xml"/><Relationship Id="rId1" Type="http://schemas.openxmlformats.org/officeDocument/2006/relationships/tags" Target="../tags/tag168.xml"/><Relationship Id="rId5" Type="http://schemas.openxmlformats.org/officeDocument/2006/relationships/image" Target="../media/image41.jpeg"/><Relationship Id="rId4"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3"/>
          <p:cNvSpPr txBox="1">
            <a:spLocks noChangeArrowheads="1"/>
          </p:cNvSpPr>
          <p:nvPr/>
        </p:nvSpPr>
        <p:spPr bwMode="auto">
          <a:xfrm>
            <a:off x="9789089" y="234298"/>
            <a:ext cx="1885992" cy="77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en-US" altLang="zh-CN" sz="4000" b="1" dirty="0" smtClean="0">
                <a:solidFill>
                  <a:schemeClr val="bg2">
                    <a:lumMod val="25000"/>
                  </a:schemeClr>
                </a:solidFill>
                <a:latin typeface="微软雅黑" pitchFamily="34" charset="-122"/>
                <a:ea typeface="微软雅黑" pitchFamily="34" charset="-122"/>
              </a:rPr>
              <a:t>LOGO</a:t>
            </a:r>
            <a:endParaRPr lang="zh-CN" sz="4000" b="1" dirty="0">
              <a:solidFill>
                <a:schemeClr val="bg2">
                  <a:lumMod val="25000"/>
                </a:schemeClr>
              </a:solidFill>
              <a:latin typeface="微软雅黑" pitchFamily="34" charset="-122"/>
              <a:ea typeface="微软雅黑" pitchFamily="34" charset="-122"/>
            </a:endParaRPr>
          </a:p>
        </p:txBody>
      </p:sp>
      <p:sp>
        <p:nvSpPr>
          <p:cNvPr id="10" name="Freeform 10"/>
          <p:cNvSpPr>
            <a:spLocks noEditPoints="1"/>
          </p:cNvSpPr>
          <p:nvPr/>
        </p:nvSpPr>
        <p:spPr bwMode="auto">
          <a:xfrm>
            <a:off x="6499636" y="4796032"/>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3B3838"/>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itchFamily="34" charset="-122"/>
              <a:ea typeface="微软雅黑" pitchFamily="34" charset="-122"/>
            </a:endParaRPr>
          </a:p>
        </p:txBody>
      </p:sp>
      <p:sp>
        <p:nvSpPr>
          <p:cNvPr id="11" name="Rectangle 3"/>
          <p:cNvSpPr txBox="1">
            <a:spLocks noChangeArrowheads="1"/>
          </p:cNvSpPr>
          <p:nvPr/>
        </p:nvSpPr>
        <p:spPr bwMode="auto">
          <a:xfrm>
            <a:off x="6365226" y="3715912"/>
            <a:ext cx="684772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5400" b="1" dirty="0" smtClean="0">
                <a:solidFill>
                  <a:schemeClr val="bg2">
                    <a:lumMod val="25000"/>
                  </a:schemeClr>
                </a:solidFill>
                <a:latin typeface="微软雅黑" pitchFamily="34" charset="-122"/>
                <a:ea typeface="微软雅黑" pitchFamily="34" charset="-122"/>
              </a:rPr>
              <a:t>创业</a:t>
            </a:r>
            <a:r>
              <a:rPr lang="en-US" altLang="zh-CN" sz="5400" b="1" dirty="0" smtClean="0">
                <a:solidFill>
                  <a:schemeClr val="bg2">
                    <a:lumMod val="25000"/>
                  </a:schemeClr>
                </a:solidFill>
                <a:latin typeface="微软雅黑" pitchFamily="34" charset="-122"/>
                <a:ea typeface="微软雅黑" pitchFamily="34" charset="-122"/>
              </a:rPr>
              <a:t>/</a:t>
            </a:r>
            <a:r>
              <a:rPr lang="zh-CN" altLang="en-US" sz="5400" b="1" dirty="0" smtClean="0">
                <a:solidFill>
                  <a:schemeClr val="bg2">
                    <a:lumMod val="25000"/>
                  </a:schemeClr>
                </a:solidFill>
                <a:latin typeface="微软雅黑" pitchFamily="34" charset="-122"/>
                <a:ea typeface="微软雅黑" pitchFamily="34" charset="-122"/>
              </a:rPr>
              <a:t>商业计划书</a:t>
            </a:r>
            <a:endParaRPr lang="zh-CN" sz="5400" b="1" dirty="0">
              <a:solidFill>
                <a:schemeClr val="bg2">
                  <a:lumMod val="25000"/>
                </a:schemeClr>
              </a:solidFill>
              <a:latin typeface="微软雅黑" pitchFamily="34" charset="-122"/>
              <a:ea typeface="微软雅黑" pitchFamily="34" charset="-122"/>
            </a:endParaRPr>
          </a:p>
        </p:txBody>
      </p:sp>
      <p:sp>
        <p:nvSpPr>
          <p:cNvPr id="12" name="Rectangle 4"/>
          <p:cNvSpPr txBox="1">
            <a:spLocks noChangeArrowheads="1"/>
          </p:cNvSpPr>
          <p:nvPr/>
        </p:nvSpPr>
        <p:spPr bwMode="auto">
          <a:xfrm>
            <a:off x="6955766" y="4854004"/>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smtClean="0">
                <a:solidFill>
                  <a:schemeClr val="bg2">
                    <a:lumMod val="25000"/>
                  </a:schemeClr>
                </a:solidFill>
                <a:latin typeface="微软雅黑" pitchFamily="34" charset="-122"/>
                <a:ea typeface="微软雅黑" pitchFamily="34" charset="-122"/>
              </a:rPr>
              <a:t>这里可以输入公司</a:t>
            </a:r>
            <a:r>
              <a:rPr lang="en-US" altLang="zh-CN" sz="2800" b="0" dirty="0" smtClean="0">
                <a:solidFill>
                  <a:schemeClr val="bg2">
                    <a:lumMod val="25000"/>
                  </a:schemeClr>
                </a:solidFill>
                <a:latin typeface="微软雅黑" pitchFamily="34" charset="-122"/>
                <a:ea typeface="微软雅黑" pitchFamily="34" charset="-122"/>
              </a:rPr>
              <a:t>/</a:t>
            </a:r>
            <a:r>
              <a:rPr lang="zh-CN" altLang="en-US" sz="2800" b="0" dirty="0" smtClean="0">
                <a:solidFill>
                  <a:schemeClr val="bg2">
                    <a:lumMod val="25000"/>
                  </a:schemeClr>
                </a:solidFill>
                <a:latin typeface="微软雅黑" pitchFamily="34" charset="-122"/>
                <a:ea typeface="微软雅黑" pitchFamily="34" charset="-122"/>
              </a:rPr>
              <a:t>团队名称</a:t>
            </a:r>
            <a:endParaRPr lang="zh-CN" sz="2800" b="0" dirty="0">
              <a:solidFill>
                <a:schemeClr val="bg2">
                  <a:lumMod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4483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80">
                                          <p:stCondLst>
                                            <p:cond delay="0"/>
                                          </p:stCondLst>
                                        </p:cTn>
                                        <p:tgtEl>
                                          <p:spTgt spid="11"/>
                                        </p:tgtEl>
                                      </p:cBhvr>
                                    </p:animEffect>
                                    <p:anim calcmode="lin" valueType="num">
                                      <p:cBhvr>
                                        <p:cTn id="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8" dur="26">
                                          <p:stCondLst>
                                            <p:cond delay="650"/>
                                          </p:stCondLst>
                                        </p:cTn>
                                        <p:tgtEl>
                                          <p:spTgt spid="11"/>
                                        </p:tgtEl>
                                      </p:cBhvr>
                                      <p:to x="100000" y="60000"/>
                                    </p:animScale>
                                    <p:animScale>
                                      <p:cBhvr>
                                        <p:cTn id="19" dur="166" decel="50000">
                                          <p:stCondLst>
                                            <p:cond delay="676"/>
                                          </p:stCondLst>
                                        </p:cTn>
                                        <p:tgtEl>
                                          <p:spTgt spid="11"/>
                                        </p:tgtEl>
                                      </p:cBhvr>
                                      <p:to x="100000" y="100000"/>
                                    </p:animScale>
                                    <p:animScale>
                                      <p:cBhvr>
                                        <p:cTn id="20" dur="26">
                                          <p:stCondLst>
                                            <p:cond delay="1312"/>
                                          </p:stCondLst>
                                        </p:cTn>
                                        <p:tgtEl>
                                          <p:spTgt spid="11"/>
                                        </p:tgtEl>
                                      </p:cBhvr>
                                      <p:to x="100000" y="80000"/>
                                    </p:animScale>
                                    <p:animScale>
                                      <p:cBhvr>
                                        <p:cTn id="21" dur="166" decel="50000">
                                          <p:stCondLst>
                                            <p:cond delay="1338"/>
                                          </p:stCondLst>
                                        </p:cTn>
                                        <p:tgtEl>
                                          <p:spTgt spid="11"/>
                                        </p:tgtEl>
                                      </p:cBhvr>
                                      <p:to x="100000" y="100000"/>
                                    </p:animScale>
                                    <p:animScale>
                                      <p:cBhvr>
                                        <p:cTn id="22" dur="26">
                                          <p:stCondLst>
                                            <p:cond delay="1642"/>
                                          </p:stCondLst>
                                        </p:cTn>
                                        <p:tgtEl>
                                          <p:spTgt spid="11"/>
                                        </p:tgtEl>
                                      </p:cBhvr>
                                      <p:to x="100000" y="90000"/>
                                    </p:animScale>
                                    <p:animScale>
                                      <p:cBhvr>
                                        <p:cTn id="23" dur="166" decel="50000">
                                          <p:stCondLst>
                                            <p:cond delay="1668"/>
                                          </p:stCondLst>
                                        </p:cTn>
                                        <p:tgtEl>
                                          <p:spTgt spid="11"/>
                                        </p:tgtEl>
                                      </p:cBhvr>
                                      <p:to x="100000" y="100000"/>
                                    </p:animScale>
                                    <p:animScale>
                                      <p:cBhvr>
                                        <p:cTn id="24" dur="26">
                                          <p:stCondLst>
                                            <p:cond delay="1808"/>
                                          </p:stCondLst>
                                        </p:cTn>
                                        <p:tgtEl>
                                          <p:spTgt spid="11"/>
                                        </p:tgtEl>
                                      </p:cBhvr>
                                      <p:to x="100000" y="95000"/>
                                    </p:animScale>
                                    <p:animScale>
                                      <p:cBhvr>
                                        <p:cTn id="25" dur="166" decel="50000">
                                          <p:stCondLst>
                                            <p:cond delay="1834"/>
                                          </p:stCondLst>
                                        </p:cTn>
                                        <p:tgtEl>
                                          <p:spTgt spid="11"/>
                                        </p:tgtEl>
                                      </p:cBhvr>
                                      <p:to x="100000" y="100000"/>
                                    </p:animScale>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3">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sp>
        <p:nvSpPr>
          <p:cNvPr id="26" name="矩形 25"/>
          <p:cNvSpPr/>
          <p:nvPr/>
        </p:nvSpPr>
        <p:spPr>
          <a:xfrm>
            <a:off x="4950723" y="0"/>
            <a:ext cx="7241277" cy="6858000"/>
          </a:xfrm>
          <a:custGeom>
            <a:avLst/>
            <a:gdLst>
              <a:gd name="connsiteX0" fmla="*/ 0 w 7258050"/>
              <a:gd name="connsiteY0" fmla="*/ 0 h 6858000"/>
              <a:gd name="connsiteX1" fmla="*/ 7258050 w 7258050"/>
              <a:gd name="connsiteY1" fmla="*/ 0 h 6858000"/>
              <a:gd name="connsiteX2" fmla="*/ 7258050 w 7258050"/>
              <a:gd name="connsiteY2" fmla="*/ 6858000 h 6858000"/>
              <a:gd name="connsiteX3" fmla="*/ 0 w 7258050"/>
              <a:gd name="connsiteY3" fmla="*/ 6858000 h 6858000"/>
              <a:gd name="connsiteX4" fmla="*/ 0 w 7258050"/>
              <a:gd name="connsiteY4" fmla="*/ 0 h 6858000"/>
              <a:gd name="connsiteX0" fmla="*/ 1676400 w 7258050"/>
              <a:gd name="connsiteY0" fmla="*/ 19050 h 6858000"/>
              <a:gd name="connsiteX1" fmla="*/ 7258050 w 7258050"/>
              <a:gd name="connsiteY1" fmla="*/ 0 h 6858000"/>
              <a:gd name="connsiteX2" fmla="*/ 7258050 w 7258050"/>
              <a:gd name="connsiteY2" fmla="*/ 6858000 h 6858000"/>
              <a:gd name="connsiteX3" fmla="*/ 0 w 7258050"/>
              <a:gd name="connsiteY3" fmla="*/ 6858000 h 6858000"/>
              <a:gd name="connsiteX4" fmla="*/ 1676400 w 7258050"/>
              <a:gd name="connsiteY4" fmla="*/ 19050 h 6858000"/>
              <a:gd name="connsiteX0" fmla="*/ 2476500 w 7258050"/>
              <a:gd name="connsiteY0" fmla="*/ 0 h 6858000"/>
              <a:gd name="connsiteX1" fmla="*/ 7258050 w 7258050"/>
              <a:gd name="connsiteY1" fmla="*/ 0 h 6858000"/>
              <a:gd name="connsiteX2" fmla="*/ 7258050 w 7258050"/>
              <a:gd name="connsiteY2" fmla="*/ 6858000 h 6858000"/>
              <a:gd name="connsiteX3" fmla="*/ 0 w 7258050"/>
              <a:gd name="connsiteY3" fmla="*/ 6858000 h 6858000"/>
              <a:gd name="connsiteX4" fmla="*/ 2476500 w 72580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8050" h="6858000">
                <a:moveTo>
                  <a:pt x="2476500" y="0"/>
                </a:moveTo>
                <a:lnTo>
                  <a:pt x="7258050" y="0"/>
                </a:lnTo>
                <a:lnTo>
                  <a:pt x="7258050" y="6858000"/>
                </a:lnTo>
                <a:lnTo>
                  <a:pt x="0" y="6858000"/>
                </a:lnTo>
                <a:lnTo>
                  <a:pt x="2476500" y="0"/>
                </a:lnTo>
                <a:close/>
              </a:path>
            </a:pathLst>
          </a:custGeom>
          <a:solidFill>
            <a:schemeClr val="bg2">
              <a:lumMod val="2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18"/>
          <p:cNvSpPr txBox="1">
            <a:spLocks noChangeArrowheads="1"/>
          </p:cNvSpPr>
          <p:nvPr>
            <p:custDataLst>
              <p:tags r:id="rId1"/>
            </p:custDataLst>
          </p:nvPr>
        </p:nvSpPr>
        <p:spPr bwMode="auto">
          <a:xfrm>
            <a:off x="548519" y="798117"/>
            <a:ext cx="446405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itchFamily="34" charset="0"/>
              <a:buChar char="•"/>
              <a:defRPr sz="2100">
                <a:solidFill>
                  <a:schemeClr val="tx1"/>
                </a:solidFill>
                <a:latin typeface="Calibri" pitchFamily="34" charset="0"/>
                <a:ea typeface="宋体" pitchFamily="2" charset="-122"/>
              </a:defRPr>
            </a:lvl1pPr>
            <a:lvl2pPr marL="742950" indent="-285750">
              <a:lnSpc>
                <a:spcPct val="90000"/>
              </a:lnSpc>
              <a:spcBef>
                <a:spcPts val="375"/>
              </a:spcBef>
              <a:buFont typeface="Arial" pitchFamily="34" charset="0"/>
              <a:buChar char="•"/>
              <a:defRPr>
                <a:solidFill>
                  <a:schemeClr val="tx1"/>
                </a:solidFill>
                <a:latin typeface="Calibri" pitchFamily="34" charset="0"/>
                <a:ea typeface="宋体" pitchFamily="2" charset="-122"/>
              </a:defRPr>
            </a:lvl2pPr>
            <a:lvl3pPr marL="1143000" indent="-228600">
              <a:lnSpc>
                <a:spcPct val="90000"/>
              </a:lnSpc>
              <a:spcBef>
                <a:spcPts val="375"/>
              </a:spcBef>
              <a:buFont typeface="Arial" pitchFamily="34" charset="0"/>
              <a:buChar char="•"/>
              <a:defRPr sz="1500">
                <a:solidFill>
                  <a:schemeClr val="tx1"/>
                </a:solidFill>
                <a:latin typeface="Calibri" pitchFamily="34" charset="0"/>
                <a:ea typeface="宋体" pitchFamily="2" charset="-122"/>
              </a:defRPr>
            </a:lvl3pPr>
            <a:lvl4pPr marL="16002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4pPr>
            <a:lvl5pPr marL="2057400" indent="-228600">
              <a:lnSpc>
                <a:spcPct val="90000"/>
              </a:lnSpc>
              <a:spcBef>
                <a:spcPts val="375"/>
              </a:spcBef>
              <a:buFont typeface="Arial" pitchFamily="34" charset="0"/>
              <a:buChar char="•"/>
              <a:defRPr sz="1300">
                <a:solidFill>
                  <a:schemeClr val="tx1"/>
                </a:solidFill>
                <a:latin typeface="Calibri" pitchFamily="34" charset="0"/>
                <a:ea typeface="宋体" pitchFamily="2" charset="-122"/>
              </a:defRPr>
            </a:lvl5pPr>
            <a:lvl6pPr marL="25146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6pPr>
            <a:lvl7pPr marL="29718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7pPr>
            <a:lvl8pPr marL="34290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8pPr>
            <a:lvl9pPr marL="3886200" indent="-228600" eaLnBrk="0" fontAlgn="base" hangingPunct="0">
              <a:lnSpc>
                <a:spcPct val="90000"/>
              </a:lnSpc>
              <a:spcBef>
                <a:spcPts val="375"/>
              </a:spcBef>
              <a:spcAft>
                <a:spcPct val="0"/>
              </a:spcAft>
              <a:buFont typeface="Arial" pitchFamily="34" charset="0"/>
              <a:buChar char="•"/>
              <a:defRPr sz="1300">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en-US" altLang="zh-CN" sz="2800" dirty="0">
                <a:solidFill>
                  <a:srgbClr val="3B3838"/>
                </a:solidFill>
                <a:latin typeface="Humnst777 BT" panose="020B0603030504020204" pitchFamily="34" charset="0"/>
                <a:ea typeface="华文中宋" pitchFamily="2" charset="-122"/>
              </a:rPr>
              <a:t>CONTENTS</a:t>
            </a:r>
            <a:endParaRPr lang="zh-CN" altLang="en-US" sz="2800" dirty="0">
              <a:solidFill>
                <a:srgbClr val="3B3838"/>
              </a:solidFill>
              <a:latin typeface="Humnst777 BT" panose="020B0603030504020204" pitchFamily="34" charset="0"/>
              <a:ea typeface="华文中宋" pitchFamily="2" charset="-122"/>
            </a:endParaRPr>
          </a:p>
        </p:txBody>
      </p:sp>
      <p:sp>
        <p:nvSpPr>
          <p:cNvPr id="30" name="Rectangle 3"/>
          <p:cNvSpPr txBox="1">
            <a:spLocks noChangeArrowheads="1"/>
          </p:cNvSpPr>
          <p:nvPr/>
        </p:nvSpPr>
        <p:spPr bwMode="auto">
          <a:xfrm>
            <a:off x="610587" y="242214"/>
            <a:ext cx="1823542"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4800" b="1" dirty="0" smtClean="0">
                <a:solidFill>
                  <a:schemeClr val="bg1"/>
                </a:solidFill>
                <a:latin typeface="微软雅黑" pitchFamily="34" charset="-122"/>
                <a:ea typeface="微软雅黑" pitchFamily="34" charset="-122"/>
              </a:rPr>
              <a:t>目</a:t>
            </a:r>
            <a:r>
              <a:rPr lang="zh-CN" altLang="en-US" sz="4800" b="1" dirty="0" smtClean="0">
                <a:solidFill>
                  <a:srgbClr val="3B3838"/>
                </a:solidFill>
                <a:latin typeface="微软雅黑" pitchFamily="34" charset="-122"/>
                <a:ea typeface="微软雅黑" pitchFamily="34" charset="-122"/>
              </a:rPr>
              <a:t>录</a:t>
            </a:r>
            <a:endParaRPr lang="zh-CN" sz="4800" b="1" dirty="0">
              <a:solidFill>
                <a:srgbClr val="3B3838"/>
              </a:solidFill>
              <a:latin typeface="微软雅黑" pitchFamily="34" charset="-122"/>
              <a:ea typeface="微软雅黑" pitchFamily="34" charset="-122"/>
            </a:endParaRPr>
          </a:p>
        </p:txBody>
      </p:sp>
      <p:grpSp>
        <p:nvGrpSpPr>
          <p:cNvPr id="33" name="组合 32"/>
          <p:cNvGrpSpPr/>
          <p:nvPr/>
        </p:nvGrpSpPr>
        <p:grpSpPr>
          <a:xfrm>
            <a:off x="6751259" y="798117"/>
            <a:ext cx="758505" cy="758505"/>
            <a:chOff x="6359747" y="841432"/>
            <a:chExt cx="1047750" cy="1047750"/>
          </a:xfrm>
        </p:grpSpPr>
        <p:sp>
          <p:nvSpPr>
            <p:cNvPr id="31" name="流程图: 联系 30"/>
            <p:cNvSpPr/>
            <p:nvPr/>
          </p:nvSpPr>
          <p:spPr>
            <a:xfrm>
              <a:off x="6359747" y="841432"/>
              <a:ext cx="1047750" cy="1047750"/>
            </a:xfrm>
            <a:prstGeom prst="flowChartConnector">
              <a:avLst/>
            </a:prstGeom>
            <a:gradFill>
              <a:gsLst>
                <a:gs pos="0">
                  <a:schemeClr val="bg1">
                    <a:lumMod val="65000"/>
                  </a:schemeClr>
                </a:gs>
                <a:gs pos="28000">
                  <a:schemeClr val="bg1">
                    <a:lumMod val="85000"/>
                  </a:schemeClr>
                </a:gs>
                <a:gs pos="58000">
                  <a:schemeClr val="bg1">
                    <a:lumMod val="95000"/>
                  </a:schemeClr>
                </a:gs>
                <a:gs pos="83000">
                  <a:schemeClr val="bg1">
                    <a:lumMod val="7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流程图: 联系 31"/>
            <p:cNvSpPr/>
            <p:nvPr/>
          </p:nvSpPr>
          <p:spPr>
            <a:xfrm>
              <a:off x="6496760" y="978445"/>
              <a:ext cx="773723" cy="773723"/>
            </a:xfrm>
            <a:prstGeom prst="flowChartConnec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grpSp>
        <p:nvGrpSpPr>
          <p:cNvPr id="34" name="组合 33"/>
          <p:cNvGrpSpPr/>
          <p:nvPr/>
        </p:nvGrpSpPr>
        <p:grpSpPr>
          <a:xfrm>
            <a:off x="6252024" y="2071840"/>
            <a:ext cx="758505" cy="758505"/>
            <a:chOff x="6359747" y="841432"/>
            <a:chExt cx="1047750" cy="1047750"/>
          </a:xfrm>
        </p:grpSpPr>
        <p:sp>
          <p:nvSpPr>
            <p:cNvPr id="35" name="流程图: 联系 34"/>
            <p:cNvSpPr/>
            <p:nvPr/>
          </p:nvSpPr>
          <p:spPr>
            <a:xfrm>
              <a:off x="6359747" y="841432"/>
              <a:ext cx="1047750" cy="1047750"/>
            </a:xfrm>
            <a:prstGeom prst="flowChartConnector">
              <a:avLst/>
            </a:prstGeom>
            <a:gradFill>
              <a:gsLst>
                <a:gs pos="0">
                  <a:schemeClr val="bg1">
                    <a:lumMod val="65000"/>
                  </a:schemeClr>
                </a:gs>
                <a:gs pos="28000">
                  <a:schemeClr val="bg1">
                    <a:lumMod val="85000"/>
                  </a:schemeClr>
                </a:gs>
                <a:gs pos="58000">
                  <a:schemeClr val="bg1">
                    <a:lumMod val="95000"/>
                  </a:schemeClr>
                </a:gs>
                <a:gs pos="83000">
                  <a:schemeClr val="bg1">
                    <a:lumMod val="7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流程图: 联系 35"/>
            <p:cNvSpPr/>
            <p:nvPr/>
          </p:nvSpPr>
          <p:spPr>
            <a:xfrm>
              <a:off x="6496760" y="978445"/>
              <a:ext cx="773723" cy="773723"/>
            </a:xfrm>
            <a:prstGeom prst="flowChartConnec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grpSp>
      <p:grpSp>
        <p:nvGrpSpPr>
          <p:cNvPr id="37" name="组合 36"/>
          <p:cNvGrpSpPr/>
          <p:nvPr/>
        </p:nvGrpSpPr>
        <p:grpSpPr>
          <a:xfrm>
            <a:off x="5855040" y="3253439"/>
            <a:ext cx="758505" cy="758505"/>
            <a:chOff x="6359747" y="841432"/>
            <a:chExt cx="1047750" cy="1047750"/>
          </a:xfrm>
        </p:grpSpPr>
        <p:sp>
          <p:nvSpPr>
            <p:cNvPr id="38" name="流程图: 联系 37"/>
            <p:cNvSpPr/>
            <p:nvPr/>
          </p:nvSpPr>
          <p:spPr>
            <a:xfrm>
              <a:off x="6359747" y="841432"/>
              <a:ext cx="1047750" cy="1047750"/>
            </a:xfrm>
            <a:prstGeom prst="flowChartConnector">
              <a:avLst/>
            </a:prstGeom>
            <a:gradFill>
              <a:gsLst>
                <a:gs pos="0">
                  <a:schemeClr val="bg1">
                    <a:lumMod val="65000"/>
                  </a:schemeClr>
                </a:gs>
                <a:gs pos="28000">
                  <a:schemeClr val="bg1">
                    <a:lumMod val="85000"/>
                  </a:schemeClr>
                </a:gs>
                <a:gs pos="58000">
                  <a:schemeClr val="bg1">
                    <a:lumMod val="95000"/>
                  </a:schemeClr>
                </a:gs>
                <a:gs pos="83000">
                  <a:schemeClr val="bg1">
                    <a:lumMod val="7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流程图: 联系 38"/>
            <p:cNvSpPr/>
            <p:nvPr/>
          </p:nvSpPr>
          <p:spPr>
            <a:xfrm>
              <a:off x="6496760" y="978445"/>
              <a:ext cx="773723" cy="773723"/>
            </a:xfrm>
            <a:prstGeom prst="flowChartConnec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grpSp>
      <p:grpSp>
        <p:nvGrpSpPr>
          <p:cNvPr id="40" name="组合 39"/>
          <p:cNvGrpSpPr/>
          <p:nvPr/>
        </p:nvGrpSpPr>
        <p:grpSpPr>
          <a:xfrm>
            <a:off x="5361771" y="4470972"/>
            <a:ext cx="758505" cy="758505"/>
            <a:chOff x="6359747" y="841432"/>
            <a:chExt cx="1047750" cy="1047750"/>
          </a:xfrm>
        </p:grpSpPr>
        <p:sp>
          <p:nvSpPr>
            <p:cNvPr id="41" name="流程图: 联系 40"/>
            <p:cNvSpPr/>
            <p:nvPr/>
          </p:nvSpPr>
          <p:spPr>
            <a:xfrm>
              <a:off x="6359747" y="841432"/>
              <a:ext cx="1047750" cy="1047750"/>
            </a:xfrm>
            <a:prstGeom prst="flowChartConnector">
              <a:avLst/>
            </a:prstGeom>
            <a:gradFill>
              <a:gsLst>
                <a:gs pos="0">
                  <a:schemeClr val="bg1">
                    <a:lumMod val="65000"/>
                  </a:schemeClr>
                </a:gs>
                <a:gs pos="28000">
                  <a:schemeClr val="bg1">
                    <a:lumMod val="85000"/>
                  </a:schemeClr>
                </a:gs>
                <a:gs pos="58000">
                  <a:schemeClr val="bg1">
                    <a:lumMod val="95000"/>
                  </a:schemeClr>
                </a:gs>
                <a:gs pos="83000">
                  <a:schemeClr val="bg1">
                    <a:lumMod val="7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流程图: 联系 41"/>
            <p:cNvSpPr/>
            <p:nvPr/>
          </p:nvSpPr>
          <p:spPr>
            <a:xfrm>
              <a:off x="6496760" y="978445"/>
              <a:ext cx="773723" cy="773723"/>
            </a:xfrm>
            <a:prstGeom prst="flowChartConnec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grpSp>
      <p:grpSp>
        <p:nvGrpSpPr>
          <p:cNvPr id="43" name="组合 42"/>
          <p:cNvGrpSpPr/>
          <p:nvPr/>
        </p:nvGrpSpPr>
        <p:grpSpPr>
          <a:xfrm>
            <a:off x="4912179" y="5691215"/>
            <a:ext cx="758505" cy="758505"/>
            <a:chOff x="6359747" y="841432"/>
            <a:chExt cx="1047750" cy="1047750"/>
          </a:xfrm>
        </p:grpSpPr>
        <p:sp>
          <p:nvSpPr>
            <p:cNvPr id="44" name="流程图: 联系 43"/>
            <p:cNvSpPr/>
            <p:nvPr/>
          </p:nvSpPr>
          <p:spPr>
            <a:xfrm>
              <a:off x="6359747" y="841432"/>
              <a:ext cx="1047750" cy="1047750"/>
            </a:xfrm>
            <a:prstGeom prst="flowChartConnector">
              <a:avLst/>
            </a:prstGeom>
            <a:gradFill>
              <a:gsLst>
                <a:gs pos="0">
                  <a:schemeClr val="bg1">
                    <a:lumMod val="65000"/>
                  </a:schemeClr>
                </a:gs>
                <a:gs pos="28000">
                  <a:schemeClr val="bg1">
                    <a:lumMod val="85000"/>
                  </a:schemeClr>
                </a:gs>
                <a:gs pos="58000">
                  <a:schemeClr val="bg1">
                    <a:lumMod val="95000"/>
                  </a:schemeClr>
                </a:gs>
                <a:gs pos="83000">
                  <a:schemeClr val="bg1">
                    <a:lumMod val="7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流程图: 联系 44"/>
            <p:cNvSpPr/>
            <p:nvPr/>
          </p:nvSpPr>
          <p:spPr>
            <a:xfrm>
              <a:off x="6496760" y="978445"/>
              <a:ext cx="773723" cy="773723"/>
            </a:xfrm>
            <a:prstGeom prst="flowChartConnec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grpSp>
      <p:sp>
        <p:nvSpPr>
          <p:cNvPr id="61" name="矩形 60"/>
          <p:cNvSpPr/>
          <p:nvPr/>
        </p:nvSpPr>
        <p:spPr>
          <a:xfrm>
            <a:off x="7427788" y="943784"/>
            <a:ext cx="2236510" cy="584775"/>
          </a:xfrm>
          <a:prstGeom prst="rect">
            <a:avLst/>
          </a:prstGeom>
        </p:spPr>
        <p:txBody>
          <a:bodyPr wrap="none">
            <a:spAutoFit/>
          </a:bodyPr>
          <a:lstStyle/>
          <a:p>
            <a:pPr algn="dist">
              <a:defRPr/>
            </a:pPr>
            <a:r>
              <a:rPr lang="zh-CN" altLang="en-US" sz="3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公司与团队</a:t>
            </a:r>
          </a:p>
        </p:txBody>
      </p:sp>
      <p:sp>
        <p:nvSpPr>
          <p:cNvPr id="62" name="矩形 61"/>
          <p:cNvSpPr/>
          <p:nvPr/>
        </p:nvSpPr>
        <p:spPr>
          <a:xfrm>
            <a:off x="7069517" y="2208018"/>
            <a:ext cx="1826141" cy="584775"/>
          </a:xfrm>
          <a:prstGeom prst="rect">
            <a:avLst/>
          </a:prstGeom>
        </p:spPr>
        <p:txBody>
          <a:bodyPr wrap="none">
            <a:spAutoFit/>
          </a:bodyPr>
          <a:lstStyle/>
          <a:p>
            <a:pPr algn="dist">
              <a:defRPr/>
            </a:pPr>
            <a:r>
              <a:rPr lang="zh-CN" altLang="en-US" sz="32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项目介绍</a:t>
            </a:r>
          </a:p>
        </p:txBody>
      </p:sp>
      <p:sp>
        <p:nvSpPr>
          <p:cNvPr id="63" name="矩形 62"/>
          <p:cNvSpPr/>
          <p:nvPr/>
        </p:nvSpPr>
        <p:spPr>
          <a:xfrm>
            <a:off x="6631276" y="3382552"/>
            <a:ext cx="2236510" cy="584775"/>
          </a:xfrm>
          <a:prstGeom prst="rect">
            <a:avLst/>
          </a:prstGeom>
        </p:spPr>
        <p:txBody>
          <a:bodyPr wrap="none">
            <a:spAutoFit/>
          </a:bodyPr>
          <a:lstStyle/>
          <a:p>
            <a:pPr marL="0" lvl="1" algn="dist"/>
            <a:r>
              <a:rPr lang="zh-CN" altLang="en-US" sz="3200" b="1" dirty="0" smtClean="0">
                <a:solidFill>
                  <a:schemeClr val="bg1"/>
                </a:solidFill>
                <a:latin typeface="微软雅黑" pitchFamily="34" charset="-122"/>
                <a:ea typeface="微软雅黑" pitchFamily="34" charset="-122"/>
              </a:rPr>
              <a:t>产品与运营</a:t>
            </a:r>
            <a:endParaRPr lang="zh-CN" altLang="en-US" sz="3200" b="1" dirty="0">
              <a:solidFill>
                <a:schemeClr val="bg1"/>
              </a:solidFill>
              <a:latin typeface="微软雅黑" pitchFamily="34" charset="-122"/>
              <a:ea typeface="微软雅黑" pitchFamily="34" charset="-122"/>
            </a:endParaRPr>
          </a:p>
        </p:txBody>
      </p:sp>
      <p:sp>
        <p:nvSpPr>
          <p:cNvPr id="64" name="矩形 63"/>
          <p:cNvSpPr/>
          <p:nvPr/>
        </p:nvSpPr>
        <p:spPr>
          <a:xfrm>
            <a:off x="6217440" y="4601703"/>
            <a:ext cx="1826141" cy="584775"/>
          </a:xfrm>
          <a:prstGeom prst="rect">
            <a:avLst/>
          </a:prstGeom>
        </p:spPr>
        <p:txBody>
          <a:bodyPr wrap="none">
            <a:spAutoFit/>
          </a:bodyPr>
          <a:lstStyle/>
          <a:p>
            <a:pPr marL="0" lvl="1" algn="dist"/>
            <a:r>
              <a:rPr lang="zh-CN" altLang="en-US" sz="3200" b="1" smtClean="0">
                <a:solidFill>
                  <a:schemeClr val="bg1"/>
                </a:solidFill>
                <a:latin typeface="微软雅黑" pitchFamily="34" charset="-122"/>
                <a:ea typeface="微软雅黑" pitchFamily="34" charset="-122"/>
              </a:rPr>
              <a:t>发展前景</a:t>
            </a:r>
            <a:endParaRPr lang="zh-CN" altLang="en-US" sz="3200" b="1" dirty="0">
              <a:solidFill>
                <a:schemeClr val="bg1"/>
              </a:solidFill>
              <a:latin typeface="微软雅黑" pitchFamily="34" charset="-122"/>
              <a:ea typeface="微软雅黑" pitchFamily="34" charset="-122"/>
            </a:endParaRPr>
          </a:p>
        </p:txBody>
      </p:sp>
      <p:sp>
        <p:nvSpPr>
          <p:cNvPr id="65" name="矩形 64"/>
          <p:cNvSpPr/>
          <p:nvPr/>
        </p:nvSpPr>
        <p:spPr>
          <a:xfrm>
            <a:off x="5747453" y="5783302"/>
            <a:ext cx="2236510" cy="584775"/>
          </a:xfrm>
          <a:prstGeom prst="rect">
            <a:avLst/>
          </a:prstGeom>
        </p:spPr>
        <p:txBody>
          <a:bodyPr wrap="none">
            <a:spAutoFit/>
          </a:bodyPr>
          <a:lstStyle/>
          <a:p>
            <a:pPr marL="0" lvl="1" algn="dist"/>
            <a:r>
              <a:rPr lang="zh-CN" altLang="en-US" sz="3200" b="1" smtClean="0">
                <a:solidFill>
                  <a:schemeClr val="bg1"/>
                </a:solidFill>
                <a:latin typeface="微软雅黑" pitchFamily="34" charset="-122"/>
                <a:ea typeface="微软雅黑" pitchFamily="34" charset="-122"/>
              </a:rPr>
              <a:t>财务与融资</a:t>
            </a:r>
            <a:endParaRPr lang="zh-CN" altLang="en-US" sz="32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3823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406">
                                          <p:stCondLst>
                                            <p:cond delay="0"/>
                                          </p:stCondLst>
                                        </p:cTn>
                                        <p:tgtEl>
                                          <p:spTgt spid="30"/>
                                        </p:tgtEl>
                                      </p:cBhvr>
                                    </p:animEffect>
                                    <p:anim calcmode="lin" valueType="num">
                                      <p:cBhvr>
                                        <p:cTn id="8" dur="1275"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9" dur="465"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0" dur="465" tmFilter="0, 0; 0.125,0.2665; 0.25,0.4; 0.375,0.465; 0.5,0.5;  0.625,0.535; 0.75,0.6; 0.875,0.7335; 1,1">
                                          <p:stCondLst>
                                            <p:cond delay="465"/>
                                          </p:stCondLst>
                                        </p:cTn>
                                        <p:tgtEl>
                                          <p:spTgt spid="30"/>
                                        </p:tgtEl>
                                        <p:attrNameLst>
                                          <p:attrName>ppt_y</p:attrName>
                                        </p:attrNameLst>
                                      </p:cBhvr>
                                      <p:tavLst>
                                        <p:tav tm="0" fmla="#ppt_y-sin(pi*$)/9">
                                          <p:val>
                                            <p:fltVal val="0"/>
                                          </p:val>
                                        </p:tav>
                                        <p:tav tm="100000">
                                          <p:val>
                                            <p:fltVal val="1"/>
                                          </p:val>
                                        </p:tav>
                                      </p:tavLst>
                                    </p:anim>
                                    <p:anim calcmode="lin" valueType="num">
                                      <p:cBhvr>
                                        <p:cTn id="11" dur="232" tmFilter="0, 0; 0.125,0.2665; 0.25,0.4; 0.375,0.465; 0.5,0.5;  0.625,0.535; 0.75,0.6; 0.875,0.7335; 1,1">
                                          <p:stCondLst>
                                            <p:cond delay="927"/>
                                          </p:stCondLst>
                                        </p:cTn>
                                        <p:tgtEl>
                                          <p:spTgt spid="30"/>
                                        </p:tgtEl>
                                        <p:attrNameLst>
                                          <p:attrName>ppt_y</p:attrName>
                                        </p:attrNameLst>
                                      </p:cBhvr>
                                      <p:tavLst>
                                        <p:tav tm="0" fmla="#ppt_y-sin(pi*$)/27">
                                          <p:val>
                                            <p:fltVal val="0"/>
                                          </p:val>
                                        </p:tav>
                                        <p:tav tm="100000">
                                          <p:val>
                                            <p:fltVal val="1"/>
                                          </p:val>
                                        </p:tav>
                                      </p:tavLst>
                                    </p:anim>
                                    <p:anim calcmode="lin" valueType="num">
                                      <p:cBhvr>
                                        <p:cTn id="12" dur="115" tmFilter="0, 0; 0.125,0.2665; 0.25,0.4; 0.375,0.465; 0.5,0.5;  0.625,0.535; 0.75,0.6; 0.875,0.7335; 1,1">
                                          <p:stCondLst>
                                            <p:cond delay="1159"/>
                                          </p:stCondLst>
                                        </p:cTn>
                                        <p:tgtEl>
                                          <p:spTgt spid="30"/>
                                        </p:tgtEl>
                                        <p:attrNameLst>
                                          <p:attrName>ppt_y</p:attrName>
                                        </p:attrNameLst>
                                      </p:cBhvr>
                                      <p:tavLst>
                                        <p:tav tm="0" fmla="#ppt_y-sin(pi*$)/81">
                                          <p:val>
                                            <p:fltVal val="0"/>
                                          </p:val>
                                        </p:tav>
                                        <p:tav tm="100000">
                                          <p:val>
                                            <p:fltVal val="1"/>
                                          </p:val>
                                        </p:tav>
                                      </p:tavLst>
                                    </p:anim>
                                    <p:animScale>
                                      <p:cBhvr>
                                        <p:cTn id="13" dur="18">
                                          <p:stCondLst>
                                            <p:cond delay="455"/>
                                          </p:stCondLst>
                                        </p:cTn>
                                        <p:tgtEl>
                                          <p:spTgt spid="30"/>
                                        </p:tgtEl>
                                      </p:cBhvr>
                                      <p:to x="100000" y="60000"/>
                                    </p:animScale>
                                    <p:animScale>
                                      <p:cBhvr>
                                        <p:cTn id="14" dur="116" decel="50000">
                                          <p:stCondLst>
                                            <p:cond delay="473"/>
                                          </p:stCondLst>
                                        </p:cTn>
                                        <p:tgtEl>
                                          <p:spTgt spid="30"/>
                                        </p:tgtEl>
                                      </p:cBhvr>
                                      <p:to x="100000" y="100000"/>
                                    </p:animScale>
                                    <p:animScale>
                                      <p:cBhvr>
                                        <p:cTn id="15" dur="18">
                                          <p:stCondLst>
                                            <p:cond delay="918"/>
                                          </p:stCondLst>
                                        </p:cTn>
                                        <p:tgtEl>
                                          <p:spTgt spid="30"/>
                                        </p:tgtEl>
                                      </p:cBhvr>
                                      <p:to x="100000" y="80000"/>
                                    </p:animScale>
                                    <p:animScale>
                                      <p:cBhvr>
                                        <p:cTn id="16" dur="116" decel="50000">
                                          <p:stCondLst>
                                            <p:cond delay="937"/>
                                          </p:stCondLst>
                                        </p:cTn>
                                        <p:tgtEl>
                                          <p:spTgt spid="30"/>
                                        </p:tgtEl>
                                      </p:cBhvr>
                                      <p:to x="100000" y="100000"/>
                                    </p:animScale>
                                    <p:animScale>
                                      <p:cBhvr>
                                        <p:cTn id="17" dur="18">
                                          <p:stCondLst>
                                            <p:cond delay="1149"/>
                                          </p:stCondLst>
                                        </p:cTn>
                                        <p:tgtEl>
                                          <p:spTgt spid="30"/>
                                        </p:tgtEl>
                                      </p:cBhvr>
                                      <p:to x="100000" y="90000"/>
                                    </p:animScale>
                                    <p:animScale>
                                      <p:cBhvr>
                                        <p:cTn id="18" dur="116" decel="50000">
                                          <p:stCondLst>
                                            <p:cond delay="1168"/>
                                          </p:stCondLst>
                                        </p:cTn>
                                        <p:tgtEl>
                                          <p:spTgt spid="30"/>
                                        </p:tgtEl>
                                      </p:cBhvr>
                                      <p:to x="100000" y="100000"/>
                                    </p:animScale>
                                    <p:animScale>
                                      <p:cBhvr>
                                        <p:cTn id="19" dur="18">
                                          <p:stCondLst>
                                            <p:cond delay="1266"/>
                                          </p:stCondLst>
                                        </p:cTn>
                                        <p:tgtEl>
                                          <p:spTgt spid="30"/>
                                        </p:tgtEl>
                                      </p:cBhvr>
                                      <p:to x="100000" y="95000"/>
                                    </p:animScale>
                                    <p:animScale>
                                      <p:cBhvr>
                                        <p:cTn id="20" dur="116" decel="50000">
                                          <p:stCondLst>
                                            <p:cond delay="1284"/>
                                          </p:stCondLst>
                                        </p:cTn>
                                        <p:tgtEl>
                                          <p:spTgt spid="30"/>
                                        </p:tgtEl>
                                      </p:cBhvr>
                                      <p:to x="100000" y="100000"/>
                                    </p:animScale>
                                  </p:childTnLst>
                                </p:cTn>
                              </p:par>
                            </p:childTnLst>
                          </p:cTn>
                        </p:par>
                        <p:par>
                          <p:cTn id="21" fill="hold">
                            <p:stCondLst>
                              <p:cond delay="140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900"/>
                            </p:stCondLst>
                            <p:childTnLst>
                              <p:par>
                                <p:cTn id="26" presetID="2" presetClass="entr" presetSubtype="2"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par>
                          <p:cTn id="30" fill="hold">
                            <p:stCondLst>
                              <p:cond delay="2400"/>
                            </p:stCondLst>
                            <p:childTnLst>
                              <p:par>
                                <p:cTn id="31" presetID="10" presetClass="entr" presetSubtype="0"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childTnLst>
                          </p:cTn>
                        </p:par>
                        <p:par>
                          <p:cTn id="37" fill="hold">
                            <p:stCondLst>
                              <p:cond delay="2900"/>
                            </p:stCondLst>
                            <p:childTnLst>
                              <p:par>
                                <p:cTn id="38" presetID="10" presetClass="entr" presetSubtype="0"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childTnLst>
                          </p:cTn>
                        </p:par>
                        <p:par>
                          <p:cTn id="44" fill="hold">
                            <p:stCondLst>
                              <p:cond delay="3400"/>
                            </p:stCondLst>
                            <p:childTnLst>
                              <p:par>
                                <p:cTn id="45" presetID="10"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childTnLst>
                                </p:cTn>
                              </p:par>
                            </p:childTnLst>
                          </p:cTn>
                        </p:par>
                        <p:par>
                          <p:cTn id="51" fill="hold">
                            <p:stCondLst>
                              <p:cond delay="3900"/>
                            </p:stCondLst>
                            <p:childTnLst>
                              <p:par>
                                <p:cTn id="52" presetID="10" presetClass="entr" presetSubtype="0" fill="hold"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childTnLst>
                          </p:cTn>
                        </p:par>
                        <p:par>
                          <p:cTn id="58" fill="hold">
                            <p:stCondLst>
                              <p:cond delay="4400"/>
                            </p:stCondLst>
                            <p:childTnLst>
                              <p:par>
                                <p:cTn id="59" presetID="10" presetClass="entr" presetSubtype="0"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p:bldP spid="30" grpId="0"/>
      <p:bldP spid="61" grpId="0"/>
      <p:bldP spid="62"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7"/>
          <a:srcRect l="3957"/>
          <a:stretch/>
        </p:blipFill>
        <p:spPr>
          <a:xfrm>
            <a:off x="-13648" y="0"/>
            <a:ext cx="12224698" cy="6858000"/>
          </a:xfrm>
          <a:prstGeom prst="rect">
            <a:avLst/>
          </a:prstGeom>
        </p:spPr>
      </p:pic>
      <p:sp>
        <p:nvSpPr>
          <p:cNvPr id="5" name="矩形 1"/>
          <p:cNvSpPr/>
          <p:nvPr>
            <p:custDataLst>
              <p:tags r:id="rId1"/>
            </p:custDataLst>
          </p:nvPr>
        </p:nvSpPr>
        <p:spPr>
          <a:xfrm flipH="1">
            <a:off x="8178474" y="2184098"/>
            <a:ext cx="4032576" cy="2640717"/>
          </a:xfrm>
          <a:custGeom>
            <a:avLst/>
            <a:gdLst/>
            <a:ahLst/>
            <a:cxnLst/>
            <a:rect l="l" t="t" r="r" b="b"/>
            <a:pathLst>
              <a:path w="3563888" h="2826505">
                <a:moveTo>
                  <a:pt x="0" y="0"/>
                </a:moveTo>
                <a:lnTo>
                  <a:pt x="0" y="2802961"/>
                </a:lnTo>
                <a:lnTo>
                  <a:pt x="2661183" y="2826505"/>
                </a:lnTo>
                <a:cubicBezTo>
                  <a:pt x="2645818" y="2804835"/>
                  <a:pt x="3520866" y="1381863"/>
                  <a:pt x="3563888" y="1418582"/>
                </a:cubicBezTo>
                <a:cubicBezTo>
                  <a:pt x="3535463" y="1407275"/>
                  <a:pt x="2631221" y="38453"/>
                  <a:pt x="2661183" y="12549"/>
                </a:cubicBez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rgbClr val="FFFFFF"/>
              </a:solidFill>
            </a:endParaRPr>
          </a:p>
        </p:txBody>
      </p:sp>
      <p:sp>
        <p:nvSpPr>
          <p:cNvPr id="6" name="等腰三角形 7"/>
          <p:cNvSpPr/>
          <p:nvPr>
            <p:custDataLst>
              <p:tags r:id="rId2"/>
            </p:custDataLst>
          </p:nvPr>
        </p:nvSpPr>
        <p:spPr>
          <a:xfrm>
            <a:off x="6267473" y="3827416"/>
            <a:ext cx="2464193" cy="1386756"/>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 fmla="*/ 0 w 1840512"/>
              <a:gd name="connsiteY0" fmla="*/ 1641521 h 1641521"/>
              <a:gd name="connsiteX1" fmla="*/ 785773 w 1840512"/>
              <a:gd name="connsiteY1" fmla="*/ 0 h 1641521"/>
              <a:gd name="connsiteX2" fmla="*/ 1840512 w 1840512"/>
              <a:gd name="connsiteY2" fmla="*/ 1641521 h 1641521"/>
              <a:gd name="connsiteX3" fmla="*/ 0 w 1840512"/>
              <a:gd name="connsiteY3" fmla="*/ 1641521 h 1641521"/>
              <a:gd name="connsiteX0" fmla="*/ 0 w 2042217"/>
              <a:gd name="connsiteY0" fmla="*/ 1641521 h 1641521"/>
              <a:gd name="connsiteX1" fmla="*/ 987478 w 2042217"/>
              <a:gd name="connsiteY1" fmla="*/ 0 h 1641521"/>
              <a:gd name="connsiteX2" fmla="*/ 2042217 w 2042217"/>
              <a:gd name="connsiteY2" fmla="*/ 1641521 h 1641521"/>
              <a:gd name="connsiteX3" fmla="*/ 0 w 2042217"/>
              <a:gd name="connsiteY3" fmla="*/ 1641521 h 1641521"/>
            </a:gdLst>
            <a:ahLst/>
            <a:cxnLst>
              <a:cxn ang="0">
                <a:pos x="connsiteX0" y="connsiteY0"/>
              </a:cxn>
              <a:cxn ang="0">
                <a:pos x="connsiteX1" y="connsiteY1"/>
              </a:cxn>
              <a:cxn ang="0">
                <a:pos x="connsiteX2" y="connsiteY2"/>
              </a:cxn>
              <a:cxn ang="0">
                <a:pos x="connsiteX3" y="connsiteY3"/>
              </a:cxn>
            </a:cxnLst>
            <a:rect l="l" t="t" r="r" b="b"/>
            <a:pathLst>
              <a:path w="2042217" h="1641521">
                <a:moveTo>
                  <a:pt x="0" y="1641521"/>
                </a:moveTo>
                <a:lnTo>
                  <a:pt x="987478" y="0"/>
                </a:lnTo>
                <a:lnTo>
                  <a:pt x="2042217" y="1641521"/>
                </a:lnTo>
                <a:lnTo>
                  <a:pt x="0" y="1641521"/>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任意多边形 7"/>
          <p:cNvSpPr/>
          <p:nvPr>
            <p:custDataLst>
              <p:tags r:id="rId3"/>
            </p:custDataLst>
          </p:nvPr>
        </p:nvSpPr>
        <p:spPr>
          <a:xfrm>
            <a:off x="6314218" y="1804657"/>
            <a:ext cx="2464193" cy="1386756"/>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KSO_Shape"/>
          <p:cNvSpPr/>
          <p:nvPr/>
        </p:nvSpPr>
        <p:spPr bwMode="auto">
          <a:xfrm>
            <a:off x="9729643" y="2682571"/>
            <a:ext cx="1553948" cy="111078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lumMod val="9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13" name="文本框 19"/>
          <p:cNvSpPr txBox="1">
            <a:spLocks noChangeArrowheads="1"/>
          </p:cNvSpPr>
          <p:nvPr>
            <p:custDataLst>
              <p:tags r:id="rId4"/>
            </p:custDataLst>
          </p:nvPr>
        </p:nvSpPr>
        <p:spPr bwMode="auto">
          <a:xfrm>
            <a:off x="9402729" y="3812203"/>
            <a:ext cx="2386386" cy="471393"/>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eaLnBrk="1" hangingPunct="1">
              <a:defRPr/>
            </a:pPr>
            <a:r>
              <a:rPr lang="zh-CN" altLang="en-US" sz="3200"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公司与团队</a:t>
            </a:r>
            <a:endPar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33" name="组合 32"/>
          <p:cNvGrpSpPr/>
          <p:nvPr/>
        </p:nvGrpSpPr>
        <p:grpSpPr>
          <a:xfrm>
            <a:off x="0" y="2195916"/>
            <a:ext cx="6886459" cy="2628218"/>
            <a:chOff x="0" y="2195916"/>
            <a:chExt cx="6886459" cy="2628218"/>
          </a:xfrm>
        </p:grpSpPr>
        <p:sp>
          <p:nvSpPr>
            <p:cNvPr id="4" name="矩形 1"/>
            <p:cNvSpPr/>
            <p:nvPr>
              <p:custDataLst>
                <p:tags r:id="rId5"/>
              </p:custDataLst>
            </p:nvPr>
          </p:nvSpPr>
          <p:spPr>
            <a:xfrm>
              <a:off x="0" y="2195916"/>
              <a:ext cx="6886459" cy="2628218"/>
            </a:xfrm>
            <a:custGeom>
              <a:avLst/>
              <a:gdLst>
                <a:gd name="connsiteX0" fmla="*/ 0 w 3923928"/>
                <a:gd name="connsiteY0" fmla="*/ 0 h 2592288"/>
                <a:gd name="connsiteX1" fmla="*/ 3923928 w 3923928"/>
                <a:gd name="connsiteY1" fmla="*/ 0 h 2592288"/>
                <a:gd name="connsiteX2" fmla="*/ 3923928 w 3923928"/>
                <a:gd name="connsiteY2" fmla="*/ 2592288 h 2592288"/>
                <a:gd name="connsiteX3" fmla="*/ 0 w 3923928"/>
                <a:gd name="connsiteY3" fmla="*/ 2592288 h 2592288"/>
                <a:gd name="connsiteX4" fmla="*/ 0 w 3923928"/>
                <a:gd name="connsiteY4" fmla="*/ 0 h 2592288"/>
                <a:gd name="connsiteX0" fmla="*/ 0 w 3948699"/>
                <a:gd name="connsiteY0" fmla="*/ 0 h 2592288"/>
                <a:gd name="connsiteX1" fmla="*/ 3923928 w 3948699"/>
                <a:gd name="connsiteY1" fmla="*/ 0 h 2592288"/>
                <a:gd name="connsiteX2" fmla="*/ 3948699 w 3948699"/>
                <a:gd name="connsiteY2" fmla="*/ 4355 h 2592288"/>
                <a:gd name="connsiteX3" fmla="*/ 3923928 w 3948699"/>
                <a:gd name="connsiteY3" fmla="*/ 2592288 h 2592288"/>
                <a:gd name="connsiteX4" fmla="*/ 0 w 3948699"/>
                <a:gd name="connsiteY4" fmla="*/ 2592288 h 2592288"/>
                <a:gd name="connsiteX5" fmla="*/ 0 w 3948699"/>
                <a:gd name="connsiteY5" fmla="*/ 0 h 2592288"/>
                <a:gd name="connsiteX0" fmla="*/ 0 w 3923928"/>
                <a:gd name="connsiteY0" fmla="*/ 0 h 2592288"/>
                <a:gd name="connsiteX1" fmla="*/ 3923928 w 3923928"/>
                <a:gd name="connsiteY1" fmla="*/ 0 h 2592288"/>
                <a:gd name="connsiteX2" fmla="*/ 3921805 w 3923928"/>
                <a:gd name="connsiteY2" fmla="*/ 1322167 h 2592288"/>
                <a:gd name="connsiteX3" fmla="*/ 3923928 w 3923928"/>
                <a:gd name="connsiteY3" fmla="*/ 2592288 h 2592288"/>
                <a:gd name="connsiteX4" fmla="*/ 0 w 3923928"/>
                <a:gd name="connsiteY4" fmla="*/ 2592288 h 2592288"/>
                <a:gd name="connsiteX5" fmla="*/ 0 w 3923928"/>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5523" h="2592288">
                  <a:moveTo>
                    <a:pt x="0" y="0"/>
                  </a:moveTo>
                  <a:lnTo>
                    <a:pt x="3923928" y="0"/>
                  </a:lnTo>
                  <a:cubicBezTo>
                    <a:pt x="3896326" y="23863"/>
                    <a:pt x="4729337" y="1284857"/>
                    <a:pt x="4755523" y="1295273"/>
                  </a:cubicBezTo>
                  <a:cubicBezTo>
                    <a:pt x="4715890" y="1261447"/>
                    <a:pt x="3909773" y="2572325"/>
                    <a:pt x="3923928" y="2592288"/>
                  </a:cubicBezTo>
                  <a:lnTo>
                    <a:pt x="0" y="2592288"/>
                  </a:lnTo>
                  <a:lnTo>
                    <a:pt x="0" y="0"/>
                  </a:lnTo>
                  <a:close/>
                </a:path>
              </a:pathLst>
            </a:custGeom>
            <a:solidFill>
              <a:schemeClr val="tx1">
                <a:lumMod val="75000"/>
                <a:lumOff val="2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2" name="组合 31"/>
            <p:cNvGrpSpPr/>
            <p:nvPr/>
          </p:nvGrpSpPr>
          <p:grpSpPr>
            <a:xfrm>
              <a:off x="335081" y="2749418"/>
              <a:ext cx="6212843" cy="1666507"/>
              <a:chOff x="275118" y="2502610"/>
              <a:chExt cx="7393856" cy="1983297"/>
            </a:xfrm>
          </p:grpSpPr>
          <p:sp>
            <p:nvSpPr>
              <p:cNvPr id="18" name="文本框 9"/>
              <p:cNvSpPr txBox="1"/>
              <p:nvPr/>
            </p:nvSpPr>
            <p:spPr>
              <a:xfrm>
                <a:off x="486194" y="2553133"/>
                <a:ext cx="2643113" cy="369332"/>
              </a:xfrm>
              <a:prstGeom prst="rect">
                <a:avLst/>
              </a:prstGeom>
              <a:noFill/>
            </p:spPr>
            <p:txBody>
              <a:bodyPr wrap="square" lIns="0" tIns="0" rIns="0" bIns="0" rtlCol="0">
                <a:spAutoFit/>
              </a:bodyPr>
              <a:lstStyle/>
              <a:p>
                <a:pPr marL="0" lvl="1"/>
                <a:r>
                  <a:rPr lang="en-US" altLang="zh-CN" sz="2000" dirty="0">
                    <a:solidFill>
                      <a:schemeClr val="bg1">
                        <a:lumMod val="95000"/>
                      </a:schemeClr>
                    </a:solidFill>
                    <a:latin typeface="微软雅黑" pitchFamily="34" charset="-122"/>
                    <a:ea typeface="微软雅黑" pitchFamily="34" charset="-122"/>
                  </a:rPr>
                  <a:t> </a:t>
                </a:r>
                <a:r>
                  <a:rPr lang="en-US" altLang="zh-CN" sz="2000" dirty="0" smtClean="0">
                    <a:solidFill>
                      <a:schemeClr val="bg1">
                        <a:lumMod val="95000"/>
                      </a:schemeClr>
                    </a:solidFill>
                    <a:latin typeface="微软雅黑" pitchFamily="34" charset="-122"/>
                    <a:ea typeface="微软雅黑" pitchFamily="34" charset="-122"/>
                  </a:rPr>
                  <a:t>  </a:t>
                </a:r>
                <a:r>
                  <a:rPr lang="zh-CN" altLang="en-US" sz="2000" dirty="0" smtClean="0">
                    <a:solidFill>
                      <a:schemeClr val="bg1">
                        <a:lumMod val="95000"/>
                      </a:schemeClr>
                    </a:solidFill>
                    <a:latin typeface="微软雅黑" pitchFamily="34" charset="-122"/>
                    <a:ea typeface="微软雅黑" pitchFamily="34" charset="-122"/>
                  </a:rPr>
                  <a:t>公司</a:t>
                </a:r>
                <a:r>
                  <a:rPr lang="zh-CN" altLang="en-US" sz="2000" dirty="0">
                    <a:solidFill>
                      <a:schemeClr val="bg1">
                        <a:lumMod val="95000"/>
                      </a:schemeClr>
                    </a:solidFill>
                    <a:latin typeface="微软雅黑" pitchFamily="34" charset="-122"/>
                    <a:ea typeface="微软雅黑" pitchFamily="34" charset="-122"/>
                  </a:rPr>
                  <a:t>简介</a:t>
                </a:r>
              </a:p>
            </p:txBody>
          </p:sp>
          <p:sp>
            <p:nvSpPr>
              <p:cNvPr id="19" name="文本框 9"/>
              <p:cNvSpPr txBox="1"/>
              <p:nvPr/>
            </p:nvSpPr>
            <p:spPr>
              <a:xfrm>
                <a:off x="5004679" y="2538189"/>
                <a:ext cx="2664295" cy="369332"/>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团队介绍</a:t>
                </a:r>
                <a:endParaRPr lang="zh-CN" altLang="en-US" sz="2000" dirty="0">
                  <a:solidFill>
                    <a:schemeClr val="bg1">
                      <a:lumMod val="95000"/>
                    </a:schemeClr>
                  </a:solidFill>
                  <a:latin typeface="微软雅黑" pitchFamily="34" charset="-122"/>
                  <a:ea typeface="微软雅黑" pitchFamily="34" charset="-122"/>
                </a:endParaRPr>
              </a:p>
            </p:txBody>
          </p:sp>
          <p:sp>
            <p:nvSpPr>
              <p:cNvPr id="20" name="文本框 9"/>
              <p:cNvSpPr txBox="1"/>
              <p:nvPr/>
            </p:nvSpPr>
            <p:spPr>
              <a:xfrm>
                <a:off x="4992222" y="3338587"/>
                <a:ext cx="1961425"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项目成员</a:t>
                </a:r>
                <a:endParaRPr lang="zh-CN" altLang="en-US" sz="2000" dirty="0">
                  <a:solidFill>
                    <a:schemeClr val="bg1">
                      <a:lumMod val="95000"/>
                    </a:schemeClr>
                  </a:solidFill>
                  <a:latin typeface="微软雅黑" pitchFamily="34" charset="-122"/>
                  <a:ea typeface="微软雅黑" pitchFamily="34" charset="-122"/>
                </a:endParaRPr>
              </a:p>
            </p:txBody>
          </p:sp>
          <p:sp>
            <p:nvSpPr>
              <p:cNvPr id="21" name="文本框 9"/>
              <p:cNvSpPr txBox="1"/>
              <p:nvPr/>
            </p:nvSpPr>
            <p:spPr>
              <a:xfrm>
                <a:off x="2908074" y="2549246"/>
                <a:ext cx="1592914" cy="369332"/>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核心成员</a:t>
                </a:r>
                <a:endParaRPr lang="zh-CN" altLang="en-US" sz="2000" dirty="0">
                  <a:solidFill>
                    <a:schemeClr val="bg1">
                      <a:lumMod val="95000"/>
                    </a:schemeClr>
                  </a:solidFill>
                  <a:latin typeface="微软雅黑" pitchFamily="34" charset="-122"/>
                  <a:ea typeface="微软雅黑" pitchFamily="34" charset="-122"/>
                </a:endParaRPr>
              </a:p>
            </p:txBody>
          </p:sp>
          <p:sp>
            <p:nvSpPr>
              <p:cNvPr id="22" name="文本框 9"/>
              <p:cNvSpPr txBox="1"/>
              <p:nvPr/>
            </p:nvSpPr>
            <p:spPr>
              <a:xfrm>
                <a:off x="2895055" y="3338587"/>
                <a:ext cx="1592915" cy="369332"/>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组织结构</a:t>
                </a:r>
                <a:endParaRPr lang="zh-CN" altLang="en-US" sz="2000" dirty="0">
                  <a:solidFill>
                    <a:schemeClr val="bg1">
                      <a:lumMod val="95000"/>
                    </a:schemeClr>
                  </a:solidFill>
                  <a:latin typeface="微软雅黑" pitchFamily="34" charset="-122"/>
                  <a:ea typeface="微软雅黑" pitchFamily="34" charset="-122"/>
                </a:endParaRPr>
              </a:p>
            </p:txBody>
          </p:sp>
          <p:sp>
            <p:nvSpPr>
              <p:cNvPr id="23" name="文本框 9"/>
              <p:cNvSpPr txBox="1"/>
              <p:nvPr/>
            </p:nvSpPr>
            <p:spPr>
              <a:xfrm>
                <a:off x="782340" y="4116575"/>
                <a:ext cx="2458204" cy="369332"/>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公司大事记</a:t>
                </a:r>
                <a:endParaRPr lang="zh-CN" altLang="en-US" sz="2000" dirty="0">
                  <a:solidFill>
                    <a:schemeClr val="bg1">
                      <a:lumMod val="95000"/>
                    </a:schemeClr>
                  </a:solidFill>
                  <a:latin typeface="微软雅黑" pitchFamily="34" charset="-122"/>
                  <a:ea typeface="微软雅黑" pitchFamily="34" charset="-122"/>
                </a:endParaRPr>
              </a:p>
            </p:txBody>
          </p:sp>
          <p:sp>
            <p:nvSpPr>
              <p:cNvPr id="24" name="文本框 9"/>
              <p:cNvSpPr txBox="1"/>
              <p:nvPr/>
            </p:nvSpPr>
            <p:spPr>
              <a:xfrm>
                <a:off x="754701" y="3338588"/>
                <a:ext cx="1700026" cy="369332"/>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企业理念</a:t>
                </a:r>
                <a:endParaRPr lang="zh-CN" altLang="en-US" sz="2000" dirty="0">
                  <a:solidFill>
                    <a:schemeClr val="bg1">
                      <a:lumMod val="95000"/>
                    </a:schemeClr>
                  </a:solidFill>
                  <a:latin typeface="微软雅黑" pitchFamily="34" charset="-122"/>
                  <a:ea typeface="微软雅黑" pitchFamily="34" charset="-122"/>
                </a:endParaRPr>
              </a:p>
            </p:txBody>
          </p:sp>
          <p:sp>
            <p:nvSpPr>
              <p:cNvPr id="25" name="椭圆 24"/>
              <p:cNvSpPr/>
              <p:nvPr/>
            </p:nvSpPr>
            <p:spPr>
              <a:xfrm>
                <a:off x="275118" y="2507413"/>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sp>
            <p:nvSpPr>
              <p:cNvPr id="26" name="椭圆 25"/>
              <p:cNvSpPr/>
              <p:nvPr/>
            </p:nvSpPr>
            <p:spPr>
              <a:xfrm>
                <a:off x="2381544" y="2519656"/>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sp>
            <p:nvSpPr>
              <p:cNvPr id="27" name="椭圆 26"/>
              <p:cNvSpPr/>
              <p:nvPr/>
            </p:nvSpPr>
            <p:spPr>
              <a:xfrm>
                <a:off x="4487970" y="2502610"/>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sp>
            <p:nvSpPr>
              <p:cNvPr id="28" name="椭圆 27"/>
              <p:cNvSpPr/>
              <p:nvPr/>
            </p:nvSpPr>
            <p:spPr>
              <a:xfrm>
                <a:off x="275118" y="333858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sp>
            <p:nvSpPr>
              <p:cNvPr id="29" name="椭圆 28"/>
              <p:cNvSpPr/>
              <p:nvPr/>
            </p:nvSpPr>
            <p:spPr>
              <a:xfrm>
                <a:off x="282994" y="407950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7</a:t>
                </a:r>
                <a:endParaRPr lang="zh-CN" altLang="en-US" sz="2000" b="1" dirty="0"/>
              </a:p>
            </p:txBody>
          </p:sp>
          <p:sp>
            <p:nvSpPr>
              <p:cNvPr id="30" name="椭圆 29"/>
              <p:cNvSpPr/>
              <p:nvPr/>
            </p:nvSpPr>
            <p:spPr>
              <a:xfrm>
                <a:off x="2381544" y="333858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5</a:t>
                </a:r>
                <a:endParaRPr lang="zh-CN" altLang="en-US" sz="2000" b="1" dirty="0"/>
              </a:p>
            </p:txBody>
          </p:sp>
          <p:sp>
            <p:nvSpPr>
              <p:cNvPr id="31" name="椭圆 30"/>
              <p:cNvSpPr/>
              <p:nvPr/>
            </p:nvSpPr>
            <p:spPr>
              <a:xfrm>
                <a:off x="4500988" y="3320053"/>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6</a:t>
                </a:r>
                <a:endParaRPr lang="zh-CN" altLang="en-US" sz="2000" b="1" dirty="0"/>
              </a:p>
            </p:txBody>
          </p:sp>
        </p:grpSp>
      </p:grpSp>
    </p:spTree>
    <p:extLst>
      <p:ext uri="{BB962C8B-B14F-4D97-AF65-F5344CB8AC3E}">
        <p14:creationId xmlns:p14="http://schemas.microsoft.com/office/powerpoint/2010/main" val="146514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anim calcmode="lin" valueType="num">
                                      <p:cBhvr>
                                        <p:cTn id="8" dur="300" fill="hold"/>
                                        <p:tgtEl>
                                          <p:spTgt spid="12"/>
                                        </p:tgtEl>
                                        <p:attrNameLst>
                                          <p:attrName>ppt_x</p:attrName>
                                        </p:attrNameLst>
                                      </p:cBhvr>
                                      <p:tavLst>
                                        <p:tav tm="0">
                                          <p:val>
                                            <p:strVal val="#ppt_x"/>
                                          </p:val>
                                        </p:tav>
                                        <p:tav tm="100000">
                                          <p:val>
                                            <p:strVal val="#ppt_x"/>
                                          </p:val>
                                        </p:tav>
                                      </p:tavLst>
                                    </p:anim>
                                    <p:anim calcmode="lin" valueType="num">
                                      <p:cBhvr>
                                        <p:cTn id="9" dur="3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00"/>
                                        <p:tgtEl>
                                          <p:spTgt spid="13"/>
                                        </p:tgtEl>
                                      </p:cBhvr>
                                    </p:animEffect>
                                    <p:anim calcmode="lin" valueType="num">
                                      <p:cBhvr>
                                        <p:cTn id="13" dur="300" fill="hold"/>
                                        <p:tgtEl>
                                          <p:spTgt spid="13"/>
                                        </p:tgtEl>
                                        <p:attrNameLst>
                                          <p:attrName>ppt_x</p:attrName>
                                        </p:attrNameLst>
                                      </p:cBhvr>
                                      <p:tavLst>
                                        <p:tav tm="0">
                                          <p:val>
                                            <p:strVal val="#ppt_x"/>
                                          </p:val>
                                        </p:tav>
                                        <p:tav tm="100000">
                                          <p:val>
                                            <p:strVal val="#ppt_x"/>
                                          </p:val>
                                        </p:tav>
                                      </p:tavLst>
                                    </p:anim>
                                    <p:anim calcmode="lin" valueType="num">
                                      <p:cBhvr>
                                        <p:cTn id="14" dur="300" fill="hold"/>
                                        <p:tgtEl>
                                          <p:spTgt spid="1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2" presetClass="entr" presetSubtype="8"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2">
            <a:extLst>
              <a:ext uri="{BEBA8EAE-BF5A-486C-A8C5-ECC9F3942E4B}">
                <a14:imgProps xmlns:a14="http://schemas.microsoft.com/office/drawing/2010/main">
                  <a14:imgLayer r:embed="rId3">
                    <a14:imgEffect>
                      <a14:saturation sat="0"/>
                    </a14:imgEffect>
                    <a14:imgEffect>
                      <a14:brightnessContrast bright="-50000"/>
                    </a14:imgEffect>
                  </a14:imgLayer>
                </a14:imgProps>
              </a:ext>
            </a:extLst>
          </a:blip>
          <a:stretch>
            <a:fillRect/>
          </a:stretch>
        </p:blipFill>
        <p:spPr>
          <a:xfrm>
            <a:off x="0" y="0"/>
            <a:ext cx="12192000" cy="6919784"/>
          </a:xfrm>
          <a:prstGeom prst="rect">
            <a:avLst/>
          </a:prstGeom>
        </p:spPr>
      </p:pic>
      <p:sp>
        <p:nvSpPr>
          <p:cNvPr id="6" name="矩形 5"/>
          <p:cNvSpPr/>
          <p:nvPr/>
        </p:nvSpPr>
        <p:spPr>
          <a:xfrm>
            <a:off x="3350661" y="4391046"/>
            <a:ext cx="2395124" cy="2247161"/>
          </a:xfrm>
          <a:prstGeom prst="rect">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153927" y="2188611"/>
            <a:ext cx="6281987" cy="3694395"/>
          </a:xfrm>
          <a:prstGeom prst="rect">
            <a:avLst/>
          </a:prstGeom>
          <a:solidFill>
            <a:schemeClr val="bg1">
              <a:lumMod val="7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891360" y="2634552"/>
            <a:ext cx="2410231" cy="646323"/>
          </a:xfrm>
          <a:prstGeom prst="rect">
            <a:avLst/>
          </a:prstGeom>
        </p:spPr>
        <p:txBody>
          <a:bodyPr wrap="square" lIns="91431" tIns="45716" rIns="91431" bIns="45716">
            <a:spAutoFit/>
          </a:bodyPr>
          <a:lstStyle/>
          <a:p>
            <a:pPr algn="r"/>
            <a:r>
              <a:rPr lang="zh-CN" altLang="en-US" sz="3600" b="1" dirty="0" smtClean="0">
                <a:solidFill>
                  <a:schemeClr val="bg1"/>
                </a:solidFill>
                <a:latin typeface="微软雅黑" pitchFamily="34" charset="-122"/>
                <a:ea typeface="微软雅黑" pitchFamily="34" charset="-122"/>
              </a:rPr>
              <a:t>关于我们</a:t>
            </a:r>
            <a:endParaRPr lang="en-US" altLang="zh-CN" sz="3600" b="1" dirty="0">
              <a:solidFill>
                <a:schemeClr val="bg1"/>
              </a:solidFill>
              <a:latin typeface="微软雅黑" pitchFamily="34" charset="-122"/>
              <a:ea typeface="微软雅黑" pitchFamily="34" charset="-122"/>
            </a:endParaRPr>
          </a:p>
        </p:txBody>
      </p:sp>
      <p:sp>
        <p:nvSpPr>
          <p:cNvPr id="8" name="矩形 7"/>
          <p:cNvSpPr/>
          <p:nvPr/>
        </p:nvSpPr>
        <p:spPr>
          <a:xfrm>
            <a:off x="3350661" y="3214488"/>
            <a:ext cx="5095103" cy="584775"/>
          </a:xfrm>
          <a:prstGeom prst="rect">
            <a:avLst/>
          </a:prstGeom>
        </p:spPr>
        <p:txBody>
          <a:bodyPr wrap="square">
            <a:spAutoFit/>
          </a:bodyPr>
          <a:lstStyle/>
          <a:p>
            <a:r>
              <a:rPr lang="zh-CN" altLang="en-US" sz="3200" dirty="0" smtClean="0">
                <a:solidFill>
                  <a:schemeClr val="bg1"/>
                </a:solidFill>
                <a:latin typeface="Verdana" panose="020B0604030504040204" pitchFamily="34" charset="0"/>
                <a:cs typeface="Verdana" panose="020B0604030504040204" pitchFamily="34" charset="0"/>
              </a:rPr>
              <a:t>Company introduction</a:t>
            </a:r>
            <a:endParaRPr lang="zh-CN" altLang="en-US" sz="3200" dirty="0">
              <a:solidFill>
                <a:schemeClr val="bg1"/>
              </a:solidFill>
              <a:latin typeface="Verdana" panose="020B0604030504040204" pitchFamily="34" charset="0"/>
              <a:cs typeface="Verdana" panose="020B0604030504040204" pitchFamily="34" charset="0"/>
            </a:endParaRPr>
          </a:p>
        </p:txBody>
      </p:sp>
      <p:sp>
        <p:nvSpPr>
          <p:cNvPr id="15" name="KSO_Shape"/>
          <p:cNvSpPr/>
          <p:nvPr/>
        </p:nvSpPr>
        <p:spPr bwMode="auto">
          <a:xfrm>
            <a:off x="275069" y="193264"/>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16" name="标题 4"/>
          <p:cNvSpPr txBox="1"/>
          <p:nvPr/>
        </p:nvSpPr>
        <p:spPr>
          <a:xfrm>
            <a:off x="1049916" y="433704"/>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Impact MT Std" pitchFamily="34" charset="0"/>
                <a:ea typeface="微软雅黑" pitchFamily="34" charset="-122"/>
              </a:rPr>
              <a:t>公司简介</a:t>
            </a:r>
            <a:endParaRPr lang="en-US" altLang="zh-CN" sz="2400" b="1" dirty="0" smtClean="0">
              <a:solidFill>
                <a:schemeClr val="bg1"/>
              </a:solidFill>
              <a:latin typeface="Impact MT Std" pitchFamily="34" charset="0"/>
              <a:ea typeface="微软雅黑" pitchFamily="34" charset="-122"/>
            </a:endParaRPr>
          </a:p>
          <a:p>
            <a:pPr algn="l"/>
            <a:r>
              <a:rPr lang="en-US" altLang="zh-CN" sz="1400" b="1" dirty="0" smtClean="0">
                <a:solidFill>
                  <a:schemeClr val="bg1"/>
                </a:solidFill>
                <a:latin typeface="Impact MT Std" pitchFamily="34" charset="0"/>
                <a:ea typeface="微软雅黑" pitchFamily="34" charset="-122"/>
              </a:rPr>
              <a:t>COMPANY INTRODUCTION</a:t>
            </a:r>
            <a:endParaRPr lang="zh-CN" altLang="en-US" sz="1400" b="1" dirty="0" smtClean="0">
              <a:solidFill>
                <a:schemeClr val="bg1"/>
              </a:solidFill>
              <a:latin typeface="Impact MT Std" pitchFamily="34" charset="0"/>
              <a:ea typeface="微软雅黑" pitchFamily="34" charset="-122"/>
            </a:endParaRPr>
          </a:p>
          <a:p>
            <a:pPr algn="l"/>
            <a:endParaRPr lang="zh-CN" altLang="en-US" sz="2400" b="1" dirty="0" smtClean="0">
              <a:solidFill>
                <a:schemeClr val="bg1"/>
              </a:solidFill>
              <a:latin typeface="Impact MT Std" pitchFamily="34" charset="0"/>
              <a:ea typeface="微软雅黑" pitchFamily="34" charset="-122"/>
            </a:endParaRPr>
          </a:p>
        </p:txBody>
      </p:sp>
      <p:sp>
        <p:nvSpPr>
          <p:cNvPr id="18" name="文本框 17"/>
          <p:cNvSpPr txBox="1"/>
          <p:nvPr/>
        </p:nvSpPr>
        <p:spPr>
          <a:xfrm>
            <a:off x="5377378" y="3969960"/>
            <a:ext cx="5925186" cy="1631216"/>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XXXX</a:t>
            </a:r>
            <a:r>
              <a:rPr lang="zh-CN" altLang="en-US" sz="2000" dirty="0" smtClean="0">
                <a:solidFill>
                  <a:schemeClr val="bg1"/>
                </a:solidFill>
                <a:latin typeface="微软雅黑" panose="020B0503020204020204" pitchFamily="34" charset="-122"/>
                <a:ea typeface="微软雅黑" panose="020B0503020204020204" pitchFamily="34" charset="-122"/>
              </a:rPr>
              <a:t>网</a:t>
            </a:r>
            <a:r>
              <a:rPr lang="zh-CN" altLang="en-US" sz="2000" dirty="0">
                <a:solidFill>
                  <a:schemeClr val="bg1"/>
                </a:solidFill>
                <a:latin typeface="微软雅黑" panose="020B0503020204020204" pitchFamily="34" charset="-122"/>
                <a:ea typeface="微软雅黑" panose="020B0503020204020204" pitchFamily="34" charset="-122"/>
              </a:rPr>
              <a:t>创立于</a:t>
            </a:r>
            <a:r>
              <a:rPr lang="en-US" altLang="zh-CN" sz="2000" dirty="0">
                <a:solidFill>
                  <a:schemeClr val="bg1"/>
                </a:solidFill>
                <a:latin typeface="微软雅黑" panose="020B0503020204020204" pitchFamily="34" charset="-122"/>
                <a:ea typeface="微软雅黑" panose="020B0503020204020204" pitchFamily="34" charset="-122"/>
              </a:rPr>
              <a:t>2006</a:t>
            </a:r>
            <a:r>
              <a:rPr lang="zh-CN" altLang="en-US" sz="2000" dirty="0">
                <a:solidFill>
                  <a:schemeClr val="bg1"/>
                </a:solidFill>
                <a:latin typeface="微软雅黑" panose="020B0503020204020204" pitchFamily="34" charset="-122"/>
                <a:ea typeface="微软雅黑" panose="020B0503020204020204" pitchFamily="34" charset="-122"/>
              </a:rPr>
              <a:t>年</a:t>
            </a:r>
            <a:r>
              <a:rPr lang="en-US" altLang="zh-CN" sz="2000" dirty="0">
                <a:solidFill>
                  <a:schemeClr val="bg1"/>
                </a:solidFill>
                <a:latin typeface="微软雅黑" panose="020B0503020204020204" pitchFamily="34" charset="-122"/>
                <a:ea typeface="微软雅黑" panose="020B0503020204020204" pitchFamily="34" charset="-122"/>
              </a:rPr>
              <a:t>10</a:t>
            </a:r>
            <a:r>
              <a:rPr lang="zh-CN" altLang="en-US" sz="2000" dirty="0">
                <a:solidFill>
                  <a:schemeClr val="bg1"/>
                </a:solidFill>
                <a:latin typeface="微软雅黑" panose="020B0503020204020204" pitchFamily="34" charset="-122"/>
                <a:ea typeface="微软雅黑" panose="020B0503020204020204" pitchFamily="34" charset="-122"/>
              </a:rPr>
              <a:t>月，以“让旅游更简单”为使命，为消费者提供由北京、上海、广州、深圳等</a:t>
            </a:r>
            <a:r>
              <a:rPr lang="en-US" altLang="zh-CN" sz="2000" dirty="0">
                <a:solidFill>
                  <a:schemeClr val="bg1"/>
                </a:solidFill>
                <a:latin typeface="微软雅黑" panose="020B0503020204020204" pitchFamily="34" charset="-122"/>
                <a:ea typeface="微软雅黑" panose="020B0503020204020204" pitchFamily="34" charset="-122"/>
              </a:rPr>
              <a:t>180</a:t>
            </a:r>
            <a:r>
              <a:rPr lang="zh-CN" altLang="en-US" sz="2000" dirty="0">
                <a:solidFill>
                  <a:schemeClr val="bg1"/>
                </a:solidFill>
                <a:latin typeface="微软雅黑" panose="020B0503020204020204" pitchFamily="34" charset="-122"/>
                <a:ea typeface="微软雅黑" panose="020B0503020204020204" pitchFamily="34" charset="-122"/>
              </a:rPr>
              <a:t>个城市出发的旅游产品预订服务，产品全面，价格透明，全年</a:t>
            </a:r>
            <a:r>
              <a:rPr lang="en-US" altLang="zh-CN" sz="2000" dirty="0">
                <a:solidFill>
                  <a:schemeClr val="bg1"/>
                </a:solidFill>
                <a:latin typeface="微软雅黑" panose="020B0503020204020204" pitchFamily="34" charset="-122"/>
                <a:ea typeface="微软雅黑" panose="020B0503020204020204" pitchFamily="34" charset="-122"/>
              </a:rPr>
              <a:t>365</a:t>
            </a:r>
            <a:r>
              <a:rPr lang="zh-CN" altLang="en-US" sz="2000" dirty="0">
                <a:solidFill>
                  <a:schemeClr val="bg1"/>
                </a:solidFill>
                <a:latin typeface="微软雅黑" panose="020B0503020204020204" pitchFamily="34" charset="-122"/>
                <a:ea typeface="微软雅黑" panose="020B0503020204020204" pitchFamily="34" charset="-122"/>
              </a:rPr>
              <a:t>天</a:t>
            </a:r>
            <a:r>
              <a:rPr lang="en-US" altLang="zh-CN" sz="2000" dirty="0">
                <a:solidFill>
                  <a:schemeClr val="bg1"/>
                </a:solidFill>
                <a:latin typeface="微软雅黑" panose="020B0503020204020204" pitchFamily="34" charset="-122"/>
                <a:ea typeface="微软雅黑" panose="020B0503020204020204" pitchFamily="34" charset="-122"/>
              </a:rPr>
              <a:t>24</a:t>
            </a:r>
            <a:r>
              <a:rPr lang="zh-CN" altLang="en-US" sz="2000" dirty="0">
                <a:solidFill>
                  <a:schemeClr val="bg1"/>
                </a:solidFill>
                <a:latin typeface="微软雅黑" panose="020B0503020204020204" pitchFamily="34" charset="-122"/>
                <a:ea typeface="微软雅黑" panose="020B0503020204020204" pitchFamily="34" charset="-122"/>
              </a:rPr>
              <a:t>小时</a:t>
            </a:r>
            <a:r>
              <a:rPr lang="en-US" altLang="zh-CN" sz="2000" dirty="0">
                <a:solidFill>
                  <a:schemeClr val="bg1"/>
                </a:solidFill>
                <a:latin typeface="微软雅黑" panose="020B0503020204020204" pitchFamily="34" charset="-122"/>
                <a:ea typeface="微软雅黑" panose="020B0503020204020204" pitchFamily="34" charset="-122"/>
              </a:rPr>
              <a:t>400</a:t>
            </a:r>
            <a:r>
              <a:rPr lang="zh-CN" altLang="en-US" sz="2000" dirty="0">
                <a:solidFill>
                  <a:schemeClr val="bg1"/>
                </a:solidFill>
                <a:latin typeface="微软雅黑" panose="020B0503020204020204" pitchFamily="34" charset="-122"/>
                <a:ea typeface="微软雅黑" panose="020B0503020204020204" pitchFamily="34" charset="-122"/>
              </a:rPr>
              <a:t>电话预订，并提供丰富的后续服务和保障</a:t>
            </a:r>
            <a:r>
              <a:rPr lang="zh-CN" altLang="en-US" sz="2000" dirty="0" smtClean="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20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18">
                                            <p:txEl>
                                              <p:pRg st="0" end="0"/>
                                            </p:txEl>
                                          </p:spTgt>
                                        </p:tgtEl>
                                        <p:attrNameLst>
                                          <p:attrName>style.visibility</p:attrName>
                                        </p:attrNameLst>
                                      </p:cBhvr>
                                      <p:to>
                                        <p:strVal val="visible"/>
                                      </p:to>
                                    </p:set>
                                    <p:animEffect transition="in" filter="fade">
                                      <p:cBhvr>
                                        <p:cTn id="21"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6160142" y="2000893"/>
            <a:ext cx="5105401" cy="3626538"/>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409256" y="249044"/>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B3838"/>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5" name="标题 4"/>
          <p:cNvSpPr txBox="1"/>
          <p:nvPr/>
        </p:nvSpPr>
        <p:spPr>
          <a:xfrm>
            <a:off x="1275357" y="432335"/>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团队</a:t>
            </a:r>
            <a:r>
              <a:rPr lang="zh-CN" altLang="en-US" sz="2400" b="1" dirty="0">
                <a:solidFill>
                  <a:srgbClr val="3F3F3F"/>
                </a:solidFill>
                <a:latin typeface="Impact MT Std" pitchFamily="34" charset="0"/>
                <a:ea typeface="微软雅黑" pitchFamily="34" charset="-122"/>
              </a:rPr>
              <a:t>介绍</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TEAM TO INTRODUCE</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6" name="矩形 5"/>
          <p:cNvSpPr/>
          <p:nvPr/>
        </p:nvSpPr>
        <p:spPr>
          <a:xfrm>
            <a:off x="6310689" y="1805750"/>
            <a:ext cx="5105401" cy="36265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65054" y="2305574"/>
            <a:ext cx="2410231" cy="646323"/>
          </a:xfrm>
          <a:prstGeom prst="rect">
            <a:avLst/>
          </a:prstGeom>
        </p:spPr>
        <p:txBody>
          <a:bodyPr wrap="square" lIns="91431" tIns="45716" rIns="91431" bIns="45716">
            <a:spAutoFit/>
          </a:bodyPr>
          <a:lstStyle/>
          <a:p>
            <a:r>
              <a:rPr lang="zh-CN" altLang="en-US" sz="3600" b="1" dirty="0" smtClean="0">
                <a:solidFill>
                  <a:srgbClr val="3B3838"/>
                </a:solidFill>
                <a:latin typeface="微软雅黑" pitchFamily="34" charset="-122"/>
                <a:ea typeface="微软雅黑" pitchFamily="34" charset="-122"/>
              </a:rPr>
              <a:t>填入标题</a:t>
            </a:r>
            <a:endParaRPr lang="en-US" altLang="zh-CN" sz="3600" b="1" dirty="0">
              <a:solidFill>
                <a:srgbClr val="3B3838"/>
              </a:solidFill>
              <a:latin typeface="微软雅黑" pitchFamily="34" charset="-122"/>
              <a:ea typeface="微软雅黑" pitchFamily="34" charset="-122"/>
            </a:endParaRPr>
          </a:p>
        </p:txBody>
      </p:sp>
      <p:sp>
        <p:nvSpPr>
          <p:cNvPr id="8" name="矩形 7"/>
          <p:cNvSpPr/>
          <p:nvPr/>
        </p:nvSpPr>
        <p:spPr>
          <a:xfrm>
            <a:off x="1165053" y="1983118"/>
            <a:ext cx="2410231" cy="369324"/>
          </a:xfrm>
          <a:prstGeom prst="rect">
            <a:avLst/>
          </a:prstGeom>
        </p:spPr>
        <p:txBody>
          <a:bodyPr wrap="square" lIns="91431" tIns="45716" rIns="91431" bIns="45716">
            <a:spAutoFit/>
          </a:bodyPr>
          <a:lstStyle/>
          <a:p>
            <a:r>
              <a:rPr lang="zh-CN" altLang="en-US" dirty="0" smtClean="0">
                <a:solidFill>
                  <a:srgbClr val="3B3838"/>
                </a:solidFill>
                <a:latin typeface="微软雅黑" pitchFamily="34" charset="-122"/>
                <a:ea typeface="微软雅黑" pitchFamily="34" charset="-122"/>
              </a:rPr>
              <a:t>梦想</a:t>
            </a:r>
            <a:r>
              <a:rPr lang="en-US" altLang="zh-CN" dirty="0" smtClean="0">
                <a:solidFill>
                  <a:srgbClr val="3B3838"/>
                </a:solidFill>
                <a:latin typeface="微软雅黑" pitchFamily="34" charset="-122"/>
                <a:ea typeface="微软雅黑" pitchFamily="34" charset="-122"/>
              </a:rPr>
              <a:t>/</a:t>
            </a:r>
            <a:r>
              <a:rPr lang="zh-CN" altLang="en-US" dirty="0" smtClean="0">
                <a:solidFill>
                  <a:srgbClr val="3B3838"/>
                </a:solidFill>
                <a:latin typeface="微软雅黑" pitchFamily="34" charset="-122"/>
                <a:ea typeface="微软雅黑" pitchFamily="34" charset="-122"/>
              </a:rPr>
              <a:t>专业</a:t>
            </a:r>
            <a:r>
              <a:rPr lang="en-US" altLang="zh-CN" dirty="0" smtClean="0">
                <a:solidFill>
                  <a:srgbClr val="3B3838"/>
                </a:solidFill>
                <a:latin typeface="微软雅黑" pitchFamily="34" charset="-122"/>
                <a:ea typeface="微软雅黑" pitchFamily="34" charset="-122"/>
              </a:rPr>
              <a:t>/</a:t>
            </a:r>
            <a:r>
              <a:rPr lang="zh-CN" altLang="en-US" dirty="0" smtClean="0">
                <a:solidFill>
                  <a:srgbClr val="3B3838"/>
                </a:solidFill>
                <a:latin typeface="微软雅黑" pitchFamily="34" charset="-122"/>
                <a:ea typeface="微软雅黑" pitchFamily="34" charset="-122"/>
              </a:rPr>
              <a:t>活力</a:t>
            </a:r>
            <a:endParaRPr lang="en-US" altLang="zh-CN" dirty="0">
              <a:solidFill>
                <a:srgbClr val="3B3838"/>
              </a:solidFill>
              <a:latin typeface="微软雅黑" pitchFamily="34" charset="-122"/>
              <a:ea typeface="微软雅黑" pitchFamily="34" charset="-122"/>
            </a:endParaRPr>
          </a:p>
        </p:txBody>
      </p:sp>
      <p:sp>
        <p:nvSpPr>
          <p:cNvPr id="10" name="等腰三角形 9"/>
          <p:cNvSpPr/>
          <p:nvPr/>
        </p:nvSpPr>
        <p:spPr>
          <a:xfrm rot="2744053">
            <a:off x="3302581" y="2004536"/>
            <a:ext cx="263168" cy="137620"/>
          </a:xfrm>
          <a:prstGeom prst="triangl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65053" y="2996327"/>
            <a:ext cx="4816648" cy="923330"/>
          </a:xfrm>
          <a:prstGeom prst="rect">
            <a:avLst/>
          </a:prstGeom>
          <a:noFill/>
        </p:spPr>
        <p:txBody>
          <a:bodyPr wrap="square" rtlCol="0">
            <a:spAutoFit/>
          </a:bodyPr>
          <a:lstStyle/>
          <a:p>
            <a:pPr>
              <a:lnSpc>
                <a:spcPct val="150000"/>
              </a:lnSpc>
            </a:pPr>
            <a:r>
              <a:rPr lang="en-US" altLang="zh-CN" dirty="0" smtClean="0">
                <a:solidFill>
                  <a:srgbClr val="767171"/>
                </a:solidFill>
                <a:latin typeface="微软雅黑" pitchFamily="34" charset="-122"/>
                <a:ea typeface="微软雅黑" pitchFamily="34" charset="-122"/>
              </a:rPr>
              <a:t>SHOWTIME</a:t>
            </a:r>
            <a:r>
              <a:rPr lang="zh-CN" altLang="en-US" dirty="0" smtClean="0">
                <a:solidFill>
                  <a:srgbClr val="767171"/>
                </a:solidFill>
                <a:latin typeface="微软雅黑" pitchFamily="34" charset="-122"/>
                <a:ea typeface="微软雅黑" pitchFamily="34" charset="-122"/>
              </a:rPr>
              <a:t>设计专门帮助企业个人制作路演商业</a:t>
            </a:r>
            <a:r>
              <a:rPr lang="en-US" altLang="zh-CN" dirty="0" smtClean="0">
                <a:solidFill>
                  <a:srgbClr val="767171"/>
                </a:solidFill>
                <a:latin typeface="微软雅黑" pitchFamily="34" charset="-122"/>
                <a:ea typeface="微软雅黑" pitchFamily="34" charset="-122"/>
              </a:rPr>
              <a:t>PPT</a:t>
            </a:r>
            <a:r>
              <a:rPr lang="zh-CN" altLang="en-US" dirty="0" smtClean="0">
                <a:solidFill>
                  <a:srgbClr val="767171"/>
                </a:solidFill>
                <a:latin typeface="微软雅黑" pitchFamily="34" charset="-122"/>
                <a:ea typeface="微软雅黑" pitchFamily="34" charset="-122"/>
              </a:rPr>
              <a:t>及企业汇报工作模板制作可定制；</a:t>
            </a:r>
            <a:endParaRPr lang="zh-CN" altLang="en-US" dirty="0">
              <a:solidFill>
                <a:srgbClr val="767171"/>
              </a:solidFill>
              <a:latin typeface="微软雅黑" pitchFamily="34" charset="-122"/>
              <a:ea typeface="微软雅黑" pitchFamily="34" charset="-122"/>
            </a:endParaRPr>
          </a:p>
        </p:txBody>
      </p:sp>
      <p:cxnSp>
        <p:nvCxnSpPr>
          <p:cNvPr id="13" name="直接连接符 12"/>
          <p:cNvCxnSpPr/>
          <p:nvPr/>
        </p:nvCxnSpPr>
        <p:spPr>
          <a:xfrm flipV="1">
            <a:off x="1277687" y="2951897"/>
            <a:ext cx="2203549" cy="8601"/>
          </a:xfrm>
          <a:prstGeom prst="line">
            <a:avLst/>
          </a:prstGeom>
          <a:ln>
            <a:solidFill>
              <a:srgbClr val="3B3838"/>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6502575" y="1562262"/>
            <a:ext cx="5105401" cy="3626538"/>
          </a:xfrm>
          <a:prstGeom prst="rect">
            <a:avLst/>
          </a:prstGeom>
          <a:blipFill>
            <a:blip r:embed="rId2"/>
            <a:srcRect/>
            <a:stretch>
              <a:fillRect l="-1783" t="923" r="-3237" b="-31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22203" y="4255352"/>
            <a:ext cx="4395942" cy="933448"/>
            <a:chOff x="1222203" y="4255352"/>
            <a:chExt cx="4395942" cy="933448"/>
          </a:xfrm>
        </p:grpSpPr>
        <p:sp>
          <p:nvSpPr>
            <p:cNvPr id="16" name="矩形 15"/>
            <p:cNvSpPr/>
            <p:nvPr/>
          </p:nvSpPr>
          <p:spPr>
            <a:xfrm>
              <a:off x="1222203" y="4259379"/>
              <a:ext cx="4039114" cy="929421"/>
            </a:xfrm>
            <a:prstGeom prst="rect">
              <a:avLst/>
            </a:prstGeom>
            <a:solidFill>
              <a:srgbClr val="3B3838"/>
            </a:solidFill>
            <a:ln>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联系 16"/>
            <p:cNvSpPr/>
            <p:nvPr/>
          </p:nvSpPr>
          <p:spPr>
            <a:xfrm>
              <a:off x="4684697" y="4255352"/>
              <a:ext cx="933448" cy="933448"/>
            </a:xfrm>
            <a:prstGeom prst="flowChartConnector">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23" name="KSO_Shape"/>
            <p:cNvSpPr/>
            <p:nvPr/>
          </p:nvSpPr>
          <p:spPr>
            <a:xfrm>
              <a:off x="3024374" y="4411274"/>
              <a:ext cx="331092" cy="687888"/>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4" name="KSO_Shape"/>
            <p:cNvSpPr>
              <a:spLocks/>
            </p:cNvSpPr>
            <p:nvPr/>
          </p:nvSpPr>
          <p:spPr bwMode="auto">
            <a:xfrm flipH="1">
              <a:off x="1604068" y="4411274"/>
              <a:ext cx="265942" cy="687888"/>
            </a:xfrm>
            <a:custGeom>
              <a:avLst/>
              <a:gdLst/>
              <a:ahLst/>
              <a:cxnLst/>
              <a:rect l="0" t="0" r="r" b="b"/>
              <a:pathLst>
                <a:path w="1366838" h="3292475">
                  <a:moveTo>
                    <a:pt x="402179" y="752475"/>
                  </a:moveTo>
                  <a:lnTo>
                    <a:pt x="964659" y="752475"/>
                  </a:lnTo>
                  <a:lnTo>
                    <a:pt x="971008" y="752793"/>
                  </a:lnTo>
                  <a:lnTo>
                    <a:pt x="977673" y="753427"/>
                  </a:lnTo>
                  <a:lnTo>
                    <a:pt x="983387" y="754380"/>
                  </a:lnTo>
                  <a:lnTo>
                    <a:pt x="989736" y="755332"/>
                  </a:lnTo>
                  <a:lnTo>
                    <a:pt x="999893" y="756920"/>
                  </a:lnTo>
                  <a:lnTo>
                    <a:pt x="1010368" y="759142"/>
                  </a:lnTo>
                  <a:lnTo>
                    <a:pt x="1021796" y="761681"/>
                  </a:lnTo>
                  <a:lnTo>
                    <a:pt x="1033541" y="765174"/>
                  </a:lnTo>
                  <a:lnTo>
                    <a:pt x="1045920" y="769300"/>
                  </a:lnTo>
                  <a:lnTo>
                    <a:pt x="1058617" y="774697"/>
                  </a:lnTo>
                  <a:lnTo>
                    <a:pt x="1071632" y="780729"/>
                  </a:lnTo>
                  <a:lnTo>
                    <a:pt x="1078298" y="784221"/>
                  </a:lnTo>
                  <a:lnTo>
                    <a:pt x="1084646" y="788031"/>
                  </a:lnTo>
                  <a:lnTo>
                    <a:pt x="1093851" y="793110"/>
                  </a:lnTo>
                  <a:lnTo>
                    <a:pt x="1102739" y="799142"/>
                  </a:lnTo>
                  <a:lnTo>
                    <a:pt x="1111627" y="805491"/>
                  </a:lnTo>
                  <a:lnTo>
                    <a:pt x="1121150" y="812158"/>
                  </a:lnTo>
                  <a:lnTo>
                    <a:pt x="1130038" y="819459"/>
                  </a:lnTo>
                  <a:lnTo>
                    <a:pt x="1138926" y="827396"/>
                  </a:lnTo>
                  <a:lnTo>
                    <a:pt x="1147814" y="835650"/>
                  </a:lnTo>
                  <a:lnTo>
                    <a:pt x="1156702" y="844539"/>
                  </a:lnTo>
                  <a:lnTo>
                    <a:pt x="1165590" y="853745"/>
                  </a:lnTo>
                  <a:lnTo>
                    <a:pt x="1174160" y="863586"/>
                  </a:lnTo>
                  <a:lnTo>
                    <a:pt x="1182731" y="874062"/>
                  </a:lnTo>
                  <a:lnTo>
                    <a:pt x="1190984" y="884856"/>
                  </a:lnTo>
                  <a:lnTo>
                    <a:pt x="1199554" y="896285"/>
                  </a:lnTo>
                  <a:lnTo>
                    <a:pt x="1207808" y="908348"/>
                  </a:lnTo>
                  <a:lnTo>
                    <a:pt x="1215743" y="920729"/>
                  </a:lnTo>
                  <a:lnTo>
                    <a:pt x="1223361" y="933745"/>
                  </a:lnTo>
                  <a:lnTo>
                    <a:pt x="1230980" y="947713"/>
                  </a:lnTo>
                  <a:lnTo>
                    <a:pt x="1238598" y="961999"/>
                  </a:lnTo>
                  <a:lnTo>
                    <a:pt x="1245899" y="976920"/>
                  </a:lnTo>
                  <a:lnTo>
                    <a:pt x="1253200" y="992158"/>
                  </a:lnTo>
                  <a:lnTo>
                    <a:pt x="1260183" y="1008666"/>
                  </a:lnTo>
                  <a:lnTo>
                    <a:pt x="1267166" y="1025173"/>
                  </a:lnTo>
                  <a:lnTo>
                    <a:pt x="1274150" y="1042316"/>
                  </a:lnTo>
                  <a:lnTo>
                    <a:pt x="1280498" y="1060729"/>
                  </a:lnTo>
                  <a:lnTo>
                    <a:pt x="1286847" y="1079459"/>
                  </a:lnTo>
                  <a:lnTo>
                    <a:pt x="1293195" y="1098824"/>
                  </a:lnTo>
                  <a:lnTo>
                    <a:pt x="1298909" y="1119142"/>
                  </a:lnTo>
                  <a:lnTo>
                    <a:pt x="1304623" y="1140094"/>
                  </a:lnTo>
                  <a:lnTo>
                    <a:pt x="1310336" y="1161681"/>
                  </a:lnTo>
                  <a:lnTo>
                    <a:pt x="1315733" y="1184221"/>
                  </a:lnTo>
                  <a:lnTo>
                    <a:pt x="1320811" y="1207713"/>
                  </a:lnTo>
                  <a:lnTo>
                    <a:pt x="1325573" y="1231840"/>
                  </a:lnTo>
                  <a:lnTo>
                    <a:pt x="1330334" y="1256602"/>
                  </a:lnTo>
                  <a:lnTo>
                    <a:pt x="1334778" y="1282634"/>
                  </a:lnTo>
                  <a:lnTo>
                    <a:pt x="1338905" y="1309300"/>
                  </a:lnTo>
                  <a:lnTo>
                    <a:pt x="1343031" y="1336920"/>
                  </a:lnTo>
                  <a:lnTo>
                    <a:pt x="1346523" y="1365491"/>
                  </a:lnTo>
                  <a:lnTo>
                    <a:pt x="1350015" y="1395015"/>
                  </a:lnTo>
                  <a:lnTo>
                    <a:pt x="1352871" y="1425491"/>
                  </a:lnTo>
                  <a:lnTo>
                    <a:pt x="1355411" y="1456920"/>
                  </a:lnTo>
                  <a:lnTo>
                    <a:pt x="1358268" y="1489300"/>
                  </a:lnTo>
                  <a:lnTo>
                    <a:pt x="1360490" y="1522634"/>
                  </a:lnTo>
                  <a:lnTo>
                    <a:pt x="1362077" y="1557237"/>
                  </a:lnTo>
                  <a:lnTo>
                    <a:pt x="1363664" y="1592793"/>
                  </a:lnTo>
                  <a:lnTo>
                    <a:pt x="1365251" y="1629300"/>
                  </a:lnTo>
                  <a:lnTo>
                    <a:pt x="1365886" y="1667078"/>
                  </a:lnTo>
                  <a:lnTo>
                    <a:pt x="1366521" y="1705808"/>
                  </a:lnTo>
                  <a:lnTo>
                    <a:pt x="1366838" y="1745491"/>
                  </a:lnTo>
                  <a:lnTo>
                    <a:pt x="1366521" y="1779459"/>
                  </a:lnTo>
                  <a:lnTo>
                    <a:pt x="1366203" y="1813745"/>
                  </a:lnTo>
                  <a:lnTo>
                    <a:pt x="1365568" y="1848983"/>
                  </a:lnTo>
                  <a:lnTo>
                    <a:pt x="1364934" y="1884856"/>
                  </a:lnTo>
                  <a:lnTo>
                    <a:pt x="1363346" y="1921681"/>
                  </a:lnTo>
                  <a:lnTo>
                    <a:pt x="1362077" y="1959142"/>
                  </a:lnTo>
                  <a:lnTo>
                    <a:pt x="1360490" y="1997872"/>
                  </a:lnTo>
                  <a:lnTo>
                    <a:pt x="1358585" y="2037237"/>
                  </a:lnTo>
                  <a:lnTo>
                    <a:pt x="1357950" y="2042951"/>
                  </a:lnTo>
                  <a:lnTo>
                    <a:pt x="1357315" y="2048666"/>
                  </a:lnTo>
                  <a:lnTo>
                    <a:pt x="1356046" y="2054062"/>
                  </a:lnTo>
                  <a:lnTo>
                    <a:pt x="1354776" y="2059777"/>
                  </a:lnTo>
                  <a:lnTo>
                    <a:pt x="1353506" y="2065173"/>
                  </a:lnTo>
                  <a:lnTo>
                    <a:pt x="1351602" y="2070570"/>
                  </a:lnTo>
                  <a:lnTo>
                    <a:pt x="1349380" y="2075332"/>
                  </a:lnTo>
                  <a:lnTo>
                    <a:pt x="1347475" y="2080412"/>
                  </a:lnTo>
                  <a:lnTo>
                    <a:pt x="1344936" y="2085491"/>
                  </a:lnTo>
                  <a:lnTo>
                    <a:pt x="1342079" y="2090253"/>
                  </a:lnTo>
                  <a:lnTo>
                    <a:pt x="1339540" y="2094697"/>
                  </a:lnTo>
                  <a:lnTo>
                    <a:pt x="1336365" y="2099459"/>
                  </a:lnTo>
                  <a:lnTo>
                    <a:pt x="1332874" y="2103586"/>
                  </a:lnTo>
                  <a:lnTo>
                    <a:pt x="1329699" y="2107713"/>
                  </a:lnTo>
                  <a:lnTo>
                    <a:pt x="1325890" y="2111840"/>
                  </a:lnTo>
                  <a:lnTo>
                    <a:pt x="1322081" y="2115650"/>
                  </a:lnTo>
                  <a:lnTo>
                    <a:pt x="1317955" y="2119142"/>
                  </a:lnTo>
                  <a:lnTo>
                    <a:pt x="1314145" y="2122634"/>
                  </a:lnTo>
                  <a:lnTo>
                    <a:pt x="1309701" y="2125809"/>
                  </a:lnTo>
                  <a:lnTo>
                    <a:pt x="1304940" y="2128983"/>
                  </a:lnTo>
                  <a:lnTo>
                    <a:pt x="1300496" y="2131523"/>
                  </a:lnTo>
                  <a:lnTo>
                    <a:pt x="1295735" y="2134380"/>
                  </a:lnTo>
                  <a:lnTo>
                    <a:pt x="1290656" y="2136602"/>
                  </a:lnTo>
                  <a:lnTo>
                    <a:pt x="1285894" y="2138824"/>
                  </a:lnTo>
                  <a:lnTo>
                    <a:pt x="1280816" y="2141047"/>
                  </a:lnTo>
                  <a:lnTo>
                    <a:pt x="1275419" y="2142634"/>
                  </a:lnTo>
                  <a:lnTo>
                    <a:pt x="1270023" y="2143904"/>
                  </a:lnTo>
                  <a:lnTo>
                    <a:pt x="1264627" y="2145174"/>
                  </a:lnTo>
                  <a:lnTo>
                    <a:pt x="1259231" y="2145809"/>
                  </a:lnTo>
                  <a:lnTo>
                    <a:pt x="1253517" y="2146761"/>
                  </a:lnTo>
                  <a:lnTo>
                    <a:pt x="1247803" y="2147396"/>
                  </a:lnTo>
                  <a:lnTo>
                    <a:pt x="1242090" y="2147396"/>
                  </a:lnTo>
                  <a:lnTo>
                    <a:pt x="1236059" y="2147396"/>
                  </a:lnTo>
                  <a:lnTo>
                    <a:pt x="1230027" y="2146443"/>
                  </a:lnTo>
                  <a:lnTo>
                    <a:pt x="1223996" y="2145809"/>
                  </a:lnTo>
                  <a:lnTo>
                    <a:pt x="1218283" y="2144856"/>
                  </a:lnTo>
                  <a:lnTo>
                    <a:pt x="1212252" y="2143586"/>
                  </a:lnTo>
                  <a:lnTo>
                    <a:pt x="1207173" y="2141999"/>
                  </a:lnTo>
                  <a:lnTo>
                    <a:pt x="1201459" y="2140094"/>
                  </a:lnTo>
                  <a:lnTo>
                    <a:pt x="1196063" y="2137872"/>
                  </a:lnTo>
                  <a:lnTo>
                    <a:pt x="1190984" y="2135650"/>
                  </a:lnTo>
                  <a:lnTo>
                    <a:pt x="1186223" y="2133110"/>
                  </a:lnTo>
                  <a:lnTo>
                    <a:pt x="1181144" y="2129936"/>
                  </a:lnTo>
                  <a:lnTo>
                    <a:pt x="1176382" y="2127078"/>
                  </a:lnTo>
                  <a:lnTo>
                    <a:pt x="1171938" y="2123586"/>
                  </a:lnTo>
                  <a:lnTo>
                    <a:pt x="1167494" y="2120412"/>
                  </a:lnTo>
                  <a:lnTo>
                    <a:pt x="1163050" y="2116602"/>
                  </a:lnTo>
                  <a:lnTo>
                    <a:pt x="1159241" y="2112793"/>
                  </a:lnTo>
                  <a:lnTo>
                    <a:pt x="1155432" y="2108666"/>
                  </a:lnTo>
                  <a:lnTo>
                    <a:pt x="1151941" y="2104539"/>
                  </a:lnTo>
                  <a:lnTo>
                    <a:pt x="1148131" y="2100094"/>
                  </a:lnTo>
                  <a:lnTo>
                    <a:pt x="1145275" y="2095332"/>
                  </a:lnTo>
                  <a:lnTo>
                    <a:pt x="1142418" y="2090888"/>
                  </a:lnTo>
                  <a:lnTo>
                    <a:pt x="1139243" y="2085808"/>
                  </a:lnTo>
                  <a:lnTo>
                    <a:pt x="1137021" y="2080729"/>
                  </a:lnTo>
                  <a:lnTo>
                    <a:pt x="1134482" y="2075332"/>
                  </a:lnTo>
                  <a:lnTo>
                    <a:pt x="1132578" y="2070253"/>
                  </a:lnTo>
                  <a:lnTo>
                    <a:pt x="1130673" y="2064856"/>
                  </a:lnTo>
                  <a:lnTo>
                    <a:pt x="1129403" y="2059459"/>
                  </a:lnTo>
                  <a:lnTo>
                    <a:pt x="1128134" y="2053745"/>
                  </a:lnTo>
                  <a:lnTo>
                    <a:pt x="1126864" y="2048348"/>
                  </a:lnTo>
                  <a:lnTo>
                    <a:pt x="1126229" y="2042316"/>
                  </a:lnTo>
                  <a:lnTo>
                    <a:pt x="1125594" y="2036602"/>
                  </a:lnTo>
                  <a:lnTo>
                    <a:pt x="1125594" y="2030570"/>
                  </a:lnTo>
                  <a:lnTo>
                    <a:pt x="1125912" y="2024539"/>
                  </a:lnTo>
                  <a:lnTo>
                    <a:pt x="1127499" y="1986761"/>
                  </a:lnTo>
                  <a:lnTo>
                    <a:pt x="1129403" y="1949618"/>
                  </a:lnTo>
                  <a:lnTo>
                    <a:pt x="1130990" y="1913745"/>
                  </a:lnTo>
                  <a:lnTo>
                    <a:pt x="1131943" y="1878189"/>
                  </a:lnTo>
                  <a:lnTo>
                    <a:pt x="1132895" y="1843904"/>
                  </a:lnTo>
                  <a:lnTo>
                    <a:pt x="1133212" y="1810253"/>
                  </a:lnTo>
                  <a:lnTo>
                    <a:pt x="1133530" y="1777554"/>
                  </a:lnTo>
                  <a:lnTo>
                    <a:pt x="1133847" y="1745491"/>
                  </a:lnTo>
                  <a:lnTo>
                    <a:pt x="1133530" y="1697237"/>
                  </a:lnTo>
                  <a:lnTo>
                    <a:pt x="1132578" y="1650888"/>
                  </a:lnTo>
                  <a:lnTo>
                    <a:pt x="1131308" y="1606443"/>
                  </a:lnTo>
                  <a:lnTo>
                    <a:pt x="1129721" y="1563904"/>
                  </a:lnTo>
                  <a:lnTo>
                    <a:pt x="1127181" y="1522951"/>
                  </a:lnTo>
                  <a:lnTo>
                    <a:pt x="1124324" y="1483904"/>
                  </a:lnTo>
                  <a:lnTo>
                    <a:pt x="1121150" y="1447078"/>
                  </a:lnTo>
                  <a:lnTo>
                    <a:pt x="1117341" y="1411840"/>
                  </a:lnTo>
                  <a:lnTo>
                    <a:pt x="1113215" y="1378507"/>
                  </a:lnTo>
                  <a:lnTo>
                    <a:pt x="1109088" y="1346443"/>
                  </a:lnTo>
                  <a:lnTo>
                    <a:pt x="1104327" y="1316285"/>
                  </a:lnTo>
                  <a:lnTo>
                    <a:pt x="1099565" y="1288031"/>
                  </a:lnTo>
                  <a:lnTo>
                    <a:pt x="1094169" y="1261047"/>
                  </a:lnTo>
                  <a:lnTo>
                    <a:pt x="1088455" y="1235332"/>
                  </a:lnTo>
                  <a:lnTo>
                    <a:pt x="1082742" y="1211840"/>
                  </a:lnTo>
                  <a:lnTo>
                    <a:pt x="1076710" y="1189300"/>
                  </a:lnTo>
                  <a:lnTo>
                    <a:pt x="1076710" y="1585174"/>
                  </a:lnTo>
                  <a:lnTo>
                    <a:pt x="1076710" y="1860412"/>
                  </a:lnTo>
                  <a:lnTo>
                    <a:pt x="1076710" y="3112475"/>
                  </a:lnTo>
                  <a:lnTo>
                    <a:pt x="1076710" y="3121681"/>
                  </a:lnTo>
                  <a:lnTo>
                    <a:pt x="1075758" y="3130888"/>
                  </a:lnTo>
                  <a:lnTo>
                    <a:pt x="1074806" y="3139777"/>
                  </a:lnTo>
                  <a:lnTo>
                    <a:pt x="1073219" y="3148666"/>
                  </a:lnTo>
                  <a:lnTo>
                    <a:pt x="1071314" y="3157237"/>
                  </a:lnTo>
                  <a:lnTo>
                    <a:pt x="1068775" y="3166126"/>
                  </a:lnTo>
                  <a:lnTo>
                    <a:pt x="1065918" y="3174380"/>
                  </a:lnTo>
                  <a:lnTo>
                    <a:pt x="1062744" y="3182634"/>
                  </a:lnTo>
                  <a:lnTo>
                    <a:pt x="1059252" y="3190570"/>
                  </a:lnTo>
                  <a:lnTo>
                    <a:pt x="1055125" y="3198189"/>
                  </a:lnTo>
                  <a:lnTo>
                    <a:pt x="1050999" y="3205808"/>
                  </a:lnTo>
                  <a:lnTo>
                    <a:pt x="1046238" y="3213110"/>
                  </a:lnTo>
                  <a:lnTo>
                    <a:pt x="1041159" y="3220094"/>
                  </a:lnTo>
                  <a:lnTo>
                    <a:pt x="1036080" y="3226761"/>
                  </a:lnTo>
                  <a:lnTo>
                    <a:pt x="1030366" y="3233428"/>
                  </a:lnTo>
                  <a:lnTo>
                    <a:pt x="1024335" y="3239777"/>
                  </a:lnTo>
                  <a:lnTo>
                    <a:pt x="1017987" y="3245808"/>
                  </a:lnTo>
                  <a:lnTo>
                    <a:pt x="1011321" y="3251523"/>
                  </a:lnTo>
                  <a:lnTo>
                    <a:pt x="1004655" y="3256602"/>
                  </a:lnTo>
                  <a:lnTo>
                    <a:pt x="997354" y="3261681"/>
                  </a:lnTo>
                  <a:lnTo>
                    <a:pt x="990053" y="3266443"/>
                  </a:lnTo>
                  <a:lnTo>
                    <a:pt x="982752" y="3270570"/>
                  </a:lnTo>
                  <a:lnTo>
                    <a:pt x="974817" y="3274697"/>
                  </a:lnTo>
                  <a:lnTo>
                    <a:pt x="966881" y="3278189"/>
                  </a:lnTo>
                  <a:lnTo>
                    <a:pt x="958945" y="3281681"/>
                  </a:lnTo>
                  <a:lnTo>
                    <a:pt x="950692" y="3284221"/>
                  </a:lnTo>
                  <a:lnTo>
                    <a:pt x="942122" y="3287078"/>
                  </a:lnTo>
                  <a:lnTo>
                    <a:pt x="933234" y="3288983"/>
                  </a:lnTo>
                  <a:lnTo>
                    <a:pt x="924346" y="3290253"/>
                  </a:lnTo>
                  <a:lnTo>
                    <a:pt x="915458" y="3291523"/>
                  </a:lnTo>
                  <a:lnTo>
                    <a:pt x="906570" y="3292158"/>
                  </a:lnTo>
                  <a:lnTo>
                    <a:pt x="897047" y="3292475"/>
                  </a:lnTo>
                  <a:lnTo>
                    <a:pt x="887842" y="3292158"/>
                  </a:lnTo>
                  <a:lnTo>
                    <a:pt x="878636" y="3291523"/>
                  </a:lnTo>
                  <a:lnTo>
                    <a:pt x="869431" y="3290253"/>
                  </a:lnTo>
                  <a:lnTo>
                    <a:pt x="860543" y="3288983"/>
                  </a:lnTo>
                  <a:lnTo>
                    <a:pt x="851973" y="3287078"/>
                  </a:lnTo>
                  <a:lnTo>
                    <a:pt x="843719" y="3284221"/>
                  </a:lnTo>
                  <a:lnTo>
                    <a:pt x="835149" y="3281681"/>
                  </a:lnTo>
                  <a:lnTo>
                    <a:pt x="826896" y="3278189"/>
                  </a:lnTo>
                  <a:lnTo>
                    <a:pt x="818960" y="3274697"/>
                  </a:lnTo>
                  <a:lnTo>
                    <a:pt x="811025" y="3270570"/>
                  </a:lnTo>
                  <a:lnTo>
                    <a:pt x="803724" y="3266443"/>
                  </a:lnTo>
                  <a:lnTo>
                    <a:pt x="796423" y="3261681"/>
                  </a:lnTo>
                  <a:lnTo>
                    <a:pt x="789440" y="3256602"/>
                  </a:lnTo>
                  <a:lnTo>
                    <a:pt x="782456" y="3251523"/>
                  </a:lnTo>
                  <a:lnTo>
                    <a:pt x="775790" y="3245808"/>
                  </a:lnTo>
                  <a:lnTo>
                    <a:pt x="770077" y="3239777"/>
                  </a:lnTo>
                  <a:lnTo>
                    <a:pt x="764045" y="3233428"/>
                  </a:lnTo>
                  <a:lnTo>
                    <a:pt x="758332" y="3226761"/>
                  </a:lnTo>
                  <a:lnTo>
                    <a:pt x="752936" y="3220094"/>
                  </a:lnTo>
                  <a:lnTo>
                    <a:pt x="747857" y="3213110"/>
                  </a:lnTo>
                  <a:lnTo>
                    <a:pt x="743095" y="3205808"/>
                  </a:lnTo>
                  <a:lnTo>
                    <a:pt x="738651" y="3198189"/>
                  </a:lnTo>
                  <a:lnTo>
                    <a:pt x="734842" y="3190570"/>
                  </a:lnTo>
                  <a:lnTo>
                    <a:pt x="731351" y="3182634"/>
                  </a:lnTo>
                  <a:lnTo>
                    <a:pt x="728176" y="3174380"/>
                  </a:lnTo>
                  <a:lnTo>
                    <a:pt x="725002" y="3166126"/>
                  </a:lnTo>
                  <a:lnTo>
                    <a:pt x="722780" y="3157237"/>
                  </a:lnTo>
                  <a:lnTo>
                    <a:pt x="720875" y="3148666"/>
                  </a:lnTo>
                  <a:lnTo>
                    <a:pt x="718971" y="3139777"/>
                  </a:lnTo>
                  <a:lnTo>
                    <a:pt x="718019" y="3130888"/>
                  </a:lnTo>
                  <a:lnTo>
                    <a:pt x="717384" y="3121681"/>
                  </a:lnTo>
                  <a:lnTo>
                    <a:pt x="717066" y="3112475"/>
                  </a:lnTo>
                  <a:lnTo>
                    <a:pt x="717066" y="1973110"/>
                  </a:lnTo>
                  <a:lnTo>
                    <a:pt x="649772" y="1973110"/>
                  </a:lnTo>
                  <a:lnTo>
                    <a:pt x="649772" y="3112475"/>
                  </a:lnTo>
                  <a:lnTo>
                    <a:pt x="649455" y="3121681"/>
                  </a:lnTo>
                  <a:lnTo>
                    <a:pt x="648820" y="3130888"/>
                  </a:lnTo>
                  <a:lnTo>
                    <a:pt x="647550" y="3139777"/>
                  </a:lnTo>
                  <a:lnTo>
                    <a:pt x="645963" y="3148666"/>
                  </a:lnTo>
                  <a:lnTo>
                    <a:pt x="644058" y="3157237"/>
                  </a:lnTo>
                  <a:lnTo>
                    <a:pt x="641836" y="3166126"/>
                  </a:lnTo>
                  <a:lnTo>
                    <a:pt x="638662" y="3174380"/>
                  </a:lnTo>
                  <a:lnTo>
                    <a:pt x="635488" y="3182634"/>
                  </a:lnTo>
                  <a:lnTo>
                    <a:pt x="631679" y="3190570"/>
                  </a:lnTo>
                  <a:lnTo>
                    <a:pt x="628187" y="3198189"/>
                  </a:lnTo>
                  <a:lnTo>
                    <a:pt x="623426" y="3205808"/>
                  </a:lnTo>
                  <a:lnTo>
                    <a:pt x="618664" y="3213110"/>
                  </a:lnTo>
                  <a:lnTo>
                    <a:pt x="613903" y="3220094"/>
                  </a:lnTo>
                  <a:lnTo>
                    <a:pt x="608507" y="3226761"/>
                  </a:lnTo>
                  <a:lnTo>
                    <a:pt x="602793" y="3233428"/>
                  </a:lnTo>
                  <a:lnTo>
                    <a:pt x="596762" y="3239777"/>
                  </a:lnTo>
                  <a:lnTo>
                    <a:pt x="590413" y="3245808"/>
                  </a:lnTo>
                  <a:lnTo>
                    <a:pt x="584382" y="3251523"/>
                  </a:lnTo>
                  <a:lnTo>
                    <a:pt x="577399" y="3256602"/>
                  </a:lnTo>
                  <a:lnTo>
                    <a:pt x="570415" y="3261681"/>
                  </a:lnTo>
                  <a:lnTo>
                    <a:pt x="563115" y="3266443"/>
                  </a:lnTo>
                  <a:lnTo>
                    <a:pt x="555496" y="3270570"/>
                  </a:lnTo>
                  <a:lnTo>
                    <a:pt x="547561" y="3274697"/>
                  </a:lnTo>
                  <a:lnTo>
                    <a:pt x="539625" y="3278189"/>
                  </a:lnTo>
                  <a:lnTo>
                    <a:pt x="531372" y="3281681"/>
                  </a:lnTo>
                  <a:lnTo>
                    <a:pt x="523119" y="3284221"/>
                  </a:lnTo>
                  <a:lnTo>
                    <a:pt x="514866" y="3287078"/>
                  </a:lnTo>
                  <a:lnTo>
                    <a:pt x="505978" y="3288983"/>
                  </a:lnTo>
                  <a:lnTo>
                    <a:pt x="497090" y="3290253"/>
                  </a:lnTo>
                  <a:lnTo>
                    <a:pt x="488202" y="3291523"/>
                  </a:lnTo>
                  <a:lnTo>
                    <a:pt x="478997" y="3292158"/>
                  </a:lnTo>
                  <a:lnTo>
                    <a:pt x="469791" y="3292475"/>
                  </a:lnTo>
                  <a:lnTo>
                    <a:pt x="460268" y="3292158"/>
                  </a:lnTo>
                  <a:lnTo>
                    <a:pt x="451380" y="3291523"/>
                  </a:lnTo>
                  <a:lnTo>
                    <a:pt x="442493" y="3290253"/>
                  </a:lnTo>
                  <a:lnTo>
                    <a:pt x="433605" y="3288983"/>
                  </a:lnTo>
                  <a:lnTo>
                    <a:pt x="424717" y="3287078"/>
                  </a:lnTo>
                  <a:lnTo>
                    <a:pt x="416146" y="3284221"/>
                  </a:lnTo>
                  <a:lnTo>
                    <a:pt x="407893" y="3281681"/>
                  </a:lnTo>
                  <a:lnTo>
                    <a:pt x="399640" y="3278189"/>
                  </a:lnTo>
                  <a:lnTo>
                    <a:pt x="391704" y="3274697"/>
                  </a:lnTo>
                  <a:lnTo>
                    <a:pt x="384086" y="3270570"/>
                  </a:lnTo>
                  <a:lnTo>
                    <a:pt x="376468" y="3266443"/>
                  </a:lnTo>
                  <a:lnTo>
                    <a:pt x="368850" y="3261681"/>
                  </a:lnTo>
                  <a:lnTo>
                    <a:pt x="362184" y="3256602"/>
                  </a:lnTo>
                  <a:lnTo>
                    <a:pt x="355518" y="3251523"/>
                  </a:lnTo>
                  <a:lnTo>
                    <a:pt x="348852" y="3245808"/>
                  </a:lnTo>
                  <a:lnTo>
                    <a:pt x="342503" y="3239777"/>
                  </a:lnTo>
                  <a:lnTo>
                    <a:pt x="336472" y="3233428"/>
                  </a:lnTo>
                  <a:lnTo>
                    <a:pt x="330758" y="3226761"/>
                  </a:lnTo>
                  <a:lnTo>
                    <a:pt x="325362" y="3220094"/>
                  </a:lnTo>
                  <a:lnTo>
                    <a:pt x="320601" y="3213110"/>
                  </a:lnTo>
                  <a:lnTo>
                    <a:pt x="315839" y="3205808"/>
                  </a:lnTo>
                  <a:lnTo>
                    <a:pt x="311395" y="3198189"/>
                  </a:lnTo>
                  <a:lnTo>
                    <a:pt x="307586" y="3190570"/>
                  </a:lnTo>
                  <a:lnTo>
                    <a:pt x="303777" y="3182634"/>
                  </a:lnTo>
                  <a:lnTo>
                    <a:pt x="300603" y="3174380"/>
                  </a:lnTo>
                  <a:lnTo>
                    <a:pt x="298064" y="3166126"/>
                  </a:lnTo>
                  <a:lnTo>
                    <a:pt x="295524" y="3157237"/>
                  </a:lnTo>
                  <a:lnTo>
                    <a:pt x="293620" y="3148666"/>
                  </a:lnTo>
                  <a:lnTo>
                    <a:pt x="292032" y="3139777"/>
                  </a:lnTo>
                  <a:lnTo>
                    <a:pt x="290763" y="3130888"/>
                  </a:lnTo>
                  <a:lnTo>
                    <a:pt x="289810" y="3121681"/>
                  </a:lnTo>
                  <a:lnTo>
                    <a:pt x="289810" y="3112475"/>
                  </a:lnTo>
                  <a:lnTo>
                    <a:pt x="289810" y="1860412"/>
                  </a:lnTo>
                  <a:lnTo>
                    <a:pt x="289810" y="1585174"/>
                  </a:lnTo>
                  <a:lnTo>
                    <a:pt x="289810" y="1189300"/>
                  </a:lnTo>
                  <a:lnTo>
                    <a:pt x="284097" y="1211840"/>
                  </a:lnTo>
                  <a:lnTo>
                    <a:pt x="278383" y="1235332"/>
                  </a:lnTo>
                  <a:lnTo>
                    <a:pt x="272669" y="1261047"/>
                  </a:lnTo>
                  <a:lnTo>
                    <a:pt x="267273" y="1288031"/>
                  </a:lnTo>
                  <a:lnTo>
                    <a:pt x="262512" y="1316285"/>
                  </a:lnTo>
                  <a:lnTo>
                    <a:pt x="257750" y="1346443"/>
                  </a:lnTo>
                  <a:lnTo>
                    <a:pt x="253306" y="1378507"/>
                  </a:lnTo>
                  <a:lnTo>
                    <a:pt x="249497" y="1411840"/>
                  </a:lnTo>
                  <a:lnTo>
                    <a:pt x="245371" y="1447078"/>
                  </a:lnTo>
                  <a:lnTo>
                    <a:pt x="242514" y="1483904"/>
                  </a:lnTo>
                  <a:lnTo>
                    <a:pt x="239340" y="1522951"/>
                  </a:lnTo>
                  <a:lnTo>
                    <a:pt x="237118" y="1563904"/>
                  </a:lnTo>
                  <a:lnTo>
                    <a:pt x="235213" y="1606443"/>
                  </a:lnTo>
                  <a:lnTo>
                    <a:pt x="233943" y="1650888"/>
                  </a:lnTo>
                  <a:lnTo>
                    <a:pt x="233309" y="1696920"/>
                  </a:lnTo>
                  <a:lnTo>
                    <a:pt x="232674" y="1745491"/>
                  </a:lnTo>
                  <a:lnTo>
                    <a:pt x="232674" y="1777554"/>
                  </a:lnTo>
                  <a:lnTo>
                    <a:pt x="233309" y="1810253"/>
                  </a:lnTo>
                  <a:lnTo>
                    <a:pt x="233943" y="1843904"/>
                  </a:lnTo>
                  <a:lnTo>
                    <a:pt x="234896" y="1878189"/>
                  </a:lnTo>
                  <a:lnTo>
                    <a:pt x="235848" y="1913745"/>
                  </a:lnTo>
                  <a:lnTo>
                    <a:pt x="237118" y="1949618"/>
                  </a:lnTo>
                  <a:lnTo>
                    <a:pt x="238705" y="1986761"/>
                  </a:lnTo>
                  <a:lnTo>
                    <a:pt x="240927" y="2024539"/>
                  </a:lnTo>
                  <a:lnTo>
                    <a:pt x="241244" y="2030570"/>
                  </a:lnTo>
                  <a:lnTo>
                    <a:pt x="240927" y="2036602"/>
                  </a:lnTo>
                  <a:lnTo>
                    <a:pt x="240609" y="2042316"/>
                  </a:lnTo>
                  <a:lnTo>
                    <a:pt x="239657" y="2048348"/>
                  </a:lnTo>
                  <a:lnTo>
                    <a:pt x="238705" y="2053745"/>
                  </a:lnTo>
                  <a:lnTo>
                    <a:pt x="237435" y="2059459"/>
                  </a:lnTo>
                  <a:lnTo>
                    <a:pt x="236165" y="2064856"/>
                  </a:lnTo>
                  <a:lnTo>
                    <a:pt x="234261" y="2070253"/>
                  </a:lnTo>
                  <a:lnTo>
                    <a:pt x="232039" y="2075332"/>
                  </a:lnTo>
                  <a:lnTo>
                    <a:pt x="229817" y="2080729"/>
                  </a:lnTo>
                  <a:lnTo>
                    <a:pt x="227277" y="2085808"/>
                  </a:lnTo>
                  <a:lnTo>
                    <a:pt x="224421" y="2090888"/>
                  </a:lnTo>
                  <a:lnTo>
                    <a:pt x="221564" y="2095332"/>
                  </a:lnTo>
                  <a:lnTo>
                    <a:pt x="218072" y="2100094"/>
                  </a:lnTo>
                  <a:lnTo>
                    <a:pt x="214898" y="2104539"/>
                  </a:lnTo>
                  <a:lnTo>
                    <a:pt x="211089" y="2108666"/>
                  </a:lnTo>
                  <a:lnTo>
                    <a:pt x="207597" y="2112793"/>
                  </a:lnTo>
                  <a:lnTo>
                    <a:pt x="203470" y="2116602"/>
                  </a:lnTo>
                  <a:lnTo>
                    <a:pt x="199344" y="2120412"/>
                  </a:lnTo>
                  <a:lnTo>
                    <a:pt x="194900" y="2123586"/>
                  </a:lnTo>
                  <a:lnTo>
                    <a:pt x="190456" y="2127078"/>
                  </a:lnTo>
                  <a:lnTo>
                    <a:pt x="185695" y="2129936"/>
                  </a:lnTo>
                  <a:lnTo>
                    <a:pt x="180616" y="2133110"/>
                  </a:lnTo>
                  <a:lnTo>
                    <a:pt x="175537" y="2135650"/>
                  </a:lnTo>
                  <a:lnTo>
                    <a:pt x="170776" y="2137872"/>
                  </a:lnTo>
                  <a:lnTo>
                    <a:pt x="165379" y="2140094"/>
                  </a:lnTo>
                  <a:lnTo>
                    <a:pt x="159666" y="2141999"/>
                  </a:lnTo>
                  <a:lnTo>
                    <a:pt x="153952" y="2143586"/>
                  </a:lnTo>
                  <a:lnTo>
                    <a:pt x="148556" y="2144856"/>
                  </a:lnTo>
                  <a:lnTo>
                    <a:pt x="142842" y="2145809"/>
                  </a:lnTo>
                  <a:lnTo>
                    <a:pt x="136811" y="2146443"/>
                  </a:lnTo>
                  <a:lnTo>
                    <a:pt x="130780" y="2147396"/>
                  </a:lnTo>
                  <a:lnTo>
                    <a:pt x="124431" y="2147396"/>
                  </a:lnTo>
                  <a:lnTo>
                    <a:pt x="119035" y="2147396"/>
                  </a:lnTo>
                  <a:lnTo>
                    <a:pt x="113321" y="2146761"/>
                  </a:lnTo>
                  <a:lnTo>
                    <a:pt x="107608" y="2145809"/>
                  </a:lnTo>
                  <a:lnTo>
                    <a:pt x="101894" y="2145174"/>
                  </a:lnTo>
                  <a:lnTo>
                    <a:pt x="96498" y="2143904"/>
                  </a:lnTo>
                  <a:lnTo>
                    <a:pt x="91419" y="2142634"/>
                  </a:lnTo>
                  <a:lnTo>
                    <a:pt x="86023" y="2141047"/>
                  </a:lnTo>
                  <a:lnTo>
                    <a:pt x="80944" y="2138824"/>
                  </a:lnTo>
                  <a:lnTo>
                    <a:pt x="76182" y="2136602"/>
                  </a:lnTo>
                  <a:lnTo>
                    <a:pt x="71104" y="2134380"/>
                  </a:lnTo>
                  <a:lnTo>
                    <a:pt x="66342" y="2131523"/>
                  </a:lnTo>
                  <a:lnTo>
                    <a:pt x="61898" y="2128983"/>
                  </a:lnTo>
                  <a:lnTo>
                    <a:pt x="57137" y="2125809"/>
                  </a:lnTo>
                  <a:lnTo>
                    <a:pt x="52693" y="2122634"/>
                  </a:lnTo>
                  <a:lnTo>
                    <a:pt x="48884" y="2119142"/>
                  </a:lnTo>
                  <a:lnTo>
                    <a:pt x="44757" y="2115650"/>
                  </a:lnTo>
                  <a:lnTo>
                    <a:pt x="40948" y="2111840"/>
                  </a:lnTo>
                  <a:lnTo>
                    <a:pt x="37139" y="2107713"/>
                  </a:lnTo>
                  <a:lnTo>
                    <a:pt x="33965" y="2103586"/>
                  </a:lnTo>
                  <a:lnTo>
                    <a:pt x="30473" y="2099459"/>
                  </a:lnTo>
                  <a:lnTo>
                    <a:pt x="27299" y="2094697"/>
                  </a:lnTo>
                  <a:lnTo>
                    <a:pt x="24442" y="2090253"/>
                  </a:lnTo>
                  <a:lnTo>
                    <a:pt x="21903" y="2085491"/>
                  </a:lnTo>
                  <a:lnTo>
                    <a:pt x="19363" y="2080412"/>
                  </a:lnTo>
                  <a:lnTo>
                    <a:pt x="17141" y="2075332"/>
                  </a:lnTo>
                  <a:lnTo>
                    <a:pt x="15237" y="2070570"/>
                  </a:lnTo>
                  <a:lnTo>
                    <a:pt x="13332" y="2065173"/>
                  </a:lnTo>
                  <a:lnTo>
                    <a:pt x="12062" y="2059777"/>
                  </a:lnTo>
                  <a:lnTo>
                    <a:pt x="10475" y="2054062"/>
                  </a:lnTo>
                  <a:lnTo>
                    <a:pt x="9523" y="2048666"/>
                  </a:lnTo>
                  <a:lnTo>
                    <a:pt x="8888" y="2042951"/>
                  </a:lnTo>
                  <a:lnTo>
                    <a:pt x="8253" y="2037237"/>
                  </a:lnTo>
                  <a:lnTo>
                    <a:pt x="6349" y="1997872"/>
                  </a:lnTo>
                  <a:lnTo>
                    <a:pt x="4762" y="1959459"/>
                  </a:lnTo>
                  <a:lnTo>
                    <a:pt x="3174" y="1921681"/>
                  </a:lnTo>
                  <a:lnTo>
                    <a:pt x="1905" y="1884856"/>
                  </a:lnTo>
                  <a:lnTo>
                    <a:pt x="952" y="1848983"/>
                  </a:lnTo>
                  <a:lnTo>
                    <a:pt x="318" y="1813745"/>
                  </a:lnTo>
                  <a:lnTo>
                    <a:pt x="0" y="1779142"/>
                  </a:lnTo>
                  <a:lnTo>
                    <a:pt x="0" y="1745491"/>
                  </a:lnTo>
                  <a:lnTo>
                    <a:pt x="0" y="1715650"/>
                  </a:lnTo>
                  <a:lnTo>
                    <a:pt x="318" y="1686126"/>
                  </a:lnTo>
                  <a:lnTo>
                    <a:pt x="952" y="1657554"/>
                  </a:lnTo>
                  <a:lnTo>
                    <a:pt x="1587" y="1629300"/>
                  </a:lnTo>
                  <a:lnTo>
                    <a:pt x="2540" y="1601681"/>
                  </a:lnTo>
                  <a:lnTo>
                    <a:pt x="3492" y="1574697"/>
                  </a:lnTo>
                  <a:lnTo>
                    <a:pt x="5079" y="1548348"/>
                  </a:lnTo>
                  <a:lnTo>
                    <a:pt x="6349" y="1522634"/>
                  </a:lnTo>
                  <a:lnTo>
                    <a:pt x="7936" y="1497555"/>
                  </a:lnTo>
                  <a:lnTo>
                    <a:pt x="9523" y="1473110"/>
                  </a:lnTo>
                  <a:lnTo>
                    <a:pt x="11745" y="1448666"/>
                  </a:lnTo>
                  <a:lnTo>
                    <a:pt x="13967" y="1425491"/>
                  </a:lnTo>
                  <a:lnTo>
                    <a:pt x="15871" y="1402634"/>
                  </a:lnTo>
                  <a:lnTo>
                    <a:pt x="18728" y="1380094"/>
                  </a:lnTo>
                  <a:lnTo>
                    <a:pt x="21268" y="1358507"/>
                  </a:lnTo>
                  <a:lnTo>
                    <a:pt x="23807" y="1336920"/>
                  </a:lnTo>
                  <a:lnTo>
                    <a:pt x="26981" y="1316285"/>
                  </a:lnTo>
                  <a:lnTo>
                    <a:pt x="29838" y="1295967"/>
                  </a:lnTo>
                  <a:lnTo>
                    <a:pt x="33012" y="1275967"/>
                  </a:lnTo>
                  <a:lnTo>
                    <a:pt x="36187" y="1256602"/>
                  </a:lnTo>
                  <a:lnTo>
                    <a:pt x="39996" y="1237872"/>
                  </a:lnTo>
                  <a:lnTo>
                    <a:pt x="43488" y="1219459"/>
                  </a:lnTo>
                  <a:lnTo>
                    <a:pt x="47297" y="1201681"/>
                  </a:lnTo>
                  <a:lnTo>
                    <a:pt x="51106" y="1184221"/>
                  </a:lnTo>
                  <a:lnTo>
                    <a:pt x="55232" y="1167396"/>
                  </a:lnTo>
                  <a:lnTo>
                    <a:pt x="59041" y="1150888"/>
                  </a:lnTo>
                  <a:lnTo>
                    <a:pt x="63485" y="1134697"/>
                  </a:lnTo>
                  <a:lnTo>
                    <a:pt x="67612" y="1119142"/>
                  </a:lnTo>
                  <a:lnTo>
                    <a:pt x="72056" y="1103904"/>
                  </a:lnTo>
                  <a:lnTo>
                    <a:pt x="76817" y="1088983"/>
                  </a:lnTo>
                  <a:lnTo>
                    <a:pt x="81261" y="1074697"/>
                  </a:lnTo>
                  <a:lnTo>
                    <a:pt x="86023" y="1060729"/>
                  </a:lnTo>
                  <a:lnTo>
                    <a:pt x="91102" y="1047078"/>
                  </a:lnTo>
                  <a:lnTo>
                    <a:pt x="95863" y="1033745"/>
                  </a:lnTo>
                  <a:lnTo>
                    <a:pt x="100942" y="1020729"/>
                  </a:lnTo>
                  <a:lnTo>
                    <a:pt x="106338" y="1008666"/>
                  </a:lnTo>
                  <a:lnTo>
                    <a:pt x="111734" y="996285"/>
                  </a:lnTo>
                  <a:lnTo>
                    <a:pt x="116813" y="984539"/>
                  </a:lnTo>
                  <a:lnTo>
                    <a:pt x="122209" y="973110"/>
                  </a:lnTo>
                  <a:lnTo>
                    <a:pt x="127923" y="961999"/>
                  </a:lnTo>
                  <a:lnTo>
                    <a:pt x="133637" y="951205"/>
                  </a:lnTo>
                  <a:lnTo>
                    <a:pt x="139350" y="940729"/>
                  </a:lnTo>
                  <a:lnTo>
                    <a:pt x="145064" y="930570"/>
                  </a:lnTo>
                  <a:lnTo>
                    <a:pt x="151095" y="920729"/>
                  </a:lnTo>
                  <a:lnTo>
                    <a:pt x="157126" y="911205"/>
                  </a:lnTo>
                  <a:lnTo>
                    <a:pt x="163475" y="902316"/>
                  </a:lnTo>
                  <a:lnTo>
                    <a:pt x="169506" y="893110"/>
                  </a:lnTo>
                  <a:lnTo>
                    <a:pt x="175537" y="884856"/>
                  </a:lnTo>
                  <a:lnTo>
                    <a:pt x="181885" y="876602"/>
                  </a:lnTo>
                  <a:lnTo>
                    <a:pt x="188234" y="868666"/>
                  </a:lnTo>
                  <a:lnTo>
                    <a:pt x="194900" y="861047"/>
                  </a:lnTo>
                  <a:lnTo>
                    <a:pt x="201248" y="853745"/>
                  </a:lnTo>
                  <a:lnTo>
                    <a:pt x="207914" y="846761"/>
                  </a:lnTo>
                  <a:lnTo>
                    <a:pt x="214580" y="840094"/>
                  </a:lnTo>
                  <a:lnTo>
                    <a:pt x="221246" y="833427"/>
                  </a:lnTo>
                  <a:lnTo>
                    <a:pt x="227912" y="827396"/>
                  </a:lnTo>
                  <a:lnTo>
                    <a:pt x="234578" y="821364"/>
                  </a:lnTo>
                  <a:lnTo>
                    <a:pt x="241244" y="815967"/>
                  </a:lnTo>
                  <a:lnTo>
                    <a:pt x="248228" y="810570"/>
                  </a:lnTo>
                  <a:lnTo>
                    <a:pt x="254894" y="805491"/>
                  </a:lnTo>
                  <a:lnTo>
                    <a:pt x="261242" y="800412"/>
                  </a:lnTo>
                  <a:lnTo>
                    <a:pt x="268225" y="796285"/>
                  </a:lnTo>
                  <a:lnTo>
                    <a:pt x="275209" y="791840"/>
                  </a:lnTo>
                  <a:lnTo>
                    <a:pt x="281875" y="788031"/>
                  </a:lnTo>
                  <a:lnTo>
                    <a:pt x="288541" y="784221"/>
                  </a:lnTo>
                  <a:lnTo>
                    <a:pt x="295207" y="780729"/>
                  </a:lnTo>
                  <a:lnTo>
                    <a:pt x="308221" y="774697"/>
                  </a:lnTo>
                  <a:lnTo>
                    <a:pt x="320918" y="769300"/>
                  </a:lnTo>
                  <a:lnTo>
                    <a:pt x="332980" y="765174"/>
                  </a:lnTo>
                  <a:lnTo>
                    <a:pt x="345043" y="761681"/>
                  </a:lnTo>
                  <a:lnTo>
                    <a:pt x="356470" y="759142"/>
                  </a:lnTo>
                  <a:lnTo>
                    <a:pt x="366945" y="756920"/>
                  </a:lnTo>
                  <a:lnTo>
                    <a:pt x="377103" y="755332"/>
                  </a:lnTo>
                  <a:lnTo>
                    <a:pt x="383134" y="754380"/>
                  </a:lnTo>
                  <a:lnTo>
                    <a:pt x="389165" y="753427"/>
                  </a:lnTo>
                  <a:lnTo>
                    <a:pt x="395831" y="752793"/>
                  </a:lnTo>
                  <a:lnTo>
                    <a:pt x="402179" y="752475"/>
                  </a:lnTo>
                  <a:close/>
                  <a:moveTo>
                    <a:pt x="675470" y="0"/>
                  </a:moveTo>
                  <a:lnTo>
                    <a:pt x="683419" y="0"/>
                  </a:lnTo>
                  <a:lnTo>
                    <a:pt x="692004" y="0"/>
                  </a:lnTo>
                  <a:lnTo>
                    <a:pt x="700271" y="318"/>
                  </a:lnTo>
                  <a:lnTo>
                    <a:pt x="708220" y="636"/>
                  </a:lnTo>
                  <a:lnTo>
                    <a:pt x="716487" y="1589"/>
                  </a:lnTo>
                  <a:lnTo>
                    <a:pt x="724754" y="2542"/>
                  </a:lnTo>
                  <a:lnTo>
                    <a:pt x="732703" y="3814"/>
                  </a:lnTo>
                  <a:lnTo>
                    <a:pt x="740970" y="5085"/>
                  </a:lnTo>
                  <a:lnTo>
                    <a:pt x="749555" y="6674"/>
                  </a:lnTo>
                  <a:lnTo>
                    <a:pt x="757822" y="8263"/>
                  </a:lnTo>
                  <a:lnTo>
                    <a:pt x="766089" y="10488"/>
                  </a:lnTo>
                  <a:lnTo>
                    <a:pt x="774038" y="12712"/>
                  </a:lnTo>
                  <a:lnTo>
                    <a:pt x="781987" y="14937"/>
                  </a:lnTo>
                  <a:lnTo>
                    <a:pt x="789936" y="17479"/>
                  </a:lnTo>
                  <a:lnTo>
                    <a:pt x="797568" y="20658"/>
                  </a:lnTo>
                  <a:lnTo>
                    <a:pt x="805517" y="23518"/>
                  </a:lnTo>
                  <a:lnTo>
                    <a:pt x="812830" y="26696"/>
                  </a:lnTo>
                  <a:lnTo>
                    <a:pt x="820779" y="29874"/>
                  </a:lnTo>
                  <a:lnTo>
                    <a:pt x="828092" y="33688"/>
                  </a:lnTo>
                  <a:lnTo>
                    <a:pt x="835405" y="37184"/>
                  </a:lnTo>
                  <a:lnTo>
                    <a:pt x="842400" y="40997"/>
                  </a:lnTo>
                  <a:lnTo>
                    <a:pt x="849395" y="44811"/>
                  </a:lnTo>
                  <a:lnTo>
                    <a:pt x="856391" y="49260"/>
                  </a:lnTo>
                  <a:lnTo>
                    <a:pt x="862750" y="53710"/>
                  </a:lnTo>
                  <a:lnTo>
                    <a:pt x="876104" y="62608"/>
                  </a:lnTo>
                  <a:lnTo>
                    <a:pt x="888823" y="72142"/>
                  </a:lnTo>
                  <a:lnTo>
                    <a:pt x="900905" y="82630"/>
                  </a:lnTo>
                  <a:lnTo>
                    <a:pt x="912352" y="93118"/>
                  </a:lnTo>
                  <a:lnTo>
                    <a:pt x="923481" y="104559"/>
                  </a:lnTo>
                  <a:lnTo>
                    <a:pt x="933973" y="116318"/>
                  </a:lnTo>
                  <a:lnTo>
                    <a:pt x="943830" y="128712"/>
                  </a:lnTo>
                  <a:lnTo>
                    <a:pt x="953051" y="141425"/>
                  </a:lnTo>
                  <a:lnTo>
                    <a:pt x="961636" y="154773"/>
                  </a:lnTo>
                  <a:lnTo>
                    <a:pt x="969585" y="168120"/>
                  </a:lnTo>
                  <a:lnTo>
                    <a:pt x="976898" y="182104"/>
                  </a:lnTo>
                  <a:lnTo>
                    <a:pt x="983576" y="196405"/>
                  </a:lnTo>
                  <a:lnTo>
                    <a:pt x="989617" y="211025"/>
                  </a:lnTo>
                  <a:lnTo>
                    <a:pt x="995022" y="225962"/>
                  </a:lnTo>
                  <a:lnTo>
                    <a:pt x="999792" y="240899"/>
                  </a:lnTo>
                  <a:lnTo>
                    <a:pt x="1003289" y="256471"/>
                  </a:lnTo>
                  <a:lnTo>
                    <a:pt x="1006469" y="272044"/>
                  </a:lnTo>
                  <a:lnTo>
                    <a:pt x="1009012" y="287616"/>
                  </a:lnTo>
                  <a:lnTo>
                    <a:pt x="1010602" y="303825"/>
                  </a:lnTo>
                  <a:lnTo>
                    <a:pt x="1010920" y="312088"/>
                  </a:lnTo>
                  <a:lnTo>
                    <a:pt x="1011238" y="320033"/>
                  </a:lnTo>
                  <a:lnTo>
                    <a:pt x="1011238" y="327978"/>
                  </a:lnTo>
                  <a:lnTo>
                    <a:pt x="1011238" y="336241"/>
                  </a:lnTo>
                  <a:lnTo>
                    <a:pt x="1010920" y="344186"/>
                  </a:lnTo>
                  <a:lnTo>
                    <a:pt x="1010284" y="352449"/>
                  </a:lnTo>
                  <a:lnTo>
                    <a:pt x="1009648" y="361030"/>
                  </a:lnTo>
                  <a:lnTo>
                    <a:pt x="1008695" y="369293"/>
                  </a:lnTo>
                  <a:lnTo>
                    <a:pt x="1007741" y="377238"/>
                  </a:lnTo>
                  <a:lnTo>
                    <a:pt x="1005833" y="385501"/>
                  </a:lnTo>
                  <a:lnTo>
                    <a:pt x="1004561" y="393764"/>
                  </a:lnTo>
                  <a:lnTo>
                    <a:pt x="1002653" y="402027"/>
                  </a:lnTo>
                  <a:lnTo>
                    <a:pt x="1000745" y="410290"/>
                  </a:lnTo>
                  <a:lnTo>
                    <a:pt x="998202" y="418553"/>
                  </a:lnTo>
                  <a:lnTo>
                    <a:pt x="995976" y="426498"/>
                  </a:lnTo>
                  <a:lnTo>
                    <a:pt x="993432" y="434444"/>
                  </a:lnTo>
                  <a:lnTo>
                    <a:pt x="990571" y="442071"/>
                  </a:lnTo>
                  <a:lnTo>
                    <a:pt x="987709" y="449698"/>
                  </a:lnTo>
                  <a:lnTo>
                    <a:pt x="984529" y="457326"/>
                  </a:lnTo>
                  <a:lnTo>
                    <a:pt x="981350" y="464953"/>
                  </a:lnTo>
                  <a:lnTo>
                    <a:pt x="977534" y="472263"/>
                  </a:lnTo>
                  <a:lnTo>
                    <a:pt x="974037" y="479572"/>
                  </a:lnTo>
                  <a:lnTo>
                    <a:pt x="970221" y="486564"/>
                  </a:lnTo>
                  <a:lnTo>
                    <a:pt x="966406" y="493556"/>
                  </a:lnTo>
                  <a:lnTo>
                    <a:pt x="957821" y="507222"/>
                  </a:lnTo>
                  <a:lnTo>
                    <a:pt x="948600" y="520570"/>
                  </a:lnTo>
                  <a:lnTo>
                    <a:pt x="939061" y="533282"/>
                  </a:lnTo>
                  <a:lnTo>
                    <a:pt x="928886" y="545041"/>
                  </a:lnTo>
                  <a:lnTo>
                    <a:pt x="917757" y="556800"/>
                  </a:lnTo>
                  <a:lnTo>
                    <a:pt x="906629" y="567923"/>
                  </a:lnTo>
                  <a:lnTo>
                    <a:pt x="894864" y="578411"/>
                  </a:lnTo>
                  <a:lnTo>
                    <a:pt x="882463" y="588263"/>
                  </a:lnTo>
                  <a:lnTo>
                    <a:pt x="869745" y="597479"/>
                  </a:lnTo>
                  <a:lnTo>
                    <a:pt x="856709" y="606060"/>
                  </a:lnTo>
                  <a:lnTo>
                    <a:pt x="843036" y="614005"/>
                  </a:lnTo>
                  <a:lnTo>
                    <a:pt x="829364" y="621315"/>
                  </a:lnTo>
                  <a:lnTo>
                    <a:pt x="815055" y="627989"/>
                  </a:lnTo>
                  <a:lnTo>
                    <a:pt x="800429" y="634027"/>
                  </a:lnTo>
                  <a:lnTo>
                    <a:pt x="785485" y="639430"/>
                  </a:lnTo>
                  <a:lnTo>
                    <a:pt x="770223" y="643879"/>
                  </a:lnTo>
                  <a:lnTo>
                    <a:pt x="754643" y="647693"/>
                  </a:lnTo>
                  <a:lnTo>
                    <a:pt x="739063" y="650871"/>
                  </a:lnTo>
                  <a:lnTo>
                    <a:pt x="723482" y="653413"/>
                  </a:lnTo>
                  <a:lnTo>
                    <a:pt x="707266" y="654685"/>
                  </a:lnTo>
                  <a:lnTo>
                    <a:pt x="699317" y="655320"/>
                  </a:lnTo>
                  <a:lnTo>
                    <a:pt x="691368" y="655638"/>
                  </a:lnTo>
                  <a:lnTo>
                    <a:pt x="682783" y="655638"/>
                  </a:lnTo>
                  <a:lnTo>
                    <a:pt x="674834" y="655638"/>
                  </a:lnTo>
                  <a:lnTo>
                    <a:pt x="666567" y="655320"/>
                  </a:lnTo>
                  <a:lnTo>
                    <a:pt x="658618" y="654685"/>
                  </a:lnTo>
                  <a:lnTo>
                    <a:pt x="650351" y="654049"/>
                  </a:lnTo>
                  <a:lnTo>
                    <a:pt x="642084" y="653096"/>
                  </a:lnTo>
                  <a:lnTo>
                    <a:pt x="633499" y="651824"/>
                  </a:lnTo>
                  <a:lnTo>
                    <a:pt x="625550" y="650235"/>
                  </a:lnTo>
                  <a:lnTo>
                    <a:pt x="617283" y="648964"/>
                  </a:lnTo>
                  <a:lnTo>
                    <a:pt x="609016" y="647057"/>
                  </a:lnTo>
                  <a:lnTo>
                    <a:pt x="600749" y="644833"/>
                  </a:lnTo>
                  <a:lnTo>
                    <a:pt x="592800" y="642608"/>
                  </a:lnTo>
                  <a:lnTo>
                    <a:pt x="584851" y="640383"/>
                  </a:lnTo>
                  <a:lnTo>
                    <a:pt x="576902" y="637523"/>
                  </a:lnTo>
                  <a:lnTo>
                    <a:pt x="568953" y="634981"/>
                  </a:lnTo>
                  <a:lnTo>
                    <a:pt x="561004" y="632120"/>
                  </a:lnTo>
                  <a:lnTo>
                    <a:pt x="553691" y="628942"/>
                  </a:lnTo>
                  <a:lnTo>
                    <a:pt x="546059" y="625764"/>
                  </a:lnTo>
                  <a:lnTo>
                    <a:pt x="538746" y="621950"/>
                  </a:lnTo>
                  <a:lnTo>
                    <a:pt x="531433" y="618454"/>
                  </a:lnTo>
                  <a:lnTo>
                    <a:pt x="524438" y="614641"/>
                  </a:lnTo>
                  <a:lnTo>
                    <a:pt x="517443" y="610827"/>
                  </a:lnTo>
                  <a:lnTo>
                    <a:pt x="503771" y="601928"/>
                  </a:lnTo>
                  <a:lnTo>
                    <a:pt x="490734" y="593030"/>
                  </a:lnTo>
                  <a:lnTo>
                    <a:pt x="478016" y="583496"/>
                  </a:lnTo>
                  <a:lnTo>
                    <a:pt x="465615" y="573008"/>
                  </a:lnTo>
                  <a:lnTo>
                    <a:pt x="454168" y="562202"/>
                  </a:lnTo>
                  <a:lnTo>
                    <a:pt x="443040" y="550761"/>
                  </a:lnTo>
                  <a:lnTo>
                    <a:pt x="432547" y="539320"/>
                  </a:lnTo>
                  <a:lnTo>
                    <a:pt x="422690" y="526926"/>
                  </a:lnTo>
                  <a:lnTo>
                    <a:pt x="413787" y="513896"/>
                  </a:lnTo>
                  <a:lnTo>
                    <a:pt x="405202" y="500865"/>
                  </a:lnTo>
                  <a:lnTo>
                    <a:pt x="396935" y="487200"/>
                  </a:lnTo>
                  <a:lnTo>
                    <a:pt x="389622" y="473216"/>
                  </a:lnTo>
                  <a:lnTo>
                    <a:pt x="383263" y="458915"/>
                  </a:lnTo>
                  <a:lnTo>
                    <a:pt x="377222" y="444614"/>
                  </a:lnTo>
                  <a:lnTo>
                    <a:pt x="371816" y="429677"/>
                  </a:lnTo>
                  <a:lnTo>
                    <a:pt x="367047" y="414422"/>
                  </a:lnTo>
                  <a:lnTo>
                    <a:pt x="363231" y="399167"/>
                  </a:lnTo>
                  <a:lnTo>
                    <a:pt x="360052" y="383594"/>
                  </a:lnTo>
                  <a:lnTo>
                    <a:pt x="357826" y="367704"/>
                  </a:lnTo>
                  <a:lnTo>
                    <a:pt x="356236" y="351496"/>
                  </a:lnTo>
                  <a:lnTo>
                    <a:pt x="355918" y="343551"/>
                  </a:lnTo>
                  <a:lnTo>
                    <a:pt x="355600" y="335605"/>
                  </a:lnTo>
                  <a:lnTo>
                    <a:pt x="355600" y="327342"/>
                  </a:lnTo>
                  <a:lnTo>
                    <a:pt x="355600" y="319397"/>
                  </a:lnTo>
                  <a:lnTo>
                    <a:pt x="355918" y="311134"/>
                  </a:lnTo>
                  <a:lnTo>
                    <a:pt x="356554" y="303189"/>
                  </a:lnTo>
                  <a:lnTo>
                    <a:pt x="357190" y="294608"/>
                  </a:lnTo>
                  <a:lnTo>
                    <a:pt x="358144" y="286345"/>
                  </a:lnTo>
                  <a:lnTo>
                    <a:pt x="359098" y="278082"/>
                  </a:lnTo>
                  <a:lnTo>
                    <a:pt x="360370" y="269819"/>
                  </a:lnTo>
                  <a:lnTo>
                    <a:pt x="362277" y="261874"/>
                  </a:lnTo>
                  <a:lnTo>
                    <a:pt x="364185" y="253611"/>
                  </a:lnTo>
                  <a:lnTo>
                    <a:pt x="366093" y="245030"/>
                  </a:lnTo>
                  <a:lnTo>
                    <a:pt x="368001" y="237085"/>
                  </a:lnTo>
                  <a:lnTo>
                    <a:pt x="370862" y="229140"/>
                  </a:lnTo>
                  <a:lnTo>
                    <a:pt x="373088" y="221194"/>
                  </a:lnTo>
                  <a:lnTo>
                    <a:pt x="376268" y="213249"/>
                  </a:lnTo>
                  <a:lnTo>
                    <a:pt x="379129" y="205622"/>
                  </a:lnTo>
                  <a:lnTo>
                    <a:pt x="381991" y="197994"/>
                  </a:lnTo>
                  <a:lnTo>
                    <a:pt x="385489" y="190685"/>
                  </a:lnTo>
                  <a:lnTo>
                    <a:pt x="388986" y="183375"/>
                  </a:lnTo>
                  <a:lnTo>
                    <a:pt x="392802" y="176066"/>
                  </a:lnTo>
                  <a:lnTo>
                    <a:pt x="396299" y="169074"/>
                  </a:lnTo>
                  <a:lnTo>
                    <a:pt x="400433" y="161764"/>
                  </a:lnTo>
                  <a:lnTo>
                    <a:pt x="409018" y="148099"/>
                  </a:lnTo>
                  <a:lnTo>
                    <a:pt x="417921" y="135068"/>
                  </a:lnTo>
                  <a:lnTo>
                    <a:pt x="427778" y="122356"/>
                  </a:lnTo>
                  <a:lnTo>
                    <a:pt x="437952" y="109962"/>
                  </a:lnTo>
                  <a:lnTo>
                    <a:pt x="448763" y="98521"/>
                  </a:lnTo>
                  <a:lnTo>
                    <a:pt x="460210" y="87397"/>
                  </a:lnTo>
                  <a:lnTo>
                    <a:pt x="471974" y="77227"/>
                  </a:lnTo>
                  <a:lnTo>
                    <a:pt x="484375" y="67057"/>
                  </a:lnTo>
                  <a:lnTo>
                    <a:pt x="496775" y="57841"/>
                  </a:lnTo>
                  <a:lnTo>
                    <a:pt x="510130" y="49578"/>
                  </a:lnTo>
                  <a:lnTo>
                    <a:pt x="523802" y="41633"/>
                  </a:lnTo>
                  <a:lnTo>
                    <a:pt x="537474" y="34005"/>
                  </a:lnTo>
                  <a:lnTo>
                    <a:pt x="551783" y="27332"/>
                  </a:lnTo>
                  <a:lnTo>
                    <a:pt x="566409" y="21293"/>
                  </a:lnTo>
                  <a:lnTo>
                    <a:pt x="581353" y="16208"/>
                  </a:lnTo>
                  <a:lnTo>
                    <a:pt x="596297" y="11759"/>
                  </a:lnTo>
                  <a:lnTo>
                    <a:pt x="611878" y="7627"/>
                  </a:lnTo>
                  <a:lnTo>
                    <a:pt x="627776" y="4767"/>
                  </a:lnTo>
                  <a:lnTo>
                    <a:pt x="643356" y="2225"/>
                  </a:lnTo>
                  <a:lnTo>
                    <a:pt x="659572" y="636"/>
                  </a:lnTo>
                  <a:lnTo>
                    <a:pt x="667521" y="318"/>
                  </a:lnTo>
                  <a:lnTo>
                    <a:pt x="67547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文本框 24"/>
            <p:cNvSpPr txBox="1"/>
            <p:nvPr/>
          </p:nvSpPr>
          <p:spPr>
            <a:xfrm>
              <a:off x="1890731" y="4484572"/>
              <a:ext cx="909632" cy="431613"/>
            </a:xfrm>
            <a:prstGeom prst="rect">
              <a:avLst/>
            </a:prstGeom>
            <a:noFill/>
          </p:spPr>
          <p:txBody>
            <a:bodyPr wrap="square"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45%</a:t>
              </a:r>
            </a:p>
            <a:p>
              <a:r>
                <a:rPr lang="zh-CN" altLang="en-US" sz="1400" dirty="0" smtClean="0">
                  <a:solidFill>
                    <a:schemeClr val="bg1"/>
                  </a:solidFill>
                  <a:latin typeface="微软雅黑" panose="020B0503020204020204" pitchFamily="34" charset="-122"/>
                  <a:ea typeface="微软雅黑" panose="020B0503020204020204" pitchFamily="34" charset="-122"/>
                </a:rPr>
                <a:t>男性员工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385508" y="4484573"/>
              <a:ext cx="909632" cy="431613"/>
            </a:xfrm>
            <a:prstGeom prst="rect">
              <a:avLst/>
            </a:prstGeom>
            <a:noFill/>
          </p:spPr>
          <p:txBody>
            <a:bodyPr wrap="square"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55%</a:t>
              </a:r>
            </a:p>
            <a:p>
              <a:r>
                <a:rPr lang="zh-CN" altLang="en-US" sz="1400" dirty="0" smtClean="0">
                  <a:solidFill>
                    <a:schemeClr val="bg1"/>
                  </a:solidFill>
                  <a:latin typeface="微软雅黑" panose="020B0503020204020204" pitchFamily="34" charset="-122"/>
                  <a:ea typeface="微软雅黑" panose="020B0503020204020204" pitchFamily="34" charset="-122"/>
                </a:rPr>
                <a:t>女性员工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4800554" y="4456865"/>
              <a:ext cx="723275" cy="523220"/>
            </a:xfrm>
            <a:prstGeom prst="rect">
              <a:avLst/>
            </a:prstGeom>
          </p:spPr>
          <p:txBody>
            <a:bodyPr wrap="none">
              <a:spAutoFit/>
            </a:bodyPr>
            <a:lstStyle/>
            <a:p>
              <a:r>
                <a:rPr lang="zh-CN" altLang="en-US" sz="1400" b="1" dirty="0" smtClean="0">
                  <a:solidFill>
                    <a:srgbClr val="3B3838"/>
                  </a:solidFill>
                  <a:latin typeface="微软雅黑" pitchFamily="34" charset="-122"/>
                  <a:ea typeface="微软雅黑" pitchFamily="34" charset="-122"/>
                </a:rPr>
                <a:t>团队性</a:t>
              </a:r>
              <a:endParaRPr lang="en-US" altLang="zh-CN" sz="1400" b="1" dirty="0" smtClean="0">
                <a:solidFill>
                  <a:srgbClr val="3B3838"/>
                </a:solidFill>
                <a:latin typeface="微软雅黑" pitchFamily="34" charset="-122"/>
                <a:ea typeface="微软雅黑" pitchFamily="34" charset="-122"/>
              </a:endParaRPr>
            </a:p>
            <a:p>
              <a:r>
                <a:rPr lang="zh-CN" altLang="en-US" sz="1400" b="1" dirty="0" smtClean="0">
                  <a:solidFill>
                    <a:srgbClr val="3B3838"/>
                  </a:solidFill>
                  <a:latin typeface="微软雅黑" pitchFamily="34" charset="-122"/>
                  <a:ea typeface="微软雅黑" pitchFamily="34" charset="-122"/>
                </a:rPr>
                <a:t>别比例</a:t>
              </a:r>
              <a:endParaRPr lang="en-US" altLang="zh-CN" sz="1400" b="1" dirty="0">
                <a:solidFill>
                  <a:srgbClr val="3B3838"/>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47762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200"/>
                                        <p:tgtEl>
                                          <p:spTgt spid="11"/>
                                        </p:tgtEl>
                                      </p:cBhvr>
                                    </p:animEffect>
                                  </p:childTnLst>
                                </p:cTn>
                              </p:par>
                            </p:childTnLst>
                          </p:cTn>
                        </p:par>
                        <p:par>
                          <p:cTn id="18" fill="hold">
                            <p:stCondLst>
                              <p:cond delay="1200"/>
                            </p:stCondLst>
                            <p:childTnLst>
                              <p:par>
                                <p:cTn id="19" presetID="2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17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700"/>
                            </p:stCondLst>
                            <p:childTnLst>
                              <p:par>
                                <p:cTn id="29" presetID="1"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40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700"/>
                                  </p:stCondLst>
                                  <p:childTnLst>
                                    <p:set>
                                      <p:cBhvr>
                                        <p:cTn id="34" dur="1" fill="hold">
                                          <p:stCondLst>
                                            <p:cond delay="0"/>
                                          </p:stCondLst>
                                        </p:cTn>
                                        <p:tgtEl>
                                          <p:spTgt spid="20"/>
                                        </p:tgtEl>
                                        <p:attrNameLst>
                                          <p:attrName>style.visibility</p:attrName>
                                        </p:attrNameLst>
                                      </p:cBhvr>
                                      <p:to>
                                        <p:strVal val="visible"/>
                                      </p:to>
                                    </p:set>
                                  </p:childTnLst>
                                </p:cTn>
                              </p:par>
                            </p:childTnLst>
                          </p:cTn>
                        </p:par>
                        <p:par>
                          <p:cTn id="35" fill="hold">
                            <p:stCondLst>
                              <p:cond delay="3400"/>
                            </p:stCondLst>
                            <p:childTnLst>
                              <p:par>
                                <p:cTn id="36" presetID="22" presetClass="entr" presetSubtype="8"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 grpId="0" animBg="1"/>
      <p:bldP spid="7" grpId="0"/>
      <p:bldP spid="8" grpId="0"/>
      <p:bldP spid="10" grpId="0" animBg="1"/>
      <p:bldP spid="11" grpId="0"/>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KSO_Shape"/>
          <p:cNvSpPr/>
          <p:nvPr/>
        </p:nvSpPr>
        <p:spPr bwMode="auto">
          <a:xfrm>
            <a:off x="333056" y="226296"/>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B3838"/>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8" name="标题 4"/>
          <p:cNvSpPr txBox="1"/>
          <p:nvPr/>
        </p:nvSpPr>
        <p:spPr>
          <a:xfrm>
            <a:off x="1146003" y="447686"/>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B3838"/>
                </a:solidFill>
                <a:latin typeface="Impact MT Std" pitchFamily="34" charset="0"/>
                <a:ea typeface="微软雅黑" pitchFamily="34" charset="-122"/>
              </a:rPr>
              <a:t>项目成员</a:t>
            </a:r>
            <a:endParaRPr lang="en-US" altLang="zh-CN" sz="2400" b="1" dirty="0" smtClean="0">
              <a:solidFill>
                <a:srgbClr val="3B3838"/>
              </a:solidFill>
              <a:latin typeface="Impact MT Std" pitchFamily="34" charset="0"/>
              <a:ea typeface="微软雅黑" pitchFamily="34" charset="-122"/>
            </a:endParaRPr>
          </a:p>
          <a:p>
            <a:pPr algn="l"/>
            <a:r>
              <a:rPr lang="en-US" altLang="zh-CN" sz="1400" b="1" dirty="0">
                <a:solidFill>
                  <a:srgbClr val="3B3838"/>
                </a:solidFill>
                <a:latin typeface="Impact MT Std" pitchFamily="34" charset="0"/>
                <a:ea typeface="微软雅黑" pitchFamily="34" charset="-122"/>
              </a:rPr>
              <a:t>MEMBERS OF THE PROJECT</a:t>
            </a:r>
            <a:endParaRPr lang="zh-CN" altLang="en-US" sz="1400" b="1" dirty="0">
              <a:solidFill>
                <a:srgbClr val="3B3838"/>
              </a:solidFill>
              <a:latin typeface="Impact MT Std" pitchFamily="34" charset="0"/>
              <a:ea typeface="微软雅黑" pitchFamily="34" charset="-122"/>
            </a:endParaRPr>
          </a:p>
          <a:p>
            <a:pPr algn="l"/>
            <a:endParaRPr lang="zh-CN" altLang="en-US" sz="2400" b="1" dirty="0" smtClean="0">
              <a:solidFill>
                <a:srgbClr val="3B3838"/>
              </a:solidFill>
              <a:latin typeface="Impact MT Std" pitchFamily="34" charset="0"/>
              <a:ea typeface="微软雅黑" pitchFamily="34" charset="-122"/>
            </a:endParaRPr>
          </a:p>
        </p:txBody>
      </p:sp>
      <p:sp>
        <p:nvSpPr>
          <p:cNvPr id="9" name="矩形 8"/>
          <p:cNvSpPr/>
          <p:nvPr/>
        </p:nvSpPr>
        <p:spPr>
          <a:xfrm>
            <a:off x="738746" y="1371278"/>
            <a:ext cx="2339604" cy="2261617"/>
          </a:xfrm>
          <a:prstGeom prst="rect">
            <a:avLst/>
          </a:prstGeom>
          <a:blipFill>
            <a:blip r:embed="rId2"/>
            <a:stretch>
              <a:fillRect l="-1783" t="923" r="-3237" b="-31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533943" y="3904189"/>
            <a:ext cx="2339604" cy="2261617"/>
          </a:xfrm>
          <a:prstGeom prst="rect">
            <a:avLst/>
          </a:prstGeom>
          <a:blipFill>
            <a:blip r:embed="rId3"/>
            <a:stretch>
              <a:fillRect l="-1783" t="923" r="-3237" b="-31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83913" y="1371278"/>
            <a:ext cx="2339604" cy="2261617"/>
          </a:xfrm>
          <a:prstGeom prst="rect">
            <a:avLst/>
          </a:prstGeom>
          <a:blipFill>
            <a:blip r:embed="rId4"/>
            <a:stretch>
              <a:fillRect l="-1783" t="923" r="-3237" b="-31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056497" y="3904189"/>
            <a:ext cx="2339604" cy="2261617"/>
          </a:xfrm>
          <a:prstGeom prst="rect">
            <a:avLst/>
          </a:prstGeom>
          <a:blipFill>
            <a:blip r:embed="rId5"/>
            <a:stretch>
              <a:fillRect l="-1783" t="923" r="-3237" b="-31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056497" y="1371278"/>
            <a:ext cx="2339604" cy="2261617"/>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295220" y="3904189"/>
            <a:ext cx="2339604" cy="2261617"/>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511329" y="1371278"/>
            <a:ext cx="2339604" cy="2261617"/>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72665" y="3904189"/>
            <a:ext cx="2339604" cy="2261617"/>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标题 4"/>
          <p:cNvSpPr txBox="1"/>
          <p:nvPr/>
        </p:nvSpPr>
        <p:spPr>
          <a:xfrm>
            <a:off x="3867019" y="1508243"/>
            <a:ext cx="1651132" cy="5662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itchFamily="34" charset="-122"/>
                <a:ea typeface="微软雅黑" pitchFamily="34" charset="-122"/>
              </a:rPr>
              <a:t>姓名：</a:t>
            </a:r>
            <a:r>
              <a:rPr lang="en-US" altLang="zh-CN" sz="1400" dirty="0" smtClean="0">
                <a:solidFill>
                  <a:schemeClr val="bg1"/>
                </a:solidFill>
                <a:latin typeface="微软雅黑" pitchFamily="34" charset="-122"/>
                <a:ea typeface="微软雅黑" pitchFamily="34" charset="-122"/>
              </a:rPr>
              <a:t>MEMBERS</a:t>
            </a:r>
          </a:p>
          <a:p>
            <a:pPr algn="l"/>
            <a:r>
              <a:rPr lang="zh-CN" altLang="en-US" sz="1400" dirty="0" smtClean="0">
                <a:solidFill>
                  <a:schemeClr val="bg1"/>
                </a:solidFill>
                <a:latin typeface="微软雅黑" pitchFamily="34" charset="-122"/>
                <a:ea typeface="微软雅黑" pitchFamily="34" charset="-122"/>
              </a:rPr>
              <a:t>职位：人事部经理</a:t>
            </a:r>
            <a:r>
              <a:rPr lang="en-US" altLang="zh-CN" sz="1400" dirty="0" smtClean="0">
                <a:solidFill>
                  <a:schemeClr val="bg1"/>
                </a:solidFill>
                <a:latin typeface="微软雅黑" pitchFamily="34" charset="-122"/>
                <a:ea typeface="微软雅黑" pitchFamily="34" charset="-122"/>
              </a:rPr>
              <a:t> </a:t>
            </a:r>
            <a:endParaRPr lang="zh-CN" altLang="en-US" sz="1400" dirty="0">
              <a:solidFill>
                <a:schemeClr val="bg1"/>
              </a:solidFill>
              <a:latin typeface="微软雅黑" pitchFamily="34" charset="-122"/>
              <a:ea typeface="微软雅黑" pitchFamily="34" charset="-122"/>
            </a:endParaRPr>
          </a:p>
        </p:txBody>
      </p:sp>
      <p:grpSp>
        <p:nvGrpSpPr>
          <p:cNvPr id="3" name="组合 2"/>
          <p:cNvGrpSpPr/>
          <p:nvPr/>
        </p:nvGrpSpPr>
        <p:grpSpPr>
          <a:xfrm>
            <a:off x="4303651" y="2264664"/>
            <a:ext cx="754960" cy="754960"/>
            <a:chOff x="4303651" y="2264664"/>
            <a:chExt cx="754960" cy="754960"/>
          </a:xfrm>
        </p:grpSpPr>
        <p:grpSp>
          <p:nvGrpSpPr>
            <p:cNvPr id="6" name="组合 5"/>
            <p:cNvGrpSpPr/>
            <p:nvPr/>
          </p:nvGrpSpPr>
          <p:grpSpPr>
            <a:xfrm>
              <a:off x="4303651" y="2264664"/>
              <a:ext cx="754960" cy="754960"/>
              <a:chOff x="4326265" y="2211506"/>
              <a:chExt cx="754960" cy="754960"/>
            </a:xfrm>
          </p:grpSpPr>
          <p:sp>
            <p:nvSpPr>
              <p:cNvPr id="2" name="椭圆 1"/>
              <p:cNvSpPr/>
              <p:nvPr/>
            </p:nvSpPr>
            <p:spPr>
              <a:xfrm>
                <a:off x="4326266" y="2211507"/>
                <a:ext cx="754959" cy="75495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弧形 4"/>
              <p:cNvSpPr/>
              <p:nvPr/>
            </p:nvSpPr>
            <p:spPr>
              <a:xfrm>
                <a:off x="4326265" y="2211506"/>
                <a:ext cx="754959" cy="754959"/>
              </a:xfrm>
              <a:prstGeom prst="arc">
                <a:avLst>
                  <a:gd name="adj1" fmla="val 13992109"/>
                  <a:gd name="adj2" fmla="val 15953805"/>
                </a:avLst>
              </a:prstGeom>
              <a:ln w="101600">
                <a:solidFill>
                  <a:srgbClr val="3FACD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1" name="标题 4"/>
            <p:cNvSpPr txBox="1"/>
            <p:nvPr/>
          </p:nvSpPr>
          <p:spPr>
            <a:xfrm>
              <a:off x="4476025" y="2365344"/>
              <a:ext cx="396857" cy="5662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smtClean="0">
                  <a:solidFill>
                    <a:schemeClr val="bg1"/>
                  </a:solidFill>
                  <a:latin typeface="微软雅黑" pitchFamily="34" charset="-122"/>
                  <a:ea typeface="微软雅黑" pitchFamily="34" charset="-122"/>
                </a:rPr>
                <a:t>90</a:t>
              </a:r>
              <a:endParaRPr lang="zh-CN" altLang="en-US" sz="1400" dirty="0">
                <a:solidFill>
                  <a:schemeClr val="bg1"/>
                </a:solidFill>
                <a:latin typeface="微软雅黑" pitchFamily="34" charset="-122"/>
                <a:ea typeface="微软雅黑" pitchFamily="34" charset="-122"/>
              </a:endParaRPr>
            </a:p>
          </p:txBody>
        </p:sp>
      </p:grpSp>
      <p:sp>
        <p:nvSpPr>
          <p:cNvPr id="42" name="标题 4"/>
          <p:cNvSpPr txBox="1"/>
          <p:nvPr/>
        </p:nvSpPr>
        <p:spPr>
          <a:xfrm>
            <a:off x="4219238" y="3196585"/>
            <a:ext cx="940287" cy="210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itchFamily="34" charset="-122"/>
                <a:ea typeface="微软雅黑" pitchFamily="34" charset="-122"/>
              </a:rPr>
              <a:t>能力评价</a:t>
            </a:r>
            <a:endParaRPr lang="zh-CN" altLang="en-US" sz="1400" dirty="0">
              <a:solidFill>
                <a:schemeClr val="bg1"/>
              </a:solidFill>
              <a:latin typeface="微软雅黑" pitchFamily="34" charset="-122"/>
              <a:ea typeface="微软雅黑" pitchFamily="34" charset="-122"/>
            </a:endParaRPr>
          </a:p>
        </p:txBody>
      </p:sp>
      <p:sp>
        <p:nvSpPr>
          <p:cNvPr id="43" name="标题 4"/>
          <p:cNvSpPr txBox="1"/>
          <p:nvPr/>
        </p:nvSpPr>
        <p:spPr>
          <a:xfrm>
            <a:off x="9306413" y="1508243"/>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itchFamily="34" charset="-122"/>
                <a:ea typeface="微软雅黑" pitchFamily="34" charset="-122"/>
              </a:rPr>
              <a:t>姓名：</a:t>
            </a:r>
            <a:r>
              <a:rPr lang="zh-CN" altLang="en-US" sz="1400" b="1" dirty="0">
                <a:solidFill>
                  <a:schemeClr val="bg1"/>
                </a:solidFill>
                <a:latin typeface="微软雅黑" pitchFamily="34" charset="-122"/>
                <a:ea typeface="微软雅黑" pitchFamily="34" charset="-122"/>
              </a:rPr>
              <a:t>郝爽</a:t>
            </a:r>
            <a:endParaRPr lang="en-US" altLang="zh-CN" sz="1400" b="1" dirty="0" smtClean="0">
              <a:solidFill>
                <a:schemeClr val="bg1"/>
              </a:solidFill>
              <a:latin typeface="微软雅黑" pitchFamily="34" charset="-122"/>
              <a:ea typeface="微软雅黑" pitchFamily="34" charset="-122"/>
            </a:endParaRPr>
          </a:p>
          <a:p>
            <a:pPr algn="l"/>
            <a:r>
              <a:rPr lang="zh-CN" altLang="en-US" sz="1400" b="1" dirty="0" smtClean="0">
                <a:solidFill>
                  <a:schemeClr val="bg1"/>
                </a:solidFill>
                <a:latin typeface="微软雅黑" pitchFamily="34" charset="-122"/>
                <a:ea typeface="微软雅黑" pitchFamily="34" charset="-122"/>
              </a:rPr>
              <a:t>职位：设计部总监</a:t>
            </a:r>
            <a:r>
              <a:rPr lang="en-US" altLang="zh-CN" sz="1400" b="1" dirty="0" smtClean="0">
                <a:solidFill>
                  <a:schemeClr val="bg1"/>
                </a:solidFill>
                <a:latin typeface="微软雅黑" pitchFamily="34" charset="-122"/>
                <a:ea typeface="微软雅黑" pitchFamily="34" charset="-122"/>
              </a:rPr>
              <a:t> </a:t>
            </a:r>
            <a:endParaRPr lang="zh-CN" altLang="en-US" sz="1400" b="1" dirty="0">
              <a:solidFill>
                <a:schemeClr val="bg1"/>
              </a:solidFill>
              <a:latin typeface="微软雅黑" pitchFamily="34" charset="-122"/>
              <a:ea typeface="微软雅黑" pitchFamily="34" charset="-122"/>
            </a:endParaRPr>
          </a:p>
        </p:txBody>
      </p:sp>
      <p:sp>
        <p:nvSpPr>
          <p:cNvPr id="44" name="标题 4"/>
          <p:cNvSpPr txBox="1"/>
          <p:nvPr/>
        </p:nvSpPr>
        <p:spPr>
          <a:xfrm>
            <a:off x="6649760" y="4090001"/>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itchFamily="34" charset="-122"/>
                <a:ea typeface="微软雅黑" pitchFamily="34" charset="-122"/>
              </a:rPr>
              <a:t>姓名：</a:t>
            </a:r>
            <a:r>
              <a:rPr lang="zh-CN" altLang="en-US" sz="1400" b="1" dirty="0">
                <a:solidFill>
                  <a:schemeClr val="bg1"/>
                </a:solidFill>
                <a:latin typeface="微软雅黑" pitchFamily="34" charset="-122"/>
                <a:ea typeface="微软雅黑" pitchFamily="34" charset="-122"/>
              </a:rPr>
              <a:t>郝帅</a:t>
            </a:r>
            <a:endParaRPr lang="en-US" altLang="zh-CN" sz="1400" b="1" dirty="0" smtClean="0">
              <a:solidFill>
                <a:schemeClr val="bg1"/>
              </a:solidFill>
              <a:latin typeface="微软雅黑" pitchFamily="34" charset="-122"/>
              <a:ea typeface="微软雅黑" pitchFamily="34" charset="-122"/>
            </a:endParaRPr>
          </a:p>
          <a:p>
            <a:pPr algn="l"/>
            <a:r>
              <a:rPr lang="zh-CN" altLang="en-US" sz="1400" b="1" dirty="0" smtClean="0">
                <a:solidFill>
                  <a:schemeClr val="bg1"/>
                </a:solidFill>
                <a:latin typeface="微软雅黑" pitchFamily="34" charset="-122"/>
                <a:ea typeface="微软雅黑" pitchFamily="34" charset="-122"/>
              </a:rPr>
              <a:t>职位：市场部经理</a:t>
            </a:r>
            <a:r>
              <a:rPr lang="en-US" altLang="zh-CN" sz="1400" b="1" dirty="0" smtClean="0">
                <a:solidFill>
                  <a:schemeClr val="bg1"/>
                </a:solidFill>
                <a:latin typeface="微软雅黑" pitchFamily="34" charset="-122"/>
                <a:ea typeface="微软雅黑" pitchFamily="34" charset="-122"/>
              </a:rPr>
              <a:t> </a:t>
            </a:r>
            <a:endParaRPr lang="zh-CN" altLang="en-US" sz="1400" b="1" dirty="0">
              <a:solidFill>
                <a:schemeClr val="bg1"/>
              </a:solidFill>
              <a:latin typeface="微软雅黑" pitchFamily="34" charset="-122"/>
              <a:ea typeface="微软雅黑" pitchFamily="34" charset="-122"/>
            </a:endParaRPr>
          </a:p>
        </p:txBody>
      </p:sp>
      <p:sp>
        <p:nvSpPr>
          <p:cNvPr id="45" name="标题 4"/>
          <p:cNvSpPr txBox="1"/>
          <p:nvPr/>
        </p:nvSpPr>
        <p:spPr>
          <a:xfrm>
            <a:off x="1116188" y="4090001"/>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itchFamily="34" charset="-122"/>
                <a:ea typeface="微软雅黑" pitchFamily="34" charset="-122"/>
              </a:rPr>
              <a:t>姓名：</a:t>
            </a:r>
            <a:r>
              <a:rPr lang="en-US" altLang="zh-CN" sz="1400" b="1" dirty="0" smtClean="0">
                <a:solidFill>
                  <a:schemeClr val="bg1"/>
                </a:solidFill>
                <a:latin typeface="微软雅黑" pitchFamily="34" charset="-122"/>
                <a:ea typeface="微软雅黑" pitchFamily="34" charset="-122"/>
              </a:rPr>
              <a:t>JMEMB</a:t>
            </a:r>
          </a:p>
          <a:p>
            <a:pPr algn="l"/>
            <a:r>
              <a:rPr lang="zh-CN" altLang="en-US" sz="1400" b="1" dirty="0" smtClean="0">
                <a:solidFill>
                  <a:schemeClr val="bg1"/>
                </a:solidFill>
                <a:latin typeface="微软雅黑" pitchFamily="34" charset="-122"/>
                <a:ea typeface="微软雅黑" pitchFamily="34" charset="-122"/>
              </a:rPr>
              <a:t>职位：销售部经理</a:t>
            </a:r>
            <a:r>
              <a:rPr lang="en-US" altLang="zh-CN" sz="1400" b="1" dirty="0" smtClean="0">
                <a:solidFill>
                  <a:schemeClr val="bg1"/>
                </a:solidFill>
                <a:latin typeface="微软雅黑" pitchFamily="34" charset="-122"/>
                <a:ea typeface="微软雅黑" pitchFamily="34" charset="-122"/>
              </a:rPr>
              <a:t> </a:t>
            </a:r>
            <a:endParaRPr lang="zh-CN" altLang="en-US" sz="1400" b="1" dirty="0">
              <a:solidFill>
                <a:schemeClr val="bg1"/>
              </a:solidFill>
              <a:latin typeface="微软雅黑" pitchFamily="34" charset="-122"/>
              <a:ea typeface="微软雅黑" pitchFamily="34" charset="-122"/>
            </a:endParaRPr>
          </a:p>
        </p:txBody>
      </p:sp>
      <p:grpSp>
        <p:nvGrpSpPr>
          <p:cNvPr id="14" name="组合 13"/>
          <p:cNvGrpSpPr/>
          <p:nvPr/>
        </p:nvGrpSpPr>
        <p:grpSpPr>
          <a:xfrm>
            <a:off x="1560451" y="4749297"/>
            <a:ext cx="754960" cy="754960"/>
            <a:chOff x="1560451" y="4749297"/>
            <a:chExt cx="754960" cy="754960"/>
          </a:xfrm>
        </p:grpSpPr>
        <p:grpSp>
          <p:nvGrpSpPr>
            <p:cNvPr id="46" name="组合 45"/>
            <p:cNvGrpSpPr/>
            <p:nvPr/>
          </p:nvGrpSpPr>
          <p:grpSpPr>
            <a:xfrm>
              <a:off x="1560451" y="4749297"/>
              <a:ext cx="754960" cy="754960"/>
              <a:chOff x="4326265" y="2211506"/>
              <a:chExt cx="754960" cy="754960"/>
            </a:xfrm>
          </p:grpSpPr>
          <p:sp>
            <p:nvSpPr>
              <p:cNvPr id="47" name="椭圆 46"/>
              <p:cNvSpPr/>
              <p:nvPr/>
            </p:nvSpPr>
            <p:spPr>
              <a:xfrm>
                <a:off x="4326266" y="2211507"/>
                <a:ext cx="754959" cy="75495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弧形 47"/>
              <p:cNvSpPr/>
              <p:nvPr/>
            </p:nvSpPr>
            <p:spPr>
              <a:xfrm>
                <a:off x="4326265" y="2211506"/>
                <a:ext cx="754959" cy="754959"/>
              </a:xfrm>
              <a:prstGeom prst="arc">
                <a:avLst>
                  <a:gd name="adj1" fmla="val 12767353"/>
                  <a:gd name="adj2" fmla="val 15953805"/>
                </a:avLst>
              </a:prstGeom>
              <a:ln w="101600">
                <a:solidFill>
                  <a:srgbClr val="00A9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9" name="标题 4"/>
            <p:cNvSpPr txBox="1"/>
            <p:nvPr/>
          </p:nvSpPr>
          <p:spPr>
            <a:xfrm>
              <a:off x="1732825" y="4849977"/>
              <a:ext cx="396857" cy="5662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smtClean="0">
                  <a:solidFill>
                    <a:schemeClr val="bg1"/>
                  </a:solidFill>
                  <a:latin typeface="微软雅黑" pitchFamily="34" charset="-122"/>
                  <a:ea typeface="微软雅黑" pitchFamily="34" charset="-122"/>
                </a:rPr>
                <a:t>85</a:t>
              </a:r>
              <a:endParaRPr lang="zh-CN" altLang="en-US" sz="1400" dirty="0">
                <a:solidFill>
                  <a:schemeClr val="bg1"/>
                </a:solidFill>
                <a:latin typeface="微软雅黑" pitchFamily="34" charset="-122"/>
                <a:ea typeface="微软雅黑" pitchFamily="34" charset="-122"/>
              </a:endParaRPr>
            </a:p>
          </p:txBody>
        </p:sp>
      </p:grpSp>
      <p:sp>
        <p:nvSpPr>
          <p:cNvPr id="50" name="标题 4"/>
          <p:cNvSpPr txBox="1"/>
          <p:nvPr/>
        </p:nvSpPr>
        <p:spPr>
          <a:xfrm>
            <a:off x="1476038" y="5681218"/>
            <a:ext cx="940287" cy="210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itchFamily="34" charset="-122"/>
                <a:ea typeface="微软雅黑" pitchFamily="34" charset="-122"/>
              </a:rPr>
              <a:t>能力评价</a:t>
            </a:r>
            <a:endParaRPr lang="zh-CN" altLang="en-US" sz="1400" dirty="0">
              <a:solidFill>
                <a:schemeClr val="bg1"/>
              </a:solidFill>
              <a:latin typeface="微软雅黑" pitchFamily="34" charset="-122"/>
              <a:ea typeface="微软雅黑" pitchFamily="34" charset="-122"/>
            </a:endParaRPr>
          </a:p>
        </p:txBody>
      </p:sp>
      <p:grpSp>
        <p:nvGrpSpPr>
          <p:cNvPr id="13" name="组合 12"/>
          <p:cNvGrpSpPr/>
          <p:nvPr/>
        </p:nvGrpSpPr>
        <p:grpSpPr>
          <a:xfrm>
            <a:off x="7089054" y="4746670"/>
            <a:ext cx="754960" cy="754960"/>
            <a:chOff x="7089054" y="4746670"/>
            <a:chExt cx="754960" cy="754960"/>
          </a:xfrm>
        </p:grpSpPr>
        <p:grpSp>
          <p:nvGrpSpPr>
            <p:cNvPr id="51" name="组合 50"/>
            <p:cNvGrpSpPr/>
            <p:nvPr/>
          </p:nvGrpSpPr>
          <p:grpSpPr>
            <a:xfrm>
              <a:off x="7089054" y="4746670"/>
              <a:ext cx="754960" cy="754960"/>
              <a:chOff x="4326265" y="2211506"/>
              <a:chExt cx="754960" cy="754960"/>
            </a:xfrm>
          </p:grpSpPr>
          <p:sp>
            <p:nvSpPr>
              <p:cNvPr id="52" name="椭圆 51"/>
              <p:cNvSpPr/>
              <p:nvPr/>
            </p:nvSpPr>
            <p:spPr>
              <a:xfrm>
                <a:off x="4326266" y="2211507"/>
                <a:ext cx="754959" cy="75495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弧形 52"/>
              <p:cNvSpPr/>
              <p:nvPr/>
            </p:nvSpPr>
            <p:spPr>
              <a:xfrm>
                <a:off x="4326265" y="2211506"/>
                <a:ext cx="754959" cy="754959"/>
              </a:xfrm>
              <a:prstGeom prst="arc">
                <a:avLst>
                  <a:gd name="adj1" fmla="val 14744844"/>
                  <a:gd name="adj2" fmla="val 15953805"/>
                </a:avLst>
              </a:prstGeom>
              <a:ln w="101600">
                <a:solidFill>
                  <a:srgbClr val="D74B5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4" name="标题 4"/>
            <p:cNvSpPr txBox="1"/>
            <p:nvPr/>
          </p:nvSpPr>
          <p:spPr>
            <a:xfrm>
              <a:off x="7261428" y="4847350"/>
              <a:ext cx="396857" cy="5662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smtClean="0">
                  <a:solidFill>
                    <a:schemeClr val="bg1"/>
                  </a:solidFill>
                  <a:latin typeface="微软雅黑" pitchFamily="34" charset="-122"/>
                  <a:ea typeface="微软雅黑" pitchFamily="34" charset="-122"/>
                </a:rPr>
                <a:t>95</a:t>
              </a:r>
              <a:endParaRPr lang="zh-CN" altLang="en-US" sz="1400" dirty="0">
                <a:solidFill>
                  <a:schemeClr val="bg1"/>
                </a:solidFill>
                <a:latin typeface="微软雅黑" pitchFamily="34" charset="-122"/>
                <a:ea typeface="微软雅黑" pitchFamily="34" charset="-122"/>
              </a:endParaRPr>
            </a:p>
          </p:txBody>
        </p:sp>
      </p:grpSp>
      <p:sp>
        <p:nvSpPr>
          <p:cNvPr id="55" name="标题 4"/>
          <p:cNvSpPr txBox="1"/>
          <p:nvPr/>
        </p:nvSpPr>
        <p:spPr>
          <a:xfrm>
            <a:off x="7004641" y="5678591"/>
            <a:ext cx="940287" cy="210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itchFamily="34" charset="-122"/>
                <a:ea typeface="微软雅黑" pitchFamily="34" charset="-122"/>
              </a:rPr>
              <a:t>能力评价</a:t>
            </a:r>
            <a:endParaRPr lang="zh-CN" altLang="en-US" sz="1400" dirty="0">
              <a:solidFill>
                <a:schemeClr val="bg1"/>
              </a:solidFill>
              <a:latin typeface="微软雅黑" pitchFamily="34" charset="-122"/>
              <a:ea typeface="微软雅黑" pitchFamily="34" charset="-122"/>
            </a:endParaRPr>
          </a:p>
        </p:txBody>
      </p:sp>
      <p:grpSp>
        <p:nvGrpSpPr>
          <p:cNvPr id="4" name="组合 3"/>
          <p:cNvGrpSpPr/>
          <p:nvPr/>
        </p:nvGrpSpPr>
        <p:grpSpPr>
          <a:xfrm>
            <a:off x="9874458" y="2159405"/>
            <a:ext cx="754960" cy="754960"/>
            <a:chOff x="9874458" y="2159405"/>
            <a:chExt cx="754960" cy="754960"/>
          </a:xfrm>
        </p:grpSpPr>
        <p:grpSp>
          <p:nvGrpSpPr>
            <p:cNvPr id="56" name="组合 55"/>
            <p:cNvGrpSpPr/>
            <p:nvPr/>
          </p:nvGrpSpPr>
          <p:grpSpPr>
            <a:xfrm>
              <a:off x="9874458" y="2159405"/>
              <a:ext cx="754960" cy="754960"/>
              <a:chOff x="4326265" y="2211506"/>
              <a:chExt cx="754960" cy="754960"/>
            </a:xfrm>
          </p:grpSpPr>
          <p:sp>
            <p:nvSpPr>
              <p:cNvPr id="57" name="椭圆 56"/>
              <p:cNvSpPr/>
              <p:nvPr/>
            </p:nvSpPr>
            <p:spPr>
              <a:xfrm>
                <a:off x="4326266" y="2211507"/>
                <a:ext cx="754959" cy="75495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弧形 57"/>
              <p:cNvSpPr/>
              <p:nvPr/>
            </p:nvSpPr>
            <p:spPr>
              <a:xfrm>
                <a:off x="4326265" y="2211506"/>
                <a:ext cx="754959" cy="754959"/>
              </a:xfrm>
              <a:prstGeom prst="arc">
                <a:avLst>
                  <a:gd name="adj1" fmla="val 12246018"/>
                  <a:gd name="adj2" fmla="val 15953805"/>
                </a:avLst>
              </a:prstGeom>
              <a:ln w="101600">
                <a:solidFill>
                  <a:srgbClr val="FFB82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9" name="标题 4"/>
            <p:cNvSpPr txBox="1"/>
            <p:nvPr/>
          </p:nvSpPr>
          <p:spPr>
            <a:xfrm>
              <a:off x="10046832" y="2260085"/>
              <a:ext cx="396857" cy="5662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itchFamily="34" charset="-122"/>
                  <a:ea typeface="微软雅黑" pitchFamily="34" charset="-122"/>
                </a:rPr>
                <a:t>8</a:t>
              </a:r>
              <a:r>
                <a:rPr lang="en-US" altLang="zh-CN" sz="1400" dirty="0" smtClean="0">
                  <a:solidFill>
                    <a:schemeClr val="bg1"/>
                  </a:solidFill>
                  <a:latin typeface="微软雅黑" pitchFamily="34" charset="-122"/>
                  <a:ea typeface="微软雅黑" pitchFamily="34" charset="-122"/>
                </a:rPr>
                <a:t>0</a:t>
              </a:r>
              <a:endParaRPr lang="zh-CN" altLang="en-US" sz="1400" dirty="0">
                <a:solidFill>
                  <a:schemeClr val="bg1"/>
                </a:solidFill>
                <a:latin typeface="微软雅黑" pitchFamily="34" charset="-122"/>
                <a:ea typeface="微软雅黑" pitchFamily="34" charset="-122"/>
              </a:endParaRPr>
            </a:p>
          </p:txBody>
        </p:sp>
      </p:grpSp>
      <p:sp>
        <p:nvSpPr>
          <p:cNvPr id="60" name="标题 4"/>
          <p:cNvSpPr txBox="1"/>
          <p:nvPr/>
        </p:nvSpPr>
        <p:spPr>
          <a:xfrm>
            <a:off x="9790045" y="3091326"/>
            <a:ext cx="940287" cy="2105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itchFamily="34" charset="-122"/>
                <a:ea typeface="微软雅黑" pitchFamily="34" charset="-122"/>
              </a:rPr>
              <a:t>能力评价</a:t>
            </a:r>
            <a:endParaRPr lang="zh-CN" altLang="en-US" sz="14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24409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ppt_w</p:attrName>
                                        </p:attrNameLst>
                                      </p:cBhvr>
                                      <p:tavLst>
                                        <p:tav tm="0" fmla="#ppt_w*sin(2.5*pi*$)">
                                          <p:val>
                                            <p:fltVal val="0"/>
                                          </p:val>
                                        </p:tav>
                                        <p:tav tm="100000">
                                          <p:val>
                                            <p:fltVal val="1"/>
                                          </p:val>
                                        </p:tav>
                                      </p:tavLst>
                                    </p:anim>
                                    <p:anim calcmode="lin" valueType="num">
                                      <p:cBhvr>
                                        <p:cTn id="9" dur="1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ppt_w</p:attrName>
                                        </p:attrNameLst>
                                      </p:cBhvr>
                                      <p:tavLst>
                                        <p:tav tm="0" fmla="#ppt_w*sin(2.5*pi*$)">
                                          <p:val>
                                            <p:fltVal val="0"/>
                                          </p:val>
                                        </p:tav>
                                        <p:tav tm="100000">
                                          <p:val>
                                            <p:fltVal val="1"/>
                                          </p:val>
                                        </p:tav>
                                      </p:tavLst>
                                    </p:anim>
                                    <p:anim calcmode="lin" valueType="num">
                                      <p:cBhvr>
                                        <p:cTn id="14" dur="1000" fill="hold"/>
                                        <p:tgtEl>
                                          <p:spTgt spid="10"/>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ppt_w</p:attrName>
                                        </p:attrNameLst>
                                      </p:cBhvr>
                                      <p:tavLst>
                                        <p:tav tm="0" fmla="#ppt_w*sin(2.5*pi*$)">
                                          <p:val>
                                            <p:fltVal val="0"/>
                                          </p:val>
                                        </p:tav>
                                        <p:tav tm="100000">
                                          <p:val>
                                            <p:fltVal val="1"/>
                                          </p:val>
                                        </p:tav>
                                      </p:tavLst>
                                    </p:anim>
                                    <p:anim calcmode="lin" valueType="num">
                                      <p:cBhvr>
                                        <p:cTn id="19" dur="1000" fill="hold"/>
                                        <p:tgtEl>
                                          <p:spTgt spid="11"/>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ppt_w</p:attrName>
                                        </p:attrNameLst>
                                      </p:cBhvr>
                                      <p:tavLst>
                                        <p:tav tm="0" fmla="#ppt_w*sin(2.5*pi*$)">
                                          <p:val>
                                            <p:fltVal val="0"/>
                                          </p:val>
                                        </p:tav>
                                        <p:tav tm="100000">
                                          <p:val>
                                            <p:fltVal val="1"/>
                                          </p:val>
                                        </p:tav>
                                      </p:tavLst>
                                    </p:anim>
                                    <p:anim calcmode="lin" valueType="num">
                                      <p:cBhvr>
                                        <p:cTn id="24" dur="1000" fill="hold"/>
                                        <p:tgtEl>
                                          <p:spTgt spid="12"/>
                                        </p:tgtEl>
                                        <p:attrNameLst>
                                          <p:attrName>ppt_h</p:attrName>
                                        </p:attrNameLst>
                                      </p:cBhvr>
                                      <p:tavLst>
                                        <p:tav tm="0">
                                          <p:val>
                                            <p:strVal val="#ppt_h"/>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1500"/>
                            </p:stCondLst>
                            <p:childTnLst>
                              <p:par>
                                <p:cTn id="39" presetID="21" presetClass="entr" presetSubtype="1"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heel(1)">
                                      <p:cBhvr>
                                        <p:cTn id="41" dur="500"/>
                                        <p:tgtEl>
                                          <p:spTgt spid="4"/>
                                        </p:tgtEl>
                                      </p:cBhvr>
                                    </p:animEffect>
                                  </p:childTnLst>
                                </p:cTn>
                              </p:par>
                              <p:par>
                                <p:cTn id="42" presetID="21" presetClass="entr" presetSubtype="1"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heel(1)">
                                      <p:cBhvr>
                                        <p:cTn id="44" dur="500"/>
                                        <p:tgtEl>
                                          <p:spTgt spid="3"/>
                                        </p:tgtEl>
                                      </p:cBhvr>
                                    </p:animEffect>
                                  </p:childTnLst>
                                </p:cTn>
                              </p:par>
                              <p:par>
                                <p:cTn id="45" presetID="21" presetClass="entr" presetSubtype="1"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heel(1)">
                                      <p:cBhvr>
                                        <p:cTn id="47" dur="500"/>
                                        <p:tgtEl>
                                          <p:spTgt spid="13"/>
                                        </p:tgtEl>
                                      </p:cBhvr>
                                    </p:animEffect>
                                  </p:childTnLst>
                                </p:cTn>
                              </p:par>
                              <p:par>
                                <p:cTn id="48" presetID="21" presetClass="entr" presetSubtype="1"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heel(1)">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500"/>
                                        <p:tgtEl>
                                          <p:spTgt spid="5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40" grpId="0"/>
      <p:bldP spid="42" grpId="0"/>
      <p:bldP spid="43" grpId="0"/>
      <p:bldP spid="44" grpId="0"/>
      <p:bldP spid="45" grpId="0"/>
      <p:bldP spid="50" grpId="0"/>
      <p:bldP spid="55" grpId="0"/>
      <p:bldP spid="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KSO_Shape"/>
          <p:cNvSpPr/>
          <p:nvPr/>
        </p:nvSpPr>
        <p:spPr bwMode="auto">
          <a:xfrm>
            <a:off x="456431" y="279816"/>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3B3838"/>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8" name="标题 4"/>
          <p:cNvSpPr txBox="1"/>
          <p:nvPr/>
        </p:nvSpPr>
        <p:spPr>
          <a:xfrm>
            <a:off x="1212228" y="52176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核心成员</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THE CORE MEMBERS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9" name="五边形 8"/>
          <p:cNvSpPr/>
          <p:nvPr/>
        </p:nvSpPr>
        <p:spPr>
          <a:xfrm flipH="1">
            <a:off x="6540800" y="0"/>
            <a:ext cx="5651200" cy="6858000"/>
          </a:xfrm>
          <a:prstGeom prst="homePlate">
            <a:avLst>
              <a:gd name="adj" fmla="val 30286"/>
            </a:avLst>
          </a:prstGeom>
          <a:blipFill>
            <a:blip r:embed="rId6"/>
            <a:srcRect/>
            <a:stretch>
              <a:fillRect l="-81241" r="220" b="-55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燕尾形 10"/>
          <p:cNvSpPr/>
          <p:nvPr/>
        </p:nvSpPr>
        <p:spPr>
          <a:xfrm flipH="1">
            <a:off x="6814913" y="0"/>
            <a:ext cx="2114550" cy="6858000"/>
          </a:xfrm>
          <a:prstGeom prst="chevron">
            <a:avLst>
              <a:gd name="adj" fmla="val 62857"/>
            </a:avLst>
          </a:prstGeom>
          <a:solidFill>
            <a:schemeClr val="bg1">
              <a:lumMod val="6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燕尾形 9"/>
          <p:cNvSpPr/>
          <p:nvPr/>
        </p:nvSpPr>
        <p:spPr>
          <a:xfrm flipH="1">
            <a:off x="6540800" y="0"/>
            <a:ext cx="2114550" cy="6858000"/>
          </a:xfrm>
          <a:prstGeom prst="chevron">
            <a:avLst>
              <a:gd name="adj" fmla="val 62857"/>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流程图: 联系 11"/>
          <p:cNvSpPr/>
          <p:nvPr/>
        </p:nvSpPr>
        <p:spPr>
          <a:xfrm>
            <a:off x="5632491" y="520457"/>
            <a:ext cx="1981759" cy="1981759"/>
          </a:xfrm>
          <a:prstGeom prst="flowChartConnector">
            <a:avLst/>
          </a:prstGeom>
          <a:solidFill>
            <a:srgbClr val="3B3838"/>
          </a:solidFill>
          <a:ln w="1270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13" name="矩形 12"/>
          <p:cNvSpPr/>
          <p:nvPr/>
        </p:nvSpPr>
        <p:spPr>
          <a:xfrm>
            <a:off x="6057821" y="1142004"/>
            <a:ext cx="1056700" cy="369332"/>
          </a:xfrm>
          <a:prstGeom prst="rect">
            <a:avLst/>
          </a:prstGeom>
        </p:spPr>
        <p:txBody>
          <a:bodyPr wrap="none">
            <a:spAutoFit/>
          </a:bodyPr>
          <a:lstStyle/>
          <a:p>
            <a:r>
              <a:rPr lang="en-US" altLang="zh-CN" b="1" dirty="0" smtClean="0">
                <a:solidFill>
                  <a:schemeClr val="bg1"/>
                </a:solidFill>
                <a:latin typeface="微软雅黑" pitchFamily="34" charset="-122"/>
                <a:ea typeface="微软雅黑" pitchFamily="34" charset="-122"/>
              </a:rPr>
              <a:t>JMEMB</a:t>
            </a:r>
          </a:p>
        </p:txBody>
      </p:sp>
      <p:sp>
        <p:nvSpPr>
          <p:cNvPr id="14" name="矩形 13"/>
          <p:cNvSpPr/>
          <p:nvPr/>
        </p:nvSpPr>
        <p:spPr>
          <a:xfrm>
            <a:off x="5927042" y="1511336"/>
            <a:ext cx="1407758"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销售部经理</a:t>
            </a:r>
            <a:r>
              <a:rPr lang="en-US" altLang="zh-CN" b="1" dirty="0" smtClean="0">
                <a:solidFill>
                  <a:schemeClr val="bg1"/>
                </a:solidFill>
                <a:latin typeface="微软雅黑" pitchFamily="34" charset="-122"/>
                <a:ea typeface="微软雅黑" pitchFamily="34" charset="-122"/>
              </a:rPr>
              <a:t> </a:t>
            </a:r>
            <a:endParaRPr lang="zh-CN" altLang="en-US" b="1" dirty="0">
              <a:solidFill>
                <a:schemeClr val="bg1"/>
              </a:solidFill>
              <a:latin typeface="微软雅黑" pitchFamily="34" charset="-122"/>
              <a:ea typeface="微软雅黑" pitchFamily="34" charset="-122"/>
            </a:endParaRPr>
          </a:p>
        </p:txBody>
      </p:sp>
      <p:sp>
        <p:nvSpPr>
          <p:cNvPr id="15" name="圆角矩形 14"/>
          <p:cNvSpPr/>
          <p:nvPr/>
        </p:nvSpPr>
        <p:spPr>
          <a:xfrm>
            <a:off x="5926887" y="4144326"/>
            <a:ext cx="3374725" cy="1005840"/>
          </a:xfrm>
          <a:prstGeom prst="roundRect">
            <a:avLst/>
          </a:prstGeom>
          <a:solidFill>
            <a:srgbClr val="3B383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057821" y="4324080"/>
            <a:ext cx="3494767" cy="646331"/>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团队协作</a:t>
            </a:r>
            <a:r>
              <a:rPr lang="en-US" altLang="zh-CN" dirty="0" smtClean="0">
                <a:solidFill>
                  <a:schemeClr val="bg1"/>
                </a:solidFill>
              </a:rPr>
              <a:t>:70 </a:t>
            </a:r>
            <a:r>
              <a:rPr lang="zh-CN" altLang="en-US" dirty="0" smtClean="0">
                <a:solidFill>
                  <a:schemeClr val="bg1"/>
                </a:solidFill>
                <a:latin typeface="微软雅黑" panose="020B0503020204020204" pitchFamily="34" charset="-122"/>
                <a:ea typeface="微软雅黑" panose="020B0503020204020204" pitchFamily="34" charset="-122"/>
              </a:rPr>
              <a:t>沟通能力：</a:t>
            </a:r>
            <a:r>
              <a:rPr lang="en-US" altLang="zh-CN" dirty="0" smtClean="0">
                <a:solidFill>
                  <a:schemeClr val="bg1"/>
                </a:solidFill>
                <a:latin typeface="微软雅黑" panose="020B0503020204020204" pitchFamily="34" charset="-122"/>
                <a:ea typeface="微软雅黑" panose="020B0503020204020204" pitchFamily="34" charset="-122"/>
              </a:rPr>
              <a:t>90</a:t>
            </a:r>
          </a:p>
          <a:p>
            <a:r>
              <a:rPr lang="zh-CN" altLang="en-US" dirty="0" smtClean="0">
                <a:solidFill>
                  <a:schemeClr val="bg1"/>
                </a:solidFill>
                <a:latin typeface="微软雅黑" panose="020B0503020204020204" pitchFamily="34" charset="-122"/>
                <a:ea typeface="微软雅黑" panose="020B0503020204020204" pitchFamily="34" charset="-122"/>
              </a:rPr>
              <a:t>业务知识：</a:t>
            </a:r>
            <a:r>
              <a:rPr lang="en-US" altLang="zh-CN" dirty="0" smtClean="0">
                <a:solidFill>
                  <a:schemeClr val="bg1"/>
                </a:solidFill>
                <a:latin typeface="微软雅黑" panose="020B0503020204020204" pitchFamily="34" charset="-122"/>
                <a:ea typeface="微软雅黑" panose="020B0503020204020204" pitchFamily="34" charset="-122"/>
              </a:rPr>
              <a:t>90 </a:t>
            </a:r>
            <a:r>
              <a:rPr lang="zh-CN" altLang="en-US" dirty="0" smtClean="0">
                <a:solidFill>
                  <a:schemeClr val="bg1"/>
                </a:solidFill>
                <a:latin typeface="微软雅黑" panose="020B0503020204020204" pitchFamily="34" charset="-122"/>
                <a:ea typeface="微软雅黑" panose="020B0503020204020204" pitchFamily="34" charset="-122"/>
              </a:rPr>
              <a:t>年资经验：</a:t>
            </a:r>
            <a:r>
              <a:rPr lang="en-US" altLang="zh-CN" dirty="0" smtClean="0">
                <a:solidFill>
                  <a:schemeClr val="bg1"/>
                </a:solidFill>
                <a:latin typeface="微软雅黑" panose="020B0503020204020204" pitchFamily="34" charset="-122"/>
                <a:ea typeface="微软雅黑" panose="020B0503020204020204" pitchFamily="34" charset="-122"/>
              </a:rPr>
              <a:t>90</a:t>
            </a:r>
            <a:endParaRPr lang="zh-CN" altLang="en-US" dirty="0" smtClean="0">
              <a:solidFill>
                <a:schemeClr val="bg1"/>
              </a:solidFill>
              <a:latin typeface="微软雅黑" pitchFamily="34" charset="-122"/>
              <a:ea typeface="微软雅黑" pitchFamily="34" charset="-122"/>
            </a:endParaRPr>
          </a:p>
        </p:txBody>
      </p:sp>
      <p:sp>
        <p:nvSpPr>
          <p:cNvPr id="17" name="文本框 19"/>
          <p:cNvSpPr txBox="1">
            <a:spLocks noChangeArrowheads="1"/>
          </p:cNvSpPr>
          <p:nvPr>
            <p:custDataLst>
              <p:tags r:id="rId1"/>
            </p:custDataLst>
          </p:nvPr>
        </p:nvSpPr>
        <p:spPr bwMode="auto">
          <a:xfrm>
            <a:off x="1171667" y="1683618"/>
            <a:ext cx="1603111"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400" b="1" dirty="0" smtClean="0">
                <a:solidFill>
                  <a:srgbClr val="3F3F3F"/>
                </a:solidFill>
                <a:latin typeface="微软雅黑" pitchFamily="34" charset="-122"/>
                <a:ea typeface="微软雅黑" pitchFamily="34" charset="-122"/>
              </a:rPr>
              <a:t>人物介绍：</a:t>
            </a:r>
            <a:endParaRPr lang="zh-CN" altLang="en-US" sz="2400" b="1" dirty="0">
              <a:solidFill>
                <a:srgbClr val="3F3F3F"/>
              </a:solidFill>
              <a:latin typeface="微软雅黑" pitchFamily="34" charset="-122"/>
              <a:ea typeface="微软雅黑" pitchFamily="34" charset="-122"/>
            </a:endParaRPr>
          </a:p>
        </p:txBody>
      </p:sp>
      <p:cxnSp>
        <p:nvCxnSpPr>
          <p:cNvPr id="18" name="直接连接符 17"/>
          <p:cNvCxnSpPr/>
          <p:nvPr/>
        </p:nvCxnSpPr>
        <p:spPr>
          <a:xfrm>
            <a:off x="1122297" y="2380296"/>
            <a:ext cx="3310791" cy="0"/>
          </a:xfrm>
          <a:prstGeom prst="line">
            <a:avLst/>
          </a:prstGeom>
          <a:ln>
            <a:solidFill>
              <a:srgbClr val="3F3F3F"/>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122297" y="2502216"/>
            <a:ext cx="4168041" cy="923330"/>
          </a:xfrm>
          <a:prstGeom prst="rect">
            <a:avLst/>
          </a:prstGeom>
          <a:noFill/>
        </p:spPr>
        <p:txBody>
          <a:bodyPr wrap="square" rtlCol="0">
            <a:spAutoFit/>
          </a:bodyPr>
          <a:lstStyle/>
          <a:p>
            <a:r>
              <a:rPr lang="zh-CN" altLang="en-US" dirty="0" smtClean="0">
                <a:solidFill>
                  <a:srgbClr val="3B3838"/>
                </a:solidFill>
                <a:latin typeface="微软雅黑" panose="020B0503020204020204" pitchFamily="34" charset="-122"/>
                <a:ea typeface="微软雅黑" panose="020B0503020204020204" pitchFamily="34" charset="-122"/>
              </a:rPr>
              <a:t>点击填写副标题或者填写详细内容建议与标题语句相符合语言组织相符合，字数建议控制在</a:t>
            </a:r>
            <a:r>
              <a:rPr lang="en-US" altLang="zh-CN" dirty="0" smtClean="0">
                <a:solidFill>
                  <a:srgbClr val="3B3838"/>
                </a:solidFill>
                <a:latin typeface="微软雅黑" panose="020B0503020204020204" pitchFamily="34" charset="-122"/>
                <a:ea typeface="微软雅黑" panose="020B0503020204020204" pitchFamily="34" charset="-122"/>
              </a:rPr>
              <a:t>100</a:t>
            </a:r>
            <a:r>
              <a:rPr lang="zh-CN" altLang="en-US" dirty="0" smtClean="0">
                <a:solidFill>
                  <a:srgbClr val="3B3838"/>
                </a:solidFill>
                <a:latin typeface="微软雅黑" panose="020B0503020204020204" pitchFamily="34" charset="-122"/>
                <a:ea typeface="微软雅黑" panose="020B0503020204020204" pitchFamily="34" charset="-122"/>
              </a:rPr>
              <a:t>个字符以内。</a:t>
            </a:r>
            <a:endParaRPr lang="zh-CN" altLang="en-US" dirty="0">
              <a:solidFill>
                <a:srgbClr val="3B3838"/>
              </a:solidFill>
              <a:latin typeface="微软雅黑" panose="020B0503020204020204" pitchFamily="34" charset="-122"/>
              <a:ea typeface="微软雅黑" panose="020B0503020204020204" pitchFamily="34" charset="-122"/>
            </a:endParaRPr>
          </a:p>
        </p:txBody>
      </p:sp>
      <p:sp>
        <p:nvSpPr>
          <p:cNvPr id="21" name="KSO_Shape"/>
          <p:cNvSpPr>
            <a:spLocks/>
          </p:cNvSpPr>
          <p:nvPr/>
        </p:nvSpPr>
        <p:spPr bwMode="auto">
          <a:xfrm>
            <a:off x="1260697" y="3803228"/>
            <a:ext cx="543371" cy="604866"/>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rgbClr val="FFB82E"/>
          </a:solidFill>
          <a:ln>
            <a:noFill/>
          </a:ln>
          <a:extLst/>
        </p:spPr>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2" name="KSO_Shape"/>
          <p:cNvSpPr>
            <a:spLocks/>
          </p:cNvSpPr>
          <p:nvPr/>
        </p:nvSpPr>
        <p:spPr bwMode="auto">
          <a:xfrm>
            <a:off x="1272775" y="4694498"/>
            <a:ext cx="543371" cy="604866"/>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rgbClr val="D74B56"/>
          </a:solidFill>
          <a:ln>
            <a:noFill/>
          </a:ln>
          <a:extLst/>
        </p:spPr>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3" name="KSO_Shape"/>
          <p:cNvSpPr>
            <a:spLocks/>
          </p:cNvSpPr>
          <p:nvPr/>
        </p:nvSpPr>
        <p:spPr bwMode="auto">
          <a:xfrm>
            <a:off x="1277880" y="5585768"/>
            <a:ext cx="543371" cy="604866"/>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rgbClr val="00A99D"/>
          </a:solidFill>
          <a:ln>
            <a:noFill/>
          </a:ln>
          <a:extLst/>
        </p:spPr>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4" name="文本框 19"/>
          <p:cNvSpPr txBox="1">
            <a:spLocks noChangeArrowheads="1"/>
          </p:cNvSpPr>
          <p:nvPr>
            <p:custDataLst>
              <p:tags r:id="rId2"/>
            </p:custDataLst>
          </p:nvPr>
        </p:nvSpPr>
        <p:spPr bwMode="auto">
          <a:xfrm>
            <a:off x="1825174" y="3774755"/>
            <a:ext cx="2955286"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点击添加所获荣誉</a:t>
            </a:r>
            <a:r>
              <a:rPr lang="en-US" altLang="zh-CN" sz="2000" b="1" dirty="0" smtClean="0">
                <a:solidFill>
                  <a:srgbClr val="3F3F3F"/>
                </a:solidFill>
                <a:latin typeface="微软雅黑" pitchFamily="34" charset="-122"/>
                <a:ea typeface="微软雅黑" pitchFamily="34" charset="-122"/>
              </a:rPr>
              <a:t>1</a:t>
            </a:r>
            <a:endParaRPr lang="zh-CN" altLang="en-US" sz="2000" b="1" dirty="0">
              <a:solidFill>
                <a:srgbClr val="3F3F3F"/>
              </a:solidFill>
              <a:latin typeface="微软雅黑" pitchFamily="34" charset="-122"/>
              <a:ea typeface="微软雅黑" pitchFamily="34" charset="-122"/>
            </a:endParaRPr>
          </a:p>
        </p:txBody>
      </p:sp>
      <p:sp>
        <p:nvSpPr>
          <p:cNvPr id="25" name="文本框 19"/>
          <p:cNvSpPr txBox="1">
            <a:spLocks noChangeArrowheads="1"/>
          </p:cNvSpPr>
          <p:nvPr>
            <p:custDataLst>
              <p:tags r:id="rId3"/>
            </p:custDataLst>
          </p:nvPr>
        </p:nvSpPr>
        <p:spPr bwMode="auto">
          <a:xfrm>
            <a:off x="1825174" y="4647245"/>
            <a:ext cx="2955286"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点击添加所获荣誉</a:t>
            </a:r>
            <a:r>
              <a:rPr lang="en-US" altLang="zh-CN" sz="2000" b="1" dirty="0" smtClean="0">
                <a:solidFill>
                  <a:srgbClr val="3F3F3F"/>
                </a:solidFill>
                <a:latin typeface="微软雅黑" pitchFamily="34" charset="-122"/>
                <a:ea typeface="微软雅黑" pitchFamily="34" charset="-122"/>
              </a:rPr>
              <a:t>2</a:t>
            </a:r>
            <a:endParaRPr lang="zh-CN" altLang="en-US" sz="2000" b="1" dirty="0">
              <a:solidFill>
                <a:srgbClr val="3F3F3F"/>
              </a:solidFill>
              <a:latin typeface="微软雅黑" pitchFamily="34" charset="-122"/>
              <a:ea typeface="微软雅黑" pitchFamily="34" charset="-122"/>
            </a:endParaRPr>
          </a:p>
        </p:txBody>
      </p:sp>
      <p:sp>
        <p:nvSpPr>
          <p:cNvPr id="26" name="文本框 19"/>
          <p:cNvSpPr txBox="1">
            <a:spLocks noChangeArrowheads="1"/>
          </p:cNvSpPr>
          <p:nvPr>
            <p:custDataLst>
              <p:tags r:id="rId4"/>
            </p:custDataLst>
          </p:nvPr>
        </p:nvSpPr>
        <p:spPr bwMode="auto">
          <a:xfrm>
            <a:off x="1825174" y="5637229"/>
            <a:ext cx="2955286"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点击添加所获荣誉</a:t>
            </a:r>
            <a:r>
              <a:rPr lang="en-US" altLang="zh-CN" sz="2000" b="1" dirty="0" smtClean="0">
                <a:solidFill>
                  <a:srgbClr val="3F3F3F"/>
                </a:solidFill>
                <a:latin typeface="微软雅黑" pitchFamily="34" charset="-122"/>
                <a:ea typeface="微软雅黑" pitchFamily="34" charset="-122"/>
              </a:rPr>
              <a:t>3</a:t>
            </a:r>
            <a:endParaRPr lang="zh-CN" altLang="en-US" sz="2000" b="1" dirty="0">
              <a:solidFill>
                <a:srgbClr val="3F3F3F"/>
              </a:solidFill>
              <a:latin typeface="微软雅黑" pitchFamily="34" charset="-122"/>
              <a:ea typeface="微软雅黑" pitchFamily="34" charset="-122"/>
            </a:endParaRPr>
          </a:p>
        </p:txBody>
      </p:sp>
    </p:spTree>
    <p:extLst>
      <p:ext uri="{BB962C8B-B14F-4D97-AF65-F5344CB8AC3E}">
        <p14:creationId xmlns:p14="http://schemas.microsoft.com/office/powerpoint/2010/main" val="116449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00" fill="hold"/>
                                        <p:tgtEl>
                                          <p:spTgt spid="11"/>
                                        </p:tgtEl>
                                        <p:attrNameLst>
                                          <p:attrName>ppt_x</p:attrName>
                                        </p:attrNameLst>
                                      </p:cBhvr>
                                      <p:tavLst>
                                        <p:tav tm="0">
                                          <p:val>
                                            <p:strVal val="1+#ppt_w/2"/>
                                          </p:val>
                                        </p:tav>
                                        <p:tav tm="100000">
                                          <p:val>
                                            <p:strVal val="#ppt_x"/>
                                          </p:val>
                                        </p:tav>
                                      </p:tavLst>
                                    </p:anim>
                                    <p:anim calcmode="lin" valueType="num">
                                      <p:cBhvr additive="base">
                                        <p:cTn id="13" dur="2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700"/>
                            </p:stCondLst>
                            <p:childTnLst>
                              <p:par>
                                <p:cTn id="15" presetID="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400" fill="hold"/>
                                        <p:tgtEl>
                                          <p:spTgt spid="10"/>
                                        </p:tgtEl>
                                        <p:attrNameLst>
                                          <p:attrName>ppt_x</p:attrName>
                                        </p:attrNameLst>
                                      </p:cBhvr>
                                      <p:tavLst>
                                        <p:tav tm="0">
                                          <p:val>
                                            <p:strVal val="1+#ppt_w/2"/>
                                          </p:val>
                                        </p:tav>
                                        <p:tav tm="100000">
                                          <p:val>
                                            <p:strVal val="#ppt_x"/>
                                          </p:val>
                                        </p:tav>
                                      </p:tavLst>
                                    </p:anim>
                                    <p:anim calcmode="lin" valueType="num">
                                      <p:cBhvr additive="base">
                                        <p:cTn id="18" dur="4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1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16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1000"/>
                                        <p:tgtEl>
                                          <p:spTgt spid="23"/>
                                        </p:tgtEl>
                                      </p:cBhvr>
                                    </p:animEffect>
                                    <p:anim calcmode="lin" valueType="num">
                                      <p:cBhvr>
                                        <p:cTn id="79" dur="1000" fill="hold"/>
                                        <p:tgtEl>
                                          <p:spTgt spid="23"/>
                                        </p:tgtEl>
                                        <p:attrNameLst>
                                          <p:attrName>ppt_x</p:attrName>
                                        </p:attrNameLst>
                                      </p:cBhvr>
                                      <p:tavLst>
                                        <p:tav tm="0">
                                          <p:val>
                                            <p:strVal val="#ppt_x"/>
                                          </p:val>
                                        </p:tav>
                                        <p:tav tm="100000">
                                          <p:val>
                                            <p:strVal val="#ppt_x"/>
                                          </p:val>
                                        </p:tav>
                                      </p:tavLst>
                                    </p:anim>
                                    <p:anim calcmode="lin" valueType="num">
                                      <p:cBhvr>
                                        <p:cTn id="8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0" grpId="0" animBg="1"/>
      <p:bldP spid="12" grpId="0" animBg="1"/>
      <p:bldP spid="13" grpId="0"/>
      <p:bldP spid="14" grpId="0"/>
      <p:bldP spid="15" grpId="0" animBg="1"/>
      <p:bldP spid="16" grpId="0"/>
      <p:bldP spid="17" grpId="0"/>
      <p:bldP spid="20" grpId="0"/>
      <p:bldP spid="21" grpId="0" animBg="1"/>
      <p:bldP spid="22" grpId="0" animBg="1"/>
      <p:bldP spid="23" grpId="0" animBg="1"/>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rotWithShape="1">
          <a:blip r:embed="rId2"/>
          <a:srcRect b="1907"/>
          <a:stretch/>
        </p:blipFill>
        <p:spPr>
          <a:xfrm>
            <a:off x="-1286" y="0"/>
            <a:ext cx="12193285" cy="6865257"/>
          </a:xfrm>
          <a:prstGeom prst="rect">
            <a:avLst/>
          </a:prstGeom>
        </p:spPr>
      </p:pic>
      <p:sp>
        <p:nvSpPr>
          <p:cNvPr id="104" name="矩形 103"/>
          <p:cNvSpPr/>
          <p:nvPr/>
        </p:nvSpPr>
        <p:spPr>
          <a:xfrm>
            <a:off x="0" y="0"/>
            <a:ext cx="12192000" cy="6858000"/>
          </a:xfrm>
          <a:prstGeom prst="rect">
            <a:avLst/>
          </a:prstGeom>
          <a:solidFill>
            <a:schemeClr val="dk1">
              <a:alpha val="3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 name="KSO_Shape"/>
          <p:cNvSpPr/>
          <p:nvPr/>
        </p:nvSpPr>
        <p:spPr bwMode="auto">
          <a:xfrm>
            <a:off x="304031" y="222666"/>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5" name="标题 4"/>
          <p:cNvSpPr txBox="1"/>
          <p:nvPr/>
        </p:nvSpPr>
        <p:spPr>
          <a:xfrm>
            <a:off x="1232829" y="440757"/>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Impact MT Std" pitchFamily="34" charset="0"/>
                <a:ea typeface="微软雅黑" pitchFamily="34" charset="-122"/>
              </a:rPr>
              <a:t>公司结构</a:t>
            </a:r>
            <a:endParaRPr lang="en-US" altLang="zh-CN" sz="2400" b="1" dirty="0" smtClean="0">
              <a:solidFill>
                <a:schemeClr val="bg1"/>
              </a:solidFill>
              <a:latin typeface="Impact MT Std" pitchFamily="34" charset="0"/>
              <a:ea typeface="微软雅黑" pitchFamily="34" charset="-122"/>
            </a:endParaRPr>
          </a:p>
          <a:p>
            <a:pPr algn="l"/>
            <a:r>
              <a:rPr lang="en-US" altLang="zh-CN" sz="1400" b="1" dirty="0">
                <a:solidFill>
                  <a:schemeClr val="bg1"/>
                </a:solidFill>
                <a:latin typeface="Impact MT Std" pitchFamily="34" charset="0"/>
                <a:ea typeface="微软雅黑" pitchFamily="34" charset="-122"/>
              </a:rPr>
              <a:t>THE STRUCTURE OF THE ORGANIZATION</a:t>
            </a:r>
            <a:endParaRPr lang="zh-CN" altLang="en-US" sz="1400" b="1" dirty="0">
              <a:solidFill>
                <a:schemeClr val="bg1"/>
              </a:solidFill>
              <a:latin typeface="Impact MT Std" pitchFamily="34" charset="0"/>
              <a:ea typeface="微软雅黑" pitchFamily="34" charset="-122"/>
            </a:endParaRPr>
          </a:p>
          <a:p>
            <a:pPr algn="l"/>
            <a:endParaRPr lang="zh-CN" altLang="en-US" sz="2400" b="1" dirty="0" smtClean="0">
              <a:solidFill>
                <a:schemeClr val="bg1"/>
              </a:solidFill>
              <a:latin typeface="Impact MT Std" pitchFamily="34" charset="0"/>
              <a:ea typeface="微软雅黑" pitchFamily="34" charset="-122"/>
            </a:endParaRPr>
          </a:p>
        </p:txBody>
      </p:sp>
      <p:grpSp>
        <p:nvGrpSpPr>
          <p:cNvPr id="6" name="组合 5"/>
          <p:cNvGrpSpPr/>
          <p:nvPr/>
        </p:nvGrpSpPr>
        <p:grpSpPr>
          <a:xfrm>
            <a:off x="1232829" y="914241"/>
            <a:ext cx="9208059" cy="5630863"/>
            <a:chOff x="1267854" y="862997"/>
            <a:chExt cx="9208059" cy="5630863"/>
          </a:xfrm>
        </p:grpSpPr>
        <p:sp>
          <p:nvSpPr>
            <p:cNvPr id="7" name="Line 104"/>
            <p:cNvSpPr>
              <a:spLocks noChangeShapeType="1"/>
            </p:cNvSpPr>
            <p:nvPr/>
          </p:nvSpPr>
          <p:spPr bwMode="auto">
            <a:xfrm>
              <a:off x="6163628" y="1574197"/>
              <a:ext cx="0" cy="338138"/>
            </a:xfrm>
            <a:prstGeom prst="line">
              <a:avLst/>
            </a:prstGeom>
            <a:noFill/>
            <a:ln w="12700"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8" name="Line 105"/>
            <p:cNvSpPr>
              <a:spLocks noChangeShapeType="1"/>
            </p:cNvSpPr>
            <p:nvPr/>
          </p:nvSpPr>
          <p:spPr bwMode="auto">
            <a:xfrm>
              <a:off x="6163628" y="2467960"/>
              <a:ext cx="0" cy="469900"/>
            </a:xfrm>
            <a:prstGeom prst="line">
              <a:avLst/>
            </a:prstGeom>
            <a:noFill/>
            <a:ln w="12700"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9" name="Line 106"/>
            <p:cNvSpPr>
              <a:spLocks noChangeShapeType="1"/>
            </p:cNvSpPr>
            <p:nvPr/>
          </p:nvSpPr>
          <p:spPr bwMode="auto">
            <a:xfrm flipH="1">
              <a:off x="1705928" y="2702910"/>
              <a:ext cx="7810500" cy="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0" name="Line 107"/>
            <p:cNvSpPr>
              <a:spLocks noChangeShapeType="1"/>
            </p:cNvSpPr>
            <p:nvPr/>
          </p:nvSpPr>
          <p:spPr bwMode="auto">
            <a:xfrm>
              <a:off x="9514841" y="2702910"/>
              <a:ext cx="0" cy="23495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1" name="Line 108"/>
            <p:cNvSpPr>
              <a:spLocks noChangeShapeType="1"/>
            </p:cNvSpPr>
            <p:nvPr/>
          </p:nvSpPr>
          <p:spPr bwMode="auto">
            <a:xfrm>
              <a:off x="3480753" y="2702910"/>
              <a:ext cx="0" cy="763588"/>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2" name="Line 109"/>
            <p:cNvSpPr>
              <a:spLocks noChangeShapeType="1"/>
            </p:cNvSpPr>
            <p:nvPr/>
          </p:nvSpPr>
          <p:spPr bwMode="auto">
            <a:xfrm>
              <a:off x="3050541" y="2702910"/>
              <a:ext cx="0" cy="763588"/>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3" name="Line 110"/>
            <p:cNvSpPr>
              <a:spLocks noChangeShapeType="1"/>
            </p:cNvSpPr>
            <p:nvPr/>
          </p:nvSpPr>
          <p:spPr bwMode="auto">
            <a:xfrm>
              <a:off x="2598103" y="2702910"/>
              <a:ext cx="0" cy="763588"/>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4" name="Line 111"/>
            <p:cNvSpPr>
              <a:spLocks noChangeShapeType="1"/>
            </p:cNvSpPr>
            <p:nvPr/>
          </p:nvSpPr>
          <p:spPr bwMode="auto">
            <a:xfrm>
              <a:off x="2137728" y="2702910"/>
              <a:ext cx="0" cy="763588"/>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5" name="Line 112"/>
            <p:cNvSpPr>
              <a:spLocks noChangeShapeType="1"/>
            </p:cNvSpPr>
            <p:nvPr/>
          </p:nvSpPr>
          <p:spPr bwMode="auto">
            <a:xfrm>
              <a:off x="1707516" y="2702910"/>
              <a:ext cx="0" cy="163513"/>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6" name="Line 116"/>
            <p:cNvSpPr>
              <a:spLocks noChangeShapeType="1"/>
            </p:cNvSpPr>
            <p:nvPr/>
          </p:nvSpPr>
          <p:spPr bwMode="auto">
            <a:xfrm>
              <a:off x="7314566" y="3460147"/>
              <a:ext cx="0" cy="21590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7" name="Line 117"/>
            <p:cNvSpPr>
              <a:spLocks noChangeShapeType="1"/>
            </p:cNvSpPr>
            <p:nvPr/>
          </p:nvSpPr>
          <p:spPr bwMode="auto">
            <a:xfrm>
              <a:off x="4844416" y="3460147"/>
              <a:ext cx="0" cy="21590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8" name="Line 118"/>
            <p:cNvSpPr>
              <a:spLocks noChangeShapeType="1"/>
            </p:cNvSpPr>
            <p:nvPr/>
          </p:nvSpPr>
          <p:spPr bwMode="auto">
            <a:xfrm flipH="1">
              <a:off x="4846003" y="3466497"/>
              <a:ext cx="2471738" cy="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9" name="Line 119"/>
            <p:cNvSpPr>
              <a:spLocks noChangeShapeType="1"/>
            </p:cNvSpPr>
            <p:nvPr/>
          </p:nvSpPr>
          <p:spPr bwMode="auto">
            <a:xfrm>
              <a:off x="6163628" y="3252185"/>
              <a:ext cx="0" cy="214313"/>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0" name="Line 114"/>
            <p:cNvSpPr>
              <a:spLocks noChangeShapeType="1"/>
            </p:cNvSpPr>
            <p:nvPr/>
          </p:nvSpPr>
          <p:spPr bwMode="auto">
            <a:xfrm>
              <a:off x="4852353" y="4604735"/>
              <a:ext cx="0" cy="384175"/>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1" name="Line 120"/>
            <p:cNvSpPr>
              <a:spLocks noChangeShapeType="1"/>
            </p:cNvSpPr>
            <p:nvPr/>
          </p:nvSpPr>
          <p:spPr bwMode="auto">
            <a:xfrm flipH="1">
              <a:off x="3844291" y="4798410"/>
              <a:ext cx="2014538" cy="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2" name="Line 121"/>
            <p:cNvSpPr>
              <a:spLocks noChangeShapeType="1"/>
            </p:cNvSpPr>
            <p:nvPr/>
          </p:nvSpPr>
          <p:spPr bwMode="auto">
            <a:xfrm>
              <a:off x="3849053" y="4792060"/>
              <a:ext cx="0" cy="19685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3" name="Line 122"/>
            <p:cNvSpPr>
              <a:spLocks noChangeShapeType="1"/>
            </p:cNvSpPr>
            <p:nvPr/>
          </p:nvSpPr>
          <p:spPr bwMode="auto">
            <a:xfrm>
              <a:off x="4353878" y="4792060"/>
              <a:ext cx="0" cy="19685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4" name="Line 123"/>
            <p:cNvSpPr>
              <a:spLocks noChangeShapeType="1"/>
            </p:cNvSpPr>
            <p:nvPr/>
          </p:nvSpPr>
          <p:spPr bwMode="auto">
            <a:xfrm>
              <a:off x="5360353" y="4792060"/>
              <a:ext cx="0" cy="19685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5" name="Line 124"/>
            <p:cNvSpPr>
              <a:spLocks noChangeShapeType="1"/>
            </p:cNvSpPr>
            <p:nvPr/>
          </p:nvSpPr>
          <p:spPr bwMode="auto">
            <a:xfrm>
              <a:off x="5858828" y="4792060"/>
              <a:ext cx="0" cy="19685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6" name="Line 115"/>
            <p:cNvSpPr>
              <a:spLocks noChangeShapeType="1"/>
            </p:cNvSpPr>
            <p:nvPr/>
          </p:nvSpPr>
          <p:spPr bwMode="auto">
            <a:xfrm>
              <a:off x="7314566" y="4604735"/>
              <a:ext cx="0" cy="384175"/>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7" name="Line 125"/>
            <p:cNvSpPr>
              <a:spLocks noChangeShapeType="1"/>
            </p:cNvSpPr>
            <p:nvPr/>
          </p:nvSpPr>
          <p:spPr bwMode="auto">
            <a:xfrm flipH="1">
              <a:off x="6754178" y="4798410"/>
              <a:ext cx="1108075" cy="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8" name="Line 126"/>
            <p:cNvSpPr>
              <a:spLocks noChangeShapeType="1"/>
            </p:cNvSpPr>
            <p:nvPr/>
          </p:nvSpPr>
          <p:spPr bwMode="auto">
            <a:xfrm>
              <a:off x="6754178" y="4792060"/>
              <a:ext cx="0" cy="19685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29" name="Line 127"/>
            <p:cNvSpPr>
              <a:spLocks noChangeShapeType="1"/>
            </p:cNvSpPr>
            <p:nvPr/>
          </p:nvSpPr>
          <p:spPr bwMode="auto">
            <a:xfrm>
              <a:off x="7862253" y="4792060"/>
              <a:ext cx="0" cy="19685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0" name="Line 128"/>
            <p:cNvSpPr>
              <a:spLocks noChangeShapeType="1"/>
            </p:cNvSpPr>
            <p:nvPr/>
          </p:nvSpPr>
          <p:spPr bwMode="auto">
            <a:xfrm>
              <a:off x="9508491" y="3252185"/>
              <a:ext cx="0" cy="417513"/>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1" name="Line 129"/>
            <p:cNvSpPr>
              <a:spLocks noChangeShapeType="1"/>
            </p:cNvSpPr>
            <p:nvPr/>
          </p:nvSpPr>
          <p:spPr bwMode="auto">
            <a:xfrm flipH="1">
              <a:off x="8809991" y="3466497"/>
              <a:ext cx="1339850" cy="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2" name="Line 130"/>
            <p:cNvSpPr>
              <a:spLocks noChangeShapeType="1"/>
            </p:cNvSpPr>
            <p:nvPr/>
          </p:nvSpPr>
          <p:spPr bwMode="auto">
            <a:xfrm>
              <a:off x="8811578" y="3461735"/>
              <a:ext cx="0" cy="20955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3" name="Line 131"/>
            <p:cNvSpPr>
              <a:spLocks noChangeShapeType="1"/>
            </p:cNvSpPr>
            <p:nvPr/>
          </p:nvSpPr>
          <p:spPr bwMode="auto">
            <a:xfrm>
              <a:off x="10140316" y="3461735"/>
              <a:ext cx="0" cy="209550"/>
            </a:xfrm>
            <a:prstGeom prst="line">
              <a:avLst/>
            </a:prstGeom>
            <a:noFill/>
            <a:ln w="12700"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4" name="Line 132"/>
            <p:cNvSpPr>
              <a:spLocks noChangeShapeType="1"/>
            </p:cNvSpPr>
            <p:nvPr/>
          </p:nvSpPr>
          <p:spPr bwMode="auto">
            <a:xfrm flipH="1">
              <a:off x="5280978" y="1783747"/>
              <a:ext cx="1885950" cy="0"/>
            </a:xfrm>
            <a:prstGeom prst="line">
              <a:avLst/>
            </a:prstGeom>
            <a:noFill/>
            <a:ln w="12700" cap="flat">
              <a:solidFill>
                <a:schemeClr val="bg1"/>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5" name="Line 133"/>
            <p:cNvSpPr>
              <a:spLocks noChangeShapeType="1"/>
            </p:cNvSpPr>
            <p:nvPr/>
          </p:nvSpPr>
          <p:spPr bwMode="auto">
            <a:xfrm>
              <a:off x="1707516" y="4411060"/>
              <a:ext cx="0" cy="382588"/>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6" name="Line 134"/>
            <p:cNvSpPr>
              <a:spLocks noChangeShapeType="1"/>
            </p:cNvSpPr>
            <p:nvPr/>
          </p:nvSpPr>
          <p:spPr bwMode="auto">
            <a:xfrm flipH="1">
              <a:off x="1442403" y="4798410"/>
              <a:ext cx="493713" cy="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7" name="Line 135"/>
            <p:cNvSpPr>
              <a:spLocks noChangeShapeType="1"/>
            </p:cNvSpPr>
            <p:nvPr/>
          </p:nvSpPr>
          <p:spPr bwMode="auto">
            <a:xfrm>
              <a:off x="1445578" y="4798410"/>
              <a:ext cx="0" cy="207963"/>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8" name="Line 136"/>
            <p:cNvSpPr>
              <a:spLocks noChangeShapeType="1"/>
            </p:cNvSpPr>
            <p:nvPr/>
          </p:nvSpPr>
          <p:spPr bwMode="auto">
            <a:xfrm>
              <a:off x="1937703" y="4798410"/>
              <a:ext cx="0" cy="207963"/>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39" name="Line 137"/>
            <p:cNvSpPr>
              <a:spLocks noChangeShapeType="1"/>
            </p:cNvSpPr>
            <p:nvPr/>
          </p:nvSpPr>
          <p:spPr bwMode="auto">
            <a:xfrm>
              <a:off x="3063241" y="4411060"/>
              <a:ext cx="0" cy="382588"/>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40" name="Line 138"/>
            <p:cNvSpPr>
              <a:spLocks noChangeShapeType="1"/>
            </p:cNvSpPr>
            <p:nvPr/>
          </p:nvSpPr>
          <p:spPr bwMode="auto">
            <a:xfrm flipH="1">
              <a:off x="2799716" y="4798410"/>
              <a:ext cx="492125" cy="0"/>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41" name="Line 139"/>
            <p:cNvSpPr>
              <a:spLocks noChangeShapeType="1"/>
            </p:cNvSpPr>
            <p:nvPr/>
          </p:nvSpPr>
          <p:spPr bwMode="auto">
            <a:xfrm>
              <a:off x="2802891" y="4798410"/>
              <a:ext cx="0" cy="207963"/>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42" name="Line 140"/>
            <p:cNvSpPr>
              <a:spLocks noChangeShapeType="1"/>
            </p:cNvSpPr>
            <p:nvPr/>
          </p:nvSpPr>
          <p:spPr bwMode="auto">
            <a:xfrm>
              <a:off x="3295016" y="4798410"/>
              <a:ext cx="0" cy="207963"/>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grpSp>
          <p:nvGrpSpPr>
            <p:cNvPr id="43" name="组合 42"/>
            <p:cNvGrpSpPr/>
            <p:nvPr/>
          </p:nvGrpSpPr>
          <p:grpSpPr>
            <a:xfrm>
              <a:off x="5539741" y="862997"/>
              <a:ext cx="1255713" cy="709613"/>
              <a:chOff x="5734051" y="889000"/>
              <a:chExt cx="1255713" cy="709613"/>
            </a:xfrm>
            <a:solidFill>
              <a:srgbClr val="3F3F3F"/>
            </a:solidFill>
          </p:grpSpPr>
          <p:sp>
            <p:nvSpPr>
              <p:cNvPr id="101"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w="25400">
                <a:solidFill>
                  <a:schemeClr val="bg2">
                    <a:lumMod val="90000"/>
                  </a:schemeClr>
                </a:solidFill>
                <a:round/>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02"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dirty="0" smtClean="0">
                    <a:solidFill>
                      <a:schemeClr val="bg1"/>
                    </a:solidFill>
                    <a:latin typeface="微软雅黑" pitchFamily="34" charset="-122"/>
                    <a:ea typeface="微软雅黑" pitchFamily="34" charset="-122"/>
                  </a:rPr>
                  <a:t>董事会</a:t>
                </a:r>
                <a:endParaRPr lang="zh-CN" altLang="en-US" dirty="0">
                  <a:solidFill>
                    <a:schemeClr val="bg1"/>
                  </a:solidFill>
                  <a:latin typeface="微软雅黑" pitchFamily="34" charset="-122"/>
                  <a:ea typeface="微软雅黑" pitchFamily="34" charset="-122"/>
                </a:endParaRPr>
              </a:p>
            </p:txBody>
          </p:sp>
        </p:grpSp>
        <p:sp>
          <p:nvSpPr>
            <p:cNvPr id="44" name="Freeform 78"/>
            <p:cNvSpPr/>
            <p:nvPr/>
          </p:nvSpPr>
          <p:spPr bwMode="auto">
            <a:xfrm>
              <a:off x="3574416" y="1556735"/>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3F3F3F"/>
            </a:solidFill>
            <a:ln w="25400">
              <a:solidFill>
                <a:schemeClr val="bg1">
                  <a:lumMod val="95000"/>
                </a:schemeClr>
              </a:solidFill>
              <a:round/>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45" name="Rectangle 15"/>
            <p:cNvSpPr>
              <a:spLocks noChangeArrowheads="1"/>
            </p:cNvSpPr>
            <p:nvPr/>
          </p:nvSpPr>
          <p:spPr bwMode="auto">
            <a:xfrm>
              <a:off x="3699828" y="1640928"/>
              <a:ext cx="1492250" cy="317531"/>
            </a:xfrm>
            <a:prstGeom prst="rect">
              <a:avLst/>
            </a:prstGeom>
            <a:solidFill>
              <a:srgbClr val="3F3F3F"/>
            </a:solidFill>
            <a:ln>
              <a:noFill/>
            </a:ln>
            <a:effectLst/>
          </p:spPr>
          <p:txBody>
            <a:bodyPr wrap="none" anchor="ctr"/>
            <a:lstStyle/>
            <a:p>
              <a:pPr algn="ctr"/>
              <a:r>
                <a:rPr lang="zh-CN" altLang="en-US" sz="1600" dirty="0" smtClean="0">
                  <a:solidFill>
                    <a:schemeClr val="bg1"/>
                  </a:solidFill>
                  <a:latin typeface="微软雅黑" pitchFamily="34" charset="-122"/>
                  <a:ea typeface="微软雅黑" pitchFamily="34" charset="-122"/>
                </a:rPr>
                <a:t>特许授权合作伙伴</a:t>
              </a:r>
              <a:endParaRPr lang="zh-CN" altLang="en-US" sz="1600" dirty="0">
                <a:solidFill>
                  <a:schemeClr val="bg1"/>
                </a:solidFill>
                <a:latin typeface="微软雅黑" pitchFamily="34" charset="-122"/>
                <a:ea typeface="微软雅黑" pitchFamily="34" charset="-122"/>
              </a:endParaRPr>
            </a:p>
          </p:txBody>
        </p:sp>
        <p:sp>
          <p:nvSpPr>
            <p:cNvPr id="46" name="Freeform 141"/>
            <p:cNvSpPr/>
            <p:nvPr/>
          </p:nvSpPr>
          <p:spPr bwMode="auto">
            <a:xfrm>
              <a:off x="7181216" y="1556735"/>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3F3F3F"/>
            </a:solidFill>
            <a:ln w="25400">
              <a:solidFill>
                <a:schemeClr val="bg1">
                  <a:lumMod val="95000"/>
                </a:schemeClr>
              </a:solidFill>
              <a:round/>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47" name="Rectangle 15"/>
            <p:cNvSpPr>
              <a:spLocks noChangeArrowheads="1"/>
            </p:cNvSpPr>
            <p:nvPr/>
          </p:nvSpPr>
          <p:spPr bwMode="auto">
            <a:xfrm>
              <a:off x="7298052" y="1640928"/>
              <a:ext cx="1492250" cy="317531"/>
            </a:xfrm>
            <a:prstGeom prst="rect">
              <a:avLst/>
            </a:prstGeom>
            <a:solidFill>
              <a:srgbClr val="3F3F3F"/>
            </a:solidFill>
            <a:ln>
              <a:noFill/>
            </a:ln>
            <a:effectLst/>
          </p:spPr>
          <p:txBody>
            <a:bodyPr wrap="none" anchor="ctr"/>
            <a:lstStyle/>
            <a:p>
              <a:pPr algn="ctr"/>
              <a:r>
                <a:rPr lang="zh-CN" altLang="en-US" sz="1600" dirty="0" smtClean="0">
                  <a:solidFill>
                    <a:schemeClr val="bg1"/>
                  </a:solidFill>
                  <a:latin typeface="微软雅黑" pitchFamily="34" charset="-122"/>
                  <a:ea typeface="微软雅黑" pitchFamily="34" charset="-122"/>
                </a:rPr>
                <a:t>法务部</a:t>
              </a:r>
              <a:endParaRPr lang="zh-CN" altLang="en-US" sz="1600" dirty="0">
                <a:solidFill>
                  <a:schemeClr val="bg1"/>
                </a:solidFill>
                <a:latin typeface="微软雅黑" pitchFamily="34" charset="-122"/>
                <a:ea typeface="微软雅黑" pitchFamily="34" charset="-122"/>
              </a:endParaRPr>
            </a:p>
          </p:txBody>
        </p:sp>
        <p:sp>
          <p:nvSpPr>
            <p:cNvPr id="48" name="Freeform 77"/>
            <p:cNvSpPr/>
            <p:nvPr/>
          </p:nvSpPr>
          <p:spPr bwMode="auto">
            <a:xfrm>
              <a:off x="5673091" y="1910747"/>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3F3F3F"/>
            </a:solidFill>
            <a:ln w="25400">
              <a:solidFill>
                <a:schemeClr val="bg2">
                  <a:lumMod val="75000"/>
                </a:schemeClr>
              </a:solidFill>
              <a:round/>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49" name="Rectangle 15"/>
            <p:cNvSpPr>
              <a:spLocks noChangeArrowheads="1"/>
            </p:cNvSpPr>
            <p:nvPr/>
          </p:nvSpPr>
          <p:spPr bwMode="auto">
            <a:xfrm>
              <a:off x="5724980" y="2009063"/>
              <a:ext cx="848615" cy="317531"/>
            </a:xfrm>
            <a:prstGeom prst="rect">
              <a:avLst/>
            </a:prstGeom>
            <a:solidFill>
              <a:srgbClr val="3F3F3F"/>
            </a:solidFill>
            <a:ln>
              <a:noFill/>
            </a:ln>
            <a:effectLst/>
          </p:spPr>
          <p:txBody>
            <a:bodyPr wrap="none" anchor="ctr"/>
            <a:lstStyle/>
            <a:p>
              <a:pPr algn="ctr"/>
              <a:r>
                <a:rPr lang="zh-CN" altLang="en-US" dirty="0" smtClean="0">
                  <a:solidFill>
                    <a:schemeClr val="bg1"/>
                  </a:solidFill>
                  <a:latin typeface="微软雅黑" pitchFamily="34" charset="-122"/>
                  <a:ea typeface="微软雅黑" pitchFamily="34" charset="-122"/>
                </a:rPr>
                <a:t>总经理</a:t>
              </a:r>
              <a:endParaRPr lang="zh-CN" altLang="en-US" dirty="0">
                <a:solidFill>
                  <a:schemeClr val="bg1"/>
                </a:solidFill>
                <a:latin typeface="微软雅黑" pitchFamily="34" charset="-122"/>
                <a:ea typeface="微软雅黑" pitchFamily="34" charset="-122"/>
              </a:endParaRPr>
            </a:p>
          </p:txBody>
        </p:sp>
        <p:sp>
          <p:nvSpPr>
            <p:cNvPr id="50" name="Freeform 81"/>
            <p:cNvSpPr/>
            <p:nvPr/>
          </p:nvSpPr>
          <p:spPr bwMode="auto">
            <a:xfrm>
              <a:off x="1399541" y="2861660"/>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3F3F3F"/>
            </a:solidFill>
            <a:ln w="22225">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51" name="Rectangle 15"/>
            <p:cNvSpPr>
              <a:spLocks noChangeArrowheads="1"/>
            </p:cNvSpPr>
            <p:nvPr/>
          </p:nvSpPr>
          <p:spPr bwMode="auto">
            <a:xfrm>
              <a:off x="1424325" y="2928202"/>
              <a:ext cx="558450" cy="317531"/>
            </a:xfrm>
            <a:prstGeom prst="rect">
              <a:avLst/>
            </a:prstGeom>
            <a:solidFill>
              <a:srgbClr val="3F3F3F"/>
            </a:solidFill>
            <a:ln>
              <a:noFill/>
            </a:ln>
            <a:effectLst/>
          </p:spPr>
          <p:txBody>
            <a:bodyPr wrap="none" anchor="ctr"/>
            <a:lstStyle/>
            <a:p>
              <a:pPr algn="ctr"/>
              <a:r>
                <a:rPr lang="zh-CN" altLang="en-US" sz="1400" dirty="0" smtClean="0">
                  <a:solidFill>
                    <a:schemeClr val="bg1"/>
                  </a:solidFill>
                  <a:latin typeface="微软雅黑" pitchFamily="34" charset="-122"/>
                  <a:ea typeface="微软雅黑" pitchFamily="34" charset="-122"/>
                </a:rPr>
                <a:t>市场部</a:t>
              </a:r>
              <a:endParaRPr lang="en-US" altLang="zh-CN" sz="1400" dirty="0" smtClean="0">
                <a:solidFill>
                  <a:schemeClr val="bg1"/>
                </a:solidFill>
                <a:latin typeface="微软雅黑" pitchFamily="34" charset="-122"/>
                <a:ea typeface="微软雅黑" pitchFamily="34" charset="-122"/>
              </a:endParaRPr>
            </a:p>
            <a:p>
              <a:pPr algn="ctr"/>
              <a:r>
                <a:rPr lang="zh-CN" altLang="en-US" sz="1400" dirty="0" smtClean="0">
                  <a:solidFill>
                    <a:schemeClr val="bg1"/>
                  </a:solidFill>
                  <a:latin typeface="微软雅黑" pitchFamily="34" charset="-122"/>
                  <a:ea typeface="微软雅黑" pitchFamily="34" charset="-122"/>
                </a:rPr>
                <a:t>经理</a:t>
              </a:r>
              <a:endParaRPr lang="zh-CN" altLang="en-US" sz="1400" dirty="0">
                <a:solidFill>
                  <a:schemeClr val="bg1"/>
                </a:solidFill>
                <a:latin typeface="微软雅黑" pitchFamily="34" charset="-122"/>
                <a:ea typeface="微软雅黑" pitchFamily="34" charset="-122"/>
              </a:endParaRPr>
            </a:p>
          </p:txBody>
        </p:sp>
        <p:sp>
          <p:nvSpPr>
            <p:cNvPr id="52" name="Freeform 79"/>
            <p:cNvSpPr/>
            <p:nvPr/>
          </p:nvSpPr>
          <p:spPr bwMode="auto">
            <a:xfrm>
              <a:off x="5163503" y="2942622"/>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53" name="Rectangle 15"/>
            <p:cNvSpPr>
              <a:spLocks noChangeArrowheads="1"/>
            </p:cNvSpPr>
            <p:nvPr/>
          </p:nvSpPr>
          <p:spPr bwMode="auto">
            <a:xfrm>
              <a:off x="5300396" y="2941688"/>
              <a:ext cx="1633489" cy="303943"/>
            </a:xfrm>
            <a:prstGeom prst="rect">
              <a:avLst/>
            </a:prstGeom>
            <a:noFill/>
            <a:ln>
              <a:noFill/>
            </a:ln>
            <a:effectLst/>
          </p:spPr>
          <p:txBody>
            <a:bodyPr wrap="none" anchor="ctr"/>
            <a:lstStyle/>
            <a:p>
              <a:pPr algn="ctr"/>
              <a:r>
                <a:rPr lang="zh-CN" altLang="en-US" sz="1400" dirty="0" smtClean="0">
                  <a:solidFill>
                    <a:schemeClr val="bg1"/>
                  </a:solidFill>
                  <a:latin typeface="微软雅黑" pitchFamily="34" charset="-122"/>
                  <a:ea typeface="微软雅黑" pitchFamily="34" charset="-122"/>
                </a:rPr>
                <a:t>某某公司</a:t>
              </a:r>
              <a:endParaRPr lang="zh-CN" altLang="en-US" sz="1400" dirty="0">
                <a:solidFill>
                  <a:schemeClr val="bg1"/>
                </a:solidFill>
                <a:latin typeface="微软雅黑" pitchFamily="34" charset="-122"/>
                <a:ea typeface="微软雅黑" pitchFamily="34" charset="-122"/>
              </a:endParaRPr>
            </a:p>
          </p:txBody>
        </p:sp>
        <p:sp>
          <p:nvSpPr>
            <p:cNvPr id="54" name="Freeform 80"/>
            <p:cNvSpPr/>
            <p:nvPr/>
          </p:nvSpPr>
          <p:spPr bwMode="auto">
            <a:xfrm>
              <a:off x="8526781" y="2941587"/>
              <a:ext cx="1949132" cy="342999"/>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55" name="Rectangle 15"/>
            <p:cNvSpPr>
              <a:spLocks noChangeArrowheads="1"/>
            </p:cNvSpPr>
            <p:nvPr/>
          </p:nvSpPr>
          <p:spPr bwMode="auto">
            <a:xfrm>
              <a:off x="8626659" y="2943033"/>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itchFamily="34" charset="-122"/>
                  <a:ea typeface="微软雅黑" pitchFamily="34" charset="-122"/>
                </a:rPr>
                <a:t>深圳起点科技有限公司</a:t>
              </a:r>
              <a:endParaRPr lang="zh-CN" altLang="en-US" sz="1400" dirty="0">
                <a:solidFill>
                  <a:schemeClr val="bg1"/>
                </a:solidFill>
                <a:latin typeface="微软雅黑" pitchFamily="34" charset="-122"/>
                <a:ea typeface="微软雅黑" pitchFamily="34" charset="-122"/>
              </a:endParaRPr>
            </a:p>
          </p:txBody>
        </p:sp>
        <p:sp>
          <p:nvSpPr>
            <p:cNvPr id="56" name="Freeform 82"/>
            <p:cNvSpPr/>
            <p:nvPr/>
          </p:nvSpPr>
          <p:spPr bwMode="auto">
            <a:xfrm>
              <a:off x="1555116" y="3468085"/>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3F3F3F"/>
            </a:solidFill>
            <a:ln w="22225">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57" name="Line 113"/>
            <p:cNvSpPr>
              <a:spLocks noChangeShapeType="1"/>
            </p:cNvSpPr>
            <p:nvPr/>
          </p:nvSpPr>
          <p:spPr bwMode="auto">
            <a:xfrm>
              <a:off x="1707516" y="3298222"/>
              <a:ext cx="0" cy="174625"/>
            </a:xfrm>
            <a:prstGeom prst="line">
              <a:avLst/>
            </a:prstGeom>
            <a:solidFill>
              <a:schemeClr val="tx1"/>
            </a:solidFill>
            <a:ln w="12700" cap="flat">
              <a:solidFill>
                <a:schemeClr val="bg1">
                  <a:lumMod val="95000"/>
                </a:schemeClr>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58" name="TextBox 85"/>
            <p:cNvSpPr txBox="1"/>
            <p:nvPr/>
          </p:nvSpPr>
          <p:spPr>
            <a:xfrm>
              <a:off x="1503776" y="3528679"/>
              <a:ext cx="400110" cy="630942"/>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市场部</a:t>
              </a:r>
              <a:endParaRPr lang="zh-CN" altLang="en-US" sz="1400" dirty="0">
                <a:solidFill>
                  <a:schemeClr val="bg1"/>
                </a:solidFill>
                <a:latin typeface="微软雅黑" pitchFamily="34" charset="-122"/>
                <a:ea typeface="微软雅黑" pitchFamily="34" charset="-122"/>
              </a:endParaRPr>
            </a:p>
          </p:txBody>
        </p:sp>
        <p:sp>
          <p:nvSpPr>
            <p:cNvPr id="59" name="Freeform 83"/>
            <p:cNvSpPr/>
            <p:nvPr/>
          </p:nvSpPr>
          <p:spPr bwMode="auto">
            <a:xfrm>
              <a:off x="1990091" y="3468085"/>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3F3F3F"/>
            </a:solidFill>
            <a:ln w="22225">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60" name="TextBox 88"/>
            <p:cNvSpPr txBox="1"/>
            <p:nvPr/>
          </p:nvSpPr>
          <p:spPr>
            <a:xfrm>
              <a:off x="1956906" y="3528679"/>
              <a:ext cx="400110" cy="630942"/>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品质部</a:t>
              </a:r>
              <a:endParaRPr lang="zh-CN" altLang="en-US" sz="1400" dirty="0">
                <a:solidFill>
                  <a:schemeClr val="bg1"/>
                </a:solidFill>
                <a:latin typeface="微软雅黑" pitchFamily="34" charset="-122"/>
                <a:ea typeface="微软雅黑" pitchFamily="34" charset="-122"/>
              </a:endParaRPr>
            </a:p>
          </p:txBody>
        </p:sp>
        <p:sp>
          <p:nvSpPr>
            <p:cNvPr id="61" name="Freeform 84"/>
            <p:cNvSpPr/>
            <p:nvPr/>
          </p:nvSpPr>
          <p:spPr bwMode="auto">
            <a:xfrm>
              <a:off x="2444116" y="3468085"/>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3F3F3F"/>
            </a:solidFill>
            <a:ln w="22225">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62" name="TextBox 91"/>
            <p:cNvSpPr txBox="1"/>
            <p:nvPr/>
          </p:nvSpPr>
          <p:spPr>
            <a:xfrm>
              <a:off x="2405480" y="3528679"/>
              <a:ext cx="400110" cy="630942"/>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采购部</a:t>
              </a:r>
              <a:endParaRPr lang="zh-CN" altLang="en-US" sz="1400" dirty="0">
                <a:solidFill>
                  <a:schemeClr val="bg1"/>
                </a:solidFill>
                <a:latin typeface="微软雅黑" pitchFamily="34" charset="-122"/>
                <a:ea typeface="微软雅黑" pitchFamily="34" charset="-122"/>
              </a:endParaRPr>
            </a:p>
          </p:txBody>
        </p:sp>
        <p:sp>
          <p:nvSpPr>
            <p:cNvPr id="63" name="Freeform 85"/>
            <p:cNvSpPr/>
            <p:nvPr/>
          </p:nvSpPr>
          <p:spPr bwMode="auto">
            <a:xfrm>
              <a:off x="2904491" y="3468085"/>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3F3F3F"/>
            </a:solidFill>
            <a:ln w="22225">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64" name="TextBox 94"/>
            <p:cNvSpPr txBox="1"/>
            <p:nvPr/>
          </p:nvSpPr>
          <p:spPr>
            <a:xfrm>
              <a:off x="2845426" y="3528679"/>
              <a:ext cx="400110" cy="630942"/>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综合部</a:t>
              </a:r>
              <a:endParaRPr lang="zh-CN" altLang="en-US" sz="1400" dirty="0">
                <a:solidFill>
                  <a:schemeClr val="bg1"/>
                </a:solidFill>
                <a:latin typeface="微软雅黑" pitchFamily="34" charset="-122"/>
                <a:ea typeface="微软雅黑" pitchFamily="34" charset="-122"/>
              </a:endParaRPr>
            </a:p>
          </p:txBody>
        </p:sp>
        <p:sp>
          <p:nvSpPr>
            <p:cNvPr id="65" name="Freeform 86"/>
            <p:cNvSpPr/>
            <p:nvPr/>
          </p:nvSpPr>
          <p:spPr bwMode="auto">
            <a:xfrm>
              <a:off x="3329941" y="3468085"/>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3F3F3F"/>
            </a:solidFill>
            <a:ln w="22225">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66" name="TextBox 97"/>
            <p:cNvSpPr txBox="1"/>
            <p:nvPr/>
          </p:nvSpPr>
          <p:spPr>
            <a:xfrm>
              <a:off x="3294000" y="3528679"/>
              <a:ext cx="400110" cy="630942"/>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财务部</a:t>
              </a:r>
              <a:endParaRPr lang="zh-CN" altLang="en-US" sz="1400" dirty="0">
                <a:solidFill>
                  <a:schemeClr val="bg1"/>
                </a:solidFill>
                <a:latin typeface="微软雅黑" pitchFamily="34" charset="-122"/>
                <a:ea typeface="微软雅黑" pitchFamily="34" charset="-122"/>
              </a:endParaRPr>
            </a:p>
          </p:txBody>
        </p:sp>
        <p:sp>
          <p:nvSpPr>
            <p:cNvPr id="67" name="Freeform 91"/>
            <p:cNvSpPr/>
            <p:nvPr/>
          </p:nvSpPr>
          <p:spPr bwMode="auto">
            <a:xfrm>
              <a:off x="4692015" y="3663347"/>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68" name="TextBox 100"/>
            <p:cNvSpPr txBox="1"/>
            <p:nvPr/>
          </p:nvSpPr>
          <p:spPr>
            <a:xfrm>
              <a:off x="4645947" y="3718460"/>
              <a:ext cx="400110" cy="630942"/>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研发部</a:t>
              </a:r>
              <a:endParaRPr lang="zh-CN" altLang="en-US" sz="1400" dirty="0">
                <a:solidFill>
                  <a:schemeClr val="bg1"/>
                </a:solidFill>
                <a:latin typeface="微软雅黑" pitchFamily="34" charset="-122"/>
                <a:ea typeface="微软雅黑" pitchFamily="34" charset="-122"/>
              </a:endParaRPr>
            </a:p>
          </p:txBody>
        </p:sp>
        <p:sp>
          <p:nvSpPr>
            <p:cNvPr id="69" name="Freeform 92"/>
            <p:cNvSpPr/>
            <p:nvPr/>
          </p:nvSpPr>
          <p:spPr bwMode="auto">
            <a:xfrm>
              <a:off x="7147878" y="3663347"/>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70" name="TextBox 103"/>
            <p:cNvSpPr txBox="1"/>
            <p:nvPr/>
          </p:nvSpPr>
          <p:spPr>
            <a:xfrm>
              <a:off x="7104475" y="3718460"/>
              <a:ext cx="400110" cy="810478"/>
            </a:xfrm>
            <a:prstGeom prst="rect">
              <a:avLst/>
            </a:prstGeom>
            <a:noFill/>
          </p:spPr>
          <p:txBody>
            <a:bodyPr vert="eaVert" wrap="none" rtlCol="0">
              <a:spAutoFit/>
            </a:bodyPr>
            <a:lstStyle/>
            <a:p>
              <a:r>
                <a:rPr lang="zh-CN" altLang="en-US" sz="1400" dirty="0" smtClean="0">
                  <a:solidFill>
                    <a:schemeClr val="bg1"/>
                  </a:solidFill>
                  <a:latin typeface="微软雅黑" pitchFamily="34" charset="-122"/>
                  <a:ea typeface="微软雅黑" pitchFamily="34" charset="-122"/>
                </a:rPr>
                <a:t>售后中心</a:t>
              </a:r>
              <a:endParaRPr lang="zh-CN" altLang="en-US" sz="1400" dirty="0">
                <a:solidFill>
                  <a:schemeClr val="bg1"/>
                </a:solidFill>
                <a:latin typeface="微软雅黑" pitchFamily="34" charset="-122"/>
                <a:ea typeface="微软雅黑" pitchFamily="34" charset="-122"/>
              </a:endParaRPr>
            </a:p>
          </p:txBody>
        </p:sp>
        <p:sp>
          <p:nvSpPr>
            <p:cNvPr id="71" name="Freeform 93"/>
            <p:cNvSpPr/>
            <p:nvPr/>
          </p:nvSpPr>
          <p:spPr bwMode="auto">
            <a:xfrm>
              <a:off x="8648066" y="3670740"/>
              <a:ext cx="307975" cy="1172417"/>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72" name="TextBox 106"/>
            <p:cNvSpPr txBox="1"/>
            <p:nvPr/>
          </p:nvSpPr>
          <p:spPr>
            <a:xfrm>
              <a:off x="8600922" y="3720611"/>
              <a:ext cx="400110" cy="1062024"/>
            </a:xfrm>
            <a:prstGeom prst="rect">
              <a:avLst/>
            </a:prstGeom>
            <a:noFill/>
            <a:ln>
              <a:noFill/>
            </a:ln>
          </p:spPr>
          <p:txBody>
            <a:bodyPr vert="eaVert" wrap="square" rtlCol="0">
              <a:spAutoFit/>
            </a:bodyPr>
            <a:lstStyle/>
            <a:p>
              <a:r>
                <a:rPr lang="zh-CN" altLang="en-US" sz="1400" dirty="0" smtClean="0">
                  <a:solidFill>
                    <a:schemeClr val="bg1"/>
                  </a:solidFill>
                  <a:latin typeface="微软雅黑" pitchFamily="34" charset="-122"/>
                  <a:ea typeface="微软雅黑" pitchFamily="34" charset="-122"/>
                </a:rPr>
                <a:t>硬件测试部</a:t>
              </a:r>
              <a:endParaRPr lang="zh-CN" altLang="en-US" sz="1400" dirty="0">
                <a:solidFill>
                  <a:schemeClr val="bg1"/>
                </a:solidFill>
                <a:latin typeface="微软雅黑" pitchFamily="34" charset="-122"/>
                <a:ea typeface="微软雅黑" pitchFamily="34" charset="-122"/>
              </a:endParaRPr>
            </a:p>
          </p:txBody>
        </p:sp>
        <p:sp>
          <p:nvSpPr>
            <p:cNvPr id="73" name="Freeform 94"/>
            <p:cNvSpPr/>
            <p:nvPr/>
          </p:nvSpPr>
          <p:spPr bwMode="auto">
            <a:xfrm>
              <a:off x="9348409" y="3670740"/>
              <a:ext cx="307975" cy="1172417"/>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74" name="TextBox 109"/>
            <p:cNvSpPr txBox="1"/>
            <p:nvPr/>
          </p:nvSpPr>
          <p:spPr>
            <a:xfrm>
              <a:off x="9301292" y="3781133"/>
              <a:ext cx="400110" cy="1062024"/>
            </a:xfrm>
            <a:prstGeom prst="rect">
              <a:avLst/>
            </a:prstGeom>
            <a:noFill/>
            <a:ln>
              <a:noFill/>
            </a:ln>
          </p:spPr>
          <p:txBody>
            <a:bodyPr vert="eaVert" wrap="square" rtlCol="0">
              <a:spAutoFit/>
            </a:bodyPr>
            <a:lstStyle/>
            <a:p>
              <a:r>
                <a:rPr lang="zh-CN" altLang="en-US" sz="1400" dirty="0" smtClean="0">
                  <a:solidFill>
                    <a:schemeClr val="bg1"/>
                  </a:solidFill>
                  <a:latin typeface="微软雅黑" pitchFamily="34" charset="-122"/>
                  <a:ea typeface="微软雅黑" pitchFamily="34" charset="-122"/>
                </a:rPr>
                <a:t>工程监督部</a:t>
              </a:r>
              <a:endParaRPr lang="zh-CN" altLang="en-US" sz="1400" dirty="0">
                <a:solidFill>
                  <a:schemeClr val="bg1"/>
                </a:solidFill>
                <a:latin typeface="微软雅黑" pitchFamily="34" charset="-122"/>
                <a:ea typeface="微软雅黑" pitchFamily="34" charset="-122"/>
              </a:endParaRPr>
            </a:p>
          </p:txBody>
        </p:sp>
        <p:sp>
          <p:nvSpPr>
            <p:cNvPr id="75" name="Freeform 95"/>
            <p:cNvSpPr/>
            <p:nvPr/>
          </p:nvSpPr>
          <p:spPr bwMode="auto">
            <a:xfrm>
              <a:off x="9995853" y="3670740"/>
              <a:ext cx="307975" cy="1172417"/>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76" name="TextBox 112"/>
            <p:cNvSpPr txBox="1"/>
            <p:nvPr/>
          </p:nvSpPr>
          <p:spPr>
            <a:xfrm>
              <a:off x="9940128" y="3761939"/>
              <a:ext cx="400110" cy="990016"/>
            </a:xfrm>
            <a:prstGeom prst="rect">
              <a:avLst/>
            </a:prstGeom>
            <a:noFill/>
          </p:spPr>
          <p:txBody>
            <a:bodyPr vert="eaVert" wrap="square" rtlCol="0">
              <a:spAutoFit/>
            </a:bodyPr>
            <a:lstStyle/>
            <a:p>
              <a:r>
                <a:rPr lang="zh-CN" altLang="en-US" sz="1400" dirty="0" smtClean="0">
                  <a:solidFill>
                    <a:schemeClr val="bg1"/>
                  </a:solidFill>
                  <a:latin typeface="微软雅黑" pitchFamily="34" charset="-122"/>
                  <a:ea typeface="微软雅黑" pitchFamily="34" charset="-122"/>
                </a:rPr>
                <a:t>客服事业部</a:t>
              </a:r>
              <a:endParaRPr lang="zh-CN" altLang="en-US" sz="1400" dirty="0">
                <a:solidFill>
                  <a:schemeClr val="bg1"/>
                </a:solidFill>
                <a:latin typeface="微软雅黑" pitchFamily="34" charset="-122"/>
                <a:ea typeface="微软雅黑" pitchFamily="34" charset="-122"/>
              </a:endParaRPr>
            </a:p>
          </p:txBody>
        </p:sp>
        <p:sp>
          <p:nvSpPr>
            <p:cNvPr id="77" name="Freeform 87"/>
            <p:cNvSpPr/>
            <p:nvPr/>
          </p:nvSpPr>
          <p:spPr bwMode="auto">
            <a:xfrm>
              <a:off x="1296353" y="5011135"/>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3F3F3F"/>
            </a:solidFill>
            <a:ln w="25400">
              <a:solidFill>
                <a:schemeClr val="bg2">
                  <a:lumMod val="75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78" name="TextBox 115"/>
            <p:cNvSpPr txBox="1"/>
            <p:nvPr/>
          </p:nvSpPr>
          <p:spPr>
            <a:xfrm>
              <a:off x="1267854" y="5059181"/>
              <a:ext cx="369332" cy="861774"/>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国内事业部</a:t>
              </a:r>
              <a:endParaRPr lang="zh-CN" altLang="en-US" sz="1200" dirty="0">
                <a:solidFill>
                  <a:schemeClr val="bg1"/>
                </a:solidFill>
                <a:latin typeface="微软雅黑" pitchFamily="34" charset="-122"/>
                <a:ea typeface="微软雅黑" pitchFamily="34" charset="-122"/>
              </a:endParaRPr>
            </a:p>
          </p:txBody>
        </p:sp>
        <p:sp>
          <p:nvSpPr>
            <p:cNvPr id="79" name="Freeform 88"/>
            <p:cNvSpPr/>
            <p:nvPr/>
          </p:nvSpPr>
          <p:spPr bwMode="auto">
            <a:xfrm>
              <a:off x="1775778" y="5011135"/>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80" name="TextBox 118"/>
            <p:cNvSpPr txBox="1"/>
            <p:nvPr/>
          </p:nvSpPr>
          <p:spPr>
            <a:xfrm>
              <a:off x="1753629" y="5059181"/>
              <a:ext cx="369332" cy="861774"/>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海外事业部</a:t>
              </a:r>
              <a:endParaRPr lang="zh-CN" altLang="en-US" sz="1200" dirty="0">
                <a:solidFill>
                  <a:schemeClr val="bg1"/>
                </a:solidFill>
                <a:latin typeface="微软雅黑" pitchFamily="34" charset="-122"/>
                <a:ea typeface="微软雅黑" pitchFamily="34" charset="-122"/>
              </a:endParaRPr>
            </a:p>
          </p:txBody>
        </p:sp>
        <p:sp>
          <p:nvSpPr>
            <p:cNvPr id="81" name="Freeform 89"/>
            <p:cNvSpPr/>
            <p:nvPr/>
          </p:nvSpPr>
          <p:spPr bwMode="auto">
            <a:xfrm>
              <a:off x="2629853" y="5011135"/>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82" name="TextBox 121"/>
            <p:cNvSpPr txBox="1"/>
            <p:nvPr/>
          </p:nvSpPr>
          <p:spPr>
            <a:xfrm>
              <a:off x="2591829" y="5059181"/>
              <a:ext cx="369332" cy="861774"/>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人力资源部</a:t>
              </a:r>
              <a:endParaRPr lang="zh-CN" altLang="en-US" sz="1200" dirty="0">
                <a:solidFill>
                  <a:schemeClr val="bg1"/>
                </a:solidFill>
                <a:latin typeface="微软雅黑" pitchFamily="34" charset="-122"/>
                <a:ea typeface="微软雅黑" pitchFamily="34" charset="-122"/>
              </a:endParaRPr>
            </a:p>
          </p:txBody>
        </p:sp>
        <p:sp>
          <p:nvSpPr>
            <p:cNvPr id="83" name="Freeform 90"/>
            <p:cNvSpPr/>
            <p:nvPr/>
          </p:nvSpPr>
          <p:spPr bwMode="auto">
            <a:xfrm>
              <a:off x="3110866" y="5011135"/>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84" name="TextBox 124"/>
            <p:cNvSpPr txBox="1"/>
            <p:nvPr/>
          </p:nvSpPr>
          <p:spPr>
            <a:xfrm>
              <a:off x="3077604" y="5059181"/>
              <a:ext cx="369332" cy="553998"/>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综合部</a:t>
              </a:r>
              <a:endParaRPr lang="zh-CN" altLang="en-US" sz="1200" dirty="0">
                <a:solidFill>
                  <a:schemeClr val="bg1"/>
                </a:solidFill>
                <a:latin typeface="微软雅黑" pitchFamily="34" charset="-122"/>
                <a:ea typeface="微软雅黑" pitchFamily="34" charset="-122"/>
              </a:endParaRPr>
            </a:p>
          </p:txBody>
        </p:sp>
        <p:sp>
          <p:nvSpPr>
            <p:cNvPr id="85" name="Freeform 96"/>
            <p:cNvSpPr/>
            <p:nvPr/>
          </p:nvSpPr>
          <p:spPr bwMode="auto">
            <a:xfrm>
              <a:off x="3699828" y="4993672"/>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86" name="TextBox 127"/>
            <p:cNvSpPr txBox="1"/>
            <p:nvPr/>
          </p:nvSpPr>
          <p:spPr>
            <a:xfrm>
              <a:off x="3660579" y="4987173"/>
              <a:ext cx="369332" cy="1477328"/>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餐饮管理系统研发部</a:t>
              </a:r>
              <a:endParaRPr lang="zh-CN" altLang="en-US" sz="1200" dirty="0">
                <a:solidFill>
                  <a:schemeClr val="bg1"/>
                </a:solidFill>
                <a:latin typeface="微软雅黑" pitchFamily="34" charset="-122"/>
                <a:ea typeface="微软雅黑" pitchFamily="34" charset="-122"/>
              </a:endParaRPr>
            </a:p>
          </p:txBody>
        </p:sp>
        <p:sp>
          <p:nvSpPr>
            <p:cNvPr id="87" name="Freeform 97"/>
            <p:cNvSpPr/>
            <p:nvPr/>
          </p:nvSpPr>
          <p:spPr bwMode="auto">
            <a:xfrm>
              <a:off x="4180841" y="4993672"/>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88" name="TextBox 130"/>
            <p:cNvSpPr txBox="1"/>
            <p:nvPr/>
          </p:nvSpPr>
          <p:spPr>
            <a:xfrm>
              <a:off x="4171654" y="4987173"/>
              <a:ext cx="369332" cy="1477328"/>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酒店管理系统研发部</a:t>
              </a:r>
              <a:endParaRPr lang="zh-CN" altLang="en-US" sz="1200" dirty="0">
                <a:solidFill>
                  <a:schemeClr val="bg1"/>
                </a:solidFill>
                <a:latin typeface="微软雅黑" pitchFamily="34" charset="-122"/>
                <a:ea typeface="微软雅黑" pitchFamily="34" charset="-122"/>
              </a:endParaRPr>
            </a:p>
          </p:txBody>
        </p:sp>
        <p:sp>
          <p:nvSpPr>
            <p:cNvPr id="89" name="Freeform 98"/>
            <p:cNvSpPr/>
            <p:nvPr/>
          </p:nvSpPr>
          <p:spPr bwMode="auto">
            <a:xfrm>
              <a:off x="4711066" y="4993672"/>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90" name="TextBox 133"/>
            <p:cNvSpPr txBox="1"/>
            <p:nvPr/>
          </p:nvSpPr>
          <p:spPr>
            <a:xfrm>
              <a:off x="4677846" y="4987173"/>
              <a:ext cx="369332" cy="1477328"/>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康乐管理系统研发部</a:t>
              </a:r>
              <a:endParaRPr lang="zh-CN" altLang="en-US" sz="1200" dirty="0">
                <a:solidFill>
                  <a:schemeClr val="bg1"/>
                </a:solidFill>
                <a:latin typeface="微软雅黑" pitchFamily="34" charset="-122"/>
                <a:ea typeface="微软雅黑" pitchFamily="34" charset="-122"/>
              </a:endParaRPr>
            </a:p>
          </p:txBody>
        </p:sp>
        <p:sp>
          <p:nvSpPr>
            <p:cNvPr id="91" name="Freeform 99"/>
            <p:cNvSpPr/>
            <p:nvPr/>
          </p:nvSpPr>
          <p:spPr bwMode="auto">
            <a:xfrm>
              <a:off x="5192078" y="4993672"/>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92" name="TextBox 136"/>
            <p:cNvSpPr txBox="1"/>
            <p:nvPr/>
          </p:nvSpPr>
          <p:spPr>
            <a:xfrm>
              <a:off x="5180212" y="4987173"/>
              <a:ext cx="369332" cy="1477328"/>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无线电子菜谱研发部</a:t>
              </a:r>
              <a:endParaRPr lang="zh-CN" altLang="en-US" sz="1200" dirty="0">
                <a:solidFill>
                  <a:schemeClr val="bg1"/>
                </a:solidFill>
                <a:latin typeface="微软雅黑" pitchFamily="34" charset="-122"/>
                <a:ea typeface="微软雅黑" pitchFamily="34" charset="-122"/>
              </a:endParaRPr>
            </a:p>
          </p:txBody>
        </p:sp>
        <p:sp>
          <p:nvSpPr>
            <p:cNvPr id="93" name="Freeform 100"/>
            <p:cNvSpPr/>
            <p:nvPr/>
          </p:nvSpPr>
          <p:spPr bwMode="auto">
            <a:xfrm>
              <a:off x="5698491" y="4993672"/>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94" name="TextBox 139"/>
            <p:cNvSpPr txBox="1"/>
            <p:nvPr/>
          </p:nvSpPr>
          <p:spPr>
            <a:xfrm>
              <a:off x="5658879" y="4987173"/>
              <a:ext cx="369332" cy="1323439"/>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新概念产品研发部</a:t>
              </a:r>
              <a:endParaRPr lang="zh-CN" altLang="en-US" sz="1200" dirty="0">
                <a:solidFill>
                  <a:schemeClr val="bg1"/>
                </a:solidFill>
                <a:latin typeface="微软雅黑" pitchFamily="34" charset="-122"/>
                <a:ea typeface="微软雅黑" pitchFamily="34" charset="-122"/>
              </a:endParaRPr>
            </a:p>
          </p:txBody>
        </p:sp>
        <p:sp>
          <p:nvSpPr>
            <p:cNvPr id="95" name="Freeform 101"/>
            <p:cNvSpPr/>
            <p:nvPr/>
          </p:nvSpPr>
          <p:spPr bwMode="auto">
            <a:xfrm>
              <a:off x="6592253" y="4993672"/>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96" name="TextBox 142"/>
            <p:cNvSpPr txBox="1"/>
            <p:nvPr/>
          </p:nvSpPr>
          <p:spPr>
            <a:xfrm>
              <a:off x="6544704" y="5048431"/>
              <a:ext cx="369332" cy="861774"/>
            </a:xfrm>
            <a:prstGeom prst="rect">
              <a:avLst/>
            </a:prstGeom>
            <a:noFill/>
          </p:spPr>
          <p:txBody>
            <a:bodyPr vert="eaVert" wrap="none" rtlCol="0">
              <a:spAutoFit/>
            </a:bodyPr>
            <a:lstStyle/>
            <a:p>
              <a:r>
                <a:rPr lang="zh-CN" altLang="en-US" sz="1200" dirty="0" smtClean="0">
                  <a:solidFill>
                    <a:schemeClr val="bg1"/>
                  </a:solidFill>
                  <a:latin typeface="微软雅黑" pitchFamily="34" charset="-122"/>
                  <a:ea typeface="微软雅黑" pitchFamily="34" charset="-122"/>
                </a:rPr>
                <a:t>售后部门</a:t>
              </a:r>
              <a:r>
                <a:rPr lang="en-US" altLang="zh-CN" sz="1200" dirty="0">
                  <a:solidFill>
                    <a:schemeClr val="bg1"/>
                  </a:solidFill>
                  <a:latin typeface="微软雅黑" pitchFamily="34" charset="-122"/>
                  <a:ea typeface="微软雅黑" pitchFamily="34" charset="-122"/>
                </a:rPr>
                <a:t>①</a:t>
              </a:r>
              <a:endParaRPr lang="zh-CN" altLang="en-US" sz="1200" dirty="0">
                <a:solidFill>
                  <a:schemeClr val="bg1"/>
                </a:solidFill>
                <a:latin typeface="微软雅黑" pitchFamily="34" charset="-122"/>
                <a:ea typeface="微软雅黑" pitchFamily="34" charset="-122"/>
              </a:endParaRPr>
            </a:p>
          </p:txBody>
        </p:sp>
        <p:sp>
          <p:nvSpPr>
            <p:cNvPr id="97" name="Freeform 102"/>
            <p:cNvSpPr/>
            <p:nvPr/>
          </p:nvSpPr>
          <p:spPr bwMode="auto">
            <a:xfrm>
              <a:off x="7147878" y="4993672"/>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98" name="TextBox 145"/>
            <p:cNvSpPr txBox="1"/>
            <p:nvPr/>
          </p:nvSpPr>
          <p:spPr>
            <a:xfrm>
              <a:off x="7116204" y="5048431"/>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itchFamily="34" charset="-122"/>
                  <a:ea typeface="微软雅黑" pitchFamily="34" charset="-122"/>
                </a:rPr>
                <a:t>售后部门</a:t>
              </a:r>
              <a:r>
                <a:rPr lang="en-US" altLang="zh-CN" dirty="0">
                  <a:solidFill>
                    <a:schemeClr val="bg1"/>
                  </a:solidFill>
                  <a:latin typeface="微软雅黑" pitchFamily="34" charset="-122"/>
                  <a:ea typeface="微软雅黑" pitchFamily="34" charset="-122"/>
                </a:rPr>
                <a:t>②</a:t>
              </a:r>
              <a:endParaRPr lang="zh-CN" altLang="en-US" dirty="0">
                <a:solidFill>
                  <a:schemeClr val="bg1"/>
                </a:solidFill>
                <a:latin typeface="微软雅黑" pitchFamily="34" charset="-122"/>
                <a:ea typeface="微软雅黑" pitchFamily="34" charset="-122"/>
              </a:endParaRPr>
            </a:p>
          </p:txBody>
        </p:sp>
        <p:sp>
          <p:nvSpPr>
            <p:cNvPr id="99" name="Freeform 103"/>
            <p:cNvSpPr/>
            <p:nvPr/>
          </p:nvSpPr>
          <p:spPr bwMode="auto">
            <a:xfrm>
              <a:off x="7678558" y="4993672"/>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3F3F3F"/>
            </a:solidFill>
            <a:ln w="25400">
              <a:solidFill>
                <a:schemeClr val="bg2">
                  <a:lumMod val="90000"/>
                </a:schemeClr>
              </a:solidFill>
            </a:ln>
          </p:spPr>
          <p:txBody>
            <a:bodyPr vert="horz" wrap="square" lIns="91440" tIns="45720" rIns="91440" bIns="45720" numCol="1" anchor="t" anchorCtr="0" compatLnSpc="1"/>
            <a:lstStyle/>
            <a:p>
              <a:endParaRPr lang="zh-CN" altLang="en-US">
                <a:solidFill>
                  <a:schemeClr val="bg1"/>
                </a:solidFill>
                <a:latin typeface="微软雅黑" pitchFamily="34" charset="-122"/>
                <a:ea typeface="微软雅黑" pitchFamily="34" charset="-122"/>
              </a:endParaRPr>
            </a:p>
          </p:txBody>
        </p:sp>
        <p:sp>
          <p:nvSpPr>
            <p:cNvPr id="100" name="TextBox 148"/>
            <p:cNvSpPr txBox="1"/>
            <p:nvPr/>
          </p:nvSpPr>
          <p:spPr>
            <a:xfrm>
              <a:off x="7642121" y="5048431"/>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itchFamily="34" charset="-122"/>
                  <a:ea typeface="微软雅黑" pitchFamily="34" charset="-122"/>
                </a:rPr>
                <a:t>售后部门</a:t>
              </a:r>
              <a:r>
                <a:rPr lang="en-US" altLang="zh-CN" dirty="0">
                  <a:solidFill>
                    <a:schemeClr val="bg1"/>
                  </a:solidFill>
                  <a:latin typeface="微软雅黑" pitchFamily="34" charset="-122"/>
                  <a:ea typeface="微软雅黑" pitchFamily="34" charset="-122"/>
                </a:rPr>
                <a:t>③</a:t>
              </a:r>
              <a:endParaRPr lang="zh-CN" altLang="en-US"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00026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2"/>
          <a:srcRect r="5954"/>
          <a:stretch/>
        </p:blipFill>
        <p:spPr>
          <a:xfrm>
            <a:off x="-30873" y="-17466"/>
            <a:ext cx="12260973" cy="6875466"/>
          </a:xfrm>
          <a:prstGeom prst="rect">
            <a:avLst/>
          </a:prstGeom>
        </p:spPr>
      </p:pic>
      <p:sp>
        <p:nvSpPr>
          <p:cNvPr id="31" name="矩形 30"/>
          <p:cNvSpPr/>
          <p:nvPr/>
        </p:nvSpPr>
        <p:spPr>
          <a:xfrm>
            <a:off x="0" y="-17466"/>
            <a:ext cx="12192000" cy="6858000"/>
          </a:xfrm>
          <a:prstGeom prst="rect">
            <a:avLst/>
          </a:prstGeom>
          <a:solidFill>
            <a:schemeClr val="dk1">
              <a:alpha val="4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5" name="流程图: 过程 4"/>
          <p:cNvSpPr/>
          <p:nvPr/>
        </p:nvSpPr>
        <p:spPr>
          <a:xfrm>
            <a:off x="0" y="3166810"/>
            <a:ext cx="12192000" cy="3228429"/>
          </a:xfrm>
          <a:prstGeom prst="flowChartProcess">
            <a:avLst/>
          </a:prstGeom>
          <a:solidFill>
            <a:schemeClr val="bg1">
              <a:lumMod val="8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过程 5"/>
          <p:cNvSpPr/>
          <p:nvPr/>
        </p:nvSpPr>
        <p:spPr>
          <a:xfrm>
            <a:off x="0" y="3933451"/>
            <a:ext cx="12192000" cy="666750"/>
          </a:xfrm>
          <a:prstGeom prst="flowChartProcess">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1"/>
          </p:cNvCxnSpPr>
          <p:nvPr/>
        </p:nvCxnSpPr>
        <p:spPr>
          <a:xfrm>
            <a:off x="0" y="4266826"/>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流程图: 联系 7"/>
          <p:cNvSpPr/>
          <p:nvPr/>
        </p:nvSpPr>
        <p:spPr>
          <a:xfrm>
            <a:off x="1171911"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联系 8"/>
          <p:cNvSpPr/>
          <p:nvPr/>
        </p:nvSpPr>
        <p:spPr>
          <a:xfrm>
            <a:off x="2813144"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联系 9"/>
          <p:cNvSpPr/>
          <p:nvPr/>
        </p:nvSpPr>
        <p:spPr>
          <a:xfrm>
            <a:off x="4454377"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6095610"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联系 11"/>
          <p:cNvSpPr/>
          <p:nvPr/>
        </p:nvSpPr>
        <p:spPr>
          <a:xfrm>
            <a:off x="7736843"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联系 12"/>
          <p:cNvSpPr/>
          <p:nvPr/>
        </p:nvSpPr>
        <p:spPr>
          <a:xfrm>
            <a:off x="9378076"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13"/>
          <p:cNvSpPr/>
          <p:nvPr/>
        </p:nvSpPr>
        <p:spPr>
          <a:xfrm>
            <a:off x="11019311" y="4158829"/>
            <a:ext cx="226848" cy="22684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912365" y="3445269"/>
            <a:ext cx="749051"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2012</a:t>
            </a:r>
            <a:endParaRPr lang="zh-CN" altLang="en-US"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2573780" y="3445269"/>
            <a:ext cx="792937"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2013</a:t>
            </a:r>
            <a:endParaRPr lang="zh-CN" altLang="en-US" b="1"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4213702" y="3445269"/>
            <a:ext cx="763159"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2014</a:t>
            </a:r>
            <a:endParaRPr lang="zh-CN" altLang="en-US"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5854303" y="3445269"/>
            <a:ext cx="770277"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2015</a:t>
            </a:r>
            <a:endParaRPr lang="zh-CN" altLang="en-US" b="1"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7434568" y="3445269"/>
            <a:ext cx="831395"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2016</a:t>
            </a:r>
            <a:endParaRPr lang="zh-CN" altLang="en-US" b="1"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9105097" y="3445269"/>
            <a:ext cx="932512"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2017</a:t>
            </a:r>
            <a:endParaRPr lang="zh-CN" altLang="en-US" b="1"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0776835" y="3445269"/>
            <a:ext cx="786515" cy="369332"/>
          </a:xfrm>
          <a:prstGeom prst="rect">
            <a:avLst/>
          </a:prstGeom>
          <a:noFill/>
        </p:spPr>
        <p:txBody>
          <a:bodyPr wrap="square" rtlCol="0">
            <a:spAutoFit/>
          </a:bodyPr>
          <a:lstStyle/>
          <a:p>
            <a:r>
              <a:rPr lang="en-US" altLang="zh-CN" b="1" dirty="0" smtClean="0">
                <a:solidFill>
                  <a:srgbClr val="FF0000"/>
                </a:solidFill>
                <a:latin typeface="微软雅黑" panose="020B0503020204020204" pitchFamily="34" charset="-122"/>
                <a:ea typeface="微软雅黑" panose="020B0503020204020204" pitchFamily="34" charset="-122"/>
              </a:rPr>
              <a:t>2018</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96447" y="4825579"/>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2124256" y="4825579"/>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3728879" y="4825578"/>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5406722" y="4825577"/>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7047955" y="4825577"/>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8652578" y="4836000"/>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10330421" y="4836000"/>
            <a:ext cx="1604623" cy="132343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将你的内容填入这里，或者通过复制文本后，在此框中粘贴。</a:t>
            </a:r>
            <a:endParaRPr lang="zh-CN" altLang="en-US" sz="16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7505233" y="1023369"/>
            <a:ext cx="3745685" cy="707886"/>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进程</a:t>
            </a: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DEVELOPMENT</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文本框 29"/>
          <p:cNvSpPr txBox="1"/>
          <p:nvPr/>
        </p:nvSpPr>
        <p:spPr>
          <a:xfrm>
            <a:off x="7505233" y="1682677"/>
            <a:ext cx="4429811" cy="923330"/>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我们正在经历一个科技迅猛发展的时代，</a:t>
            </a:r>
          </a:p>
          <a:p>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我们有幸作为其中一份子参与见证</a:t>
            </a:r>
          </a:p>
          <a:p>
            <a:r>
              <a:rPr lang="en-US" altLang="zh-CN"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2" name="KSO_Shape"/>
          <p:cNvSpPr/>
          <p:nvPr/>
        </p:nvSpPr>
        <p:spPr bwMode="auto">
          <a:xfrm>
            <a:off x="373994" y="279816"/>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33" name="标题 4"/>
          <p:cNvSpPr txBox="1"/>
          <p:nvPr/>
        </p:nvSpPr>
        <p:spPr>
          <a:xfrm>
            <a:off x="1171911" y="480853"/>
            <a:ext cx="4304774" cy="4046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Impact MT Std" pitchFamily="34" charset="0"/>
                <a:ea typeface="微软雅黑" pitchFamily="34" charset="-122"/>
              </a:rPr>
              <a:t>公司大事记</a:t>
            </a:r>
            <a:endParaRPr lang="en-US" altLang="zh-CN" sz="2400" b="1" dirty="0" smtClean="0">
              <a:solidFill>
                <a:schemeClr val="bg1"/>
              </a:solidFill>
              <a:latin typeface="Impact MT Std" pitchFamily="34" charset="0"/>
              <a:ea typeface="微软雅黑" pitchFamily="34" charset="-122"/>
            </a:endParaRPr>
          </a:p>
          <a:p>
            <a:pPr algn="l"/>
            <a:r>
              <a:rPr lang="en-US" altLang="zh-CN" sz="1400" b="1" dirty="0">
                <a:solidFill>
                  <a:schemeClr val="bg1"/>
                </a:solidFill>
                <a:latin typeface="Impact MT Std" pitchFamily="34" charset="0"/>
                <a:ea typeface="微软雅黑" pitchFamily="34" charset="-122"/>
              </a:rPr>
              <a:t>THE COMPANY MEMORABILIA</a:t>
            </a:r>
            <a:endParaRPr lang="zh-CN" altLang="en-US" sz="1400" b="1" dirty="0">
              <a:solidFill>
                <a:schemeClr val="bg1"/>
              </a:solidFill>
              <a:latin typeface="Impact MT Std" pitchFamily="34" charset="0"/>
              <a:ea typeface="微软雅黑" pitchFamily="34" charset="-122"/>
            </a:endParaRPr>
          </a:p>
          <a:p>
            <a:pPr algn="l"/>
            <a:endParaRPr lang="zh-CN" altLang="en-US" sz="2400" b="1" dirty="0" smtClean="0">
              <a:solidFill>
                <a:schemeClr val="bg1"/>
              </a:solidFill>
              <a:latin typeface="Impact MT Std" pitchFamily="34" charset="0"/>
              <a:ea typeface="微软雅黑" pitchFamily="34" charset="-122"/>
            </a:endParaRPr>
          </a:p>
        </p:txBody>
      </p:sp>
    </p:spTree>
    <p:extLst>
      <p:ext uri="{BB962C8B-B14F-4D97-AF65-F5344CB8AC3E}">
        <p14:creationId xmlns:p14="http://schemas.microsoft.com/office/powerpoint/2010/main" val="21291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400"/>
                                        <p:tgtEl>
                                          <p:spTgt spid="8"/>
                                        </p:tgtEl>
                                      </p:cBhvr>
                                    </p:animEffect>
                                  </p:childTnLst>
                                </p:cTn>
                              </p:par>
                            </p:childTnLst>
                          </p:cTn>
                        </p:par>
                        <p:par>
                          <p:cTn id="18" fill="hold">
                            <p:stCondLst>
                              <p:cond delay="900"/>
                            </p:stCondLst>
                            <p:childTnLst>
                              <p:par>
                                <p:cTn id="19" presetID="42"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400"/>
                                        <p:tgtEl>
                                          <p:spTgt spid="15"/>
                                        </p:tgtEl>
                                      </p:cBhvr>
                                    </p:animEffect>
                                    <p:anim calcmode="lin" valueType="num">
                                      <p:cBhvr>
                                        <p:cTn id="22" dur="400" fill="hold"/>
                                        <p:tgtEl>
                                          <p:spTgt spid="15"/>
                                        </p:tgtEl>
                                        <p:attrNameLst>
                                          <p:attrName>ppt_x</p:attrName>
                                        </p:attrNameLst>
                                      </p:cBhvr>
                                      <p:tavLst>
                                        <p:tav tm="0">
                                          <p:val>
                                            <p:strVal val="#ppt_x"/>
                                          </p:val>
                                        </p:tav>
                                        <p:tav tm="100000">
                                          <p:val>
                                            <p:strVal val="#ppt_x"/>
                                          </p:val>
                                        </p:tav>
                                      </p:tavLst>
                                    </p:anim>
                                    <p:anim calcmode="lin" valueType="num">
                                      <p:cBhvr>
                                        <p:cTn id="23" dur="4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400"/>
                                        <p:tgtEl>
                                          <p:spTgt spid="22"/>
                                        </p:tgtEl>
                                      </p:cBhvr>
                                    </p:animEffect>
                                    <p:anim calcmode="lin" valueType="num">
                                      <p:cBhvr>
                                        <p:cTn id="27" dur="400" fill="hold"/>
                                        <p:tgtEl>
                                          <p:spTgt spid="22"/>
                                        </p:tgtEl>
                                        <p:attrNameLst>
                                          <p:attrName>ppt_x</p:attrName>
                                        </p:attrNameLst>
                                      </p:cBhvr>
                                      <p:tavLst>
                                        <p:tav tm="0">
                                          <p:val>
                                            <p:strVal val="#ppt_x"/>
                                          </p:val>
                                        </p:tav>
                                        <p:tav tm="100000">
                                          <p:val>
                                            <p:strVal val="#ppt_x"/>
                                          </p:val>
                                        </p:tav>
                                      </p:tavLst>
                                    </p:anim>
                                    <p:anim calcmode="lin" valueType="num">
                                      <p:cBhvr>
                                        <p:cTn id="28" dur="4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13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400"/>
                                        <p:tgtEl>
                                          <p:spTgt spid="9"/>
                                        </p:tgtEl>
                                      </p:cBhvr>
                                    </p:animEffect>
                                  </p:childTnLst>
                                </p:cTn>
                              </p:par>
                            </p:childTnLst>
                          </p:cTn>
                        </p:par>
                        <p:par>
                          <p:cTn id="33" fill="hold">
                            <p:stCondLst>
                              <p:cond delay="1700"/>
                            </p:stCondLst>
                            <p:childTnLst>
                              <p:par>
                                <p:cTn id="34" presetID="42"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400"/>
                                        <p:tgtEl>
                                          <p:spTgt spid="16"/>
                                        </p:tgtEl>
                                      </p:cBhvr>
                                    </p:animEffect>
                                    <p:anim calcmode="lin" valueType="num">
                                      <p:cBhvr>
                                        <p:cTn id="37" dur="400" fill="hold"/>
                                        <p:tgtEl>
                                          <p:spTgt spid="16"/>
                                        </p:tgtEl>
                                        <p:attrNameLst>
                                          <p:attrName>ppt_x</p:attrName>
                                        </p:attrNameLst>
                                      </p:cBhvr>
                                      <p:tavLst>
                                        <p:tav tm="0">
                                          <p:val>
                                            <p:strVal val="#ppt_x"/>
                                          </p:val>
                                        </p:tav>
                                        <p:tav tm="100000">
                                          <p:val>
                                            <p:strVal val="#ppt_x"/>
                                          </p:val>
                                        </p:tav>
                                      </p:tavLst>
                                    </p:anim>
                                    <p:anim calcmode="lin" valueType="num">
                                      <p:cBhvr>
                                        <p:cTn id="38" dur="400" fill="hold"/>
                                        <p:tgtEl>
                                          <p:spTgt spid="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400"/>
                                        <p:tgtEl>
                                          <p:spTgt spid="23"/>
                                        </p:tgtEl>
                                      </p:cBhvr>
                                    </p:animEffect>
                                    <p:anim calcmode="lin" valueType="num">
                                      <p:cBhvr>
                                        <p:cTn id="42" dur="400" fill="hold"/>
                                        <p:tgtEl>
                                          <p:spTgt spid="23"/>
                                        </p:tgtEl>
                                        <p:attrNameLst>
                                          <p:attrName>ppt_x</p:attrName>
                                        </p:attrNameLst>
                                      </p:cBhvr>
                                      <p:tavLst>
                                        <p:tav tm="0">
                                          <p:val>
                                            <p:strVal val="#ppt_x"/>
                                          </p:val>
                                        </p:tav>
                                        <p:tav tm="100000">
                                          <p:val>
                                            <p:strVal val="#ppt_x"/>
                                          </p:val>
                                        </p:tav>
                                      </p:tavLst>
                                    </p:anim>
                                    <p:anim calcmode="lin" valueType="num">
                                      <p:cBhvr>
                                        <p:cTn id="43" dur="400" fill="hold"/>
                                        <p:tgtEl>
                                          <p:spTgt spid="23"/>
                                        </p:tgtEl>
                                        <p:attrNameLst>
                                          <p:attrName>ppt_y</p:attrName>
                                        </p:attrNameLst>
                                      </p:cBhvr>
                                      <p:tavLst>
                                        <p:tav tm="0">
                                          <p:val>
                                            <p:strVal val="#ppt_y+.1"/>
                                          </p:val>
                                        </p:tav>
                                        <p:tav tm="100000">
                                          <p:val>
                                            <p:strVal val="#ppt_y"/>
                                          </p:val>
                                        </p:tav>
                                      </p:tavLst>
                                    </p:anim>
                                  </p:childTnLst>
                                </p:cTn>
                              </p:par>
                            </p:childTnLst>
                          </p:cTn>
                        </p:par>
                        <p:par>
                          <p:cTn id="44" fill="hold">
                            <p:stCondLst>
                              <p:cond delay="21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400"/>
                                        <p:tgtEl>
                                          <p:spTgt spid="10"/>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anim calcmode="lin" valueType="num">
                                      <p:cBhvr>
                                        <p:cTn id="52" dur="400" fill="hold"/>
                                        <p:tgtEl>
                                          <p:spTgt spid="17"/>
                                        </p:tgtEl>
                                        <p:attrNameLst>
                                          <p:attrName>ppt_x</p:attrName>
                                        </p:attrNameLst>
                                      </p:cBhvr>
                                      <p:tavLst>
                                        <p:tav tm="0">
                                          <p:val>
                                            <p:strVal val="#ppt_x"/>
                                          </p:val>
                                        </p:tav>
                                        <p:tav tm="100000">
                                          <p:val>
                                            <p:strVal val="#ppt_x"/>
                                          </p:val>
                                        </p:tav>
                                      </p:tavLst>
                                    </p:anim>
                                    <p:anim calcmode="lin" valueType="num">
                                      <p:cBhvr>
                                        <p:cTn id="53" dur="4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400"/>
                                        <p:tgtEl>
                                          <p:spTgt spid="24"/>
                                        </p:tgtEl>
                                      </p:cBhvr>
                                    </p:animEffect>
                                    <p:anim calcmode="lin" valueType="num">
                                      <p:cBhvr>
                                        <p:cTn id="57" dur="400" fill="hold"/>
                                        <p:tgtEl>
                                          <p:spTgt spid="24"/>
                                        </p:tgtEl>
                                        <p:attrNameLst>
                                          <p:attrName>ppt_x</p:attrName>
                                        </p:attrNameLst>
                                      </p:cBhvr>
                                      <p:tavLst>
                                        <p:tav tm="0">
                                          <p:val>
                                            <p:strVal val="#ppt_x"/>
                                          </p:val>
                                        </p:tav>
                                        <p:tav tm="100000">
                                          <p:val>
                                            <p:strVal val="#ppt_x"/>
                                          </p:val>
                                        </p:tav>
                                      </p:tavLst>
                                    </p:anim>
                                    <p:anim calcmode="lin" valueType="num">
                                      <p:cBhvr>
                                        <p:cTn id="58" dur="400" fill="hold"/>
                                        <p:tgtEl>
                                          <p:spTgt spid="24"/>
                                        </p:tgtEl>
                                        <p:attrNameLst>
                                          <p:attrName>ppt_y</p:attrName>
                                        </p:attrNameLst>
                                      </p:cBhvr>
                                      <p:tavLst>
                                        <p:tav tm="0">
                                          <p:val>
                                            <p:strVal val="#ppt_y+.1"/>
                                          </p:val>
                                        </p:tav>
                                        <p:tav tm="100000">
                                          <p:val>
                                            <p:strVal val="#ppt_y"/>
                                          </p:val>
                                        </p:tav>
                                      </p:tavLst>
                                    </p:anim>
                                  </p:childTnLst>
                                </p:cTn>
                              </p:par>
                            </p:childTnLst>
                          </p:cTn>
                        </p:par>
                        <p:par>
                          <p:cTn id="59" fill="hold">
                            <p:stCondLst>
                              <p:cond delay="2900"/>
                            </p:stCondLst>
                            <p:childTnLst>
                              <p:par>
                                <p:cTn id="60" presetID="10" presetClass="entr" presetSubtype="0"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400"/>
                                        <p:tgtEl>
                                          <p:spTgt spid="11"/>
                                        </p:tgtEl>
                                      </p:cBhvr>
                                    </p:animEffect>
                                  </p:childTnLst>
                                </p:cTn>
                              </p:par>
                            </p:childTnLst>
                          </p:cTn>
                        </p:par>
                        <p:par>
                          <p:cTn id="63" fill="hold">
                            <p:stCondLst>
                              <p:cond delay="3300"/>
                            </p:stCondLst>
                            <p:childTnLst>
                              <p:par>
                                <p:cTn id="64" presetID="42" presetClass="entr" presetSubtype="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400"/>
                                        <p:tgtEl>
                                          <p:spTgt spid="18"/>
                                        </p:tgtEl>
                                      </p:cBhvr>
                                    </p:animEffect>
                                    <p:anim calcmode="lin" valueType="num">
                                      <p:cBhvr>
                                        <p:cTn id="67" dur="400" fill="hold"/>
                                        <p:tgtEl>
                                          <p:spTgt spid="18"/>
                                        </p:tgtEl>
                                        <p:attrNameLst>
                                          <p:attrName>ppt_x</p:attrName>
                                        </p:attrNameLst>
                                      </p:cBhvr>
                                      <p:tavLst>
                                        <p:tav tm="0">
                                          <p:val>
                                            <p:strVal val="#ppt_x"/>
                                          </p:val>
                                        </p:tav>
                                        <p:tav tm="100000">
                                          <p:val>
                                            <p:strVal val="#ppt_x"/>
                                          </p:val>
                                        </p:tav>
                                      </p:tavLst>
                                    </p:anim>
                                    <p:anim calcmode="lin" valueType="num">
                                      <p:cBhvr>
                                        <p:cTn id="68" dur="400" fill="hold"/>
                                        <p:tgtEl>
                                          <p:spTgt spid="1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400"/>
                                        <p:tgtEl>
                                          <p:spTgt spid="25"/>
                                        </p:tgtEl>
                                      </p:cBhvr>
                                    </p:animEffect>
                                    <p:anim calcmode="lin" valueType="num">
                                      <p:cBhvr>
                                        <p:cTn id="72" dur="400" fill="hold"/>
                                        <p:tgtEl>
                                          <p:spTgt spid="25"/>
                                        </p:tgtEl>
                                        <p:attrNameLst>
                                          <p:attrName>ppt_x</p:attrName>
                                        </p:attrNameLst>
                                      </p:cBhvr>
                                      <p:tavLst>
                                        <p:tav tm="0">
                                          <p:val>
                                            <p:strVal val="#ppt_x"/>
                                          </p:val>
                                        </p:tav>
                                        <p:tav tm="100000">
                                          <p:val>
                                            <p:strVal val="#ppt_x"/>
                                          </p:val>
                                        </p:tav>
                                      </p:tavLst>
                                    </p:anim>
                                    <p:anim calcmode="lin" valueType="num">
                                      <p:cBhvr>
                                        <p:cTn id="73" dur="40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3700"/>
                            </p:stCondLst>
                            <p:childTnLst>
                              <p:par>
                                <p:cTn id="75" presetID="10" presetClass="entr" presetSubtype="0"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400"/>
                                        <p:tgtEl>
                                          <p:spTgt spid="12"/>
                                        </p:tgtEl>
                                      </p:cBhvr>
                                    </p:animEffect>
                                  </p:childTnLst>
                                </p:cTn>
                              </p:par>
                            </p:childTnLst>
                          </p:cTn>
                        </p:par>
                        <p:par>
                          <p:cTn id="78" fill="hold">
                            <p:stCondLst>
                              <p:cond delay="4100"/>
                            </p:stCondLst>
                            <p:childTnLst>
                              <p:par>
                                <p:cTn id="79" presetID="42" presetClass="entr" presetSubtype="0"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400"/>
                                        <p:tgtEl>
                                          <p:spTgt spid="19"/>
                                        </p:tgtEl>
                                      </p:cBhvr>
                                    </p:animEffect>
                                    <p:anim calcmode="lin" valueType="num">
                                      <p:cBhvr>
                                        <p:cTn id="82" dur="400" fill="hold"/>
                                        <p:tgtEl>
                                          <p:spTgt spid="19"/>
                                        </p:tgtEl>
                                        <p:attrNameLst>
                                          <p:attrName>ppt_x</p:attrName>
                                        </p:attrNameLst>
                                      </p:cBhvr>
                                      <p:tavLst>
                                        <p:tav tm="0">
                                          <p:val>
                                            <p:strVal val="#ppt_x"/>
                                          </p:val>
                                        </p:tav>
                                        <p:tav tm="100000">
                                          <p:val>
                                            <p:strVal val="#ppt_x"/>
                                          </p:val>
                                        </p:tav>
                                      </p:tavLst>
                                    </p:anim>
                                    <p:anim calcmode="lin" valueType="num">
                                      <p:cBhvr>
                                        <p:cTn id="83" dur="4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400"/>
                                        <p:tgtEl>
                                          <p:spTgt spid="26"/>
                                        </p:tgtEl>
                                      </p:cBhvr>
                                    </p:animEffect>
                                    <p:anim calcmode="lin" valueType="num">
                                      <p:cBhvr>
                                        <p:cTn id="87" dur="400" fill="hold"/>
                                        <p:tgtEl>
                                          <p:spTgt spid="26"/>
                                        </p:tgtEl>
                                        <p:attrNameLst>
                                          <p:attrName>ppt_x</p:attrName>
                                        </p:attrNameLst>
                                      </p:cBhvr>
                                      <p:tavLst>
                                        <p:tav tm="0">
                                          <p:val>
                                            <p:strVal val="#ppt_x"/>
                                          </p:val>
                                        </p:tav>
                                        <p:tav tm="100000">
                                          <p:val>
                                            <p:strVal val="#ppt_x"/>
                                          </p:val>
                                        </p:tav>
                                      </p:tavLst>
                                    </p:anim>
                                    <p:anim calcmode="lin" valueType="num">
                                      <p:cBhvr>
                                        <p:cTn id="88" dur="400" fill="hold"/>
                                        <p:tgtEl>
                                          <p:spTgt spid="26"/>
                                        </p:tgtEl>
                                        <p:attrNameLst>
                                          <p:attrName>ppt_y</p:attrName>
                                        </p:attrNameLst>
                                      </p:cBhvr>
                                      <p:tavLst>
                                        <p:tav tm="0">
                                          <p:val>
                                            <p:strVal val="#ppt_y+.1"/>
                                          </p:val>
                                        </p:tav>
                                        <p:tav tm="100000">
                                          <p:val>
                                            <p:strVal val="#ppt_y"/>
                                          </p:val>
                                        </p:tav>
                                      </p:tavLst>
                                    </p:anim>
                                  </p:childTnLst>
                                </p:cTn>
                              </p:par>
                            </p:childTnLst>
                          </p:cTn>
                        </p:par>
                        <p:par>
                          <p:cTn id="89" fill="hold">
                            <p:stCondLst>
                              <p:cond delay="4500"/>
                            </p:stCondLst>
                            <p:childTnLst>
                              <p:par>
                                <p:cTn id="90" presetID="10" presetClass="entr" presetSubtype="0"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400"/>
                                        <p:tgtEl>
                                          <p:spTgt spid="13"/>
                                        </p:tgtEl>
                                      </p:cBhvr>
                                    </p:animEffect>
                                  </p:childTnLst>
                                </p:cTn>
                              </p:par>
                            </p:childTnLst>
                          </p:cTn>
                        </p:par>
                        <p:par>
                          <p:cTn id="93" fill="hold">
                            <p:stCondLst>
                              <p:cond delay="4900"/>
                            </p:stCondLst>
                            <p:childTnLst>
                              <p:par>
                                <p:cTn id="94" presetID="42" presetClass="entr" presetSubtype="0"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400"/>
                                        <p:tgtEl>
                                          <p:spTgt spid="20"/>
                                        </p:tgtEl>
                                      </p:cBhvr>
                                    </p:animEffect>
                                    <p:anim calcmode="lin" valueType="num">
                                      <p:cBhvr>
                                        <p:cTn id="97" dur="400" fill="hold"/>
                                        <p:tgtEl>
                                          <p:spTgt spid="20"/>
                                        </p:tgtEl>
                                        <p:attrNameLst>
                                          <p:attrName>ppt_x</p:attrName>
                                        </p:attrNameLst>
                                      </p:cBhvr>
                                      <p:tavLst>
                                        <p:tav tm="0">
                                          <p:val>
                                            <p:strVal val="#ppt_x"/>
                                          </p:val>
                                        </p:tav>
                                        <p:tav tm="100000">
                                          <p:val>
                                            <p:strVal val="#ppt_x"/>
                                          </p:val>
                                        </p:tav>
                                      </p:tavLst>
                                    </p:anim>
                                    <p:anim calcmode="lin" valueType="num">
                                      <p:cBhvr>
                                        <p:cTn id="98" dur="400" fill="hold"/>
                                        <p:tgtEl>
                                          <p:spTgt spid="2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400"/>
                                        <p:tgtEl>
                                          <p:spTgt spid="27"/>
                                        </p:tgtEl>
                                      </p:cBhvr>
                                    </p:animEffect>
                                    <p:anim calcmode="lin" valueType="num">
                                      <p:cBhvr>
                                        <p:cTn id="102" dur="400" fill="hold"/>
                                        <p:tgtEl>
                                          <p:spTgt spid="27"/>
                                        </p:tgtEl>
                                        <p:attrNameLst>
                                          <p:attrName>ppt_x</p:attrName>
                                        </p:attrNameLst>
                                      </p:cBhvr>
                                      <p:tavLst>
                                        <p:tav tm="0">
                                          <p:val>
                                            <p:strVal val="#ppt_x"/>
                                          </p:val>
                                        </p:tav>
                                        <p:tav tm="100000">
                                          <p:val>
                                            <p:strVal val="#ppt_x"/>
                                          </p:val>
                                        </p:tav>
                                      </p:tavLst>
                                    </p:anim>
                                    <p:anim calcmode="lin" valueType="num">
                                      <p:cBhvr>
                                        <p:cTn id="103" dur="400" fill="hold"/>
                                        <p:tgtEl>
                                          <p:spTgt spid="27"/>
                                        </p:tgtEl>
                                        <p:attrNameLst>
                                          <p:attrName>ppt_y</p:attrName>
                                        </p:attrNameLst>
                                      </p:cBhvr>
                                      <p:tavLst>
                                        <p:tav tm="0">
                                          <p:val>
                                            <p:strVal val="#ppt_y+.1"/>
                                          </p:val>
                                        </p:tav>
                                        <p:tav tm="100000">
                                          <p:val>
                                            <p:strVal val="#ppt_y"/>
                                          </p:val>
                                        </p:tav>
                                      </p:tavLst>
                                    </p:anim>
                                  </p:childTnLst>
                                </p:cTn>
                              </p:par>
                            </p:childTnLst>
                          </p:cTn>
                        </p:par>
                        <p:par>
                          <p:cTn id="104" fill="hold">
                            <p:stCondLst>
                              <p:cond delay="5300"/>
                            </p:stCondLst>
                            <p:childTnLst>
                              <p:par>
                                <p:cTn id="105" presetID="10" presetClass="entr" presetSubtype="0"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fade">
                                      <p:cBhvr>
                                        <p:cTn id="107" dur="500"/>
                                        <p:tgtEl>
                                          <p:spTgt spid="14"/>
                                        </p:tgtEl>
                                      </p:cBhvr>
                                    </p:animEffect>
                                  </p:childTnLst>
                                </p:cTn>
                              </p:par>
                            </p:childTnLst>
                          </p:cTn>
                        </p:par>
                        <p:par>
                          <p:cTn id="108" fill="hold">
                            <p:stCondLst>
                              <p:cond delay="5800"/>
                            </p:stCondLst>
                            <p:childTnLst>
                              <p:par>
                                <p:cTn id="109" presetID="42" presetClass="entr" presetSubtype="0"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400"/>
                                        <p:tgtEl>
                                          <p:spTgt spid="21"/>
                                        </p:tgtEl>
                                      </p:cBhvr>
                                    </p:animEffect>
                                    <p:anim calcmode="lin" valueType="num">
                                      <p:cBhvr>
                                        <p:cTn id="112" dur="400" fill="hold"/>
                                        <p:tgtEl>
                                          <p:spTgt spid="21"/>
                                        </p:tgtEl>
                                        <p:attrNameLst>
                                          <p:attrName>ppt_x</p:attrName>
                                        </p:attrNameLst>
                                      </p:cBhvr>
                                      <p:tavLst>
                                        <p:tav tm="0">
                                          <p:val>
                                            <p:strVal val="#ppt_x"/>
                                          </p:val>
                                        </p:tav>
                                        <p:tav tm="100000">
                                          <p:val>
                                            <p:strVal val="#ppt_x"/>
                                          </p:val>
                                        </p:tav>
                                      </p:tavLst>
                                    </p:anim>
                                    <p:anim calcmode="lin" valueType="num">
                                      <p:cBhvr>
                                        <p:cTn id="113" dur="400" fill="hold"/>
                                        <p:tgtEl>
                                          <p:spTgt spid="21"/>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400"/>
                                        <p:tgtEl>
                                          <p:spTgt spid="28"/>
                                        </p:tgtEl>
                                      </p:cBhvr>
                                    </p:animEffect>
                                    <p:anim calcmode="lin" valueType="num">
                                      <p:cBhvr>
                                        <p:cTn id="117" dur="400" fill="hold"/>
                                        <p:tgtEl>
                                          <p:spTgt spid="28"/>
                                        </p:tgtEl>
                                        <p:attrNameLst>
                                          <p:attrName>ppt_x</p:attrName>
                                        </p:attrNameLst>
                                      </p:cBhvr>
                                      <p:tavLst>
                                        <p:tav tm="0">
                                          <p:val>
                                            <p:strVal val="#ppt_x"/>
                                          </p:val>
                                        </p:tav>
                                        <p:tav tm="100000">
                                          <p:val>
                                            <p:strVal val="#ppt_x"/>
                                          </p:val>
                                        </p:tav>
                                      </p:tavLst>
                                    </p:anim>
                                    <p:anim calcmode="lin" valueType="num">
                                      <p:cBhvr>
                                        <p:cTn id="118" dur="400" fill="hold"/>
                                        <p:tgtEl>
                                          <p:spTgt spid="28"/>
                                        </p:tgtEl>
                                        <p:attrNameLst>
                                          <p:attrName>ppt_y</p:attrName>
                                        </p:attrNameLst>
                                      </p:cBhvr>
                                      <p:tavLst>
                                        <p:tav tm="0">
                                          <p:val>
                                            <p:strVal val="#ppt_y+.1"/>
                                          </p:val>
                                        </p:tav>
                                        <p:tav tm="100000">
                                          <p:val>
                                            <p:strVal val="#ppt_y"/>
                                          </p:val>
                                        </p:tav>
                                      </p:tavLst>
                                    </p:anim>
                                  </p:childTnLst>
                                </p:cTn>
                              </p:par>
                            </p:childTnLst>
                          </p:cTn>
                        </p:par>
                        <p:par>
                          <p:cTn id="119" fill="hold">
                            <p:stCondLst>
                              <p:cond delay="6200"/>
                            </p:stCondLst>
                            <p:childTnLst>
                              <p:par>
                                <p:cTn id="120" presetID="22" presetClass="entr" presetSubtype="8" fill="hold" grpId="0" nodeType="after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wipe(left)">
                                      <p:cBhvr>
                                        <p:cTn id="122" dur="500"/>
                                        <p:tgtEl>
                                          <p:spTgt spid="29"/>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wipe(left)">
                                      <p:cBhvr>
                                        <p:cTn id="125" dur="500"/>
                                        <p:tgtEl>
                                          <p:spTgt spid="3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fade">
                                      <p:cBhvr>
                                        <p:cTn id="1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 grpId="0" animBg="1"/>
      <p:bldP spid="6"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2"/>
          <p:cNvSpPr/>
          <p:nvPr/>
        </p:nvSpPr>
        <p:spPr>
          <a:xfrm>
            <a:off x="0" y="-1"/>
            <a:ext cx="12192000" cy="3592969"/>
          </a:xfrm>
          <a:prstGeom prst="rect">
            <a:avLst/>
          </a:prstGeom>
          <a:blipFill dpi="0" rotWithShape="1">
            <a:blip r:embed="rId14" cstate="print">
              <a:extLst>
                <a:ext uri="{BEBA8EAE-BF5A-486C-A8C5-ECC9F3942E4B}">
                  <a14:imgProps xmlns:a14="http://schemas.microsoft.com/office/drawing/2010/main">
                    <a14:imgLayer r:embed="rId15">
                      <a14:imgEffect>
                        <a14:brightnessContrast bright="-40000" contrast="40000"/>
                      </a14:imgEffect>
                    </a14:imgLayer>
                  </a14:imgProps>
                </a:ext>
              </a:extLst>
            </a:blip>
            <a:srcRect/>
            <a:stretch>
              <a:fillRect t="-17831" b="-59350"/>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25" name="矩形 24"/>
          <p:cNvSpPr/>
          <p:nvPr/>
        </p:nvSpPr>
        <p:spPr>
          <a:xfrm>
            <a:off x="0" y="3581400"/>
            <a:ext cx="12192000" cy="3276600"/>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32631" y="279816"/>
            <a:ext cx="755797" cy="51898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5" name="标题 4"/>
          <p:cNvSpPr txBox="1"/>
          <p:nvPr/>
        </p:nvSpPr>
        <p:spPr>
          <a:xfrm>
            <a:off x="1288428" y="539306"/>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Impact MT Std" pitchFamily="34" charset="0"/>
                <a:ea typeface="微软雅黑" pitchFamily="34" charset="-122"/>
              </a:rPr>
              <a:t>企业理念</a:t>
            </a:r>
            <a:endParaRPr lang="en-US" altLang="zh-CN" sz="2400" b="1" dirty="0" smtClean="0">
              <a:solidFill>
                <a:schemeClr val="bg1"/>
              </a:solidFill>
              <a:latin typeface="Impact MT Std" pitchFamily="34" charset="0"/>
              <a:ea typeface="微软雅黑" pitchFamily="34" charset="-122"/>
            </a:endParaRPr>
          </a:p>
          <a:p>
            <a:pPr algn="l"/>
            <a:r>
              <a:rPr lang="en-US" altLang="zh-CN" sz="1400" b="1" dirty="0">
                <a:solidFill>
                  <a:schemeClr val="bg1"/>
                </a:solidFill>
                <a:latin typeface="Impact MT Std" pitchFamily="34" charset="0"/>
                <a:ea typeface="微软雅黑" pitchFamily="34" charset="-122"/>
              </a:rPr>
              <a:t>ENTERPRISE IDEA</a:t>
            </a:r>
            <a:endParaRPr lang="zh-CN" altLang="en-US" sz="1400" b="1" dirty="0">
              <a:solidFill>
                <a:schemeClr val="bg1"/>
              </a:solidFill>
              <a:latin typeface="Impact MT Std" pitchFamily="34" charset="0"/>
              <a:ea typeface="微软雅黑" pitchFamily="34" charset="-122"/>
            </a:endParaRPr>
          </a:p>
          <a:p>
            <a:pPr algn="l"/>
            <a:endParaRPr lang="zh-CN" altLang="en-US" sz="2400" b="1" dirty="0" smtClean="0">
              <a:solidFill>
                <a:schemeClr val="bg1"/>
              </a:solidFill>
              <a:latin typeface="Impact MT Std" pitchFamily="34" charset="0"/>
              <a:ea typeface="微软雅黑" pitchFamily="34" charset="-122"/>
            </a:endParaRPr>
          </a:p>
        </p:txBody>
      </p:sp>
      <p:sp>
        <p:nvSpPr>
          <p:cNvPr id="18" name="MH_Other_13"/>
          <p:cNvSpPr>
            <a:spLocks noChangeAspect="1" noChangeArrowheads="1" noTextEdit="1"/>
          </p:cNvSpPr>
          <p:nvPr>
            <p:custDataLst>
              <p:tags r:id="rId1"/>
            </p:custDataLst>
          </p:nvPr>
        </p:nvSpPr>
        <p:spPr bwMode="auto">
          <a:xfrm>
            <a:off x="5919789" y="3271838"/>
            <a:ext cx="498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MH_Other_14"/>
          <p:cNvSpPr>
            <a:spLocks noChangeAspect="1" noChangeArrowheads="1" noTextEdit="1"/>
          </p:cNvSpPr>
          <p:nvPr>
            <p:custDataLst>
              <p:tags r:id="rId2"/>
            </p:custDataLst>
          </p:nvPr>
        </p:nvSpPr>
        <p:spPr bwMode="auto">
          <a:xfrm>
            <a:off x="8909051" y="3324226"/>
            <a:ext cx="473075"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 name="组合 1"/>
          <p:cNvGrpSpPr/>
          <p:nvPr/>
        </p:nvGrpSpPr>
        <p:grpSpPr>
          <a:xfrm>
            <a:off x="8491538" y="2898776"/>
            <a:ext cx="1306512" cy="1306513"/>
            <a:chOff x="8491538" y="2898776"/>
            <a:chExt cx="1306512" cy="1306513"/>
          </a:xfrm>
        </p:grpSpPr>
        <p:sp>
          <p:nvSpPr>
            <p:cNvPr id="15" name="MH_Other_9"/>
            <p:cNvSpPr/>
            <p:nvPr>
              <p:custDataLst>
                <p:tags r:id="rId10"/>
              </p:custDataLst>
            </p:nvPr>
          </p:nvSpPr>
          <p:spPr>
            <a:xfrm>
              <a:off x="8491538" y="2898776"/>
              <a:ext cx="1306512" cy="1306513"/>
            </a:xfrm>
            <a:prstGeom prst="ellipse">
              <a:avLst/>
            </a:prstGeom>
            <a:solidFill>
              <a:srgbClr val="767171"/>
            </a:solidFill>
            <a:ln w="38100">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12"/>
            <p:cNvSpPr/>
            <p:nvPr>
              <p:custDataLst>
                <p:tags r:id="rId11"/>
              </p:custDataLst>
            </p:nvPr>
          </p:nvSpPr>
          <p:spPr>
            <a:xfrm>
              <a:off x="8607426" y="3014664"/>
              <a:ext cx="1076325" cy="1076325"/>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Other_15"/>
            <p:cNvSpPr>
              <a:spLocks noEditPoints="1"/>
            </p:cNvSpPr>
            <p:nvPr>
              <p:custDataLst>
                <p:tags r:id="rId12"/>
              </p:custDataLst>
            </p:nvPr>
          </p:nvSpPr>
          <p:spPr bwMode="auto">
            <a:xfrm>
              <a:off x="8901114" y="3321051"/>
              <a:ext cx="484187" cy="506413"/>
            </a:xfrm>
            <a:custGeom>
              <a:avLst/>
              <a:gdLst>
                <a:gd name="T0" fmla="*/ 2147483646 w 129"/>
                <a:gd name="T1" fmla="*/ 2147483646 h 135"/>
                <a:gd name="T2" fmla="*/ 2147483646 w 129"/>
                <a:gd name="T3" fmla="*/ 2147483646 h 135"/>
                <a:gd name="T4" fmla="*/ 2147483646 w 129"/>
                <a:gd name="T5" fmla="*/ 2147483646 h 135"/>
                <a:gd name="T6" fmla="*/ 2147483646 w 129"/>
                <a:gd name="T7" fmla="*/ 2147483646 h 135"/>
                <a:gd name="T8" fmla="*/ 2147483646 w 129"/>
                <a:gd name="T9" fmla="*/ 2147483646 h 135"/>
                <a:gd name="T10" fmla="*/ 2147483646 w 129"/>
                <a:gd name="T11" fmla="*/ 2147483646 h 135"/>
                <a:gd name="T12" fmla="*/ 2147483646 w 129"/>
                <a:gd name="T13" fmla="*/ 2147483646 h 135"/>
                <a:gd name="T14" fmla="*/ 2147483646 w 129"/>
                <a:gd name="T15" fmla="*/ 0 h 135"/>
                <a:gd name="T16" fmla="*/ 2147483646 w 129"/>
                <a:gd name="T17" fmla="*/ 0 h 135"/>
                <a:gd name="T18" fmla="*/ 2147483646 w 129"/>
                <a:gd name="T19" fmla="*/ 2147483646 h 135"/>
                <a:gd name="T20" fmla="*/ 2147483646 w 129"/>
                <a:gd name="T21" fmla="*/ 2147483646 h 135"/>
                <a:gd name="T22" fmla="*/ 2147483646 w 129"/>
                <a:gd name="T23" fmla="*/ 2147483646 h 135"/>
                <a:gd name="T24" fmla="*/ 2147483646 w 129"/>
                <a:gd name="T25" fmla="*/ 2147483646 h 135"/>
                <a:gd name="T26" fmla="*/ 2147483646 w 129"/>
                <a:gd name="T27" fmla="*/ 2147483646 h 135"/>
                <a:gd name="T28" fmla="*/ 2147483646 w 129"/>
                <a:gd name="T29" fmla="*/ 2147483646 h 135"/>
                <a:gd name="T30" fmla="*/ 2147483646 w 129"/>
                <a:gd name="T31" fmla="*/ 2147483646 h 135"/>
                <a:gd name="T32" fmla="*/ 2147483646 w 129"/>
                <a:gd name="T33" fmla="*/ 2147483646 h 135"/>
                <a:gd name="T34" fmla="*/ 2147483646 w 129"/>
                <a:gd name="T35" fmla="*/ 2147483646 h 135"/>
                <a:gd name="T36" fmla="*/ 2147483646 w 129"/>
                <a:gd name="T37" fmla="*/ 2147483646 h 135"/>
                <a:gd name="T38" fmla="*/ 2147483646 w 129"/>
                <a:gd name="T39" fmla="*/ 2147483646 h 135"/>
                <a:gd name="T40" fmla="*/ 2147483646 w 129"/>
                <a:gd name="T41" fmla="*/ 2147483646 h 135"/>
                <a:gd name="T42" fmla="*/ 2147483646 w 129"/>
                <a:gd name="T43" fmla="*/ 2147483646 h 135"/>
                <a:gd name="T44" fmla="*/ 2147483646 w 129"/>
                <a:gd name="T45" fmla="*/ 2147483646 h 135"/>
                <a:gd name="T46" fmla="*/ 2147483646 w 129"/>
                <a:gd name="T47" fmla="*/ 2147483646 h 135"/>
                <a:gd name="T48" fmla="*/ 2147483646 w 129"/>
                <a:gd name="T49" fmla="*/ 2147483646 h 135"/>
                <a:gd name="T50" fmla="*/ 2147483646 w 129"/>
                <a:gd name="T51" fmla="*/ 2147483646 h 135"/>
                <a:gd name="T52" fmla="*/ 2147483646 w 129"/>
                <a:gd name="T53" fmla="*/ 2147483646 h 135"/>
                <a:gd name="T54" fmla="*/ 2147483646 w 129"/>
                <a:gd name="T55" fmla="*/ 2147483646 h 135"/>
                <a:gd name="T56" fmla="*/ 2147483646 w 129"/>
                <a:gd name="T57" fmla="*/ 2147483646 h 135"/>
                <a:gd name="T58" fmla="*/ 2147483646 w 129"/>
                <a:gd name="T59" fmla="*/ 2147483646 h 135"/>
                <a:gd name="T60" fmla="*/ 2147483646 w 129"/>
                <a:gd name="T61" fmla="*/ 2147483646 h 135"/>
                <a:gd name="T62" fmla="*/ 2147483646 w 129"/>
                <a:gd name="T63" fmla="*/ 2147483646 h 135"/>
                <a:gd name="T64" fmla="*/ 2147483646 w 129"/>
                <a:gd name="T65" fmla="*/ 2147483646 h 135"/>
                <a:gd name="T66" fmla="*/ 2147483646 w 129"/>
                <a:gd name="T67" fmla="*/ 2147483646 h 135"/>
                <a:gd name="T68" fmla="*/ 2147483646 w 129"/>
                <a:gd name="T69" fmla="*/ 2147483646 h 135"/>
                <a:gd name="T70" fmla="*/ 2147483646 w 129"/>
                <a:gd name="T71" fmla="*/ 2147483646 h 135"/>
                <a:gd name="T72" fmla="*/ 2147483646 w 129"/>
                <a:gd name="T73" fmla="*/ 2147483646 h 135"/>
                <a:gd name="T74" fmla="*/ 2147483646 w 129"/>
                <a:gd name="T75" fmla="*/ 2147483646 h 135"/>
                <a:gd name="T76" fmla="*/ 2147483646 w 129"/>
                <a:gd name="T77" fmla="*/ 2147483646 h 135"/>
                <a:gd name="T78" fmla="*/ 2147483646 w 129"/>
                <a:gd name="T79" fmla="*/ 2147483646 h 135"/>
                <a:gd name="T80" fmla="*/ 2147483646 w 129"/>
                <a:gd name="T81" fmla="*/ 2147483646 h 135"/>
                <a:gd name="T82" fmla="*/ 2147483646 w 129"/>
                <a:gd name="T83" fmla="*/ 2147483646 h 135"/>
                <a:gd name="T84" fmla="*/ 2147483646 w 129"/>
                <a:gd name="T85" fmla="*/ 2147483646 h 135"/>
                <a:gd name="T86" fmla="*/ 2147483646 w 129"/>
                <a:gd name="T87" fmla="*/ 2147483646 h 135"/>
                <a:gd name="T88" fmla="*/ 2147483646 w 129"/>
                <a:gd name="T89" fmla="*/ 2147483646 h 135"/>
                <a:gd name="T90" fmla="*/ 2147483646 w 129"/>
                <a:gd name="T91" fmla="*/ 2147483646 h 135"/>
                <a:gd name="T92" fmla="*/ 2147483646 w 129"/>
                <a:gd name="T93" fmla="*/ 2147483646 h 135"/>
                <a:gd name="T94" fmla="*/ 2147483646 w 129"/>
                <a:gd name="T95" fmla="*/ 2147483646 h 135"/>
                <a:gd name="T96" fmla="*/ 2147483646 w 129"/>
                <a:gd name="T97" fmla="*/ 214748364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1"/>
                    <a:pt x="117" y="11"/>
                  </a:cubicBezTo>
                  <a:cubicBezTo>
                    <a:pt x="114" y="11"/>
                    <a:pt x="112" y="11"/>
                    <a:pt x="112" y="11"/>
                  </a:cubicBezTo>
                  <a:cubicBezTo>
                    <a:pt x="107" y="11"/>
                    <a:pt x="107" y="16"/>
                    <a:pt x="107" y="16"/>
                  </a:cubicBezTo>
                  <a:cubicBezTo>
                    <a:pt x="107" y="16"/>
                    <a:pt x="105" y="16"/>
                    <a:pt x="101" y="16"/>
                  </a:cubicBezTo>
                  <a:cubicBezTo>
                    <a:pt x="101" y="13"/>
                    <a:pt x="101" y="0"/>
                    <a:pt x="101" y="0"/>
                  </a:cubicBezTo>
                  <a:cubicBezTo>
                    <a:pt x="56" y="7"/>
                    <a:pt x="27" y="0"/>
                    <a:pt x="27" y="0"/>
                  </a:cubicBezTo>
                  <a:cubicBezTo>
                    <a:pt x="27" y="16"/>
                    <a:pt x="27" y="16"/>
                    <a:pt x="27" y="16"/>
                  </a:cubicBezTo>
                  <a:cubicBezTo>
                    <a:pt x="24" y="16"/>
                    <a:pt x="22" y="16"/>
                    <a:pt x="22" y="16"/>
                  </a:cubicBezTo>
                  <a:cubicBezTo>
                    <a:pt x="22" y="16"/>
                    <a:pt x="22" y="11"/>
                    <a:pt x="17" y="11"/>
                  </a:cubicBezTo>
                  <a:cubicBezTo>
                    <a:pt x="17" y="11"/>
                    <a:pt x="15" y="11"/>
                    <a:pt x="12" y="11"/>
                  </a:cubicBezTo>
                  <a:cubicBezTo>
                    <a:pt x="1" y="11"/>
                    <a:pt x="1" y="21"/>
                    <a:pt x="1" y="21"/>
                  </a:cubicBezTo>
                  <a:cubicBezTo>
                    <a:pt x="1" y="26"/>
                    <a:pt x="1" y="26"/>
                    <a:pt x="1" y="26"/>
                  </a:cubicBezTo>
                  <a:cubicBezTo>
                    <a:pt x="1" y="26"/>
                    <a:pt x="0" y="63"/>
                    <a:pt x="47" y="92"/>
                  </a:cubicBezTo>
                  <a:cubicBezTo>
                    <a:pt x="47"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9" y="124"/>
                    <a:pt x="49" y="124"/>
                  </a:cubicBezTo>
                  <a:cubicBezTo>
                    <a:pt x="49" y="124"/>
                    <a:pt x="43" y="125"/>
                    <a:pt x="43" y="130"/>
                  </a:cubicBezTo>
                  <a:cubicBezTo>
                    <a:pt x="43" y="130"/>
                    <a:pt x="43" y="135"/>
                    <a:pt x="49" y="135"/>
                  </a:cubicBezTo>
                  <a:cubicBezTo>
                    <a:pt x="56" y="135"/>
                    <a:pt x="80" y="135"/>
                    <a:pt x="80" y="135"/>
                  </a:cubicBezTo>
                  <a:cubicBezTo>
                    <a:pt x="85" y="135"/>
                    <a:pt x="85" y="130"/>
                    <a:pt x="85" y="130"/>
                  </a:cubicBezTo>
                  <a:cubicBezTo>
                    <a:pt x="85" y="130"/>
                    <a:pt x="85" y="124"/>
                    <a:pt x="80" y="124"/>
                  </a:cubicBezTo>
                  <a:cubicBezTo>
                    <a:pt x="75" y="124"/>
                    <a:pt x="74" y="119"/>
                    <a:pt x="74" y="119"/>
                  </a:cubicBezTo>
                  <a:cubicBezTo>
                    <a:pt x="74" y="119"/>
                    <a:pt x="69" y="119"/>
                    <a:pt x="69" y="114"/>
                  </a:cubicBezTo>
                  <a:cubicBezTo>
                    <a:pt x="69" y="108"/>
                    <a:pt x="69" y="108"/>
                    <a:pt x="69" y="108"/>
                  </a:cubicBezTo>
                  <a:cubicBezTo>
                    <a:pt x="69" y="108"/>
                    <a:pt x="75" y="110"/>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7"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1" y="62"/>
                    <a:pt x="36"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 name="MH_Other_16"/>
          <p:cNvSpPr>
            <a:spLocks noChangeAspect="1" noChangeArrowheads="1" noTextEdit="1"/>
          </p:cNvSpPr>
          <p:nvPr>
            <p:custDataLst>
              <p:tags r:id="rId3"/>
            </p:custDataLst>
          </p:nvPr>
        </p:nvSpPr>
        <p:spPr bwMode="auto">
          <a:xfrm>
            <a:off x="2941638" y="3357564"/>
            <a:ext cx="50641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6" name="组合 5"/>
          <p:cNvGrpSpPr/>
          <p:nvPr/>
        </p:nvGrpSpPr>
        <p:grpSpPr>
          <a:xfrm>
            <a:off x="2541588" y="2898776"/>
            <a:ext cx="1306512" cy="1306513"/>
            <a:chOff x="2541588" y="2898776"/>
            <a:chExt cx="1306512" cy="1306513"/>
          </a:xfrm>
        </p:grpSpPr>
        <p:sp>
          <p:nvSpPr>
            <p:cNvPr id="9" name="MH_Other_1"/>
            <p:cNvSpPr/>
            <p:nvPr>
              <p:custDataLst>
                <p:tags r:id="rId7"/>
              </p:custDataLst>
            </p:nvPr>
          </p:nvSpPr>
          <p:spPr>
            <a:xfrm>
              <a:off x="2541588" y="2898776"/>
              <a:ext cx="1306512" cy="1306513"/>
            </a:xfrm>
            <a:prstGeom prst="ellipse">
              <a:avLst/>
            </a:prstGeom>
            <a:solidFill>
              <a:srgbClr val="767171"/>
            </a:solidFill>
            <a:ln w="38100">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4"/>
            <p:cNvSpPr/>
            <p:nvPr>
              <p:custDataLst>
                <p:tags r:id="rId8"/>
              </p:custDataLst>
            </p:nvPr>
          </p:nvSpPr>
          <p:spPr>
            <a:xfrm>
              <a:off x="2655889" y="3014664"/>
              <a:ext cx="1076325" cy="1076325"/>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MH_Other_17"/>
            <p:cNvSpPr>
              <a:spLocks/>
            </p:cNvSpPr>
            <p:nvPr>
              <p:custDataLst>
                <p:tags r:id="rId9"/>
              </p:custDataLst>
            </p:nvPr>
          </p:nvSpPr>
          <p:spPr bwMode="auto">
            <a:xfrm>
              <a:off x="2919414" y="3357564"/>
              <a:ext cx="542925" cy="473075"/>
            </a:xfrm>
            <a:custGeom>
              <a:avLst/>
              <a:gdLst>
                <a:gd name="T0" fmla="*/ 2147483646 w 145"/>
                <a:gd name="T1" fmla="*/ 2147483646 h 126"/>
                <a:gd name="T2" fmla="*/ 2147483646 w 145"/>
                <a:gd name="T3" fmla="*/ 2147483646 h 126"/>
                <a:gd name="T4" fmla="*/ 2147483646 w 145"/>
                <a:gd name="T5" fmla="*/ 2147483646 h 126"/>
                <a:gd name="T6" fmla="*/ 2147483646 w 145"/>
                <a:gd name="T7" fmla="*/ 2147483646 h 126"/>
                <a:gd name="T8" fmla="*/ 2147483646 w 145"/>
                <a:gd name="T9" fmla="*/ 2147483646 h 126"/>
                <a:gd name="T10" fmla="*/ 2147483646 w 145"/>
                <a:gd name="T11" fmla="*/ 2147483646 h 126"/>
                <a:gd name="T12" fmla="*/ 2147483646 w 145"/>
                <a:gd name="T13" fmla="*/ 2147483646 h 1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126">
                  <a:moveTo>
                    <a:pt x="110" y="1"/>
                  </a:moveTo>
                  <a:cubicBezTo>
                    <a:pt x="97" y="0"/>
                    <a:pt x="76" y="7"/>
                    <a:pt x="73" y="27"/>
                  </a:cubicBezTo>
                  <a:cubicBezTo>
                    <a:pt x="69" y="7"/>
                    <a:pt x="48" y="0"/>
                    <a:pt x="36" y="1"/>
                  </a:cubicBezTo>
                  <a:cubicBezTo>
                    <a:pt x="21" y="2"/>
                    <a:pt x="0" y="9"/>
                    <a:pt x="5" y="41"/>
                  </a:cubicBezTo>
                  <a:cubicBezTo>
                    <a:pt x="11" y="72"/>
                    <a:pt x="73" y="126"/>
                    <a:pt x="73" y="126"/>
                  </a:cubicBezTo>
                  <a:cubicBezTo>
                    <a:pt x="73" y="126"/>
                    <a:pt x="135" y="72"/>
                    <a:pt x="140" y="41"/>
                  </a:cubicBezTo>
                  <a:cubicBezTo>
                    <a:pt x="145" y="9"/>
                    <a:pt x="125" y="2"/>
                    <a:pt x="11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5516563" y="2898776"/>
            <a:ext cx="1306512" cy="1306513"/>
            <a:chOff x="5516563" y="2898776"/>
            <a:chExt cx="1306512" cy="1306513"/>
          </a:xfrm>
        </p:grpSpPr>
        <p:sp>
          <p:nvSpPr>
            <p:cNvPr id="12" name="MH_Other_5"/>
            <p:cNvSpPr/>
            <p:nvPr>
              <p:custDataLst>
                <p:tags r:id="rId4"/>
              </p:custDataLst>
            </p:nvPr>
          </p:nvSpPr>
          <p:spPr>
            <a:xfrm>
              <a:off x="5516563" y="2898776"/>
              <a:ext cx="1306512" cy="1306513"/>
            </a:xfrm>
            <a:prstGeom prst="ellipse">
              <a:avLst/>
            </a:prstGeom>
            <a:solidFill>
              <a:srgbClr val="767171"/>
            </a:solidFill>
            <a:ln w="38100">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8"/>
            <p:cNvSpPr/>
            <p:nvPr>
              <p:custDataLst>
                <p:tags r:id="rId5"/>
              </p:custDataLst>
            </p:nvPr>
          </p:nvSpPr>
          <p:spPr>
            <a:xfrm>
              <a:off x="5630864" y="3014664"/>
              <a:ext cx="1076325" cy="1076325"/>
            </a:xfrm>
            <a:prstGeom prst="ellipse">
              <a:avLst/>
            </a:pr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MH_Other_18"/>
            <p:cNvSpPr>
              <a:spLocks/>
            </p:cNvSpPr>
            <p:nvPr>
              <p:custDataLst>
                <p:tags r:id="rId6"/>
              </p:custDataLst>
            </p:nvPr>
          </p:nvSpPr>
          <p:spPr bwMode="auto">
            <a:xfrm>
              <a:off x="5924550" y="3240089"/>
              <a:ext cx="490538" cy="623887"/>
            </a:xfrm>
            <a:custGeom>
              <a:avLst/>
              <a:gdLst>
                <a:gd name="T0" fmla="*/ 2147483646 w 4116"/>
                <a:gd name="T1" fmla="*/ 2147483646 h 5239"/>
                <a:gd name="T2" fmla="*/ 2147483646 w 4116"/>
                <a:gd name="T3" fmla="*/ 2147483646 h 5239"/>
                <a:gd name="T4" fmla="*/ 2147483646 w 4116"/>
                <a:gd name="T5" fmla="*/ 2147483646 h 5239"/>
                <a:gd name="T6" fmla="*/ 2147483646 w 4116"/>
                <a:gd name="T7" fmla="*/ 2147483646 h 5239"/>
                <a:gd name="T8" fmla="*/ 2147483646 w 4116"/>
                <a:gd name="T9" fmla="*/ 2147483646 h 5239"/>
                <a:gd name="T10" fmla="*/ 2147483646 w 4116"/>
                <a:gd name="T11" fmla="*/ 2147483646 h 5239"/>
                <a:gd name="T12" fmla="*/ 2147483646 w 4116"/>
                <a:gd name="T13" fmla="*/ 2147483646 h 5239"/>
                <a:gd name="T14" fmla="*/ 2147483646 w 4116"/>
                <a:gd name="T15" fmla="*/ 2147483646 h 5239"/>
                <a:gd name="T16" fmla="*/ 2147483646 w 4116"/>
                <a:gd name="T17" fmla="*/ 2147483646 h 5239"/>
                <a:gd name="T18" fmla="*/ 2147483646 w 4116"/>
                <a:gd name="T19" fmla="*/ 2147483646 h 5239"/>
                <a:gd name="T20" fmla="*/ 2147483646 w 4116"/>
                <a:gd name="T21" fmla="*/ 2147483646 h 5239"/>
                <a:gd name="T22" fmla="*/ 2147483646 w 4116"/>
                <a:gd name="T23" fmla="*/ 2147483646 h 5239"/>
                <a:gd name="T24" fmla="*/ 2147483646 w 4116"/>
                <a:gd name="T25" fmla="*/ 2147483646 h 5239"/>
                <a:gd name="T26" fmla="*/ 2147483646 w 4116"/>
                <a:gd name="T27" fmla="*/ 2147483646 h 5239"/>
                <a:gd name="T28" fmla="*/ 2147483646 w 4116"/>
                <a:gd name="T29" fmla="*/ 2147483646 h 5239"/>
                <a:gd name="T30" fmla="*/ 2147483646 w 4116"/>
                <a:gd name="T31" fmla="*/ 2147483646 h 5239"/>
                <a:gd name="T32" fmla="*/ 2147483646 w 4116"/>
                <a:gd name="T33" fmla="*/ 2147483646 h 5239"/>
                <a:gd name="T34" fmla="*/ 2147483646 w 4116"/>
                <a:gd name="T35" fmla="*/ 2147483646 h 5239"/>
                <a:gd name="T36" fmla="*/ 2147483646 w 4116"/>
                <a:gd name="T37" fmla="*/ 2147483646 h 5239"/>
                <a:gd name="T38" fmla="*/ 2147483646 w 4116"/>
                <a:gd name="T39" fmla="*/ 2147483646 h 5239"/>
                <a:gd name="T40" fmla="*/ 2147483646 w 4116"/>
                <a:gd name="T41" fmla="*/ 2147483646 h 5239"/>
                <a:gd name="T42" fmla="*/ 2147483646 w 4116"/>
                <a:gd name="T43" fmla="*/ 2147483646 h 5239"/>
                <a:gd name="T44" fmla="*/ 2147483646 w 4116"/>
                <a:gd name="T45" fmla="*/ 2147483646 h 5239"/>
                <a:gd name="T46" fmla="*/ 2147483646 w 4116"/>
                <a:gd name="T47" fmla="*/ 2147483646 h 5239"/>
                <a:gd name="T48" fmla="*/ 2147483646 w 4116"/>
                <a:gd name="T49" fmla="*/ 2147483646 h 5239"/>
                <a:gd name="T50" fmla="*/ 2147483646 w 4116"/>
                <a:gd name="T51" fmla="*/ 2147483646 h 5239"/>
                <a:gd name="T52" fmla="*/ 2147483646 w 4116"/>
                <a:gd name="T53" fmla="*/ 2147483646 h 5239"/>
                <a:gd name="T54" fmla="*/ 2147483646 w 4116"/>
                <a:gd name="T55" fmla="*/ 2147483646 h 5239"/>
                <a:gd name="T56" fmla="*/ 2147483646 w 4116"/>
                <a:gd name="T57" fmla="*/ 2147483646 h 5239"/>
                <a:gd name="T58" fmla="*/ 2147483646 w 4116"/>
                <a:gd name="T59" fmla="*/ 2147483646 h 5239"/>
                <a:gd name="T60" fmla="*/ 2147483646 w 4116"/>
                <a:gd name="T61" fmla="*/ 2147483646 h 5239"/>
                <a:gd name="T62" fmla="*/ 2147483646 w 4116"/>
                <a:gd name="T63" fmla="*/ 2147483646 h 5239"/>
                <a:gd name="T64" fmla="*/ 2147483646 w 4116"/>
                <a:gd name="T65" fmla="*/ 2147483646 h 5239"/>
                <a:gd name="T66" fmla="*/ 2147483646 w 4116"/>
                <a:gd name="T67" fmla="*/ 2147483646 h 5239"/>
                <a:gd name="T68" fmla="*/ 2147483646 w 4116"/>
                <a:gd name="T69" fmla="*/ 2147483646 h 5239"/>
                <a:gd name="T70" fmla="*/ 2147483646 w 4116"/>
                <a:gd name="T71" fmla="*/ 2147483646 h 5239"/>
                <a:gd name="T72" fmla="*/ 2147483646 w 4116"/>
                <a:gd name="T73" fmla="*/ 2147483646 h 5239"/>
                <a:gd name="T74" fmla="*/ 2147483646 w 4116"/>
                <a:gd name="T75" fmla="*/ 2147483646 h 5239"/>
                <a:gd name="T76" fmla="*/ 2147483646 w 4116"/>
                <a:gd name="T77" fmla="*/ 2147483646 h 5239"/>
                <a:gd name="T78" fmla="*/ 2147483646 w 4116"/>
                <a:gd name="T79" fmla="*/ 2147483646 h 5239"/>
                <a:gd name="T80" fmla="*/ 2147483646 w 4116"/>
                <a:gd name="T81" fmla="*/ 2147483646 h 5239"/>
                <a:gd name="T82" fmla="*/ 2147483646 w 4116"/>
                <a:gd name="T83" fmla="*/ 2147483646 h 5239"/>
                <a:gd name="T84" fmla="*/ 2147483646 w 4116"/>
                <a:gd name="T85" fmla="*/ 2147483646 h 5239"/>
                <a:gd name="T86" fmla="*/ 2147483646 w 4116"/>
                <a:gd name="T87" fmla="*/ 2147483646 h 5239"/>
                <a:gd name="T88" fmla="*/ 2147483646 w 4116"/>
                <a:gd name="T89" fmla="*/ 2147483646 h 5239"/>
                <a:gd name="T90" fmla="*/ 2147483646 w 4116"/>
                <a:gd name="T91" fmla="*/ 2147483646 h 5239"/>
                <a:gd name="T92" fmla="*/ 0 w 4116"/>
                <a:gd name="T93" fmla="*/ 2147483646 h 5239"/>
                <a:gd name="T94" fmla="*/ 2147483646 w 4116"/>
                <a:gd name="T95" fmla="*/ 2147483646 h 5239"/>
                <a:gd name="T96" fmla="*/ 2147483646 w 4116"/>
                <a:gd name="T97" fmla="*/ 2147483646 h 5239"/>
                <a:gd name="T98" fmla="*/ 2147483646 w 4116"/>
                <a:gd name="T99" fmla="*/ 2147483646 h 5239"/>
                <a:gd name="T100" fmla="*/ 2147483646 w 4116"/>
                <a:gd name="T101" fmla="*/ 2147483646 h 5239"/>
                <a:gd name="T102" fmla="*/ 2147483646 w 4116"/>
                <a:gd name="T103" fmla="*/ 2147483646 h 5239"/>
                <a:gd name="T104" fmla="*/ 2147483646 w 4116"/>
                <a:gd name="T105" fmla="*/ 2147483646 h 5239"/>
                <a:gd name="T106" fmla="*/ 2147483646 w 4116"/>
                <a:gd name="T107" fmla="*/ 2147483646 h 5239"/>
                <a:gd name="T108" fmla="*/ 2147483646 w 4116"/>
                <a:gd name="T109" fmla="*/ 2147483646 h 5239"/>
                <a:gd name="T110" fmla="*/ 2147483646 w 4116"/>
                <a:gd name="T111" fmla="*/ 2147483646 h 5239"/>
                <a:gd name="T112" fmla="*/ 2147483646 w 4116"/>
                <a:gd name="T113" fmla="*/ 2147483646 h 5239"/>
                <a:gd name="T114" fmla="*/ 2147483646 w 4116"/>
                <a:gd name="T115" fmla="*/ 2147483646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29" name="矩形 28"/>
          <p:cNvSpPr/>
          <p:nvPr/>
        </p:nvSpPr>
        <p:spPr>
          <a:xfrm>
            <a:off x="2562228" y="4281241"/>
            <a:ext cx="1210588" cy="400110"/>
          </a:xfrm>
          <a:prstGeom prst="rect">
            <a:avLst/>
          </a:prstGeom>
        </p:spPr>
        <p:txBody>
          <a:bodyPr wrap="none">
            <a:spAutoFit/>
          </a:bodyPr>
          <a:lstStyle/>
          <a:p>
            <a:pPr algn="ctr"/>
            <a:r>
              <a:rPr lang="zh-CN" altLang="en-US" sz="2000" b="1" dirty="0">
                <a:solidFill>
                  <a:schemeClr val="bg1"/>
                </a:solidFill>
                <a:latin typeface="微软雅黑" pitchFamily="34" charset="-122"/>
                <a:ea typeface="微软雅黑" pitchFamily="34" charset="-122"/>
              </a:rPr>
              <a:t>以</a:t>
            </a:r>
            <a:r>
              <a:rPr lang="zh-CN" altLang="en-US" sz="2000" b="1" dirty="0" smtClean="0">
                <a:solidFill>
                  <a:schemeClr val="bg1"/>
                </a:solidFill>
                <a:latin typeface="微软雅黑" pitchFamily="34" charset="-122"/>
                <a:ea typeface="微软雅黑" pitchFamily="34" charset="-122"/>
              </a:rPr>
              <a:t>人为</a:t>
            </a:r>
            <a:r>
              <a:rPr lang="zh-CN" altLang="en-US" sz="2000" b="1" dirty="0">
                <a:solidFill>
                  <a:schemeClr val="bg1"/>
                </a:solidFill>
                <a:latin typeface="微软雅黑" pitchFamily="34" charset="-122"/>
                <a:ea typeface="微软雅黑" pitchFamily="34" charset="-122"/>
              </a:rPr>
              <a:t>本</a:t>
            </a:r>
            <a:endParaRPr lang="en-US" altLang="zh-CN" sz="2000" b="1" dirty="0">
              <a:solidFill>
                <a:schemeClr val="bg1"/>
              </a:solidFill>
              <a:latin typeface="微软雅黑" pitchFamily="34" charset="-122"/>
              <a:ea typeface="微软雅黑" pitchFamily="34" charset="-122"/>
            </a:endParaRPr>
          </a:p>
        </p:txBody>
      </p:sp>
      <p:sp>
        <p:nvSpPr>
          <p:cNvPr id="30" name="矩形 29"/>
          <p:cNvSpPr/>
          <p:nvPr/>
        </p:nvSpPr>
        <p:spPr>
          <a:xfrm>
            <a:off x="5563732" y="4240823"/>
            <a:ext cx="1210588" cy="400110"/>
          </a:xfrm>
          <a:prstGeom prst="rect">
            <a:avLst/>
          </a:prstGeom>
        </p:spPr>
        <p:txBody>
          <a:bodyPr wrap="none">
            <a:spAutoFit/>
          </a:bodyPr>
          <a:lstStyle/>
          <a:p>
            <a:pPr algn="ctr"/>
            <a:r>
              <a:rPr lang="zh-CN" altLang="en-US" sz="2000" b="1" dirty="0" smtClean="0">
                <a:solidFill>
                  <a:schemeClr val="bg1"/>
                </a:solidFill>
                <a:latin typeface="微软雅黑" pitchFamily="34" charset="-122"/>
                <a:ea typeface="微软雅黑" pitchFamily="34" charset="-122"/>
              </a:rPr>
              <a:t>科技创新</a:t>
            </a:r>
            <a:endParaRPr lang="en-US" altLang="zh-CN" sz="2000" b="1" dirty="0">
              <a:solidFill>
                <a:schemeClr val="bg1"/>
              </a:solidFill>
              <a:latin typeface="微软雅黑" pitchFamily="34" charset="-122"/>
              <a:ea typeface="微软雅黑" pitchFamily="34" charset="-122"/>
            </a:endParaRPr>
          </a:p>
        </p:txBody>
      </p:sp>
      <p:sp>
        <p:nvSpPr>
          <p:cNvPr id="31" name="矩形 30"/>
          <p:cNvSpPr/>
          <p:nvPr/>
        </p:nvSpPr>
        <p:spPr>
          <a:xfrm>
            <a:off x="8537913" y="4251665"/>
            <a:ext cx="1210588" cy="400110"/>
          </a:xfrm>
          <a:prstGeom prst="rect">
            <a:avLst/>
          </a:prstGeom>
        </p:spPr>
        <p:txBody>
          <a:bodyPr wrap="none">
            <a:spAutoFit/>
          </a:bodyPr>
          <a:lstStyle/>
          <a:p>
            <a:pPr algn="ctr"/>
            <a:r>
              <a:rPr lang="zh-CN" altLang="en-US" sz="2000" b="1" dirty="0" smtClean="0">
                <a:solidFill>
                  <a:schemeClr val="bg1"/>
                </a:solidFill>
                <a:latin typeface="微软雅黑" pitchFamily="34" charset="-122"/>
                <a:ea typeface="微软雅黑" pitchFamily="34" charset="-122"/>
              </a:rPr>
              <a:t>先进力量</a:t>
            </a:r>
            <a:endParaRPr lang="en-US" altLang="zh-CN" sz="2000" b="1" dirty="0">
              <a:solidFill>
                <a:schemeClr val="bg1"/>
              </a:solidFill>
              <a:latin typeface="微软雅黑" pitchFamily="34" charset="-122"/>
              <a:ea typeface="微软雅黑" pitchFamily="34" charset="-122"/>
            </a:endParaRPr>
          </a:p>
        </p:txBody>
      </p:sp>
      <p:sp>
        <p:nvSpPr>
          <p:cNvPr id="35" name="TextBox 28"/>
          <p:cNvSpPr txBox="1"/>
          <p:nvPr/>
        </p:nvSpPr>
        <p:spPr>
          <a:xfrm>
            <a:off x="1953556" y="4887913"/>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bg1"/>
                </a:solidFill>
                <a:latin typeface="微软雅黑" pitchFamily="34" charset="-122"/>
                <a:ea typeface="微软雅黑"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172991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par>
                          <p:cTn id="30" fill="hold">
                            <p:stCondLst>
                              <p:cond delay="1000"/>
                            </p:stCondLst>
                            <p:childTnLst>
                              <p:par>
                                <p:cTn id="31" presetID="18" presetClass="entr" presetSubtype="3"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strips(upRight)">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7"/>
          <a:srcRect r="2670"/>
          <a:stretch/>
        </p:blipFill>
        <p:spPr>
          <a:xfrm>
            <a:off x="1" y="0"/>
            <a:ext cx="12192000" cy="6858000"/>
          </a:xfrm>
          <a:prstGeom prst="rect">
            <a:avLst/>
          </a:prstGeom>
        </p:spPr>
      </p:pic>
      <p:sp>
        <p:nvSpPr>
          <p:cNvPr id="5" name="矩形 1"/>
          <p:cNvSpPr/>
          <p:nvPr>
            <p:custDataLst>
              <p:tags r:id="rId1"/>
            </p:custDataLst>
          </p:nvPr>
        </p:nvSpPr>
        <p:spPr>
          <a:xfrm flipH="1">
            <a:off x="8178474" y="2184098"/>
            <a:ext cx="4032576" cy="2640717"/>
          </a:xfrm>
          <a:custGeom>
            <a:avLst/>
            <a:gdLst/>
            <a:ahLst/>
            <a:cxnLst/>
            <a:rect l="l" t="t" r="r" b="b"/>
            <a:pathLst>
              <a:path w="3563888" h="2826505">
                <a:moveTo>
                  <a:pt x="0" y="0"/>
                </a:moveTo>
                <a:lnTo>
                  <a:pt x="0" y="2802961"/>
                </a:lnTo>
                <a:lnTo>
                  <a:pt x="2661183" y="2826505"/>
                </a:lnTo>
                <a:cubicBezTo>
                  <a:pt x="2645818" y="2804835"/>
                  <a:pt x="3520866" y="1381863"/>
                  <a:pt x="3563888" y="1418582"/>
                </a:cubicBezTo>
                <a:cubicBezTo>
                  <a:pt x="3535463" y="1407275"/>
                  <a:pt x="2631221" y="38453"/>
                  <a:pt x="2661183" y="12549"/>
                </a:cubicBez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rgbClr val="FFFFFF"/>
              </a:solidFill>
            </a:endParaRPr>
          </a:p>
        </p:txBody>
      </p:sp>
      <p:sp>
        <p:nvSpPr>
          <p:cNvPr id="6" name="等腰三角形 7"/>
          <p:cNvSpPr/>
          <p:nvPr>
            <p:custDataLst>
              <p:tags r:id="rId2"/>
            </p:custDataLst>
          </p:nvPr>
        </p:nvSpPr>
        <p:spPr>
          <a:xfrm>
            <a:off x="6267473" y="3827416"/>
            <a:ext cx="2464193" cy="1386756"/>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 fmla="*/ 0 w 1840512"/>
              <a:gd name="connsiteY0" fmla="*/ 1641521 h 1641521"/>
              <a:gd name="connsiteX1" fmla="*/ 785773 w 1840512"/>
              <a:gd name="connsiteY1" fmla="*/ 0 h 1641521"/>
              <a:gd name="connsiteX2" fmla="*/ 1840512 w 1840512"/>
              <a:gd name="connsiteY2" fmla="*/ 1641521 h 1641521"/>
              <a:gd name="connsiteX3" fmla="*/ 0 w 1840512"/>
              <a:gd name="connsiteY3" fmla="*/ 1641521 h 1641521"/>
              <a:gd name="connsiteX0" fmla="*/ 0 w 2042217"/>
              <a:gd name="connsiteY0" fmla="*/ 1641521 h 1641521"/>
              <a:gd name="connsiteX1" fmla="*/ 987478 w 2042217"/>
              <a:gd name="connsiteY1" fmla="*/ 0 h 1641521"/>
              <a:gd name="connsiteX2" fmla="*/ 2042217 w 2042217"/>
              <a:gd name="connsiteY2" fmla="*/ 1641521 h 1641521"/>
              <a:gd name="connsiteX3" fmla="*/ 0 w 2042217"/>
              <a:gd name="connsiteY3" fmla="*/ 1641521 h 1641521"/>
            </a:gdLst>
            <a:ahLst/>
            <a:cxnLst>
              <a:cxn ang="0">
                <a:pos x="connsiteX0" y="connsiteY0"/>
              </a:cxn>
              <a:cxn ang="0">
                <a:pos x="connsiteX1" y="connsiteY1"/>
              </a:cxn>
              <a:cxn ang="0">
                <a:pos x="connsiteX2" y="connsiteY2"/>
              </a:cxn>
              <a:cxn ang="0">
                <a:pos x="connsiteX3" y="connsiteY3"/>
              </a:cxn>
            </a:cxnLst>
            <a:rect l="l" t="t" r="r" b="b"/>
            <a:pathLst>
              <a:path w="2042217" h="1641521">
                <a:moveTo>
                  <a:pt x="0" y="1641521"/>
                </a:moveTo>
                <a:lnTo>
                  <a:pt x="987478" y="0"/>
                </a:lnTo>
                <a:lnTo>
                  <a:pt x="2042217" y="1641521"/>
                </a:lnTo>
                <a:lnTo>
                  <a:pt x="0" y="1641521"/>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任意多边形 7"/>
          <p:cNvSpPr/>
          <p:nvPr>
            <p:custDataLst>
              <p:tags r:id="rId3"/>
            </p:custDataLst>
          </p:nvPr>
        </p:nvSpPr>
        <p:spPr>
          <a:xfrm>
            <a:off x="6314218" y="1804657"/>
            <a:ext cx="2464193" cy="1386756"/>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9"/>
          <p:cNvSpPr txBox="1">
            <a:spLocks noChangeArrowheads="1"/>
          </p:cNvSpPr>
          <p:nvPr>
            <p:custDataLst>
              <p:tags r:id="rId4"/>
            </p:custDataLst>
          </p:nvPr>
        </p:nvSpPr>
        <p:spPr bwMode="auto">
          <a:xfrm>
            <a:off x="9402729" y="3812203"/>
            <a:ext cx="2386386" cy="471393"/>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a:defRPr/>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项目介绍</a:t>
            </a:r>
          </a:p>
        </p:txBody>
      </p:sp>
      <p:grpSp>
        <p:nvGrpSpPr>
          <p:cNvPr id="33" name="组合 32"/>
          <p:cNvGrpSpPr/>
          <p:nvPr/>
        </p:nvGrpSpPr>
        <p:grpSpPr>
          <a:xfrm>
            <a:off x="0" y="2195916"/>
            <a:ext cx="6886459" cy="2628218"/>
            <a:chOff x="0" y="2195916"/>
            <a:chExt cx="6886459" cy="2628218"/>
          </a:xfrm>
        </p:grpSpPr>
        <p:sp>
          <p:nvSpPr>
            <p:cNvPr id="4" name="矩形 1"/>
            <p:cNvSpPr/>
            <p:nvPr>
              <p:custDataLst>
                <p:tags r:id="rId5"/>
              </p:custDataLst>
            </p:nvPr>
          </p:nvSpPr>
          <p:spPr>
            <a:xfrm>
              <a:off x="0" y="2195916"/>
              <a:ext cx="6886459" cy="2628218"/>
            </a:xfrm>
            <a:custGeom>
              <a:avLst/>
              <a:gdLst>
                <a:gd name="connsiteX0" fmla="*/ 0 w 3923928"/>
                <a:gd name="connsiteY0" fmla="*/ 0 h 2592288"/>
                <a:gd name="connsiteX1" fmla="*/ 3923928 w 3923928"/>
                <a:gd name="connsiteY1" fmla="*/ 0 h 2592288"/>
                <a:gd name="connsiteX2" fmla="*/ 3923928 w 3923928"/>
                <a:gd name="connsiteY2" fmla="*/ 2592288 h 2592288"/>
                <a:gd name="connsiteX3" fmla="*/ 0 w 3923928"/>
                <a:gd name="connsiteY3" fmla="*/ 2592288 h 2592288"/>
                <a:gd name="connsiteX4" fmla="*/ 0 w 3923928"/>
                <a:gd name="connsiteY4" fmla="*/ 0 h 2592288"/>
                <a:gd name="connsiteX0" fmla="*/ 0 w 3948699"/>
                <a:gd name="connsiteY0" fmla="*/ 0 h 2592288"/>
                <a:gd name="connsiteX1" fmla="*/ 3923928 w 3948699"/>
                <a:gd name="connsiteY1" fmla="*/ 0 h 2592288"/>
                <a:gd name="connsiteX2" fmla="*/ 3948699 w 3948699"/>
                <a:gd name="connsiteY2" fmla="*/ 4355 h 2592288"/>
                <a:gd name="connsiteX3" fmla="*/ 3923928 w 3948699"/>
                <a:gd name="connsiteY3" fmla="*/ 2592288 h 2592288"/>
                <a:gd name="connsiteX4" fmla="*/ 0 w 3948699"/>
                <a:gd name="connsiteY4" fmla="*/ 2592288 h 2592288"/>
                <a:gd name="connsiteX5" fmla="*/ 0 w 3948699"/>
                <a:gd name="connsiteY5" fmla="*/ 0 h 2592288"/>
                <a:gd name="connsiteX0" fmla="*/ 0 w 3923928"/>
                <a:gd name="connsiteY0" fmla="*/ 0 h 2592288"/>
                <a:gd name="connsiteX1" fmla="*/ 3923928 w 3923928"/>
                <a:gd name="connsiteY1" fmla="*/ 0 h 2592288"/>
                <a:gd name="connsiteX2" fmla="*/ 3921805 w 3923928"/>
                <a:gd name="connsiteY2" fmla="*/ 1322167 h 2592288"/>
                <a:gd name="connsiteX3" fmla="*/ 3923928 w 3923928"/>
                <a:gd name="connsiteY3" fmla="*/ 2592288 h 2592288"/>
                <a:gd name="connsiteX4" fmla="*/ 0 w 3923928"/>
                <a:gd name="connsiteY4" fmla="*/ 2592288 h 2592288"/>
                <a:gd name="connsiteX5" fmla="*/ 0 w 3923928"/>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5523" h="2592288">
                  <a:moveTo>
                    <a:pt x="0" y="0"/>
                  </a:moveTo>
                  <a:lnTo>
                    <a:pt x="3923928" y="0"/>
                  </a:lnTo>
                  <a:cubicBezTo>
                    <a:pt x="3896326" y="23863"/>
                    <a:pt x="4729337" y="1284857"/>
                    <a:pt x="4755523" y="1295273"/>
                  </a:cubicBezTo>
                  <a:cubicBezTo>
                    <a:pt x="4715890" y="1261447"/>
                    <a:pt x="3909773" y="2572325"/>
                    <a:pt x="3923928" y="2592288"/>
                  </a:cubicBezTo>
                  <a:lnTo>
                    <a:pt x="0" y="2592288"/>
                  </a:lnTo>
                  <a:lnTo>
                    <a:pt x="0" y="0"/>
                  </a:lnTo>
                  <a:close/>
                </a:path>
              </a:pathLst>
            </a:custGeom>
            <a:solidFill>
              <a:schemeClr val="tx1">
                <a:lumMod val="75000"/>
                <a:lumOff val="2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2" name="组合 31"/>
            <p:cNvGrpSpPr/>
            <p:nvPr/>
          </p:nvGrpSpPr>
          <p:grpSpPr>
            <a:xfrm>
              <a:off x="335081" y="2749417"/>
              <a:ext cx="5611773" cy="1666506"/>
              <a:chOff x="275118" y="2502610"/>
              <a:chExt cx="6678529" cy="1983297"/>
            </a:xfrm>
          </p:grpSpPr>
          <p:sp>
            <p:nvSpPr>
              <p:cNvPr id="18" name="文本框 9"/>
              <p:cNvSpPr txBox="1"/>
              <p:nvPr/>
            </p:nvSpPr>
            <p:spPr>
              <a:xfrm>
                <a:off x="801649" y="2553133"/>
                <a:ext cx="1312106" cy="376801"/>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项目来源</a:t>
                </a:r>
                <a:endParaRPr lang="zh-CN" altLang="en-US" sz="2000" dirty="0">
                  <a:solidFill>
                    <a:schemeClr val="bg1">
                      <a:lumMod val="95000"/>
                    </a:schemeClr>
                  </a:solidFill>
                  <a:latin typeface="微软雅黑" pitchFamily="34" charset="-122"/>
                  <a:ea typeface="微软雅黑" pitchFamily="34" charset="-122"/>
                </a:endParaRPr>
              </a:p>
            </p:txBody>
          </p:sp>
          <p:sp>
            <p:nvSpPr>
              <p:cNvPr id="19" name="文本框 9"/>
              <p:cNvSpPr txBox="1"/>
              <p:nvPr/>
            </p:nvSpPr>
            <p:spPr>
              <a:xfrm>
                <a:off x="5004680" y="2538189"/>
                <a:ext cx="1642524"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需解决问题</a:t>
                </a:r>
                <a:endParaRPr lang="zh-CN" altLang="en-US" sz="2000" dirty="0">
                  <a:solidFill>
                    <a:schemeClr val="bg1">
                      <a:lumMod val="95000"/>
                    </a:schemeClr>
                  </a:solidFill>
                  <a:latin typeface="微软雅黑" pitchFamily="34" charset="-122"/>
                  <a:ea typeface="微软雅黑" pitchFamily="34" charset="-122"/>
                </a:endParaRPr>
              </a:p>
            </p:txBody>
          </p:sp>
          <p:sp>
            <p:nvSpPr>
              <p:cNvPr id="20" name="文本框 9"/>
              <p:cNvSpPr txBox="1"/>
              <p:nvPr/>
            </p:nvSpPr>
            <p:spPr>
              <a:xfrm>
                <a:off x="4992222" y="3338587"/>
                <a:ext cx="1961425"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我们的优势</a:t>
                </a:r>
                <a:endParaRPr lang="zh-CN" altLang="en-US" sz="2000" dirty="0">
                  <a:solidFill>
                    <a:schemeClr val="bg1">
                      <a:lumMod val="95000"/>
                    </a:schemeClr>
                  </a:solidFill>
                  <a:latin typeface="微软雅黑" pitchFamily="34" charset="-122"/>
                  <a:ea typeface="微软雅黑" pitchFamily="34" charset="-122"/>
                </a:endParaRPr>
              </a:p>
            </p:txBody>
          </p:sp>
          <p:sp>
            <p:nvSpPr>
              <p:cNvPr id="21" name="文本框 9"/>
              <p:cNvSpPr txBox="1"/>
              <p:nvPr/>
            </p:nvSpPr>
            <p:spPr>
              <a:xfrm>
                <a:off x="2908074" y="2549246"/>
                <a:ext cx="1592914"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需求分析</a:t>
                </a:r>
                <a:endParaRPr lang="zh-CN" altLang="en-US" sz="2000" dirty="0">
                  <a:solidFill>
                    <a:schemeClr val="bg1">
                      <a:lumMod val="95000"/>
                    </a:schemeClr>
                  </a:solidFill>
                  <a:latin typeface="微软雅黑" pitchFamily="34" charset="-122"/>
                  <a:ea typeface="微软雅黑" pitchFamily="34" charset="-122"/>
                </a:endParaRPr>
              </a:p>
            </p:txBody>
          </p:sp>
          <p:sp>
            <p:nvSpPr>
              <p:cNvPr id="22" name="文本框 9"/>
              <p:cNvSpPr txBox="1"/>
              <p:nvPr/>
            </p:nvSpPr>
            <p:spPr>
              <a:xfrm>
                <a:off x="2895055" y="3338587"/>
                <a:ext cx="1592915"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竞争对手</a:t>
                </a:r>
                <a:endParaRPr lang="zh-CN" altLang="en-US" sz="2000" dirty="0">
                  <a:solidFill>
                    <a:schemeClr val="bg1">
                      <a:lumMod val="95000"/>
                    </a:schemeClr>
                  </a:solidFill>
                  <a:latin typeface="微软雅黑" pitchFamily="34" charset="-122"/>
                  <a:ea typeface="微软雅黑" pitchFamily="34" charset="-122"/>
                </a:endParaRPr>
              </a:p>
            </p:txBody>
          </p:sp>
          <p:sp>
            <p:nvSpPr>
              <p:cNvPr id="23" name="文本框 9"/>
              <p:cNvSpPr txBox="1"/>
              <p:nvPr/>
            </p:nvSpPr>
            <p:spPr>
              <a:xfrm>
                <a:off x="782340" y="4116575"/>
                <a:ext cx="2458204"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可行性分析</a:t>
                </a:r>
                <a:endParaRPr lang="zh-CN" altLang="en-US" sz="2000" dirty="0">
                  <a:solidFill>
                    <a:schemeClr val="bg1">
                      <a:lumMod val="95000"/>
                    </a:schemeClr>
                  </a:solidFill>
                  <a:latin typeface="微软雅黑" pitchFamily="34" charset="-122"/>
                  <a:ea typeface="微软雅黑" pitchFamily="34" charset="-122"/>
                </a:endParaRPr>
              </a:p>
            </p:txBody>
          </p:sp>
          <p:sp>
            <p:nvSpPr>
              <p:cNvPr id="24" name="文本框 9"/>
              <p:cNvSpPr txBox="1"/>
              <p:nvPr/>
            </p:nvSpPr>
            <p:spPr>
              <a:xfrm>
                <a:off x="754701" y="3338588"/>
                <a:ext cx="1700026" cy="366283"/>
              </a:xfrm>
              <a:prstGeom prst="rect">
                <a:avLst/>
              </a:prstGeom>
              <a:noFill/>
            </p:spPr>
            <p:txBody>
              <a:bodyPr wrap="square" lIns="0" tIns="0" rIns="0" bIns="0" rtlCol="0">
                <a:spAutoFit/>
              </a:bodyPr>
              <a:lstStyle/>
              <a:p>
                <a:pPr marL="0" lvl="1"/>
                <a:r>
                  <a:rPr lang="zh-CN" altLang="en-US" sz="2000" dirty="0" smtClean="0">
                    <a:solidFill>
                      <a:schemeClr val="bg1">
                        <a:lumMod val="95000"/>
                      </a:schemeClr>
                    </a:solidFill>
                    <a:latin typeface="微软雅黑" pitchFamily="34" charset="-122"/>
                    <a:ea typeface="微软雅黑" pitchFamily="34" charset="-122"/>
                  </a:rPr>
                  <a:t>行业前景</a:t>
                </a:r>
                <a:endParaRPr lang="zh-CN" altLang="en-US" sz="2000" dirty="0">
                  <a:solidFill>
                    <a:schemeClr val="bg1">
                      <a:lumMod val="95000"/>
                    </a:schemeClr>
                  </a:solidFill>
                  <a:latin typeface="微软雅黑" pitchFamily="34" charset="-122"/>
                  <a:ea typeface="微软雅黑" pitchFamily="34" charset="-122"/>
                </a:endParaRPr>
              </a:p>
            </p:txBody>
          </p:sp>
          <p:sp>
            <p:nvSpPr>
              <p:cNvPr id="25" name="椭圆 24"/>
              <p:cNvSpPr/>
              <p:nvPr/>
            </p:nvSpPr>
            <p:spPr>
              <a:xfrm>
                <a:off x="275118" y="2507413"/>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sp>
            <p:nvSpPr>
              <p:cNvPr id="26" name="椭圆 25"/>
              <p:cNvSpPr/>
              <p:nvPr/>
            </p:nvSpPr>
            <p:spPr>
              <a:xfrm>
                <a:off x="2381544" y="2519656"/>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sp>
            <p:nvSpPr>
              <p:cNvPr id="27" name="椭圆 26"/>
              <p:cNvSpPr/>
              <p:nvPr/>
            </p:nvSpPr>
            <p:spPr>
              <a:xfrm>
                <a:off x="4487970" y="2502610"/>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sp>
            <p:nvSpPr>
              <p:cNvPr id="28" name="椭圆 27"/>
              <p:cNvSpPr/>
              <p:nvPr/>
            </p:nvSpPr>
            <p:spPr>
              <a:xfrm>
                <a:off x="275118" y="333858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sp>
            <p:nvSpPr>
              <p:cNvPr id="29" name="椭圆 28"/>
              <p:cNvSpPr/>
              <p:nvPr/>
            </p:nvSpPr>
            <p:spPr>
              <a:xfrm>
                <a:off x="282994" y="407950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7</a:t>
                </a:r>
                <a:endParaRPr lang="zh-CN" altLang="en-US" sz="2000" b="1" dirty="0"/>
              </a:p>
            </p:txBody>
          </p:sp>
          <p:sp>
            <p:nvSpPr>
              <p:cNvPr id="30" name="椭圆 29"/>
              <p:cNvSpPr/>
              <p:nvPr/>
            </p:nvSpPr>
            <p:spPr>
              <a:xfrm>
                <a:off x="2381544" y="333858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5</a:t>
                </a:r>
                <a:endParaRPr lang="zh-CN" altLang="en-US" sz="2000" b="1" dirty="0"/>
              </a:p>
            </p:txBody>
          </p:sp>
          <p:sp>
            <p:nvSpPr>
              <p:cNvPr id="31" name="椭圆 30"/>
              <p:cNvSpPr/>
              <p:nvPr/>
            </p:nvSpPr>
            <p:spPr>
              <a:xfrm>
                <a:off x="4500988" y="3320053"/>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6</a:t>
                </a:r>
                <a:endParaRPr lang="zh-CN" altLang="en-US" sz="2000" b="1" dirty="0"/>
              </a:p>
            </p:txBody>
          </p:sp>
        </p:grpSp>
      </p:grpSp>
      <p:sp>
        <p:nvSpPr>
          <p:cNvPr id="34" name="KSO_Shape"/>
          <p:cNvSpPr/>
          <p:nvPr/>
        </p:nvSpPr>
        <p:spPr bwMode="auto">
          <a:xfrm>
            <a:off x="9981877" y="2669113"/>
            <a:ext cx="1119567" cy="953495"/>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lumMod val="9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spTree>
    <p:extLst>
      <p:ext uri="{BB962C8B-B14F-4D97-AF65-F5344CB8AC3E}">
        <p14:creationId xmlns:p14="http://schemas.microsoft.com/office/powerpoint/2010/main" val="368102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1000"/>
                                        <p:tgtEl>
                                          <p:spTgt spid="3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300"/>
                                        <p:tgtEl>
                                          <p:spTgt spid="34"/>
                                        </p:tgtEl>
                                      </p:cBhvr>
                                    </p:animEffect>
                                    <p:anim calcmode="lin" valueType="num">
                                      <p:cBhvr>
                                        <p:cTn id="26" dur="300" fill="hold"/>
                                        <p:tgtEl>
                                          <p:spTgt spid="34"/>
                                        </p:tgtEl>
                                        <p:attrNameLst>
                                          <p:attrName>ppt_x</p:attrName>
                                        </p:attrNameLst>
                                      </p:cBhvr>
                                      <p:tavLst>
                                        <p:tav tm="0">
                                          <p:val>
                                            <p:strVal val="#ppt_x"/>
                                          </p:val>
                                        </p:tav>
                                        <p:tav tm="100000">
                                          <p:val>
                                            <p:strVal val="#ppt_x"/>
                                          </p:val>
                                        </p:tav>
                                      </p:tavLst>
                                    </p:anim>
                                    <p:anim calcmode="lin" valueType="num">
                                      <p:cBhvr>
                                        <p:cTn id="27"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sp>
        <p:nvSpPr>
          <p:cNvPr id="5" name="标题 4"/>
          <p:cNvSpPr txBox="1"/>
          <p:nvPr/>
        </p:nvSpPr>
        <p:spPr>
          <a:xfrm>
            <a:off x="1114878" y="496672"/>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B3838"/>
                </a:solidFill>
                <a:latin typeface="Impact MT Std" pitchFamily="34" charset="0"/>
                <a:ea typeface="微软雅黑" pitchFamily="34" charset="-122"/>
              </a:rPr>
              <a:t>项目来源</a:t>
            </a:r>
            <a:endParaRPr lang="en-US" altLang="zh-CN" sz="2400" b="1" dirty="0" smtClean="0">
              <a:solidFill>
                <a:srgbClr val="3B3838"/>
              </a:solidFill>
              <a:latin typeface="Impact MT Std" pitchFamily="34" charset="0"/>
              <a:ea typeface="微软雅黑" pitchFamily="34" charset="-122"/>
            </a:endParaRPr>
          </a:p>
          <a:p>
            <a:pPr algn="l"/>
            <a:r>
              <a:rPr lang="en-US" altLang="zh-CN" sz="1400" b="1" dirty="0">
                <a:solidFill>
                  <a:srgbClr val="3B3838"/>
                </a:solidFill>
                <a:latin typeface="Impact MT Std" pitchFamily="34" charset="0"/>
                <a:ea typeface="微软雅黑" pitchFamily="34" charset="-122"/>
              </a:rPr>
              <a:t>PROJECT SOURCE</a:t>
            </a:r>
            <a:endParaRPr lang="zh-CN" altLang="en-US" sz="1400" b="1" dirty="0">
              <a:solidFill>
                <a:srgbClr val="3B3838"/>
              </a:solidFill>
              <a:latin typeface="Impact MT Std" pitchFamily="34" charset="0"/>
              <a:ea typeface="微软雅黑" pitchFamily="34" charset="-122"/>
            </a:endParaRPr>
          </a:p>
          <a:p>
            <a:pPr algn="l"/>
            <a:endParaRPr lang="zh-CN" altLang="en-US" sz="2400" b="1" dirty="0" smtClean="0">
              <a:solidFill>
                <a:srgbClr val="3B3838"/>
              </a:solidFill>
              <a:latin typeface="Impact MT Std" pitchFamily="34" charset="0"/>
              <a:ea typeface="微软雅黑" pitchFamily="34" charset="-122"/>
            </a:endParaRPr>
          </a:p>
        </p:txBody>
      </p:sp>
      <p:grpSp>
        <p:nvGrpSpPr>
          <p:cNvPr id="26" name="组合 25"/>
          <p:cNvGrpSpPr/>
          <p:nvPr/>
        </p:nvGrpSpPr>
        <p:grpSpPr>
          <a:xfrm>
            <a:off x="1100362" y="1555717"/>
            <a:ext cx="1590232" cy="2133600"/>
            <a:chOff x="1100362" y="1555717"/>
            <a:chExt cx="1590232" cy="2133600"/>
          </a:xfrm>
        </p:grpSpPr>
        <p:grpSp>
          <p:nvGrpSpPr>
            <p:cNvPr id="14" name="组合 13"/>
            <p:cNvGrpSpPr/>
            <p:nvPr/>
          </p:nvGrpSpPr>
          <p:grpSpPr>
            <a:xfrm rot="16200000">
              <a:off x="463775" y="2192304"/>
              <a:ext cx="2133600" cy="860425"/>
              <a:chOff x="5029201" y="2155826"/>
              <a:chExt cx="2133600" cy="860425"/>
            </a:xfrm>
          </p:grpSpPr>
          <p:sp>
            <p:nvSpPr>
              <p:cNvPr id="15" name="MH_Other_4"/>
              <p:cNvSpPr/>
              <p:nvPr>
                <p:custDataLst>
                  <p:tags r:id="rId14"/>
                </p:custDataLst>
              </p:nvPr>
            </p:nvSpPr>
            <p:spPr>
              <a:xfrm>
                <a:off x="5222875" y="2155826"/>
                <a:ext cx="1746250"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chemeClr val="accent3"/>
              </a:solidFill>
              <a:ln w="12700" cap="flat" cmpd="sng" algn="ctr">
                <a:noFill/>
                <a:prstDash val="solid"/>
                <a:miter lim="800000"/>
              </a:ln>
              <a:effectLst/>
            </p:spPr>
            <p:txBody>
              <a:bodyPr tIns="72000" bIns="0" anchor="b"/>
              <a:lstStyle/>
              <a:p>
                <a:pPr algn="ctr">
                  <a:defRPr/>
                </a:pPr>
                <a:endParaRPr lang="zh-CN" altLang="en-US" sz="4000" b="1" kern="0" dirty="0">
                  <a:solidFill>
                    <a:schemeClr val="accent3"/>
                  </a:solidFill>
                  <a:latin typeface="Calibri" panose="020F0502020204030204"/>
                </a:endParaRPr>
              </a:p>
            </p:txBody>
          </p:sp>
          <p:pic>
            <p:nvPicPr>
              <p:cNvPr id="16" name="MH_Other_5"/>
              <p:cNvPicPr>
                <a:picLocks noChangeAspect="1"/>
              </p:cNvPicPr>
              <p:nvPr>
                <p:custDataLst>
                  <p:tags r:id="rId15"/>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5029201"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MH_Other_6"/>
              <p:cNvPicPr>
                <a:picLocks noChangeAspect="1"/>
              </p:cNvPicPr>
              <p:nvPr>
                <p:custDataLst>
                  <p:tags r:id="rId16"/>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6575426"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弧形 21"/>
            <p:cNvSpPr/>
            <p:nvPr/>
          </p:nvSpPr>
          <p:spPr>
            <a:xfrm rot="10800000">
              <a:off x="1203992" y="1866538"/>
              <a:ext cx="1486602" cy="1517020"/>
            </a:xfrm>
            <a:prstGeom prst="arc">
              <a:avLst>
                <a:gd name="adj1" fmla="val 16200000"/>
                <a:gd name="adj2" fmla="val 1708835"/>
              </a:avLst>
            </a:prstGeom>
            <a:ln w="203200">
              <a:solidFill>
                <a:srgbClr val="FFB82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 name="矩形 22"/>
          <p:cNvSpPr/>
          <p:nvPr/>
        </p:nvSpPr>
        <p:spPr>
          <a:xfrm>
            <a:off x="1530575" y="2320634"/>
            <a:ext cx="998991" cy="646331"/>
          </a:xfrm>
          <a:prstGeom prst="rect">
            <a:avLst/>
          </a:prstGeom>
        </p:spPr>
        <p:txBody>
          <a:bodyPr wrap="none">
            <a:spAutoFit/>
          </a:bodyPr>
          <a:lstStyle/>
          <a:p>
            <a:pPr algn="ctr">
              <a:defRPr/>
            </a:pPr>
            <a:r>
              <a:rPr lang="en-US" altLang="zh-CN" sz="3600" b="1" dirty="0">
                <a:solidFill>
                  <a:srgbClr val="3B3838"/>
                </a:solidFill>
                <a:latin typeface="Impact MT Std" pitchFamily="34" charset="0"/>
                <a:ea typeface="Open Sans" panose="020B0606030504020204" pitchFamily="34" charset="0"/>
                <a:cs typeface="Open Sans" panose="020B0606030504020204" pitchFamily="34" charset="0"/>
              </a:rPr>
              <a:t>80%</a:t>
            </a:r>
          </a:p>
        </p:txBody>
      </p:sp>
      <p:sp>
        <p:nvSpPr>
          <p:cNvPr id="24" name="矩形 23"/>
          <p:cNvSpPr/>
          <p:nvPr/>
        </p:nvSpPr>
        <p:spPr>
          <a:xfrm>
            <a:off x="1493350" y="4969056"/>
            <a:ext cx="934872" cy="646331"/>
          </a:xfrm>
          <a:prstGeom prst="rect">
            <a:avLst/>
          </a:prstGeom>
        </p:spPr>
        <p:txBody>
          <a:bodyPr wrap="none">
            <a:spAutoFit/>
          </a:bodyPr>
          <a:lstStyle/>
          <a:p>
            <a:pPr algn="ctr">
              <a:defRPr/>
            </a:pPr>
            <a:r>
              <a:rPr lang="en-US" altLang="zh-CN" sz="3600" b="1" dirty="0" smtClean="0">
                <a:solidFill>
                  <a:srgbClr val="3B3838"/>
                </a:solidFill>
                <a:latin typeface="Impact MT Std" pitchFamily="34" charset="0"/>
                <a:ea typeface="Open Sans" panose="020B0606030504020204" pitchFamily="34" charset="0"/>
                <a:cs typeface="Open Sans" panose="020B0606030504020204" pitchFamily="34" charset="0"/>
              </a:rPr>
              <a:t>75%</a:t>
            </a:r>
            <a:endParaRPr lang="en-US" altLang="zh-CN" sz="3600" b="1" dirty="0">
              <a:solidFill>
                <a:srgbClr val="3B3838"/>
              </a:solidFill>
              <a:latin typeface="Impact MT Std" pitchFamily="34" charset="0"/>
              <a:ea typeface="Open Sans" panose="020B0606030504020204" pitchFamily="34" charset="0"/>
              <a:cs typeface="Open Sans" panose="020B0606030504020204" pitchFamily="34" charset="0"/>
            </a:endParaRPr>
          </a:p>
        </p:txBody>
      </p:sp>
      <p:grpSp>
        <p:nvGrpSpPr>
          <p:cNvPr id="27" name="组合 26"/>
          <p:cNvGrpSpPr/>
          <p:nvPr/>
        </p:nvGrpSpPr>
        <p:grpSpPr>
          <a:xfrm>
            <a:off x="1063848" y="4190026"/>
            <a:ext cx="1585469" cy="2133600"/>
            <a:chOff x="1063848" y="4190026"/>
            <a:chExt cx="1585469" cy="2133600"/>
          </a:xfrm>
        </p:grpSpPr>
        <p:grpSp>
          <p:nvGrpSpPr>
            <p:cNvPr id="18" name="组合 17"/>
            <p:cNvGrpSpPr/>
            <p:nvPr/>
          </p:nvGrpSpPr>
          <p:grpSpPr>
            <a:xfrm rot="16200000">
              <a:off x="427261" y="4826613"/>
              <a:ext cx="2133600" cy="860425"/>
              <a:chOff x="5029201" y="2155826"/>
              <a:chExt cx="2133600" cy="860425"/>
            </a:xfrm>
          </p:grpSpPr>
          <p:sp>
            <p:nvSpPr>
              <p:cNvPr id="19" name="MH_Other_4"/>
              <p:cNvSpPr/>
              <p:nvPr>
                <p:custDataLst>
                  <p:tags r:id="rId11"/>
                </p:custDataLst>
              </p:nvPr>
            </p:nvSpPr>
            <p:spPr>
              <a:xfrm>
                <a:off x="5222875" y="2155826"/>
                <a:ext cx="1746250"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chemeClr val="accent3"/>
              </a:solidFill>
              <a:ln w="12700" cap="flat" cmpd="sng" algn="ctr">
                <a:noFill/>
                <a:prstDash val="solid"/>
                <a:miter lim="800000"/>
              </a:ln>
              <a:effectLst/>
            </p:spPr>
            <p:txBody>
              <a:bodyPr tIns="72000" bIns="0" anchor="b"/>
              <a:lstStyle/>
              <a:p>
                <a:pPr algn="ctr">
                  <a:defRPr/>
                </a:pPr>
                <a:endParaRPr lang="zh-CN" altLang="en-US" sz="4000" b="1" kern="0" dirty="0">
                  <a:solidFill>
                    <a:schemeClr val="accent3"/>
                  </a:solidFill>
                  <a:latin typeface="Calibri" panose="020F0502020204030204"/>
                </a:endParaRPr>
              </a:p>
            </p:txBody>
          </p:sp>
          <p:pic>
            <p:nvPicPr>
              <p:cNvPr id="20" name="MH_Other_5"/>
              <p:cNvPicPr>
                <a:picLocks noChangeAspect="1"/>
              </p:cNvPicPr>
              <p:nvPr>
                <p:custDataLst>
                  <p:tags r:id="rId12"/>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5029201"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MH_Other_6"/>
              <p:cNvPicPr>
                <a:picLocks noChangeAspect="1"/>
              </p:cNvPicPr>
              <p:nvPr>
                <p:custDataLst>
                  <p:tags r:id="rId13"/>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6575426"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弧形 24"/>
            <p:cNvSpPr/>
            <p:nvPr/>
          </p:nvSpPr>
          <p:spPr>
            <a:xfrm rot="10800000">
              <a:off x="1162715" y="4498316"/>
              <a:ext cx="1486602" cy="1517020"/>
            </a:xfrm>
            <a:prstGeom prst="arc">
              <a:avLst>
                <a:gd name="adj1" fmla="val 16200000"/>
                <a:gd name="adj2" fmla="val 1002907"/>
              </a:avLst>
            </a:prstGeom>
            <a:ln w="203200">
              <a:solidFill>
                <a:srgbClr val="00A9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9" name="组合 28"/>
          <p:cNvGrpSpPr/>
          <p:nvPr/>
        </p:nvGrpSpPr>
        <p:grpSpPr>
          <a:xfrm>
            <a:off x="6684988" y="1555717"/>
            <a:ext cx="1589658" cy="2133600"/>
            <a:chOff x="6684988" y="1555717"/>
            <a:chExt cx="1589658" cy="2133600"/>
          </a:xfrm>
        </p:grpSpPr>
        <p:grpSp>
          <p:nvGrpSpPr>
            <p:cNvPr id="9" name="组合 8"/>
            <p:cNvGrpSpPr/>
            <p:nvPr/>
          </p:nvGrpSpPr>
          <p:grpSpPr>
            <a:xfrm rot="16200000">
              <a:off x="6048401" y="2192304"/>
              <a:ext cx="2133600" cy="860425"/>
              <a:chOff x="5029201" y="2155826"/>
              <a:chExt cx="2133600" cy="860425"/>
            </a:xfrm>
          </p:grpSpPr>
          <p:sp>
            <p:nvSpPr>
              <p:cNvPr id="6" name="MH_Other_4"/>
              <p:cNvSpPr/>
              <p:nvPr>
                <p:custDataLst>
                  <p:tags r:id="rId8"/>
                </p:custDataLst>
              </p:nvPr>
            </p:nvSpPr>
            <p:spPr>
              <a:xfrm>
                <a:off x="5222875" y="2155826"/>
                <a:ext cx="1746250"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chemeClr val="accent3"/>
              </a:solidFill>
              <a:ln w="12700" cap="flat" cmpd="sng" algn="ctr">
                <a:noFill/>
                <a:prstDash val="solid"/>
                <a:miter lim="800000"/>
              </a:ln>
              <a:effectLst/>
            </p:spPr>
            <p:txBody>
              <a:bodyPr tIns="72000" bIns="0" anchor="b"/>
              <a:lstStyle/>
              <a:p>
                <a:pPr algn="ctr">
                  <a:defRPr/>
                </a:pPr>
                <a:endParaRPr lang="zh-CN" altLang="en-US" sz="4000" b="1" kern="0" dirty="0">
                  <a:solidFill>
                    <a:schemeClr val="accent3"/>
                  </a:solidFill>
                  <a:latin typeface="Calibri" panose="020F0502020204030204"/>
                </a:endParaRPr>
              </a:p>
            </p:txBody>
          </p:sp>
          <p:pic>
            <p:nvPicPr>
              <p:cNvPr id="7" name="MH_Other_5"/>
              <p:cNvPicPr>
                <a:picLocks noChangeAspect="1"/>
              </p:cNvPicPr>
              <p:nvPr>
                <p:custDataLst>
                  <p:tags r:id="rId9"/>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5029201"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MH_Other_6"/>
              <p:cNvPicPr>
                <a:picLocks noChangeAspect="1"/>
              </p:cNvPicPr>
              <p:nvPr>
                <p:custDataLst>
                  <p:tags r:id="rId10"/>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6575426"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弧形 27"/>
            <p:cNvSpPr/>
            <p:nvPr/>
          </p:nvSpPr>
          <p:spPr>
            <a:xfrm rot="10800000">
              <a:off x="6788044" y="1864541"/>
              <a:ext cx="1486602" cy="1517020"/>
            </a:xfrm>
            <a:prstGeom prst="arc">
              <a:avLst>
                <a:gd name="adj1" fmla="val 16200000"/>
                <a:gd name="adj2" fmla="val 19059585"/>
              </a:avLst>
            </a:prstGeom>
            <a:ln w="203200">
              <a:solidFill>
                <a:srgbClr val="D74B5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0" name="组合 29"/>
          <p:cNvGrpSpPr/>
          <p:nvPr/>
        </p:nvGrpSpPr>
        <p:grpSpPr>
          <a:xfrm>
            <a:off x="6642785" y="4190025"/>
            <a:ext cx="1589658" cy="2133600"/>
            <a:chOff x="6684988" y="1555717"/>
            <a:chExt cx="1589658" cy="2133600"/>
          </a:xfrm>
        </p:grpSpPr>
        <p:grpSp>
          <p:nvGrpSpPr>
            <p:cNvPr id="31" name="组合 30"/>
            <p:cNvGrpSpPr/>
            <p:nvPr/>
          </p:nvGrpSpPr>
          <p:grpSpPr>
            <a:xfrm rot="16200000">
              <a:off x="6048401" y="2192304"/>
              <a:ext cx="2133600" cy="860425"/>
              <a:chOff x="5029201" y="2155826"/>
              <a:chExt cx="2133600" cy="860425"/>
            </a:xfrm>
          </p:grpSpPr>
          <p:sp>
            <p:nvSpPr>
              <p:cNvPr id="33" name="MH_Other_4"/>
              <p:cNvSpPr/>
              <p:nvPr>
                <p:custDataLst>
                  <p:tags r:id="rId5"/>
                </p:custDataLst>
              </p:nvPr>
            </p:nvSpPr>
            <p:spPr>
              <a:xfrm>
                <a:off x="5222875" y="2155826"/>
                <a:ext cx="1746250"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chemeClr val="accent3"/>
              </a:solidFill>
              <a:ln w="12700" cap="flat" cmpd="sng" algn="ctr">
                <a:noFill/>
                <a:prstDash val="solid"/>
                <a:miter lim="800000"/>
              </a:ln>
              <a:effectLst/>
            </p:spPr>
            <p:txBody>
              <a:bodyPr tIns="72000" bIns="0" anchor="b"/>
              <a:lstStyle/>
              <a:p>
                <a:pPr algn="ctr">
                  <a:defRPr/>
                </a:pPr>
                <a:endParaRPr lang="zh-CN" altLang="en-US" sz="4000" b="1" kern="0" dirty="0">
                  <a:solidFill>
                    <a:schemeClr val="accent3"/>
                  </a:solidFill>
                  <a:latin typeface="Calibri" panose="020F0502020204030204"/>
                </a:endParaRPr>
              </a:p>
            </p:txBody>
          </p:sp>
          <p:pic>
            <p:nvPicPr>
              <p:cNvPr id="34" name="MH_Other_5"/>
              <p:cNvPicPr>
                <a:picLocks noChangeAspect="1"/>
              </p:cNvPicPr>
              <p:nvPr>
                <p:custDataLst>
                  <p:tags r:id="rId6"/>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5029201"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MH_Other_6"/>
              <p:cNvPicPr>
                <a:picLocks noChangeAspect="1"/>
              </p:cNvPicPr>
              <p:nvPr>
                <p:custDataLst>
                  <p:tags r:id="rId7"/>
                </p:custDataLst>
              </p:nvPr>
            </p:nvPicPr>
            <p:blipFill>
              <a:blip r:embed="rId18" cstate="print">
                <a:extLst>
                  <a:ext uri="{28A0092B-C50C-407E-A947-70E740481C1C}">
                    <a14:useLocalDpi xmlns:a14="http://schemas.microsoft.com/office/drawing/2010/main" val="0"/>
                  </a:ext>
                </a:extLst>
              </a:blip>
              <a:srcRect b="50887"/>
              <a:stretch>
                <a:fillRect/>
              </a:stretch>
            </p:blipFill>
            <p:spPr bwMode="auto">
              <a:xfrm>
                <a:off x="6575426" y="2979738"/>
                <a:ext cx="587375" cy="3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弧形 31"/>
            <p:cNvSpPr/>
            <p:nvPr/>
          </p:nvSpPr>
          <p:spPr>
            <a:xfrm rot="10800000">
              <a:off x="6788044" y="1864541"/>
              <a:ext cx="1486602" cy="1517020"/>
            </a:xfrm>
            <a:prstGeom prst="arc">
              <a:avLst>
                <a:gd name="adj1" fmla="val 16200000"/>
                <a:gd name="adj2" fmla="val 18199985"/>
              </a:avLst>
            </a:prstGeom>
            <a:ln w="203200">
              <a:solidFill>
                <a:srgbClr val="3FACD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6" name="矩形 35"/>
          <p:cNvSpPr/>
          <p:nvPr/>
        </p:nvSpPr>
        <p:spPr>
          <a:xfrm>
            <a:off x="7176055" y="2319267"/>
            <a:ext cx="998991" cy="646331"/>
          </a:xfrm>
          <a:prstGeom prst="rect">
            <a:avLst/>
          </a:prstGeom>
        </p:spPr>
        <p:txBody>
          <a:bodyPr wrap="none">
            <a:spAutoFit/>
          </a:bodyPr>
          <a:lstStyle/>
          <a:p>
            <a:pPr algn="ctr">
              <a:defRPr/>
            </a:pPr>
            <a:r>
              <a:rPr lang="en-US" altLang="zh-CN" sz="3600" b="1" dirty="0" smtClean="0">
                <a:solidFill>
                  <a:srgbClr val="3B3838"/>
                </a:solidFill>
                <a:latin typeface="Impact MT Std" pitchFamily="34" charset="0"/>
                <a:ea typeface="Open Sans" panose="020B0606030504020204" pitchFamily="34" charset="0"/>
                <a:cs typeface="Open Sans" panose="020B0606030504020204" pitchFamily="34" charset="0"/>
              </a:rPr>
              <a:t>30</a:t>
            </a:r>
            <a:r>
              <a:rPr lang="en-US" altLang="zh-CN" sz="3600" b="1" dirty="0">
                <a:solidFill>
                  <a:srgbClr val="3B3838"/>
                </a:solidFill>
                <a:latin typeface="Impact MT Std" pitchFamily="34" charset="0"/>
                <a:ea typeface="Open Sans" panose="020B0606030504020204" pitchFamily="34" charset="0"/>
                <a:cs typeface="Open Sans" panose="020B0606030504020204" pitchFamily="34" charset="0"/>
              </a:rPr>
              <a:t>%</a:t>
            </a:r>
          </a:p>
        </p:txBody>
      </p:sp>
      <p:sp>
        <p:nvSpPr>
          <p:cNvPr id="37" name="矩形 36"/>
          <p:cNvSpPr/>
          <p:nvPr/>
        </p:nvSpPr>
        <p:spPr>
          <a:xfrm>
            <a:off x="7113182" y="4967689"/>
            <a:ext cx="986168" cy="646331"/>
          </a:xfrm>
          <a:prstGeom prst="rect">
            <a:avLst/>
          </a:prstGeom>
        </p:spPr>
        <p:txBody>
          <a:bodyPr wrap="none">
            <a:spAutoFit/>
          </a:bodyPr>
          <a:lstStyle/>
          <a:p>
            <a:pPr algn="ctr">
              <a:defRPr/>
            </a:pPr>
            <a:r>
              <a:rPr lang="en-US" altLang="zh-CN" sz="3600" b="1" dirty="0" smtClean="0">
                <a:solidFill>
                  <a:srgbClr val="3B3838"/>
                </a:solidFill>
                <a:latin typeface="Impact MT Std" pitchFamily="34" charset="0"/>
                <a:ea typeface="Open Sans" panose="020B0606030504020204" pitchFamily="34" charset="0"/>
                <a:cs typeface="Open Sans" panose="020B0606030504020204" pitchFamily="34" charset="0"/>
              </a:rPr>
              <a:t>25%</a:t>
            </a:r>
            <a:endParaRPr lang="en-US" altLang="zh-CN" sz="3600" b="1" dirty="0">
              <a:solidFill>
                <a:srgbClr val="3B3838"/>
              </a:solidFill>
              <a:latin typeface="Impact MT Std" pitchFamily="34" charset="0"/>
              <a:ea typeface="Open Sans" panose="020B0606030504020204" pitchFamily="34" charset="0"/>
              <a:cs typeface="Open Sans" panose="020B0606030504020204" pitchFamily="34" charset="0"/>
            </a:endParaRPr>
          </a:p>
        </p:txBody>
      </p:sp>
      <p:sp>
        <p:nvSpPr>
          <p:cNvPr id="39" name="文本框 19"/>
          <p:cNvSpPr txBox="1">
            <a:spLocks noChangeArrowheads="1"/>
          </p:cNvSpPr>
          <p:nvPr>
            <p:custDataLst>
              <p:tags r:id="rId1"/>
            </p:custDataLst>
          </p:nvPr>
        </p:nvSpPr>
        <p:spPr bwMode="auto">
          <a:xfrm>
            <a:off x="2488226" y="1683929"/>
            <a:ext cx="2845412"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门店渠道</a:t>
            </a:r>
            <a:endParaRPr lang="zh-CN" altLang="en-US" sz="2000" b="1" dirty="0">
              <a:solidFill>
                <a:srgbClr val="3F3F3F"/>
              </a:solidFill>
              <a:latin typeface="微软雅黑" pitchFamily="34" charset="-122"/>
              <a:ea typeface="微软雅黑" pitchFamily="34" charset="-122"/>
            </a:endParaRPr>
          </a:p>
        </p:txBody>
      </p:sp>
      <p:sp>
        <p:nvSpPr>
          <p:cNvPr id="40" name="文本框 19"/>
          <p:cNvSpPr txBox="1">
            <a:spLocks noChangeArrowheads="1"/>
          </p:cNvSpPr>
          <p:nvPr>
            <p:custDataLst>
              <p:tags r:id="rId2"/>
            </p:custDataLst>
          </p:nvPr>
        </p:nvSpPr>
        <p:spPr bwMode="auto">
          <a:xfrm>
            <a:off x="2575118" y="4402363"/>
            <a:ext cx="2845412"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a:solidFill>
                  <a:srgbClr val="3F3F3F"/>
                </a:solidFill>
                <a:latin typeface="微软雅黑" pitchFamily="34" charset="-122"/>
                <a:ea typeface="微软雅黑" pitchFamily="34" charset="-122"/>
              </a:rPr>
              <a:t>天猫</a:t>
            </a:r>
            <a:r>
              <a:rPr lang="zh-CN" altLang="en-US" sz="2000" b="1" dirty="0" smtClean="0">
                <a:solidFill>
                  <a:srgbClr val="3F3F3F"/>
                </a:solidFill>
                <a:latin typeface="微软雅黑" pitchFamily="34" charset="-122"/>
                <a:ea typeface="微软雅黑" pitchFamily="34" charset="-122"/>
              </a:rPr>
              <a:t>渠道</a:t>
            </a:r>
            <a:endParaRPr lang="zh-CN" altLang="en-US" sz="2000" b="1" dirty="0">
              <a:solidFill>
                <a:srgbClr val="3F3F3F"/>
              </a:solidFill>
              <a:latin typeface="微软雅黑" pitchFamily="34" charset="-122"/>
              <a:ea typeface="微软雅黑" pitchFamily="34" charset="-122"/>
            </a:endParaRPr>
          </a:p>
        </p:txBody>
      </p:sp>
      <p:sp>
        <p:nvSpPr>
          <p:cNvPr id="38" name="文本框 19"/>
          <p:cNvSpPr txBox="1">
            <a:spLocks noChangeArrowheads="1"/>
          </p:cNvSpPr>
          <p:nvPr>
            <p:custDataLst>
              <p:tags r:id="rId3"/>
            </p:custDataLst>
          </p:nvPr>
        </p:nvSpPr>
        <p:spPr bwMode="auto">
          <a:xfrm>
            <a:off x="8160153" y="1683929"/>
            <a:ext cx="2845412"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a:solidFill>
                  <a:srgbClr val="3F3F3F"/>
                </a:solidFill>
                <a:latin typeface="微软雅黑" pitchFamily="34" charset="-122"/>
                <a:ea typeface="微软雅黑" pitchFamily="34" charset="-122"/>
              </a:rPr>
              <a:t>代理</a:t>
            </a:r>
            <a:r>
              <a:rPr lang="zh-CN" altLang="en-US" sz="2000" b="1" dirty="0" smtClean="0">
                <a:solidFill>
                  <a:srgbClr val="3F3F3F"/>
                </a:solidFill>
                <a:latin typeface="微软雅黑" pitchFamily="34" charset="-122"/>
                <a:ea typeface="微软雅黑" pitchFamily="34" charset="-122"/>
              </a:rPr>
              <a:t>渠道</a:t>
            </a:r>
            <a:endParaRPr lang="zh-CN" altLang="en-US" sz="2000" b="1" dirty="0">
              <a:solidFill>
                <a:srgbClr val="3F3F3F"/>
              </a:solidFill>
              <a:latin typeface="微软雅黑" pitchFamily="34" charset="-122"/>
              <a:ea typeface="微软雅黑" pitchFamily="34" charset="-122"/>
            </a:endParaRPr>
          </a:p>
        </p:txBody>
      </p:sp>
      <p:sp>
        <p:nvSpPr>
          <p:cNvPr id="41" name="文本框 19"/>
          <p:cNvSpPr txBox="1">
            <a:spLocks noChangeArrowheads="1"/>
          </p:cNvSpPr>
          <p:nvPr>
            <p:custDataLst>
              <p:tags r:id="rId4"/>
            </p:custDataLst>
          </p:nvPr>
        </p:nvSpPr>
        <p:spPr bwMode="auto">
          <a:xfrm>
            <a:off x="8160153" y="4402363"/>
            <a:ext cx="2845412"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分销渠道</a:t>
            </a:r>
            <a:endParaRPr lang="zh-CN" altLang="en-US" sz="2000" b="1" dirty="0">
              <a:solidFill>
                <a:srgbClr val="3F3F3F"/>
              </a:solidFill>
              <a:latin typeface="微软雅黑" pitchFamily="34" charset="-122"/>
              <a:ea typeface="微软雅黑" pitchFamily="34" charset="-122"/>
            </a:endParaRPr>
          </a:p>
        </p:txBody>
      </p:sp>
      <p:sp>
        <p:nvSpPr>
          <p:cNvPr id="2" name="矩形 1"/>
          <p:cNvSpPr/>
          <p:nvPr/>
        </p:nvSpPr>
        <p:spPr>
          <a:xfrm>
            <a:off x="2488226" y="2209018"/>
            <a:ext cx="3283345"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此处添加详细文本描述，建议与标题相关并符合整体语言风格，语言描述</a:t>
            </a:r>
            <a:r>
              <a:rPr lang="zh-CN" altLang="en-US" sz="1600" dirty="0" smtClean="0">
                <a:solidFill>
                  <a:srgbClr val="3B3838"/>
                </a:solidFill>
                <a:latin typeface="微软雅黑"/>
                <a:ea typeface="微软雅黑"/>
                <a:sym typeface="Gill Sans" charset="0"/>
              </a:rPr>
              <a:t>；建议</a:t>
            </a:r>
            <a:r>
              <a:rPr lang="en-US" altLang="zh-CN" sz="1600" dirty="0" smtClean="0">
                <a:solidFill>
                  <a:srgbClr val="3B3838"/>
                </a:solidFill>
                <a:latin typeface="微软雅黑"/>
                <a:ea typeface="微软雅黑"/>
                <a:sym typeface="Gill Sans" charset="0"/>
              </a:rPr>
              <a:t>100</a:t>
            </a:r>
            <a:r>
              <a:rPr lang="zh-CN" altLang="en-US" sz="1600" dirty="0" smtClean="0">
                <a:solidFill>
                  <a:srgbClr val="3B3838"/>
                </a:solidFill>
                <a:latin typeface="微软雅黑"/>
                <a:ea typeface="微软雅黑"/>
                <a:sym typeface="Gill Sans" charset="0"/>
              </a:rPr>
              <a:t>字内</a:t>
            </a:r>
            <a:endParaRPr lang="zh-CN" altLang="en-US" sz="1600" dirty="0">
              <a:solidFill>
                <a:srgbClr val="3B3838"/>
              </a:solidFill>
            </a:endParaRPr>
          </a:p>
        </p:txBody>
      </p:sp>
      <p:sp>
        <p:nvSpPr>
          <p:cNvPr id="42" name="矩形 41"/>
          <p:cNvSpPr/>
          <p:nvPr/>
        </p:nvSpPr>
        <p:spPr>
          <a:xfrm>
            <a:off x="8160153" y="2226933"/>
            <a:ext cx="3283345"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此处添加详细文本描述，建议与标题相关并符合整体语言风格，语言描述</a:t>
            </a:r>
            <a:r>
              <a:rPr lang="zh-CN" altLang="en-US" sz="1600" dirty="0" smtClean="0">
                <a:solidFill>
                  <a:srgbClr val="3B3838"/>
                </a:solidFill>
                <a:latin typeface="微软雅黑"/>
                <a:ea typeface="微软雅黑"/>
                <a:sym typeface="Gill Sans" charset="0"/>
              </a:rPr>
              <a:t>；建议</a:t>
            </a:r>
            <a:r>
              <a:rPr lang="en-US" altLang="zh-CN" sz="1600" dirty="0" smtClean="0">
                <a:solidFill>
                  <a:srgbClr val="3B3838"/>
                </a:solidFill>
                <a:latin typeface="微软雅黑"/>
                <a:ea typeface="微软雅黑"/>
                <a:sym typeface="Gill Sans" charset="0"/>
              </a:rPr>
              <a:t>100</a:t>
            </a:r>
            <a:r>
              <a:rPr lang="zh-CN" altLang="en-US" sz="1600" dirty="0" smtClean="0">
                <a:solidFill>
                  <a:srgbClr val="3B3838"/>
                </a:solidFill>
                <a:latin typeface="微软雅黑"/>
                <a:ea typeface="微软雅黑"/>
                <a:sym typeface="Gill Sans" charset="0"/>
              </a:rPr>
              <a:t>字内</a:t>
            </a:r>
            <a:endParaRPr lang="zh-CN" altLang="en-US" sz="1600" dirty="0">
              <a:solidFill>
                <a:srgbClr val="3B3838"/>
              </a:solidFill>
            </a:endParaRPr>
          </a:p>
        </p:txBody>
      </p:sp>
      <p:sp>
        <p:nvSpPr>
          <p:cNvPr id="43" name="矩形 42"/>
          <p:cNvSpPr/>
          <p:nvPr/>
        </p:nvSpPr>
        <p:spPr>
          <a:xfrm>
            <a:off x="2575118" y="4882671"/>
            <a:ext cx="3283345"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此处添加详细文本描述，建议与标题相关并符合整体语言风格，语言描述</a:t>
            </a:r>
            <a:r>
              <a:rPr lang="zh-CN" altLang="en-US" sz="1600" dirty="0" smtClean="0">
                <a:solidFill>
                  <a:srgbClr val="3B3838"/>
                </a:solidFill>
                <a:latin typeface="微软雅黑"/>
                <a:ea typeface="微软雅黑"/>
                <a:sym typeface="Gill Sans" charset="0"/>
              </a:rPr>
              <a:t>；建议</a:t>
            </a:r>
            <a:r>
              <a:rPr lang="en-US" altLang="zh-CN" sz="1600" dirty="0" smtClean="0">
                <a:solidFill>
                  <a:srgbClr val="3B3838"/>
                </a:solidFill>
                <a:latin typeface="微软雅黑"/>
                <a:ea typeface="微软雅黑"/>
                <a:sym typeface="Gill Sans" charset="0"/>
              </a:rPr>
              <a:t>100</a:t>
            </a:r>
            <a:r>
              <a:rPr lang="zh-CN" altLang="en-US" sz="1600" dirty="0" smtClean="0">
                <a:solidFill>
                  <a:srgbClr val="3B3838"/>
                </a:solidFill>
                <a:latin typeface="微软雅黑"/>
                <a:ea typeface="微软雅黑"/>
                <a:sym typeface="Gill Sans" charset="0"/>
              </a:rPr>
              <a:t>字内</a:t>
            </a:r>
            <a:endParaRPr lang="zh-CN" altLang="en-US" sz="1600" dirty="0">
              <a:solidFill>
                <a:srgbClr val="3B3838"/>
              </a:solidFill>
            </a:endParaRPr>
          </a:p>
        </p:txBody>
      </p:sp>
      <p:sp>
        <p:nvSpPr>
          <p:cNvPr id="44" name="矩形 43"/>
          <p:cNvSpPr/>
          <p:nvPr/>
        </p:nvSpPr>
        <p:spPr>
          <a:xfrm>
            <a:off x="8160153" y="4915056"/>
            <a:ext cx="3283345"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此处添加详细文本描述，建议与标题相关并符合整体语言风格，语言描述</a:t>
            </a:r>
            <a:r>
              <a:rPr lang="zh-CN" altLang="en-US" sz="1600" dirty="0" smtClean="0">
                <a:solidFill>
                  <a:srgbClr val="3B3838"/>
                </a:solidFill>
                <a:latin typeface="微软雅黑"/>
                <a:ea typeface="微软雅黑"/>
                <a:sym typeface="Gill Sans" charset="0"/>
              </a:rPr>
              <a:t>；建议</a:t>
            </a:r>
            <a:r>
              <a:rPr lang="en-US" altLang="zh-CN" sz="1600" dirty="0" smtClean="0">
                <a:solidFill>
                  <a:srgbClr val="3B3838"/>
                </a:solidFill>
                <a:latin typeface="微软雅黑"/>
                <a:ea typeface="微软雅黑"/>
                <a:sym typeface="Gill Sans" charset="0"/>
              </a:rPr>
              <a:t>100</a:t>
            </a:r>
            <a:r>
              <a:rPr lang="zh-CN" altLang="en-US" sz="1600" dirty="0" smtClean="0">
                <a:solidFill>
                  <a:srgbClr val="3B3838"/>
                </a:solidFill>
                <a:latin typeface="微软雅黑"/>
                <a:ea typeface="微软雅黑"/>
                <a:sym typeface="Gill Sans" charset="0"/>
              </a:rPr>
              <a:t>字内</a:t>
            </a:r>
            <a:endParaRPr lang="zh-CN" altLang="en-US" sz="1600" dirty="0">
              <a:solidFill>
                <a:srgbClr val="3B3838"/>
              </a:solidFill>
            </a:endParaRPr>
          </a:p>
        </p:txBody>
      </p:sp>
    </p:spTree>
    <p:extLst>
      <p:ext uri="{BB962C8B-B14F-4D97-AF65-F5344CB8AC3E}">
        <p14:creationId xmlns:p14="http://schemas.microsoft.com/office/powerpoint/2010/main" val="241660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4"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par>
                                <p:cTn id="14" presetID="22" presetClass="entr" presetSubtype="4"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anim calcmode="lin" valueType="num">
                                      <p:cBhvr>
                                        <p:cTn id="34" dur="1000" fill="hold"/>
                                        <p:tgtEl>
                                          <p:spTgt spid="39"/>
                                        </p:tgtEl>
                                        <p:attrNameLst>
                                          <p:attrName>ppt_x</p:attrName>
                                        </p:attrNameLst>
                                      </p:cBhvr>
                                      <p:tavLst>
                                        <p:tav tm="0">
                                          <p:val>
                                            <p:strVal val="#ppt_x"/>
                                          </p:val>
                                        </p:tav>
                                        <p:tav tm="100000">
                                          <p:val>
                                            <p:strVal val="#ppt_x"/>
                                          </p:val>
                                        </p:tav>
                                      </p:tavLst>
                                    </p:anim>
                                    <p:anim calcmode="lin" valueType="num">
                                      <p:cBhvr>
                                        <p:cTn id="35" dur="1000" fill="hold"/>
                                        <p:tgtEl>
                                          <p:spTgt spid="3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1000" fill="hold"/>
                                        <p:tgtEl>
                                          <p:spTgt spid="4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1000"/>
                                        <p:tgtEl>
                                          <p:spTgt spid="44"/>
                                        </p:tgtEl>
                                      </p:cBhvr>
                                    </p:animEffect>
                                    <p:anim calcmode="lin" valueType="num">
                                      <p:cBhvr>
                                        <p:cTn id="54" dur="1000" fill="hold"/>
                                        <p:tgtEl>
                                          <p:spTgt spid="44"/>
                                        </p:tgtEl>
                                        <p:attrNameLst>
                                          <p:attrName>ppt_x</p:attrName>
                                        </p:attrNameLst>
                                      </p:cBhvr>
                                      <p:tavLst>
                                        <p:tav tm="0">
                                          <p:val>
                                            <p:strVal val="#ppt_x"/>
                                          </p:val>
                                        </p:tav>
                                        <p:tav tm="100000">
                                          <p:val>
                                            <p:strVal val="#ppt_x"/>
                                          </p:val>
                                        </p:tav>
                                      </p:tavLst>
                                    </p:anim>
                                    <p:anim calcmode="lin" valueType="num">
                                      <p:cBhvr>
                                        <p:cTn id="55" dur="1000" fill="hold"/>
                                        <p:tgtEl>
                                          <p:spTgt spid="4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1000"/>
                                        <p:tgtEl>
                                          <p:spTgt spid="41"/>
                                        </p:tgtEl>
                                      </p:cBhvr>
                                    </p:animEffect>
                                    <p:anim calcmode="lin" valueType="num">
                                      <p:cBhvr>
                                        <p:cTn id="59" dur="1000" fill="hold"/>
                                        <p:tgtEl>
                                          <p:spTgt spid="41"/>
                                        </p:tgtEl>
                                        <p:attrNameLst>
                                          <p:attrName>ppt_x</p:attrName>
                                        </p:attrNameLst>
                                      </p:cBhvr>
                                      <p:tavLst>
                                        <p:tav tm="0">
                                          <p:val>
                                            <p:strVal val="#ppt_x"/>
                                          </p:val>
                                        </p:tav>
                                        <p:tav tm="100000">
                                          <p:val>
                                            <p:strVal val="#ppt_x"/>
                                          </p:val>
                                        </p:tav>
                                      </p:tavLst>
                                    </p:anim>
                                    <p:anim calcmode="lin" valueType="num">
                                      <p:cBhvr>
                                        <p:cTn id="60" dur="1000" fill="hold"/>
                                        <p:tgtEl>
                                          <p:spTgt spid="4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0"/>
                                        <p:tgtEl>
                                          <p:spTgt spid="42"/>
                                        </p:tgtEl>
                                      </p:cBhvr>
                                    </p:animEffect>
                                    <p:anim calcmode="lin" valueType="num">
                                      <p:cBhvr>
                                        <p:cTn id="64" dur="1000" fill="hold"/>
                                        <p:tgtEl>
                                          <p:spTgt spid="42"/>
                                        </p:tgtEl>
                                        <p:attrNameLst>
                                          <p:attrName>ppt_x</p:attrName>
                                        </p:attrNameLst>
                                      </p:cBhvr>
                                      <p:tavLst>
                                        <p:tav tm="0">
                                          <p:val>
                                            <p:strVal val="#ppt_x"/>
                                          </p:val>
                                        </p:tav>
                                        <p:tav tm="100000">
                                          <p:val>
                                            <p:strVal val="#ppt_x"/>
                                          </p:val>
                                        </p:tav>
                                      </p:tavLst>
                                    </p:anim>
                                    <p:anim calcmode="lin" valueType="num">
                                      <p:cBhvr>
                                        <p:cTn id="65" dur="1000" fill="hold"/>
                                        <p:tgtEl>
                                          <p:spTgt spid="4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1000"/>
                                        <p:tgtEl>
                                          <p:spTgt spid="38"/>
                                        </p:tgtEl>
                                      </p:cBhvr>
                                    </p:animEffect>
                                    <p:anim calcmode="lin" valueType="num">
                                      <p:cBhvr>
                                        <p:cTn id="69" dur="1000" fill="hold"/>
                                        <p:tgtEl>
                                          <p:spTgt spid="38"/>
                                        </p:tgtEl>
                                        <p:attrNameLst>
                                          <p:attrName>ppt_x</p:attrName>
                                        </p:attrNameLst>
                                      </p:cBhvr>
                                      <p:tavLst>
                                        <p:tav tm="0">
                                          <p:val>
                                            <p:strVal val="#ppt_x"/>
                                          </p:val>
                                        </p:tav>
                                        <p:tav tm="100000">
                                          <p:val>
                                            <p:strVal val="#ppt_x"/>
                                          </p:val>
                                        </p:tav>
                                      </p:tavLst>
                                    </p:anim>
                                    <p:anim calcmode="lin" valueType="num">
                                      <p:cBhvr>
                                        <p:cTn id="7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6" grpId="0"/>
      <p:bldP spid="37" grpId="0"/>
      <p:bldP spid="39" grpId="0"/>
      <p:bldP spid="40" grpId="0"/>
      <p:bldP spid="38" grpId="0"/>
      <p:bldP spid="41" grpId="0"/>
      <p:bldP spid="2" grpId="0"/>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txBox="1"/>
          <p:nvPr/>
        </p:nvSpPr>
        <p:spPr>
          <a:xfrm>
            <a:off x="1100364" y="516965"/>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需求分析</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DEMAND ANALYSIS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6"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grpSp>
        <p:nvGrpSpPr>
          <p:cNvPr id="53" name="组合 52"/>
          <p:cNvGrpSpPr/>
          <p:nvPr/>
        </p:nvGrpSpPr>
        <p:grpSpPr>
          <a:xfrm>
            <a:off x="1064463" y="1582160"/>
            <a:ext cx="4443186" cy="4288347"/>
            <a:chOff x="1100364" y="2006221"/>
            <a:chExt cx="3807726" cy="3675032"/>
          </a:xfrm>
        </p:grpSpPr>
        <p:grpSp>
          <p:nvGrpSpPr>
            <p:cNvPr id="27" name="组合 26"/>
            <p:cNvGrpSpPr/>
            <p:nvPr/>
          </p:nvGrpSpPr>
          <p:grpSpPr>
            <a:xfrm>
              <a:off x="1100364" y="2006221"/>
              <a:ext cx="3807726" cy="3675032"/>
              <a:chOff x="3903259" y="2006221"/>
              <a:chExt cx="3807726" cy="3675032"/>
            </a:xfrm>
          </p:grpSpPr>
          <p:sp>
            <p:nvSpPr>
              <p:cNvPr id="20" name="椭圆 19"/>
              <p:cNvSpPr/>
              <p:nvPr/>
            </p:nvSpPr>
            <p:spPr>
              <a:xfrm>
                <a:off x="4301048" y="2328947"/>
                <a:ext cx="3012148" cy="3012148"/>
              </a:xfrm>
              <a:prstGeom prst="ellips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4537880" y="2640842"/>
                <a:ext cx="1269242" cy="18288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4537881" y="4469642"/>
                <a:ext cx="2538483"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5807122" y="2648173"/>
                <a:ext cx="1269242" cy="182146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5172501" y="2006221"/>
                <a:ext cx="1269242" cy="1269242"/>
              </a:xfrm>
              <a:prstGeom prst="ellipse">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903259" y="3835021"/>
                <a:ext cx="1269242" cy="1269242"/>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441743" y="3835021"/>
                <a:ext cx="1269242" cy="1269242"/>
              </a:xfrm>
              <a:prstGeom prst="ellipse">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815106" y="2735780"/>
                <a:ext cx="665654" cy="665654"/>
              </a:xfrm>
              <a:prstGeom prst="ellips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498016" y="5015599"/>
                <a:ext cx="665654" cy="665654"/>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164517" y="2735780"/>
                <a:ext cx="665654" cy="665654"/>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19"/>
              <p:cNvSpPr txBox="1">
                <a:spLocks noChangeArrowheads="1"/>
              </p:cNvSpPr>
              <p:nvPr>
                <p:custDataLst>
                  <p:tags r:id="rId16"/>
                </p:custDataLst>
              </p:nvPr>
            </p:nvSpPr>
            <p:spPr bwMode="auto">
              <a:xfrm>
                <a:off x="5496864" y="2307793"/>
                <a:ext cx="777488"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chemeClr val="bg1"/>
                    </a:solidFill>
                    <a:latin typeface="微软雅黑" pitchFamily="34" charset="-122"/>
                    <a:ea typeface="微软雅黑" pitchFamily="34" charset="-122"/>
                  </a:rPr>
                  <a:t>组织</a:t>
                </a:r>
                <a:endParaRPr lang="en-US" altLang="zh-CN" sz="2000" b="1" dirty="0" smtClean="0">
                  <a:solidFill>
                    <a:schemeClr val="bg1"/>
                  </a:solidFill>
                  <a:latin typeface="微软雅黑" pitchFamily="34" charset="-122"/>
                  <a:ea typeface="微软雅黑" pitchFamily="34" charset="-122"/>
                </a:endParaRPr>
              </a:p>
              <a:p>
                <a:pPr eaLnBrk="1" hangingPunct="1">
                  <a:defRPr/>
                </a:pPr>
                <a:r>
                  <a:rPr lang="zh-CN" altLang="en-US" sz="2000" b="1" dirty="0" smtClean="0">
                    <a:solidFill>
                      <a:schemeClr val="bg1"/>
                    </a:solidFill>
                    <a:latin typeface="微软雅黑" pitchFamily="34" charset="-122"/>
                    <a:ea typeface="微软雅黑" pitchFamily="34" charset="-122"/>
                  </a:rPr>
                  <a:t>分析</a:t>
                </a:r>
                <a:endParaRPr lang="zh-CN" altLang="en-US" sz="2000" b="1" dirty="0">
                  <a:solidFill>
                    <a:schemeClr val="bg1"/>
                  </a:solidFill>
                  <a:latin typeface="微软雅黑" pitchFamily="34" charset="-122"/>
                  <a:ea typeface="微软雅黑" pitchFamily="34" charset="-122"/>
                </a:endParaRPr>
              </a:p>
            </p:txBody>
          </p:sp>
          <p:sp>
            <p:nvSpPr>
              <p:cNvPr id="25" name="文本框 19"/>
              <p:cNvSpPr txBox="1">
                <a:spLocks noChangeArrowheads="1"/>
              </p:cNvSpPr>
              <p:nvPr>
                <p:custDataLst>
                  <p:tags r:id="rId17"/>
                </p:custDataLst>
              </p:nvPr>
            </p:nvSpPr>
            <p:spPr bwMode="auto">
              <a:xfrm>
                <a:off x="4186364" y="4184065"/>
                <a:ext cx="777488"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chemeClr val="bg1"/>
                    </a:solidFill>
                    <a:latin typeface="微软雅黑" pitchFamily="34" charset="-122"/>
                    <a:ea typeface="微软雅黑" pitchFamily="34" charset="-122"/>
                  </a:rPr>
                  <a:t>人员分析</a:t>
                </a:r>
                <a:endParaRPr lang="zh-CN" altLang="en-US" sz="2000" b="1" dirty="0">
                  <a:solidFill>
                    <a:schemeClr val="bg1"/>
                  </a:solidFill>
                  <a:latin typeface="微软雅黑" pitchFamily="34" charset="-122"/>
                  <a:ea typeface="微软雅黑" pitchFamily="34" charset="-122"/>
                </a:endParaRPr>
              </a:p>
            </p:txBody>
          </p:sp>
          <p:sp>
            <p:nvSpPr>
              <p:cNvPr id="26" name="文本框 19"/>
              <p:cNvSpPr txBox="1">
                <a:spLocks noChangeArrowheads="1"/>
              </p:cNvSpPr>
              <p:nvPr>
                <p:custDataLst>
                  <p:tags r:id="rId18"/>
                </p:custDataLst>
              </p:nvPr>
            </p:nvSpPr>
            <p:spPr bwMode="auto">
              <a:xfrm>
                <a:off x="6781584" y="4181510"/>
                <a:ext cx="777488"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chemeClr val="bg1"/>
                    </a:solidFill>
                    <a:latin typeface="微软雅黑" pitchFamily="34" charset="-122"/>
                    <a:ea typeface="微软雅黑" pitchFamily="34" charset="-122"/>
                  </a:rPr>
                  <a:t>任务分析</a:t>
                </a:r>
                <a:endParaRPr lang="zh-CN" altLang="en-US" sz="2000" b="1" dirty="0">
                  <a:solidFill>
                    <a:schemeClr val="bg1"/>
                  </a:solidFill>
                  <a:latin typeface="微软雅黑" pitchFamily="34" charset="-122"/>
                  <a:ea typeface="微软雅黑" pitchFamily="34" charset="-122"/>
                </a:endParaRPr>
              </a:p>
            </p:txBody>
          </p:sp>
        </p:grpSp>
        <p:grpSp>
          <p:nvGrpSpPr>
            <p:cNvPr id="30" name="组合 29"/>
            <p:cNvGrpSpPr/>
            <p:nvPr/>
          </p:nvGrpSpPr>
          <p:grpSpPr>
            <a:xfrm>
              <a:off x="2729798" y="3576285"/>
              <a:ext cx="548858" cy="543201"/>
              <a:chOff x="4037657" y="3418767"/>
              <a:chExt cx="548858" cy="543201"/>
            </a:xfrm>
          </p:grpSpPr>
          <p:sp>
            <p:nvSpPr>
              <p:cNvPr id="28" name="MH_Other_14"/>
              <p:cNvSpPr>
                <a:spLocks noEditPoints="1" noChangeArrowheads="1"/>
              </p:cNvSpPr>
              <p:nvPr>
                <p:custDataLst>
                  <p:tags r:id="rId14"/>
                </p:custDataLst>
              </p:nvPr>
            </p:nvSpPr>
            <p:spPr bwMode="auto">
              <a:xfrm>
                <a:off x="4037657" y="3418767"/>
                <a:ext cx="548858" cy="543201"/>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rgbClr val="BFBFBF"/>
              </a:solidFill>
              <a:ln w="9525" cmpd="sng">
                <a:noFill/>
                <a:bevel/>
              </a:ln>
            </p:spPr>
            <p:txBody>
              <a:bodyPr>
                <a:normAutofit/>
              </a:bodyPr>
              <a:lstStyle/>
              <a:p>
                <a:pPr>
                  <a:defRPr/>
                </a:pPr>
                <a:endParaRPr lang="zh-CN" altLang="en-US" sz="1600"/>
              </a:p>
            </p:txBody>
          </p:sp>
          <p:sp>
            <p:nvSpPr>
              <p:cNvPr id="29" name="MH_Other_15"/>
              <p:cNvSpPr>
                <a:spLocks noChangeArrowheads="1"/>
              </p:cNvSpPr>
              <p:nvPr>
                <p:custDataLst>
                  <p:tags r:id="rId15"/>
                </p:custDataLst>
              </p:nvPr>
            </p:nvSpPr>
            <p:spPr bwMode="auto">
              <a:xfrm>
                <a:off x="4254531" y="3633616"/>
                <a:ext cx="113418" cy="109451"/>
              </a:xfrm>
              <a:prstGeom prst="ellipse">
                <a:avLst/>
              </a:prstGeom>
              <a:solidFill>
                <a:srgbClr val="BFBFBF"/>
              </a:solidFill>
              <a:ln w="9525">
                <a:noFill/>
                <a:bevel/>
              </a:ln>
            </p:spPr>
            <p:txBody>
              <a:bodyPr>
                <a:normAutofit fontScale="25000" lnSpcReduction="20000"/>
              </a:bodyPr>
              <a:lstStyle/>
              <a:p>
                <a:pPr>
                  <a:defRPr/>
                </a:pPr>
                <a:endParaRPr lang="zh-CN" altLang="zh-CN" sz="1600">
                  <a:sym typeface="Calibri" pitchFamily="34" charset="0"/>
                </a:endParaRPr>
              </a:p>
            </p:txBody>
          </p:sp>
        </p:grpSp>
      </p:grpSp>
      <p:sp>
        <p:nvSpPr>
          <p:cNvPr id="40" name="MH_Other_2"/>
          <p:cNvSpPr>
            <a:spLocks noChangeArrowheads="1"/>
          </p:cNvSpPr>
          <p:nvPr>
            <p:custDataLst>
              <p:tags r:id="rId1"/>
            </p:custDataLst>
          </p:nvPr>
        </p:nvSpPr>
        <p:spPr bwMode="auto">
          <a:xfrm>
            <a:off x="6398364" y="1400994"/>
            <a:ext cx="1060053" cy="1066133"/>
          </a:xfrm>
          <a:prstGeom prst="ellipse">
            <a:avLst/>
          </a:prstGeom>
          <a:solidFill>
            <a:srgbClr val="D74B56"/>
          </a:solidFill>
          <a:ln w="28575">
            <a:noFill/>
            <a:bevel/>
          </a:ln>
        </p:spPr>
        <p:txBody>
          <a:bodyPr anchor="ctr">
            <a:normAutofit fontScale="62500" lnSpcReduction="20000"/>
          </a:bodyPr>
          <a:lstStyle/>
          <a:p>
            <a:pPr algn="ctr">
              <a:defRPr/>
            </a:pPr>
            <a:endParaRPr lang="zh-CN" altLang="zh-CN" sz="8000">
              <a:solidFill>
                <a:schemeClr val="bg1"/>
              </a:solidFill>
              <a:sym typeface="Calibri" pitchFamily="34" charset="0"/>
            </a:endParaRPr>
          </a:p>
        </p:txBody>
      </p:sp>
      <p:sp>
        <p:nvSpPr>
          <p:cNvPr id="41" name="MH_Other_11"/>
          <p:cNvSpPr>
            <a:spLocks noChangeArrowheads="1"/>
          </p:cNvSpPr>
          <p:nvPr>
            <p:custDataLst>
              <p:tags r:id="rId2"/>
            </p:custDataLst>
          </p:nvPr>
        </p:nvSpPr>
        <p:spPr bwMode="auto">
          <a:xfrm>
            <a:off x="6955753" y="1737454"/>
            <a:ext cx="265519" cy="263493"/>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rgbClr val="FEFFFF"/>
          </a:solidFill>
          <a:ln w="9525" cmpd="sng">
            <a:noFill/>
            <a:bevel/>
          </a:ln>
        </p:spPr>
        <p:txBody>
          <a:bodyPr>
            <a:normAutofit fontScale="85000" lnSpcReduction="20000"/>
          </a:bodyPr>
          <a:lstStyle/>
          <a:p>
            <a:pPr>
              <a:defRPr/>
            </a:pPr>
            <a:endParaRPr lang="zh-CN" altLang="en-US" sz="1600"/>
          </a:p>
        </p:txBody>
      </p:sp>
      <p:sp>
        <p:nvSpPr>
          <p:cNvPr id="42" name="MH_Other_13"/>
          <p:cNvSpPr>
            <a:spLocks noChangeArrowheads="1"/>
          </p:cNvSpPr>
          <p:nvPr>
            <p:custDataLst>
              <p:tags r:id="rId3"/>
            </p:custDataLst>
          </p:nvPr>
        </p:nvSpPr>
        <p:spPr bwMode="auto">
          <a:xfrm>
            <a:off x="6671992" y="1678674"/>
            <a:ext cx="490502" cy="484421"/>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rgbClr val="FEFFFF"/>
          </a:solidFill>
          <a:ln w="9525" cmpd="sng">
            <a:noFill/>
            <a:bevel/>
          </a:ln>
        </p:spPr>
        <p:txBody>
          <a:bodyPr>
            <a:normAutofit/>
          </a:bodyPr>
          <a:lstStyle/>
          <a:p>
            <a:pPr>
              <a:defRPr/>
            </a:pPr>
            <a:endParaRPr lang="zh-CN" altLang="en-US" sz="1600"/>
          </a:p>
        </p:txBody>
      </p:sp>
      <p:sp>
        <p:nvSpPr>
          <p:cNvPr id="43" name="MH_Other_5"/>
          <p:cNvSpPr>
            <a:spLocks noChangeArrowheads="1"/>
          </p:cNvSpPr>
          <p:nvPr>
            <p:custDataLst>
              <p:tags r:id="rId4"/>
            </p:custDataLst>
          </p:nvPr>
        </p:nvSpPr>
        <p:spPr bwMode="auto">
          <a:xfrm>
            <a:off x="6425727" y="3043218"/>
            <a:ext cx="1060052" cy="1066133"/>
          </a:xfrm>
          <a:prstGeom prst="ellipse">
            <a:avLst/>
          </a:prstGeom>
          <a:solidFill>
            <a:srgbClr val="FFB82E"/>
          </a:solidFill>
          <a:ln w="28575">
            <a:noFill/>
            <a:bevel/>
          </a:ln>
        </p:spPr>
        <p:txBody>
          <a:bodyPr anchor="ctr">
            <a:normAutofit fontScale="62500" lnSpcReduction="20000"/>
          </a:bodyPr>
          <a:lstStyle/>
          <a:p>
            <a:pPr algn="ctr">
              <a:defRPr/>
            </a:pPr>
            <a:endParaRPr lang="zh-CN" altLang="zh-CN" sz="8000">
              <a:solidFill>
                <a:schemeClr val="bg1"/>
              </a:solidFill>
              <a:sym typeface="Calibri" pitchFamily="34" charset="0"/>
            </a:endParaRPr>
          </a:p>
        </p:txBody>
      </p:sp>
      <p:sp>
        <p:nvSpPr>
          <p:cNvPr id="44" name="MH_Other_19"/>
          <p:cNvSpPr>
            <a:spLocks noEditPoints="1" noChangeArrowheads="1"/>
          </p:cNvSpPr>
          <p:nvPr>
            <p:custDataLst>
              <p:tags r:id="rId5"/>
            </p:custDataLst>
          </p:nvPr>
        </p:nvSpPr>
        <p:spPr bwMode="auto">
          <a:xfrm>
            <a:off x="6686717" y="3256100"/>
            <a:ext cx="257413" cy="470234"/>
          </a:xfrm>
          <a:custGeom>
            <a:avLst/>
            <a:gdLst>
              <a:gd name="T0" fmla="*/ 2147483646 w 50"/>
              <a:gd name="T1" fmla="*/ 2147483646 h 90"/>
              <a:gd name="T2" fmla="*/ 2147483646 w 50"/>
              <a:gd name="T3" fmla="*/ 2147483646 h 90"/>
              <a:gd name="T4" fmla="*/ 2147483646 w 50"/>
              <a:gd name="T5" fmla="*/ 0 h 90"/>
              <a:gd name="T6" fmla="*/ 2147483646 w 50"/>
              <a:gd name="T7" fmla="*/ 0 h 90"/>
              <a:gd name="T8" fmla="*/ 0 w 50"/>
              <a:gd name="T9" fmla="*/ 2147483646 h 90"/>
              <a:gd name="T10" fmla="*/ 0 w 50"/>
              <a:gd name="T11" fmla="*/ 2147483646 h 90"/>
              <a:gd name="T12" fmla="*/ 2147483646 w 50"/>
              <a:gd name="T13" fmla="*/ 2147483646 h 90"/>
              <a:gd name="T14" fmla="*/ 2147483646 w 50"/>
              <a:gd name="T15" fmla="*/ 2147483646 h 90"/>
              <a:gd name="T16" fmla="*/ 2147483646 w 50"/>
              <a:gd name="T17" fmla="*/ 2147483646 h 90"/>
              <a:gd name="T18" fmla="*/ 2147483646 w 50"/>
              <a:gd name="T19" fmla="*/ 2147483646 h 90"/>
              <a:gd name="T20" fmla="*/ 2147483646 w 50"/>
              <a:gd name="T21" fmla="*/ 2147483646 h 90"/>
              <a:gd name="T22" fmla="*/ 2147483646 w 50"/>
              <a:gd name="T23" fmla="*/ 2147483646 h 90"/>
              <a:gd name="T24" fmla="*/ 2147483646 w 50"/>
              <a:gd name="T25" fmla="*/ 2147483646 h 90"/>
              <a:gd name="T26" fmla="*/ 2147483646 w 50"/>
              <a:gd name="T27" fmla="*/ 2147483646 h 90"/>
              <a:gd name="T28" fmla="*/ 2147483646 w 50"/>
              <a:gd name="T29" fmla="*/ 2147483646 h 90"/>
              <a:gd name="T30" fmla="*/ 2147483646 w 50"/>
              <a:gd name="T31" fmla="*/ 2147483646 h 90"/>
              <a:gd name="T32" fmla="*/ 2147483646 w 50"/>
              <a:gd name="T33" fmla="*/ 2147483646 h 90"/>
              <a:gd name="T34" fmla="*/ 2147483646 w 50"/>
              <a:gd name="T35" fmla="*/ 2147483646 h 90"/>
              <a:gd name="T36" fmla="*/ 2147483646 w 50"/>
              <a:gd name="T37" fmla="*/ 2147483646 h 90"/>
              <a:gd name="T38" fmla="*/ 2147483646 w 50"/>
              <a:gd name="T39" fmla="*/ 2147483646 h 90"/>
              <a:gd name="T40" fmla="*/ 2147483646 w 50"/>
              <a:gd name="T41" fmla="*/ 2147483646 h 90"/>
              <a:gd name="T42" fmla="*/ 2147483646 w 50"/>
              <a:gd name="T43" fmla="*/ 2147483646 h 90"/>
              <a:gd name="T44" fmla="*/ 2147483646 w 50"/>
              <a:gd name="T45" fmla="*/ 2147483646 h 90"/>
              <a:gd name="T46" fmla="*/ 2147483646 w 50"/>
              <a:gd name="T47" fmla="*/ 2147483646 h 90"/>
              <a:gd name="T48" fmla="*/ 2147483646 w 50"/>
              <a:gd name="T49" fmla="*/ 2147483646 h 90"/>
              <a:gd name="T50" fmla="*/ 2147483646 w 50"/>
              <a:gd name="T51" fmla="*/ 2147483646 h 90"/>
              <a:gd name="T52" fmla="*/ 2147483646 w 50"/>
              <a:gd name="T53" fmla="*/ 2147483646 h 90"/>
              <a:gd name="T54" fmla="*/ 2147483646 w 50"/>
              <a:gd name="T55" fmla="*/ 2147483646 h 90"/>
              <a:gd name="T56" fmla="*/ 2147483646 w 50"/>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5" name="MH_Other_20"/>
          <p:cNvSpPr>
            <a:spLocks noEditPoints="1" noChangeArrowheads="1"/>
          </p:cNvSpPr>
          <p:nvPr>
            <p:custDataLst>
              <p:tags r:id="rId6"/>
            </p:custDataLst>
          </p:nvPr>
        </p:nvSpPr>
        <p:spPr bwMode="auto">
          <a:xfrm>
            <a:off x="6988720" y="3432438"/>
            <a:ext cx="265519" cy="470234"/>
          </a:xfrm>
          <a:custGeom>
            <a:avLst/>
            <a:gdLst>
              <a:gd name="T0" fmla="*/ 2147483646 w 51"/>
              <a:gd name="T1" fmla="*/ 0 h 90"/>
              <a:gd name="T2" fmla="*/ 2147483646 w 51"/>
              <a:gd name="T3" fmla="*/ 0 h 90"/>
              <a:gd name="T4" fmla="*/ 0 w 51"/>
              <a:gd name="T5" fmla="*/ 2147483646 h 90"/>
              <a:gd name="T6" fmla="*/ 0 w 51"/>
              <a:gd name="T7" fmla="*/ 2147483646 h 90"/>
              <a:gd name="T8" fmla="*/ 2147483646 w 51"/>
              <a:gd name="T9" fmla="*/ 2147483646 h 90"/>
              <a:gd name="T10" fmla="*/ 2147483646 w 51"/>
              <a:gd name="T11" fmla="*/ 2147483646 h 90"/>
              <a:gd name="T12" fmla="*/ 2147483646 w 51"/>
              <a:gd name="T13" fmla="*/ 2147483646 h 90"/>
              <a:gd name="T14" fmla="*/ 2147483646 w 51"/>
              <a:gd name="T15" fmla="*/ 2147483646 h 90"/>
              <a:gd name="T16" fmla="*/ 2147483646 w 51"/>
              <a:gd name="T17" fmla="*/ 0 h 90"/>
              <a:gd name="T18" fmla="*/ 2147483646 w 51"/>
              <a:gd name="T19" fmla="*/ 2147483646 h 90"/>
              <a:gd name="T20" fmla="*/ 2147483646 w 51"/>
              <a:gd name="T21" fmla="*/ 2147483646 h 90"/>
              <a:gd name="T22" fmla="*/ 2147483646 w 51"/>
              <a:gd name="T23" fmla="*/ 2147483646 h 90"/>
              <a:gd name="T24" fmla="*/ 2147483646 w 51"/>
              <a:gd name="T25" fmla="*/ 2147483646 h 90"/>
              <a:gd name="T26" fmla="*/ 2147483646 w 51"/>
              <a:gd name="T27" fmla="*/ 2147483646 h 90"/>
              <a:gd name="T28" fmla="*/ 2147483646 w 51"/>
              <a:gd name="T29" fmla="*/ 2147483646 h 90"/>
              <a:gd name="T30" fmla="*/ 2147483646 w 51"/>
              <a:gd name="T31" fmla="*/ 2147483646 h 90"/>
              <a:gd name="T32" fmla="*/ 2147483646 w 51"/>
              <a:gd name="T33" fmla="*/ 2147483646 h 90"/>
              <a:gd name="T34" fmla="*/ 2147483646 w 51"/>
              <a:gd name="T35" fmla="*/ 2147483646 h 90"/>
              <a:gd name="T36" fmla="*/ 2147483646 w 51"/>
              <a:gd name="T37" fmla="*/ 2147483646 h 90"/>
              <a:gd name="T38" fmla="*/ 2147483646 w 51"/>
              <a:gd name="T39" fmla="*/ 2147483646 h 90"/>
              <a:gd name="T40" fmla="*/ 2147483646 w 51"/>
              <a:gd name="T41" fmla="*/ 2147483646 h 90"/>
              <a:gd name="T42" fmla="*/ 2147483646 w 51"/>
              <a:gd name="T43" fmla="*/ 2147483646 h 90"/>
              <a:gd name="T44" fmla="*/ 2147483646 w 51"/>
              <a:gd name="T45" fmla="*/ 2147483646 h 90"/>
              <a:gd name="T46" fmla="*/ 2147483646 w 51"/>
              <a:gd name="T47" fmla="*/ 2147483646 h 90"/>
              <a:gd name="T48" fmla="*/ 2147483646 w 51"/>
              <a:gd name="T49" fmla="*/ 2147483646 h 90"/>
              <a:gd name="T50" fmla="*/ 2147483646 w 51"/>
              <a:gd name="T51" fmla="*/ 2147483646 h 90"/>
              <a:gd name="T52" fmla="*/ 2147483646 w 51"/>
              <a:gd name="T53" fmla="*/ 2147483646 h 90"/>
              <a:gd name="T54" fmla="*/ 2147483646 w 51"/>
              <a:gd name="T55" fmla="*/ 2147483646 h 90"/>
              <a:gd name="T56" fmla="*/ 2147483646 w 51"/>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6" name="MH_Other_21"/>
          <p:cNvSpPr>
            <a:spLocks noChangeArrowheads="1"/>
          </p:cNvSpPr>
          <p:nvPr>
            <p:custDataLst>
              <p:tags r:id="rId7"/>
            </p:custDataLst>
          </p:nvPr>
        </p:nvSpPr>
        <p:spPr bwMode="auto">
          <a:xfrm>
            <a:off x="6968453" y="3284477"/>
            <a:ext cx="156068" cy="127693"/>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47" name="MH_Other_22"/>
          <p:cNvSpPr>
            <a:spLocks noChangeArrowheads="1"/>
          </p:cNvSpPr>
          <p:nvPr>
            <p:custDataLst>
              <p:tags r:id="rId8"/>
            </p:custDataLst>
          </p:nvPr>
        </p:nvSpPr>
        <p:spPr bwMode="auto">
          <a:xfrm>
            <a:off x="6828598" y="3754711"/>
            <a:ext cx="127693" cy="127693"/>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48" name="MH_Other_7"/>
          <p:cNvSpPr>
            <a:spLocks noChangeArrowheads="1"/>
          </p:cNvSpPr>
          <p:nvPr>
            <p:custDataLst>
              <p:tags r:id="rId9"/>
            </p:custDataLst>
          </p:nvPr>
        </p:nvSpPr>
        <p:spPr bwMode="auto">
          <a:xfrm>
            <a:off x="6425727" y="4820844"/>
            <a:ext cx="1060052" cy="1068161"/>
          </a:xfrm>
          <a:prstGeom prst="ellipse">
            <a:avLst/>
          </a:prstGeom>
          <a:solidFill>
            <a:srgbClr val="00A99D"/>
          </a:solidFill>
          <a:ln w="28575">
            <a:noFill/>
            <a:bevel/>
          </a:ln>
        </p:spPr>
        <p:txBody>
          <a:bodyPr anchor="ctr">
            <a:normAutofit fontScale="62500" lnSpcReduction="20000"/>
          </a:bodyPr>
          <a:lstStyle/>
          <a:p>
            <a:pPr algn="ctr">
              <a:defRPr/>
            </a:pPr>
            <a:endParaRPr lang="zh-CN" altLang="zh-CN" sz="8000">
              <a:solidFill>
                <a:schemeClr val="bg1"/>
              </a:solidFill>
              <a:sym typeface="Calibri" pitchFamily="34" charset="0"/>
            </a:endParaRPr>
          </a:p>
        </p:txBody>
      </p:sp>
      <p:sp>
        <p:nvSpPr>
          <p:cNvPr id="49" name="MH_Other_18"/>
          <p:cNvSpPr>
            <a:spLocks noEditPoints="1" noChangeArrowheads="1"/>
          </p:cNvSpPr>
          <p:nvPr>
            <p:custDataLst>
              <p:tags r:id="rId10"/>
            </p:custDataLst>
          </p:nvPr>
        </p:nvSpPr>
        <p:spPr bwMode="auto">
          <a:xfrm>
            <a:off x="6679087" y="5066096"/>
            <a:ext cx="555362" cy="547255"/>
          </a:xfrm>
          <a:custGeom>
            <a:avLst/>
            <a:gdLst>
              <a:gd name="T0" fmla="*/ 2147483646 w 120"/>
              <a:gd name="T1" fmla="*/ 2147483646 h 118"/>
              <a:gd name="T2" fmla="*/ 2147483646 w 120"/>
              <a:gd name="T3" fmla="*/ 2147483646 h 118"/>
              <a:gd name="T4" fmla="*/ 2147483646 w 120"/>
              <a:gd name="T5" fmla="*/ 2147483646 h 118"/>
              <a:gd name="T6" fmla="*/ 2147483646 w 120"/>
              <a:gd name="T7" fmla="*/ 2147483646 h 118"/>
              <a:gd name="T8" fmla="*/ 2147483646 w 120"/>
              <a:gd name="T9" fmla="*/ 2147483646 h 118"/>
              <a:gd name="T10" fmla="*/ 2147483646 w 120"/>
              <a:gd name="T11" fmla="*/ 2147483646 h 118"/>
              <a:gd name="T12" fmla="*/ 2147483646 w 120"/>
              <a:gd name="T13" fmla="*/ 2147483646 h 118"/>
              <a:gd name="T14" fmla="*/ 2147483646 w 120"/>
              <a:gd name="T15" fmla="*/ 2147483646 h 118"/>
              <a:gd name="T16" fmla="*/ 2147483646 w 120"/>
              <a:gd name="T17" fmla="*/ 2147483646 h 118"/>
              <a:gd name="T18" fmla="*/ 2147483646 w 120"/>
              <a:gd name="T19" fmla="*/ 2147483646 h 118"/>
              <a:gd name="T20" fmla="*/ 2147483646 w 120"/>
              <a:gd name="T21" fmla="*/ 2147483646 h 118"/>
              <a:gd name="T22" fmla="*/ 2147483646 w 120"/>
              <a:gd name="T23" fmla="*/ 2147483646 h 118"/>
              <a:gd name="T24" fmla="*/ 2147483646 w 120"/>
              <a:gd name="T25" fmla="*/ 2147483646 h 118"/>
              <a:gd name="T26" fmla="*/ 2147483646 w 120"/>
              <a:gd name="T27" fmla="*/ 2147483646 h 118"/>
              <a:gd name="T28" fmla="*/ 2147483646 w 120"/>
              <a:gd name="T29" fmla="*/ 2147483646 h 118"/>
              <a:gd name="T30" fmla="*/ 2147483646 w 120"/>
              <a:gd name="T31" fmla="*/ 2147483646 h 118"/>
              <a:gd name="T32" fmla="*/ 2147483646 w 120"/>
              <a:gd name="T33" fmla="*/ 2147483646 h 118"/>
              <a:gd name="T34" fmla="*/ 2147483646 w 120"/>
              <a:gd name="T35" fmla="*/ 2147483646 h 118"/>
              <a:gd name="T36" fmla="*/ 2147483646 w 120"/>
              <a:gd name="T37" fmla="*/ 2147483646 h 118"/>
              <a:gd name="T38" fmla="*/ 2147483646 w 120"/>
              <a:gd name="T39" fmla="*/ 2147483646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0" name="MH_SubTitle_1"/>
          <p:cNvSpPr>
            <a:spLocks noChangeArrowheads="1"/>
          </p:cNvSpPr>
          <p:nvPr>
            <p:custDataLst>
              <p:tags r:id="rId11"/>
            </p:custDataLst>
          </p:nvPr>
        </p:nvSpPr>
        <p:spPr bwMode="auto">
          <a:xfrm>
            <a:off x="7485779" y="1390859"/>
            <a:ext cx="2712900" cy="108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r>
              <a:rPr lang="zh-CN" altLang="en-US" sz="1600" dirty="0" smtClean="0">
                <a:solidFill>
                  <a:srgbClr val="3F3F3F"/>
                </a:solidFill>
                <a:latin typeface="微软雅黑" pitchFamily="34" charset="-122"/>
                <a:ea typeface="微软雅黑" pitchFamily="34" charset="-122"/>
              </a:rPr>
              <a:t>需求解析将目前需求状况细分罗列具体说明现状以及未来的潜力</a:t>
            </a:r>
            <a:endParaRPr lang="zh-CN" altLang="en-US" sz="1600" dirty="0">
              <a:solidFill>
                <a:srgbClr val="3F3F3F"/>
              </a:solidFill>
              <a:latin typeface="微软雅黑" pitchFamily="34" charset="-122"/>
              <a:ea typeface="微软雅黑" pitchFamily="34" charset="-122"/>
            </a:endParaRPr>
          </a:p>
        </p:txBody>
      </p:sp>
      <p:sp>
        <p:nvSpPr>
          <p:cNvPr id="51" name="MH_SubTitle_1"/>
          <p:cNvSpPr>
            <a:spLocks noChangeArrowheads="1"/>
          </p:cNvSpPr>
          <p:nvPr>
            <p:custDataLst>
              <p:tags r:id="rId12"/>
            </p:custDataLst>
          </p:nvPr>
        </p:nvSpPr>
        <p:spPr bwMode="auto">
          <a:xfrm>
            <a:off x="7530369" y="3012041"/>
            <a:ext cx="2712900" cy="108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r>
              <a:rPr lang="zh-CN" altLang="en-US" sz="1600" dirty="0" smtClean="0">
                <a:solidFill>
                  <a:srgbClr val="3F3F3F"/>
                </a:solidFill>
                <a:latin typeface="微软雅黑" pitchFamily="34" charset="-122"/>
                <a:ea typeface="微软雅黑" pitchFamily="34" charset="-122"/>
              </a:rPr>
              <a:t>需求解析将目前需求状况细分罗列具体说明现状以及未来的潜力</a:t>
            </a:r>
            <a:endParaRPr lang="zh-CN" altLang="en-US" sz="1600" dirty="0">
              <a:solidFill>
                <a:srgbClr val="3F3F3F"/>
              </a:solidFill>
              <a:latin typeface="微软雅黑" pitchFamily="34" charset="-122"/>
              <a:ea typeface="微软雅黑" pitchFamily="34" charset="-122"/>
            </a:endParaRPr>
          </a:p>
        </p:txBody>
      </p:sp>
      <p:sp>
        <p:nvSpPr>
          <p:cNvPr id="52" name="MH_SubTitle_1"/>
          <p:cNvSpPr>
            <a:spLocks noChangeArrowheads="1"/>
          </p:cNvSpPr>
          <p:nvPr>
            <p:custDataLst>
              <p:tags r:id="rId13"/>
            </p:custDataLst>
          </p:nvPr>
        </p:nvSpPr>
        <p:spPr bwMode="auto">
          <a:xfrm>
            <a:off x="7485779" y="4826258"/>
            <a:ext cx="2712900" cy="108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r>
              <a:rPr lang="zh-CN" altLang="en-US" sz="1600" dirty="0" smtClean="0">
                <a:solidFill>
                  <a:srgbClr val="3F3F3F"/>
                </a:solidFill>
                <a:latin typeface="微软雅黑" pitchFamily="34" charset="-122"/>
                <a:ea typeface="微软雅黑" pitchFamily="34" charset="-122"/>
              </a:rPr>
              <a:t>需求解析将目前需求状况细分罗列具体说明现状以及未来的潜力</a:t>
            </a:r>
            <a:endParaRPr lang="zh-CN" altLang="en-US" sz="1600" dirty="0">
              <a:solidFill>
                <a:srgbClr val="3F3F3F"/>
              </a:solidFill>
              <a:latin typeface="微软雅黑" pitchFamily="34" charset="-122"/>
              <a:ea typeface="微软雅黑" pitchFamily="34" charset="-122"/>
            </a:endParaRPr>
          </a:p>
        </p:txBody>
      </p:sp>
    </p:spTree>
    <p:extLst>
      <p:ext uri="{BB962C8B-B14F-4D97-AF65-F5344CB8AC3E}">
        <p14:creationId xmlns:p14="http://schemas.microsoft.com/office/powerpoint/2010/main" val="418944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80">
                                          <p:stCondLst>
                                            <p:cond delay="0"/>
                                          </p:stCondLst>
                                        </p:cTn>
                                        <p:tgtEl>
                                          <p:spTgt spid="53"/>
                                        </p:tgtEl>
                                      </p:cBhvr>
                                    </p:animEffect>
                                    <p:anim calcmode="lin" valueType="num">
                                      <p:cBhvr>
                                        <p:cTn id="8"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13" dur="26">
                                          <p:stCondLst>
                                            <p:cond delay="650"/>
                                          </p:stCondLst>
                                        </p:cTn>
                                        <p:tgtEl>
                                          <p:spTgt spid="53"/>
                                        </p:tgtEl>
                                      </p:cBhvr>
                                      <p:to x="100000" y="60000"/>
                                    </p:animScale>
                                    <p:animScale>
                                      <p:cBhvr>
                                        <p:cTn id="14" dur="166" decel="50000">
                                          <p:stCondLst>
                                            <p:cond delay="676"/>
                                          </p:stCondLst>
                                        </p:cTn>
                                        <p:tgtEl>
                                          <p:spTgt spid="53"/>
                                        </p:tgtEl>
                                      </p:cBhvr>
                                      <p:to x="100000" y="100000"/>
                                    </p:animScale>
                                    <p:animScale>
                                      <p:cBhvr>
                                        <p:cTn id="15" dur="26">
                                          <p:stCondLst>
                                            <p:cond delay="1312"/>
                                          </p:stCondLst>
                                        </p:cTn>
                                        <p:tgtEl>
                                          <p:spTgt spid="53"/>
                                        </p:tgtEl>
                                      </p:cBhvr>
                                      <p:to x="100000" y="80000"/>
                                    </p:animScale>
                                    <p:animScale>
                                      <p:cBhvr>
                                        <p:cTn id="16" dur="166" decel="50000">
                                          <p:stCondLst>
                                            <p:cond delay="1338"/>
                                          </p:stCondLst>
                                        </p:cTn>
                                        <p:tgtEl>
                                          <p:spTgt spid="53"/>
                                        </p:tgtEl>
                                      </p:cBhvr>
                                      <p:to x="100000" y="100000"/>
                                    </p:animScale>
                                    <p:animScale>
                                      <p:cBhvr>
                                        <p:cTn id="17" dur="26">
                                          <p:stCondLst>
                                            <p:cond delay="1642"/>
                                          </p:stCondLst>
                                        </p:cTn>
                                        <p:tgtEl>
                                          <p:spTgt spid="53"/>
                                        </p:tgtEl>
                                      </p:cBhvr>
                                      <p:to x="100000" y="90000"/>
                                    </p:animScale>
                                    <p:animScale>
                                      <p:cBhvr>
                                        <p:cTn id="18" dur="166" decel="50000">
                                          <p:stCondLst>
                                            <p:cond delay="1668"/>
                                          </p:stCondLst>
                                        </p:cTn>
                                        <p:tgtEl>
                                          <p:spTgt spid="53"/>
                                        </p:tgtEl>
                                      </p:cBhvr>
                                      <p:to x="100000" y="100000"/>
                                    </p:animScale>
                                    <p:animScale>
                                      <p:cBhvr>
                                        <p:cTn id="19" dur="26">
                                          <p:stCondLst>
                                            <p:cond delay="1808"/>
                                          </p:stCondLst>
                                        </p:cTn>
                                        <p:tgtEl>
                                          <p:spTgt spid="53"/>
                                        </p:tgtEl>
                                      </p:cBhvr>
                                      <p:to x="100000" y="95000"/>
                                    </p:animScale>
                                    <p:animScale>
                                      <p:cBhvr>
                                        <p:cTn id="20" dur="166" decel="50000">
                                          <p:stCondLst>
                                            <p:cond delay="1834"/>
                                          </p:stCondLst>
                                        </p:cTn>
                                        <p:tgtEl>
                                          <p:spTgt spid="53"/>
                                        </p:tgtEl>
                                      </p:cBhvr>
                                      <p:to x="100000" y="100000"/>
                                    </p:animScale>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500"/>
                                        <p:tgtEl>
                                          <p:spTgt spid="4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p:bldP spid="51"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4"/>
          <p:cNvSpPr txBox="1"/>
          <p:nvPr/>
        </p:nvSpPr>
        <p:spPr>
          <a:xfrm>
            <a:off x="1100364" y="535843"/>
            <a:ext cx="54006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微软雅黑" pitchFamily="34" charset="-122"/>
                <a:ea typeface="微软雅黑" pitchFamily="34" charset="-122"/>
              </a:rPr>
              <a:t>需要解决的问题</a:t>
            </a:r>
            <a:endParaRPr lang="en-US" altLang="zh-CN" sz="2400" b="1" dirty="0" smtClean="0">
              <a:solidFill>
                <a:srgbClr val="3F3F3F"/>
              </a:solidFill>
              <a:latin typeface="微软雅黑" pitchFamily="34" charset="-122"/>
              <a:ea typeface="微软雅黑" pitchFamily="34" charset="-122"/>
            </a:endParaRPr>
          </a:p>
          <a:p>
            <a:pPr algn="l"/>
            <a:r>
              <a:rPr lang="en-US" altLang="zh-CN" sz="1400" b="1" dirty="0" smtClean="0">
                <a:solidFill>
                  <a:srgbClr val="3F3F3F"/>
                </a:solidFill>
                <a:latin typeface="微软雅黑" pitchFamily="34" charset="-122"/>
                <a:ea typeface="微软雅黑" pitchFamily="34" charset="-122"/>
              </a:rPr>
              <a:t>NEED </a:t>
            </a:r>
            <a:r>
              <a:rPr lang="en-US" altLang="zh-CN" sz="1400" b="1" dirty="0">
                <a:solidFill>
                  <a:srgbClr val="3F3F3F"/>
                </a:solidFill>
                <a:latin typeface="微软雅黑" pitchFamily="34" charset="-122"/>
                <a:ea typeface="微软雅黑" pitchFamily="34" charset="-122"/>
              </a:rPr>
              <a:t>TO SOLVE THE PROBLEM</a:t>
            </a:r>
            <a:endParaRPr lang="zh-CN" altLang="en-US" sz="1400" b="1" dirty="0">
              <a:solidFill>
                <a:srgbClr val="3F3F3F"/>
              </a:solidFill>
              <a:latin typeface="微软雅黑" pitchFamily="34" charset="-122"/>
              <a:ea typeface="微软雅黑" pitchFamily="34" charset="-122"/>
            </a:endParaRPr>
          </a:p>
          <a:p>
            <a:pPr algn="l"/>
            <a:endParaRPr lang="zh-CN" altLang="en-US" sz="2400" b="1" dirty="0" smtClean="0">
              <a:solidFill>
                <a:srgbClr val="3F3F3F"/>
              </a:solidFill>
              <a:latin typeface="微软雅黑" pitchFamily="34" charset="-122"/>
              <a:ea typeface="微软雅黑" pitchFamily="34" charset="-122"/>
            </a:endParaRPr>
          </a:p>
        </p:txBody>
      </p:sp>
      <p:sp>
        <p:nvSpPr>
          <p:cNvPr id="13"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sp>
        <p:nvSpPr>
          <p:cNvPr id="8" name="Freeform 5"/>
          <p:cNvSpPr>
            <a:spLocks/>
          </p:cNvSpPr>
          <p:nvPr/>
        </p:nvSpPr>
        <p:spPr bwMode="auto">
          <a:xfrm>
            <a:off x="6961631" y="1248228"/>
            <a:ext cx="4914101" cy="5609771"/>
          </a:xfrm>
          <a:custGeom>
            <a:avLst/>
            <a:gdLst>
              <a:gd name="T0" fmla="*/ 755 w 929"/>
              <a:gd name="T1" fmla="*/ 640 h 1061"/>
              <a:gd name="T2" fmla="*/ 796 w 929"/>
              <a:gd name="T3" fmla="*/ 206 h 1061"/>
              <a:gd name="T4" fmla="*/ 373 w 929"/>
              <a:gd name="T5" fmla="*/ 46 h 1061"/>
              <a:gd name="T6" fmla="*/ 102 w 929"/>
              <a:gd name="T7" fmla="*/ 441 h 1061"/>
              <a:gd name="T8" fmla="*/ 45 w 929"/>
              <a:gd name="T9" fmla="*/ 570 h 1061"/>
              <a:gd name="T10" fmla="*/ 35 w 929"/>
              <a:gd name="T11" fmla="*/ 593 h 1061"/>
              <a:gd name="T12" fmla="*/ 47 w 929"/>
              <a:gd name="T13" fmla="*/ 618 h 1061"/>
              <a:gd name="T14" fmla="*/ 96 w 929"/>
              <a:gd name="T15" fmla="*/ 627 h 1061"/>
              <a:gd name="T16" fmla="*/ 105 w 929"/>
              <a:gd name="T17" fmla="*/ 645 h 1061"/>
              <a:gd name="T18" fmla="*/ 92 w 929"/>
              <a:gd name="T19" fmla="*/ 658 h 1061"/>
              <a:gd name="T20" fmla="*/ 86 w 929"/>
              <a:gd name="T21" fmla="*/ 671 h 1061"/>
              <a:gd name="T22" fmla="*/ 92 w 929"/>
              <a:gd name="T23" fmla="*/ 685 h 1061"/>
              <a:gd name="T24" fmla="*/ 109 w 929"/>
              <a:gd name="T25" fmla="*/ 711 h 1061"/>
              <a:gd name="T26" fmla="*/ 104 w 929"/>
              <a:gd name="T27" fmla="*/ 718 h 1061"/>
              <a:gd name="T28" fmla="*/ 99 w 929"/>
              <a:gd name="T29" fmla="*/ 729 h 1061"/>
              <a:gd name="T30" fmla="*/ 101 w 929"/>
              <a:gd name="T31" fmla="*/ 745 h 1061"/>
              <a:gd name="T32" fmla="*/ 128 w 929"/>
              <a:gd name="T33" fmla="*/ 771 h 1061"/>
              <a:gd name="T34" fmla="*/ 130 w 929"/>
              <a:gd name="T35" fmla="*/ 779 h 1061"/>
              <a:gd name="T36" fmla="*/ 148 w 929"/>
              <a:gd name="T37" fmla="*/ 870 h 1061"/>
              <a:gd name="T38" fmla="*/ 313 w 929"/>
              <a:gd name="T39" fmla="*/ 860 h 1061"/>
              <a:gd name="T40" fmla="*/ 359 w 929"/>
              <a:gd name="T41" fmla="*/ 984 h 1061"/>
              <a:gd name="T42" fmla="*/ 221 w 929"/>
              <a:gd name="T43" fmla="*/ 1061 h 1061"/>
              <a:gd name="T44" fmla="*/ 820 w 929"/>
              <a:gd name="T45" fmla="*/ 1061 h 1061"/>
              <a:gd name="T46" fmla="*/ 682 w 929"/>
              <a:gd name="T47" fmla="*/ 844 h 1061"/>
              <a:gd name="T48" fmla="*/ 755 w 929"/>
              <a:gd name="T49" fmla="*/ 640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9" h="1061">
                <a:moveTo>
                  <a:pt x="755" y="640"/>
                </a:moveTo>
                <a:cubicBezTo>
                  <a:pt x="929" y="375"/>
                  <a:pt x="796" y="206"/>
                  <a:pt x="796" y="206"/>
                </a:cubicBezTo>
                <a:cubicBezTo>
                  <a:pt x="677" y="0"/>
                  <a:pt x="373" y="46"/>
                  <a:pt x="373" y="46"/>
                </a:cubicBezTo>
                <a:cubicBezTo>
                  <a:pt x="0" y="120"/>
                  <a:pt x="102" y="441"/>
                  <a:pt x="102" y="441"/>
                </a:cubicBezTo>
                <a:cubicBezTo>
                  <a:pt x="45" y="570"/>
                  <a:pt x="45" y="570"/>
                  <a:pt x="45" y="570"/>
                </a:cubicBezTo>
                <a:cubicBezTo>
                  <a:pt x="39" y="577"/>
                  <a:pt x="36" y="582"/>
                  <a:pt x="35" y="593"/>
                </a:cubicBezTo>
                <a:cubicBezTo>
                  <a:pt x="34" y="605"/>
                  <a:pt x="39" y="613"/>
                  <a:pt x="47" y="618"/>
                </a:cubicBezTo>
                <a:cubicBezTo>
                  <a:pt x="55" y="623"/>
                  <a:pt x="96" y="627"/>
                  <a:pt x="96" y="627"/>
                </a:cubicBezTo>
                <a:cubicBezTo>
                  <a:pt x="105" y="645"/>
                  <a:pt x="105" y="645"/>
                  <a:pt x="105" y="645"/>
                </a:cubicBezTo>
                <a:cubicBezTo>
                  <a:pt x="105" y="645"/>
                  <a:pt x="96" y="653"/>
                  <a:pt x="92" y="658"/>
                </a:cubicBezTo>
                <a:cubicBezTo>
                  <a:pt x="88" y="663"/>
                  <a:pt x="87" y="665"/>
                  <a:pt x="86" y="671"/>
                </a:cubicBezTo>
                <a:cubicBezTo>
                  <a:pt x="85" y="676"/>
                  <a:pt x="89" y="681"/>
                  <a:pt x="92" y="685"/>
                </a:cubicBezTo>
                <a:cubicBezTo>
                  <a:pt x="95" y="690"/>
                  <a:pt x="109" y="711"/>
                  <a:pt x="109" y="711"/>
                </a:cubicBezTo>
                <a:cubicBezTo>
                  <a:pt x="109" y="711"/>
                  <a:pt x="107" y="714"/>
                  <a:pt x="104" y="718"/>
                </a:cubicBezTo>
                <a:cubicBezTo>
                  <a:pt x="101" y="722"/>
                  <a:pt x="99" y="729"/>
                  <a:pt x="99" y="729"/>
                </a:cubicBezTo>
                <a:cubicBezTo>
                  <a:pt x="98" y="734"/>
                  <a:pt x="98" y="739"/>
                  <a:pt x="101" y="745"/>
                </a:cubicBezTo>
                <a:cubicBezTo>
                  <a:pt x="104" y="751"/>
                  <a:pt x="126" y="768"/>
                  <a:pt x="128" y="771"/>
                </a:cubicBezTo>
                <a:cubicBezTo>
                  <a:pt x="131" y="775"/>
                  <a:pt x="130" y="779"/>
                  <a:pt x="130" y="779"/>
                </a:cubicBezTo>
                <a:cubicBezTo>
                  <a:pt x="113" y="832"/>
                  <a:pt x="141" y="864"/>
                  <a:pt x="148" y="870"/>
                </a:cubicBezTo>
                <a:cubicBezTo>
                  <a:pt x="179" y="896"/>
                  <a:pt x="292" y="857"/>
                  <a:pt x="313" y="860"/>
                </a:cubicBezTo>
                <a:cubicBezTo>
                  <a:pt x="329" y="863"/>
                  <a:pt x="357" y="892"/>
                  <a:pt x="359" y="984"/>
                </a:cubicBezTo>
                <a:cubicBezTo>
                  <a:pt x="221" y="1061"/>
                  <a:pt x="221" y="1061"/>
                  <a:pt x="221" y="1061"/>
                </a:cubicBezTo>
                <a:cubicBezTo>
                  <a:pt x="820" y="1061"/>
                  <a:pt x="820" y="1061"/>
                  <a:pt x="820" y="1061"/>
                </a:cubicBezTo>
                <a:cubicBezTo>
                  <a:pt x="682" y="844"/>
                  <a:pt x="682" y="844"/>
                  <a:pt x="682" y="844"/>
                </a:cubicBezTo>
                <a:cubicBezTo>
                  <a:pt x="643" y="777"/>
                  <a:pt x="755" y="640"/>
                  <a:pt x="755" y="640"/>
                </a:cubicBezTo>
                <a:close/>
              </a:path>
            </a:pathLst>
          </a:cu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7656454" y="3973051"/>
            <a:ext cx="12110" cy="13456"/>
          </a:xfrm>
          <a:custGeom>
            <a:avLst/>
            <a:gdLst>
              <a:gd name="T0" fmla="*/ 2 w 4"/>
              <a:gd name="T1" fmla="*/ 4 h 4"/>
              <a:gd name="T2" fmla="*/ 1 w 4"/>
              <a:gd name="T3" fmla="*/ 3 h 4"/>
              <a:gd name="T4" fmla="*/ 0 w 4"/>
              <a:gd name="T5" fmla="*/ 2 h 4"/>
              <a:gd name="T6" fmla="*/ 1 w 4"/>
              <a:gd name="T7" fmla="*/ 1 h 4"/>
              <a:gd name="T8" fmla="*/ 4 w 4"/>
              <a:gd name="T9" fmla="*/ 1 h 4"/>
              <a:gd name="T10" fmla="*/ 4 w 4"/>
              <a:gd name="T11" fmla="*/ 2 h 4"/>
              <a:gd name="T12" fmla="*/ 4 w 4"/>
              <a:gd name="T13" fmla="*/ 3 h 4"/>
              <a:gd name="T14" fmla="*/ 2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4"/>
                </a:moveTo>
                <a:cubicBezTo>
                  <a:pt x="2" y="4"/>
                  <a:pt x="1" y="4"/>
                  <a:pt x="1" y="3"/>
                </a:cubicBezTo>
                <a:cubicBezTo>
                  <a:pt x="1" y="3"/>
                  <a:pt x="0" y="2"/>
                  <a:pt x="0" y="2"/>
                </a:cubicBezTo>
                <a:cubicBezTo>
                  <a:pt x="0" y="1"/>
                  <a:pt x="1" y="1"/>
                  <a:pt x="1" y="1"/>
                </a:cubicBezTo>
                <a:cubicBezTo>
                  <a:pt x="2" y="0"/>
                  <a:pt x="3" y="0"/>
                  <a:pt x="4" y="1"/>
                </a:cubicBezTo>
                <a:cubicBezTo>
                  <a:pt x="4" y="1"/>
                  <a:pt x="4" y="1"/>
                  <a:pt x="4" y="2"/>
                </a:cubicBezTo>
                <a:cubicBezTo>
                  <a:pt x="4" y="2"/>
                  <a:pt x="4" y="3"/>
                  <a:pt x="4" y="3"/>
                </a:cubicBezTo>
                <a:cubicBezTo>
                  <a:pt x="3" y="4"/>
                  <a:pt x="3" y="4"/>
                  <a:pt x="2" y="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noEditPoints="1"/>
          </p:cNvSpPr>
          <p:nvPr/>
        </p:nvSpPr>
        <p:spPr bwMode="auto">
          <a:xfrm>
            <a:off x="7644175" y="3586866"/>
            <a:ext cx="597564" cy="591706"/>
          </a:xfrm>
          <a:custGeom>
            <a:avLst/>
            <a:gdLst>
              <a:gd name="T0" fmla="*/ 84 w 90"/>
              <a:gd name="T1" fmla="*/ 42 h 89"/>
              <a:gd name="T2" fmla="*/ 88 w 90"/>
              <a:gd name="T3" fmla="*/ 32 h 89"/>
              <a:gd name="T4" fmla="*/ 85 w 90"/>
              <a:gd name="T5" fmla="*/ 25 h 89"/>
              <a:gd name="T6" fmla="*/ 74 w 90"/>
              <a:gd name="T7" fmla="*/ 19 h 89"/>
              <a:gd name="T8" fmla="*/ 71 w 90"/>
              <a:gd name="T9" fmla="*/ 16 h 89"/>
              <a:gd name="T10" fmla="*/ 66 w 90"/>
              <a:gd name="T11" fmla="*/ 5 h 89"/>
              <a:gd name="T12" fmla="*/ 59 w 90"/>
              <a:gd name="T13" fmla="*/ 2 h 89"/>
              <a:gd name="T14" fmla="*/ 47 w 90"/>
              <a:gd name="T15" fmla="*/ 6 h 89"/>
              <a:gd name="T16" fmla="*/ 42 w 90"/>
              <a:gd name="T17" fmla="*/ 6 h 89"/>
              <a:gd name="T18" fmla="*/ 32 w 90"/>
              <a:gd name="T19" fmla="*/ 2 h 89"/>
              <a:gd name="T20" fmla="*/ 25 w 90"/>
              <a:gd name="T21" fmla="*/ 5 h 89"/>
              <a:gd name="T22" fmla="*/ 19 w 90"/>
              <a:gd name="T23" fmla="*/ 16 h 89"/>
              <a:gd name="T24" fmla="*/ 16 w 90"/>
              <a:gd name="T25" fmla="*/ 19 h 89"/>
              <a:gd name="T26" fmla="*/ 5 w 90"/>
              <a:gd name="T27" fmla="*/ 24 h 89"/>
              <a:gd name="T28" fmla="*/ 2 w 90"/>
              <a:gd name="T29" fmla="*/ 30 h 89"/>
              <a:gd name="T30" fmla="*/ 6 w 90"/>
              <a:gd name="T31" fmla="*/ 42 h 89"/>
              <a:gd name="T32" fmla="*/ 6 w 90"/>
              <a:gd name="T33" fmla="*/ 47 h 89"/>
              <a:gd name="T34" fmla="*/ 2 w 90"/>
              <a:gd name="T35" fmla="*/ 58 h 89"/>
              <a:gd name="T36" fmla="*/ 5 w 90"/>
              <a:gd name="T37" fmla="*/ 65 h 89"/>
              <a:gd name="T38" fmla="*/ 16 w 90"/>
              <a:gd name="T39" fmla="*/ 70 h 89"/>
              <a:gd name="T40" fmla="*/ 19 w 90"/>
              <a:gd name="T41" fmla="*/ 74 h 89"/>
              <a:gd name="T42" fmla="*/ 24 w 90"/>
              <a:gd name="T43" fmla="*/ 84 h 89"/>
              <a:gd name="T44" fmla="*/ 31 w 90"/>
              <a:gd name="T45" fmla="*/ 87 h 89"/>
              <a:gd name="T46" fmla="*/ 42 w 90"/>
              <a:gd name="T47" fmla="*/ 84 h 89"/>
              <a:gd name="T48" fmla="*/ 47 w 90"/>
              <a:gd name="T49" fmla="*/ 84 h 89"/>
              <a:gd name="T50" fmla="*/ 58 w 90"/>
              <a:gd name="T51" fmla="*/ 88 h 89"/>
              <a:gd name="T52" fmla="*/ 65 w 90"/>
              <a:gd name="T53" fmla="*/ 85 h 89"/>
              <a:gd name="T54" fmla="*/ 71 w 90"/>
              <a:gd name="T55" fmla="*/ 74 h 89"/>
              <a:gd name="T56" fmla="*/ 74 w 90"/>
              <a:gd name="T57" fmla="*/ 70 h 89"/>
              <a:gd name="T58" fmla="*/ 84 w 90"/>
              <a:gd name="T59" fmla="*/ 66 h 89"/>
              <a:gd name="T60" fmla="*/ 87 w 90"/>
              <a:gd name="T61" fmla="*/ 59 h 89"/>
              <a:gd name="T62" fmla="*/ 84 w 90"/>
              <a:gd name="T63" fmla="*/ 47 h 89"/>
              <a:gd name="T64" fmla="*/ 65 w 90"/>
              <a:gd name="T65" fmla="*/ 22 h 89"/>
              <a:gd name="T66" fmla="*/ 38 w 90"/>
              <a:gd name="T67" fmla="*/ 34 h 89"/>
              <a:gd name="T68" fmla="*/ 51 w 90"/>
              <a:gd name="T69" fmla="*/ 45 h 89"/>
              <a:gd name="T70" fmla="*/ 45 w 90"/>
              <a:gd name="T71" fmla="*/ 39 h 89"/>
              <a:gd name="T72" fmla="*/ 14 w 90"/>
              <a:gd name="T73" fmla="*/ 45 h 89"/>
              <a:gd name="T74" fmla="*/ 32 w 90"/>
              <a:gd name="T75" fmla="*/ 45 h 89"/>
              <a:gd name="T76" fmla="*/ 45 w 90"/>
              <a:gd name="T77" fmla="*/ 76 h 89"/>
              <a:gd name="T78" fmla="*/ 45 w 90"/>
              <a:gd name="T79" fmla="*/ 57 h 89"/>
              <a:gd name="T80" fmla="*/ 45 w 90"/>
              <a:gd name="T81" fmla="*/ 76 h 89"/>
              <a:gd name="T82" fmla="*/ 58 w 90"/>
              <a:gd name="T83" fmla="*/ 45 h 89"/>
              <a:gd name="T84" fmla="*/ 76 w 90"/>
              <a:gd name="T85"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90" y="47"/>
                </a:moveTo>
                <a:cubicBezTo>
                  <a:pt x="90" y="43"/>
                  <a:pt x="90" y="43"/>
                  <a:pt x="90" y="43"/>
                </a:cubicBezTo>
                <a:cubicBezTo>
                  <a:pt x="84" y="42"/>
                  <a:pt x="84" y="42"/>
                  <a:pt x="84" y="42"/>
                </a:cubicBezTo>
                <a:cubicBezTo>
                  <a:pt x="84" y="41"/>
                  <a:pt x="83" y="39"/>
                  <a:pt x="83" y="38"/>
                </a:cubicBezTo>
                <a:cubicBezTo>
                  <a:pt x="89" y="36"/>
                  <a:pt x="89" y="36"/>
                  <a:pt x="89" y="36"/>
                </a:cubicBezTo>
                <a:cubicBezTo>
                  <a:pt x="88" y="32"/>
                  <a:pt x="88" y="32"/>
                  <a:pt x="88" y="32"/>
                </a:cubicBezTo>
                <a:cubicBezTo>
                  <a:pt x="82" y="33"/>
                  <a:pt x="82" y="33"/>
                  <a:pt x="82" y="33"/>
                </a:cubicBezTo>
                <a:cubicBezTo>
                  <a:pt x="81" y="31"/>
                  <a:pt x="81" y="30"/>
                  <a:pt x="80" y="28"/>
                </a:cubicBezTo>
                <a:cubicBezTo>
                  <a:pt x="85" y="25"/>
                  <a:pt x="85" y="25"/>
                  <a:pt x="85" y="25"/>
                </a:cubicBezTo>
                <a:cubicBezTo>
                  <a:pt x="83" y="21"/>
                  <a:pt x="83" y="21"/>
                  <a:pt x="83" y="21"/>
                </a:cubicBezTo>
                <a:cubicBezTo>
                  <a:pt x="78" y="24"/>
                  <a:pt x="78" y="24"/>
                  <a:pt x="78" y="24"/>
                </a:cubicBezTo>
                <a:cubicBezTo>
                  <a:pt x="77" y="22"/>
                  <a:pt x="75" y="20"/>
                  <a:pt x="74" y="19"/>
                </a:cubicBezTo>
                <a:cubicBezTo>
                  <a:pt x="78" y="15"/>
                  <a:pt x="78" y="15"/>
                  <a:pt x="78" y="15"/>
                </a:cubicBezTo>
                <a:cubicBezTo>
                  <a:pt x="75" y="12"/>
                  <a:pt x="75" y="12"/>
                  <a:pt x="75" y="12"/>
                </a:cubicBezTo>
                <a:cubicBezTo>
                  <a:pt x="71" y="16"/>
                  <a:pt x="71" y="16"/>
                  <a:pt x="71" y="16"/>
                </a:cubicBezTo>
                <a:cubicBezTo>
                  <a:pt x="69" y="15"/>
                  <a:pt x="68" y="14"/>
                  <a:pt x="67" y="13"/>
                </a:cubicBezTo>
                <a:cubicBezTo>
                  <a:pt x="70" y="8"/>
                  <a:pt x="70" y="8"/>
                  <a:pt x="70" y="8"/>
                </a:cubicBezTo>
                <a:cubicBezTo>
                  <a:pt x="66" y="5"/>
                  <a:pt x="66" y="5"/>
                  <a:pt x="66" y="5"/>
                </a:cubicBezTo>
                <a:cubicBezTo>
                  <a:pt x="63" y="10"/>
                  <a:pt x="63" y="10"/>
                  <a:pt x="63" y="10"/>
                </a:cubicBezTo>
                <a:cubicBezTo>
                  <a:pt x="61" y="9"/>
                  <a:pt x="60" y="9"/>
                  <a:pt x="58" y="8"/>
                </a:cubicBezTo>
                <a:cubicBezTo>
                  <a:pt x="59" y="2"/>
                  <a:pt x="59" y="2"/>
                  <a:pt x="59" y="2"/>
                </a:cubicBezTo>
                <a:cubicBezTo>
                  <a:pt x="55" y="1"/>
                  <a:pt x="55" y="1"/>
                  <a:pt x="55" y="1"/>
                </a:cubicBezTo>
                <a:cubicBezTo>
                  <a:pt x="53" y="7"/>
                  <a:pt x="53" y="7"/>
                  <a:pt x="53" y="7"/>
                </a:cubicBezTo>
                <a:cubicBezTo>
                  <a:pt x="51" y="6"/>
                  <a:pt x="49" y="6"/>
                  <a:pt x="47" y="6"/>
                </a:cubicBezTo>
                <a:cubicBezTo>
                  <a:pt x="47" y="0"/>
                  <a:pt x="47" y="0"/>
                  <a:pt x="47" y="0"/>
                </a:cubicBezTo>
                <a:cubicBezTo>
                  <a:pt x="43" y="0"/>
                  <a:pt x="43" y="0"/>
                  <a:pt x="43" y="0"/>
                </a:cubicBezTo>
                <a:cubicBezTo>
                  <a:pt x="42" y="6"/>
                  <a:pt x="42" y="6"/>
                  <a:pt x="42" y="6"/>
                </a:cubicBezTo>
                <a:cubicBezTo>
                  <a:pt x="41" y="6"/>
                  <a:pt x="39" y="6"/>
                  <a:pt x="38" y="6"/>
                </a:cubicBezTo>
                <a:cubicBezTo>
                  <a:pt x="36" y="1"/>
                  <a:pt x="36" y="1"/>
                  <a:pt x="36" y="1"/>
                </a:cubicBezTo>
                <a:cubicBezTo>
                  <a:pt x="32" y="2"/>
                  <a:pt x="32" y="2"/>
                  <a:pt x="32" y="2"/>
                </a:cubicBezTo>
                <a:cubicBezTo>
                  <a:pt x="33" y="8"/>
                  <a:pt x="33" y="8"/>
                  <a:pt x="33" y="8"/>
                </a:cubicBezTo>
                <a:cubicBezTo>
                  <a:pt x="31" y="8"/>
                  <a:pt x="30" y="9"/>
                  <a:pt x="28" y="10"/>
                </a:cubicBezTo>
                <a:cubicBezTo>
                  <a:pt x="25" y="5"/>
                  <a:pt x="25" y="5"/>
                  <a:pt x="25" y="5"/>
                </a:cubicBezTo>
                <a:cubicBezTo>
                  <a:pt x="21" y="7"/>
                  <a:pt x="21" y="7"/>
                  <a:pt x="21" y="7"/>
                </a:cubicBezTo>
                <a:cubicBezTo>
                  <a:pt x="24" y="12"/>
                  <a:pt x="24" y="12"/>
                  <a:pt x="24" y="12"/>
                </a:cubicBezTo>
                <a:cubicBezTo>
                  <a:pt x="22" y="13"/>
                  <a:pt x="21" y="14"/>
                  <a:pt x="19" y="16"/>
                </a:cubicBezTo>
                <a:cubicBezTo>
                  <a:pt x="15" y="12"/>
                  <a:pt x="15" y="12"/>
                  <a:pt x="15" y="12"/>
                </a:cubicBezTo>
                <a:cubicBezTo>
                  <a:pt x="12" y="15"/>
                  <a:pt x="12" y="15"/>
                  <a:pt x="12" y="15"/>
                </a:cubicBezTo>
                <a:cubicBezTo>
                  <a:pt x="16" y="19"/>
                  <a:pt x="16" y="19"/>
                  <a:pt x="16" y="19"/>
                </a:cubicBezTo>
                <a:cubicBezTo>
                  <a:pt x="15" y="20"/>
                  <a:pt x="14" y="21"/>
                  <a:pt x="13" y="23"/>
                </a:cubicBezTo>
                <a:cubicBezTo>
                  <a:pt x="8" y="20"/>
                  <a:pt x="8" y="20"/>
                  <a:pt x="8" y="20"/>
                </a:cubicBezTo>
                <a:cubicBezTo>
                  <a:pt x="5" y="24"/>
                  <a:pt x="5" y="24"/>
                  <a:pt x="5" y="24"/>
                </a:cubicBezTo>
                <a:cubicBezTo>
                  <a:pt x="10" y="27"/>
                  <a:pt x="10" y="27"/>
                  <a:pt x="10" y="27"/>
                </a:cubicBezTo>
                <a:cubicBezTo>
                  <a:pt x="9" y="28"/>
                  <a:pt x="9" y="30"/>
                  <a:pt x="8" y="32"/>
                </a:cubicBezTo>
                <a:cubicBezTo>
                  <a:pt x="2" y="30"/>
                  <a:pt x="2" y="30"/>
                  <a:pt x="2" y="30"/>
                </a:cubicBezTo>
                <a:cubicBezTo>
                  <a:pt x="1" y="35"/>
                  <a:pt x="1" y="35"/>
                  <a:pt x="1" y="35"/>
                </a:cubicBezTo>
                <a:cubicBezTo>
                  <a:pt x="7" y="37"/>
                  <a:pt x="7" y="37"/>
                  <a:pt x="7" y="37"/>
                </a:cubicBezTo>
                <a:cubicBezTo>
                  <a:pt x="6" y="38"/>
                  <a:pt x="6" y="40"/>
                  <a:pt x="6" y="42"/>
                </a:cubicBezTo>
                <a:cubicBezTo>
                  <a:pt x="0" y="43"/>
                  <a:pt x="0" y="43"/>
                  <a:pt x="0" y="43"/>
                </a:cubicBezTo>
                <a:cubicBezTo>
                  <a:pt x="0" y="47"/>
                  <a:pt x="0" y="47"/>
                  <a:pt x="0" y="47"/>
                </a:cubicBezTo>
                <a:cubicBezTo>
                  <a:pt x="6" y="47"/>
                  <a:pt x="6" y="47"/>
                  <a:pt x="6" y="47"/>
                </a:cubicBezTo>
                <a:cubicBezTo>
                  <a:pt x="6" y="49"/>
                  <a:pt x="6" y="50"/>
                  <a:pt x="7" y="52"/>
                </a:cubicBezTo>
                <a:cubicBezTo>
                  <a:pt x="1" y="54"/>
                  <a:pt x="1" y="54"/>
                  <a:pt x="1" y="54"/>
                </a:cubicBezTo>
                <a:cubicBezTo>
                  <a:pt x="2" y="58"/>
                  <a:pt x="2" y="58"/>
                  <a:pt x="2" y="58"/>
                </a:cubicBezTo>
                <a:cubicBezTo>
                  <a:pt x="8" y="57"/>
                  <a:pt x="8" y="57"/>
                  <a:pt x="8" y="57"/>
                </a:cubicBezTo>
                <a:cubicBezTo>
                  <a:pt x="8" y="58"/>
                  <a:pt x="9" y="60"/>
                  <a:pt x="10" y="62"/>
                </a:cubicBezTo>
                <a:cubicBezTo>
                  <a:pt x="5" y="65"/>
                  <a:pt x="5" y="65"/>
                  <a:pt x="5" y="65"/>
                </a:cubicBezTo>
                <a:cubicBezTo>
                  <a:pt x="7" y="68"/>
                  <a:pt x="7" y="68"/>
                  <a:pt x="7" y="68"/>
                </a:cubicBezTo>
                <a:cubicBezTo>
                  <a:pt x="12" y="66"/>
                  <a:pt x="12" y="66"/>
                  <a:pt x="12" y="66"/>
                </a:cubicBezTo>
                <a:cubicBezTo>
                  <a:pt x="13" y="67"/>
                  <a:pt x="14" y="69"/>
                  <a:pt x="16" y="70"/>
                </a:cubicBezTo>
                <a:cubicBezTo>
                  <a:pt x="12" y="75"/>
                  <a:pt x="12" y="75"/>
                  <a:pt x="12" y="75"/>
                </a:cubicBezTo>
                <a:cubicBezTo>
                  <a:pt x="15" y="78"/>
                  <a:pt x="15" y="78"/>
                  <a:pt x="15" y="78"/>
                </a:cubicBezTo>
                <a:cubicBezTo>
                  <a:pt x="19" y="74"/>
                  <a:pt x="19" y="74"/>
                  <a:pt x="19" y="74"/>
                </a:cubicBezTo>
                <a:cubicBezTo>
                  <a:pt x="20" y="75"/>
                  <a:pt x="21" y="76"/>
                  <a:pt x="23" y="77"/>
                </a:cubicBezTo>
                <a:cubicBezTo>
                  <a:pt x="20" y="82"/>
                  <a:pt x="20" y="82"/>
                  <a:pt x="20" y="82"/>
                </a:cubicBezTo>
                <a:cubicBezTo>
                  <a:pt x="24" y="84"/>
                  <a:pt x="24" y="84"/>
                  <a:pt x="24" y="84"/>
                </a:cubicBezTo>
                <a:cubicBezTo>
                  <a:pt x="27" y="79"/>
                  <a:pt x="27" y="79"/>
                  <a:pt x="27" y="79"/>
                </a:cubicBezTo>
                <a:cubicBezTo>
                  <a:pt x="29" y="80"/>
                  <a:pt x="30" y="81"/>
                  <a:pt x="32" y="81"/>
                </a:cubicBezTo>
                <a:cubicBezTo>
                  <a:pt x="31" y="87"/>
                  <a:pt x="31" y="87"/>
                  <a:pt x="31" y="87"/>
                </a:cubicBezTo>
                <a:cubicBezTo>
                  <a:pt x="35" y="88"/>
                  <a:pt x="35" y="88"/>
                  <a:pt x="35" y="88"/>
                </a:cubicBezTo>
                <a:cubicBezTo>
                  <a:pt x="37" y="83"/>
                  <a:pt x="37" y="83"/>
                  <a:pt x="37" y="83"/>
                </a:cubicBezTo>
                <a:cubicBezTo>
                  <a:pt x="38" y="83"/>
                  <a:pt x="40" y="84"/>
                  <a:pt x="42" y="84"/>
                </a:cubicBezTo>
                <a:cubicBezTo>
                  <a:pt x="43" y="89"/>
                  <a:pt x="43" y="89"/>
                  <a:pt x="43" y="89"/>
                </a:cubicBezTo>
                <a:cubicBezTo>
                  <a:pt x="47" y="89"/>
                  <a:pt x="47" y="89"/>
                  <a:pt x="47" y="89"/>
                </a:cubicBezTo>
                <a:cubicBezTo>
                  <a:pt x="47" y="84"/>
                  <a:pt x="47" y="84"/>
                  <a:pt x="47" y="84"/>
                </a:cubicBezTo>
                <a:cubicBezTo>
                  <a:pt x="49" y="84"/>
                  <a:pt x="50" y="83"/>
                  <a:pt x="52" y="83"/>
                </a:cubicBezTo>
                <a:cubicBezTo>
                  <a:pt x="54" y="89"/>
                  <a:pt x="54" y="89"/>
                  <a:pt x="54" y="89"/>
                </a:cubicBezTo>
                <a:cubicBezTo>
                  <a:pt x="58" y="88"/>
                  <a:pt x="58" y="88"/>
                  <a:pt x="58" y="88"/>
                </a:cubicBezTo>
                <a:cubicBezTo>
                  <a:pt x="57" y="82"/>
                  <a:pt x="57" y="82"/>
                  <a:pt x="57" y="82"/>
                </a:cubicBezTo>
                <a:cubicBezTo>
                  <a:pt x="58" y="81"/>
                  <a:pt x="60" y="81"/>
                  <a:pt x="62" y="80"/>
                </a:cubicBezTo>
                <a:cubicBezTo>
                  <a:pt x="65" y="85"/>
                  <a:pt x="65" y="85"/>
                  <a:pt x="65" y="85"/>
                </a:cubicBezTo>
                <a:cubicBezTo>
                  <a:pt x="68" y="83"/>
                  <a:pt x="68" y="83"/>
                  <a:pt x="68" y="83"/>
                </a:cubicBezTo>
                <a:cubicBezTo>
                  <a:pt x="66" y="78"/>
                  <a:pt x="66" y="78"/>
                  <a:pt x="66" y="78"/>
                </a:cubicBezTo>
                <a:cubicBezTo>
                  <a:pt x="68" y="76"/>
                  <a:pt x="69" y="75"/>
                  <a:pt x="71" y="74"/>
                </a:cubicBezTo>
                <a:cubicBezTo>
                  <a:pt x="75" y="78"/>
                  <a:pt x="75" y="78"/>
                  <a:pt x="75" y="78"/>
                </a:cubicBezTo>
                <a:cubicBezTo>
                  <a:pt x="78" y="75"/>
                  <a:pt x="78" y="75"/>
                  <a:pt x="78" y="75"/>
                </a:cubicBezTo>
                <a:cubicBezTo>
                  <a:pt x="74" y="70"/>
                  <a:pt x="74" y="70"/>
                  <a:pt x="74" y="70"/>
                </a:cubicBezTo>
                <a:cubicBezTo>
                  <a:pt x="75" y="69"/>
                  <a:pt x="76" y="68"/>
                  <a:pt x="77" y="67"/>
                </a:cubicBezTo>
                <a:cubicBezTo>
                  <a:pt x="82" y="70"/>
                  <a:pt x="82" y="70"/>
                  <a:pt x="82" y="70"/>
                </a:cubicBezTo>
                <a:cubicBezTo>
                  <a:pt x="84" y="66"/>
                  <a:pt x="84" y="66"/>
                  <a:pt x="84" y="66"/>
                </a:cubicBezTo>
                <a:cubicBezTo>
                  <a:pt x="79" y="63"/>
                  <a:pt x="79" y="63"/>
                  <a:pt x="79" y="63"/>
                </a:cubicBezTo>
                <a:cubicBezTo>
                  <a:pt x="80" y="61"/>
                  <a:pt x="81" y="59"/>
                  <a:pt x="82" y="58"/>
                </a:cubicBezTo>
                <a:cubicBezTo>
                  <a:pt x="87" y="59"/>
                  <a:pt x="87" y="59"/>
                  <a:pt x="87" y="59"/>
                </a:cubicBezTo>
                <a:cubicBezTo>
                  <a:pt x="88" y="55"/>
                  <a:pt x="88" y="55"/>
                  <a:pt x="88" y="55"/>
                </a:cubicBezTo>
                <a:cubicBezTo>
                  <a:pt x="83" y="53"/>
                  <a:pt x="83" y="53"/>
                  <a:pt x="83" y="53"/>
                </a:cubicBezTo>
                <a:cubicBezTo>
                  <a:pt x="83" y="51"/>
                  <a:pt x="84" y="49"/>
                  <a:pt x="84" y="47"/>
                </a:cubicBezTo>
                <a:lnTo>
                  <a:pt x="90" y="47"/>
                </a:lnTo>
                <a:close/>
                <a:moveTo>
                  <a:pt x="45" y="14"/>
                </a:moveTo>
                <a:cubicBezTo>
                  <a:pt x="53" y="14"/>
                  <a:pt x="60" y="17"/>
                  <a:pt x="65" y="22"/>
                </a:cubicBezTo>
                <a:cubicBezTo>
                  <a:pt x="52" y="34"/>
                  <a:pt x="52" y="34"/>
                  <a:pt x="52" y="34"/>
                </a:cubicBezTo>
                <a:cubicBezTo>
                  <a:pt x="50" y="33"/>
                  <a:pt x="48" y="32"/>
                  <a:pt x="45" y="32"/>
                </a:cubicBezTo>
                <a:cubicBezTo>
                  <a:pt x="43" y="32"/>
                  <a:pt x="40" y="33"/>
                  <a:pt x="38" y="34"/>
                </a:cubicBezTo>
                <a:cubicBezTo>
                  <a:pt x="25" y="21"/>
                  <a:pt x="25" y="21"/>
                  <a:pt x="25" y="21"/>
                </a:cubicBezTo>
                <a:cubicBezTo>
                  <a:pt x="31" y="17"/>
                  <a:pt x="37" y="14"/>
                  <a:pt x="45" y="14"/>
                </a:cubicBezTo>
                <a:close/>
                <a:moveTo>
                  <a:pt x="51" y="45"/>
                </a:moveTo>
                <a:cubicBezTo>
                  <a:pt x="51" y="48"/>
                  <a:pt x="48" y="51"/>
                  <a:pt x="45" y="51"/>
                </a:cubicBezTo>
                <a:cubicBezTo>
                  <a:pt x="42" y="51"/>
                  <a:pt x="39" y="48"/>
                  <a:pt x="39" y="45"/>
                </a:cubicBezTo>
                <a:cubicBezTo>
                  <a:pt x="39" y="42"/>
                  <a:pt x="42" y="39"/>
                  <a:pt x="45" y="39"/>
                </a:cubicBezTo>
                <a:cubicBezTo>
                  <a:pt x="48" y="39"/>
                  <a:pt x="51" y="42"/>
                  <a:pt x="51" y="45"/>
                </a:cubicBezTo>
                <a:close/>
                <a:moveTo>
                  <a:pt x="22" y="65"/>
                </a:moveTo>
                <a:cubicBezTo>
                  <a:pt x="17" y="60"/>
                  <a:pt x="14" y="53"/>
                  <a:pt x="14" y="45"/>
                </a:cubicBezTo>
                <a:cubicBezTo>
                  <a:pt x="14" y="37"/>
                  <a:pt x="17" y="29"/>
                  <a:pt x="22" y="24"/>
                </a:cubicBezTo>
                <a:cubicBezTo>
                  <a:pt x="35" y="37"/>
                  <a:pt x="35" y="37"/>
                  <a:pt x="35" y="37"/>
                </a:cubicBezTo>
                <a:cubicBezTo>
                  <a:pt x="33" y="39"/>
                  <a:pt x="32" y="42"/>
                  <a:pt x="32" y="45"/>
                </a:cubicBezTo>
                <a:cubicBezTo>
                  <a:pt x="32" y="48"/>
                  <a:pt x="33" y="50"/>
                  <a:pt x="35" y="52"/>
                </a:cubicBezTo>
                <a:lnTo>
                  <a:pt x="22" y="65"/>
                </a:lnTo>
                <a:close/>
                <a:moveTo>
                  <a:pt x="45" y="76"/>
                </a:moveTo>
                <a:cubicBezTo>
                  <a:pt x="37" y="76"/>
                  <a:pt x="30" y="73"/>
                  <a:pt x="25" y="68"/>
                </a:cubicBezTo>
                <a:cubicBezTo>
                  <a:pt x="38" y="55"/>
                  <a:pt x="38" y="55"/>
                  <a:pt x="38" y="55"/>
                </a:cubicBezTo>
                <a:cubicBezTo>
                  <a:pt x="40" y="57"/>
                  <a:pt x="42" y="57"/>
                  <a:pt x="45" y="57"/>
                </a:cubicBezTo>
                <a:cubicBezTo>
                  <a:pt x="48" y="57"/>
                  <a:pt x="51" y="56"/>
                  <a:pt x="53" y="55"/>
                </a:cubicBezTo>
                <a:cubicBezTo>
                  <a:pt x="66" y="68"/>
                  <a:pt x="66" y="68"/>
                  <a:pt x="66" y="68"/>
                </a:cubicBezTo>
                <a:cubicBezTo>
                  <a:pt x="60" y="73"/>
                  <a:pt x="53" y="76"/>
                  <a:pt x="45" y="76"/>
                </a:cubicBezTo>
                <a:close/>
                <a:moveTo>
                  <a:pt x="69" y="64"/>
                </a:moveTo>
                <a:cubicBezTo>
                  <a:pt x="56" y="51"/>
                  <a:pt x="56" y="51"/>
                  <a:pt x="56" y="51"/>
                </a:cubicBezTo>
                <a:cubicBezTo>
                  <a:pt x="57" y="49"/>
                  <a:pt x="58" y="47"/>
                  <a:pt x="58" y="45"/>
                </a:cubicBezTo>
                <a:cubicBezTo>
                  <a:pt x="58" y="42"/>
                  <a:pt x="57" y="40"/>
                  <a:pt x="55" y="38"/>
                </a:cubicBezTo>
                <a:cubicBezTo>
                  <a:pt x="68" y="25"/>
                  <a:pt x="68" y="25"/>
                  <a:pt x="68" y="25"/>
                </a:cubicBezTo>
                <a:cubicBezTo>
                  <a:pt x="73" y="30"/>
                  <a:pt x="76" y="37"/>
                  <a:pt x="76" y="45"/>
                </a:cubicBezTo>
                <a:cubicBezTo>
                  <a:pt x="76" y="52"/>
                  <a:pt x="73" y="59"/>
                  <a:pt x="69" y="64"/>
                </a:cubicBez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4"/>
          <p:cNvSpPr>
            <a:spLocks noEditPoints="1"/>
          </p:cNvSpPr>
          <p:nvPr/>
        </p:nvSpPr>
        <p:spPr bwMode="auto">
          <a:xfrm>
            <a:off x="8090523" y="4006243"/>
            <a:ext cx="446347" cy="441971"/>
          </a:xfrm>
          <a:custGeom>
            <a:avLst/>
            <a:gdLst>
              <a:gd name="T0" fmla="*/ 84 w 90"/>
              <a:gd name="T1" fmla="*/ 42 h 89"/>
              <a:gd name="T2" fmla="*/ 88 w 90"/>
              <a:gd name="T3" fmla="*/ 32 h 89"/>
              <a:gd name="T4" fmla="*/ 85 w 90"/>
              <a:gd name="T5" fmla="*/ 25 h 89"/>
              <a:gd name="T6" fmla="*/ 74 w 90"/>
              <a:gd name="T7" fmla="*/ 19 h 89"/>
              <a:gd name="T8" fmla="*/ 71 w 90"/>
              <a:gd name="T9" fmla="*/ 16 h 89"/>
              <a:gd name="T10" fmla="*/ 66 w 90"/>
              <a:gd name="T11" fmla="*/ 5 h 89"/>
              <a:gd name="T12" fmla="*/ 59 w 90"/>
              <a:gd name="T13" fmla="*/ 2 h 89"/>
              <a:gd name="T14" fmla="*/ 47 w 90"/>
              <a:gd name="T15" fmla="*/ 6 h 89"/>
              <a:gd name="T16" fmla="*/ 42 w 90"/>
              <a:gd name="T17" fmla="*/ 6 h 89"/>
              <a:gd name="T18" fmla="*/ 32 w 90"/>
              <a:gd name="T19" fmla="*/ 2 h 89"/>
              <a:gd name="T20" fmla="*/ 25 w 90"/>
              <a:gd name="T21" fmla="*/ 5 h 89"/>
              <a:gd name="T22" fmla="*/ 19 w 90"/>
              <a:gd name="T23" fmla="*/ 16 h 89"/>
              <a:gd name="T24" fmla="*/ 16 w 90"/>
              <a:gd name="T25" fmla="*/ 19 h 89"/>
              <a:gd name="T26" fmla="*/ 5 w 90"/>
              <a:gd name="T27" fmla="*/ 24 h 89"/>
              <a:gd name="T28" fmla="*/ 2 w 90"/>
              <a:gd name="T29" fmla="*/ 30 h 89"/>
              <a:gd name="T30" fmla="*/ 6 w 90"/>
              <a:gd name="T31" fmla="*/ 42 h 89"/>
              <a:gd name="T32" fmla="*/ 6 w 90"/>
              <a:gd name="T33" fmla="*/ 47 h 89"/>
              <a:gd name="T34" fmla="*/ 2 w 90"/>
              <a:gd name="T35" fmla="*/ 58 h 89"/>
              <a:gd name="T36" fmla="*/ 5 w 90"/>
              <a:gd name="T37" fmla="*/ 65 h 89"/>
              <a:gd name="T38" fmla="*/ 16 w 90"/>
              <a:gd name="T39" fmla="*/ 70 h 89"/>
              <a:gd name="T40" fmla="*/ 19 w 90"/>
              <a:gd name="T41" fmla="*/ 74 h 89"/>
              <a:gd name="T42" fmla="*/ 24 w 90"/>
              <a:gd name="T43" fmla="*/ 84 h 89"/>
              <a:gd name="T44" fmla="*/ 31 w 90"/>
              <a:gd name="T45" fmla="*/ 87 h 89"/>
              <a:gd name="T46" fmla="*/ 42 w 90"/>
              <a:gd name="T47" fmla="*/ 84 h 89"/>
              <a:gd name="T48" fmla="*/ 47 w 90"/>
              <a:gd name="T49" fmla="*/ 84 h 89"/>
              <a:gd name="T50" fmla="*/ 58 w 90"/>
              <a:gd name="T51" fmla="*/ 88 h 89"/>
              <a:gd name="T52" fmla="*/ 65 w 90"/>
              <a:gd name="T53" fmla="*/ 85 h 89"/>
              <a:gd name="T54" fmla="*/ 71 w 90"/>
              <a:gd name="T55" fmla="*/ 74 h 89"/>
              <a:gd name="T56" fmla="*/ 74 w 90"/>
              <a:gd name="T57" fmla="*/ 70 h 89"/>
              <a:gd name="T58" fmla="*/ 84 w 90"/>
              <a:gd name="T59" fmla="*/ 66 h 89"/>
              <a:gd name="T60" fmla="*/ 87 w 90"/>
              <a:gd name="T61" fmla="*/ 59 h 89"/>
              <a:gd name="T62" fmla="*/ 84 w 90"/>
              <a:gd name="T63" fmla="*/ 47 h 89"/>
              <a:gd name="T64" fmla="*/ 65 w 90"/>
              <a:gd name="T65" fmla="*/ 22 h 89"/>
              <a:gd name="T66" fmla="*/ 38 w 90"/>
              <a:gd name="T67" fmla="*/ 34 h 89"/>
              <a:gd name="T68" fmla="*/ 51 w 90"/>
              <a:gd name="T69" fmla="*/ 45 h 89"/>
              <a:gd name="T70" fmla="*/ 45 w 90"/>
              <a:gd name="T71" fmla="*/ 39 h 89"/>
              <a:gd name="T72" fmla="*/ 14 w 90"/>
              <a:gd name="T73" fmla="*/ 45 h 89"/>
              <a:gd name="T74" fmla="*/ 32 w 90"/>
              <a:gd name="T75" fmla="*/ 45 h 89"/>
              <a:gd name="T76" fmla="*/ 45 w 90"/>
              <a:gd name="T77" fmla="*/ 76 h 89"/>
              <a:gd name="T78" fmla="*/ 45 w 90"/>
              <a:gd name="T79" fmla="*/ 57 h 89"/>
              <a:gd name="T80" fmla="*/ 45 w 90"/>
              <a:gd name="T81" fmla="*/ 76 h 89"/>
              <a:gd name="T82" fmla="*/ 58 w 90"/>
              <a:gd name="T83" fmla="*/ 45 h 89"/>
              <a:gd name="T84" fmla="*/ 76 w 90"/>
              <a:gd name="T85"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90" y="47"/>
                </a:moveTo>
                <a:cubicBezTo>
                  <a:pt x="90" y="43"/>
                  <a:pt x="90" y="43"/>
                  <a:pt x="90" y="43"/>
                </a:cubicBezTo>
                <a:cubicBezTo>
                  <a:pt x="84" y="42"/>
                  <a:pt x="84" y="42"/>
                  <a:pt x="84" y="42"/>
                </a:cubicBezTo>
                <a:cubicBezTo>
                  <a:pt x="84" y="41"/>
                  <a:pt x="83" y="39"/>
                  <a:pt x="83" y="38"/>
                </a:cubicBezTo>
                <a:cubicBezTo>
                  <a:pt x="89" y="36"/>
                  <a:pt x="89" y="36"/>
                  <a:pt x="89" y="36"/>
                </a:cubicBezTo>
                <a:cubicBezTo>
                  <a:pt x="88" y="32"/>
                  <a:pt x="88" y="32"/>
                  <a:pt x="88" y="32"/>
                </a:cubicBezTo>
                <a:cubicBezTo>
                  <a:pt x="82" y="33"/>
                  <a:pt x="82" y="33"/>
                  <a:pt x="82" y="33"/>
                </a:cubicBezTo>
                <a:cubicBezTo>
                  <a:pt x="81" y="31"/>
                  <a:pt x="81" y="30"/>
                  <a:pt x="80" y="28"/>
                </a:cubicBezTo>
                <a:cubicBezTo>
                  <a:pt x="85" y="25"/>
                  <a:pt x="85" y="25"/>
                  <a:pt x="85" y="25"/>
                </a:cubicBezTo>
                <a:cubicBezTo>
                  <a:pt x="83" y="21"/>
                  <a:pt x="83" y="21"/>
                  <a:pt x="83" y="21"/>
                </a:cubicBezTo>
                <a:cubicBezTo>
                  <a:pt x="78" y="24"/>
                  <a:pt x="78" y="24"/>
                  <a:pt x="78" y="24"/>
                </a:cubicBezTo>
                <a:cubicBezTo>
                  <a:pt x="77" y="22"/>
                  <a:pt x="75" y="20"/>
                  <a:pt x="74" y="19"/>
                </a:cubicBezTo>
                <a:cubicBezTo>
                  <a:pt x="78" y="15"/>
                  <a:pt x="78" y="15"/>
                  <a:pt x="78" y="15"/>
                </a:cubicBezTo>
                <a:cubicBezTo>
                  <a:pt x="75" y="12"/>
                  <a:pt x="75" y="12"/>
                  <a:pt x="75" y="12"/>
                </a:cubicBezTo>
                <a:cubicBezTo>
                  <a:pt x="71" y="16"/>
                  <a:pt x="71" y="16"/>
                  <a:pt x="71" y="16"/>
                </a:cubicBezTo>
                <a:cubicBezTo>
                  <a:pt x="69" y="15"/>
                  <a:pt x="68" y="14"/>
                  <a:pt x="67" y="13"/>
                </a:cubicBezTo>
                <a:cubicBezTo>
                  <a:pt x="70" y="8"/>
                  <a:pt x="70" y="8"/>
                  <a:pt x="70" y="8"/>
                </a:cubicBezTo>
                <a:cubicBezTo>
                  <a:pt x="66" y="5"/>
                  <a:pt x="66" y="5"/>
                  <a:pt x="66" y="5"/>
                </a:cubicBezTo>
                <a:cubicBezTo>
                  <a:pt x="63" y="10"/>
                  <a:pt x="63" y="10"/>
                  <a:pt x="63" y="10"/>
                </a:cubicBezTo>
                <a:cubicBezTo>
                  <a:pt x="61" y="9"/>
                  <a:pt x="60" y="9"/>
                  <a:pt x="58" y="8"/>
                </a:cubicBezTo>
                <a:cubicBezTo>
                  <a:pt x="59" y="2"/>
                  <a:pt x="59" y="2"/>
                  <a:pt x="59" y="2"/>
                </a:cubicBezTo>
                <a:cubicBezTo>
                  <a:pt x="55" y="1"/>
                  <a:pt x="55" y="1"/>
                  <a:pt x="55" y="1"/>
                </a:cubicBezTo>
                <a:cubicBezTo>
                  <a:pt x="53" y="7"/>
                  <a:pt x="53" y="7"/>
                  <a:pt x="53" y="7"/>
                </a:cubicBezTo>
                <a:cubicBezTo>
                  <a:pt x="51" y="6"/>
                  <a:pt x="49" y="6"/>
                  <a:pt x="47" y="6"/>
                </a:cubicBezTo>
                <a:cubicBezTo>
                  <a:pt x="47" y="0"/>
                  <a:pt x="47" y="0"/>
                  <a:pt x="47" y="0"/>
                </a:cubicBezTo>
                <a:cubicBezTo>
                  <a:pt x="43" y="0"/>
                  <a:pt x="43" y="0"/>
                  <a:pt x="43" y="0"/>
                </a:cubicBezTo>
                <a:cubicBezTo>
                  <a:pt x="42" y="6"/>
                  <a:pt x="42" y="6"/>
                  <a:pt x="42" y="6"/>
                </a:cubicBezTo>
                <a:cubicBezTo>
                  <a:pt x="41" y="6"/>
                  <a:pt x="39" y="6"/>
                  <a:pt x="38" y="6"/>
                </a:cubicBezTo>
                <a:cubicBezTo>
                  <a:pt x="36" y="1"/>
                  <a:pt x="36" y="1"/>
                  <a:pt x="36" y="1"/>
                </a:cubicBezTo>
                <a:cubicBezTo>
                  <a:pt x="32" y="2"/>
                  <a:pt x="32" y="2"/>
                  <a:pt x="32" y="2"/>
                </a:cubicBezTo>
                <a:cubicBezTo>
                  <a:pt x="33" y="8"/>
                  <a:pt x="33" y="8"/>
                  <a:pt x="33" y="8"/>
                </a:cubicBezTo>
                <a:cubicBezTo>
                  <a:pt x="31" y="8"/>
                  <a:pt x="30" y="9"/>
                  <a:pt x="28" y="10"/>
                </a:cubicBezTo>
                <a:cubicBezTo>
                  <a:pt x="25" y="5"/>
                  <a:pt x="25" y="5"/>
                  <a:pt x="25" y="5"/>
                </a:cubicBezTo>
                <a:cubicBezTo>
                  <a:pt x="21" y="7"/>
                  <a:pt x="21" y="7"/>
                  <a:pt x="21" y="7"/>
                </a:cubicBezTo>
                <a:cubicBezTo>
                  <a:pt x="24" y="12"/>
                  <a:pt x="24" y="12"/>
                  <a:pt x="24" y="12"/>
                </a:cubicBezTo>
                <a:cubicBezTo>
                  <a:pt x="22" y="13"/>
                  <a:pt x="21" y="14"/>
                  <a:pt x="19" y="16"/>
                </a:cubicBezTo>
                <a:cubicBezTo>
                  <a:pt x="15" y="12"/>
                  <a:pt x="15" y="12"/>
                  <a:pt x="15" y="12"/>
                </a:cubicBezTo>
                <a:cubicBezTo>
                  <a:pt x="12" y="15"/>
                  <a:pt x="12" y="15"/>
                  <a:pt x="12" y="15"/>
                </a:cubicBezTo>
                <a:cubicBezTo>
                  <a:pt x="16" y="19"/>
                  <a:pt x="16" y="19"/>
                  <a:pt x="16" y="19"/>
                </a:cubicBezTo>
                <a:cubicBezTo>
                  <a:pt x="15" y="20"/>
                  <a:pt x="14" y="21"/>
                  <a:pt x="13" y="23"/>
                </a:cubicBezTo>
                <a:cubicBezTo>
                  <a:pt x="8" y="20"/>
                  <a:pt x="8" y="20"/>
                  <a:pt x="8" y="20"/>
                </a:cubicBezTo>
                <a:cubicBezTo>
                  <a:pt x="5" y="24"/>
                  <a:pt x="5" y="24"/>
                  <a:pt x="5" y="24"/>
                </a:cubicBezTo>
                <a:cubicBezTo>
                  <a:pt x="10" y="27"/>
                  <a:pt x="10" y="27"/>
                  <a:pt x="10" y="27"/>
                </a:cubicBezTo>
                <a:cubicBezTo>
                  <a:pt x="9" y="28"/>
                  <a:pt x="9" y="30"/>
                  <a:pt x="8" y="32"/>
                </a:cubicBezTo>
                <a:cubicBezTo>
                  <a:pt x="2" y="30"/>
                  <a:pt x="2" y="30"/>
                  <a:pt x="2" y="30"/>
                </a:cubicBezTo>
                <a:cubicBezTo>
                  <a:pt x="1" y="35"/>
                  <a:pt x="1" y="35"/>
                  <a:pt x="1" y="35"/>
                </a:cubicBezTo>
                <a:cubicBezTo>
                  <a:pt x="7" y="37"/>
                  <a:pt x="7" y="37"/>
                  <a:pt x="7" y="37"/>
                </a:cubicBezTo>
                <a:cubicBezTo>
                  <a:pt x="6" y="38"/>
                  <a:pt x="6" y="40"/>
                  <a:pt x="6" y="42"/>
                </a:cubicBezTo>
                <a:cubicBezTo>
                  <a:pt x="0" y="43"/>
                  <a:pt x="0" y="43"/>
                  <a:pt x="0" y="43"/>
                </a:cubicBezTo>
                <a:cubicBezTo>
                  <a:pt x="0" y="47"/>
                  <a:pt x="0" y="47"/>
                  <a:pt x="0" y="47"/>
                </a:cubicBezTo>
                <a:cubicBezTo>
                  <a:pt x="6" y="47"/>
                  <a:pt x="6" y="47"/>
                  <a:pt x="6" y="47"/>
                </a:cubicBezTo>
                <a:cubicBezTo>
                  <a:pt x="6" y="49"/>
                  <a:pt x="6" y="50"/>
                  <a:pt x="7" y="52"/>
                </a:cubicBezTo>
                <a:cubicBezTo>
                  <a:pt x="1" y="54"/>
                  <a:pt x="1" y="54"/>
                  <a:pt x="1" y="54"/>
                </a:cubicBezTo>
                <a:cubicBezTo>
                  <a:pt x="2" y="58"/>
                  <a:pt x="2" y="58"/>
                  <a:pt x="2" y="58"/>
                </a:cubicBezTo>
                <a:cubicBezTo>
                  <a:pt x="8" y="57"/>
                  <a:pt x="8" y="57"/>
                  <a:pt x="8" y="57"/>
                </a:cubicBezTo>
                <a:cubicBezTo>
                  <a:pt x="8" y="58"/>
                  <a:pt x="9" y="60"/>
                  <a:pt x="10" y="62"/>
                </a:cubicBezTo>
                <a:cubicBezTo>
                  <a:pt x="5" y="65"/>
                  <a:pt x="5" y="65"/>
                  <a:pt x="5" y="65"/>
                </a:cubicBezTo>
                <a:cubicBezTo>
                  <a:pt x="7" y="68"/>
                  <a:pt x="7" y="68"/>
                  <a:pt x="7" y="68"/>
                </a:cubicBezTo>
                <a:cubicBezTo>
                  <a:pt x="12" y="66"/>
                  <a:pt x="12" y="66"/>
                  <a:pt x="12" y="66"/>
                </a:cubicBezTo>
                <a:cubicBezTo>
                  <a:pt x="13" y="67"/>
                  <a:pt x="14" y="69"/>
                  <a:pt x="16" y="70"/>
                </a:cubicBezTo>
                <a:cubicBezTo>
                  <a:pt x="12" y="75"/>
                  <a:pt x="12" y="75"/>
                  <a:pt x="12" y="75"/>
                </a:cubicBezTo>
                <a:cubicBezTo>
                  <a:pt x="15" y="78"/>
                  <a:pt x="15" y="78"/>
                  <a:pt x="15" y="78"/>
                </a:cubicBezTo>
                <a:cubicBezTo>
                  <a:pt x="19" y="74"/>
                  <a:pt x="19" y="74"/>
                  <a:pt x="19" y="74"/>
                </a:cubicBezTo>
                <a:cubicBezTo>
                  <a:pt x="20" y="75"/>
                  <a:pt x="21" y="76"/>
                  <a:pt x="23" y="77"/>
                </a:cubicBezTo>
                <a:cubicBezTo>
                  <a:pt x="20" y="82"/>
                  <a:pt x="20" y="82"/>
                  <a:pt x="20" y="82"/>
                </a:cubicBezTo>
                <a:cubicBezTo>
                  <a:pt x="24" y="84"/>
                  <a:pt x="24" y="84"/>
                  <a:pt x="24" y="84"/>
                </a:cubicBezTo>
                <a:cubicBezTo>
                  <a:pt x="27" y="79"/>
                  <a:pt x="27" y="79"/>
                  <a:pt x="27" y="79"/>
                </a:cubicBezTo>
                <a:cubicBezTo>
                  <a:pt x="29" y="80"/>
                  <a:pt x="30" y="81"/>
                  <a:pt x="32" y="81"/>
                </a:cubicBezTo>
                <a:cubicBezTo>
                  <a:pt x="31" y="87"/>
                  <a:pt x="31" y="87"/>
                  <a:pt x="31" y="87"/>
                </a:cubicBezTo>
                <a:cubicBezTo>
                  <a:pt x="35" y="88"/>
                  <a:pt x="35" y="88"/>
                  <a:pt x="35" y="88"/>
                </a:cubicBezTo>
                <a:cubicBezTo>
                  <a:pt x="37" y="83"/>
                  <a:pt x="37" y="83"/>
                  <a:pt x="37" y="83"/>
                </a:cubicBezTo>
                <a:cubicBezTo>
                  <a:pt x="38" y="83"/>
                  <a:pt x="40" y="84"/>
                  <a:pt x="42" y="84"/>
                </a:cubicBezTo>
                <a:cubicBezTo>
                  <a:pt x="43" y="89"/>
                  <a:pt x="43" y="89"/>
                  <a:pt x="43" y="89"/>
                </a:cubicBezTo>
                <a:cubicBezTo>
                  <a:pt x="47" y="89"/>
                  <a:pt x="47" y="89"/>
                  <a:pt x="47" y="89"/>
                </a:cubicBezTo>
                <a:cubicBezTo>
                  <a:pt x="47" y="84"/>
                  <a:pt x="47" y="84"/>
                  <a:pt x="47" y="84"/>
                </a:cubicBezTo>
                <a:cubicBezTo>
                  <a:pt x="49" y="84"/>
                  <a:pt x="50" y="83"/>
                  <a:pt x="52" y="83"/>
                </a:cubicBezTo>
                <a:cubicBezTo>
                  <a:pt x="54" y="89"/>
                  <a:pt x="54" y="89"/>
                  <a:pt x="54" y="89"/>
                </a:cubicBezTo>
                <a:cubicBezTo>
                  <a:pt x="58" y="88"/>
                  <a:pt x="58" y="88"/>
                  <a:pt x="58" y="88"/>
                </a:cubicBezTo>
                <a:cubicBezTo>
                  <a:pt x="57" y="82"/>
                  <a:pt x="57" y="82"/>
                  <a:pt x="57" y="82"/>
                </a:cubicBezTo>
                <a:cubicBezTo>
                  <a:pt x="58" y="81"/>
                  <a:pt x="60" y="81"/>
                  <a:pt x="62" y="80"/>
                </a:cubicBezTo>
                <a:cubicBezTo>
                  <a:pt x="65" y="85"/>
                  <a:pt x="65" y="85"/>
                  <a:pt x="65" y="85"/>
                </a:cubicBezTo>
                <a:cubicBezTo>
                  <a:pt x="68" y="83"/>
                  <a:pt x="68" y="83"/>
                  <a:pt x="68" y="83"/>
                </a:cubicBezTo>
                <a:cubicBezTo>
                  <a:pt x="66" y="78"/>
                  <a:pt x="66" y="78"/>
                  <a:pt x="66" y="78"/>
                </a:cubicBezTo>
                <a:cubicBezTo>
                  <a:pt x="68" y="76"/>
                  <a:pt x="69" y="75"/>
                  <a:pt x="71" y="74"/>
                </a:cubicBezTo>
                <a:cubicBezTo>
                  <a:pt x="75" y="78"/>
                  <a:pt x="75" y="78"/>
                  <a:pt x="75" y="78"/>
                </a:cubicBezTo>
                <a:cubicBezTo>
                  <a:pt x="78" y="75"/>
                  <a:pt x="78" y="75"/>
                  <a:pt x="78" y="75"/>
                </a:cubicBezTo>
                <a:cubicBezTo>
                  <a:pt x="74" y="70"/>
                  <a:pt x="74" y="70"/>
                  <a:pt x="74" y="70"/>
                </a:cubicBezTo>
                <a:cubicBezTo>
                  <a:pt x="75" y="69"/>
                  <a:pt x="76" y="68"/>
                  <a:pt x="77" y="67"/>
                </a:cubicBezTo>
                <a:cubicBezTo>
                  <a:pt x="82" y="70"/>
                  <a:pt x="82" y="70"/>
                  <a:pt x="82" y="70"/>
                </a:cubicBezTo>
                <a:cubicBezTo>
                  <a:pt x="84" y="66"/>
                  <a:pt x="84" y="66"/>
                  <a:pt x="84" y="66"/>
                </a:cubicBezTo>
                <a:cubicBezTo>
                  <a:pt x="79" y="63"/>
                  <a:pt x="79" y="63"/>
                  <a:pt x="79" y="63"/>
                </a:cubicBezTo>
                <a:cubicBezTo>
                  <a:pt x="80" y="61"/>
                  <a:pt x="81" y="59"/>
                  <a:pt x="82" y="58"/>
                </a:cubicBezTo>
                <a:cubicBezTo>
                  <a:pt x="87" y="59"/>
                  <a:pt x="87" y="59"/>
                  <a:pt x="87" y="59"/>
                </a:cubicBezTo>
                <a:cubicBezTo>
                  <a:pt x="88" y="55"/>
                  <a:pt x="88" y="55"/>
                  <a:pt x="88" y="55"/>
                </a:cubicBezTo>
                <a:cubicBezTo>
                  <a:pt x="83" y="53"/>
                  <a:pt x="83" y="53"/>
                  <a:pt x="83" y="53"/>
                </a:cubicBezTo>
                <a:cubicBezTo>
                  <a:pt x="83" y="51"/>
                  <a:pt x="84" y="49"/>
                  <a:pt x="84" y="47"/>
                </a:cubicBezTo>
                <a:lnTo>
                  <a:pt x="90" y="47"/>
                </a:lnTo>
                <a:close/>
                <a:moveTo>
                  <a:pt x="45" y="14"/>
                </a:moveTo>
                <a:cubicBezTo>
                  <a:pt x="53" y="14"/>
                  <a:pt x="60" y="17"/>
                  <a:pt x="65" y="22"/>
                </a:cubicBezTo>
                <a:cubicBezTo>
                  <a:pt x="52" y="34"/>
                  <a:pt x="52" y="34"/>
                  <a:pt x="52" y="34"/>
                </a:cubicBezTo>
                <a:cubicBezTo>
                  <a:pt x="50" y="33"/>
                  <a:pt x="48" y="32"/>
                  <a:pt x="45" y="32"/>
                </a:cubicBezTo>
                <a:cubicBezTo>
                  <a:pt x="43" y="32"/>
                  <a:pt x="40" y="33"/>
                  <a:pt x="38" y="34"/>
                </a:cubicBezTo>
                <a:cubicBezTo>
                  <a:pt x="25" y="21"/>
                  <a:pt x="25" y="21"/>
                  <a:pt x="25" y="21"/>
                </a:cubicBezTo>
                <a:cubicBezTo>
                  <a:pt x="31" y="17"/>
                  <a:pt x="37" y="14"/>
                  <a:pt x="45" y="14"/>
                </a:cubicBezTo>
                <a:close/>
                <a:moveTo>
                  <a:pt x="51" y="45"/>
                </a:moveTo>
                <a:cubicBezTo>
                  <a:pt x="51" y="48"/>
                  <a:pt x="48" y="51"/>
                  <a:pt x="45" y="51"/>
                </a:cubicBezTo>
                <a:cubicBezTo>
                  <a:pt x="42" y="51"/>
                  <a:pt x="39" y="48"/>
                  <a:pt x="39" y="45"/>
                </a:cubicBezTo>
                <a:cubicBezTo>
                  <a:pt x="39" y="42"/>
                  <a:pt x="42" y="39"/>
                  <a:pt x="45" y="39"/>
                </a:cubicBezTo>
                <a:cubicBezTo>
                  <a:pt x="48" y="39"/>
                  <a:pt x="51" y="42"/>
                  <a:pt x="51" y="45"/>
                </a:cubicBezTo>
                <a:close/>
                <a:moveTo>
                  <a:pt x="22" y="65"/>
                </a:moveTo>
                <a:cubicBezTo>
                  <a:pt x="17" y="60"/>
                  <a:pt x="14" y="53"/>
                  <a:pt x="14" y="45"/>
                </a:cubicBezTo>
                <a:cubicBezTo>
                  <a:pt x="14" y="37"/>
                  <a:pt x="17" y="29"/>
                  <a:pt x="22" y="24"/>
                </a:cubicBezTo>
                <a:cubicBezTo>
                  <a:pt x="35" y="37"/>
                  <a:pt x="35" y="37"/>
                  <a:pt x="35" y="37"/>
                </a:cubicBezTo>
                <a:cubicBezTo>
                  <a:pt x="33" y="39"/>
                  <a:pt x="32" y="42"/>
                  <a:pt x="32" y="45"/>
                </a:cubicBezTo>
                <a:cubicBezTo>
                  <a:pt x="32" y="48"/>
                  <a:pt x="33" y="50"/>
                  <a:pt x="35" y="52"/>
                </a:cubicBezTo>
                <a:lnTo>
                  <a:pt x="22" y="65"/>
                </a:lnTo>
                <a:close/>
                <a:moveTo>
                  <a:pt x="45" y="76"/>
                </a:moveTo>
                <a:cubicBezTo>
                  <a:pt x="37" y="76"/>
                  <a:pt x="30" y="73"/>
                  <a:pt x="25" y="68"/>
                </a:cubicBezTo>
                <a:cubicBezTo>
                  <a:pt x="38" y="55"/>
                  <a:pt x="38" y="55"/>
                  <a:pt x="38" y="55"/>
                </a:cubicBezTo>
                <a:cubicBezTo>
                  <a:pt x="40" y="57"/>
                  <a:pt x="42" y="57"/>
                  <a:pt x="45" y="57"/>
                </a:cubicBezTo>
                <a:cubicBezTo>
                  <a:pt x="48" y="57"/>
                  <a:pt x="51" y="56"/>
                  <a:pt x="53" y="55"/>
                </a:cubicBezTo>
                <a:cubicBezTo>
                  <a:pt x="66" y="68"/>
                  <a:pt x="66" y="68"/>
                  <a:pt x="66" y="68"/>
                </a:cubicBezTo>
                <a:cubicBezTo>
                  <a:pt x="60" y="73"/>
                  <a:pt x="53" y="76"/>
                  <a:pt x="45" y="76"/>
                </a:cubicBezTo>
                <a:close/>
                <a:moveTo>
                  <a:pt x="69" y="64"/>
                </a:moveTo>
                <a:cubicBezTo>
                  <a:pt x="56" y="51"/>
                  <a:pt x="56" y="51"/>
                  <a:pt x="56" y="51"/>
                </a:cubicBezTo>
                <a:cubicBezTo>
                  <a:pt x="57" y="49"/>
                  <a:pt x="58" y="47"/>
                  <a:pt x="58" y="45"/>
                </a:cubicBezTo>
                <a:cubicBezTo>
                  <a:pt x="58" y="42"/>
                  <a:pt x="57" y="40"/>
                  <a:pt x="55" y="38"/>
                </a:cubicBezTo>
                <a:cubicBezTo>
                  <a:pt x="68" y="25"/>
                  <a:pt x="68" y="25"/>
                  <a:pt x="68" y="25"/>
                </a:cubicBezTo>
                <a:cubicBezTo>
                  <a:pt x="73" y="30"/>
                  <a:pt x="76" y="37"/>
                  <a:pt x="76" y="45"/>
                </a:cubicBezTo>
                <a:cubicBezTo>
                  <a:pt x="76" y="52"/>
                  <a:pt x="73" y="59"/>
                  <a:pt x="69" y="64"/>
                </a:cubicBezTo>
                <a:close/>
              </a:path>
            </a:pathLst>
          </a:custGeom>
          <a:solidFill>
            <a:srgbClr val="76717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p:cNvGrpSpPr/>
          <p:nvPr/>
        </p:nvGrpSpPr>
        <p:grpSpPr>
          <a:xfrm>
            <a:off x="9158356" y="1656141"/>
            <a:ext cx="1734356" cy="1294151"/>
            <a:chOff x="9158356" y="1656141"/>
            <a:chExt cx="1734356" cy="1294151"/>
          </a:xfrm>
        </p:grpSpPr>
        <p:sp>
          <p:nvSpPr>
            <p:cNvPr id="22" name="Freeform 16"/>
            <p:cNvSpPr>
              <a:spLocks/>
            </p:cNvSpPr>
            <p:nvPr/>
          </p:nvSpPr>
          <p:spPr bwMode="auto">
            <a:xfrm>
              <a:off x="9158356" y="1656141"/>
              <a:ext cx="1734356" cy="1294151"/>
            </a:xfrm>
            <a:custGeom>
              <a:avLst/>
              <a:gdLst>
                <a:gd name="T0" fmla="*/ 299 w 302"/>
                <a:gd name="T1" fmla="*/ 85 h 225"/>
                <a:gd name="T2" fmla="*/ 115 w 302"/>
                <a:gd name="T3" fmla="*/ 1 h 225"/>
                <a:gd name="T4" fmla="*/ 106 w 302"/>
                <a:gd name="T5" fmla="*/ 7 h 225"/>
                <a:gd name="T6" fmla="*/ 99 w 302"/>
                <a:gd name="T7" fmla="*/ 36 h 225"/>
                <a:gd name="T8" fmla="*/ 86 w 302"/>
                <a:gd name="T9" fmla="*/ 33 h 225"/>
                <a:gd name="T10" fmla="*/ 80 w 302"/>
                <a:gd name="T11" fmla="*/ 27 h 225"/>
                <a:gd name="T12" fmla="*/ 74 w 302"/>
                <a:gd name="T13" fmla="*/ 21 h 225"/>
                <a:gd name="T14" fmla="*/ 62 w 302"/>
                <a:gd name="T15" fmla="*/ 28 h 225"/>
                <a:gd name="T16" fmla="*/ 61 w 302"/>
                <a:gd name="T17" fmla="*/ 35 h 225"/>
                <a:gd name="T18" fmla="*/ 68 w 302"/>
                <a:gd name="T19" fmla="*/ 46 h 225"/>
                <a:gd name="T20" fmla="*/ 76 w 302"/>
                <a:gd name="T21" fmla="*/ 44 h 225"/>
                <a:gd name="T22" fmla="*/ 77 w 302"/>
                <a:gd name="T23" fmla="*/ 43 h 225"/>
                <a:gd name="T24" fmla="*/ 85 w 302"/>
                <a:gd name="T25" fmla="*/ 40 h 225"/>
                <a:gd name="T26" fmla="*/ 85 w 302"/>
                <a:gd name="T27" fmla="*/ 40 h 225"/>
                <a:gd name="T28" fmla="*/ 98 w 302"/>
                <a:gd name="T29" fmla="*/ 43 h 225"/>
                <a:gd name="T30" fmla="*/ 93 w 302"/>
                <a:gd name="T31" fmla="*/ 64 h 225"/>
                <a:gd name="T32" fmla="*/ 89 w 302"/>
                <a:gd name="T33" fmla="*/ 69 h 225"/>
                <a:gd name="T34" fmla="*/ 27 w 302"/>
                <a:gd name="T35" fmla="*/ 102 h 225"/>
                <a:gd name="T36" fmla="*/ 23 w 302"/>
                <a:gd name="T37" fmla="*/ 107 h 225"/>
                <a:gd name="T38" fmla="*/ 1 w 302"/>
                <a:gd name="T39" fmla="*/ 189 h 225"/>
                <a:gd name="T40" fmla="*/ 10 w 302"/>
                <a:gd name="T41" fmla="*/ 199 h 225"/>
                <a:gd name="T42" fmla="*/ 140 w 302"/>
                <a:gd name="T43" fmla="*/ 184 h 225"/>
                <a:gd name="T44" fmla="*/ 140 w 302"/>
                <a:gd name="T45" fmla="*/ 184 h 225"/>
                <a:gd name="T46" fmla="*/ 192 w 302"/>
                <a:gd name="T47" fmla="*/ 186 h 225"/>
                <a:gd name="T48" fmla="*/ 191 w 302"/>
                <a:gd name="T49" fmla="*/ 200 h 225"/>
                <a:gd name="T50" fmla="*/ 186 w 302"/>
                <a:gd name="T51" fmla="*/ 207 h 225"/>
                <a:gd name="T52" fmla="*/ 181 w 302"/>
                <a:gd name="T53" fmla="*/ 214 h 225"/>
                <a:gd name="T54" fmla="*/ 190 w 302"/>
                <a:gd name="T55" fmla="*/ 224 h 225"/>
                <a:gd name="T56" fmla="*/ 197 w 302"/>
                <a:gd name="T57" fmla="*/ 224 h 225"/>
                <a:gd name="T58" fmla="*/ 207 w 302"/>
                <a:gd name="T59" fmla="*/ 215 h 225"/>
                <a:gd name="T60" fmla="*/ 203 w 302"/>
                <a:gd name="T61" fmla="*/ 207 h 225"/>
                <a:gd name="T62" fmla="*/ 203 w 302"/>
                <a:gd name="T63" fmla="*/ 207 h 225"/>
                <a:gd name="T64" fmla="*/ 198 w 302"/>
                <a:gd name="T65" fmla="*/ 200 h 225"/>
                <a:gd name="T66" fmla="*/ 198 w 302"/>
                <a:gd name="T67" fmla="*/ 199 h 225"/>
                <a:gd name="T68" fmla="*/ 199 w 302"/>
                <a:gd name="T69" fmla="*/ 187 h 225"/>
                <a:gd name="T70" fmla="*/ 263 w 302"/>
                <a:gd name="T71" fmla="*/ 190 h 225"/>
                <a:gd name="T72" fmla="*/ 271 w 302"/>
                <a:gd name="T73" fmla="*/ 185 h 225"/>
                <a:gd name="T74" fmla="*/ 281 w 302"/>
                <a:gd name="T75" fmla="*/ 154 h 225"/>
                <a:gd name="T76" fmla="*/ 277 w 302"/>
                <a:gd name="T77" fmla="*/ 152 h 225"/>
                <a:gd name="T78" fmla="*/ 273 w 302"/>
                <a:gd name="T79" fmla="*/ 154 h 225"/>
                <a:gd name="T80" fmla="*/ 273 w 302"/>
                <a:gd name="T81" fmla="*/ 154 h 225"/>
                <a:gd name="T82" fmla="*/ 259 w 302"/>
                <a:gd name="T83" fmla="*/ 156 h 225"/>
                <a:gd name="T84" fmla="*/ 249 w 302"/>
                <a:gd name="T85" fmla="*/ 138 h 225"/>
                <a:gd name="T86" fmla="*/ 252 w 302"/>
                <a:gd name="T87" fmla="*/ 131 h 225"/>
                <a:gd name="T88" fmla="*/ 270 w 302"/>
                <a:gd name="T89" fmla="*/ 121 h 225"/>
                <a:gd name="T90" fmla="*/ 280 w 302"/>
                <a:gd name="T91" fmla="*/ 132 h 225"/>
                <a:gd name="T92" fmla="*/ 282 w 302"/>
                <a:gd name="T93" fmla="*/ 135 h 225"/>
                <a:gd name="T94" fmla="*/ 287 w 302"/>
                <a:gd name="T95" fmla="*/ 137 h 225"/>
                <a:gd name="T96" fmla="*/ 301 w 302"/>
                <a:gd name="T97" fmla="*/ 93 h 225"/>
                <a:gd name="T98" fmla="*/ 299 w 302"/>
                <a:gd name="T99" fmla="*/ 8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2" h="225">
                  <a:moveTo>
                    <a:pt x="299" y="85"/>
                  </a:moveTo>
                  <a:cubicBezTo>
                    <a:pt x="235" y="27"/>
                    <a:pt x="155" y="7"/>
                    <a:pt x="115" y="1"/>
                  </a:cubicBezTo>
                  <a:cubicBezTo>
                    <a:pt x="111" y="0"/>
                    <a:pt x="107" y="3"/>
                    <a:pt x="106" y="7"/>
                  </a:cubicBezTo>
                  <a:cubicBezTo>
                    <a:pt x="99" y="36"/>
                    <a:pt x="99" y="36"/>
                    <a:pt x="99" y="36"/>
                  </a:cubicBezTo>
                  <a:cubicBezTo>
                    <a:pt x="86" y="33"/>
                    <a:pt x="86" y="33"/>
                    <a:pt x="86" y="33"/>
                  </a:cubicBezTo>
                  <a:cubicBezTo>
                    <a:pt x="85" y="33"/>
                    <a:pt x="82" y="31"/>
                    <a:pt x="80" y="27"/>
                  </a:cubicBezTo>
                  <a:cubicBezTo>
                    <a:pt x="79" y="24"/>
                    <a:pt x="77" y="22"/>
                    <a:pt x="74" y="21"/>
                  </a:cubicBezTo>
                  <a:cubicBezTo>
                    <a:pt x="69" y="20"/>
                    <a:pt x="64" y="23"/>
                    <a:pt x="62" y="28"/>
                  </a:cubicBezTo>
                  <a:cubicBezTo>
                    <a:pt x="61" y="35"/>
                    <a:pt x="61" y="35"/>
                    <a:pt x="61" y="35"/>
                  </a:cubicBezTo>
                  <a:cubicBezTo>
                    <a:pt x="60" y="40"/>
                    <a:pt x="63" y="45"/>
                    <a:pt x="68" y="46"/>
                  </a:cubicBezTo>
                  <a:cubicBezTo>
                    <a:pt x="71" y="47"/>
                    <a:pt x="74" y="46"/>
                    <a:pt x="76" y="44"/>
                  </a:cubicBezTo>
                  <a:cubicBezTo>
                    <a:pt x="77" y="43"/>
                    <a:pt x="77" y="43"/>
                    <a:pt x="77" y="43"/>
                  </a:cubicBezTo>
                  <a:cubicBezTo>
                    <a:pt x="80" y="40"/>
                    <a:pt x="84" y="40"/>
                    <a:pt x="85" y="40"/>
                  </a:cubicBezTo>
                  <a:cubicBezTo>
                    <a:pt x="85" y="40"/>
                    <a:pt x="85" y="40"/>
                    <a:pt x="85" y="40"/>
                  </a:cubicBezTo>
                  <a:cubicBezTo>
                    <a:pt x="98" y="43"/>
                    <a:pt x="98" y="43"/>
                    <a:pt x="98" y="43"/>
                  </a:cubicBezTo>
                  <a:cubicBezTo>
                    <a:pt x="93" y="64"/>
                    <a:pt x="93" y="64"/>
                    <a:pt x="93" y="64"/>
                  </a:cubicBezTo>
                  <a:cubicBezTo>
                    <a:pt x="93" y="66"/>
                    <a:pt x="91" y="68"/>
                    <a:pt x="89" y="69"/>
                  </a:cubicBezTo>
                  <a:cubicBezTo>
                    <a:pt x="27" y="102"/>
                    <a:pt x="27" y="102"/>
                    <a:pt x="27" y="102"/>
                  </a:cubicBezTo>
                  <a:cubicBezTo>
                    <a:pt x="25" y="103"/>
                    <a:pt x="23" y="104"/>
                    <a:pt x="23" y="107"/>
                  </a:cubicBezTo>
                  <a:cubicBezTo>
                    <a:pt x="1" y="189"/>
                    <a:pt x="1" y="189"/>
                    <a:pt x="1" y="189"/>
                  </a:cubicBezTo>
                  <a:cubicBezTo>
                    <a:pt x="0" y="194"/>
                    <a:pt x="4" y="200"/>
                    <a:pt x="10" y="199"/>
                  </a:cubicBezTo>
                  <a:cubicBezTo>
                    <a:pt x="140" y="184"/>
                    <a:pt x="140" y="184"/>
                    <a:pt x="140" y="184"/>
                  </a:cubicBezTo>
                  <a:cubicBezTo>
                    <a:pt x="140" y="184"/>
                    <a:pt x="140" y="184"/>
                    <a:pt x="140" y="184"/>
                  </a:cubicBezTo>
                  <a:cubicBezTo>
                    <a:pt x="192" y="186"/>
                    <a:pt x="192" y="186"/>
                    <a:pt x="192" y="186"/>
                  </a:cubicBezTo>
                  <a:cubicBezTo>
                    <a:pt x="191" y="200"/>
                    <a:pt x="191" y="200"/>
                    <a:pt x="191" y="200"/>
                  </a:cubicBezTo>
                  <a:cubicBezTo>
                    <a:pt x="191" y="201"/>
                    <a:pt x="190" y="204"/>
                    <a:pt x="186" y="207"/>
                  </a:cubicBezTo>
                  <a:cubicBezTo>
                    <a:pt x="183" y="208"/>
                    <a:pt x="181" y="211"/>
                    <a:pt x="181" y="214"/>
                  </a:cubicBezTo>
                  <a:cubicBezTo>
                    <a:pt x="181" y="220"/>
                    <a:pt x="185" y="224"/>
                    <a:pt x="190" y="224"/>
                  </a:cubicBezTo>
                  <a:cubicBezTo>
                    <a:pt x="197" y="224"/>
                    <a:pt x="197" y="224"/>
                    <a:pt x="197" y="224"/>
                  </a:cubicBezTo>
                  <a:cubicBezTo>
                    <a:pt x="202" y="225"/>
                    <a:pt x="207" y="221"/>
                    <a:pt x="207" y="215"/>
                  </a:cubicBezTo>
                  <a:cubicBezTo>
                    <a:pt x="207" y="212"/>
                    <a:pt x="206" y="209"/>
                    <a:pt x="203" y="207"/>
                  </a:cubicBezTo>
                  <a:cubicBezTo>
                    <a:pt x="203" y="207"/>
                    <a:pt x="203" y="207"/>
                    <a:pt x="203" y="207"/>
                  </a:cubicBezTo>
                  <a:cubicBezTo>
                    <a:pt x="199" y="204"/>
                    <a:pt x="198" y="201"/>
                    <a:pt x="198" y="200"/>
                  </a:cubicBezTo>
                  <a:cubicBezTo>
                    <a:pt x="198" y="199"/>
                    <a:pt x="198" y="199"/>
                    <a:pt x="198" y="199"/>
                  </a:cubicBezTo>
                  <a:cubicBezTo>
                    <a:pt x="199" y="187"/>
                    <a:pt x="199" y="187"/>
                    <a:pt x="199" y="187"/>
                  </a:cubicBezTo>
                  <a:cubicBezTo>
                    <a:pt x="263" y="190"/>
                    <a:pt x="263" y="190"/>
                    <a:pt x="263" y="190"/>
                  </a:cubicBezTo>
                  <a:cubicBezTo>
                    <a:pt x="267" y="190"/>
                    <a:pt x="270" y="188"/>
                    <a:pt x="271" y="185"/>
                  </a:cubicBezTo>
                  <a:cubicBezTo>
                    <a:pt x="281" y="154"/>
                    <a:pt x="281" y="154"/>
                    <a:pt x="281" y="154"/>
                  </a:cubicBezTo>
                  <a:cubicBezTo>
                    <a:pt x="277" y="152"/>
                    <a:pt x="277" y="152"/>
                    <a:pt x="277" y="152"/>
                  </a:cubicBezTo>
                  <a:cubicBezTo>
                    <a:pt x="277" y="152"/>
                    <a:pt x="275" y="152"/>
                    <a:pt x="273" y="154"/>
                  </a:cubicBezTo>
                  <a:cubicBezTo>
                    <a:pt x="273" y="154"/>
                    <a:pt x="273" y="154"/>
                    <a:pt x="273" y="154"/>
                  </a:cubicBezTo>
                  <a:cubicBezTo>
                    <a:pt x="269" y="157"/>
                    <a:pt x="264" y="158"/>
                    <a:pt x="259" y="156"/>
                  </a:cubicBezTo>
                  <a:cubicBezTo>
                    <a:pt x="251" y="154"/>
                    <a:pt x="247" y="145"/>
                    <a:pt x="249" y="138"/>
                  </a:cubicBezTo>
                  <a:cubicBezTo>
                    <a:pt x="252" y="131"/>
                    <a:pt x="252" y="131"/>
                    <a:pt x="252" y="131"/>
                  </a:cubicBezTo>
                  <a:cubicBezTo>
                    <a:pt x="254" y="123"/>
                    <a:pt x="263" y="119"/>
                    <a:pt x="270" y="121"/>
                  </a:cubicBezTo>
                  <a:cubicBezTo>
                    <a:pt x="275" y="123"/>
                    <a:pt x="279" y="127"/>
                    <a:pt x="280" y="132"/>
                  </a:cubicBezTo>
                  <a:cubicBezTo>
                    <a:pt x="281" y="134"/>
                    <a:pt x="282" y="135"/>
                    <a:pt x="282" y="135"/>
                  </a:cubicBezTo>
                  <a:cubicBezTo>
                    <a:pt x="287" y="137"/>
                    <a:pt x="287" y="137"/>
                    <a:pt x="287" y="137"/>
                  </a:cubicBezTo>
                  <a:cubicBezTo>
                    <a:pt x="301" y="93"/>
                    <a:pt x="301" y="93"/>
                    <a:pt x="301" y="93"/>
                  </a:cubicBezTo>
                  <a:cubicBezTo>
                    <a:pt x="302" y="90"/>
                    <a:pt x="301" y="87"/>
                    <a:pt x="299" y="85"/>
                  </a:cubicBezTo>
                  <a:close/>
                </a:path>
              </a:pathLst>
            </a:custGeom>
            <a:solidFill>
              <a:srgbClr val="3FAC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7" name="Group 48"/>
            <p:cNvGrpSpPr>
              <a:grpSpLocks noChangeAspect="1"/>
            </p:cNvGrpSpPr>
            <p:nvPr/>
          </p:nvGrpSpPr>
          <p:grpSpPr bwMode="auto">
            <a:xfrm flipH="1">
              <a:off x="9551513" y="2172388"/>
              <a:ext cx="297993" cy="307958"/>
              <a:chOff x="2624" y="2118"/>
              <a:chExt cx="1256" cy="1298"/>
            </a:xfrm>
          </p:grpSpPr>
          <p:sp>
            <p:nvSpPr>
              <p:cNvPr id="59" name="Oval 49"/>
              <p:cNvSpPr>
                <a:spLocks noChangeArrowheads="1"/>
              </p:cNvSpPr>
              <p:nvPr/>
            </p:nvSpPr>
            <p:spPr bwMode="auto">
              <a:xfrm>
                <a:off x="2969" y="2118"/>
                <a:ext cx="566" cy="563"/>
              </a:xfrm>
              <a:prstGeom prst="ellipse">
                <a:avLst/>
              </a:pr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0"/>
              <p:cNvSpPr>
                <a:spLocks/>
              </p:cNvSpPr>
              <p:nvPr/>
            </p:nvSpPr>
            <p:spPr bwMode="auto">
              <a:xfrm>
                <a:off x="2624" y="2681"/>
                <a:ext cx="1256" cy="735"/>
              </a:xfrm>
              <a:custGeom>
                <a:avLst/>
                <a:gdLst>
                  <a:gd name="T0" fmla="*/ 51 w 51"/>
                  <a:gd name="T1" fmla="*/ 13 h 30"/>
                  <a:gd name="T2" fmla="*/ 51 w 51"/>
                  <a:gd name="T3" fmla="*/ 13 h 30"/>
                  <a:gd name="T4" fmla="*/ 31 w 51"/>
                  <a:gd name="T5" fmla="*/ 1 h 30"/>
                  <a:gd name="T6" fmla="*/ 30 w 51"/>
                  <a:gd name="T7" fmla="*/ 1 h 30"/>
                  <a:gd name="T8" fmla="*/ 22 w 51"/>
                  <a:gd name="T9" fmla="*/ 1 h 30"/>
                  <a:gd name="T10" fmla="*/ 0 w 51"/>
                  <a:gd name="T11" fmla="*/ 14 h 30"/>
                  <a:gd name="T12" fmla="*/ 0 w 51"/>
                  <a:gd name="T13" fmla="*/ 30 h 30"/>
                  <a:gd name="T14" fmla="*/ 10 w 51"/>
                  <a:gd name="T15" fmla="*/ 30 h 30"/>
                  <a:gd name="T16" fmla="*/ 10 w 51"/>
                  <a:gd name="T17" fmla="*/ 21 h 30"/>
                  <a:gd name="T18" fmla="*/ 12 w 51"/>
                  <a:gd name="T19" fmla="*/ 21 h 30"/>
                  <a:gd name="T20" fmla="*/ 12 w 51"/>
                  <a:gd name="T21" fmla="*/ 30 h 30"/>
                  <a:gd name="T22" fmla="*/ 39 w 51"/>
                  <a:gd name="T23" fmla="*/ 30 h 30"/>
                  <a:gd name="T24" fmla="*/ 39 w 51"/>
                  <a:gd name="T25" fmla="*/ 21 h 30"/>
                  <a:gd name="T26" fmla="*/ 40 w 51"/>
                  <a:gd name="T27" fmla="*/ 21 h 30"/>
                  <a:gd name="T28" fmla="*/ 40 w 51"/>
                  <a:gd name="T29" fmla="*/ 30 h 30"/>
                  <a:gd name="T30" fmla="*/ 51 w 51"/>
                  <a:gd name="T31" fmla="*/ 30 h 30"/>
                  <a:gd name="T32" fmla="*/ 51 w 51"/>
                  <a:gd name="T33" fmla="*/ 14 h 30"/>
                  <a:gd name="T34" fmla="*/ 51 w 51"/>
                  <a:gd name="T35" fmla="*/ 13 h 30"/>
                  <a:gd name="T36" fmla="*/ 51 w 51"/>
                  <a:gd name="T37"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30">
                    <a:moveTo>
                      <a:pt x="51" y="13"/>
                    </a:moveTo>
                    <a:cubicBezTo>
                      <a:pt x="51" y="13"/>
                      <a:pt x="51" y="13"/>
                      <a:pt x="51" y="13"/>
                    </a:cubicBezTo>
                    <a:cubicBezTo>
                      <a:pt x="49" y="4"/>
                      <a:pt x="37" y="2"/>
                      <a:pt x="31" y="1"/>
                    </a:cubicBezTo>
                    <a:cubicBezTo>
                      <a:pt x="31" y="1"/>
                      <a:pt x="31" y="1"/>
                      <a:pt x="30" y="1"/>
                    </a:cubicBezTo>
                    <a:cubicBezTo>
                      <a:pt x="22" y="1"/>
                      <a:pt x="22" y="1"/>
                      <a:pt x="22" y="1"/>
                    </a:cubicBezTo>
                    <a:cubicBezTo>
                      <a:pt x="22" y="1"/>
                      <a:pt x="0" y="0"/>
                      <a:pt x="0" y="14"/>
                    </a:cubicBezTo>
                    <a:cubicBezTo>
                      <a:pt x="0" y="30"/>
                      <a:pt x="0" y="30"/>
                      <a:pt x="0" y="30"/>
                    </a:cubicBezTo>
                    <a:cubicBezTo>
                      <a:pt x="10" y="30"/>
                      <a:pt x="10" y="30"/>
                      <a:pt x="10" y="30"/>
                    </a:cubicBezTo>
                    <a:cubicBezTo>
                      <a:pt x="10" y="21"/>
                      <a:pt x="10" y="21"/>
                      <a:pt x="10" y="21"/>
                    </a:cubicBezTo>
                    <a:cubicBezTo>
                      <a:pt x="12" y="21"/>
                      <a:pt x="12" y="21"/>
                      <a:pt x="12" y="21"/>
                    </a:cubicBezTo>
                    <a:cubicBezTo>
                      <a:pt x="12" y="30"/>
                      <a:pt x="12" y="30"/>
                      <a:pt x="12" y="30"/>
                    </a:cubicBezTo>
                    <a:cubicBezTo>
                      <a:pt x="39" y="30"/>
                      <a:pt x="39" y="30"/>
                      <a:pt x="39" y="30"/>
                    </a:cubicBezTo>
                    <a:cubicBezTo>
                      <a:pt x="39" y="21"/>
                      <a:pt x="39" y="21"/>
                      <a:pt x="39" y="21"/>
                    </a:cubicBezTo>
                    <a:cubicBezTo>
                      <a:pt x="40" y="21"/>
                      <a:pt x="40" y="21"/>
                      <a:pt x="40" y="21"/>
                    </a:cubicBezTo>
                    <a:cubicBezTo>
                      <a:pt x="40" y="30"/>
                      <a:pt x="40" y="30"/>
                      <a:pt x="40" y="30"/>
                    </a:cubicBezTo>
                    <a:cubicBezTo>
                      <a:pt x="51" y="30"/>
                      <a:pt x="51" y="30"/>
                      <a:pt x="51" y="30"/>
                    </a:cubicBezTo>
                    <a:cubicBezTo>
                      <a:pt x="51" y="14"/>
                      <a:pt x="51" y="14"/>
                      <a:pt x="51" y="14"/>
                    </a:cubicBezTo>
                    <a:cubicBezTo>
                      <a:pt x="51" y="14"/>
                      <a:pt x="51" y="13"/>
                      <a:pt x="51" y="13"/>
                    </a:cubicBezTo>
                    <a:cubicBezTo>
                      <a:pt x="51" y="13"/>
                      <a:pt x="51" y="13"/>
                      <a:pt x="51" y="13"/>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Rectangle 42"/>
            <p:cNvSpPr/>
            <p:nvPr/>
          </p:nvSpPr>
          <p:spPr bwMode="auto">
            <a:xfrm>
              <a:off x="9905422" y="2226703"/>
              <a:ext cx="838191" cy="23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400" b="1" dirty="0" smtClean="0">
                  <a:solidFill>
                    <a:schemeClr val="bg1"/>
                  </a:solidFill>
                  <a:latin typeface="微软雅黑"/>
                  <a:ea typeface="微软雅黑"/>
                  <a:cs typeface="Bebas Neue" charset="0"/>
                  <a:sym typeface="Bebas Neue" charset="0"/>
                </a:rPr>
                <a:t>添加标题</a:t>
              </a:r>
              <a:endParaRPr lang="en-US" sz="1400" b="1" dirty="0">
                <a:solidFill>
                  <a:schemeClr val="bg1"/>
                </a:solidFill>
                <a:latin typeface="微软雅黑"/>
                <a:ea typeface="微软雅黑"/>
                <a:cs typeface="Bebas Neue" charset="0"/>
                <a:sym typeface="Bebas Neue" charset="0"/>
              </a:endParaRPr>
            </a:p>
          </p:txBody>
        </p:sp>
      </p:grpSp>
      <p:grpSp>
        <p:nvGrpSpPr>
          <p:cNvPr id="4" name="组合 3"/>
          <p:cNvGrpSpPr/>
          <p:nvPr/>
        </p:nvGrpSpPr>
        <p:grpSpPr>
          <a:xfrm>
            <a:off x="8487550" y="2745684"/>
            <a:ext cx="2301311" cy="1227366"/>
            <a:chOff x="8487550" y="2745684"/>
            <a:chExt cx="2301311" cy="1227366"/>
          </a:xfrm>
        </p:grpSpPr>
        <p:pic>
          <p:nvPicPr>
            <p:cNvPr id="23" name="图片 22"/>
            <p:cNvPicPr>
              <a:picLocks noChangeAspect="1"/>
            </p:cNvPicPr>
            <p:nvPr/>
          </p:nvPicPr>
          <p:blipFill>
            <a:blip r:embed="rId6"/>
            <a:stretch>
              <a:fillRect/>
            </a:stretch>
          </p:blipFill>
          <p:spPr>
            <a:xfrm>
              <a:off x="8487550" y="2745684"/>
              <a:ext cx="2301311" cy="1227366"/>
            </a:xfrm>
            <a:prstGeom prst="rect">
              <a:avLst/>
            </a:prstGeom>
          </p:spPr>
        </p:pic>
        <p:grpSp>
          <p:nvGrpSpPr>
            <p:cNvPr id="62" name="Group 53"/>
            <p:cNvGrpSpPr>
              <a:grpSpLocks noChangeAspect="1"/>
            </p:cNvGrpSpPr>
            <p:nvPr/>
          </p:nvGrpSpPr>
          <p:grpSpPr bwMode="auto">
            <a:xfrm flipH="1">
              <a:off x="9093719" y="3086339"/>
              <a:ext cx="416928" cy="409745"/>
              <a:chOff x="2719" y="2077"/>
              <a:chExt cx="1161" cy="1141"/>
            </a:xfrm>
          </p:grpSpPr>
          <p:sp>
            <p:nvSpPr>
              <p:cNvPr id="64" name="Freeform 54"/>
              <p:cNvSpPr>
                <a:spLocks noEditPoints="1"/>
              </p:cNvSpPr>
              <p:nvPr/>
            </p:nvSpPr>
            <p:spPr bwMode="auto">
              <a:xfrm>
                <a:off x="2719" y="2077"/>
                <a:ext cx="1161" cy="1141"/>
              </a:xfrm>
              <a:custGeom>
                <a:avLst/>
                <a:gdLst>
                  <a:gd name="T0" fmla="*/ 45 w 50"/>
                  <a:gd name="T1" fmla="*/ 34 h 49"/>
                  <a:gd name="T2" fmla="*/ 50 w 50"/>
                  <a:gd name="T3" fmla="*/ 29 h 49"/>
                  <a:gd name="T4" fmla="*/ 50 w 50"/>
                  <a:gd name="T5" fmla="*/ 6 h 49"/>
                  <a:gd name="T6" fmla="*/ 45 w 50"/>
                  <a:gd name="T7" fmla="*/ 0 h 49"/>
                  <a:gd name="T8" fmla="*/ 6 w 50"/>
                  <a:gd name="T9" fmla="*/ 0 h 49"/>
                  <a:gd name="T10" fmla="*/ 0 w 50"/>
                  <a:gd name="T11" fmla="*/ 6 h 49"/>
                  <a:gd name="T12" fmla="*/ 0 w 50"/>
                  <a:gd name="T13" fmla="*/ 29 h 49"/>
                  <a:gd name="T14" fmla="*/ 6 w 50"/>
                  <a:gd name="T15" fmla="*/ 34 h 49"/>
                  <a:gd name="T16" fmla="*/ 21 w 50"/>
                  <a:gd name="T17" fmla="*/ 34 h 49"/>
                  <a:gd name="T18" fmla="*/ 21 w 50"/>
                  <a:gd name="T19" fmla="*/ 39 h 49"/>
                  <a:gd name="T20" fmla="*/ 6 w 50"/>
                  <a:gd name="T21" fmla="*/ 39 h 49"/>
                  <a:gd name="T22" fmla="*/ 0 w 50"/>
                  <a:gd name="T23" fmla="*/ 44 h 49"/>
                  <a:gd name="T24" fmla="*/ 0 w 50"/>
                  <a:gd name="T25" fmla="*/ 48 h 49"/>
                  <a:gd name="T26" fmla="*/ 1 w 50"/>
                  <a:gd name="T27" fmla="*/ 49 h 49"/>
                  <a:gd name="T28" fmla="*/ 49 w 50"/>
                  <a:gd name="T29" fmla="*/ 49 h 49"/>
                  <a:gd name="T30" fmla="*/ 50 w 50"/>
                  <a:gd name="T31" fmla="*/ 48 h 49"/>
                  <a:gd name="T32" fmla="*/ 50 w 50"/>
                  <a:gd name="T33" fmla="*/ 44 h 49"/>
                  <a:gd name="T34" fmla="*/ 45 w 50"/>
                  <a:gd name="T35" fmla="*/ 39 h 49"/>
                  <a:gd name="T36" fmla="*/ 30 w 50"/>
                  <a:gd name="T37" fmla="*/ 39 h 49"/>
                  <a:gd name="T38" fmla="*/ 30 w 50"/>
                  <a:gd name="T39" fmla="*/ 34 h 49"/>
                  <a:gd name="T40" fmla="*/ 45 w 50"/>
                  <a:gd name="T41" fmla="*/ 34 h 49"/>
                  <a:gd name="T42" fmla="*/ 3 w 50"/>
                  <a:gd name="T43" fmla="*/ 29 h 49"/>
                  <a:gd name="T44" fmla="*/ 3 w 50"/>
                  <a:gd name="T45" fmla="*/ 6 h 49"/>
                  <a:gd name="T46" fmla="*/ 6 w 50"/>
                  <a:gd name="T47" fmla="*/ 2 h 49"/>
                  <a:gd name="T48" fmla="*/ 45 w 50"/>
                  <a:gd name="T49" fmla="*/ 2 h 49"/>
                  <a:gd name="T50" fmla="*/ 48 w 50"/>
                  <a:gd name="T51" fmla="*/ 6 h 49"/>
                  <a:gd name="T52" fmla="*/ 48 w 50"/>
                  <a:gd name="T53" fmla="*/ 29 h 49"/>
                  <a:gd name="T54" fmla="*/ 45 w 50"/>
                  <a:gd name="T55" fmla="*/ 32 h 49"/>
                  <a:gd name="T56" fmla="*/ 6 w 50"/>
                  <a:gd name="T57" fmla="*/ 32 h 49"/>
                  <a:gd name="T58" fmla="*/ 3 w 50"/>
                  <a:gd name="T59" fmla="*/ 2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9">
                    <a:moveTo>
                      <a:pt x="45" y="34"/>
                    </a:moveTo>
                    <a:cubicBezTo>
                      <a:pt x="48" y="34"/>
                      <a:pt x="50" y="32"/>
                      <a:pt x="50" y="29"/>
                    </a:cubicBezTo>
                    <a:cubicBezTo>
                      <a:pt x="50" y="6"/>
                      <a:pt x="50" y="6"/>
                      <a:pt x="50" y="6"/>
                    </a:cubicBezTo>
                    <a:cubicBezTo>
                      <a:pt x="50" y="3"/>
                      <a:pt x="48" y="0"/>
                      <a:pt x="45" y="0"/>
                    </a:cubicBezTo>
                    <a:cubicBezTo>
                      <a:pt x="6" y="0"/>
                      <a:pt x="6" y="0"/>
                      <a:pt x="6" y="0"/>
                    </a:cubicBezTo>
                    <a:cubicBezTo>
                      <a:pt x="3" y="0"/>
                      <a:pt x="0" y="3"/>
                      <a:pt x="0" y="6"/>
                    </a:cubicBezTo>
                    <a:cubicBezTo>
                      <a:pt x="0" y="29"/>
                      <a:pt x="0" y="29"/>
                      <a:pt x="0" y="29"/>
                    </a:cubicBezTo>
                    <a:cubicBezTo>
                      <a:pt x="0" y="32"/>
                      <a:pt x="3" y="34"/>
                      <a:pt x="6" y="34"/>
                    </a:cubicBezTo>
                    <a:cubicBezTo>
                      <a:pt x="21" y="34"/>
                      <a:pt x="21" y="34"/>
                      <a:pt x="21" y="34"/>
                    </a:cubicBezTo>
                    <a:cubicBezTo>
                      <a:pt x="21" y="39"/>
                      <a:pt x="21" y="39"/>
                      <a:pt x="21" y="39"/>
                    </a:cubicBezTo>
                    <a:cubicBezTo>
                      <a:pt x="6" y="39"/>
                      <a:pt x="6" y="39"/>
                      <a:pt x="6" y="39"/>
                    </a:cubicBezTo>
                    <a:cubicBezTo>
                      <a:pt x="3" y="39"/>
                      <a:pt x="0" y="41"/>
                      <a:pt x="0" y="44"/>
                    </a:cubicBezTo>
                    <a:cubicBezTo>
                      <a:pt x="0" y="48"/>
                      <a:pt x="0" y="48"/>
                      <a:pt x="0" y="48"/>
                    </a:cubicBezTo>
                    <a:cubicBezTo>
                      <a:pt x="0" y="49"/>
                      <a:pt x="1" y="49"/>
                      <a:pt x="1" y="49"/>
                    </a:cubicBezTo>
                    <a:cubicBezTo>
                      <a:pt x="49" y="49"/>
                      <a:pt x="49" y="49"/>
                      <a:pt x="49" y="49"/>
                    </a:cubicBezTo>
                    <a:cubicBezTo>
                      <a:pt x="50" y="49"/>
                      <a:pt x="50" y="49"/>
                      <a:pt x="50" y="48"/>
                    </a:cubicBezTo>
                    <a:cubicBezTo>
                      <a:pt x="50" y="44"/>
                      <a:pt x="50" y="44"/>
                      <a:pt x="50" y="44"/>
                    </a:cubicBezTo>
                    <a:cubicBezTo>
                      <a:pt x="50" y="41"/>
                      <a:pt x="48" y="39"/>
                      <a:pt x="45" y="39"/>
                    </a:cubicBezTo>
                    <a:cubicBezTo>
                      <a:pt x="30" y="39"/>
                      <a:pt x="30" y="39"/>
                      <a:pt x="30" y="39"/>
                    </a:cubicBezTo>
                    <a:cubicBezTo>
                      <a:pt x="30" y="34"/>
                      <a:pt x="30" y="34"/>
                      <a:pt x="30" y="34"/>
                    </a:cubicBezTo>
                    <a:lnTo>
                      <a:pt x="45" y="34"/>
                    </a:lnTo>
                    <a:close/>
                    <a:moveTo>
                      <a:pt x="3" y="29"/>
                    </a:moveTo>
                    <a:cubicBezTo>
                      <a:pt x="3" y="6"/>
                      <a:pt x="3" y="6"/>
                      <a:pt x="3" y="6"/>
                    </a:cubicBezTo>
                    <a:cubicBezTo>
                      <a:pt x="3" y="4"/>
                      <a:pt x="4" y="2"/>
                      <a:pt x="6" y="2"/>
                    </a:cubicBezTo>
                    <a:cubicBezTo>
                      <a:pt x="45" y="2"/>
                      <a:pt x="45" y="2"/>
                      <a:pt x="45" y="2"/>
                    </a:cubicBezTo>
                    <a:cubicBezTo>
                      <a:pt x="47" y="2"/>
                      <a:pt x="48" y="4"/>
                      <a:pt x="48" y="6"/>
                    </a:cubicBezTo>
                    <a:cubicBezTo>
                      <a:pt x="48" y="29"/>
                      <a:pt x="48" y="29"/>
                      <a:pt x="48" y="29"/>
                    </a:cubicBezTo>
                    <a:cubicBezTo>
                      <a:pt x="48" y="31"/>
                      <a:pt x="47" y="32"/>
                      <a:pt x="45" y="32"/>
                    </a:cubicBezTo>
                    <a:cubicBezTo>
                      <a:pt x="6" y="32"/>
                      <a:pt x="6" y="32"/>
                      <a:pt x="6" y="32"/>
                    </a:cubicBezTo>
                    <a:cubicBezTo>
                      <a:pt x="4" y="32"/>
                      <a:pt x="3" y="31"/>
                      <a:pt x="3" y="29"/>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5"/>
              <p:cNvSpPr>
                <a:spLocks/>
              </p:cNvSpPr>
              <p:nvPr/>
            </p:nvSpPr>
            <p:spPr bwMode="auto">
              <a:xfrm>
                <a:off x="2835" y="2193"/>
                <a:ext cx="952" cy="582"/>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0"/>
                      <a:pt x="41" y="0"/>
                      <a:pt x="40" y="0"/>
                    </a:cubicBezTo>
                    <a:cubicBezTo>
                      <a:pt x="1" y="0"/>
                      <a:pt x="1" y="0"/>
                      <a:pt x="1" y="0"/>
                    </a:cubicBezTo>
                    <a:cubicBezTo>
                      <a:pt x="0" y="0"/>
                      <a:pt x="0" y="0"/>
                      <a:pt x="0" y="1"/>
                    </a:cubicBezTo>
                    <a:cubicBezTo>
                      <a:pt x="0" y="24"/>
                      <a:pt x="0" y="24"/>
                      <a:pt x="0" y="24"/>
                    </a:cubicBezTo>
                    <a:cubicBezTo>
                      <a:pt x="0" y="25"/>
                      <a:pt x="0" y="25"/>
                      <a:pt x="1" y="25"/>
                    </a:cubicBezTo>
                    <a:cubicBezTo>
                      <a:pt x="40" y="25"/>
                      <a:pt x="40" y="25"/>
                      <a:pt x="40" y="25"/>
                    </a:cubicBezTo>
                    <a:cubicBezTo>
                      <a:pt x="41" y="25"/>
                      <a:pt x="41" y="25"/>
                      <a:pt x="41" y="24"/>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7" name="Rectangle 42"/>
            <p:cNvSpPr/>
            <p:nvPr/>
          </p:nvSpPr>
          <p:spPr bwMode="auto">
            <a:xfrm>
              <a:off x="9595337" y="3133751"/>
              <a:ext cx="838191" cy="23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400" b="1" dirty="0" smtClean="0">
                  <a:solidFill>
                    <a:schemeClr val="bg1"/>
                  </a:solidFill>
                  <a:latin typeface="微软雅黑"/>
                  <a:ea typeface="微软雅黑"/>
                  <a:cs typeface="Bebas Neue" charset="0"/>
                  <a:sym typeface="Bebas Neue" charset="0"/>
                </a:rPr>
                <a:t>添加标题</a:t>
              </a:r>
              <a:endParaRPr lang="en-US" sz="1400" b="1" dirty="0">
                <a:solidFill>
                  <a:schemeClr val="bg1"/>
                </a:solidFill>
                <a:latin typeface="微软雅黑"/>
                <a:ea typeface="微软雅黑"/>
                <a:cs typeface="Bebas Neue" charset="0"/>
                <a:sym typeface="Bebas Neue" charset="0"/>
              </a:endParaRPr>
            </a:p>
          </p:txBody>
        </p:sp>
      </p:grpSp>
      <p:grpSp>
        <p:nvGrpSpPr>
          <p:cNvPr id="2" name="组合 1"/>
          <p:cNvGrpSpPr/>
          <p:nvPr/>
        </p:nvGrpSpPr>
        <p:grpSpPr>
          <a:xfrm>
            <a:off x="7505416" y="1517708"/>
            <a:ext cx="2208236" cy="2114422"/>
            <a:chOff x="7505416" y="1517708"/>
            <a:chExt cx="2208236" cy="2114422"/>
          </a:xfrm>
        </p:grpSpPr>
        <p:sp>
          <p:nvSpPr>
            <p:cNvPr id="17" name="Freeform 12"/>
            <p:cNvSpPr>
              <a:spLocks/>
            </p:cNvSpPr>
            <p:nvPr/>
          </p:nvSpPr>
          <p:spPr bwMode="auto">
            <a:xfrm>
              <a:off x="7505416" y="1517708"/>
              <a:ext cx="2208236" cy="2114422"/>
            </a:xfrm>
            <a:custGeom>
              <a:avLst/>
              <a:gdLst>
                <a:gd name="T0" fmla="*/ 371 w 386"/>
                <a:gd name="T1" fmla="*/ 65 h 369"/>
                <a:gd name="T2" fmla="*/ 367 w 386"/>
                <a:gd name="T3" fmla="*/ 67 h 369"/>
                <a:gd name="T4" fmla="*/ 367 w 386"/>
                <a:gd name="T5" fmla="*/ 67 h 369"/>
                <a:gd name="T6" fmla="*/ 354 w 386"/>
                <a:gd name="T7" fmla="*/ 71 h 369"/>
                <a:gd name="T8" fmla="*/ 343 w 386"/>
                <a:gd name="T9" fmla="*/ 53 h 369"/>
                <a:gd name="T10" fmla="*/ 344 w 386"/>
                <a:gd name="T11" fmla="*/ 46 h 369"/>
                <a:gd name="T12" fmla="*/ 362 w 386"/>
                <a:gd name="T13" fmla="*/ 34 h 369"/>
                <a:gd name="T14" fmla="*/ 373 w 386"/>
                <a:gd name="T15" fmla="*/ 44 h 369"/>
                <a:gd name="T16" fmla="*/ 375 w 386"/>
                <a:gd name="T17" fmla="*/ 47 h 369"/>
                <a:gd name="T18" fmla="*/ 380 w 386"/>
                <a:gd name="T19" fmla="*/ 48 h 369"/>
                <a:gd name="T20" fmla="*/ 385 w 386"/>
                <a:gd name="T21" fmla="*/ 26 h 369"/>
                <a:gd name="T22" fmla="*/ 377 w 386"/>
                <a:gd name="T23" fmla="*/ 17 h 369"/>
                <a:gd name="T24" fmla="*/ 377 w 386"/>
                <a:gd name="T25" fmla="*/ 17 h 369"/>
                <a:gd name="T26" fmla="*/ 10 w 386"/>
                <a:gd name="T27" fmla="*/ 275 h 369"/>
                <a:gd name="T28" fmla="*/ 153 w 386"/>
                <a:gd name="T29" fmla="*/ 366 h 369"/>
                <a:gd name="T30" fmla="*/ 159 w 386"/>
                <a:gd name="T31" fmla="*/ 364 h 369"/>
                <a:gd name="T32" fmla="*/ 215 w 386"/>
                <a:gd name="T33" fmla="*/ 295 h 369"/>
                <a:gd name="T34" fmla="*/ 212 w 386"/>
                <a:gd name="T35" fmla="*/ 292 h 369"/>
                <a:gd name="T36" fmla="*/ 208 w 386"/>
                <a:gd name="T37" fmla="*/ 292 h 369"/>
                <a:gd name="T38" fmla="*/ 207 w 386"/>
                <a:gd name="T39" fmla="*/ 292 h 369"/>
                <a:gd name="T40" fmla="*/ 194 w 386"/>
                <a:gd name="T41" fmla="*/ 289 h 369"/>
                <a:gd name="T42" fmla="*/ 192 w 386"/>
                <a:gd name="T43" fmla="*/ 268 h 369"/>
                <a:gd name="T44" fmla="*/ 197 w 386"/>
                <a:gd name="T45" fmla="*/ 262 h 369"/>
                <a:gd name="T46" fmla="*/ 218 w 386"/>
                <a:gd name="T47" fmla="*/ 261 h 369"/>
                <a:gd name="T48" fmla="*/ 223 w 386"/>
                <a:gd name="T49" fmla="*/ 274 h 369"/>
                <a:gd name="T50" fmla="*/ 224 w 386"/>
                <a:gd name="T51" fmla="*/ 278 h 369"/>
                <a:gd name="T52" fmla="*/ 227 w 386"/>
                <a:gd name="T53" fmla="*/ 281 h 369"/>
                <a:gd name="T54" fmla="*/ 275 w 386"/>
                <a:gd name="T55" fmla="*/ 223 h 369"/>
                <a:gd name="T56" fmla="*/ 276 w 386"/>
                <a:gd name="T57" fmla="*/ 220 h 369"/>
                <a:gd name="T58" fmla="*/ 303 w 386"/>
                <a:gd name="T59" fmla="*/ 120 h 369"/>
                <a:gd name="T60" fmla="*/ 307 w 386"/>
                <a:gd name="T61" fmla="*/ 115 h 369"/>
                <a:gd name="T62" fmla="*/ 369 w 386"/>
                <a:gd name="T63" fmla="*/ 82 h 369"/>
                <a:gd name="T64" fmla="*/ 373 w 386"/>
                <a:gd name="T65" fmla="*/ 77 h 369"/>
                <a:gd name="T66" fmla="*/ 376 w 386"/>
                <a:gd name="T67" fmla="*/ 66 h 369"/>
                <a:gd name="T68" fmla="*/ 371 w 386"/>
                <a:gd name="T69" fmla="*/ 65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6" h="369">
                  <a:moveTo>
                    <a:pt x="371" y="65"/>
                  </a:moveTo>
                  <a:cubicBezTo>
                    <a:pt x="371" y="65"/>
                    <a:pt x="370" y="65"/>
                    <a:pt x="367" y="67"/>
                  </a:cubicBezTo>
                  <a:cubicBezTo>
                    <a:pt x="367" y="67"/>
                    <a:pt x="367" y="67"/>
                    <a:pt x="367" y="67"/>
                  </a:cubicBezTo>
                  <a:cubicBezTo>
                    <a:pt x="364" y="70"/>
                    <a:pt x="359" y="72"/>
                    <a:pt x="354" y="71"/>
                  </a:cubicBezTo>
                  <a:cubicBezTo>
                    <a:pt x="346" y="69"/>
                    <a:pt x="341" y="61"/>
                    <a:pt x="343" y="53"/>
                  </a:cubicBezTo>
                  <a:cubicBezTo>
                    <a:pt x="344" y="46"/>
                    <a:pt x="344" y="46"/>
                    <a:pt x="344" y="46"/>
                  </a:cubicBezTo>
                  <a:cubicBezTo>
                    <a:pt x="346" y="38"/>
                    <a:pt x="354" y="33"/>
                    <a:pt x="362" y="34"/>
                  </a:cubicBezTo>
                  <a:cubicBezTo>
                    <a:pt x="367" y="36"/>
                    <a:pt x="371" y="39"/>
                    <a:pt x="373" y="44"/>
                  </a:cubicBezTo>
                  <a:cubicBezTo>
                    <a:pt x="373" y="46"/>
                    <a:pt x="375" y="47"/>
                    <a:pt x="375" y="47"/>
                  </a:cubicBezTo>
                  <a:cubicBezTo>
                    <a:pt x="380" y="48"/>
                    <a:pt x="380" y="48"/>
                    <a:pt x="380" y="48"/>
                  </a:cubicBezTo>
                  <a:cubicBezTo>
                    <a:pt x="385" y="26"/>
                    <a:pt x="385" y="26"/>
                    <a:pt x="385" y="26"/>
                  </a:cubicBezTo>
                  <a:cubicBezTo>
                    <a:pt x="386" y="22"/>
                    <a:pt x="382" y="17"/>
                    <a:pt x="377" y="17"/>
                  </a:cubicBezTo>
                  <a:cubicBezTo>
                    <a:pt x="377" y="17"/>
                    <a:pt x="377" y="17"/>
                    <a:pt x="377" y="17"/>
                  </a:cubicBezTo>
                  <a:cubicBezTo>
                    <a:pt x="65" y="0"/>
                    <a:pt x="0" y="161"/>
                    <a:pt x="10" y="275"/>
                  </a:cubicBezTo>
                  <a:cubicBezTo>
                    <a:pt x="18" y="369"/>
                    <a:pt x="117" y="369"/>
                    <a:pt x="153" y="366"/>
                  </a:cubicBezTo>
                  <a:cubicBezTo>
                    <a:pt x="155" y="366"/>
                    <a:pt x="157" y="365"/>
                    <a:pt x="159" y="364"/>
                  </a:cubicBezTo>
                  <a:cubicBezTo>
                    <a:pt x="215" y="295"/>
                    <a:pt x="215" y="295"/>
                    <a:pt x="215" y="295"/>
                  </a:cubicBezTo>
                  <a:cubicBezTo>
                    <a:pt x="212" y="292"/>
                    <a:pt x="212" y="292"/>
                    <a:pt x="212" y="292"/>
                  </a:cubicBezTo>
                  <a:cubicBezTo>
                    <a:pt x="212" y="292"/>
                    <a:pt x="210" y="291"/>
                    <a:pt x="208" y="292"/>
                  </a:cubicBezTo>
                  <a:cubicBezTo>
                    <a:pt x="207" y="292"/>
                    <a:pt x="207" y="292"/>
                    <a:pt x="207" y="292"/>
                  </a:cubicBezTo>
                  <a:cubicBezTo>
                    <a:pt x="202" y="293"/>
                    <a:pt x="197" y="292"/>
                    <a:pt x="194" y="289"/>
                  </a:cubicBezTo>
                  <a:cubicBezTo>
                    <a:pt x="188" y="283"/>
                    <a:pt x="187" y="274"/>
                    <a:pt x="192" y="268"/>
                  </a:cubicBezTo>
                  <a:cubicBezTo>
                    <a:pt x="197" y="262"/>
                    <a:pt x="197" y="262"/>
                    <a:pt x="197" y="262"/>
                  </a:cubicBezTo>
                  <a:cubicBezTo>
                    <a:pt x="203" y="256"/>
                    <a:pt x="212" y="256"/>
                    <a:pt x="218" y="261"/>
                  </a:cubicBezTo>
                  <a:cubicBezTo>
                    <a:pt x="222" y="264"/>
                    <a:pt x="224" y="269"/>
                    <a:pt x="223" y="274"/>
                  </a:cubicBezTo>
                  <a:cubicBezTo>
                    <a:pt x="223" y="277"/>
                    <a:pt x="223" y="278"/>
                    <a:pt x="224" y="278"/>
                  </a:cubicBezTo>
                  <a:cubicBezTo>
                    <a:pt x="227" y="281"/>
                    <a:pt x="227" y="281"/>
                    <a:pt x="227" y="281"/>
                  </a:cubicBezTo>
                  <a:cubicBezTo>
                    <a:pt x="275" y="223"/>
                    <a:pt x="275" y="223"/>
                    <a:pt x="275" y="223"/>
                  </a:cubicBezTo>
                  <a:cubicBezTo>
                    <a:pt x="276" y="223"/>
                    <a:pt x="276" y="222"/>
                    <a:pt x="276" y="220"/>
                  </a:cubicBezTo>
                  <a:cubicBezTo>
                    <a:pt x="303" y="120"/>
                    <a:pt x="303" y="120"/>
                    <a:pt x="303" y="120"/>
                  </a:cubicBezTo>
                  <a:cubicBezTo>
                    <a:pt x="303" y="118"/>
                    <a:pt x="305" y="116"/>
                    <a:pt x="307" y="115"/>
                  </a:cubicBezTo>
                  <a:cubicBezTo>
                    <a:pt x="369" y="82"/>
                    <a:pt x="369" y="82"/>
                    <a:pt x="369" y="82"/>
                  </a:cubicBezTo>
                  <a:cubicBezTo>
                    <a:pt x="371" y="81"/>
                    <a:pt x="372" y="79"/>
                    <a:pt x="373" y="77"/>
                  </a:cubicBezTo>
                  <a:cubicBezTo>
                    <a:pt x="376" y="66"/>
                    <a:pt x="376" y="66"/>
                    <a:pt x="376" y="66"/>
                  </a:cubicBezTo>
                  <a:lnTo>
                    <a:pt x="371" y="65"/>
                  </a:lnTo>
                  <a:close/>
                </a:path>
              </a:pathLst>
            </a:custGeom>
            <a:solidFill>
              <a:srgbClr val="FFB8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0" name="Group 41"/>
            <p:cNvGrpSpPr>
              <a:grpSpLocks noChangeAspect="1"/>
            </p:cNvGrpSpPr>
            <p:nvPr/>
          </p:nvGrpSpPr>
          <p:grpSpPr bwMode="auto">
            <a:xfrm>
              <a:off x="7859242" y="2326367"/>
              <a:ext cx="389419" cy="427563"/>
              <a:chOff x="3020" y="2078"/>
              <a:chExt cx="878" cy="964"/>
            </a:xfrm>
          </p:grpSpPr>
          <p:sp>
            <p:nvSpPr>
              <p:cNvPr id="52" name="Freeform 42"/>
              <p:cNvSpPr>
                <a:spLocks/>
              </p:cNvSpPr>
              <p:nvPr/>
            </p:nvSpPr>
            <p:spPr bwMode="auto">
              <a:xfrm>
                <a:off x="3020" y="2612"/>
                <a:ext cx="358" cy="430"/>
              </a:xfrm>
              <a:custGeom>
                <a:avLst/>
                <a:gdLst>
                  <a:gd name="T0" fmla="*/ 1 w 24"/>
                  <a:gd name="T1" fmla="*/ 0 h 29"/>
                  <a:gd name="T2" fmla="*/ 23 w 24"/>
                  <a:gd name="T3" fmla="*/ 0 h 29"/>
                  <a:gd name="T4" fmla="*/ 24 w 24"/>
                  <a:gd name="T5" fmla="*/ 1 h 29"/>
                  <a:gd name="T6" fmla="*/ 23 w 24"/>
                  <a:gd name="T7" fmla="*/ 3 h 29"/>
                  <a:gd name="T8" fmla="*/ 2 w 24"/>
                  <a:gd name="T9" fmla="*/ 3 h 29"/>
                  <a:gd name="T10" fmla="*/ 2 w 24"/>
                  <a:gd name="T11" fmla="*/ 28 h 29"/>
                  <a:gd name="T12" fmla="*/ 1 w 24"/>
                  <a:gd name="T13" fmla="*/ 29 h 29"/>
                  <a:gd name="T14" fmla="*/ 0 w 24"/>
                  <a:gd name="T15" fmla="*/ 28 h 29"/>
                  <a:gd name="T16" fmla="*/ 0 w 24"/>
                  <a:gd name="T17" fmla="*/ 1 h 29"/>
                  <a:gd name="T18" fmla="*/ 1 w 24"/>
                  <a:gd name="T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9">
                    <a:moveTo>
                      <a:pt x="1" y="0"/>
                    </a:moveTo>
                    <a:cubicBezTo>
                      <a:pt x="23" y="0"/>
                      <a:pt x="23" y="0"/>
                      <a:pt x="23" y="0"/>
                    </a:cubicBezTo>
                    <a:cubicBezTo>
                      <a:pt x="24" y="0"/>
                      <a:pt x="24" y="0"/>
                      <a:pt x="24" y="1"/>
                    </a:cubicBezTo>
                    <a:cubicBezTo>
                      <a:pt x="24" y="2"/>
                      <a:pt x="24" y="3"/>
                      <a:pt x="23" y="3"/>
                    </a:cubicBezTo>
                    <a:cubicBezTo>
                      <a:pt x="2" y="3"/>
                      <a:pt x="2" y="3"/>
                      <a:pt x="2" y="3"/>
                    </a:cubicBezTo>
                    <a:cubicBezTo>
                      <a:pt x="2" y="28"/>
                      <a:pt x="2" y="28"/>
                      <a:pt x="2" y="28"/>
                    </a:cubicBezTo>
                    <a:cubicBezTo>
                      <a:pt x="2" y="28"/>
                      <a:pt x="2" y="29"/>
                      <a:pt x="1" y="29"/>
                    </a:cubicBezTo>
                    <a:cubicBezTo>
                      <a:pt x="0" y="29"/>
                      <a:pt x="0" y="28"/>
                      <a:pt x="0" y="28"/>
                    </a:cubicBezTo>
                    <a:cubicBezTo>
                      <a:pt x="0" y="1"/>
                      <a:pt x="0" y="1"/>
                      <a:pt x="0" y="1"/>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3"/>
              <p:cNvSpPr>
                <a:spLocks/>
              </p:cNvSpPr>
              <p:nvPr/>
            </p:nvSpPr>
            <p:spPr bwMode="auto">
              <a:xfrm>
                <a:off x="3050" y="2108"/>
                <a:ext cx="134" cy="489"/>
              </a:xfrm>
              <a:custGeom>
                <a:avLst/>
                <a:gdLst>
                  <a:gd name="T0" fmla="*/ 9 w 9"/>
                  <a:gd name="T1" fmla="*/ 28 h 33"/>
                  <a:gd name="T2" fmla="*/ 9 w 9"/>
                  <a:gd name="T3" fmla="*/ 5 h 33"/>
                  <a:gd name="T4" fmla="*/ 5 w 9"/>
                  <a:gd name="T5" fmla="*/ 0 h 33"/>
                  <a:gd name="T6" fmla="*/ 0 w 9"/>
                  <a:gd name="T7" fmla="*/ 5 h 33"/>
                  <a:gd name="T8" fmla="*/ 0 w 9"/>
                  <a:gd name="T9" fmla="*/ 28 h 33"/>
                  <a:gd name="T10" fmla="*/ 5 w 9"/>
                  <a:gd name="T11" fmla="*/ 33 h 33"/>
                  <a:gd name="T12" fmla="*/ 9 w 9"/>
                  <a:gd name="T13" fmla="*/ 28 h 33"/>
                </a:gdLst>
                <a:ahLst/>
                <a:cxnLst>
                  <a:cxn ang="0">
                    <a:pos x="T0" y="T1"/>
                  </a:cxn>
                  <a:cxn ang="0">
                    <a:pos x="T2" y="T3"/>
                  </a:cxn>
                  <a:cxn ang="0">
                    <a:pos x="T4" y="T5"/>
                  </a:cxn>
                  <a:cxn ang="0">
                    <a:pos x="T6" y="T7"/>
                  </a:cxn>
                  <a:cxn ang="0">
                    <a:pos x="T8" y="T9"/>
                  </a:cxn>
                  <a:cxn ang="0">
                    <a:pos x="T10" y="T11"/>
                  </a:cxn>
                  <a:cxn ang="0">
                    <a:pos x="T12" y="T13"/>
                  </a:cxn>
                </a:cxnLst>
                <a:rect l="0" t="0" r="r" b="b"/>
                <a:pathLst>
                  <a:path w="9" h="33">
                    <a:moveTo>
                      <a:pt x="9" y="28"/>
                    </a:moveTo>
                    <a:cubicBezTo>
                      <a:pt x="9" y="5"/>
                      <a:pt x="9" y="5"/>
                      <a:pt x="9" y="5"/>
                    </a:cubicBezTo>
                    <a:cubicBezTo>
                      <a:pt x="9" y="3"/>
                      <a:pt x="7" y="0"/>
                      <a:pt x="5" y="0"/>
                    </a:cubicBezTo>
                    <a:cubicBezTo>
                      <a:pt x="2" y="0"/>
                      <a:pt x="0" y="3"/>
                      <a:pt x="0" y="5"/>
                    </a:cubicBezTo>
                    <a:cubicBezTo>
                      <a:pt x="0" y="28"/>
                      <a:pt x="0" y="28"/>
                      <a:pt x="0" y="28"/>
                    </a:cubicBezTo>
                    <a:cubicBezTo>
                      <a:pt x="0" y="30"/>
                      <a:pt x="2" y="33"/>
                      <a:pt x="5" y="33"/>
                    </a:cubicBezTo>
                    <a:cubicBezTo>
                      <a:pt x="7" y="33"/>
                      <a:pt x="9" y="30"/>
                      <a:pt x="9"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4"/>
              <p:cNvSpPr>
                <a:spLocks/>
              </p:cNvSpPr>
              <p:nvPr/>
            </p:nvSpPr>
            <p:spPr bwMode="auto">
              <a:xfrm>
                <a:off x="3244" y="2078"/>
                <a:ext cx="580" cy="964"/>
              </a:xfrm>
              <a:custGeom>
                <a:avLst/>
                <a:gdLst>
                  <a:gd name="T0" fmla="*/ 3 w 39"/>
                  <a:gd name="T1" fmla="*/ 58 h 65"/>
                  <a:gd name="T2" fmla="*/ 5 w 39"/>
                  <a:gd name="T3" fmla="*/ 64 h 65"/>
                  <a:gd name="T4" fmla="*/ 7 w 39"/>
                  <a:gd name="T5" fmla="*/ 65 h 65"/>
                  <a:gd name="T6" fmla="*/ 11 w 39"/>
                  <a:gd name="T7" fmla="*/ 63 h 65"/>
                  <a:gd name="T8" fmla="*/ 21 w 39"/>
                  <a:gd name="T9" fmla="*/ 48 h 65"/>
                  <a:gd name="T10" fmla="*/ 37 w 39"/>
                  <a:gd name="T11" fmla="*/ 48 h 65"/>
                  <a:gd name="T12" fmla="*/ 39 w 39"/>
                  <a:gd name="T13" fmla="*/ 46 h 65"/>
                  <a:gd name="T14" fmla="*/ 39 w 39"/>
                  <a:gd name="T15" fmla="*/ 35 h 65"/>
                  <a:gd name="T16" fmla="*/ 26 w 39"/>
                  <a:gd name="T17" fmla="*/ 16 h 65"/>
                  <a:gd name="T18" fmla="*/ 24 w 39"/>
                  <a:gd name="T19" fmla="*/ 17 h 65"/>
                  <a:gd name="T20" fmla="*/ 28 w 39"/>
                  <a:gd name="T21" fmla="*/ 9 h 65"/>
                  <a:gd name="T22" fmla="*/ 20 w 39"/>
                  <a:gd name="T23" fmla="*/ 0 h 65"/>
                  <a:gd name="T24" fmla="*/ 11 w 39"/>
                  <a:gd name="T25" fmla="*/ 9 h 65"/>
                  <a:gd name="T26" fmla="*/ 20 w 39"/>
                  <a:gd name="T27" fmla="*/ 18 h 65"/>
                  <a:gd name="T28" fmla="*/ 22 w 39"/>
                  <a:gd name="T29" fmla="*/ 17 h 65"/>
                  <a:gd name="T30" fmla="*/ 17 w 39"/>
                  <a:gd name="T31" fmla="*/ 23 h 65"/>
                  <a:gd name="T32" fmla="*/ 4 w 39"/>
                  <a:gd name="T33" fmla="*/ 26 h 65"/>
                  <a:gd name="T34" fmla="*/ 1 w 39"/>
                  <a:gd name="T35" fmla="*/ 28 h 65"/>
                  <a:gd name="T36" fmla="*/ 0 w 39"/>
                  <a:gd name="T37" fmla="*/ 32 h 65"/>
                  <a:gd name="T38" fmla="*/ 5 w 39"/>
                  <a:gd name="T39" fmla="*/ 35 h 65"/>
                  <a:gd name="T40" fmla="*/ 5 w 39"/>
                  <a:gd name="T41" fmla="*/ 35 h 65"/>
                  <a:gd name="T42" fmla="*/ 6 w 39"/>
                  <a:gd name="T43" fmla="*/ 35 h 65"/>
                  <a:gd name="T44" fmla="*/ 14 w 39"/>
                  <a:gd name="T45" fmla="*/ 33 h 65"/>
                  <a:gd name="T46" fmla="*/ 14 w 39"/>
                  <a:gd name="T47" fmla="*/ 36 h 65"/>
                  <a:gd name="T48" fmla="*/ 14 w 39"/>
                  <a:gd name="T49" fmla="*/ 39 h 65"/>
                  <a:gd name="T50" fmla="*/ 3 w 39"/>
                  <a:gd name="T5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65">
                    <a:moveTo>
                      <a:pt x="3" y="58"/>
                    </a:moveTo>
                    <a:cubicBezTo>
                      <a:pt x="2" y="60"/>
                      <a:pt x="2" y="63"/>
                      <a:pt x="5" y="64"/>
                    </a:cubicBezTo>
                    <a:cubicBezTo>
                      <a:pt x="5" y="65"/>
                      <a:pt x="6" y="65"/>
                      <a:pt x="7" y="65"/>
                    </a:cubicBezTo>
                    <a:cubicBezTo>
                      <a:pt x="9" y="65"/>
                      <a:pt x="10" y="64"/>
                      <a:pt x="11" y="63"/>
                    </a:cubicBezTo>
                    <a:cubicBezTo>
                      <a:pt x="21" y="48"/>
                      <a:pt x="21" y="48"/>
                      <a:pt x="21" y="48"/>
                    </a:cubicBezTo>
                    <a:cubicBezTo>
                      <a:pt x="37" y="48"/>
                      <a:pt x="37" y="48"/>
                      <a:pt x="37" y="48"/>
                    </a:cubicBezTo>
                    <a:cubicBezTo>
                      <a:pt x="38" y="48"/>
                      <a:pt x="39" y="47"/>
                      <a:pt x="39" y="46"/>
                    </a:cubicBezTo>
                    <a:cubicBezTo>
                      <a:pt x="39" y="35"/>
                      <a:pt x="39" y="35"/>
                      <a:pt x="39" y="35"/>
                    </a:cubicBezTo>
                    <a:cubicBezTo>
                      <a:pt x="39" y="24"/>
                      <a:pt x="33" y="16"/>
                      <a:pt x="26" y="16"/>
                    </a:cubicBezTo>
                    <a:cubicBezTo>
                      <a:pt x="26" y="16"/>
                      <a:pt x="25" y="16"/>
                      <a:pt x="24" y="17"/>
                    </a:cubicBezTo>
                    <a:cubicBezTo>
                      <a:pt x="27" y="15"/>
                      <a:pt x="28" y="12"/>
                      <a:pt x="28" y="9"/>
                    </a:cubicBezTo>
                    <a:cubicBezTo>
                      <a:pt x="28" y="4"/>
                      <a:pt x="25" y="0"/>
                      <a:pt x="20" y="0"/>
                    </a:cubicBezTo>
                    <a:cubicBezTo>
                      <a:pt x="15" y="0"/>
                      <a:pt x="11" y="4"/>
                      <a:pt x="11" y="9"/>
                    </a:cubicBezTo>
                    <a:cubicBezTo>
                      <a:pt x="11" y="14"/>
                      <a:pt x="15" y="18"/>
                      <a:pt x="20" y="18"/>
                    </a:cubicBezTo>
                    <a:cubicBezTo>
                      <a:pt x="21" y="18"/>
                      <a:pt x="21" y="18"/>
                      <a:pt x="22" y="17"/>
                    </a:cubicBezTo>
                    <a:cubicBezTo>
                      <a:pt x="20" y="18"/>
                      <a:pt x="18" y="20"/>
                      <a:pt x="17" y="23"/>
                    </a:cubicBezTo>
                    <a:cubicBezTo>
                      <a:pt x="4" y="26"/>
                      <a:pt x="4" y="26"/>
                      <a:pt x="4" y="26"/>
                    </a:cubicBezTo>
                    <a:cubicBezTo>
                      <a:pt x="2" y="26"/>
                      <a:pt x="1" y="27"/>
                      <a:pt x="1" y="28"/>
                    </a:cubicBezTo>
                    <a:cubicBezTo>
                      <a:pt x="0" y="29"/>
                      <a:pt x="0" y="31"/>
                      <a:pt x="0" y="32"/>
                    </a:cubicBezTo>
                    <a:cubicBezTo>
                      <a:pt x="1" y="34"/>
                      <a:pt x="3" y="35"/>
                      <a:pt x="5" y="35"/>
                    </a:cubicBezTo>
                    <a:cubicBezTo>
                      <a:pt x="5" y="35"/>
                      <a:pt x="5" y="35"/>
                      <a:pt x="5" y="35"/>
                    </a:cubicBezTo>
                    <a:cubicBezTo>
                      <a:pt x="5" y="35"/>
                      <a:pt x="6" y="35"/>
                      <a:pt x="6" y="35"/>
                    </a:cubicBezTo>
                    <a:cubicBezTo>
                      <a:pt x="14" y="33"/>
                      <a:pt x="14" y="33"/>
                      <a:pt x="14" y="33"/>
                    </a:cubicBezTo>
                    <a:cubicBezTo>
                      <a:pt x="14" y="34"/>
                      <a:pt x="14" y="35"/>
                      <a:pt x="14" y="36"/>
                    </a:cubicBezTo>
                    <a:cubicBezTo>
                      <a:pt x="14" y="39"/>
                      <a:pt x="14" y="39"/>
                      <a:pt x="14" y="39"/>
                    </a:cubicBezTo>
                    <a:lnTo>
                      <a:pt x="3"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5"/>
              <p:cNvSpPr>
                <a:spLocks/>
              </p:cNvSpPr>
              <p:nvPr/>
            </p:nvSpPr>
            <p:spPr bwMode="auto">
              <a:xfrm>
                <a:off x="3586" y="2494"/>
                <a:ext cx="312" cy="370"/>
              </a:xfrm>
              <a:custGeom>
                <a:avLst/>
                <a:gdLst>
                  <a:gd name="T0" fmla="*/ 1 w 21"/>
                  <a:gd name="T1" fmla="*/ 22 h 25"/>
                  <a:gd name="T2" fmla="*/ 18 w 21"/>
                  <a:gd name="T3" fmla="*/ 22 h 25"/>
                  <a:gd name="T4" fmla="*/ 18 w 21"/>
                  <a:gd name="T5" fmla="*/ 2 h 25"/>
                  <a:gd name="T6" fmla="*/ 20 w 21"/>
                  <a:gd name="T7" fmla="*/ 0 h 25"/>
                  <a:gd name="T8" fmla="*/ 21 w 21"/>
                  <a:gd name="T9" fmla="*/ 2 h 25"/>
                  <a:gd name="T10" fmla="*/ 21 w 21"/>
                  <a:gd name="T11" fmla="*/ 24 h 25"/>
                  <a:gd name="T12" fmla="*/ 20 w 21"/>
                  <a:gd name="T13" fmla="*/ 25 h 25"/>
                  <a:gd name="T14" fmla="*/ 1 w 21"/>
                  <a:gd name="T15" fmla="*/ 25 h 25"/>
                  <a:gd name="T16" fmla="*/ 0 w 21"/>
                  <a:gd name="T17" fmla="*/ 24 h 25"/>
                  <a:gd name="T18" fmla="*/ 1 w 21"/>
                  <a:gd name="T19"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5">
                    <a:moveTo>
                      <a:pt x="1" y="22"/>
                    </a:moveTo>
                    <a:cubicBezTo>
                      <a:pt x="18" y="22"/>
                      <a:pt x="18" y="22"/>
                      <a:pt x="18" y="22"/>
                    </a:cubicBezTo>
                    <a:cubicBezTo>
                      <a:pt x="18" y="2"/>
                      <a:pt x="18" y="2"/>
                      <a:pt x="18" y="2"/>
                    </a:cubicBezTo>
                    <a:cubicBezTo>
                      <a:pt x="18" y="1"/>
                      <a:pt x="19" y="0"/>
                      <a:pt x="20" y="0"/>
                    </a:cubicBezTo>
                    <a:cubicBezTo>
                      <a:pt x="21" y="0"/>
                      <a:pt x="21" y="1"/>
                      <a:pt x="21" y="2"/>
                    </a:cubicBezTo>
                    <a:cubicBezTo>
                      <a:pt x="21" y="24"/>
                      <a:pt x="21" y="24"/>
                      <a:pt x="21" y="24"/>
                    </a:cubicBezTo>
                    <a:cubicBezTo>
                      <a:pt x="21" y="25"/>
                      <a:pt x="21" y="25"/>
                      <a:pt x="20" y="25"/>
                    </a:cubicBezTo>
                    <a:cubicBezTo>
                      <a:pt x="1" y="25"/>
                      <a:pt x="1" y="25"/>
                      <a:pt x="1" y="25"/>
                    </a:cubicBezTo>
                    <a:cubicBezTo>
                      <a:pt x="0" y="25"/>
                      <a:pt x="0" y="25"/>
                      <a:pt x="0" y="24"/>
                    </a:cubicBezTo>
                    <a:cubicBezTo>
                      <a:pt x="0" y="23"/>
                      <a:pt x="0" y="22"/>
                      <a:pt x="1"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4" name="Rectangle 42"/>
            <p:cNvSpPr/>
            <p:nvPr/>
          </p:nvSpPr>
          <p:spPr bwMode="auto">
            <a:xfrm>
              <a:off x="8304577" y="2403862"/>
              <a:ext cx="838191" cy="23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400" b="1" dirty="0" smtClean="0">
                  <a:solidFill>
                    <a:schemeClr val="bg1"/>
                  </a:solidFill>
                  <a:latin typeface="微软雅黑"/>
                  <a:ea typeface="微软雅黑"/>
                  <a:cs typeface="Bebas Neue" charset="0"/>
                  <a:sym typeface="Bebas Neue" charset="0"/>
                </a:rPr>
                <a:t>添加标题</a:t>
              </a:r>
              <a:endParaRPr lang="en-US" sz="1400" b="1" dirty="0">
                <a:solidFill>
                  <a:schemeClr val="bg1"/>
                </a:solidFill>
                <a:latin typeface="微软雅黑"/>
                <a:ea typeface="微软雅黑"/>
                <a:cs typeface="Bebas Neue" charset="0"/>
                <a:sym typeface="Bebas Neue" charset="0"/>
              </a:endParaRPr>
            </a:p>
          </p:txBody>
        </p:sp>
      </p:grpSp>
      <p:grpSp>
        <p:nvGrpSpPr>
          <p:cNvPr id="5" name="组合 4"/>
          <p:cNvGrpSpPr/>
          <p:nvPr/>
        </p:nvGrpSpPr>
        <p:grpSpPr>
          <a:xfrm>
            <a:off x="10597517" y="2226703"/>
            <a:ext cx="1093366" cy="1312373"/>
            <a:chOff x="10597517" y="2226703"/>
            <a:chExt cx="1093366" cy="1312373"/>
          </a:xfrm>
        </p:grpSpPr>
        <p:sp>
          <p:nvSpPr>
            <p:cNvPr id="30" name="Freeform 20"/>
            <p:cNvSpPr>
              <a:spLocks/>
            </p:cNvSpPr>
            <p:nvPr/>
          </p:nvSpPr>
          <p:spPr bwMode="auto">
            <a:xfrm>
              <a:off x="10597517" y="2226703"/>
              <a:ext cx="819652" cy="1312373"/>
            </a:xfrm>
            <a:custGeom>
              <a:avLst/>
              <a:gdLst>
                <a:gd name="T0" fmla="*/ 126 w 141"/>
                <a:gd name="T1" fmla="*/ 125 h 228"/>
                <a:gd name="T2" fmla="*/ 126 w 141"/>
                <a:gd name="T3" fmla="*/ 125 h 228"/>
                <a:gd name="T4" fmla="*/ 65 w 141"/>
                <a:gd name="T5" fmla="*/ 5 h 228"/>
                <a:gd name="T6" fmla="*/ 52 w 141"/>
                <a:gd name="T7" fmla="*/ 7 h 228"/>
                <a:gd name="T8" fmla="*/ 40 w 141"/>
                <a:gd name="T9" fmla="*/ 44 h 228"/>
                <a:gd name="T10" fmla="*/ 27 w 141"/>
                <a:gd name="T11" fmla="*/ 40 h 228"/>
                <a:gd name="T12" fmla="*/ 22 w 141"/>
                <a:gd name="T13" fmla="*/ 33 h 228"/>
                <a:gd name="T14" fmla="*/ 16 w 141"/>
                <a:gd name="T15" fmla="*/ 26 h 228"/>
                <a:gd name="T16" fmla="*/ 4 w 141"/>
                <a:gd name="T17" fmla="*/ 32 h 228"/>
                <a:gd name="T18" fmla="*/ 2 w 141"/>
                <a:gd name="T19" fmla="*/ 39 h 228"/>
                <a:gd name="T20" fmla="*/ 8 w 141"/>
                <a:gd name="T21" fmla="*/ 51 h 228"/>
                <a:gd name="T22" fmla="*/ 16 w 141"/>
                <a:gd name="T23" fmla="*/ 50 h 228"/>
                <a:gd name="T24" fmla="*/ 17 w 141"/>
                <a:gd name="T25" fmla="*/ 49 h 228"/>
                <a:gd name="T26" fmla="*/ 25 w 141"/>
                <a:gd name="T27" fmla="*/ 47 h 228"/>
                <a:gd name="T28" fmla="*/ 26 w 141"/>
                <a:gd name="T29" fmla="*/ 47 h 228"/>
                <a:gd name="T30" fmla="*/ 38 w 141"/>
                <a:gd name="T31" fmla="*/ 51 h 228"/>
                <a:gd name="T32" fmla="*/ 24 w 141"/>
                <a:gd name="T33" fmla="*/ 93 h 228"/>
                <a:gd name="T34" fmla="*/ 24 w 141"/>
                <a:gd name="T35" fmla="*/ 97 h 228"/>
                <a:gd name="T36" fmla="*/ 40 w 141"/>
                <a:gd name="T37" fmla="*/ 158 h 228"/>
                <a:gd name="T38" fmla="*/ 40 w 141"/>
                <a:gd name="T39" fmla="*/ 162 h 228"/>
                <a:gd name="T40" fmla="*/ 20 w 141"/>
                <a:gd name="T41" fmla="*/ 217 h 228"/>
                <a:gd name="T42" fmla="*/ 27 w 141"/>
                <a:gd name="T43" fmla="*/ 228 h 228"/>
                <a:gd name="T44" fmla="*/ 126 w 141"/>
                <a:gd name="T45" fmla="*/ 12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 h="228">
                  <a:moveTo>
                    <a:pt x="126" y="125"/>
                  </a:moveTo>
                  <a:cubicBezTo>
                    <a:pt x="126" y="125"/>
                    <a:pt x="126" y="125"/>
                    <a:pt x="126" y="125"/>
                  </a:cubicBezTo>
                  <a:cubicBezTo>
                    <a:pt x="115" y="74"/>
                    <a:pt x="92" y="35"/>
                    <a:pt x="65" y="5"/>
                  </a:cubicBezTo>
                  <a:cubicBezTo>
                    <a:pt x="61" y="0"/>
                    <a:pt x="54" y="2"/>
                    <a:pt x="52" y="7"/>
                  </a:cubicBezTo>
                  <a:cubicBezTo>
                    <a:pt x="40" y="44"/>
                    <a:pt x="40" y="44"/>
                    <a:pt x="40" y="44"/>
                  </a:cubicBezTo>
                  <a:cubicBezTo>
                    <a:pt x="27" y="40"/>
                    <a:pt x="27" y="40"/>
                    <a:pt x="27" y="40"/>
                  </a:cubicBezTo>
                  <a:cubicBezTo>
                    <a:pt x="25" y="39"/>
                    <a:pt x="23" y="38"/>
                    <a:pt x="22" y="33"/>
                  </a:cubicBezTo>
                  <a:cubicBezTo>
                    <a:pt x="21" y="30"/>
                    <a:pt x="19" y="27"/>
                    <a:pt x="16" y="26"/>
                  </a:cubicBezTo>
                  <a:cubicBezTo>
                    <a:pt x="11" y="25"/>
                    <a:pt x="5" y="28"/>
                    <a:pt x="4" y="32"/>
                  </a:cubicBezTo>
                  <a:cubicBezTo>
                    <a:pt x="2" y="39"/>
                    <a:pt x="2" y="39"/>
                    <a:pt x="2" y="39"/>
                  </a:cubicBezTo>
                  <a:cubicBezTo>
                    <a:pt x="0" y="44"/>
                    <a:pt x="3" y="50"/>
                    <a:pt x="8" y="51"/>
                  </a:cubicBezTo>
                  <a:cubicBezTo>
                    <a:pt x="11" y="52"/>
                    <a:pt x="14" y="52"/>
                    <a:pt x="16" y="50"/>
                  </a:cubicBezTo>
                  <a:cubicBezTo>
                    <a:pt x="17" y="49"/>
                    <a:pt x="17" y="49"/>
                    <a:pt x="17" y="49"/>
                  </a:cubicBezTo>
                  <a:cubicBezTo>
                    <a:pt x="21" y="46"/>
                    <a:pt x="24" y="47"/>
                    <a:pt x="25" y="47"/>
                  </a:cubicBezTo>
                  <a:cubicBezTo>
                    <a:pt x="26" y="47"/>
                    <a:pt x="26" y="47"/>
                    <a:pt x="26" y="47"/>
                  </a:cubicBezTo>
                  <a:cubicBezTo>
                    <a:pt x="38" y="51"/>
                    <a:pt x="38" y="51"/>
                    <a:pt x="38" y="51"/>
                  </a:cubicBezTo>
                  <a:cubicBezTo>
                    <a:pt x="24" y="93"/>
                    <a:pt x="24" y="93"/>
                    <a:pt x="24" y="93"/>
                  </a:cubicBezTo>
                  <a:cubicBezTo>
                    <a:pt x="24" y="94"/>
                    <a:pt x="24" y="96"/>
                    <a:pt x="24" y="97"/>
                  </a:cubicBezTo>
                  <a:cubicBezTo>
                    <a:pt x="40" y="158"/>
                    <a:pt x="40" y="158"/>
                    <a:pt x="40" y="158"/>
                  </a:cubicBezTo>
                  <a:cubicBezTo>
                    <a:pt x="41" y="159"/>
                    <a:pt x="40" y="161"/>
                    <a:pt x="40" y="162"/>
                  </a:cubicBezTo>
                  <a:cubicBezTo>
                    <a:pt x="20" y="217"/>
                    <a:pt x="20" y="217"/>
                    <a:pt x="20" y="217"/>
                  </a:cubicBezTo>
                  <a:cubicBezTo>
                    <a:pt x="18" y="223"/>
                    <a:pt x="22" y="228"/>
                    <a:pt x="27" y="228"/>
                  </a:cubicBezTo>
                  <a:cubicBezTo>
                    <a:pt x="141" y="223"/>
                    <a:pt x="127" y="131"/>
                    <a:pt x="126" y="125"/>
                  </a:cubicBezTo>
                  <a:close/>
                </a:path>
              </a:pathLst>
            </a:custGeom>
            <a:solidFill>
              <a:srgbClr val="D74B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3" name="Group 34"/>
            <p:cNvGrpSpPr>
              <a:grpSpLocks noChangeAspect="1"/>
            </p:cNvGrpSpPr>
            <p:nvPr/>
          </p:nvGrpSpPr>
          <p:grpSpPr bwMode="auto">
            <a:xfrm>
              <a:off x="10908299" y="2540149"/>
              <a:ext cx="218044" cy="362456"/>
              <a:chOff x="3020" y="2086"/>
              <a:chExt cx="841" cy="1398"/>
            </a:xfrm>
          </p:grpSpPr>
          <p:sp>
            <p:nvSpPr>
              <p:cNvPr id="45" name="Freeform 35"/>
              <p:cNvSpPr>
                <a:spLocks noEditPoints="1"/>
              </p:cNvSpPr>
              <p:nvPr/>
            </p:nvSpPr>
            <p:spPr bwMode="auto">
              <a:xfrm>
                <a:off x="3020" y="2086"/>
                <a:ext cx="841" cy="1258"/>
              </a:xfrm>
              <a:custGeom>
                <a:avLst/>
                <a:gdLst>
                  <a:gd name="T0" fmla="*/ 31 w 35"/>
                  <a:gd name="T1" fmla="*/ 30 h 54"/>
                  <a:gd name="T2" fmla="*/ 35 w 35"/>
                  <a:gd name="T3" fmla="*/ 18 h 54"/>
                  <a:gd name="T4" fmla="*/ 18 w 35"/>
                  <a:gd name="T5" fmla="*/ 0 h 54"/>
                  <a:gd name="T6" fmla="*/ 0 w 35"/>
                  <a:gd name="T7" fmla="*/ 18 h 54"/>
                  <a:gd name="T8" fmla="*/ 4 w 35"/>
                  <a:gd name="T9" fmla="*/ 30 h 54"/>
                  <a:gd name="T10" fmla="*/ 4 w 35"/>
                  <a:gd name="T11" fmla="*/ 30 h 54"/>
                  <a:gd name="T12" fmla="*/ 10 w 35"/>
                  <a:gd name="T13" fmla="*/ 42 h 54"/>
                  <a:gd name="T14" fmla="*/ 9 w 35"/>
                  <a:gd name="T15" fmla="*/ 44 h 54"/>
                  <a:gd name="T16" fmla="*/ 10 w 35"/>
                  <a:gd name="T17" fmla="*/ 46 h 54"/>
                  <a:gd name="T18" fmla="*/ 9 w 35"/>
                  <a:gd name="T19" fmla="*/ 48 h 54"/>
                  <a:gd name="T20" fmla="*/ 10 w 35"/>
                  <a:gd name="T21" fmla="*/ 50 h 54"/>
                  <a:gd name="T22" fmla="*/ 9 w 35"/>
                  <a:gd name="T23" fmla="*/ 52 h 54"/>
                  <a:gd name="T24" fmla="*/ 11 w 35"/>
                  <a:gd name="T25" fmla="*/ 54 h 54"/>
                  <a:gd name="T26" fmla="*/ 24 w 35"/>
                  <a:gd name="T27" fmla="*/ 54 h 54"/>
                  <a:gd name="T28" fmla="*/ 26 w 35"/>
                  <a:gd name="T29" fmla="*/ 52 h 54"/>
                  <a:gd name="T30" fmla="*/ 25 w 35"/>
                  <a:gd name="T31" fmla="*/ 50 h 54"/>
                  <a:gd name="T32" fmla="*/ 26 w 35"/>
                  <a:gd name="T33" fmla="*/ 48 h 54"/>
                  <a:gd name="T34" fmla="*/ 25 w 35"/>
                  <a:gd name="T35" fmla="*/ 46 h 54"/>
                  <a:gd name="T36" fmla="*/ 26 w 35"/>
                  <a:gd name="T37" fmla="*/ 44 h 54"/>
                  <a:gd name="T38" fmla="*/ 26 w 35"/>
                  <a:gd name="T39" fmla="*/ 42 h 54"/>
                  <a:gd name="T40" fmla="*/ 31 w 35"/>
                  <a:gd name="T41" fmla="*/ 30 h 54"/>
                  <a:gd name="T42" fmla="*/ 18 w 35"/>
                  <a:gd name="T43" fmla="*/ 42 h 54"/>
                  <a:gd name="T44" fmla="*/ 17 w 35"/>
                  <a:gd name="T45" fmla="*/ 42 h 54"/>
                  <a:gd name="T46" fmla="*/ 17 w 35"/>
                  <a:gd name="T47" fmla="*/ 33 h 54"/>
                  <a:gd name="T48" fmla="*/ 18 w 35"/>
                  <a:gd name="T49" fmla="*/ 32 h 54"/>
                  <a:gd name="T50" fmla="*/ 18 w 35"/>
                  <a:gd name="T51" fmla="*/ 33 h 54"/>
                  <a:gd name="T52" fmla="*/ 18 w 35"/>
                  <a:gd name="T53" fmla="*/ 33 h 54"/>
                  <a:gd name="T54" fmla="*/ 18 w 35"/>
                  <a:gd name="T55" fmla="*/ 42 h 54"/>
                  <a:gd name="T56" fmla="*/ 29 w 35"/>
                  <a:gd name="T57" fmla="*/ 28 h 54"/>
                  <a:gd name="T58" fmla="*/ 29 w 35"/>
                  <a:gd name="T59" fmla="*/ 28 h 54"/>
                  <a:gd name="T60" fmla="*/ 23 w 35"/>
                  <a:gd name="T61" fmla="*/ 42 h 54"/>
                  <a:gd name="T62" fmla="*/ 21 w 35"/>
                  <a:gd name="T63" fmla="*/ 42 h 54"/>
                  <a:gd name="T64" fmla="*/ 21 w 35"/>
                  <a:gd name="T65" fmla="*/ 33 h 54"/>
                  <a:gd name="T66" fmla="*/ 21 w 35"/>
                  <a:gd name="T67" fmla="*/ 33 h 54"/>
                  <a:gd name="T68" fmla="*/ 25 w 35"/>
                  <a:gd name="T69" fmla="*/ 19 h 54"/>
                  <a:gd name="T70" fmla="*/ 25 w 35"/>
                  <a:gd name="T71" fmla="*/ 18 h 54"/>
                  <a:gd name="T72" fmla="*/ 24 w 35"/>
                  <a:gd name="T73" fmla="*/ 19 h 54"/>
                  <a:gd name="T74" fmla="*/ 21 w 35"/>
                  <a:gd name="T75" fmla="*/ 29 h 54"/>
                  <a:gd name="T76" fmla="*/ 21 w 35"/>
                  <a:gd name="T77" fmla="*/ 23 h 54"/>
                  <a:gd name="T78" fmla="*/ 20 w 35"/>
                  <a:gd name="T79" fmla="*/ 23 h 54"/>
                  <a:gd name="T80" fmla="*/ 20 w 35"/>
                  <a:gd name="T81" fmla="*/ 23 h 54"/>
                  <a:gd name="T82" fmla="*/ 20 w 35"/>
                  <a:gd name="T83" fmla="*/ 30 h 54"/>
                  <a:gd name="T84" fmla="*/ 18 w 35"/>
                  <a:gd name="T85" fmla="*/ 30 h 54"/>
                  <a:gd name="T86" fmla="*/ 15 w 35"/>
                  <a:gd name="T87" fmla="*/ 30 h 54"/>
                  <a:gd name="T88" fmla="*/ 15 w 35"/>
                  <a:gd name="T89" fmla="*/ 23 h 54"/>
                  <a:gd name="T90" fmla="*/ 15 w 35"/>
                  <a:gd name="T91" fmla="*/ 23 h 54"/>
                  <a:gd name="T92" fmla="*/ 14 w 35"/>
                  <a:gd name="T93" fmla="*/ 23 h 54"/>
                  <a:gd name="T94" fmla="*/ 14 w 35"/>
                  <a:gd name="T95" fmla="*/ 29 h 54"/>
                  <a:gd name="T96" fmla="*/ 11 w 35"/>
                  <a:gd name="T97" fmla="*/ 19 h 54"/>
                  <a:gd name="T98" fmla="*/ 10 w 35"/>
                  <a:gd name="T99" fmla="*/ 18 h 54"/>
                  <a:gd name="T100" fmla="*/ 10 w 35"/>
                  <a:gd name="T101" fmla="*/ 19 h 54"/>
                  <a:gd name="T102" fmla="*/ 14 w 35"/>
                  <a:gd name="T103" fmla="*/ 33 h 54"/>
                  <a:gd name="T104" fmla="*/ 14 w 35"/>
                  <a:gd name="T105" fmla="*/ 33 h 54"/>
                  <a:gd name="T106" fmla="*/ 14 w 35"/>
                  <a:gd name="T107" fmla="*/ 42 h 54"/>
                  <a:gd name="T108" fmla="*/ 12 w 35"/>
                  <a:gd name="T109" fmla="*/ 42 h 54"/>
                  <a:gd name="T110" fmla="*/ 6 w 35"/>
                  <a:gd name="T111" fmla="*/ 28 h 54"/>
                  <a:gd name="T112" fmla="*/ 6 w 35"/>
                  <a:gd name="T113" fmla="*/ 28 h 54"/>
                  <a:gd name="T114" fmla="*/ 6 w 35"/>
                  <a:gd name="T115" fmla="*/ 28 h 54"/>
                  <a:gd name="T116" fmla="*/ 2 w 35"/>
                  <a:gd name="T117" fmla="*/ 18 h 54"/>
                  <a:gd name="T118" fmla="*/ 18 w 35"/>
                  <a:gd name="T119" fmla="*/ 3 h 54"/>
                  <a:gd name="T120" fmla="*/ 33 w 35"/>
                  <a:gd name="T121" fmla="*/ 18 h 54"/>
                  <a:gd name="T122" fmla="*/ 29 w 35"/>
                  <a:gd name="T123" fmla="*/ 2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54">
                    <a:moveTo>
                      <a:pt x="31" y="30"/>
                    </a:moveTo>
                    <a:cubicBezTo>
                      <a:pt x="34" y="27"/>
                      <a:pt x="35" y="22"/>
                      <a:pt x="35" y="18"/>
                    </a:cubicBezTo>
                    <a:cubicBezTo>
                      <a:pt x="35" y="8"/>
                      <a:pt x="27" y="0"/>
                      <a:pt x="18" y="0"/>
                    </a:cubicBezTo>
                    <a:cubicBezTo>
                      <a:pt x="8" y="0"/>
                      <a:pt x="0" y="8"/>
                      <a:pt x="0" y="18"/>
                    </a:cubicBezTo>
                    <a:cubicBezTo>
                      <a:pt x="0" y="22"/>
                      <a:pt x="1" y="27"/>
                      <a:pt x="4" y="30"/>
                    </a:cubicBezTo>
                    <a:cubicBezTo>
                      <a:pt x="4" y="30"/>
                      <a:pt x="4" y="30"/>
                      <a:pt x="4" y="30"/>
                    </a:cubicBezTo>
                    <a:cubicBezTo>
                      <a:pt x="4" y="30"/>
                      <a:pt x="9" y="36"/>
                      <a:pt x="10" y="42"/>
                    </a:cubicBezTo>
                    <a:cubicBezTo>
                      <a:pt x="9" y="43"/>
                      <a:pt x="9" y="43"/>
                      <a:pt x="9" y="44"/>
                    </a:cubicBezTo>
                    <a:cubicBezTo>
                      <a:pt x="9" y="45"/>
                      <a:pt x="9" y="46"/>
                      <a:pt x="10" y="46"/>
                    </a:cubicBezTo>
                    <a:cubicBezTo>
                      <a:pt x="9" y="47"/>
                      <a:pt x="9" y="47"/>
                      <a:pt x="9" y="48"/>
                    </a:cubicBezTo>
                    <a:cubicBezTo>
                      <a:pt x="9" y="49"/>
                      <a:pt x="9" y="50"/>
                      <a:pt x="10" y="50"/>
                    </a:cubicBezTo>
                    <a:cubicBezTo>
                      <a:pt x="9" y="50"/>
                      <a:pt x="9" y="51"/>
                      <a:pt x="9" y="52"/>
                    </a:cubicBezTo>
                    <a:cubicBezTo>
                      <a:pt x="9" y="53"/>
                      <a:pt x="10" y="54"/>
                      <a:pt x="11" y="54"/>
                    </a:cubicBezTo>
                    <a:cubicBezTo>
                      <a:pt x="24" y="54"/>
                      <a:pt x="24" y="54"/>
                      <a:pt x="24" y="54"/>
                    </a:cubicBezTo>
                    <a:cubicBezTo>
                      <a:pt x="25" y="54"/>
                      <a:pt x="26" y="53"/>
                      <a:pt x="26" y="52"/>
                    </a:cubicBezTo>
                    <a:cubicBezTo>
                      <a:pt x="26" y="51"/>
                      <a:pt x="26" y="50"/>
                      <a:pt x="25" y="50"/>
                    </a:cubicBezTo>
                    <a:cubicBezTo>
                      <a:pt x="26" y="50"/>
                      <a:pt x="26" y="49"/>
                      <a:pt x="26" y="48"/>
                    </a:cubicBezTo>
                    <a:cubicBezTo>
                      <a:pt x="26" y="47"/>
                      <a:pt x="26" y="47"/>
                      <a:pt x="25" y="46"/>
                    </a:cubicBezTo>
                    <a:cubicBezTo>
                      <a:pt x="26" y="46"/>
                      <a:pt x="26" y="45"/>
                      <a:pt x="26" y="44"/>
                    </a:cubicBezTo>
                    <a:cubicBezTo>
                      <a:pt x="26" y="43"/>
                      <a:pt x="26" y="43"/>
                      <a:pt x="26" y="42"/>
                    </a:cubicBezTo>
                    <a:cubicBezTo>
                      <a:pt x="26" y="36"/>
                      <a:pt x="31" y="30"/>
                      <a:pt x="31" y="30"/>
                    </a:cubicBezTo>
                    <a:close/>
                    <a:moveTo>
                      <a:pt x="18" y="42"/>
                    </a:moveTo>
                    <a:cubicBezTo>
                      <a:pt x="17" y="42"/>
                      <a:pt x="17" y="42"/>
                      <a:pt x="17" y="42"/>
                    </a:cubicBezTo>
                    <a:cubicBezTo>
                      <a:pt x="17" y="33"/>
                      <a:pt x="17" y="33"/>
                      <a:pt x="17" y="33"/>
                    </a:cubicBezTo>
                    <a:cubicBezTo>
                      <a:pt x="17" y="33"/>
                      <a:pt x="17" y="32"/>
                      <a:pt x="18" y="32"/>
                    </a:cubicBezTo>
                    <a:cubicBezTo>
                      <a:pt x="18" y="32"/>
                      <a:pt x="18" y="33"/>
                      <a:pt x="18" y="33"/>
                    </a:cubicBezTo>
                    <a:cubicBezTo>
                      <a:pt x="18" y="33"/>
                      <a:pt x="18" y="33"/>
                      <a:pt x="18" y="33"/>
                    </a:cubicBezTo>
                    <a:lnTo>
                      <a:pt x="18" y="42"/>
                    </a:lnTo>
                    <a:close/>
                    <a:moveTo>
                      <a:pt x="29" y="28"/>
                    </a:moveTo>
                    <a:cubicBezTo>
                      <a:pt x="29" y="28"/>
                      <a:pt x="29" y="28"/>
                      <a:pt x="29" y="28"/>
                    </a:cubicBezTo>
                    <a:cubicBezTo>
                      <a:pt x="28" y="28"/>
                      <a:pt x="23" y="35"/>
                      <a:pt x="23" y="42"/>
                    </a:cubicBezTo>
                    <a:cubicBezTo>
                      <a:pt x="21" y="42"/>
                      <a:pt x="21" y="42"/>
                      <a:pt x="21" y="42"/>
                    </a:cubicBezTo>
                    <a:cubicBezTo>
                      <a:pt x="21" y="33"/>
                      <a:pt x="21" y="33"/>
                      <a:pt x="21" y="33"/>
                    </a:cubicBezTo>
                    <a:cubicBezTo>
                      <a:pt x="21" y="33"/>
                      <a:pt x="21" y="33"/>
                      <a:pt x="21" y="33"/>
                    </a:cubicBezTo>
                    <a:cubicBezTo>
                      <a:pt x="25" y="19"/>
                      <a:pt x="25" y="19"/>
                      <a:pt x="25" y="19"/>
                    </a:cubicBezTo>
                    <a:cubicBezTo>
                      <a:pt x="25" y="19"/>
                      <a:pt x="25" y="19"/>
                      <a:pt x="25" y="18"/>
                    </a:cubicBezTo>
                    <a:cubicBezTo>
                      <a:pt x="24" y="18"/>
                      <a:pt x="24" y="19"/>
                      <a:pt x="24" y="19"/>
                    </a:cubicBezTo>
                    <a:cubicBezTo>
                      <a:pt x="21" y="29"/>
                      <a:pt x="21" y="29"/>
                      <a:pt x="21" y="29"/>
                    </a:cubicBezTo>
                    <a:cubicBezTo>
                      <a:pt x="21" y="23"/>
                      <a:pt x="21" y="23"/>
                      <a:pt x="21" y="23"/>
                    </a:cubicBezTo>
                    <a:cubicBezTo>
                      <a:pt x="21" y="23"/>
                      <a:pt x="20" y="23"/>
                      <a:pt x="20" y="23"/>
                    </a:cubicBezTo>
                    <a:cubicBezTo>
                      <a:pt x="20" y="23"/>
                      <a:pt x="20" y="23"/>
                      <a:pt x="20" y="23"/>
                    </a:cubicBezTo>
                    <a:cubicBezTo>
                      <a:pt x="20" y="30"/>
                      <a:pt x="20" y="30"/>
                      <a:pt x="20" y="30"/>
                    </a:cubicBezTo>
                    <a:cubicBezTo>
                      <a:pt x="19" y="30"/>
                      <a:pt x="18" y="30"/>
                      <a:pt x="18" y="30"/>
                    </a:cubicBezTo>
                    <a:cubicBezTo>
                      <a:pt x="17" y="30"/>
                      <a:pt x="16" y="30"/>
                      <a:pt x="15" y="30"/>
                    </a:cubicBezTo>
                    <a:cubicBezTo>
                      <a:pt x="15" y="23"/>
                      <a:pt x="15" y="23"/>
                      <a:pt x="15" y="23"/>
                    </a:cubicBezTo>
                    <a:cubicBezTo>
                      <a:pt x="15" y="23"/>
                      <a:pt x="15" y="23"/>
                      <a:pt x="15" y="23"/>
                    </a:cubicBezTo>
                    <a:cubicBezTo>
                      <a:pt x="15" y="23"/>
                      <a:pt x="14" y="23"/>
                      <a:pt x="14" y="23"/>
                    </a:cubicBezTo>
                    <a:cubicBezTo>
                      <a:pt x="14" y="29"/>
                      <a:pt x="14" y="29"/>
                      <a:pt x="14" y="29"/>
                    </a:cubicBezTo>
                    <a:cubicBezTo>
                      <a:pt x="11" y="19"/>
                      <a:pt x="11" y="19"/>
                      <a:pt x="11" y="19"/>
                    </a:cubicBezTo>
                    <a:cubicBezTo>
                      <a:pt x="11" y="19"/>
                      <a:pt x="11" y="18"/>
                      <a:pt x="10" y="18"/>
                    </a:cubicBezTo>
                    <a:cubicBezTo>
                      <a:pt x="10" y="19"/>
                      <a:pt x="10" y="19"/>
                      <a:pt x="10" y="19"/>
                    </a:cubicBezTo>
                    <a:cubicBezTo>
                      <a:pt x="14" y="33"/>
                      <a:pt x="14" y="33"/>
                      <a:pt x="14" y="33"/>
                    </a:cubicBezTo>
                    <a:cubicBezTo>
                      <a:pt x="14" y="33"/>
                      <a:pt x="14" y="33"/>
                      <a:pt x="14" y="33"/>
                    </a:cubicBezTo>
                    <a:cubicBezTo>
                      <a:pt x="14" y="42"/>
                      <a:pt x="14" y="42"/>
                      <a:pt x="14" y="42"/>
                    </a:cubicBezTo>
                    <a:cubicBezTo>
                      <a:pt x="12" y="42"/>
                      <a:pt x="12" y="42"/>
                      <a:pt x="12" y="42"/>
                    </a:cubicBezTo>
                    <a:cubicBezTo>
                      <a:pt x="12" y="35"/>
                      <a:pt x="7" y="28"/>
                      <a:pt x="6" y="28"/>
                    </a:cubicBezTo>
                    <a:cubicBezTo>
                      <a:pt x="6" y="28"/>
                      <a:pt x="6" y="28"/>
                      <a:pt x="6" y="28"/>
                    </a:cubicBezTo>
                    <a:cubicBezTo>
                      <a:pt x="6" y="28"/>
                      <a:pt x="6" y="28"/>
                      <a:pt x="6" y="28"/>
                    </a:cubicBezTo>
                    <a:cubicBezTo>
                      <a:pt x="4" y="25"/>
                      <a:pt x="2" y="22"/>
                      <a:pt x="2" y="18"/>
                    </a:cubicBezTo>
                    <a:cubicBezTo>
                      <a:pt x="2" y="9"/>
                      <a:pt x="9" y="3"/>
                      <a:pt x="18" y="3"/>
                    </a:cubicBezTo>
                    <a:cubicBezTo>
                      <a:pt x="26" y="3"/>
                      <a:pt x="33" y="9"/>
                      <a:pt x="33" y="18"/>
                    </a:cubicBezTo>
                    <a:cubicBezTo>
                      <a:pt x="33" y="22"/>
                      <a:pt x="31" y="25"/>
                      <a:pt x="29" y="28"/>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6"/>
              <p:cNvSpPr>
                <a:spLocks/>
              </p:cNvSpPr>
              <p:nvPr/>
            </p:nvSpPr>
            <p:spPr bwMode="auto">
              <a:xfrm>
                <a:off x="3309" y="3368"/>
                <a:ext cx="264" cy="116"/>
              </a:xfrm>
              <a:custGeom>
                <a:avLst/>
                <a:gdLst>
                  <a:gd name="T0" fmla="*/ 5 w 11"/>
                  <a:gd name="T1" fmla="*/ 5 h 5"/>
                  <a:gd name="T2" fmla="*/ 6 w 11"/>
                  <a:gd name="T3" fmla="*/ 5 h 5"/>
                  <a:gd name="T4" fmla="*/ 11 w 11"/>
                  <a:gd name="T5" fmla="*/ 0 h 5"/>
                  <a:gd name="T6" fmla="*/ 0 w 11"/>
                  <a:gd name="T7" fmla="*/ 0 h 5"/>
                  <a:gd name="T8" fmla="*/ 5 w 11"/>
                  <a:gd name="T9" fmla="*/ 5 h 5"/>
                </a:gdLst>
                <a:ahLst/>
                <a:cxnLst>
                  <a:cxn ang="0">
                    <a:pos x="T0" y="T1"/>
                  </a:cxn>
                  <a:cxn ang="0">
                    <a:pos x="T2" y="T3"/>
                  </a:cxn>
                  <a:cxn ang="0">
                    <a:pos x="T4" y="T5"/>
                  </a:cxn>
                  <a:cxn ang="0">
                    <a:pos x="T6" y="T7"/>
                  </a:cxn>
                  <a:cxn ang="0">
                    <a:pos x="T8" y="T9"/>
                  </a:cxn>
                </a:cxnLst>
                <a:rect l="0" t="0" r="r" b="b"/>
                <a:pathLst>
                  <a:path w="11" h="5">
                    <a:moveTo>
                      <a:pt x="5" y="5"/>
                    </a:moveTo>
                    <a:cubicBezTo>
                      <a:pt x="6" y="5"/>
                      <a:pt x="6" y="5"/>
                      <a:pt x="6" y="5"/>
                    </a:cubicBezTo>
                    <a:cubicBezTo>
                      <a:pt x="9" y="5"/>
                      <a:pt x="11" y="3"/>
                      <a:pt x="11" y="0"/>
                    </a:cubicBezTo>
                    <a:cubicBezTo>
                      <a:pt x="0" y="0"/>
                      <a:pt x="0" y="0"/>
                      <a:pt x="0" y="0"/>
                    </a:cubicBezTo>
                    <a:cubicBezTo>
                      <a:pt x="0" y="3"/>
                      <a:pt x="2" y="5"/>
                      <a:pt x="5" y="5"/>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7"/>
              <p:cNvSpPr>
                <a:spLocks/>
              </p:cNvSpPr>
              <p:nvPr/>
            </p:nvSpPr>
            <p:spPr bwMode="auto">
              <a:xfrm>
                <a:off x="3405" y="2599"/>
                <a:ext cx="72" cy="46"/>
              </a:xfrm>
              <a:custGeom>
                <a:avLst/>
                <a:gdLst>
                  <a:gd name="T0" fmla="*/ 2 w 3"/>
                  <a:gd name="T1" fmla="*/ 0 h 2"/>
                  <a:gd name="T2" fmla="*/ 1 w 3"/>
                  <a:gd name="T3" fmla="*/ 0 h 2"/>
                  <a:gd name="T4" fmla="*/ 0 w 3"/>
                  <a:gd name="T5" fmla="*/ 1 h 2"/>
                  <a:gd name="T6" fmla="*/ 1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1" y="0"/>
                      <a:pt x="1" y="0"/>
                      <a:pt x="1" y="0"/>
                    </a:cubicBezTo>
                    <a:cubicBezTo>
                      <a:pt x="0" y="0"/>
                      <a:pt x="0" y="0"/>
                      <a:pt x="0" y="1"/>
                    </a:cubicBezTo>
                    <a:cubicBezTo>
                      <a:pt x="0" y="2"/>
                      <a:pt x="0" y="2"/>
                      <a:pt x="1" y="2"/>
                    </a:cubicBezTo>
                    <a:cubicBezTo>
                      <a:pt x="2" y="2"/>
                      <a:pt x="2" y="2"/>
                      <a:pt x="2" y="2"/>
                    </a:cubicBezTo>
                    <a:cubicBezTo>
                      <a:pt x="3" y="2"/>
                      <a:pt x="3" y="2"/>
                      <a:pt x="3" y="1"/>
                    </a:cubicBezTo>
                    <a:cubicBezTo>
                      <a:pt x="3" y="0"/>
                      <a:pt x="3" y="0"/>
                      <a:pt x="2" y="0"/>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8"/>
              <p:cNvSpPr>
                <a:spLocks/>
              </p:cNvSpPr>
              <p:nvPr/>
            </p:nvSpPr>
            <p:spPr bwMode="auto">
              <a:xfrm>
                <a:off x="3309" y="2505"/>
                <a:ext cx="264" cy="24"/>
              </a:xfrm>
              <a:custGeom>
                <a:avLst/>
                <a:gdLst>
                  <a:gd name="T0" fmla="*/ 11 w 11"/>
                  <a:gd name="T1" fmla="*/ 0 h 1"/>
                  <a:gd name="T2" fmla="*/ 0 w 11"/>
                  <a:gd name="T3" fmla="*/ 0 h 1"/>
                  <a:gd name="T4" fmla="*/ 0 w 11"/>
                  <a:gd name="T5" fmla="*/ 1 h 1"/>
                  <a:gd name="T6" fmla="*/ 0 w 11"/>
                  <a:gd name="T7" fmla="*/ 1 h 1"/>
                  <a:gd name="T8" fmla="*/ 11 w 11"/>
                  <a:gd name="T9" fmla="*/ 1 h 1"/>
                  <a:gd name="T10" fmla="*/ 11 w 11"/>
                  <a:gd name="T11" fmla="*/ 1 h 1"/>
                  <a:gd name="T12" fmla="*/ 11 w 1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1" h="1">
                    <a:moveTo>
                      <a:pt x="11" y="0"/>
                    </a:moveTo>
                    <a:cubicBezTo>
                      <a:pt x="0" y="0"/>
                      <a:pt x="0" y="0"/>
                      <a:pt x="0" y="0"/>
                    </a:cubicBezTo>
                    <a:cubicBezTo>
                      <a:pt x="0" y="0"/>
                      <a:pt x="0" y="1"/>
                      <a:pt x="0" y="1"/>
                    </a:cubicBezTo>
                    <a:cubicBezTo>
                      <a:pt x="0" y="1"/>
                      <a:pt x="0" y="1"/>
                      <a:pt x="0" y="1"/>
                    </a:cubicBezTo>
                    <a:cubicBezTo>
                      <a:pt x="11" y="1"/>
                      <a:pt x="11" y="1"/>
                      <a:pt x="11" y="1"/>
                    </a:cubicBezTo>
                    <a:cubicBezTo>
                      <a:pt x="11" y="1"/>
                      <a:pt x="11" y="1"/>
                      <a:pt x="11" y="1"/>
                    </a:cubicBezTo>
                    <a:cubicBezTo>
                      <a:pt x="11" y="1"/>
                      <a:pt x="11" y="0"/>
                      <a:pt x="11" y="0"/>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5" name="Rectangle 42"/>
            <p:cNvSpPr/>
            <p:nvPr/>
          </p:nvSpPr>
          <p:spPr bwMode="auto">
            <a:xfrm>
              <a:off x="10852692" y="3014205"/>
              <a:ext cx="838191" cy="23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400" b="1" dirty="0" smtClean="0">
                  <a:solidFill>
                    <a:schemeClr val="bg1"/>
                  </a:solidFill>
                  <a:latin typeface="微软雅黑"/>
                  <a:ea typeface="微软雅黑"/>
                  <a:cs typeface="Bebas Neue" charset="0"/>
                  <a:sym typeface="Bebas Neue" charset="0"/>
                </a:rPr>
                <a:t>添加</a:t>
              </a:r>
              <a:endParaRPr lang="en-US" altLang="zh-CN" sz="1400" b="1" dirty="0" smtClean="0">
                <a:solidFill>
                  <a:schemeClr val="bg1"/>
                </a:solidFill>
                <a:latin typeface="微软雅黑"/>
                <a:ea typeface="微软雅黑"/>
                <a:cs typeface="Bebas Neue" charset="0"/>
                <a:sym typeface="Bebas Neue" charset="0"/>
              </a:endParaRPr>
            </a:p>
            <a:p>
              <a:pPr fontAlgn="base">
                <a:spcBef>
                  <a:spcPct val="0"/>
                </a:spcBef>
                <a:spcAft>
                  <a:spcPct val="0"/>
                </a:spcAft>
              </a:pPr>
              <a:r>
                <a:rPr lang="zh-CN" altLang="en-US" sz="1400" b="1" dirty="0" smtClean="0">
                  <a:solidFill>
                    <a:schemeClr val="bg1"/>
                  </a:solidFill>
                  <a:latin typeface="微软雅黑"/>
                  <a:ea typeface="微软雅黑"/>
                  <a:cs typeface="Bebas Neue" charset="0"/>
                  <a:sym typeface="Bebas Neue" charset="0"/>
                </a:rPr>
                <a:t>标题</a:t>
              </a:r>
              <a:endParaRPr lang="en-US" sz="1400" b="1" dirty="0">
                <a:solidFill>
                  <a:schemeClr val="bg1"/>
                </a:solidFill>
                <a:latin typeface="微软雅黑"/>
                <a:ea typeface="微软雅黑"/>
                <a:cs typeface="Bebas Neue" charset="0"/>
                <a:sym typeface="Bebas Neue" charset="0"/>
              </a:endParaRPr>
            </a:p>
          </p:txBody>
        </p:sp>
      </p:grpSp>
      <p:sp>
        <p:nvSpPr>
          <p:cNvPr id="83" name="MH_Other_7"/>
          <p:cNvSpPr/>
          <p:nvPr>
            <p:custDataLst>
              <p:tags r:id="rId1"/>
            </p:custDataLst>
          </p:nvPr>
        </p:nvSpPr>
        <p:spPr>
          <a:xfrm>
            <a:off x="1792864" y="1866719"/>
            <a:ext cx="460486" cy="459903"/>
          </a:xfrm>
          <a:prstGeom prst="chevron">
            <a:avLst/>
          </a:prstGeom>
          <a:solidFill>
            <a:srgbClr val="FFB82E"/>
          </a:solidFill>
        </p:spPr>
        <p:txBody>
          <a:bodyPr lIns="0" tIns="0" rIns="0" bIns="0" anchor="ctr">
            <a:normAutofit/>
          </a:bodyPr>
          <a:lstStyle/>
          <a:p>
            <a:pPr algn="just">
              <a:lnSpc>
                <a:spcPct val="130000"/>
              </a:lnSpc>
              <a:defRPr/>
            </a:pPr>
            <a:endParaRPr lang="zh-CN" altLang="en-US" dirty="0" err="1">
              <a:solidFill>
                <a:srgbClr val="FFFFFF"/>
              </a:solidFill>
            </a:endParaRPr>
          </a:p>
        </p:txBody>
      </p:sp>
      <p:sp>
        <p:nvSpPr>
          <p:cNvPr id="84" name="MH_Other_7"/>
          <p:cNvSpPr/>
          <p:nvPr>
            <p:custDataLst>
              <p:tags r:id="rId2"/>
            </p:custDataLst>
          </p:nvPr>
        </p:nvSpPr>
        <p:spPr>
          <a:xfrm>
            <a:off x="1792864" y="3077295"/>
            <a:ext cx="460486" cy="459903"/>
          </a:xfrm>
          <a:prstGeom prst="chevron">
            <a:avLst/>
          </a:prstGeom>
          <a:solidFill>
            <a:srgbClr val="3FACD9"/>
          </a:solidFill>
        </p:spPr>
        <p:txBody>
          <a:bodyPr lIns="0" tIns="0" rIns="0" bIns="0" anchor="ctr">
            <a:normAutofit/>
          </a:bodyPr>
          <a:lstStyle/>
          <a:p>
            <a:pPr algn="just">
              <a:lnSpc>
                <a:spcPct val="130000"/>
              </a:lnSpc>
              <a:defRPr/>
            </a:pPr>
            <a:endParaRPr lang="zh-CN" altLang="en-US" dirty="0" err="1">
              <a:solidFill>
                <a:srgbClr val="FFFFFF"/>
              </a:solidFill>
            </a:endParaRPr>
          </a:p>
        </p:txBody>
      </p:sp>
      <p:sp>
        <p:nvSpPr>
          <p:cNvPr id="85" name="MH_Other_7"/>
          <p:cNvSpPr/>
          <p:nvPr>
            <p:custDataLst>
              <p:tags r:id="rId3"/>
            </p:custDataLst>
          </p:nvPr>
        </p:nvSpPr>
        <p:spPr>
          <a:xfrm>
            <a:off x="1792864" y="4271628"/>
            <a:ext cx="460486" cy="459903"/>
          </a:xfrm>
          <a:prstGeom prst="chevron">
            <a:avLst/>
          </a:prstGeom>
          <a:solidFill>
            <a:srgbClr val="00A99D"/>
          </a:solidFill>
        </p:spPr>
        <p:txBody>
          <a:bodyPr lIns="0" tIns="0" rIns="0" bIns="0" anchor="ctr">
            <a:normAutofit/>
          </a:bodyPr>
          <a:lstStyle/>
          <a:p>
            <a:pPr algn="just">
              <a:lnSpc>
                <a:spcPct val="130000"/>
              </a:lnSpc>
              <a:defRPr/>
            </a:pPr>
            <a:endParaRPr lang="zh-CN" altLang="en-US" dirty="0" err="1">
              <a:solidFill>
                <a:srgbClr val="FFFFFF"/>
              </a:solidFill>
            </a:endParaRPr>
          </a:p>
        </p:txBody>
      </p:sp>
      <p:sp>
        <p:nvSpPr>
          <p:cNvPr id="86" name="MH_Other_7"/>
          <p:cNvSpPr/>
          <p:nvPr>
            <p:custDataLst>
              <p:tags r:id="rId4"/>
            </p:custDataLst>
          </p:nvPr>
        </p:nvSpPr>
        <p:spPr>
          <a:xfrm>
            <a:off x="1792864" y="5399199"/>
            <a:ext cx="460486" cy="459903"/>
          </a:xfrm>
          <a:prstGeom prst="chevron">
            <a:avLst/>
          </a:prstGeom>
          <a:solidFill>
            <a:srgbClr val="D74B56"/>
          </a:solidFill>
        </p:spPr>
        <p:txBody>
          <a:bodyPr lIns="0" tIns="0" rIns="0" bIns="0" anchor="ctr">
            <a:normAutofit/>
          </a:bodyPr>
          <a:lstStyle/>
          <a:p>
            <a:pPr algn="just">
              <a:lnSpc>
                <a:spcPct val="130000"/>
              </a:lnSpc>
              <a:defRPr/>
            </a:pPr>
            <a:endParaRPr lang="zh-CN" altLang="en-US" dirty="0" err="1">
              <a:solidFill>
                <a:srgbClr val="FFFFFF"/>
              </a:solidFill>
            </a:endParaRPr>
          </a:p>
        </p:txBody>
      </p:sp>
      <p:grpSp>
        <p:nvGrpSpPr>
          <p:cNvPr id="114" name="组合 113"/>
          <p:cNvGrpSpPr/>
          <p:nvPr/>
        </p:nvGrpSpPr>
        <p:grpSpPr>
          <a:xfrm>
            <a:off x="974913" y="5192016"/>
            <a:ext cx="692911" cy="692911"/>
            <a:chOff x="3176946" y="5353631"/>
            <a:chExt cx="741179" cy="741179"/>
          </a:xfrm>
        </p:grpSpPr>
        <p:sp>
          <p:nvSpPr>
            <p:cNvPr id="81" name="椭圆 80"/>
            <p:cNvSpPr/>
            <p:nvPr/>
          </p:nvSpPr>
          <p:spPr>
            <a:xfrm>
              <a:off x="3176946" y="5353631"/>
              <a:ext cx="741179" cy="741179"/>
            </a:xfrm>
            <a:prstGeom prst="ellipse">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Group 34"/>
            <p:cNvGrpSpPr>
              <a:grpSpLocks noChangeAspect="1"/>
            </p:cNvGrpSpPr>
            <p:nvPr/>
          </p:nvGrpSpPr>
          <p:grpSpPr bwMode="auto">
            <a:xfrm>
              <a:off x="3429780" y="5527786"/>
              <a:ext cx="236338" cy="392866"/>
              <a:chOff x="3020" y="2086"/>
              <a:chExt cx="841" cy="1398"/>
            </a:xfrm>
          </p:grpSpPr>
          <p:sp>
            <p:nvSpPr>
              <p:cNvPr id="88" name="Freeform 35"/>
              <p:cNvSpPr>
                <a:spLocks noEditPoints="1"/>
              </p:cNvSpPr>
              <p:nvPr/>
            </p:nvSpPr>
            <p:spPr bwMode="auto">
              <a:xfrm>
                <a:off x="3020" y="2086"/>
                <a:ext cx="841" cy="1258"/>
              </a:xfrm>
              <a:custGeom>
                <a:avLst/>
                <a:gdLst>
                  <a:gd name="T0" fmla="*/ 31 w 35"/>
                  <a:gd name="T1" fmla="*/ 30 h 54"/>
                  <a:gd name="T2" fmla="*/ 35 w 35"/>
                  <a:gd name="T3" fmla="*/ 18 h 54"/>
                  <a:gd name="T4" fmla="*/ 18 w 35"/>
                  <a:gd name="T5" fmla="*/ 0 h 54"/>
                  <a:gd name="T6" fmla="*/ 0 w 35"/>
                  <a:gd name="T7" fmla="*/ 18 h 54"/>
                  <a:gd name="T8" fmla="*/ 4 w 35"/>
                  <a:gd name="T9" fmla="*/ 30 h 54"/>
                  <a:gd name="T10" fmla="*/ 4 w 35"/>
                  <a:gd name="T11" fmla="*/ 30 h 54"/>
                  <a:gd name="T12" fmla="*/ 10 w 35"/>
                  <a:gd name="T13" fmla="*/ 42 h 54"/>
                  <a:gd name="T14" fmla="*/ 9 w 35"/>
                  <a:gd name="T15" fmla="*/ 44 h 54"/>
                  <a:gd name="T16" fmla="*/ 10 w 35"/>
                  <a:gd name="T17" fmla="*/ 46 h 54"/>
                  <a:gd name="T18" fmla="*/ 9 w 35"/>
                  <a:gd name="T19" fmla="*/ 48 h 54"/>
                  <a:gd name="T20" fmla="*/ 10 w 35"/>
                  <a:gd name="T21" fmla="*/ 50 h 54"/>
                  <a:gd name="T22" fmla="*/ 9 w 35"/>
                  <a:gd name="T23" fmla="*/ 52 h 54"/>
                  <a:gd name="T24" fmla="*/ 11 w 35"/>
                  <a:gd name="T25" fmla="*/ 54 h 54"/>
                  <a:gd name="T26" fmla="*/ 24 w 35"/>
                  <a:gd name="T27" fmla="*/ 54 h 54"/>
                  <a:gd name="T28" fmla="*/ 26 w 35"/>
                  <a:gd name="T29" fmla="*/ 52 h 54"/>
                  <a:gd name="T30" fmla="*/ 25 w 35"/>
                  <a:gd name="T31" fmla="*/ 50 h 54"/>
                  <a:gd name="T32" fmla="*/ 26 w 35"/>
                  <a:gd name="T33" fmla="*/ 48 h 54"/>
                  <a:gd name="T34" fmla="*/ 25 w 35"/>
                  <a:gd name="T35" fmla="*/ 46 h 54"/>
                  <a:gd name="T36" fmla="*/ 26 w 35"/>
                  <a:gd name="T37" fmla="*/ 44 h 54"/>
                  <a:gd name="T38" fmla="*/ 26 w 35"/>
                  <a:gd name="T39" fmla="*/ 42 h 54"/>
                  <a:gd name="T40" fmla="*/ 31 w 35"/>
                  <a:gd name="T41" fmla="*/ 30 h 54"/>
                  <a:gd name="T42" fmla="*/ 18 w 35"/>
                  <a:gd name="T43" fmla="*/ 42 h 54"/>
                  <a:gd name="T44" fmla="*/ 17 w 35"/>
                  <a:gd name="T45" fmla="*/ 42 h 54"/>
                  <a:gd name="T46" fmla="*/ 17 w 35"/>
                  <a:gd name="T47" fmla="*/ 33 h 54"/>
                  <a:gd name="T48" fmla="*/ 18 w 35"/>
                  <a:gd name="T49" fmla="*/ 32 h 54"/>
                  <a:gd name="T50" fmla="*/ 18 w 35"/>
                  <a:gd name="T51" fmla="*/ 33 h 54"/>
                  <a:gd name="T52" fmla="*/ 18 w 35"/>
                  <a:gd name="T53" fmla="*/ 33 h 54"/>
                  <a:gd name="T54" fmla="*/ 18 w 35"/>
                  <a:gd name="T55" fmla="*/ 42 h 54"/>
                  <a:gd name="T56" fmla="*/ 29 w 35"/>
                  <a:gd name="T57" fmla="*/ 28 h 54"/>
                  <a:gd name="T58" fmla="*/ 29 w 35"/>
                  <a:gd name="T59" fmla="*/ 28 h 54"/>
                  <a:gd name="T60" fmla="*/ 23 w 35"/>
                  <a:gd name="T61" fmla="*/ 42 h 54"/>
                  <a:gd name="T62" fmla="*/ 21 w 35"/>
                  <a:gd name="T63" fmla="*/ 42 h 54"/>
                  <a:gd name="T64" fmla="*/ 21 w 35"/>
                  <a:gd name="T65" fmla="*/ 33 h 54"/>
                  <a:gd name="T66" fmla="*/ 21 w 35"/>
                  <a:gd name="T67" fmla="*/ 33 h 54"/>
                  <a:gd name="T68" fmla="*/ 25 w 35"/>
                  <a:gd name="T69" fmla="*/ 19 h 54"/>
                  <a:gd name="T70" fmla="*/ 25 w 35"/>
                  <a:gd name="T71" fmla="*/ 18 h 54"/>
                  <a:gd name="T72" fmla="*/ 24 w 35"/>
                  <a:gd name="T73" fmla="*/ 19 h 54"/>
                  <a:gd name="T74" fmla="*/ 21 w 35"/>
                  <a:gd name="T75" fmla="*/ 29 h 54"/>
                  <a:gd name="T76" fmla="*/ 21 w 35"/>
                  <a:gd name="T77" fmla="*/ 23 h 54"/>
                  <a:gd name="T78" fmla="*/ 20 w 35"/>
                  <a:gd name="T79" fmla="*/ 23 h 54"/>
                  <a:gd name="T80" fmla="*/ 20 w 35"/>
                  <a:gd name="T81" fmla="*/ 23 h 54"/>
                  <a:gd name="T82" fmla="*/ 20 w 35"/>
                  <a:gd name="T83" fmla="*/ 30 h 54"/>
                  <a:gd name="T84" fmla="*/ 18 w 35"/>
                  <a:gd name="T85" fmla="*/ 30 h 54"/>
                  <a:gd name="T86" fmla="*/ 15 w 35"/>
                  <a:gd name="T87" fmla="*/ 30 h 54"/>
                  <a:gd name="T88" fmla="*/ 15 w 35"/>
                  <a:gd name="T89" fmla="*/ 23 h 54"/>
                  <a:gd name="T90" fmla="*/ 15 w 35"/>
                  <a:gd name="T91" fmla="*/ 23 h 54"/>
                  <a:gd name="T92" fmla="*/ 14 w 35"/>
                  <a:gd name="T93" fmla="*/ 23 h 54"/>
                  <a:gd name="T94" fmla="*/ 14 w 35"/>
                  <a:gd name="T95" fmla="*/ 29 h 54"/>
                  <a:gd name="T96" fmla="*/ 11 w 35"/>
                  <a:gd name="T97" fmla="*/ 19 h 54"/>
                  <a:gd name="T98" fmla="*/ 10 w 35"/>
                  <a:gd name="T99" fmla="*/ 18 h 54"/>
                  <a:gd name="T100" fmla="*/ 10 w 35"/>
                  <a:gd name="T101" fmla="*/ 19 h 54"/>
                  <a:gd name="T102" fmla="*/ 14 w 35"/>
                  <a:gd name="T103" fmla="*/ 33 h 54"/>
                  <a:gd name="T104" fmla="*/ 14 w 35"/>
                  <a:gd name="T105" fmla="*/ 33 h 54"/>
                  <a:gd name="T106" fmla="*/ 14 w 35"/>
                  <a:gd name="T107" fmla="*/ 42 h 54"/>
                  <a:gd name="T108" fmla="*/ 12 w 35"/>
                  <a:gd name="T109" fmla="*/ 42 h 54"/>
                  <a:gd name="T110" fmla="*/ 6 w 35"/>
                  <a:gd name="T111" fmla="*/ 28 h 54"/>
                  <a:gd name="T112" fmla="*/ 6 w 35"/>
                  <a:gd name="T113" fmla="*/ 28 h 54"/>
                  <a:gd name="T114" fmla="*/ 6 w 35"/>
                  <a:gd name="T115" fmla="*/ 28 h 54"/>
                  <a:gd name="T116" fmla="*/ 2 w 35"/>
                  <a:gd name="T117" fmla="*/ 18 h 54"/>
                  <a:gd name="T118" fmla="*/ 18 w 35"/>
                  <a:gd name="T119" fmla="*/ 3 h 54"/>
                  <a:gd name="T120" fmla="*/ 33 w 35"/>
                  <a:gd name="T121" fmla="*/ 18 h 54"/>
                  <a:gd name="T122" fmla="*/ 29 w 35"/>
                  <a:gd name="T123" fmla="*/ 2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54">
                    <a:moveTo>
                      <a:pt x="31" y="30"/>
                    </a:moveTo>
                    <a:cubicBezTo>
                      <a:pt x="34" y="27"/>
                      <a:pt x="35" y="22"/>
                      <a:pt x="35" y="18"/>
                    </a:cubicBezTo>
                    <a:cubicBezTo>
                      <a:pt x="35" y="8"/>
                      <a:pt x="27" y="0"/>
                      <a:pt x="18" y="0"/>
                    </a:cubicBezTo>
                    <a:cubicBezTo>
                      <a:pt x="8" y="0"/>
                      <a:pt x="0" y="8"/>
                      <a:pt x="0" y="18"/>
                    </a:cubicBezTo>
                    <a:cubicBezTo>
                      <a:pt x="0" y="22"/>
                      <a:pt x="1" y="27"/>
                      <a:pt x="4" y="30"/>
                    </a:cubicBezTo>
                    <a:cubicBezTo>
                      <a:pt x="4" y="30"/>
                      <a:pt x="4" y="30"/>
                      <a:pt x="4" y="30"/>
                    </a:cubicBezTo>
                    <a:cubicBezTo>
                      <a:pt x="4" y="30"/>
                      <a:pt x="9" y="36"/>
                      <a:pt x="10" y="42"/>
                    </a:cubicBezTo>
                    <a:cubicBezTo>
                      <a:pt x="9" y="43"/>
                      <a:pt x="9" y="43"/>
                      <a:pt x="9" y="44"/>
                    </a:cubicBezTo>
                    <a:cubicBezTo>
                      <a:pt x="9" y="45"/>
                      <a:pt x="9" y="46"/>
                      <a:pt x="10" y="46"/>
                    </a:cubicBezTo>
                    <a:cubicBezTo>
                      <a:pt x="9" y="47"/>
                      <a:pt x="9" y="47"/>
                      <a:pt x="9" y="48"/>
                    </a:cubicBezTo>
                    <a:cubicBezTo>
                      <a:pt x="9" y="49"/>
                      <a:pt x="9" y="50"/>
                      <a:pt x="10" y="50"/>
                    </a:cubicBezTo>
                    <a:cubicBezTo>
                      <a:pt x="9" y="50"/>
                      <a:pt x="9" y="51"/>
                      <a:pt x="9" y="52"/>
                    </a:cubicBezTo>
                    <a:cubicBezTo>
                      <a:pt x="9" y="53"/>
                      <a:pt x="10" y="54"/>
                      <a:pt x="11" y="54"/>
                    </a:cubicBezTo>
                    <a:cubicBezTo>
                      <a:pt x="24" y="54"/>
                      <a:pt x="24" y="54"/>
                      <a:pt x="24" y="54"/>
                    </a:cubicBezTo>
                    <a:cubicBezTo>
                      <a:pt x="25" y="54"/>
                      <a:pt x="26" y="53"/>
                      <a:pt x="26" y="52"/>
                    </a:cubicBezTo>
                    <a:cubicBezTo>
                      <a:pt x="26" y="51"/>
                      <a:pt x="26" y="50"/>
                      <a:pt x="25" y="50"/>
                    </a:cubicBezTo>
                    <a:cubicBezTo>
                      <a:pt x="26" y="50"/>
                      <a:pt x="26" y="49"/>
                      <a:pt x="26" y="48"/>
                    </a:cubicBezTo>
                    <a:cubicBezTo>
                      <a:pt x="26" y="47"/>
                      <a:pt x="26" y="47"/>
                      <a:pt x="25" y="46"/>
                    </a:cubicBezTo>
                    <a:cubicBezTo>
                      <a:pt x="26" y="46"/>
                      <a:pt x="26" y="45"/>
                      <a:pt x="26" y="44"/>
                    </a:cubicBezTo>
                    <a:cubicBezTo>
                      <a:pt x="26" y="43"/>
                      <a:pt x="26" y="43"/>
                      <a:pt x="26" y="42"/>
                    </a:cubicBezTo>
                    <a:cubicBezTo>
                      <a:pt x="26" y="36"/>
                      <a:pt x="31" y="30"/>
                      <a:pt x="31" y="30"/>
                    </a:cubicBezTo>
                    <a:close/>
                    <a:moveTo>
                      <a:pt x="18" y="42"/>
                    </a:moveTo>
                    <a:cubicBezTo>
                      <a:pt x="17" y="42"/>
                      <a:pt x="17" y="42"/>
                      <a:pt x="17" y="42"/>
                    </a:cubicBezTo>
                    <a:cubicBezTo>
                      <a:pt x="17" y="33"/>
                      <a:pt x="17" y="33"/>
                      <a:pt x="17" y="33"/>
                    </a:cubicBezTo>
                    <a:cubicBezTo>
                      <a:pt x="17" y="33"/>
                      <a:pt x="17" y="32"/>
                      <a:pt x="18" y="32"/>
                    </a:cubicBezTo>
                    <a:cubicBezTo>
                      <a:pt x="18" y="32"/>
                      <a:pt x="18" y="33"/>
                      <a:pt x="18" y="33"/>
                    </a:cubicBezTo>
                    <a:cubicBezTo>
                      <a:pt x="18" y="33"/>
                      <a:pt x="18" y="33"/>
                      <a:pt x="18" y="33"/>
                    </a:cubicBezTo>
                    <a:lnTo>
                      <a:pt x="18" y="42"/>
                    </a:lnTo>
                    <a:close/>
                    <a:moveTo>
                      <a:pt x="29" y="28"/>
                    </a:moveTo>
                    <a:cubicBezTo>
                      <a:pt x="29" y="28"/>
                      <a:pt x="29" y="28"/>
                      <a:pt x="29" y="28"/>
                    </a:cubicBezTo>
                    <a:cubicBezTo>
                      <a:pt x="28" y="28"/>
                      <a:pt x="23" y="35"/>
                      <a:pt x="23" y="42"/>
                    </a:cubicBezTo>
                    <a:cubicBezTo>
                      <a:pt x="21" y="42"/>
                      <a:pt x="21" y="42"/>
                      <a:pt x="21" y="42"/>
                    </a:cubicBezTo>
                    <a:cubicBezTo>
                      <a:pt x="21" y="33"/>
                      <a:pt x="21" y="33"/>
                      <a:pt x="21" y="33"/>
                    </a:cubicBezTo>
                    <a:cubicBezTo>
                      <a:pt x="21" y="33"/>
                      <a:pt x="21" y="33"/>
                      <a:pt x="21" y="33"/>
                    </a:cubicBezTo>
                    <a:cubicBezTo>
                      <a:pt x="25" y="19"/>
                      <a:pt x="25" y="19"/>
                      <a:pt x="25" y="19"/>
                    </a:cubicBezTo>
                    <a:cubicBezTo>
                      <a:pt x="25" y="19"/>
                      <a:pt x="25" y="19"/>
                      <a:pt x="25" y="18"/>
                    </a:cubicBezTo>
                    <a:cubicBezTo>
                      <a:pt x="24" y="18"/>
                      <a:pt x="24" y="19"/>
                      <a:pt x="24" y="19"/>
                    </a:cubicBezTo>
                    <a:cubicBezTo>
                      <a:pt x="21" y="29"/>
                      <a:pt x="21" y="29"/>
                      <a:pt x="21" y="29"/>
                    </a:cubicBezTo>
                    <a:cubicBezTo>
                      <a:pt x="21" y="23"/>
                      <a:pt x="21" y="23"/>
                      <a:pt x="21" y="23"/>
                    </a:cubicBezTo>
                    <a:cubicBezTo>
                      <a:pt x="21" y="23"/>
                      <a:pt x="20" y="23"/>
                      <a:pt x="20" y="23"/>
                    </a:cubicBezTo>
                    <a:cubicBezTo>
                      <a:pt x="20" y="23"/>
                      <a:pt x="20" y="23"/>
                      <a:pt x="20" y="23"/>
                    </a:cubicBezTo>
                    <a:cubicBezTo>
                      <a:pt x="20" y="30"/>
                      <a:pt x="20" y="30"/>
                      <a:pt x="20" y="30"/>
                    </a:cubicBezTo>
                    <a:cubicBezTo>
                      <a:pt x="19" y="30"/>
                      <a:pt x="18" y="30"/>
                      <a:pt x="18" y="30"/>
                    </a:cubicBezTo>
                    <a:cubicBezTo>
                      <a:pt x="17" y="30"/>
                      <a:pt x="16" y="30"/>
                      <a:pt x="15" y="30"/>
                    </a:cubicBezTo>
                    <a:cubicBezTo>
                      <a:pt x="15" y="23"/>
                      <a:pt x="15" y="23"/>
                      <a:pt x="15" y="23"/>
                    </a:cubicBezTo>
                    <a:cubicBezTo>
                      <a:pt x="15" y="23"/>
                      <a:pt x="15" y="23"/>
                      <a:pt x="15" y="23"/>
                    </a:cubicBezTo>
                    <a:cubicBezTo>
                      <a:pt x="15" y="23"/>
                      <a:pt x="14" y="23"/>
                      <a:pt x="14" y="23"/>
                    </a:cubicBezTo>
                    <a:cubicBezTo>
                      <a:pt x="14" y="29"/>
                      <a:pt x="14" y="29"/>
                      <a:pt x="14" y="29"/>
                    </a:cubicBezTo>
                    <a:cubicBezTo>
                      <a:pt x="11" y="19"/>
                      <a:pt x="11" y="19"/>
                      <a:pt x="11" y="19"/>
                    </a:cubicBezTo>
                    <a:cubicBezTo>
                      <a:pt x="11" y="19"/>
                      <a:pt x="11" y="18"/>
                      <a:pt x="10" y="18"/>
                    </a:cubicBezTo>
                    <a:cubicBezTo>
                      <a:pt x="10" y="19"/>
                      <a:pt x="10" y="19"/>
                      <a:pt x="10" y="19"/>
                    </a:cubicBezTo>
                    <a:cubicBezTo>
                      <a:pt x="14" y="33"/>
                      <a:pt x="14" y="33"/>
                      <a:pt x="14" y="33"/>
                    </a:cubicBezTo>
                    <a:cubicBezTo>
                      <a:pt x="14" y="33"/>
                      <a:pt x="14" y="33"/>
                      <a:pt x="14" y="33"/>
                    </a:cubicBezTo>
                    <a:cubicBezTo>
                      <a:pt x="14" y="42"/>
                      <a:pt x="14" y="42"/>
                      <a:pt x="14" y="42"/>
                    </a:cubicBezTo>
                    <a:cubicBezTo>
                      <a:pt x="12" y="42"/>
                      <a:pt x="12" y="42"/>
                      <a:pt x="12" y="42"/>
                    </a:cubicBezTo>
                    <a:cubicBezTo>
                      <a:pt x="12" y="35"/>
                      <a:pt x="7" y="28"/>
                      <a:pt x="6" y="28"/>
                    </a:cubicBezTo>
                    <a:cubicBezTo>
                      <a:pt x="6" y="28"/>
                      <a:pt x="6" y="28"/>
                      <a:pt x="6" y="28"/>
                    </a:cubicBezTo>
                    <a:cubicBezTo>
                      <a:pt x="6" y="28"/>
                      <a:pt x="6" y="28"/>
                      <a:pt x="6" y="28"/>
                    </a:cubicBezTo>
                    <a:cubicBezTo>
                      <a:pt x="4" y="25"/>
                      <a:pt x="2" y="22"/>
                      <a:pt x="2" y="18"/>
                    </a:cubicBezTo>
                    <a:cubicBezTo>
                      <a:pt x="2" y="9"/>
                      <a:pt x="9" y="3"/>
                      <a:pt x="18" y="3"/>
                    </a:cubicBezTo>
                    <a:cubicBezTo>
                      <a:pt x="26" y="3"/>
                      <a:pt x="33" y="9"/>
                      <a:pt x="33" y="18"/>
                    </a:cubicBezTo>
                    <a:cubicBezTo>
                      <a:pt x="33" y="22"/>
                      <a:pt x="31" y="25"/>
                      <a:pt x="29" y="28"/>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6"/>
              <p:cNvSpPr>
                <a:spLocks/>
              </p:cNvSpPr>
              <p:nvPr/>
            </p:nvSpPr>
            <p:spPr bwMode="auto">
              <a:xfrm>
                <a:off x="3309" y="3368"/>
                <a:ext cx="264" cy="116"/>
              </a:xfrm>
              <a:custGeom>
                <a:avLst/>
                <a:gdLst>
                  <a:gd name="T0" fmla="*/ 5 w 11"/>
                  <a:gd name="T1" fmla="*/ 5 h 5"/>
                  <a:gd name="T2" fmla="*/ 6 w 11"/>
                  <a:gd name="T3" fmla="*/ 5 h 5"/>
                  <a:gd name="T4" fmla="*/ 11 w 11"/>
                  <a:gd name="T5" fmla="*/ 0 h 5"/>
                  <a:gd name="T6" fmla="*/ 0 w 11"/>
                  <a:gd name="T7" fmla="*/ 0 h 5"/>
                  <a:gd name="T8" fmla="*/ 5 w 11"/>
                  <a:gd name="T9" fmla="*/ 5 h 5"/>
                </a:gdLst>
                <a:ahLst/>
                <a:cxnLst>
                  <a:cxn ang="0">
                    <a:pos x="T0" y="T1"/>
                  </a:cxn>
                  <a:cxn ang="0">
                    <a:pos x="T2" y="T3"/>
                  </a:cxn>
                  <a:cxn ang="0">
                    <a:pos x="T4" y="T5"/>
                  </a:cxn>
                  <a:cxn ang="0">
                    <a:pos x="T6" y="T7"/>
                  </a:cxn>
                  <a:cxn ang="0">
                    <a:pos x="T8" y="T9"/>
                  </a:cxn>
                </a:cxnLst>
                <a:rect l="0" t="0" r="r" b="b"/>
                <a:pathLst>
                  <a:path w="11" h="5">
                    <a:moveTo>
                      <a:pt x="5" y="5"/>
                    </a:moveTo>
                    <a:cubicBezTo>
                      <a:pt x="6" y="5"/>
                      <a:pt x="6" y="5"/>
                      <a:pt x="6" y="5"/>
                    </a:cubicBezTo>
                    <a:cubicBezTo>
                      <a:pt x="9" y="5"/>
                      <a:pt x="11" y="3"/>
                      <a:pt x="11" y="0"/>
                    </a:cubicBezTo>
                    <a:cubicBezTo>
                      <a:pt x="0" y="0"/>
                      <a:pt x="0" y="0"/>
                      <a:pt x="0" y="0"/>
                    </a:cubicBezTo>
                    <a:cubicBezTo>
                      <a:pt x="0" y="3"/>
                      <a:pt x="2" y="5"/>
                      <a:pt x="5" y="5"/>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7"/>
              <p:cNvSpPr>
                <a:spLocks/>
              </p:cNvSpPr>
              <p:nvPr/>
            </p:nvSpPr>
            <p:spPr bwMode="auto">
              <a:xfrm>
                <a:off x="3405" y="2599"/>
                <a:ext cx="72" cy="46"/>
              </a:xfrm>
              <a:custGeom>
                <a:avLst/>
                <a:gdLst>
                  <a:gd name="T0" fmla="*/ 2 w 3"/>
                  <a:gd name="T1" fmla="*/ 0 h 2"/>
                  <a:gd name="T2" fmla="*/ 1 w 3"/>
                  <a:gd name="T3" fmla="*/ 0 h 2"/>
                  <a:gd name="T4" fmla="*/ 0 w 3"/>
                  <a:gd name="T5" fmla="*/ 1 h 2"/>
                  <a:gd name="T6" fmla="*/ 1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1" y="0"/>
                      <a:pt x="1" y="0"/>
                      <a:pt x="1" y="0"/>
                    </a:cubicBezTo>
                    <a:cubicBezTo>
                      <a:pt x="0" y="0"/>
                      <a:pt x="0" y="0"/>
                      <a:pt x="0" y="1"/>
                    </a:cubicBezTo>
                    <a:cubicBezTo>
                      <a:pt x="0" y="2"/>
                      <a:pt x="0" y="2"/>
                      <a:pt x="1" y="2"/>
                    </a:cubicBezTo>
                    <a:cubicBezTo>
                      <a:pt x="2" y="2"/>
                      <a:pt x="2" y="2"/>
                      <a:pt x="2" y="2"/>
                    </a:cubicBezTo>
                    <a:cubicBezTo>
                      <a:pt x="3" y="2"/>
                      <a:pt x="3" y="2"/>
                      <a:pt x="3" y="1"/>
                    </a:cubicBezTo>
                    <a:cubicBezTo>
                      <a:pt x="3" y="0"/>
                      <a:pt x="3" y="0"/>
                      <a:pt x="2" y="0"/>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8"/>
              <p:cNvSpPr>
                <a:spLocks/>
              </p:cNvSpPr>
              <p:nvPr/>
            </p:nvSpPr>
            <p:spPr bwMode="auto">
              <a:xfrm>
                <a:off x="3309" y="2505"/>
                <a:ext cx="264" cy="24"/>
              </a:xfrm>
              <a:custGeom>
                <a:avLst/>
                <a:gdLst>
                  <a:gd name="T0" fmla="*/ 11 w 11"/>
                  <a:gd name="T1" fmla="*/ 0 h 1"/>
                  <a:gd name="T2" fmla="*/ 0 w 11"/>
                  <a:gd name="T3" fmla="*/ 0 h 1"/>
                  <a:gd name="T4" fmla="*/ 0 w 11"/>
                  <a:gd name="T5" fmla="*/ 1 h 1"/>
                  <a:gd name="T6" fmla="*/ 0 w 11"/>
                  <a:gd name="T7" fmla="*/ 1 h 1"/>
                  <a:gd name="T8" fmla="*/ 11 w 11"/>
                  <a:gd name="T9" fmla="*/ 1 h 1"/>
                  <a:gd name="T10" fmla="*/ 11 w 11"/>
                  <a:gd name="T11" fmla="*/ 1 h 1"/>
                  <a:gd name="T12" fmla="*/ 11 w 1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1" h="1">
                    <a:moveTo>
                      <a:pt x="11" y="0"/>
                    </a:moveTo>
                    <a:cubicBezTo>
                      <a:pt x="0" y="0"/>
                      <a:pt x="0" y="0"/>
                      <a:pt x="0" y="0"/>
                    </a:cubicBezTo>
                    <a:cubicBezTo>
                      <a:pt x="0" y="0"/>
                      <a:pt x="0" y="1"/>
                      <a:pt x="0" y="1"/>
                    </a:cubicBezTo>
                    <a:cubicBezTo>
                      <a:pt x="0" y="1"/>
                      <a:pt x="0" y="1"/>
                      <a:pt x="0" y="1"/>
                    </a:cubicBezTo>
                    <a:cubicBezTo>
                      <a:pt x="11" y="1"/>
                      <a:pt x="11" y="1"/>
                      <a:pt x="11" y="1"/>
                    </a:cubicBezTo>
                    <a:cubicBezTo>
                      <a:pt x="11" y="1"/>
                      <a:pt x="11" y="1"/>
                      <a:pt x="11" y="1"/>
                    </a:cubicBezTo>
                    <a:cubicBezTo>
                      <a:pt x="11" y="1"/>
                      <a:pt x="11" y="0"/>
                      <a:pt x="11" y="0"/>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5" name="组合 114"/>
          <p:cNvGrpSpPr/>
          <p:nvPr/>
        </p:nvGrpSpPr>
        <p:grpSpPr>
          <a:xfrm>
            <a:off x="974913" y="4107943"/>
            <a:ext cx="692911" cy="692911"/>
            <a:chOff x="3176946" y="4178152"/>
            <a:chExt cx="741179" cy="741179"/>
          </a:xfrm>
        </p:grpSpPr>
        <p:sp>
          <p:nvSpPr>
            <p:cNvPr id="80" name="椭圆 79"/>
            <p:cNvSpPr/>
            <p:nvPr/>
          </p:nvSpPr>
          <p:spPr>
            <a:xfrm>
              <a:off x="3176946" y="4178152"/>
              <a:ext cx="741179" cy="741179"/>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Group 53"/>
            <p:cNvGrpSpPr>
              <a:grpSpLocks noChangeAspect="1"/>
            </p:cNvGrpSpPr>
            <p:nvPr/>
          </p:nvGrpSpPr>
          <p:grpSpPr bwMode="auto">
            <a:xfrm flipH="1">
              <a:off x="3356996" y="4367399"/>
              <a:ext cx="381077" cy="374512"/>
              <a:chOff x="2719" y="2077"/>
              <a:chExt cx="1161" cy="1141"/>
            </a:xfrm>
          </p:grpSpPr>
          <p:sp>
            <p:nvSpPr>
              <p:cNvPr id="93" name="Freeform 54"/>
              <p:cNvSpPr>
                <a:spLocks noEditPoints="1"/>
              </p:cNvSpPr>
              <p:nvPr/>
            </p:nvSpPr>
            <p:spPr bwMode="auto">
              <a:xfrm>
                <a:off x="2719" y="2077"/>
                <a:ext cx="1161" cy="1141"/>
              </a:xfrm>
              <a:custGeom>
                <a:avLst/>
                <a:gdLst>
                  <a:gd name="T0" fmla="*/ 45 w 50"/>
                  <a:gd name="T1" fmla="*/ 34 h 49"/>
                  <a:gd name="T2" fmla="*/ 50 w 50"/>
                  <a:gd name="T3" fmla="*/ 29 h 49"/>
                  <a:gd name="T4" fmla="*/ 50 w 50"/>
                  <a:gd name="T5" fmla="*/ 6 h 49"/>
                  <a:gd name="T6" fmla="*/ 45 w 50"/>
                  <a:gd name="T7" fmla="*/ 0 h 49"/>
                  <a:gd name="T8" fmla="*/ 6 w 50"/>
                  <a:gd name="T9" fmla="*/ 0 h 49"/>
                  <a:gd name="T10" fmla="*/ 0 w 50"/>
                  <a:gd name="T11" fmla="*/ 6 h 49"/>
                  <a:gd name="T12" fmla="*/ 0 w 50"/>
                  <a:gd name="T13" fmla="*/ 29 h 49"/>
                  <a:gd name="T14" fmla="*/ 6 w 50"/>
                  <a:gd name="T15" fmla="*/ 34 h 49"/>
                  <a:gd name="T16" fmla="*/ 21 w 50"/>
                  <a:gd name="T17" fmla="*/ 34 h 49"/>
                  <a:gd name="T18" fmla="*/ 21 w 50"/>
                  <a:gd name="T19" fmla="*/ 39 h 49"/>
                  <a:gd name="T20" fmla="*/ 6 w 50"/>
                  <a:gd name="T21" fmla="*/ 39 h 49"/>
                  <a:gd name="T22" fmla="*/ 0 w 50"/>
                  <a:gd name="T23" fmla="*/ 44 h 49"/>
                  <a:gd name="T24" fmla="*/ 0 w 50"/>
                  <a:gd name="T25" fmla="*/ 48 h 49"/>
                  <a:gd name="T26" fmla="*/ 1 w 50"/>
                  <a:gd name="T27" fmla="*/ 49 h 49"/>
                  <a:gd name="T28" fmla="*/ 49 w 50"/>
                  <a:gd name="T29" fmla="*/ 49 h 49"/>
                  <a:gd name="T30" fmla="*/ 50 w 50"/>
                  <a:gd name="T31" fmla="*/ 48 h 49"/>
                  <a:gd name="T32" fmla="*/ 50 w 50"/>
                  <a:gd name="T33" fmla="*/ 44 h 49"/>
                  <a:gd name="T34" fmla="*/ 45 w 50"/>
                  <a:gd name="T35" fmla="*/ 39 h 49"/>
                  <a:gd name="T36" fmla="*/ 30 w 50"/>
                  <a:gd name="T37" fmla="*/ 39 h 49"/>
                  <a:gd name="T38" fmla="*/ 30 w 50"/>
                  <a:gd name="T39" fmla="*/ 34 h 49"/>
                  <a:gd name="T40" fmla="*/ 45 w 50"/>
                  <a:gd name="T41" fmla="*/ 34 h 49"/>
                  <a:gd name="T42" fmla="*/ 3 w 50"/>
                  <a:gd name="T43" fmla="*/ 29 h 49"/>
                  <a:gd name="T44" fmla="*/ 3 w 50"/>
                  <a:gd name="T45" fmla="*/ 6 h 49"/>
                  <a:gd name="T46" fmla="*/ 6 w 50"/>
                  <a:gd name="T47" fmla="*/ 2 h 49"/>
                  <a:gd name="T48" fmla="*/ 45 w 50"/>
                  <a:gd name="T49" fmla="*/ 2 h 49"/>
                  <a:gd name="T50" fmla="*/ 48 w 50"/>
                  <a:gd name="T51" fmla="*/ 6 h 49"/>
                  <a:gd name="T52" fmla="*/ 48 w 50"/>
                  <a:gd name="T53" fmla="*/ 29 h 49"/>
                  <a:gd name="T54" fmla="*/ 45 w 50"/>
                  <a:gd name="T55" fmla="*/ 32 h 49"/>
                  <a:gd name="T56" fmla="*/ 6 w 50"/>
                  <a:gd name="T57" fmla="*/ 32 h 49"/>
                  <a:gd name="T58" fmla="*/ 3 w 50"/>
                  <a:gd name="T59" fmla="*/ 2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9">
                    <a:moveTo>
                      <a:pt x="45" y="34"/>
                    </a:moveTo>
                    <a:cubicBezTo>
                      <a:pt x="48" y="34"/>
                      <a:pt x="50" y="32"/>
                      <a:pt x="50" y="29"/>
                    </a:cubicBezTo>
                    <a:cubicBezTo>
                      <a:pt x="50" y="6"/>
                      <a:pt x="50" y="6"/>
                      <a:pt x="50" y="6"/>
                    </a:cubicBezTo>
                    <a:cubicBezTo>
                      <a:pt x="50" y="3"/>
                      <a:pt x="48" y="0"/>
                      <a:pt x="45" y="0"/>
                    </a:cubicBezTo>
                    <a:cubicBezTo>
                      <a:pt x="6" y="0"/>
                      <a:pt x="6" y="0"/>
                      <a:pt x="6" y="0"/>
                    </a:cubicBezTo>
                    <a:cubicBezTo>
                      <a:pt x="3" y="0"/>
                      <a:pt x="0" y="3"/>
                      <a:pt x="0" y="6"/>
                    </a:cubicBezTo>
                    <a:cubicBezTo>
                      <a:pt x="0" y="29"/>
                      <a:pt x="0" y="29"/>
                      <a:pt x="0" y="29"/>
                    </a:cubicBezTo>
                    <a:cubicBezTo>
                      <a:pt x="0" y="32"/>
                      <a:pt x="3" y="34"/>
                      <a:pt x="6" y="34"/>
                    </a:cubicBezTo>
                    <a:cubicBezTo>
                      <a:pt x="21" y="34"/>
                      <a:pt x="21" y="34"/>
                      <a:pt x="21" y="34"/>
                    </a:cubicBezTo>
                    <a:cubicBezTo>
                      <a:pt x="21" y="39"/>
                      <a:pt x="21" y="39"/>
                      <a:pt x="21" y="39"/>
                    </a:cubicBezTo>
                    <a:cubicBezTo>
                      <a:pt x="6" y="39"/>
                      <a:pt x="6" y="39"/>
                      <a:pt x="6" y="39"/>
                    </a:cubicBezTo>
                    <a:cubicBezTo>
                      <a:pt x="3" y="39"/>
                      <a:pt x="0" y="41"/>
                      <a:pt x="0" y="44"/>
                    </a:cubicBezTo>
                    <a:cubicBezTo>
                      <a:pt x="0" y="48"/>
                      <a:pt x="0" y="48"/>
                      <a:pt x="0" y="48"/>
                    </a:cubicBezTo>
                    <a:cubicBezTo>
                      <a:pt x="0" y="49"/>
                      <a:pt x="1" y="49"/>
                      <a:pt x="1" y="49"/>
                    </a:cubicBezTo>
                    <a:cubicBezTo>
                      <a:pt x="49" y="49"/>
                      <a:pt x="49" y="49"/>
                      <a:pt x="49" y="49"/>
                    </a:cubicBezTo>
                    <a:cubicBezTo>
                      <a:pt x="50" y="49"/>
                      <a:pt x="50" y="49"/>
                      <a:pt x="50" y="48"/>
                    </a:cubicBezTo>
                    <a:cubicBezTo>
                      <a:pt x="50" y="44"/>
                      <a:pt x="50" y="44"/>
                      <a:pt x="50" y="44"/>
                    </a:cubicBezTo>
                    <a:cubicBezTo>
                      <a:pt x="50" y="41"/>
                      <a:pt x="48" y="39"/>
                      <a:pt x="45" y="39"/>
                    </a:cubicBezTo>
                    <a:cubicBezTo>
                      <a:pt x="30" y="39"/>
                      <a:pt x="30" y="39"/>
                      <a:pt x="30" y="39"/>
                    </a:cubicBezTo>
                    <a:cubicBezTo>
                      <a:pt x="30" y="34"/>
                      <a:pt x="30" y="34"/>
                      <a:pt x="30" y="34"/>
                    </a:cubicBezTo>
                    <a:lnTo>
                      <a:pt x="45" y="34"/>
                    </a:lnTo>
                    <a:close/>
                    <a:moveTo>
                      <a:pt x="3" y="29"/>
                    </a:moveTo>
                    <a:cubicBezTo>
                      <a:pt x="3" y="6"/>
                      <a:pt x="3" y="6"/>
                      <a:pt x="3" y="6"/>
                    </a:cubicBezTo>
                    <a:cubicBezTo>
                      <a:pt x="3" y="4"/>
                      <a:pt x="4" y="2"/>
                      <a:pt x="6" y="2"/>
                    </a:cubicBezTo>
                    <a:cubicBezTo>
                      <a:pt x="45" y="2"/>
                      <a:pt x="45" y="2"/>
                      <a:pt x="45" y="2"/>
                    </a:cubicBezTo>
                    <a:cubicBezTo>
                      <a:pt x="47" y="2"/>
                      <a:pt x="48" y="4"/>
                      <a:pt x="48" y="6"/>
                    </a:cubicBezTo>
                    <a:cubicBezTo>
                      <a:pt x="48" y="29"/>
                      <a:pt x="48" y="29"/>
                      <a:pt x="48" y="29"/>
                    </a:cubicBezTo>
                    <a:cubicBezTo>
                      <a:pt x="48" y="31"/>
                      <a:pt x="47" y="32"/>
                      <a:pt x="45" y="32"/>
                    </a:cubicBezTo>
                    <a:cubicBezTo>
                      <a:pt x="6" y="32"/>
                      <a:pt x="6" y="32"/>
                      <a:pt x="6" y="32"/>
                    </a:cubicBezTo>
                    <a:cubicBezTo>
                      <a:pt x="4" y="32"/>
                      <a:pt x="3" y="31"/>
                      <a:pt x="3" y="29"/>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55"/>
              <p:cNvSpPr>
                <a:spLocks/>
              </p:cNvSpPr>
              <p:nvPr/>
            </p:nvSpPr>
            <p:spPr bwMode="auto">
              <a:xfrm>
                <a:off x="2835" y="2193"/>
                <a:ext cx="952" cy="582"/>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0"/>
                      <a:pt x="41" y="0"/>
                      <a:pt x="40" y="0"/>
                    </a:cubicBezTo>
                    <a:cubicBezTo>
                      <a:pt x="1" y="0"/>
                      <a:pt x="1" y="0"/>
                      <a:pt x="1" y="0"/>
                    </a:cubicBezTo>
                    <a:cubicBezTo>
                      <a:pt x="0" y="0"/>
                      <a:pt x="0" y="0"/>
                      <a:pt x="0" y="1"/>
                    </a:cubicBezTo>
                    <a:cubicBezTo>
                      <a:pt x="0" y="24"/>
                      <a:pt x="0" y="24"/>
                      <a:pt x="0" y="24"/>
                    </a:cubicBezTo>
                    <a:cubicBezTo>
                      <a:pt x="0" y="25"/>
                      <a:pt x="0" y="25"/>
                      <a:pt x="1" y="25"/>
                    </a:cubicBezTo>
                    <a:cubicBezTo>
                      <a:pt x="40" y="25"/>
                      <a:pt x="40" y="25"/>
                      <a:pt x="40" y="25"/>
                    </a:cubicBezTo>
                    <a:cubicBezTo>
                      <a:pt x="41" y="25"/>
                      <a:pt x="41" y="25"/>
                      <a:pt x="41" y="24"/>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6" name="组合 115"/>
          <p:cNvGrpSpPr/>
          <p:nvPr/>
        </p:nvGrpSpPr>
        <p:grpSpPr>
          <a:xfrm>
            <a:off x="974913" y="3023870"/>
            <a:ext cx="692911" cy="692911"/>
            <a:chOff x="3176946" y="3002672"/>
            <a:chExt cx="741179" cy="741179"/>
          </a:xfrm>
        </p:grpSpPr>
        <p:sp>
          <p:nvSpPr>
            <p:cNvPr id="78" name="椭圆 77"/>
            <p:cNvSpPr/>
            <p:nvPr/>
          </p:nvSpPr>
          <p:spPr>
            <a:xfrm>
              <a:off x="3176946" y="3002672"/>
              <a:ext cx="741179" cy="741179"/>
            </a:xfrm>
            <a:prstGeom prst="ellipse">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Group 48"/>
            <p:cNvGrpSpPr>
              <a:grpSpLocks noChangeAspect="1"/>
            </p:cNvGrpSpPr>
            <p:nvPr/>
          </p:nvGrpSpPr>
          <p:grpSpPr bwMode="auto">
            <a:xfrm flipH="1">
              <a:off x="3396708" y="3186077"/>
              <a:ext cx="322995" cy="333796"/>
              <a:chOff x="2624" y="2118"/>
              <a:chExt cx="1256" cy="1298"/>
            </a:xfrm>
          </p:grpSpPr>
          <p:sp>
            <p:nvSpPr>
              <p:cNvPr id="96" name="Oval 49"/>
              <p:cNvSpPr>
                <a:spLocks noChangeArrowheads="1"/>
              </p:cNvSpPr>
              <p:nvPr/>
            </p:nvSpPr>
            <p:spPr bwMode="auto">
              <a:xfrm>
                <a:off x="2969" y="2118"/>
                <a:ext cx="566" cy="563"/>
              </a:xfrm>
              <a:prstGeom prst="ellipse">
                <a:avLst/>
              </a:pr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50"/>
              <p:cNvSpPr>
                <a:spLocks/>
              </p:cNvSpPr>
              <p:nvPr/>
            </p:nvSpPr>
            <p:spPr bwMode="auto">
              <a:xfrm>
                <a:off x="2624" y="2681"/>
                <a:ext cx="1256" cy="735"/>
              </a:xfrm>
              <a:custGeom>
                <a:avLst/>
                <a:gdLst>
                  <a:gd name="T0" fmla="*/ 51 w 51"/>
                  <a:gd name="T1" fmla="*/ 13 h 30"/>
                  <a:gd name="T2" fmla="*/ 51 w 51"/>
                  <a:gd name="T3" fmla="*/ 13 h 30"/>
                  <a:gd name="T4" fmla="*/ 31 w 51"/>
                  <a:gd name="T5" fmla="*/ 1 h 30"/>
                  <a:gd name="T6" fmla="*/ 30 w 51"/>
                  <a:gd name="T7" fmla="*/ 1 h 30"/>
                  <a:gd name="T8" fmla="*/ 22 w 51"/>
                  <a:gd name="T9" fmla="*/ 1 h 30"/>
                  <a:gd name="T10" fmla="*/ 0 w 51"/>
                  <a:gd name="T11" fmla="*/ 14 h 30"/>
                  <a:gd name="T12" fmla="*/ 0 w 51"/>
                  <a:gd name="T13" fmla="*/ 30 h 30"/>
                  <a:gd name="T14" fmla="*/ 10 w 51"/>
                  <a:gd name="T15" fmla="*/ 30 h 30"/>
                  <a:gd name="T16" fmla="*/ 10 w 51"/>
                  <a:gd name="T17" fmla="*/ 21 h 30"/>
                  <a:gd name="T18" fmla="*/ 12 w 51"/>
                  <a:gd name="T19" fmla="*/ 21 h 30"/>
                  <a:gd name="T20" fmla="*/ 12 w 51"/>
                  <a:gd name="T21" fmla="*/ 30 h 30"/>
                  <a:gd name="T22" fmla="*/ 39 w 51"/>
                  <a:gd name="T23" fmla="*/ 30 h 30"/>
                  <a:gd name="T24" fmla="*/ 39 w 51"/>
                  <a:gd name="T25" fmla="*/ 21 h 30"/>
                  <a:gd name="T26" fmla="*/ 40 w 51"/>
                  <a:gd name="T27" fmla="*/ 21 h 30"/>
                  <a:gd name="T28" fmla="*/ 40 w 51"/>
                  <a:gd name="T29" fmla="*/ 30 h 30"/>
                  <a:gd name="T30" fmla="*/ 51 w 51"/>
                  <a:gd name="T31" fmla="*/ 30 h 30"/>
                  <a:gd name="T32" fmla="*/ 51 w 51"/>
                  <a:gd name="T33" fmla="*/ 14 h 30"/>
                  <a:gd name="T34" fmla="*/ 51 w 51"/>
                  <a:gd name="T35" fmla="*/ 13 h 30"/>
                  <a:gd name="T36" fmla="*/ 51 w 51"/>
                  <a:gd name="T37"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30">
                    <a:moveTo>
                      <a:pt x="51" y="13"/>
                    </a:moveTo>
                    <a:cubicBezTo>
                      <a:pt x="51" y="13"/>
                      <a:pt x="51" y="13"/>
                      <a:pt x="51" y="13"/>
                    </a:cubicBezTo>
                    <a:cubicBezTo>
                      <a:pt x="49" y="4"/>
                      <a:pt x="37" y="2"/>
                      <a:pt x="31" y="1"/>
                    </a:cubicBezTo>
                    <a:cubicBezTo>
                      <a:pt x="31" y="1"/>
                      <a:pt x="31" y="1"/>
                      <a:pt x="30" y="1"/>
                    </a:cubicBezTo>
                    <a:cubicBezTo>
                      <a:pt x="22" y="1"/>
                      <a:pt x="22" y="1"/>
                      <a:pt x="22" y="1"/>
                    </a:cubicBezTo>
                    <a:cubicBezTo>
                      <a:pt x="22" y="1"/>
                      <a:pt x="0" y="0"/>
                      <a:pt x="0" y="14"/>
                    </a:cubicBezTo>
                    <a:cubicBezTo>
                      <a:pt x="0" y="30"/>
                      <a:pt x="0" y="30"/>
                      <a:pt x="0" y="30"/>
                    </a:cubicBezTo>
                    <a:cubicBezTo>
                      <a:pt x="10" y="30"/>
                      <a:pt x="10" y="30"/>
                      <a:pt x="10" y="30"/>
                    </a:cubicBezTo>
                    <a:cubicBezTo>
                      <a:pt x="10" y="21"/>
                      <a:pt x="10" y="21"/>
                      <a:pt x="10" y="21"/>
                    </a:cubicBezTo>
                    <a:cubicBezTo>
                      <a:pt x="12" y="21"/>
                      <a:pt x="12" y="21"/>
                      <a:pt x="12" y="21"/>
                    </a:cubicBezTo>
                    <a:cubicBezTo>
                      <a:pt x="12" y="30"/>
                      <a:pt x="12" y="30"/>
                      <a:pt x="12" y="30"/>
                    </a:cubicBezTo>
                    <a:cubicBezTo>
                      <a:pt x="39" y="30"/>
                      <a:pt x="39" y="30"/>
                      <a:pt x="39" y="30"/>
                    </a:cubicBezTo>
                    <a:cubicBezTo>
                      <a:pt x="39" y="21"/>
                      <a:pt x="39" y="21"/>
                      <a:pt x="39" y="21"/>
                    </a:cubicBezTo>
                    <a:cubicBezTo>
                      <a:pt x="40" y="21"/>
                      <a:pt x="40" y="21"/>
                      <a:pt x="40" y="21"/>
                    </a:cubicBezTo>
                    <a:cubicBezTo>
                      <a:pt x="40" y="30"/>
                      <a:pt x="40" y="30"/>
                      <a:pt x="40" y="30"/>
                    </a:cubicBezTo>
                    <a:cubicBezTo>
                      <a:pt x="51" y="30"/>
                      <a:pt x="51" y="30"/>
                      <a:pt x="51" y="30"/>
                    </a:cubicBezTo>
                    <a:cubicBezTo>
                      <a:pt x="51" y="14"/>
                      <a:pt x="51" y="14"/>
                      <a:pt x="51" y="14"/>
                    </a:cubicBezTo>
                    <a:cubicBezTo>
                      <a:pt x="51" y="14"/>
                      <a:pt x="51" y="13"/>
                      <a:pt x="51" y="13"/>
                    </a:cubicBezTo>
                    <a:cubicBezTo>
                      <a:pt x="51" y="13"/>
                      <a:pt x="51" y="13"/>
                      <a:pt x="51" y="13"/>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7" name="组合 116"/>
          <p:cNvGrpSpPr/>
          <p:nvPr/>
        </p:nvGrpSpPr>
        <p:grpSpPr>
          <a:xfrm>
            <a:off x="974913" y="1828325"/>
            <a:ext cx="692911" cy="692911"/>
            <a:chOff x="3176946" y="1827192"/>
            <a:chExt cx="741179" cy="741179"/>
          </a:xfrm>
        </p:grpSpPr>
        <p:sp>
          <p:nvSpPr>
            <p:cNvPr id="77" name="椭圆 76"/>
            <p:cNvSpPr/>
            <p:nvPr/>
          </p:nvSpPr>
          <p:spPr>
            <a:xfrm>
              <a:off x="3176946" y="1827192"/>
              <a:ext cx="741179" cy="741179"/>
            </a:xfrm>
            <a:prstGeom prst="ellipse">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Group 41"/>
            <p:cNvGrpSpPr>
              <a:grpSpLocks noChangeAspect="1"/>
            </p:cNvGrpSpPr>
            <p:nvPr/>
          </p:nvGrpSpPr>
          <p:grpSpPr bwMode="auto">
            <a:xfrm>
              <a:off x="3364625" y="1982128"/>
              <a:ext cx="373448" cy="410027"/>
              <a:chOff x="3020" y="2078"/>
              <a:chExt cx="878" cy="964"/>
            </a:xfrm>
          </p:grpSpPr>
          <p:sp>
            <p:nvSpPr>
              <p:cNvPr id="99" name="Freeform 42"/>
              <p:cNvSpPr>
                <a:spLocks/>
              </p:cNvSpPr>
              <p:nvPr/>
            </p:nvSpPr>
            <p:spPr bwMode="auto">
              <a:xfrm>
                <a:off x="3020" y="2612"/>
                <a:ext cx="358" cy="430"/>
              </a:xfrm>
              <a:custGeom>
                <a:avLst/>
                <a:gdLst>
                  <a:gd name="T0" fmla="*/ 1 w 24"/>
                  <a:gd name="T1" fmla="*/ 0 h 29"/>
                  <a:gd name="T2" fmla="*/ 23 w 24"/>
                  <a:gd name="T3" fmla="*/ 0 h 29"/>
                  <a:gd name="T4" fmla="*/ 24 w 24"/>
                  <a:gd name="T5" fmla="*/ 1 h 29"/>
                  <a:gd name="T6" fmla="*/ 23 w 24"/>
                  <a:gd name="T7" fmla="*/ 3 h 29"/>
                  <a:gd name="T8" fmla="*/ 2 w 24"/>
                  <a:gd name="T9" fmla="*/ 3 h 29"/>
                  <a:gd name="T10" fmla="*/ 2 w 24"/>
                  <a:gd name="T11" fmla="*/ 28 h 29"/>
                  <a:gd name="T12" fmla="*/ 1 w 24"/>
                  <a:gd name="T13" fmla="*/ 29 h 29"/>
                  <a:gd name="T14" fmla="*/ 0 w 24"/>
                  <a:gd name="T15" fmla="*/ 28 h 29"/>
                  <a:gd name="T16" fmla="*/ 0 w 24"/>
                  <a:gd name="T17" fmla="*/ 1 h 29"/>
                  <a:gd name="T18" fmla="*/ 1 w 24"/>
                  <a:gd name="T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9">
                    <a:moveTo>
                      <a:pt x="1" y="0"/>
                    </a:moveTo>
                    <a:cubicBezTo>
                      <a:pt x="23" y="0"/>
                      <a:pt x="23" y="0"/>
                      <a:pt x="23" y="0"/>
                    </a:cubicBezTo>
                    <a:cubicBezTo>
                      <a:pt x="24" y="0"/>
                      <a:pt x="24" y="0"/>
                      <a:pt x="24" y="1"/>
                    </a:cubicBezTo>
                    <a:cubicBezTo>
                      <a:pt x="24" y="2"/>
                      <a:pt x="24" y="3"/>
                      <a:pt x="23" y="3"/>
                    </a:cubicBezTo>
                    <a:cubicBezTo>
                      <a:pt x="2" y="3"/>
                      <a:pt x="2" y="3"/>
                      <a:pt x="2" y="3"/>
                    </a:cubicBezTo>
                    <a:cubicBezTo>
                      <a:pt x="2" y="28"/>
                      <a:pt x="2" y="28"/>
                      <a:pt x="2" y="28"/>
                    </a:cubicBezTo>
                    <a:cubicBezTo>
                      <a:pt x="2" y="28"/>
                      <a:pt x="2" y="29"/>
                      <a:pt x="1" y="29"/>
                    </a:cubicBezTo>
                    <a:cubicBezTo>
                      <a:pt x="0" y="29"/>
                      <a:pt x="0" y="28"/>
                      <a:pt x="0" y="28"/>
                    </a:cubicBezTo>
                    <a:cubicBezTo>
                      <a:pt x="0" y="1"/>
                      <a:pt x="0" y="1"/>
                      <a:pt x="0" y="1"/>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3"/>
              <p:cNvSpPr>
                <a:spLocks/>
              </p:cNvSpPr>
              <p:nvPr/>
            </p:nvSpPr>
            <p:spPr bwMode="auto">
              <a:xfrm>
                <a:off x="3050" y="2108"/>
                <a:ext cx="134" cy="489"/>
              </a:xfrm>
              <a:custGeom>
                <a:avLst/>
                <a:gdLst>
                  <a:gd name="T0" fmla="*/ 9 w 9"/>
                  <a:gd name="T1" fmla="*/ 28 h 33"/>
                  <a:gd name="T2" fmla="*/ 9 w 9"/>
                  <a:gd name="T3" fmla="*/ 5 h 33"/>
                  <a:gd name="T4" fmla="*/ 5 w 9"/>
                  <a:gd name="T5" fmla="*/ 0 h 33"/>
                  <a:gd name="T6" fmla="*/ 0 w 9"/>
                  <a:gd name="T7" fmla="*/ 5 h 33"/>
                  <a:gd name="T8" fmla="*/ 0 w 9"/>
                  <a:gd name="T9" fmla="*/ 28 h 33"/>
                  <a:gd name="T10" fmla="*/ 5 w 9"/>
                  <a:gd name="T11" fmla="*/ 33 h 33"/>
                  <a:gd name="T12" fmla="*/ 9 w 9"/>
                  <a:gd name="T13" fmla="*/ 28 h 33"/>
                </a:gdLst>
                <a:ahLst/>
                <a:cxnLst>
                  <a:cxn ang="0">
                    <a:pos x="T0" y="T1"/>
                  </a:cxn>
                  <a:cxn ang="0">
                    <a:pos x="T2" y="T3"/>
                  </a:cxn>
                  <a:cxn ang="0">
                    <a:pos x="T4" y="T5"/>
                  </a:cxn>
                  <a:cxn ang="0">
                    <a:pos x="T6" y="T7"/>
                  </a:cxn>
                  <a:cxn ang="0">
                    <a:pos x="T8" y="T9"/>
                  </a:cxn>
                  <a:cxn ang="0">
                    <a:pos x="T10" y="T11"/>
                  </a:cxn>
                  <a:cxn ang="0">
                    <a:pos x="T12" y="T13"/>
                  </a:cxn>
                </a:cxnLst>
                <a:rect l="0" t="0" r="r" b="b"/>
                <a:pathLst>
                  <a:path w="9" h="33">
                    <a:moveTo>
                      <a:pt x="9" y="28"/>
                    </a:moveTo>
                    <a:cubicBezTo>
                      <a:pt x="9" y="5"/>
                      <a:pt x="9" y="5"/>
                      <a:pt x="9" y="5"/>
                    </a:cubicBezTo>
                    <a:cubicBezTo>
                      <a:pt x="9" y="3"/>
                      <a:pt x="7" y="0"/>
                      <a:pt x="5" y="0"/>
                    </a:cubicBezTo>
                    <a:cubicBezTo>
                      <a:pt x="2" y="0"/>
                      <a:pt x="0" y="3"/>
                      <a:pt x="0" y="5"/>
                    </a:cubicBezTo>
                    <a:cubicBezTo>
                      <a:pt x="0" y="28"/>
                      <a:pt x="0" y="28"/>
                      <a:pt x="0" y="28"/>
                    </a:cubicBezTo>
                    <a:cubicBezTo>
                      <a:pt x="0" y="30"/>
                      <a:pt x="2" y="33"/>
                      <a:pt x="5" y="33"/>
                    </a:cubicBezTo>
                    <a:cubicBezTo>
                      <a:pt x="7" y="33"/>
                      <a:pt x="9" y="30"/>
                      <a:pt x="9"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4"/>
              <p:cNvSpPr>
                <a:spLocks/>
              </p:cNvSpPr>
              <p:nvPr/>
            </p:nvSpPr>
            <p:spPr bwMode="auto">
              <a:xfrm>
                <a:off x="3244" y="2078"/>
                <a:ext cx="580" cy="964"/>
              </a:xfrm>
              <a:custGeom>
                <a:avLst/>
                <a:gdLst>
                  <a:gd name="T0" fmla="*/ 3 w 39"/>
                  <a:gd name="T1" fmla="*/ 58 h 65"/>
                  <a:gd name="T2" fmla="*/ 5 w 39"/>
                  <a:gd name="T3" fmla="*/ 64 h 65"/>
                  <a:gd name="T4" fmla="*/ 7 w 39"/>
                  <a:gd name="T5" fmla="*/ 65 h 65"/>
                  <a:gd name="T6" fmla="*/ 11 w 39"/>
                  <a:gd name="T7" fmla="*/ 63 h 65"/>
                  <a:gd name="T8" fmla="*/ 21 w 39"/>
                  <a:gd name="T9" fmla="*/ 48 h 65"/>
                  <a:gd name="T10" fmla="*/ 37 w 39"/>
                  <a:gd name="T11" fmla="*/ 48 h 65"/>
                  <a:gd name="T12" fmla="*/ 39 w 39"/>
                  <a:gd name="T13" fmla="*/ 46 h 65"/>
                  <a:gd name="T14" fmla="*/ 39 w 39"/>
                  <a:gd name="T15" fmla="*/ 35 h 65"/>
                  <a:gd name="T16" fmla="*/ 26 w 39"/>
                  <a:gd name="T17" fmla="*/ 16 h 65"/>
                  <a:gd name="T18" fmla="*/ 24 w 39"/>
                  <a:gd name="T19" fmla="*/ 17 h 65"/>
                  <a:gd name="T20" fmla="*/ 28 w 39"/>
                  <a:gd name="T21" fmla="*/ 9 h 65"/>
                  <a:gd name="T22" fmla="*/ 20 w 39"/>
                  <a:gd name="T23" fmla="*/ 0 h 65"/>
                  <a:gd name="T24" fmla="*/ 11 w 39"/>
                  <a:gd name="T25" fmla="*/ 9 h 65"/>
                  <a:gd name="T26" fmla="*/ 20 w 39"/>
                  <a:gd name="T27" fmla="*/ 18 h 65"/>
                  <a:gd name="T28" fmla="*/ 22 w 39"/>
                  <a:gd name="T29" fmla="*/ 17 h 65"/>
                  <a:gd name="T30" fmla="*/ 17 w 39"/>
                  <a:gd name="T31" fmla="*/ 23 h 65"/>
                  <a:gd name="T32" fmla="*/ 4 w 39"/>
                  <a:gd name="T33" fmla="*/ 26 h 65"/>
                  <a:gd name="T34" fmla="*/ 1 w 39"/>
                  <a:gd name="T35" fmla="*/ 28 h 65"/>
                  <a:gd name="T36" fmla="*/ 0 w 39"/>
                  <a:gd name="T37" fmla="*/ 32 h 65"/>
                  <a:gd name="T38" fmla="*/ 5 w 39"/>
                  <a:gd name="T39" fmla="*/ 35 h 65"/>
                  <a:gd name="T40" fmla="*/ 5 w 39"/>
                  <a:gd name="T41" fmla="*/ 35 h 65"/>
                  <a:gd name="T42" fmla="*/ 6 w 39"/>
                  <a:gd name="T43" fmla="*/ 35 h 65"/>
                  <a:gd name="T44" fmla="*/ 14 w 39"/>
                  <a:gd name="T45" fmla="*/ 33 h 65"/>
                  <a:gd name="T46" fmla="*/ 14 w 39"/>
                  <a:gd name="T47" fmla="*/ 36 h 65"/>
                  <a:gd name="T48" fmla="*/ 14 w 39"/>
                  <a:gd name="T49" fmla="*/ 39 h 65"/>
                  <a:gd name="T50" fmla="*/ 3 w 39"/>
                  <a:gd name="T5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65">
                    <a:moveTo>
                      <a:pt x="3" y="58"/>
                    </a:moveTo>
                    <a:cubicBezTo>
                      <a:pt x="2" y="60"/>
                      <a:pt x="2" y="63"/>
                      <a:pt x="5" y="64"/>
                    </a:cubicBezTo>
                    <a:cubicBezTo>
                      <a:pt x="5" y="65"/>
                      <a:pt x="6" y="65"/>
                      <a:pt x="7" y="65"/>
                    </a:cubicBezTo>
                    <a:cubicBezTo>
                      <a:pt x="9" y="65"/>
                      <a:pt x="10" y="64"/>
                      <a:pt x="11" y="63"/>
                    </a:cubicBezTo>
                    <a:cubicBezTo>
                      <a:pt x="21" y="48"/>
                      <a:pt x="21" y="48"/>
                      <a:pt x="21" y="48"/>
                    </a:cubicBezTo>
                    <a:cubicBezTo>
                      <a:pt x="37" y="48"/>
                      <a:pt x="37" y="48"/>
                      <a:pt x="37" y="48"/>
                    </a:cubicBezTo>
                    <a:cubicBezTo>
                      <a:pt x="38" y="48"/>
                      <a:pt x="39" y="47"/>
                      <a:pt x="39" y="46"/>
                    </a:cubicBezTo>
                    <a:cubicBezTo>
                      <a:pt x="39" y="35"/>
                      <a:pt x="39" y="35"/>
                      <a:pt x="39" y="35"/>
                    </a:cubicBezTo>
                    <a:cubicBezTo>
                      <a:pt x="39" y="24"/>
                      <a:pt x="33" y="16"/>
                      <a:pt x="26" y="16"/>
                    </a:cubicBezTo>
                    <a:cubicBezTo>
                      <a:pt x="26" y="16"/>
                      <a:pt x="25" y="16"/>
                      <a:pt x="24" y="17"/>
                    </a:cubicBezTo>
                    <a:cubicBezTo>
                      <a:pt x="27" y="15"/>
                      <a:pt x="28" y="12"/>
                      <a:pt x="28" y="9"/>
                    </a:cubicBezTo>
                    <a:cubicBezTo>
                      <a:pt x="28" y="4"/>
                      <a:pt x="25" y="0"/>
                      <a:pt x="20" y="0"/>
                    </a:cubicBezTo>
                    <a:cubicBezTo>
                      <a:pt x="15" y="0"/>
                      <a:pt x="11" y="4"/>
                      <a:pt x="11" y="9"/>
                    </a:cubicBezTo>
                    <a:cubicBezTo>
                      <a:pt x="11" y="14"/>
                      <a:pt x="15" y="18"/>
                      <a:pt x="20" y="18"/>
                    </a:cubicBezTo>
                    <a:cubicBezTo>
                      <a:pt x="21" y="18"/>
                      <a:pt x="21" y="18"/>
                      <a:pt x="22" y="17"/>
                    </a:cubicBezTo>
                    <a:cubicBezTo>
                      <a:pt x="20" y="18"/>
                      <a:pt x="18" y="20"/>
                      <a:pt x="17" y="23"/>
                    </a:cubicBezTo>
                    <a:cubicBezTo>
                      <a:pt x="4" y="26"/>
                      <a:pt x="4" y="26"/>
                      <a:pt x="4" y="26"/>
                    </a:cubicBezTo>
                    <a:cubicBezTo>
                      <a:pt x="2" y="26"/>
                      <a:pt x="1" y="27"/>
                      <a:pt x="1" y="28"/>
                    </a:cubicBezTo>
                    <a:cubicBezTo>
                      <a:pt x="0" y="29"/>
                      <a:pt x="0" y="31"/>
                      <a:pt x="0" y="32"/>
                    </a:cubicBezTo>
                    <a:cubicBezTo>
                      <a:pt x="1" y="34"/>
                      <a:pt x="3" y="35"/>
                      <a:pt x="5" y="35"/>
                    </a:cubicBezTo>
                    <a:cubicBezTo>
                      <a:pt x="5" y="35"/>
                      <a:pt x="5" y="35"/>
                      <a:pt x="5" y="35"/>
                    </a:cubicBezTo>
                    <a:cubicBezTo>
                      <a:pt x="5" y="35"/>
                      <a:pt x="6" y="35"/>
                      <a:pt x="6" y="35"/>
                    </a:cubicBezTo>
                    <a:cubicBezTo>
                      <a:pt x="14" y="33"/>
                      <a:pt x="14" y="33"/>
                      <a:pt x="14" y="33"/>
                    </a:cubicBezTo>
                    <a:cubicBezTo>
                      <a:pt x="14" y="34"/>
                      <a:pt x="14" y="35"/>
                      <a:pt x="14" y="36"/>
                    </a:cubicBezTo>
                    <a:cubicBezTo>
                      <a:pt x="14" y="39"/>
                      <a:pt x="14" y="39"/>
                      <a:pt x="14" y="39"/>
                    </a:cubicBezTo>
                    <a:lnTo>
                      <a:pt x="3"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5"/>
              <p:cNvSpPr>
                <a:spLocks/>
              </p:cNvSpPr>
              <p:nvPr/>
            </p:nvSpPr>
            <p:spPr bwMode="auto">
              <a:xfrm>
                <a:off x="3586" y="2494"/>
                <a:ext cx="312" cy="370"/>
              </a:xfrm>
              <a:custGeom>
                <a:avLst/>
                <a:gdLst>
                  <a:gd name="T0" fmla="*/ 1 w 21"/>
                  <a:gd name="T1" fmla="*/ 22 h 25"/>
                  <a:gd name="T2" fmla="*/ 18 w 21"/>
                  <a:gd name="T3" fmla="*/ 22 h 25"/>
                  <a:gd name="T4" fmla="*/ 18 w 21"/>
                  <a:gd name="T5" fmla="*/ 2 h 25"/>
                  <a:gd name="T6" fmla="*/ 20 w 21"/>
                  <a:gd name="T7" fmla="*/ 0 h 25"/>
                  <a:gd name="T8" fmla="*/ 21 w 21"/>
                  <a:gd name="T9" fmla="*/ 2 h 25"/>
                  <a:gd name="T10" fmla="*/ 21 w 21"/>
                  <a:gd name="T11" fmla="*/ 24 h 25"/>
                  <a:gd name="T12" fmla="*/ 20 w 21"/>
                  <a:gd name="T13" fmla="*/ 25 h 25"/>
                  <a:gd name="T14" fmla="*/ 1 w 21"/>
                  <a:gd name="T15" fmla="*/ 25 h 25"/>
                  <a:gd name="T16" fmla="*/ 0 w 21"/>
                  <a:gd name="T17" fmla="*/ 24 h 25"/>
                  <a:gd name="T18" fmla="*/ 1 w 21"/>
                  <a:gd name="T19"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5">
                    <a:moveTo>
                      <a:pt x="1" y="22"/>
                    </a:moveTo>
                    <a:cubicBezTo>
                      <a:pt x="18" y="22"/>
                      <a:pt x="18" y="22"/>
                      <a:pt x="18" y="22"/>
                    </a:cubicBezTo>
                    <a:cubicBezTo>
                      <a:pt x="18" y="2"/>
                      <a:pt x="18" y="2"/>
                      <a:pt x="18" y="2"/>
                    </a:cubicBezTo>
                    <a:cubicBezTo>
                      <a:pt x="18" y="1"/>
                      <a:pt x="19" y="0"/>
                      <a:pt x="20" y="0"/>
                    </a:cubicBezTo>
                    <a:cubicBezTo>
                      <a:pt x="21" y="0"/>
                      <a:pt x="21" y="1"/>
                      <a:pt x="21" y="2"/>
                    </a:cubicBezTo>
                    <a:cubicBezTo>
                      <a:pt x="21" y="24"/>
                      <a:pt x="21" y="24"/>
                      <a:pt x="21" y="24"/>
                    </a:cubicBezTo>
                    <a:cubicBezTo>
                      <a:pt x="21" y="25"/>
                      <a:pt x="21" y="25"/>
                      <a:pt x="20" y="25"/>
                    </a:cubicBezTo>
                    <a:cubicBezTo>
                      <a:pt x="1" y="25"/>
                      <a:pt x="1" y="25"/>
                      <a:pt x="1" y="25"/>
                    </a:cubicBezTo>
                    <a:cubicBezTo>
                      <a:pt x="0" y="25"/>
                      <a:pt x="0" y="25"/>
                      <a:pt x="0" y="24"/>
                    </a:cubicBezTo>
                    <a:cubicBezTo>
                      <a:pt x="0" y="23"/>
                      <a:pt x="0" y="22"/>
                      <a:pt x="1"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03" name="矩形 102"/>
          <p:cNvSpPr/>
          <p:nvPr/>
        </p:nvSpPr>
        <p:spPr>
          <a:xfrm>
            <a:off x="2487357" y="1656141"/>
            <a:ext cx="3453080" cy="923330"/>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sym typeface="Gill Sans" charset="0"/>
              </a:rPr>
              <a:t>此处添加详细文本描述，根据所获取的数据及依据简单概括目前所面对的问题；</a:t>
            </a:r>
            <a:endParaRPr lang="zh-CN" altLang="en-US" dirty="0">
              <a:latin typeface="微软雅黑" panose="020B0503020204020204" pitchFamily="34" charset="-122"/>
              <a:ea typeface="微软雅黑" panose="020B0503020204020204" pitchFamily="34" charset="-122"/>
            </a:endParaRPr>
          </a:p>
        </p:txBody>
      </p:sp>
      <p:sp>
        <p:nvSpPr>
          <p:cNvPr id="108" name="矩形 107"/>
          <p:cNvSpPr/>
          <p:nvPr/>
        </p:nvSpPr>
        <p:spPr>
          <a:xfrm>
            <a:off x="2487357" y="2808435"/>
            <a:ext cx="3491268"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，根据所获取的数据及依据简单概括目前所面对的问题；</a:t>
            </a:r>
            <a:endParaRPr lang="zh-CN" altLang="en-US" sz="1600" dirty="0">
              <a:solidFill>
                <a:srgbClr val="3B3838"/>
              </a:solidFill>
            </a:endParaRPr>
          </a:p>
        </p:txBody>
      </p:sp>
      <p:sp>
        <p:nvSpPr>
          <p:cNvPr id="110" name="矩形 109"/>
          <p:cNvSpPr/>
          <p:nvPr/>
        </p:nvSpPr>
        <p:spPr>
          <a:xfrm>
            <a:off x="2487357" y="3960729"/>
            <a:ext cx="3491268"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，根据所获取的数据及依据简单概括目前所面对的问题；</a:t>
            </a:r>
            <a:endParaRPr lang="zh-CN" altLang="en-US" sz="1600" dirty="0">
              <a:solidFill>
                <a:srgbClr val="3B3838"/>
              </a:solidFill>
            </a:endParaRPr>
          </a:p>
        </p:txBody>
      </p:sp>
      <p:sp>
        <p:nvSpPr>
          <p:cNvPr id="111" name="矩形 110"/>
          <p:cNvSpPr/>
          <p:nvPr/>
        </p:nvSpPr>
        <p:spPr>
          <a:xfrm>
            <a:off x="2487357" y="5113023"/>
            <a:ext cx="3453080" cy="830997"/>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，根据所获取的数据及依据简单概括目前所面对的问题；</a:t>
            </a:r>
            <a:endParaRPr lang="zh-CN" altLang="en-US" sz="1600" dirty="0">
              <a:solidFill>
                <a:srgbClr val="3B3838"/>
              </a:solidFill>
            </a:endParaRPr>
          </a:p>
        </p:txBody>
      </p:sp>
    </p:spTree>
    <p:extLst>
      <p:ext uri="{BB962C8B-B14F-4D97-AF65-F5344CB8AC3E}">
        <p14:creationId xmlns:p14="http://schemas.microsoft.com/office/powerpoint/2010/main" val="310209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360"/>
                                          </p:val>
                                        </p:tav>
                                        <p:tav tm="100000">
                                          <p:val>
                                            <p:fltVal val="0"/>
                                          </p:val>
                                        </p:tav>
                                      </p:tavLst>
                                    </p:anim>
                                    <p:animEffect transition="in" filter="fade">
                                      <p:cBhvr>
                                        <p:cTn id="16" dur="500"/>
                                        <p:tgtEl>
                                          <p:spTgt spid="3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15"/>
                                        </p:tgtEl>
                                        <p:attrNameLst>
                                          <p:attrName>style.visibility</p:attrName>
                                        </p:attrNameLst>
                                      </p:cBhvr>
                                      <p:to>
                                        <p:strVal val="visible"/>
                                      </p:to>
                                    </p:set>
                                    <p:anim calcmode="lin" valueType="num">
                                      <p:cBhvr additive="base">
                                        <p:cTn id="42" dur="500" fill="hold"/>
                                        <p:tgtEl>
                                          <p:spTgt spid="115"/>
                                        </p:tgtEl>
                                        <p:attrNameLst>
                                          <p:attrName>ppt_x</p:attrName>
                                        </p:attrNameLst>
                                      </p:cBhvr>
                                      <p:tavLst>
                                        <p:tav tm="0">
                                          <p:val>
                                            <p:strVal val="#ppt_x"/>
                                          </p:val>
                                        </p:tav>
                                        <p:tav tm="100000">
                                          <p:val>
                                            <p:strVal val="#ppt_x"/>
                                          </p:val>
                                        </p:tav>
                                      </p:tavLst>
                                    </p:anim>
                                    <p:anim calcmode="lin" valueType="num">
                                      <p:cBhvr additive="base">
                                        <p:cTn id="43" dur="500" fill="hold"/>
                                        <p:tgtEl>
                                          <p:spTgt spid="115"/>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14"/>
                                        </p:tgtEl>
                                        <p:attrNameLst>
                                          <p:attrName>style.visibility</p:attrName>
                                        </p:attrNameLst>
                                      </p:cBhvr>
                                      <p:to>
                                        <p:strVal val="visible"/>
                                      </p:to>
                                    </p:set>
                                    <p:anim calcmode="lin" valueType="num">
                                      <p:cBhvr additive="base">
                                        <p:cTn id="46" dur="500" fill="hold"/>
                                        <p:tgtEl>
                                          <p:spTgt spid="114"/>
                                        </p:tgtEl>
                                        <p:attrNameLst>
                                          <p:attrName>ppt_x</p:attrName>
                                        </p:attrNameLst>
                                      </p:cBhvr>
                                      <p:tavLst>
                                        <p:tav tm="0">
                                          <p:val>
                                            <p:strVal val="#ppt_x"/>
                                          </p:val>
                                        </p:tav>
                                        <p:tav tm="100000">
                                          <p:val>
                                            <p:strVal val="#ppt_x"/>
                                          </p:val>
                                        </p:tav>
                                      </p:tavLst>
                                    </p:anim>
                                    <p:anim calcmode="lin" valueType="num">
                                      <p:cBhvr additive="base">
                                        <p:cTn id="47" dur="500" fill="hold"/>
                                        <p:tgtEl>
                                          <p:spTgt spid="1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16"/>
                                        </p:tgtEl>
                                        <p:attrNameLst>
                                          <p:attrName>style.visibility</p:attrName>
                                        </p:attrNameLst>
                                      </p:cBhvr>
                                      <p:to>
                                        <p:strVal val="visible"/>
                                      </p:to>
                                    </p:set>
                                    <p:anim calcmode="lin" valueType="num">
                                      <p:cBhvr additive="base">
                                        <p:cTn id="50" dur="500" fill="hold"/>
                                        <p:tgtEl>
                                          <p:spTgt spid="116"/>
                                        </p:tgtEl>
                                        <p:attrNameLst>
                                          <p:attrName>ppt_x</p:attrName>
                                        </p:attrNameLst>
                                      </p:cBhvr>
                                      <p:tavLst>
                                        <p:tav tm="0">
                                          <p:val>
                                            <p:strVal val="#ppt_x"/>
                                          </p:val>
                                        </p:tav>
                                        <p:tav tm="100000">
                                          <p:val>
                                            <p:strVal val="#ppt_x"/>
                                          </p:val>
                                        </p:tav>
                                      </p:tavLst>
                                    </p:anim>
                                    <p:anim calcmode="lin" valueType="num">
                                      <p:cBhvr additive="base">
                                        <p:cTn id="51" dur="500" fill="hold"/>
                                        <p:tgtEl>
                                          <p:spTgt spid="116"/>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17"/>
                                        </p:tgtEl>
                                        <p:attrNameLst>
                                          <p:attrName>style.visibility</p:attrName>
                                        </p:attrNameLst>
                                      </p:cBhvr>
                                      <p:to>
                                        <p:strVal val="visible"/>
                                      </p:to>
                                    </p:set>
                                    <p:anim calcmode="lin" valueType="num">
                                      <p:cBhvr additive="base">
                                        <p:cTn id="54" dur="500" fill="hold"/>
                                        <p:tgtEl>
                                          <p:spTgt spid="117"/>
                                        </p:tgtEl>
                                        <p:attrNameLst>
                                          <p:attrName>ppt_x</p:attrName>
                                        </p:attrNameLst>
                                      </p:cBhvr>
                                      <p:tavLst>
                                        <p:tav tm="0">
                                          <p:val>
                                            <p:strVal val="#ppt_x"/>
                                          </p:val>
                                        </p:tav>
                                        <p:tav tm="100000">
                                          <p:val>
                                            <p:strVal val="#ppt_x"/>
                                          </p:val>
                                        </p:tav>
                                      </p:tavLst>
                                    </p:anim>
                                    <p:anim calcmode="lin" valueType="num">
                                      <p:cBhvr additive="base">
                                        <p:cTn id="55" dur="500" fill="hold"/>
                                        <p:tgtEl>
                                          <p:spTgt spid="117"/>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left)">
                                      <p:cBhvr>
                                        <p:cTn id="62" dur="500"/>
                                        <p:tgtEl>
                                          <p:spTgt spid="8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wipe(left)">
                                      <p:cBhvr>
                                        <p:cTn id="68" dur="500"/>
                                        <p:tgtEl>
                                          <p:spTgt spid="86"/>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103"/>
                                        </p:tgtEl>
                                        <p:attrNameLst>
                                          <p:attrName>style.visibility</p:attrName>
                                        </p:attrNameLst>
                                      </p:cBhvr>
                                      <p:to>
                                        <p:strVal val="visible"/>
                                      </p:to>
                                    </p:set>
                                    <p:animEffect transition="in" filter="fade">
                                      <p:cBhvr>
                                        <p:cTn id="72" dur="500"/>
                                        <p:tgtEl>
                                          <p:spTgt spid="10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Effect transition="in" filter="fade">
                                      <p:cBhvr>
                                        <p:cTn id="75" dur="500"/>
                                        <p:tgtEl>
                                          <p:spTgt spid="10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10"/>
                                        </p:tgtEl>
                                        <p:attrNameLst>
                                          <p:attrName>style.visibility</p:attrName>
                                        </p:attrNameLst>
                                      </p:cBhvr>
                                      <p:to>
                                        <p:strVal val="visible"/>
                                      </p:to>
                                    </p:set>
                                    <p:animEffect transition="in" filter="fade">
                                      <p:cBhvr>
                                        <p:cTn id="78" dur="500"/>
                                        <p:tgtEl>
                                          <p:spTgt spid="11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11"/>
                                        </p:tgtEl>
                                        <p:attrNameLst>
                                          <p:attrName>style.visibility</p:attrName>
                                        </p:attrNameLst>
                                      </p:cBhvr>
                                      <p:to>
                                        <p:strVal val="visible"/>
                                      </p:to>
                                    </p:set>
                                    <p:animEffect transition="in" filter="fade">
                                      <p:cBhvr>
                                        <p:cTn id="81"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animBg="1"/>
      <p:bldP spid="34" grpId="0" animBg="1"/>
      <p:bldP spid="83" grpId="0" animBg="1"/>
      <p:bldP spid="84" grpId="0" animBg="1"/>
      <p:bldP spid="85" grpId="0" animBg="1"/>
      <p:bldP spid="86" grpId="0" animBg="1"/>
      <p:bldP spid="103" grpId="0"/>
      <p:bldP spid="108" grpId="0"/>
      <p:bldP spid="110" grpId="0"/>
      <p:bldP spid="1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txBox="1"/>
          <p:nvPr/>
        </p:nvSpPr>
        <p:spPr>
          <a:xfrm>
            <a:off x="1100364" y="543496"/>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行业前景</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INDUSTRY OUTLOOK</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6"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grpSp>
        <p:nvGrpSpPr>
          <p:cNvPr id="8" name="组合 7"/>
          <p:cNvGrpSpPr/>
          <p:nvPr/>
        </p:nvGrpSpPr>
        <p:grpSpPr>
          <a:xfrm>
            <a:off x="938835" y="2266950"/>
            <a:ext cx="7631180" cy="3951542"/>
            <a:chOff x="286422" y="1885950"/>
            <a:chExt cx="7631180" cy="3951542"/>
          </a:xfrm>
        </p:grpSpPr>
        <p:pic>
          <p:nvPicPr>
            <p:cNvPr id="16" name="图片 15"/>
            <p:cNvPicPr>
              <a:picLocks noChangeAspect="1"/>
            </p:cNvPicPr>
            <p:nvPr/>
          </p:nvPicPr>
          <p:blipFill>
            <a:blip r:embed="rId7">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86422" y="5341048"/>
              <a:ext cx="7631180" cy="496444"/>
            </a:xfrm>
            <a:prstGeom prst="rect">
              <a:avLst/>
            </a:prstGeom>
          </p:spPr>
        </p:pic>
        <p:cxnSp>
          <p:nvCxnSpPr>
            <p:cNvPr id="17" name="直接连接符 16"/>
            <p:cNvCxnSpPr/>
            <p:nvPr/>
          </p:nvCxnSpPr>
          <p:spPr>
            <a:xfrm>
              <a:off x="469854" y="4972050"/>
              <a:ext cx="6947432"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69854" y="4341711"/>
              <a:ext cx="6947432" cy="13119"/>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469854" y="3712029"/>
              <a:ext cx="6947432" cy="25581"/>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469854" y="3087914"/>
              <a:ext cx="6947432" cy="32476"/>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69854" y="2503170"/>
              <a:ext cx="6947432" cy="13891"/>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69854" y="1885950"/>
              <a:ext cx="6947432"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462585" y="2082284"/>
            <a:ext cx="588623"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600</a:t>
            </a:r>
          </a:p>
        </p:txBody>
      </p:sp>
      <p:sp>
        <p:nvSpPr>
          <p:cNvPr id="10" name="矩形 9"/>
          <p:cNvSpPr/>
          <p:nvPr/>
        </p:nvSpPr>
        <p:spPr>
          <a:xfrm>
            <a:off x="462585" y="2699504"/>
            <a:ext cx="588623"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500</a:t>
            </a:r>
          </a:p>
        </p:txBody>
      </p:sp>
      <p:sp>
        <p:nvSpPr>
          <p:cNvPr id="11" name="矩形 10"/>
          <p:cNvSpPr/>
          <p:nvPr/>
        </p:nvSpPr>
        <p:spPr>
          <a:xfrm>
            <a:off x="462585" y="3318510"/>
            <a:ext cx="588623"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400</a:t>
            </a:r>
          </a:p>
        </p:txBody>
      </p:sp>
      <p:sp>
        <p:nvSpPr>
          <p:cNvPr id="12" name="矩形 11"/>
          <p:cNvSpPr/>
          <p:nvPr/>
        </p:nvSpPr>
        <p:spPr>
          <a:xfrm>
            <a:off x="462585" y="3937516"/>
            <a:ext cx="588623"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300</a:t>
            </a:r>
          </a:p>
        </p:txBody>
      </p:sp>
      <p:sp>
        <p:nvSpPr>
          <p:cNvPr id="13" name="矩形 12"/>
          <p:cNvSpPr/>
          <p:nvPr/>
        </p:nvSpPr>
        <p:spPr>
          <a:xfrm>
            <a:off x="462585" y="4550998"/>
            <a:ext cx="588623"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200</a:t>
            </a:r>
          </a:p>
        </p:txBody>
      </p:sp>
      <p:sp>
        <p:nvSpPr>
          <p:cNvPr id="14" name="矩形 13"/>
          <p:cNvSpPr/>
          <p:nvPr/>
        </p:nvSpPr>
        <p:spPr>
          <a:xfrm>
            <a:off x="462584" y="5136523"/>
            <a:ext cx="588623"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100</a:t>
            </a:r>
          </a:p>
        </p:txBody>
      </p:sp>
      <p:sp>
        <p:nvSpPr>
          <p:cNvPr id="15" name="矩形 14"/>
          <p:cNvSpPr/>
          <p:nvPr/>
        </p:nvSpPr>
        <p:spPr>
          <a:xfrm>
            <a:off x="619517" y="5690186"/>
            <a:ext cx="319318"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0</a:t>
            </a:r>
          </a:p>
        </p:txBody>
      </p:sp>
      <p:sp>
        <p:nvSpPr>
          <p:cNvPr id="29" name="流程图: 过程 28"/>
          <p:cNvSpPr/>
          <p:nvPr/>
        </p:nvSpPr>
        <p:spPr>
          <a:xfrm>
            <a:off x="1849478" y="5104828"/>
            <a:ext cx="817543" cy="825528"/>
          </a:xfrm>
          <a:prstGeom prst="flowChartProcess">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ContrastingRightFacing"/>
              <a:lightRig rig="threePt" dir="t"/>
            </a:scene3d>
            <a:sp3d extrusionH="57150">
              <a:bevelT w="38100" h="38100"/>
            </a:sp3d>
          </a:bodyPr>
          <a:lstStyle/>
          <a:p>
            <a:pPr algn="ctr"/>
            <a:endParaRPr lang="zh-CN" altLang="en-US">
              <a:effectLst>
                <a:innerShdw blurRad="63500" dist="50800" dir="8100000">
                  <a:prstClr val="black">
                    <a:alpha val="50000"/>
                  </a:prstClr>
                </a:innerShdw>
              </a:effectLst>
            </a:endParaRPr>
          </a:p>
        </p:txBody>
      </p:sp>
      <p:sp>
        <p:nvSpPr>
          <p:cNvPr id="33" name="流程图: 过程 32"/>
          <p:cNvSpPr/>
          <p:nvPr/>
        </p:nvSpPr>
        <p:spPr>
          <a:xfrm>
            <a:off x="3217544" y="4487608"/>
            <a:ext cx="817543" cy="1442748"/>
          </a:xfrm>
          <a:prstGeom prst="flowChartProcess">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ContrastingRightFacing"/>
              <a:lightRig rig="threePt" dir="t"/>
            </a:scene3d>
            <a:sp3d extrusionH="57150">
              <a:bevelT w="38100" h="38100"/>
            </a:sp3d>
          </a:bodyPr>
          <a:lstStyle/>
          <a:p>
            <a:pPr algn="ctr"/>
            <a:endParaRPr lang="zh-CN" altLang="en-US">
              <a:effectLst>
                <a:innerShdw blurRad="63500" dist="50800" dir="8100000">
                  <a:prstClr val="black">
                    <a:alpha val="50000"/>
                  </a:prstClr>
                </a:innerShdw>
              </a:effectLst>
            </a:endParaRPr>
          </a:p>
        </p:txBody>
      </p:sp>
      <p:sp>
        <p:nvSpPr>
          <p:cNvPr id="37" name="流程图: 过程 36"/>
          <p:cNvSpPr/>
          <p:nvPr/>
        </p:nvSpPr>
        <p:spPr>
          <a:xfrm>
            <a:off x="4585610" y="4222751"/>
            <a:ext cx="835835" cy="1707606"/>
          </a:xfrm>
          <a:prstGeom prst="flowChartProcess">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ContrastingRightFacing"/>
              <a:lightRig rig="threePt" dir="t"/>
            </a:scene3d>
            <a:sp3d extrusionH="57150">
              <a:bevelT w="38100" h="38100"/>
            </a:sp3d>
          </a:bodyPr>
          <a:lstStyle/>
          <a:p>
            <a:pPr algn="ctr"/>
            <a:endParaRPr lang="zh-CN" altLang="en-US">
              <a:effectLst>
                <a:innerShdw blurRad="63500" dist="50800" dir="8100000">
                  <a:prstClr val="black">
                    <a:alpha val="50000"/>
                  </a:prstClr>
                </a:innerShdw>
              </a:effectLst>
            </a:endParaRPr>
          </a:p>
        </p:txBody>
      </p:sp>
      <p:sp>
        <p:nvSpPr>
          <p:cNvPr id="41" name="流程图: 过程 40"/>
          <p:cNvSpPr/>
          <p:nvPr/>
        </p:nvSpPr>
        <p:spPr>
          <a:xfrm>
            <a:off x="5953676" y="3269867"/>
            <a:ext cx="817543" cy="2660490"/>
          </a:xfrm>
          <a:prstGeom prst="flowChartProcess">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ContrastingRightFacing"/>
              <a:lightRig rig="threePt" dir="t"/>
            </a:scene3d>
            <a:sp3d extrusionH="57150">
              <a:bevelT w="38100" h="38100"/>
            </a:sp3d>
          </a:bodyPr>
          <a:lstStyle/>
          <a:p>
            <a:pPr algn="ctr"/>
            <a:endParaRPr lang="zh-CN" altLang="en-US">
              <a:effectLst>
                <a:outerShdw blurRad="50800" dist="38100" dir="10800000" algn="r" rotWithShape="0">
                  <a:prstClr val="black">
                    <a:alpha val="40000"/>
                  </a:prstClr>
                </a:outerShdw>
              </a:effectLst>
            </a:endParaRPr>
          </a:p>
        </p:txBody>
      </p:sp>
      <p:sp>
        <p:nvSpPr>
          <p:cNvPr id="43" name="矩形 42"/>
          <p:cNvSpPr/>
          <p:nvPr/>
        </p:nvSpPr>
        <p:spPr>
          <a:xfrm>
            <a:off x="1780095" y="6022291"/>
            <a:ext cx="870751" cy="338554"/>
          </a:xfrm>
          <a:prstGeom prst="rect">
            <a:avLst/>
          </a:prstGeom>
        </p:spPr>
        <p:txBody>
          <a:bodyPr wrap="none">
            <a:spAutoFit/>
          </a:bodyPr>
          <a:lstStyle/>
          <a:p>
            <a:r>
              <a:rPr lang="en-US" altLang="zh-CN" sz="1600" dirty="0" smtClean="0">
                <a:latin typeface="微软雅黑" panose="020B0503020204020204" pitchFamily="34" charset="-122"/>
                <a:ea typeface="微软雅黑" panose="020B0503020204020204" pitchFamily="34" charset="-122"/>
              </a:rPr>
              <a:t>2013</a:t>
            </a:r>
            <a:r>
              <a:rPr lang="zh-CN" altLang="en-US" sz="1600" dirty="0" smtClean="0">
                <a:latin typeface="微软雅黑" panose="020B0503020204020204" pitchFamily="34" charset="-122"/>
                <a:ea typeface="微软雅黑" panose="020B0503020204020204" pitchFamily="34" charset="-122"/>
              </a:rPr>
              <a:t>年</a:t>
            </a:r>
            <a:endParaRPr lang="en-US" altLang="zh-CN" sz="1600" dirty="0">
              <a:latin typeface="微软雅黑" panose="020B0503020204020204" pitchFamily="34" charset="-122"/>
              <a:ea typeface="微软雅黑" panose="020B0503020204020204" pitchFamily="34" charset="-122"/>
            </a:endParaRPr>
          </a:p>
        </p:txBody>
      </p:sp>
      <p:sp>
        <p:nvSpPr>
          <p:cNvPr id="44" name="矩形 43"/>
          <p:cNvSpPr/>
          <p:nvPr/>
        </p:nvSpPr>
        <p:spPr>
          <a:xfrm>
            <a:off x="3177005" y="6038001"/>
            <a:ext cx="870751" cy="338554"/>
          </a:xfrm>
          <a:prstGeom prst="rect">
            <a:avLst/>
          </a:prstGeom>
        </p:spPr>
        <p:txBody>
          <a:bodyPr wrap="none">
            <a:spAutoFit/>
          </a:bodyPr>
          <a:lstStyle/>
          <a:p>
            <a:r>
              <a:rPr lang="en-US" altLang="zh-CN" sz="1600" dirty="0" smtClean="0">
                <a:latin typeface="微软雅黑" panose="020B0503020204020204" pitchFamily="34" charset="-122"/>
                <a:ea typeface="微软雅黑" panose="020B0503020204020204" pitchFamily="34" charset="-122"/>
              </a:rPr>
              <a:t>2014</a:t>
            </a:r>
            <a:r>
              <a:rPr lang="zh-CN" altLang="en-US" sz="1600" dirty="0" smtClean="0">
                <a:latin typeface="微软雅黑" panose="020B0503020204020204" pitchFamily="34" charset="-122"/>
                <a:ea typeface="微软雅黑" panose="020B0503020204020204" pitchFamily="34" charset="-122"/>
              </a:rPr>
              <a:t>年</a:t>
            </a:r>
            <a:endParaRPr lang="en-US" altLang="zh-CN" sz="1600" dirty="0">
              <a:latin typeface="微软雅黑" panose="020B0503020204020204" pitchFamily="34" charset="-122"/>
              <a:ea typeface="微软雅黑" panose="020B0503020204020204" pitchFamily="34" charset="-122"/>
            </a:endParaRPr>
          </a:p>
        </p:txBody>
      </p:sp>
      <p:sp>
        <p:nvSpPr>
          <p:cNvPr id="45" name="矩形 44"/>
          <p:cNvSpPr/>
          <p:nvPr/>
        </p:nvSpPr>
        <p:spPr>
          <a:xfrm>
            <a:off x="4535628" y="6055419"/>
            <a:ext cx="870751" cy="338554"/>
          </a:xfrm>
          <a:prstGeom prst="rect">
            <a:avLst/>
          </a:prstGeom>
        </p:spPr>
        <p:txBody>
          <a:bodyPr wrap="none">
            <a:spAutoFit/>
          </a:bodyPr>
          <a:lstStyle/>
          <a:p>
            <a:r>
              <a:rPr lang="en-US" altLang="zh-CN" sz="1600" dirty="0" smtClean="0">
                <a:latin typeface="微软雅黑" panose="020B0503020204020204" pitchFamily="34" charset="-122"/>
                <a:ea typeface="微软雅黑" panose="020B0503020204020204" pitchFamily="34" charset="-122"/>
              </a:rPr>
              <a:t>2015</a:t>
            </a:r>
            <a:r>
              <a:rPr lang="zh-CN" altLang="en-US" sz="1600" dirty="0" smtClean="0">
                <a:latin typeface="微软雅黑" panose="020B0503020204020204" pitchFamily="34" charset="-122"/>
                <a:ea typeface="微软雅黑" panose="020B0503020204020204" pitchFamily="34" charset="-122"/>
              </a:rPr>
              <a:t>年</a:t>
            </a:r>
            <a:endParaRPr lang="en-US" altLang="zh-CN" sz="1600" dirty="0">
              <a:latin typeface="微软雅黑" panose="020B0503020204020204" pitchFamily="34" charset="-122"/>
              <a:ea typeface="微软雅黑" panose="020B0503020204020204" pitchFamily="34" charset="-122"/>
            </a:endParaRPr>
          </a:p>
        </p:txBody>
      </p:sp>
      <p:sp>
        <p:nvSpPr>
          <p:cNvPr id="46" name="矩形 45"/>
          <p:cNvSpPr/>
          <p:nvPr/>
        </p:nvSpPr>
        <p:spPr>
          <a:xfrm>
            <a:off x="5958866" y="6039092"/>
            <a:ext cx="870751" cy="338554"/>
          </a:xfrm>
          <a:prstGeom prst="rect">
            <a:avLst/>
          </a:prstGeom>
        </p:spPr>
        <p:txBody>
          <a:bodyPr wrap="none">
            <a:spAutoFit/>
          </a:bodyPr>
          <a:lstStyle/>
          <a:p>
            <a:r>
              <a:rPr lang="en-US" altLang="zh-CN" sz="1600" dirty="0" smtClean="0">
                <a:latin typeface="微软雅黑" panose="020B0503020204020204" pitchFamily="34" charset="-122"/>
                <a:ea typeface="微软雅黑" panose="020B0503020204020204" pitchFamily="34" charset="-122"/>
              </a:rPr>
              <a:t>2016</a:t>
            </a:r>
            <a:r>
              <a:rPr lang="zh-CN" altLang="en-US" sz="1600" dirty="0" smtClean="0">
                <a:latin typeface="微软雅黑" panose="020B0503020204020204" pitchFamily="34" charset="-122"/>
                <a:ea typeface="微软雅黑" panose="020B0503020204020204" pitchFamily="34" charset="-122"/>
              </a:rPr>
              <a:t>年</a:t>
            </a:r>
            <a:endParaRPr lang="en-US" altLang="zh-CN" sz="1600" dirty="0">
              <a:latin typeface="微软雅黑" panose="020B0503020204020204" pitchFamily="34" charset="-122"/>
              <a:ea typeface="微软雅黑" panose="020B0503020204020204" pitchFamily="34" charset="-122"/>
            </a:endParaRPr>
          </a:p>
        </p:txBody>
      </p:sp>
      <p:sp>
        <p:nvSpPr>
          <p:cNvPr id="52" name="流程图: 过程 51"/>
          <p:cNvSpPr/>
          <p:nvPr/>
        </p:nvSpPr>
        <p:spPr>
          <a:xfrm>
            <a:off x="7252156" y="2504645"/>
            <a:ext cx="817543" cy="3425712"/>
          </a:xfrm>
          <a:prstGeom prst="flowChartProcess">
            <a:avLst/>
          </a:prstGeom>
          <a:solidFill>
            <a:srgbClr val="D74B5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ContrastingRightFacing"/>
              <a:lightRig rig="threePt" dir="t"/>
            </a:scene3d>
            <a:sp3d extrusionH="57150">
              <a:bevelT w="38100" h="38100"/>
            </a:sp3d>
          </a:bodyPr>
          <a:lstStyle/>
          <a:p>
            <a:pPr algn="ctr"/>
            <a:endParaRPr lang="zh-CN" altLang="en-US">
              <a:effectLst>
                <a:outerShdw blurRad="50800" dist="38100" dir="10800000" algn="r" rotWithShape="0">
                  <a:prstClr val="black">
                    <a:alpha val="40000"/>
                  </a:prstClr>
                </a:outerShdw>
              </a:effectLst>
            </a:endParaRPr>
          </a:p>
        </p:txBody>
      </p:sp>
      <p:sp>
        <p:nvSpPr>
          <p:cNvPr id="76" name="矩形 75"/>
          <p:cNvSpPr/>
          <p:nvPr/>
        </p:nvSpPr>
        <p:spPr>
          <a:xfrm>
            <a:off x="7225551" y="6038001"/>
            <a:ext cx="870751" cy="338554"/>
          </a:xfrm>
          <a:prstGeom prst="rect">
            <a:avLst/>
          </a:prstGeom>
        </p:spPr>
        <p:txBody>
          <a:bodyPr wrap="none">
            <a:spAutoFit/>
          </a:bodyPr>
          <a:lstStyle/>
          <a:p>
            <a:r>
              <a:rPr lang="en-US" altLang="zh-CN" sz="1600" dirty="0" smtClean="0">
                <a:latin typeface="微软雅黑" panose="020B0503020204020204" pitchFamily="34" charset="-122"/>
                <a:ea typeface="微软雅黑" panose="020B0503020204020204" pitchFamily="34" charset="-122"/>
              </a:rPr>
              <a:t>2017</a:t>
            </a:r>
            <a:r>
              <a:rPr lang="zh-CN" altLang="en-US" sz="1600" dirty="0" smtClean="0">
                <a:latin typeface="微软雅黑" panose="020B0503020204020204" pitchFamily="34" charset="-122"/>
                <a:ea typeface="微软雅黑" panose="020B0503020204020204" pitchFamily="34" charset="-122"/>
              </a:rPr>
              <a:t>年</a:t>
            </a:r>
            <a:endParaRPr lang="en-US" altLang="zh-CN" sz="1600" dirty="0" smtClean="0">
              <a:latin typeface="微软雅黑" panose="020B0503020204020204" pitchFamily="34" charset="-122"/>
              <a:ea typeface="微软雅黑" panose="020B0503020204020204" pitchFamily="34" charset="-122"/>
            </a:endParaRPr>
          </a:p>
        </p:txBody>
      </p:sp>
      <p:sp>
        <p:nvSpPr>
          <p:cNvPr id="77" name="MH_Other_17"/>
          <p:cNvSpPr/>
          <p:nvPr>
            <p:custDataLst>
              <p:tags r:id="rId1"/>
            </p:custDataLst>
          </p:nvPr>
        </p:nvSpPr>
        <p:spPr>
          <a:xfrm>
            <a:off x="7378282" y="1886044"/>
            <a:ext cx="565287" cy="446577"/>
          </a:xfrm>
          <a:prstGeom prst="wedgeEllipseCallout">
            <a:avLst>
              <a:gd name="adj1" fmla="val -25046"/>
              <a:gd name="adj2" fmla="val 65698"/>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defRPr/>
            </a:pPr>
            <a:r>
              <a:rPr lang="en-US" altLang="zh-CN" sz="1600" b="1" dirty="0" smtClean="0">
                <a:solidFill>
                  <a:srgbClr val="FFFFFF"/>
                </a:solidFill>
                <a:latin typeface="华文细黑" pitchFamily="2" charset="-122"/>
                <a:ea typeface="华文细黑" pitchFamily="2" charset="-122"/>
              </a:rPr>
              <a:t>520</a:t>
            </a:r>
            <a:endParaRPr lang="zh-CN" altLang="en-US" sz="1600" b="1" dirty="0">
              <a:solidFill>
                <a:srgbClr val="FFFFFF"/>
              </a:solidFill>
              <a:latin typeface="华文细黑" pitchFamily="2" charset="-122"/>
              <a:ea typeface="华文细黑" pitchFamily="2" charset="-122"/>
            </a:endParaRPr>
          </a:p>
        </p:txBody>
      </p:sp>
      <p:sp>
        <p:nvSpPr>
          <p:cNvPr id="78" name="MH_Other_17"/>
          <p:cNvSpPr/>
          <p:nvPr>
            <p:custDataLst>
              <p:tags r:id="rId2"/>
            </p:custDataLst>
          </p:nvPr>
        </p:nvSpPr>
        <p:spPr>
          <a:xfrm>
            <a:off x="6079803" y="2613824"/>
            <a:ext cx="565287" cy="446577"/>
          </a:xfrm>
          <a:prstGeom prst="wedgeEllipseCallout">
            <a:avLst>
              <a:gd name="adj1" fmla="val -25046"/>
              <a:gd name="adj2" fmla="val 65698"/>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defRPr/>
            </a:pPr>
            <a:r>
              <a:rPr lang="en-US" altLang="zh-CN" sz="1600" b="1" dirty="0" smtClean="0">
                <a:solidFill>
                  <a:srgbClr val="FFFFFF"/>
                </a:solidFill>
                <a:latin typeface="华文细黑" pitchFamily="2" charset="-122"/>
                <a:ea typeface="华文细黑" pitchFamily="2" charset="-122"/>
              </a:rPr>
              <a:t>410</a:t>
            </a:r>
            <a:endParaRPr lang="zh-CN" altLang="en-US" sz="1600" b="1" dirty="0">
              <a:solidFill>
                <a:srgbClr val="FFFFFF"/>
              </a:solidFill>
              <a:latin typeface="华文细黑" pitchFamily="2" charset="-122"/>
              <a:ea typeface="华文细黑" pitchFamily="2" charset="-122"/>
            </a:endParaRPr>
          </a:p>
        </p:txBody>
      </p:sp>
      <p:sp>
        <p:nvSpPr>
          <p:cNvPr id="79" name="MH_Other_17"/>
          <p:cNvSpPr/>
          <p:nvPr>
            <p:custDataLst>
              <p:tags r:id="rId3"/>
            </p:custDataLst>
          </p:nvPr>
        </p:nvSpPr>
        <p:spPr>
          <a:xfrm>
            <a:off x="4802213" y="3558683"/>
            <a:ext cx="565287" cy="446577"/>
          </a:xfrm>
          <a:prstGeom prst="wedgeEllipseCallout">
            <a:avLst>
              <a:gd name="adj1" fmla="val -25046"/>
              <a:gd name="adj2" fmla="val 65698"/>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defRPr/>
            </a:pPr>
            <a:r>
              <a:rPr lang="en-US" altLang="zh-CN" sz="1600" b="1" dirty="0" smtClean="0">
                <a:solidFill>
                  <a:srgbClr val="FFFFFF"/>
                </a:solidFill>
                <a:latin typeface="华文细黑" pitchFamily="2" charset="-122"/>
                <a:ea typeface="华文细黑" pitchFamily="2" charset="-122"/>
              </a:rPr>
              <a:t>280</a:t>
            </a:r>
            <a:endParaRPr lang="zh-CN" altLang="en-US" sz="1600" b="1" dirty="0">
              <a:solidFill>
                <a:srgbClr val="FFFFFF"/>
              </a:solidFill>
              <a:latin typeface="华文细黑" pitchFamily="2" charset="-122"/>
              <a:ea typeface="华文细黑" pitchFamily="2" charset="-122"/>
            </a:endParaRPr>
          </a:p>
        </p:txBody>
      </p:sp>
      <p:sp>
        <p:nvSpPr>
          <p:cNvPr id="80" name="MH_Other_17"/>
          <p:cNvSpPr/>
          <p:nvPr>
            <p:custDataLst>
              <p:tags r:id="rId4"/>
            </p:custDataLst>
          </p:nvPr>
        </p:nvSpPr>
        <p:spPr>
          <a:xfrm>
            <a:off x="3343671" y="3762896"/>
            <a:ext cx="565287" cy="446577"/>
          </a:xfrm>
          <a:prstGeom prst="wedgeEllipseCallout">
            <a:avLst>
              <a:gd name="adj1" fmla="val -25046"/>
              <a:gd name="adj2" fmla="val 65698"/>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defRPr/>
            </a:pPr>
            <a:r>
              <a:rPr lang="en-US" altLang="zh-CN" sz="1600" b="1" dirty="0">
                <a:solidFill>
                  <a:srgbClr val="FFFFFF"/>
                </a:solidFill>
                <a:latin typeface="华文细黑" pitchFamily="2" charset="-122"/>
                <a:ea typeface="华文细黑" pitchFamily="2" charset="-122"/>
              </a:rPr>
              <a:t>240</a:t>
            </a:r>
            <a:endParaRPr lang="zh-CN" altLang="en-US" sz="1600" b="1" dirty="0">
              <a:solidFill>
                <a:srgbClr val="FFFFFF"/>
              </a:solidFill>
              <a:latin typeface="华文细黑" pitchFamily="2" charset="-122"/>
              <a:ea typeface="华文细黑" pitchFamily="2" charset="-122"/>
            </a:endParaRPr>
          </a:p>
        </p:txBody>
      </p:sp>
      <p:sp>
        <p:nvSpPr>
          <p:cNvPr id="81" name="MH_Other_17"/>
          <p:cNvSpPr/>
          <p:nvPr>
            <p:custDataLst>
              <p:tags r:id="rId5"/>
            </p:custDataLst>
          </p:nvPr>
        </p:nvSpPr>
        <p:spPr>
          <a:xfrm>
            <a:off x="2046451" y="4429793"/>
            <a:ext cx="565287" cy="446577"/>
          </a:xfrm>
          <a:prstGeom prst="wedgeEllipseCallout">
            <a:avLst>
              <a:gd name="adj1" fmla="val -25046"/>
              <a:gd name="adj2" fmla="val 65698"/>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a:defRPr/>
            </a:pPr>
            <a:r>
              <a:rPr lang="en-US" altLang="zh-CN" sz="1600" b="1" dirty="0" smtClean="0">
                <a:solidFill>
                  <a:srgbClr val="FFFFFF"/>
                </a:solidFill>
                <a:latin typeface="华文细黑" pitchFamily="2" charset="-122"/>
                <a:ea typeface="华文细黑" pitchFamily="2" charset="-122"/>
              </a:rPr>
              <a:t>150</a:t>
            </a:r>
            <a:endParaRPr lang="zh-CN" altLang="en-US" sz="1600" b="1" dirty="0">
              <a:solidFill>
                <a:srgbClr val="FFFFFF"/>
              </a:solidFill>
              <a:latin typeface="华文细黑" pitchFamily="2" charset="-122"/>
              <a:ea typeface="华文细黑" pitchFamily="2" charset="-122"/>
            </a:endParaRPr>
          </a:p>
        </p:txBody>
      </p:sp>
      <p:sp>
        <p:nvSpPr>
          <p:cNvPr id="82" name="流程图: 联系 81"/>
          <p:cNvSpPr/>
          <p:nvPr/>
        </p:nvSpPr>
        <p:spPr>
          <a:xfrm>
            <a:off x="2200896" y="3791316"/>
            <a:ext cx="174620" cy="174620"/>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4" name="直接连接符 83"/>
          <p:cNvCxnSpPr>
            <a:stCxn id="82" idx="7"/>
            <a:endCxn id="86" idx="2"/>
          </p:cNvCxnSpPr>
          <p:nvPr/>
        </p:nvCxnSpPr>
        <p:spPr>
          <a:xfrm flipV="1">
            <a:off x="2349943" y="3437762"/>
            <a:ext cx="1262437" cy="379127"/>
          </a:xfrm>
          <a:prstGeom prst="line">
            <a:avLst/>
          </a:prstGeom>
          <a:ln>
            <a:solidFill>
              <a:srgbClr val="FFB82E"/>
            </a:solidFill>
          </a:ln>
        </p:spPr>
        <p:style>
          <a:lnRef idx="1">
            <a:schemeClr val="accent1"/>
          </a:lnRef>
          <a:fillRef idx="0">
            <a:schemeClr val="accent1"/>
          </a:fillRef>
          <a:effectRef idx="0">
            <a:schemeClr val="accent1"/>
          </a:effectRef>
          <a:fontRef idx="minor">
            <a:schemeClr val="tx1"/>
          </a:fontRef>
        </p:style>
      </p:cxnSp>
      <p:sp>
        <p:nvSpPr>
          <p:cNvPr id="86" name="流程图: 联系 85"/>
          <p:cNvSpPr/>
          <p:nvPr/>
        </p:nvSpPr>
        <p:spPr>
          <a:xfrm>
            <a:off x="3612380" y="3350452"/>
            <a:ext cx="174620" cy="174620"/>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a:stCxn id="86" idx="7"/>
            <a:endCxn id="95" idx="2"/>
          </p:cNvCxnSpPr>
          <p:nvPr/>
        </p:nvCxnSpPr>
        <p:spPr>
          <a:xfrm flipV="1">
            <a:off x="3761427" y="3053118"/>
            <a:ext cx="1148809" cy="322907"/>
          </a:xfrm>
          <a:prstGeom prst="line">
            <a:avLst/>
          </a:prstGeom>
          <a:ln>
            <a:solidFill>
              <a:srgbClr val="FFB82E"/>
            </a:solidFill>
          </a:ln>
        </p:spPr>
        <p:style>
          <a:lnRef idx="1">
            <a:schemeClr val="accent1"/>
          </a:lnRef>
          <a:fillRef idx="0">
            <a:schemeClr val="accent1"/>
          </a:fillRef>
          <a:effectRef idx="0">
            <a:schemeClr val="accent1"/>
          </a:effectRef>
          <a:fontRef idx="minor">
            <a:schemeClr val="tx1"/>
          </a:fontRef>
        </p:style>
      </p:cxnSp>
      <p:sp>
        <p:nvSpPr>
          <p:cNvPr id="95" name="流程图: 联系 94"/>
          <p:cNvSpPr/>
          <p:nvPr/>
        </p:nvSpPr>
        <p:spPr>
          <a:xfrm>
            <a:off x="4910236" y="2965808"/>
            <a:ext cx="174620" cy="174620"/>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流程图: 联系 101"/>
          <p:cNvSpPr/>
          <p:nvPr/>
        </p:nvSpPr>
        <p:spPr>
          <a:xfrm>
            <a:off x="6219621" y="2245311"/>
            <a:ext cx="174620" cy="174620"/>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流程图: 联系 102"/>
          <p:cNvSpPr/>
          <p:nvPr/>
        </p:nvSpPr>
        <p:spPr>
          <a:xfrm>
            <a:off x="7378282" y="1593873"/>
            <a:ext cx="174620" cy="174620"/>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4" name="直接连接符 103"/>
          <p:cNvCxnSpPr>
            <a:stCxn id="95" idx="7"/>
            <a:endCxn id="102" idx="2"/>
          </p:cNvCxnSpPr>
          <p:nvPr/>
        </p:nvCxnSpPr>
        <p:spPr>
          <a:xfrm flipV="1">
            <a:off x="5059283" y="2332621"/>
            <a:ext cx="1160338" cy="658760"/>
          </a:xfrm>
          <a:prstGeom prst="line">
            <a:avLst/>
          </a:prstGeom>
          <a:ln>
            <a:solidFill>
              <a:srgbClr val="FFB82E"/>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stCxn id="102" idx="7"/>
            <a:endCxn id="103" idx="3"/>
          </p:cNvCxnSpPr>
          <p:nvPr/>
        </p:nvCxnSpPr>
        <p:spPr>
          <a:xfrm flipV="1">
            <a:off x="6368668" y="1742920"/>
            <a:ext cx="1035187" cy="527964"/>
          </a:xfrm>
          <a:prstGeom prst="line">
            <a:avLst/>
          </a:prstGeom>
          <a:ln>
            <a:solidFill>
              <a:srgbClr val="FFB82E"/>
            </a:solidFill>
          </a:ln>
        </p:spPr>
        <p:style>
          <a:lnRef idx="1">
            <a:schemeClr val="accent1"/>
          </a:lnRef>
          <a:fillRef idx="0">
            <a:schemeClr val="accent1"/>
          </a:fillRef>
          <a:effectRef idx="0">
            <a:schemeClr val="accent1"/>
          </a:effectRef>
          <a:fontRef idx="minor">
            <a:schemeClr val="tx1"/>
          </a:fontRef>
        </p:style>
      </p:cxnSp>
      <p:sp>
        <p:nvSpPr>
          <p:cNvPr id="114" name="文本框 113"/>
          <p:cNvSpPr txBox="1"/>
          <p:nvPr/>
        </p:nvSpPr>
        <p:spPr>
          <a:xfrm>
            <a:off x="8607266" y="1637890"/>
            <a:ext cx="2587797" cy="523220"/>
          </a:xfrm>
          <a:prstGeom prst="rect">
            <a:avLst/>
          </a:prstGeom>
          <a:noFill/>
        </p:spPr>
        <p:txBody>
          <a:bodyPr wrap="square" rtlCol="0">
            <a:spAutoFit/>
          </a:bodyPr>
          <a:lstStyle/>
          <a:p>
            <a:r>
              <a:rPr lang="zh-CN" altLang="en-US" sz="2800" b="1" dirty="0" smtClean="0">
                <a:solidFill>
                  <a:srgbClr val="3B3838"/>
                </a:solidFill>
                <a:latin typeface="微软雅黑" panose="020B0503020204020204" pitchFamily="34" charset="-122"/>
                <a:ea typeface="微软雅黑" panose="020B0503020204020204" pitchFamily="34" charset="-122"/>
              </a:rPr>
              <a:t>点击填入标题</a:t>
            </a:r>
            <a:endParaRPr lang="zh-CN" altLang="en-US" sz="2800" b="1" dirty="0">
              <a:solidFill>
                <a:srgbClr val="3B3838"/>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8540117" y="2200433"/>
            <a:ext cx="3455502" cy="1969211"/>
          </a:xfrm>
          <a:prstGeom prst="rect">
            <a:avLst/>
          </a:prstGeom>
          <a:noFill/>
        </p:spPr>
        <p:txBody>
          <a:bodyPr wrap="square" rtlCol="0">
            <a:spAutoFit/>
          </a:bodyPr>
          <a:lstStyle/>
          <a:p>
            <a:pPr>
              <a:lnSpc>
                <a:spcPct val="150000"/>
              </a:lnSpc>
            </a:pPr>
            <a:r>
              <a:rPr lang="zh-CN" altLang="en-US" sz="1600" dirty="0">
                <a:solidFill>
                  <a:srgbClr val="3B3838"/>
                </a:solidFill>
                <a:latin typeface="微软雅黑" panose="020B0503020204020204" pitchFamily="34" charset="-122"/>
                <a:ea typeface="微软雅黑" panose="020B0503020204020204" pitchFamily="34" charset="-122"/>
              </a:rPr>
              <a:t>将你的内容填入这里，或者通过复制文本后，在此框中</a:t>
            </a:r>
            <a:r>
              <a:rPr lang="zh-CN" altLang="en-US" sz="1600" dirty="0" smtClean="0">
                <a:solidFill>
                  <a:srgbClr val="3B3838"/>
                </a:solidFill>
                <a:latin typeface="微软雅黑" panose="020B0503020204020204" pitchFamily="34" charset="-122"/>
                <a:ea typeface="微软雅黑" panose="020B0503020204020204" pitchFamily="34" charset="-122"/>
              </a:rPr>
              <a:t>粘贴</a:t>
            </a:r>
            <a:r>
              <a:rPr lang="zh-CN" altLang="en-US" sz="1600" dirty="0">
                <a:solidFill>
                  <a:srgbClr val="3B3838"/>
                </a:solidFill>
                <a:latin typeface="微软雅黑" panose="020B0503020204020204" pitchFamily="34" charset="-122"/>
                <a:ea typeface="微软雅黑" panose="020B0503020204020204" pitchFamily="34" charset="-122"/>
              </a:rPr>
              <a:t>将你的内容填入这里，或者通过复制文本后，在此框中</a:t>
            </a:r>
            <a:r>
              <a:rPr lang="zh-CN" altLang="en-US" sz="1600" dirty="0" smtClean="0">
                <a:solidFill>
                  <a:srgbClr val="3B3838"/>
                </a:solidFill>
                <a:latin typeface="微软雅黑" panose="020B0503020204020204" pitchFamily="34" charset="-122"/>
                <a:ea typeface="微软雅黑" panose="020B0503020204020204" pitchFamily="34" charset="-122"/>
              </a:rPr>
              <a:t>粘贴</a:t>
            </a:r>
            <a:r>
              <a:rPr lang="zh-CN" altLang="en-US" sz="1600" dirty="0">
                <a:solidFill>
                  <a:srgbClr val="3B3838"/>
                </a:solidFill>
                <a:latin typeface="微软雅黑" panose="020B0503020204020204" pitchFamily="34" charset="-122"/>
                <a:ea typeface="微软雅黑" panose="020B0503020204020204" pitchFamily="34" charset="-122"/>
              </a:rPr>
              <a:t>将你的内容填入这里，或者通过复制文本后，在此框中粘贴</a:t>
            </a:r>
            <a:r>
              <a:rPr lang="zh-CN" altLang="en-US" sz="1600" dirty="0" smtClean="0">
                <a:solidFill>
                  <a:srgbClr val="3B3838"/>
                </a:solidFill>
                <a:latin typeface="微软雅黑" panose="020B0503020204020204" pitchFamily="34" charset="-122"/>
                <a:ea typeface="微软雅黑" panose="020B0503020204020204" pitchFamily="34" charset="-122"/>
              </a:rPr>
              <a:t>。</a:t>
            </a:r>
            <a:endParaRPr lang="zh-CN" altLang="en-US" sz="1600" dirty="0">
              <a:solidFill>
                <a:srgbClr val="3B3838"/>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8570014" y="4542625"/>
            <a:ext cx="2000345" cy="523220"/>
          </a:xfrm>
          <a:prstGeom prst="rect">
            <a:avLst/>
          </a:prstGeom>
          <a:noFill/>
        </p:spPr>
        <p:txBody>
          <a:bodyPr wrap="square" rtlCol="0">
            <a:spAutoFit/>
          </a:bodyPr>
          <a:lstStyle/>
          <a:p>
            <a:r>
              <a:rPr lang="zh-CN" altLang="en-US" sz="2800" b="1" dirty="0" smtClean="0">
                <a:solidFill>
                  <a:srgbClr val="3B3838"/>
                </a:solidFill>
                <a:latin typeface="微软雅黑" panose="020B0503020204020204" pitchFamily="34" charset="-122"/>
                <a:ea typeface="微软雅黑" panose="020B0503020204020204" pitchFamily="34" charset="-122"/>
              </a:rPr>
              <a:t>目标市场：</a:t>
            </a:r>
            <a:endParaRPr lang="zh-CN" altLang="en-US" sz="2800" b="1" dirty="0">
              <a:solidFill>
                <a:srgbClr val="3B3838"/>
              </a:solidFill>
              <a:latin typeface="微软雅黑" panose="020B0503020204020204" pitchFamily="34" charset="-122"/>
              <a:ea typeface="微软雅黑" panose="020B0503020204020204" pitchFamily="34" charset="-122"/>
            </a:endParaRPr>
          </a:p>
        </p:txBody>
      </p:sp>
      <p:sp>
        <p:nvSpPr>
          <p:cNvPr id="117" name="文本框 116"/>
          <p:cNvSpPr txBox="1"/>
          <p:nvPr/>
        </p:nvSpPr>
        <p:spPr>
          <a:xfrm>
            <a:off x="8607266" y="5241869"/>
            <a:ext cx="3433293" cy="769441"/>
          </a:xfrm>
          <a:prstGeom prst="rect">
            <a:avLst/>
          </a:prstGeom>
          <a:noFill/>
        </p:spPr>
        <p:txBody>
          <a:bodyPr wrap="square" rtlCol="0">
            <a:spAutoFit/>
          </a:bodyPr>
          <a:lstStyle/>
          <a:p>
            <a:r>
              <a:rPr lang="en-US" altLang="zh-CN" sz="4400" dirty="0" smtClean="0">
                <a:solidFill>
                  <a:srgbClr val="D74B56"/>
                </a:solidFill>
                <a:latin typeface="微软雅黑" panose="020B0503020204020204" pitchFamily="34" charset="-122"/>
                <a:ea typeface="微软雅黑" panose="020B0503020204020204" pitchFamily="34" charset="-122"/>
              </a:rPr>
              <a:t>1530000</a:t>
            </a:r>
            <a:r>
              <a:rPr lang="zh-CN" altLang="en-US" sz="4400" dirty="0" smtClean="0">
                <a:solidFill>
                  <a:srgbClr val="D74B56"/>
                </a:solidFill>
                <a:latin typeface="微软雅黑" panose="020B0503020204020204" pitchFamily="34" charset="-122"/>
                <a:ea typeface="微软雅黑" panose="020B0503020204020204" pitchFamily="34" charset="-122"/>
              </a:rPr>
              <a:t>万</a:t>
            </a:r>
            <a:endParaRPr lang="zh-CN" altLang="en-US" sz="4400" dirty="0">
              <a:solidFill>
                <a:srgbClr val="D74B5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715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par>
                                <p:cTn id="14" presetID="1" presetClass="entr" presetSubtype="0" fill="hold" grpId="0" nodeType="withEffect">
                                  <p:stCondLst>
                                    <p:cond delay="400"/>
                                  </p:stCondLst>
                                  <p:childTnLst>
                                    <p:set>
                                      <p:cBhvr>
                                        <p:cTn id="15" dur="1" fill="hold">
                                          <p:stCondLst>
                                            <p:cond delay="0"/>
                                          </p:stCondLst>
                                        </p:cTn>
                                        <p:tgtEl>
                                          <p:spTgt spid="80"/>
                                        </p:tgtEl>
                                        <p:attrNameLst>
                                          <p:attrName>style.visibility</p:attrName>
                                        </p:attrNameLst>
                                      </p:cBhvr>
                                      <p:to>
                                        <p:strVal val="visible"/>
                                      </p:to>
                                    </p:se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par>
                                <p:cTn id="20" presetID="1" presetClass="entr" presetSubtype="0" fill="hold" grpId="0" nodeType="withEffect">
                                  <p:stCondLst>
                                    <p:cond delay="400"/>
                                  </p:stCondLst>
                                  <p:childTnLst>
                                    <p:set>
                                      <p:cBhvr>
                                        <p:cTn id="21" dur="1" fill="hold">
                                          <p:stCondLst>
                                            <p:cond delay="0"/>
                                          </p:stCondLst>
                                        </p:cTn>
                                        <p:tgtEl>
                                          <p:spTgt spid="79"/>
                                        </p:tgtEl>
                                        <p:attrNameLst>
                                          <p:attrName>style.visibility</p:attrName>
                                        </p:attrNameLst>
                                      </p:cBhvr>
                                      <p:to>
                                        <p:strVal val="visible"/>
                                      </p:to>
                                    </p:se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par>
                                <p:cTn id="26" presetID="1" presetClass="entr" presetSubtype="0" fill="hold" grpId="0" nodeType="withEffect">
                                  <p:stCondLst>
                                    <p:cond delay="400"/>
                                  </p:stCondLst>
                                  <p:childTnLst>
                                    <p:set>
                                      <p:cBhvr>
                                        <p:cTn id="27" dur="1" fill="hold">
                                          <p:stCondLst>
                                            <p:cond delay="0"/>
                                          </p:stCondLst>
                                        </p:cTn>
                                        <p:tgtEl>
                                          <p:spTgt spid="78"/>
                                        </p:tgtEl>
                                        <p:attrNameLst>
                                          <p:attrName>style.visibility</p:attrName>
                                        </p:attrNameLst>
                                      </p:cBhvr>
                                      <p:to>
                                        <p:strVal val="visible"/>
                                      </p:to>
                                    </p:se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down)">
                                      <p:cBhvr>
                                        <p:cTn id="31" dur="500"/>
                                        <p:tgtEl>
                                          <p:spTgt spid="52"/>
                                        </p:tgtEl>
                                      </p:cBhvr>
                                    </p:animEffect>
                                  </p:childTnLst>
                                </p:cTn>
                              </p:par>
                              <p:par>
                                <p:cTn id="32" presetID="1" presetClass="entr" presetSubtype="0" fill="hold" grpId="0" nodeType="withEffect">
                                  <p:stCondLst>
                                    <p:cond delay="400"/>
                                  </p:stCondLst>
                                  <p:childTnLst>
                                    <p:set>
                                      <p:cBhvr>
                                        <p:cTn id="33" dur="1" fill="hold">
                                          <p:stCondLst>
                                            <p:cond delay="0"/>
                                          </p:stCondLst>
                                        </p:cTn>
                                        <p:tgtEl>
                                          <p:spTgt spid="77"/>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fade">
                                      <p:cBhvr>
                                        <p:cTn id="37" dur="500"/>
                                        <p:tgtEl>
                                          <p:spTgt spid="1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5"/>
                                        </p:tgtEl>
                                        <p:attrNameLst>
                                          <p:attrName>style.visibility</p:attrName>
                                        </p:attrNameLst>
                                      </p:cBhvr>
                                      <p:to>
                                        <p:strVal val="visible"/>
                                      </p:to>
                                    </p:set>
                                    <p:animEffect transition="in" filter="fade">
                                      <p:cBhvr>
                                        <p:cTn id="40" dur="500"/>
                                        <p:tgtEl>
                                          <p:spTgt spid="115"/>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fade">
                                      <p:cBhvr>
                                        <p:cTn id="44" dur="1000"/>
                                        <p:tgtEl>
                                          <p:spTgt spid="116"/>
                                        </p:tgtEl>
                                      </p:cBhvr>
                                    </p:animEffect>
                                    <p:anim calcmode="lin" valueType="num">
                                      <p:cBhvr>
                                        <p:cTn id="45" dur="1000" fill="hold"/>
                                        <p:tgtEl>
                                          <p:spTgt spid="116"/>
                                        </p:tgtEl>
                                        <p:attrNameLst>
                                          <p:attrName>ppt_x</p:attrName>
                                        </p:attrNameLst>
                                      </p:cBhvr>
                                      <p:tavLst>
                                        <p:tav tm="0">
                                          <p:val>
                                            <p:strVal val="#ppt_x"/>
                                          </p:val>
                                        </p:tav>
                                        <p:tav tm="100000">
                                          <p:val>
                                            <p:strVal val="#ppt_x"/>
                                          </p:val>
                                        </p:tav>
                                      </p:tavLst>
                                    </p:anim>
                                    <p:anim calcmode="lin" valueType="num">
                                      <p:cBhvr>
                                        <p:cTn id="46" dur="1000" fill="hold"/>
                                        <p:tgtEl>
                                          <p:spTgt spid="1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7"/>
                                        </p:tgtEl>
                                        <p:attrNameLst>
                                          <p:attrName>style.visibility</p:attrName>
                                        </p:attrNameLst>
                                      </p:cBhvr>
                                      <p:to>
                                        <p:strVal val="visible"/>
                                      </p:to>
                                    </p:set>
                                    <p:animEffect transition="in" filter="fade">
                                      <p:cBhvr>
                                        <p:cTn id="49" dur="1000"/>
                                        <p:tgtEl>
                                          <p:spTgt spid="117"/>
                                        </p:tgtEl>
                                      </p:cBhvr>
                                    </p:animEffect>
                                    <p:anim calcmode="lin" valueType="num">
                                      <p:cBhvr>
                                        <p:cTn id="50" dur="1000" fill="hold"/>
                                        <p:tgtEl>
                                          <p:spTgt spid="117"/>
                                        </p:tgtEl>
                                        <p:attrNameLst>
                                          <p:attrName>ppt_x</p:attrName>
                                        </p:attrNameLst>
                                      </p:cBhvr>
                                      <p:tavLst>
                                        <p:tav tm="0">
                                          <p:val>
                                            <p:strVal val="#ppt_x"/>
                                          </p:val>
                                        </p:tav>
                                        <p:tav tm="100000">
                                          <p:val>
                                            <p:strVal val="#ppt_x"/>
                                          </p:val>
                                        </p:tav>
                                      </p:tavLst>
                                    </p:anim>
                                    <p:anim calcmode="lin" valueType="num">
                                      <p:cBhvr>
                                        <p:cTn id="51"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3" grpId="0" animBg="1"/>
      <p:bldP spid="37" grpId="0" animBg="1"/>
      <p:bldP spid="41" grpId="0" animBg="1"/>
      <p:bldP spid="52" grpId="0" animBg="1"/>
      <p:bldP spid="77" grpId="0" animBg="1"/>
      <p:bldP spid="78" grpId="0" animBg="1"/>
      <p:bldP spid="79" grpId="0" animBg="1"/>
      <p:bldP spid="80" grpId="0" animBg="1"/>
      <p:bldP spid="81" grpId="0" animBg="1"/>
      <p:bldP spid="114" grpId="0"/>
      <p:bldP spid="115" grpId="0"/>
      <p:bldP spid="116" grpId="0"/>
      <p:bldP spid="1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a14:imgEffect>
                    <a14:imgEffect>
                      <a14:sharpenSoften amount="-32000"/>
                    </a14:imgEffect>
                  </a14:imgLayer>
                </a14:imgProps>
              </a:ext>
              <a:ext uri="{28A0092B-C50C-407E-A947-70E740481C1C}">
                <a14:useLocalDpi xmlns:a14="http://schemas.microsoft.com/office/drawing/2010/main" val="0"/>
              </a:ext>
            </a:extLst>
          </a:blip>
          <a:srcRect b="15297"/>
          <a:stretch>
            <a:fillRect/>
          </a:stretch>
        </p:blipFill>
        <p:spPr>
          <a:xfrm>
            <a:off x="0" y="-3619"/>
            <a:ext cx="12192000" cy="6880669"/>
          </a:xfrm>
          <a:prstGeom prst="rect">
            <a:avLst/>
          </a:prstGeom>
        </p:spPr>
      </p:pic>
      <p:sp>
        <p:nvSpPr>
          <p:cNvPr id="8" name="标题 4"/>
          <p:cNvSpPr txBox="1"/>
          <p:nvPr/>
        </p:nvSpPr>
        <p:spPr>
          <a:xfrm>
            <a:off x="1100364" y="514225"/>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Impact MT Std" pitchFamily="34" charset="0"/>
                <a:ea typeface="微软雅黑" pitchFamily="34" charset="-122"/>
              </a:rPr>
              <a:t>竞争对手分析</a:t>
            </a:r>
            <a:endParaRPr lang="en-US" altLang="zh-CN" sz="2400" b="1" dirty="0" smtClean="0">
              <a:solidFill>
                <a:schemeClr val="bg1"/>
              </a:solidFill>
              <a:latin typeface="Impact MT Std" pitchFamily="34" charset="0"/>
              <a:ea typeface="微软雅黑" pitchFamily="34" charset="-122"/>
            </a:endParaRPr>
          </a:p>
          <a:p>
            <a:pPr algn="l"/>
            <a:r>
              <a:rPr lang="en-US" altLang="zh-CN" sz="1400" b="1" dirty="0">
                <a:solidFill>
                  <a:schemeClr val="bg1"/>
                </a:solidFill>
                <a:latin typeface="Impact MT Std" pitchFamily="34" charset="0"/>
                <a:ea typeface="微软雅黑" pitchFamily="34" charset="-122"/>
              </a:rPr>
              <a:t>COMPETITOR ANALYSIS </a:t>
            </a:r>
            <a:endParaRPr lang="zh-CN" altLang="en-US" sz="1400" b="1" dirty="0" smtClean="0">
              <a:solidFill>
                <a:schemeClr val="bg1"/>
              </a:solidFill>
              <a:latin typeface="Impact MT Std" pitchFamily="34" charset="0"/>
              <a:ea typeface="微软雅黑" pitchFamily="34" charset="-122"/>
            </a:endParaRPr>
          </a:p>
          <a:p>
            <a:pPr algn="l"/>
            <a:endParaRPr lang="zh-CN" altLang="en-US" sz="2400" b="1" dirty="0" smtClean="0">
              <a:solidFill>
                <a:schemeClr val="bg1"/>
              </a:solidFill>
              <a:latin typeface="Impact MT Std" pitchFamily="34" charset="0"/>
              <a:ea typeface="微软雅黑" pitchFamily="34" charset="-122"/>
            </a:endParaRPr>
          </a:p>
        </p:txBody>
      </p:sp>
      <p:sp>
        <p:nvSpPr>
          <p:cNvPr id="9"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l="7188" r="9843" b="15297"/>
          <a:stretch>
            <a:fillRect/>
          </a:stretch>
        </p:blipFill>
        <p:spPr>
          <a:xfrm>
            <a:off x="5829300" y="2021802"/>
            <a:ext cx="5257800" cy="3576393"/>
          </a:xfrm>
          <a:prstGeom prst="rect">
            <a:avLst/>
          </a:prstGeom>
          <a:ln>
            <a:noFill/>
          </a:ln>
          <a:effectLst>
            <a:outerShdw blurRad="292100" dist="139700" dir="2700000" algn="tl" rotWithShape="0">
              <a:srgbClr val="333333">
                <a:alpha val="65000"/>
              </a:srgbClr>
            </a:outerShdw>
          </a:effectLst>
        </p:spPr>
      </p:pic>
      <p:sp>
        <p:nvSpPr>
          <p:cNvPr id="15" name="椭圆 14"/>
          <p:cNvSpPr/>
          <p:nvPr/>
        </p:nvSpPr>
        <p:spPr>
          <a:xfrm>
            <a:off x="10039350" y="1240590"/>
            <a:ext cx="1581471" cy="15814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弧形 15"/>
          <p:cNvSpPr/>
          <p:nvPr/>
        </p:nvSpPr>
        <p:spPr>
          <a:xfrm>
            <a:off x="10039350" y="1221541"/>
            <a:ext cx="1600200" cy="1600200"/>
          </a:xfrm>
          <a:prstGeom prst="arc">
            <a:avLst>
              <a:gd name="adj1" fmla="val 16200000"/>
              <a:gd name="adj2" fmla="val 13405913"/>
            </a:avLst>
          </a:prstGeom>
          <a:solidFill>
            <a:srgbClr val="3F3F3F"/>
          </a:solidFill>
          <a:ln>
            <a:noFill/>
          </a:ln>
          <a:effectLst>
            <a:outerShdw blurRad="50800" dist="38100" dir="2700000" sx="101000" sy="101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Rectangle 42"/>
          <p:cNvSpPr/>
          <p:nvPr/>
        </p:nvSpPr>
        <p:spPr bwMode="auto">
          <a:xfrm>
            <a:off x="1167403" y="2724429"/>
            <a:ext cx="4492339" cy="41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2400" b="1" dirty="0" smtClean="0">
                <a:solidFill>
                  <a:schemeClr val="bg1">
                    <a:lumMod val="95000"/>
                  </a:schemeClr>
                </a:solidFill>
                <a:latin typeface="微软雅黑"/>
                <a:ea typeface="微软雅黑"/>
                <a:cs typeface="Bebas Neue" charset="0"/>
                <a:sym typeface="Bebas Neue" charset="0"/>
              </a:rPr>
              <a:t>竞争对手公司名称</a:t>
            </a:r>
            <a:endParaRPr lang="en-US" sz="2400" b="1" dirty="0">
              <a:solidFill>
                <a:schemeClr val="bg1">
                  <a:lumMod val="95000"/>
                </a:schemeClr>
              </a:solidFill>
              <a:latin typeface="微软雅黑"/>
              <a:ea typeface="微软雅黑"/>
              <a:cs typeface="Bebas Neue" charset="0"/>
              <a:sym typeface="Bebas Neue" charset="0"/>
            </a:endParaRPr>
          </a:p>
        </p:txBody>
      </p:sp>
      <p:sp>
        <p:nvSpPr>
          <p:cNvPr id="18" name="Rectangle 43"/>
          <p:cNvSpPr/>
          <p:nvPr/>
        </p:nvSpPr>
        <p:spPr bwMode="auto">
          <a:xfrm>
            <a:off x="1167403" y="3082957"/>
            <a:ext cx="3901780" cy="122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smtClean="0">
                <a:solidFill>
                  <a:schemeClr val="bg1">
                    <a:lumMod val="95000"/>
                  </a:schemeClr>
                </a:solidFill>
                <a:latin typeface="微软雅黑"/>
                <a:ea typeface="微软雅黑"/>
                <a:cs typeface="Lato Light" charset="0"/>
                <a:sym typeface="Lato Light" charset="0"/>
              </a:rPr>
              <a:t>分析竞争对手的优势和略</a:t>
            </a:r>
            <a:r>
              <a:rPr lang="zh-CN" altLang="en-US" dirty="0">
                <a:solidFill>
                  <a:schemeClr val="bg1">
                    <a:lumMod val="95000"/>
                  </a:schemeClr>
                </a:solidFill>
                <a:latin typeface="微软雅黑"/>
                <a:ea typeface="微软雅黑"/>
                <a:cs typeface="Lato Light" charset="0"/>
                <a:sym typeface="Lato Light" charset="0"/>
              </a:rPr>
              <a:t>势，竞争对手的市场、竞争对手的营销方案、竞争对手的推广、预测竞争对手的下一步</a:t>
            </a:r>
            <a:r>
              <a:rPr lang="zh-CN" altLang="en-US" dirty="0" smtClean="0">
                <a:solidFill>
                  <a:schemeClr val="bg1">
                    <a:lumMod val="95000"/>
                  </a:schemeClr>
                </a:solidFill>
                <a:latin typeface="微软雅黑"/>
                <a:ea typeface="微软雅黑"/>
                <a:cs typeface="Lato Light" charset="0"/>
                <a:sym typeface="Lato Light" charset="0"/>
              </a:rPr>
              <a:t>计划。</a:t>
            </a:r>
            <a:endParaRPr lang="en-US" dirty="0">
              <a:solidFill>
                <a:schemeClr val="bg1">
                  <a:lumMod val="95000"/>
                </a:schemeClr>
              </a:solidFill>
              <a:latin typeface="微软雅黑"/>
              <a:ea typeface="微软雅黑"/>
              <a:cs typeface="Lato Light" charset="0"/>
              <a:sym typeface="Lato Light" charset="0"/>
            </a:endParaRPr>
          </a:p>
        </p:txBody>
      </p:sp>
      <p:sp>
        <p:nvSpPr>
          <p:cNvPr id="19" name="Rectangle 43"/>
          <p:cNvSpPr/>
          <p:nvPr/>
        </p:nvSpPr>
        <p:spPr bwMode="auto">
          <a:xfrm>
            <a:off x="10321673" y="2123875"/>
            <a:ext cx="1112378" cy="6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600" b="1" dirty="0" smtClean="0">
                <a:solidFill>
                  <a:schemeClr val="bg1">
                    <a:lumMod val="95000"/>
                  </a:schemeClr>
                </a:solidFill>
                <a:latin typeface="微软雅黑"/>
                <a:ea typeface="微软雅黑"/>
                <a:cs typeface="Lato Light" charset="0"/>
                <a:sym typeface="Lato Light" charset="0"/>
              </a:rPr>
              <a:t>市场占有率</a:t>
            </a:r>
            <a:endParaRPr lang="en-US" altLang="zh-CN" sz="1600" b="1" dirty="0" smtClean="0">
              <a:solidFill>
                <a:schemeClr val="bg1">
                  <a:lumMod val="95000"/>
                </a:schemeClr>
              </a:solidFill>
              <a:latin typeface="微软雅黑"/>
              <a:ea typeface="微软雅黑"/>
              <a:cs typeface="Lato Light" charset="0"/>
              <a:sym typeface="Lato Light" charset="0"/>
            </a:endParaRPr>
          </a:p>
          <a:p>
            <a:pPr algn="ctr" fontAlgn="base">
              <a:lnSpc>
                <a:spcPct val="125000"/>
              </a:lnSpc>
              <a:spcBef>
                <a:spcPct val="0"/>
              </a:spcBef>
              <a:spcAft>
                <a:spcPct val="0"/>
              </a:spcAft>
            </a:pPr>
            <a:r>
              <a:rPr lang="en-US" sz="1600" b="1" dirty="0" smtClean="0">
                <a:solidFill>
                  <a:schemeClr val="bg1">
                    <a:lumMod val="95000"/>
                  </a:schemeClr>
                </a:solidFill>
                <a:latin typeface="微软雅黑"/>
                <a:ea typeface="微软雅黑"/>
                <a:cs typeface="Lato Light" charset="0"/>
                <a:sym typeface="Lato Light" charset="0"/>
              </a:rPr>
              <a:t>21</a:t>
            </a:r>
            <a:r>
              <a:rPr lang="en-US" altLang="zh-CN" sz="1600" b="1" dirty="0" smtClean="0">
                <a:solidFill>
                  <a:schemeClr val="bg1">
                    <a:lumMod val="95000"/>
                  </a:schemeClr>
                </a:solidFill>
                <a:latin typeface="微软雅黑"/>
                <a:ea typeface="微软雅黑"/>
                <a:cs typeface="Lato Light" charset="0"/>
                <a:sym typeface="Lato Light" charset="0"/>
              </a:rPr>
              <a:t>%</a:t>
            </a:r>
            <a:endParaRPr lang="en-US" sz="1600" b="1" dirty="0">
              <a:solidFill>
                <a:schemeClr val="bg1">
                  <a:lumMod val="95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59715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600"/>
                                        <p:tgtEl>
                                          <p:spTgt spid="16"/>
                                        </p:tgtEl>
                                      </p:cBhvr>
                                    </p:animEffect>
                                  </p:childTnLst>
                                </p:cTn>
                              </p:par>
                            </p:childTnLst>
                          </p:cTn>
                        </p:par>
                        <p:par>
                          <p:cTn id="8" fill="hold">
                            <p:stCondLst>
                              <p:cond delay="6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strVal val="#ppt_x"/>
                                          </p:val>
                                        </p:tav>
                                        <p:tav tm="100000">
                                          <p:val>
                                            <p:strVal val="#ppt_x"/>
                                          </p:val>
                                        </p:tav>
                                      </p:tavLst>
                                    </p:anim>
                                    <p:anim calcmode="lin" valueType="num">
                                      <p:cBhvr>
                                        <p:cTn id="18"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100364" y="516793"/>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我们的优势</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OUR ADVANTAGES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grpSp>
        <p:nvGrpSpPr>
          <p:cNvPr id="7" name="Group 4"/>
          <p:cNvGrpSpPr>
            <a:grpSpLocks noChangeAspect="1"/>
          </p:cNvGrpSpPr>
          <p:nvPr/>
        </p:nvGrpSpPr>
        <p:grpSpPr bwMode="auto">
          <a:xfrm rot="4052228">
            <a:off x="5149556" y="2159853"/>
            <a:ext cx="1678351" cy="3216463"/>
            <a:chOff x="3096" y="739"/>
            <a:chExt cx="1484" cy="2844"/>
          </a:xfrm>
        </p:grpSpPr>
        <p:sp>
          <p:nvSpPr>
            <p:cNvPr id="9" name="Freeform 5"/>
            <p:cNvSpPr>
              <a:spLocks/>
            </p:cNvSpPr>
            <p:nvPr/>
          </p:nvSpPr>
          <p:spPr bwMode="auto">
            <a:xfrm>
              <a:off x="3096" y="2030"/>
              <a:ext cx="368" cy="855"/>
            </a:xfrm>
            <a:custGeom>
              <a:avLst/>
              <a:gdLst>
                <a:gd name="T0" fmla="*/ 143 w 155"/>
                <a:gd name="T1" fmla="*/ 0 h 361"/>
                <a:gd name="T2" fmla="*/ 9 w 155"/>
                <a:gd name="T3" fmla="*/ 62 h 361"/>
                <a:gd name="T4" fmla="*/ 23 w 155"/>
                <a:gd name="T5" fmla="*/ 361 h 361"/>
                <a:gd name="T6" fmla="*/ 155 w 155"/>
                <a:gd name="T7" fmla="*/ 88 h 361"/>
                <a:gd name="T8" fmla="*/ 143 w 155"/>
                <a:gd name="T9" fmla="*/ 0 h 361"/>
              </a:gdLst>
              <a:ahLst/>
              <a:cxnLst>
                <a:cxn ang="0">
                  <a:pos x="T0" y="T1"/>
                </a:cxn>
                <a:cxn ang="0">
                  <a:pos x="T2" y="T3"/>
                </a:cxn>
                <a:cxn ang="0">
                  <a:pos x="T4" y="T5"/>
                </a:cxn>
                <a:cxn ang="0">
                  <a:pos x="T6" y="T7"/>
                </a:cxn>
                <a:cxn ang="0">
                  <a:pos x="T8" y="T9"/>
                </a:cxn>
              </a:cxnLst>
              <a:rect l="0" t="0" r="r" b="b"/>
              <a:pathLst>
                <a:path w="155" h="361">
                  <a:moveTo>
                    <a:pt x="143" y="0"/>
                  </a:moveTo>
                  <a:cubicBezTo>
                    <a:pt x="105" y="0"/>
                    <a:pt x="57" y="21"/>
                    <a:pt x="9" y="62"/>
                  </a:cubicBezTo>
                  <a:cubicBezTo>
                    <a:pt x="0" y="185"/>
                    <a:pt x="6" y="280"/>
                    <a:pt x="23" y="361"/>
                  </a:cubicBezTo>
                  <a:cubicBezTo>
                    <a:pt x="48" y="211"/>
                    <a:pt x="91" y="122"/>
                    <a:pt x="155" y="88"/>
                  </a:cubicBezTo>
                  <a:cubicBezTo>
                    <a:pt x="149" y="54"/>
                    <a:pt x="143" y="27"/>
                    <a:pt x="143" y="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3378" y="739"/>
              <a:ext cx="895" cy="1658"/>
            </a:xfrm>
            <a:custGeom>
              <a:avLst/>
              <a:gdLst>
                <a:gd name="T0" fmla="*/ 53 w 377"/>
                <a:gd name="T1" fmla="*/ 700 h 700"/>
                <a:gd name="T2" fmla="*/ 193 w 377"/>
                <a:gd name="T3" fmla="*/ 678 h 700"/>
                <a:gd name="T4" fmla="*/ 333 w 377"/>
                <a:gd name="T5" fmla="*/ 697 h 700"/>
                <a:gd name="T6" fmla="*/ 349 w 377"/>
                <a:gd name="T7" fmla="*/ 629 h 700"/>
                <a:gd name="T8" fmla="*/ 364 w 377"/>
                <a:gd name="T9" fmla="*/ 541 h 700"/>
                <a:gd name="T10" fmla="*/ 185 w 377"/>
                <a:gd name="T11" fmla="*/ 0 h 700"/>
                <a:gd name="T12" fmla="*/ 24 w 377"/>
                <a:gd name="T13" fmla="*/ 545 h 700"/>
                <a:gd name="T14" fmla="*/ 36 w 377"/>
                <a:gd name="T15" fmla="*/ 633 h 700"/>
                <a:gd name="T16" fmla="*/ 53 w 377"/>
                <a:gd name="T17" fmla="*/ 70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700">
                  <a:moveTo>
                    <a:pt x="53" y="700"/>
                  </a:moveTo>
                  <a:cubicBezTo>
                    <a:pt x="101" y="686"/>
                    <a:pt x="144" y="679"/>
                    <a:pt x="193" y="678"/>
                  </a:cubicBezTo>
                  <a:cubicBezTo>
                    <a:pt x="241" y="678"/>
                    <a:pt x="284" y="684"/>
                    <a:pt x="333" y="697"/>
                  </a:cubicBezTo>
                  <a:cubicBezTo>
                    <a:pt x="338" y="670"/>
                    <a:pt x="343" y="650"/>
                    <a:pt x="349" y="629"/>
                  </a:cubicBezTo>
                  <a:cubicBezTo>
                    <a:pt x="353" y="595"/>
                    <a:pt x="359" y="568"/>
                    <a:pt x="364" y="541"/>
                  </a:cubicBezTo>
                  <a:cubicBezTo>
                    <a:pt x="377" y="337"/>
                    <a:pt x="321" y="154"/>
                    <a:pt x="185" y="0"/>
                  </a:cubicBezTo>
                  <a:cubicBezTo>
                    <a:pt x="52" y="158"/>
                    <a:pt x="0" y="341"/>
                    <a:pt x="24" y="545"/>
                  </a:cubicBezTo>
                  <a:cubicBezTo>
                    <a:pt x="24" y="572"/>
                    <a:pt x="30" y="599"/>
                    <a:pt x="36" y="633"/>
                  </a:cubicBezTo>
                  <a:cubicBezTo>
                    <a:pt x="41" y="653"/>
                    <a:pt x="47" y="673"/>
                    <a:pt x="53" y="700"/>
                  </a:cubicBez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p:cNvSpPr>
              <a:spLocks/>
            </p:cNvSpPr>
            <p:nvPr/>
          </p:nvSpPr>
          <p:spPr bwMode="auto">
            <a:xfrm>
              <a:off x="4207" y="2018"/>
              <a:ext cx="373" cy="850"/>
            </a:xfrm>
            <a:custGeom>
              <a:avLst/>
              <a:gdLst>
                <a:gd name="T0" fmla="*/ 15 w 157"/>
                <a:gd name="T1" fmla="*/ 1 h 359"/>
                <a:gd name="T2" fmla="*/ 145 w 157"/>
                <a:gd name="T3" fmla="*/ 60 h 359"/>
                <a:gd name="T4" fmla="*/ 137 w 157"/>
                <a:gd name="T5" fmla="*/ 359 h 359"/>
                <a:gd name="T6" fmla="*/ 0 w 157"/>
                <a:gd name="T7" fmla="*/ 89 h 359"/>
                <a:gd name="T8" fmla="*/ 15 w 157"/>
                <a:gd name="T9" fmla="*/ 1 h 359"/>
              </a:gdLst>
              <a:ahLst/>
              <a:cxnLst>
                <a:cxn ang="0">
                  <a:pos x="T0" y="T1"/>
                </a:cxn>
                <a:cxn ang="0">
                  <a:pos x="T2" y="T3"/>
                </a:cxn>
                <a:cxn ang="0">
                  <a:pos x="T4" y="T5"/>
                </a:cxn>
                <a:cxn ang="0">
                  <a:pos x="T6" y="T7"/>
                </a:cxn>
                <a:cxn ang="0">
                  <a:pos x="T8" y="T9"/>
                </a:cxn>
              </a:cxnLst>
              <a:rect l="0" t="0" r="r" b="b"/>
              <a:pathLst>
                <a:path w="157" h="359">
                  <a:moveTo>
                    <a:pt x="15" y="1"/>
                  </a:moveTo>
                  <a:cubicBezTo>
                    <a:pt x="52" y="0"/>
                    <a:pt x="96" y="20"/>
                    <a:pt x="145" y="60"/>
                  </a:cubicBezTo>
                  <a:cubicBezTo>
                    <a:pt x="157" y="182"/>
                    <a:pt x="153" y="277"/>
                    <a:pt x="137" y="359"/>
                  </a:cubicBezTo>
                  <a:cubicBezTo>
                    <a:pt x="109" y="210"/>
                    <a:pt x="65" y="122"/>
                    <a:pt x="0" y="89"/>
                  </a:cubicBezTo>
                  <a:cubicBezTo>
                    <a:pt x="4" y="55"/>
                    <a:pt x="10" y="28"/>
                    <a:pt x="15" y="1"/>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p:cNvSpPr>
              <a:spLocks/>
            </p:cNvSpPr>
            <p:nvPr/>
          </p:nvSpPr>
          <p:spPr bwMode="auto">
            <a:xfrm>
              <a:off x="3504" y="2345"/>
              <a:ext cx="665" cy="277"/>
            </a:xfrm>
            <a:custGeom>
              <a:avLst/>
              <a:gdLst>
                <a:gd name="T0" fmla="*/ 140 w 280"/>
                <a:gd name="T1" fmla="*/ 0 h 117"/>
                <a:gd name="T2" fmla="*/ 280 w 280"/>
                <a:gd name="T3" fmla="*/ 19 h 117"/>
                <a:gd name="T4" fmla="*/ 254 w 280"/>
                <a:gd name="T5" fmla="*/ 114 h 117"/>
                <a:gd name="T6" fmla="*/ 141 w 280"/>
                <a:gd name="T7" fmla="*/ 82 h 117"/>
                <a:gd name="T8" fmla="*/ 33 w 280"/>
                <a:gd name="T9" fmla="*/ 117 h 117"/>
                <a:gd name="T10" fmla="*/ 0 w 280"/>
                <a:gd name="T11" fmla="*/ 22 h 117"/>
                <a:gd name="T12" fmla="*/ 140 w 280"/>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280" h="117">
                  <a:moveTo>
                    <a:pt x="140" y="0"/>
                  </a:moveTo>
                  <a:cubicBezTo>
                    <a:pt x="188" y="0"/>
                    <a:pt x="231" y="6"/>
                    <a:pt x="280" y="19"/>
                  </a:cubicBezTo>
                  <a:cubicBezTo>
                    <a:pt x="275" y="46"/>
                    <a:pt x="265" y="80"/>
                    <a:pt x="254" y="114"/>
                  </a:cubicBezTo>
                  <a:cubicBezTo>
                    <a:pt x="227" y="54"/>
                    <a:pt x="189" y="41"/>
                    <a:pt x="141" y="82"/>
                  </a:cubicBezTo>
                  <a:cubicBezTo>
                    <a:pt x="97" y="42"/>
                    <a:pt x="59" y="56"/>
                    <a:pt x="33" y="117"/>
                  </a:cubicBezTo>
                  <a:cubicBezTo>
                    <a:pt x="17" y="83"/>
                    <a:pt x="11" y="49"/>
                    <a:pt x="0" y="22"/>
                  </a:cubicBezTo>
                  <a:cubicBezTo>
                    <a:pt x="48" y="8"/>
                    <a:pt x="91" y="1"/>
                    <a:pt x="140" y="0"/>
                  </a:cubicBezTo>
                  <a:close/>
                </a:path>
              </a:pathLst>
            </a:custGeom>
            <a:solidFill>
              <a:srgbClr val="FBB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647" y="1156"/>
              <a:ext cx="356" cy="371"/>
            </a:xfrm>
            <a:custGeom>
              <a:avLst/>
              <a:gdLst>
                <a:gd name="T0" fmla="*/ 74 w 150"/>
                <a:gd name="T1" fmla="*/ 0 h 157"/>
                <a:gd name="T2" fmla="*/ 149 w 150"/>
                <a:gd name="T3" fmla="*/ 81 h 157"/>
                <a:gd name="T4" fmla="*/ 76 w 150"/>
                <a:gd name="T5" fmla="*/ 156 h 157"/>
                <a:gd name="T6" fmla="*/ 0 w 150"/>
                <a:gd name="T7" fmla="*/ 83 h 157"/>
                <a:gd name="T8" fmla="*/ 74 w 150"/>
                <a:gd name="T9" fmla="*/ 0 h 157"/>
              </a:gdLst>
              <a:ahLst/>
              <a:cxnLst>
                <a:cxn ang="0">
                  <a:pos x="T0" y="T1"/>
                </a:cxn>
                <a:cxn ang="0">
                  <a:pos x="T2" y="T3"/>
                </a:cxn>
                <a:cxn ang="0">
                  <a:pos x="T4" y="T5"/>
                </a:cxn>
                <a:cxn ang="0">
                  <a:pos x="T6" y="T7"/>
                </a:cxn>
                <a:cxn ang="0">
                  <a:pos x="T8" y="T9"/>
                </a:cxn>
              </a:cxnLst>
              <a:rect l="0" t="0" r="r" b="b"/>
              <a:pathLst>
                <a:path w="150" h="157">
                  <a:moveTo>
                    <a:pt x="74" y="0"/>
                  </a:moveTo>
                  <a:cubicBezTo>
                    <a:pt x="115" y="0"/>
                    <a:pt x="149" y="33"/>
                    <a:pt x="149" y="81"/>
                  </a:cubicBezTo>
                  <a:cubicBezTo>
                    <a:pt x="150" y="122"/>
                    <a:pt x="116" y="156"/>
                    <a:pt x="76" y="156"/>
                  </a:cubicBezTo>
                  <a:cubicBezTo>
                    <a:pt x="35" y="157"/>
                    <a:pt x="1" y="123"/>
                    <a:pt x="0" y="83"/>
                  </a:cubicBezTo>
                  <a:cubicBezTo>
                    <a:pt x="0" y="35"/>
                    <a:pt x="33" y="1"/>
                    <a:pt x="74" y="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711" y="1229"/>
              <a:ext cx="218" cy="225"/>
            </a:xfrm>
            <a:custGeom>
              <a:avLst/>
              <a:gdLst>
                <a:gd name="T0" fmla="*/ 45 w 92"/>
                <a:gd name="T1" fmla="*/ 0 h 95"/>
                <a:gd name="T2" fmla="*/ 91 w 92"/>
                <a:gd name="T3" fmla="*/ 49 h 95"/>
                <a:gd name="T4" fmla="*/ 47 w 92"/>
                <a:gd name="T5" fmla="*/ 95 h 95"/>
                <a:gd name="T6" fmla="*/ 1 w 92"/>
                <a:gd name="T7" fmla="*/ 50 h 95"/>
                <a:gd name="T8" fmla="*/ 45 w 92"/>
                <a:gd name="T9" fmla="*/ 0 h 95"/>
              </a:gdLst>
              <a:ahLst/>
              <a:cxnLst>
                <a:cxn ang="0">
                  <a:pos x="T0" y="T1"/>
                </a:cxn>
                <a:cxn ang="0">
                  <a:pos x="T2" y="T3"/>
                </a:cxn>
                <a:cxn ang="0">
                  <a:pos x="T4" y="T5"/>
                </a:cxn>
                <a:cxn ang="0">
                  <a:pos x="T6" y="T7"/>
                </a:cxn>
                <a:cxn ang="0">
                  <a:pos x="T8" y="T9"/>
                </a:cxn>
              </a:cxnLst>
              <a:rect l="0" t="0" r="r" b="b"/>
              <a:pathLst>
                <a:path w="92" h="95">
                  <a:moveTo>
                    <a:pt x="45" y="0"/>
                  </a:moveTo>
                  <a:cubicBezTo>
                    <a:pt x="70" y="0"/>
                    <a:pt x="91" y="20"/>
                    <a:pt x="91" y="49"/>
                  </a:cubicBezTo>
                  <a:cubicBezTo>
                    <a:pt x="92" y="74"/>
                    <a:pt x="71" y="94"/>
                    <a:pt x="47" y="95"/>
                  </a:cubicBezTo>
                  <a:cubicBezTo>
                    <a:pt x="22" y="95"/>
                    <a:pt x="1" y="75"/>
                    <a:pt x="1" y="50"/>
                  </a:cubicBezTo>
                  <a:cubicBezTo>
                    <a:pt x="0" y="21"/>
                    <a:pt x="21" y="0"/>
                    <a:pt x="45" y="0"/>
                  </a:cubicBezTo>
                  <a:close/>
                </a:path>
              </a:pathLst>
            </a:custGeom>
            <a:solidFill>
              <a:srgbClr val="5347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90" y="739"/>
              <a:ext cx="460" cy="339"/>
            </a:xfrm>
            <a:custGeom>
              <a:avLst/>
              <a:gdLst>
                <a:gd name="T0" fmla="*/ 194 w 194"/>
                <a:gd name="T1" fmla="*/ 141 h 143"/>
                <a:gd name="T2" fmla="*/ 96 w 194"/>
                <a:gd name="T3" fmla="*/ 0 h 143"/>
                <a:gd name="T4" fmla="*/ 0 w 194"/>
                <a:gd name="T5" fmla="*/ 143 h 143"/>
                <a:gd name="T6" fmla="*/ 97 w 194"/>
                <a:gd name="T7" fmla="*/ 115 h 143"/>
                <a:gd name="T8" fmla="*/ 194 w 194"/>
                <a:gd name="T9" fmla="*/ 141 h 143"/>
              </a:gdLst>
              <a:ahLst/>
              <a:cxnLst>
                <a:cxn ang="0">
                  <a:pos x="T0" y="T1"/>
                </a:cxn>
                <a:cxn ang="0">
                  <a:pos x="T2" y="T3"/>
                </a:cxn>
                <a:cxn ang="0">
                  <a:pos x="T4" y="T5"/>
                </a:cxn>
                <a:cxn ang="0">
                  <a:pos x="T6" y="T7"/>
                </a:cxn>
                <a:cxn ang="0">
                  <a:pos x="T8" y="T9"/>
                </a:cxn>
              </a:cxnLst>
              <a:rect l="0" t="0" r="r" b="b"/>
              <a:pathLst>
                <a:path w="194" h="143">
                  <a:moveTo>
                    <a:pt x="194" y="141"/>
                  </a:moveTo>
                  <a:cubicBezTo>
                    <a:pt x="167" y="87"/>
                    <a:pt x="134" y="40"/>
                    <a:pt x="96" y="0"/>
                  </a:cubicBezTo>
                  <a:cubicBezTo>
                    <a:pt x="58" y="41"/>
                    <a:pt x="27" y="89"/>
                    <a:pt x="0" y="143"/>
                  </a:cubicBezTo>
                  <a:cubicBezTo>
                    <a:pt x="32" y="123"/>
                    <a:pt x="65" y="116"/>
                    <a:pt x="97" y="115"/>
                  </a:cubicBezTo>
                  <a:cubicBezTo>
                    <a:pt x="135" y="115"/>
                    <a:pt x="167" y="121"/>
                    <a:pt x="194" y="141"/>
                  </a:cubicBezTo>
                  <a:close/>
                </a:path>
              </a:pathLst>
            </a:custGeom>
            <a:solidFill>
              <a:srgbClr val="3B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30" y="2650"/>
              <a:ext cx="423" cy="933"/>
            </a:xfrm>
            <a:custGeom>
              <a:avLst/>
              <a:gdLst>
                <a:gd name="T0" fmla="*/ 88 w 178"/>
                <a:gd name="T1" fmla="*/ 0 h 394"/>
                <a:gd name="T2" fmla="*/ 93 w 178"/>
                <a:gd name="T3" fmla="*/ 394 h 394"/>
                <a:gd name="T4" fmla="*/ 88 w 178"/>
                <a:gd name="T5" fmla="*/ 0 h 394"/>
              </a:gdLst>
              <a:ahLst/>
              <a:cxnLst>
                <a:cxn ang="0">
                  <a:pos x="T0" y="T1"/>
                </a:cxn>
                <a:cxn ang="0">
                  <a:pos x="T2" y="T3"/>
                </a:cxn>
                <a:cxn ang="0">
                  <a:pos x="T4" y="T5"/>
                </a:cxn>
              </a:cxnLst>
              <a:rect l="0" t="0" r="r" b="b"/>
              <a:pathLst>
                <a:path w="178" h="394">
                  <a:moveTo>
                    <a:pt x="88" y="0"/>
                  </a:moveTo>
                  <a:cubicBezTo>
                    <a:pt x="176" y="6"/>
                    <a:pt x="178" y="142"/>
                    <a:pt x="93" y="394"/>
                  </a:cubicBezTo>
                  <a:cubicBezTo>
                    <a:pt x="2" y="144"/>
                    <a:pt x="0" y="8"/>
                    <a:pt x="88" y="0"/>
                  </a:cubicBezTo>
                  <a:close/>
                </a:path>
              </a:pathLst>
            </a:custGeom>
            <a:solidFill>
              <a:srgbClr val="FB8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3744" y="2797"/>
              <a:ext cx="211" cy="642"/>
            </a:xfrm>
            <a:custGeom>
              <a:avLst/>
              <a:gdLst>
                <a:gd name="T0" fmla="*/ 41 w 89"/>
                <a:gd name="T1" fmla="*/ 0 h 271"/>
                <a:gd name="T2" fmla="*/ 44 w 89"/>
                <a:gd name="T3" fmla="*/ 271 h 271"/>
                <a:gd name="T4" fmla="*/ 41 w 89"/>
                <a:gd name="T5" fmla="*/ 0 h 271"/>
              </a:gdLst>
              <a:ahLst/>
              <a:cxnLst>
                <a:cxn ang="0">
                  <a:pos x="T0" y="T1"/>
                </a:cxn>
                <a:cxn ang="0">
                  <a:pos x="T2" y="T3"/>
                </a:cxn>
                <a:cxn ang="0">
                  <a:pos x="T4" y="T5"/>
                </a:cxn>
              </a:cxnLst>
              <a:rect l="0" t="0" r="r" b="b"/>
              <a:pathLst>
                <a:path w="89" h="271">
                  <a:moveTo>
                    <a:pt x="41" y="0"/>
                  </a:moveTo>
                  <a:cubicBezTo>
                    <a:pt x="88" y="6"/>
                    <a:pt x="89" y="94"/>
                    <a:pt x="44" y="271"/>
                  </a:cubicBezTo>
                  <a:cubicBezTo>
                    <a:pt x="1" y="95"/>
                    <a:pt x="0" y="7"/>
                    <a:pt x="41" y="0"/>
                  </a:cubicBezTo>
                  <a:close/>
                </a:path>
              </a:pathLst>
            </a:custGeom>
            <a:solidFill>
              <a:srgbClr val="FBB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3810" y="3020"/>
              <a:ext cx="67" cy="194"/>
            </a:xfrm>
            <a:custGeom>
              <a:avLst/>
              <a:gdLst>
                <a:gd name="T0" fmla="*/ 14 w 28"/>
                <a:gd name="T1" fmla="*/ 1 h 82"/>
                <a:gd name="T2" fmla="*/ 15 w 28"/>
                <a:gd name="T3" fmla="*/ 82 h 82"/>
                <a:gd name="T4" fmla="*/ 14 w 28"/>
                <a:gd name="T5" fmla="*/ 1 h 82"/>
              </a:gdLst>
              <a:ahLst/>
              <a:cxnLst>
                <a:cxn ang="0">
                  <a:pos x="T0" y="T1"/>
                </a:cxn>
                <a:cxn ang="0">
                  <a:pos x="T2" y="T3"/>
                </a:cxn>
                <a:cxn ang="0">
                  <a:pos x="T4" y="T5"/>
                </a:cxn>
              </a:cxnLst>
              <a:rect l="0" t="0" r="r" b="b"/>
              <a:pathLst>
                <a:path w="28" h="82">
                  <a:moveTo>
                    <a:pt x="14" y="1"/>
                  </a:moveTo>
                  <a:cubicBezTo>
                    <a:pt x="28" y="0"/>
                    <a:pt x="28" y="27"/>
                    <a:pt x="15" y="82"/>
                  </a:cubicBezTo>
                  <a:cubicBezTo>
                    <a:pt x="1" y="28"/>
                    <a:pt x="0" y="1"/>
                    <a:pt x="14" y="1"/>
                  </a:cubicBezTo>
                  <a:close/>
                </a:path>
              </a:pathLst>
            </a:custGeom>
            <a:solidFill>
              <a:srgbClr val="FCEE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0" name="文本框 19"/>
          <p:cNvSpPr txBox="1">
            <a:spLocks noChangeArrowheads="1"/>
          </p:cNvSpPr>
          <p:nvPr>
            <p:custDataLst>
              <p:tags r:id="rId1"/>
            </p:custDataLst>
          </p:nvPr>
        </p:nvSpPr>
        <p:spPr bwMode="auto">
          <a:xfrm>
            <a:off x="8400024" y="1324065"/>
            <a:ext cx="2845412"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优势</a:t>
            </a:r>
            <a:r>
              <a:rPr lang="en-US" altLang="zh-CN" sz="2000" b="1" dirty="0">
                <a:solidFill>
                  <a:srgbClr val="3F3F3F"/>
                </a:solidFill>
                <a:latin typeface="微软雅黑" pitchFamily="34" charset="-122"/>
                <a:ea typeface="微软雅黑" pitchFamily="34" charset="-122"/>
              </a:rPr>
              <a:t>B</a:t>
            </a:r>
            <a:endParaRPr lang="zh-CN" altLang="en-US" sz="2000" b="1" dirty="0">
              <a:solidFill>
                <a:srgbClr val="3F3F3F"/>
              </a:solidFill>
              <a:latin typeface="微软雅黑" pitchFamily="34" charset="-122"/>
              <a:ea typeface="微软雅黑" pitchFamily="34" charset="-122"/>
            </a:endParaRPr>
          </a:p>
        </p:txBody>
      </p:sp>
      <p:sp>
        <p:nvSpPr>
          <p:cNvPr id="81" name="矩形 80"/>
          <p:cNvSpPr/>
          <p:nvPr/>
        </p:nvSpPr>
        <p:spPr>
          <a:xfrm>
            <a:off x="8418857" y="4995609"/>
            <a:ext cx="2826579" cy="584775"/>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，简单概括出目前的优势所在；</a:t>
            </a:r>
            <a:endParaRPr lang="zh-CN" altLang="en-US" sz="1600" dirty="0">
              <a:solidFill>
                <a:srgbClr val="3B3838"/>
              </a:solidFill>
            </a:endParaRPr>
          </a:p>
        </p:txBody>
      </p:sp>
      <p:sp>
        <p:nvSpPr>
          <p:cNvPr id="82" name="文本框 19"/>
          <p:cNvSpPr txBox="1">
            <a:spLocks noChangeArrowheads="1"/>
          </p:cNvSpPr>
          <p:nvPr>
            <p:custDataLst>
              <p:tags r:id="rId2"/>
            </p:custDataLst>
          </p:nvPr>
        </p:nvSpPr>
        <p:spPr bwMode="auto">
          <a:xfrm>
            <a:off x="8400024" y="4556801"/>
            <a:ext cx="2845412"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defRPr/>
            </a:pPr>
            <a:r>
              <a:rPr lang="zh-CN" altLang="en-US" sz="2000" b="1" dirty="0" smtClean="0">
                <a:solidFill>
                  <a:srgbClr val="3F3F3F"/>
                </a:solidFill>
                <a:latin typeface="微软雅黑" pitchFamily="34" charset="-122"/>
                <a:ea typeface="微软雅黑" pitchFamily="34" charset="-122"/>
              </a:rPr>
              <a:t>优势</a:t>
            </a:r>
            <a:r>
              <a:rPr lang="en-US" altLang="zh-CN" sz="2000" b="1" dirty="0" smtClean="0">
                <a:solidFill>
                  <a:srgbClr val="3F3F3F"/>
                </a:solidFill>
                <a:latin typeface="微软雅黑" pitchFamily="34" charset="-122"/>
                <a:ea typeface="微软雅黑" pitchFamily="34" charset="-122"/>
              </a:rPr>
              <a:t>D</a:t>
            </a:r>
            <a:endParaRPr lang="zh-CN" altLang="en-US" sz="2000" b="1" dirty="0">
              <a:solidFill>
                <a:srgbClr val="3F3F3F"/>
              </a:solidFill>
              <a:latin typeface="微软雅黑" pitchFamily="34" charset="-122"/>
              <a:ea typeface="微软雅黑" pitchFamily="34" charset="-122"/>
            </a:endParaRPr>
          </a:p>
        </p:txBody>
      </p:sp>
      <p:sp>
        <p:nvSpPr>
          <p:cNvPr id="84" name="文本框 19"/>
          <p:cNvSpPr txBox="1">
            <a:spLocks noChangeArrowheads="1"/>
          </p:cNvSpPr>
          <p:nvPr>
            <p:custDataLst>
              <p:tags r:id="rId3"/>
            </p:custDataLst>
          </p:nvPr>
        </p:nvSpPr>
        <p:spPr bwMode="auto">
          <a:xfrm>
            <a:off x="2495604" y="4413987"/>
            <a:ext cx="1068846"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defRPr/>
            </a:pPr>
            <a:r>
              <a:rPr lang="zh-CN" altLang="en-US" sz="2000" b="1" dirty="0" smtClean="0">
                <a:solidFill>
                  <a:srgbClr val="3F3F3F"/>
                </a:solidFill>
                <a:latin typeface="微软雅黑" pitchFamily="34" charset="-122"/>
                <a:ea typeface="微软雅黑" pitchFamily="34" charset="-122"/>
              </a:rPr>
              <a:t>优势</a:t>
            </a:r>
            <a:r>
              <a:rPr lang="en-US" altLang="zh-CN" sz="2000" b="1" dirty="0" smtClean="0">
                <a:solidFill>
                  <a:srgbClr val="3F3F3F"/>
                </a:solidFill>
                <a:latin typeface="微软雅黑" pitchFamily="34" charset="-122"/>
                <a:ea typeface="微软雅黑" pitchFamily="34" charset="-122"/>
              </a:rPr>
              <a:t>C</a:t>
            </a:r>
            <a:endParaRPr lang="zh-CN" altLang="en-US" sz="2000" b="1" dirty="0">
              <a:solidFill>
                <a:srgbClr val="3F3F3F"/>
              </a:solidFill>
              <a:latin typeface="微软雅黑" pitchFamily="34" charset="-122"/>
              <a:ea typeface="微软雅黑" pitchFamily="34" charset="-122"/>
            </a:endParaRPr>
          </a:p>
        </p:txBody>
      </p:sp>
      <p:sp>
        <p:nvSpPr>
          <p:cNvPr id="86" name="文本框 19"/>
          <p:cNvSpPr txBox="1">
            <a:spLocks noChangeArrowheads="1"/>
          </p:cNvSpPr>
          <p:nvPr>
            <p:custDataLst>
              <p:tags r:id="rId4"/>
            </p:custDataLst>
          </p:nvPr>
        </p:nvSpPr>
        <p:spPr bwMode="auto">
          <a:xfrm>
            <a:off x="2458116" y="1453001"/>
            <a:ext cx="1068846" cy="576262"/>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defRPr/>
            </a:pPr>
            <a:r>
              <a:rPr lang="zh-CN" altLang="en-US" sz="2000" b="1" dirty="0" smtClean="0">
                <a:solidFill>
                  <a:srgbClr val="3F3F3F"/>
                </a:solidFill>
                <a:latin typeface="微软雅黑" pitchFamily="34" charset="-122"/>
                <a:ea typeface="微软雅黑" pitchFamily="34" charset="-122"/>
              </a:rPr>
              <a:t>优势</a:t>
            </a:r>
            <a:r>
              <a:rPr lang="en-US" altLang="zh-CN" sz="2000" b="1" dirty="0" smtClean="0">
                <a:solidFill>
                  <a:srgbClr val="3F3F3F"/>
                </a:solidFill>
                <a:latin typeface="微软雅黑" pitchFamily="34" charset="-122"/>
                <a:ea typeface="微软雅黑" pitchFamily="34" charset="-122"/>
              </a:rPr>
              <a:t>A</a:t>
            </a:r>
            <a:endParaRPr lang="zh-CN" altLang="en-US" sz="2000" b="1" dirty="0">
              <a:solidFill>
                <a:srgbClr val="3F3F3F"/>
              </a:solidFill>
              <a:latin typeface="微软雅黑" pitchFamily="34" charset="-122"/>
              <a:ea typeface="微软雅黑" pitchFamily="34" charset="-122"/>
            </a:endParaRPr>
          </a:p>
        </p:txBody>
      </p:sp>
      <p:sp>
        <p:nvSpPr>
          <p:cNvPr id="41" name="矩形 40"/>
          <p:cNvSpPr/>
          <p:nvPr/>
        </p:nvSpPr>
        <p:spPr>
          <a:xfrm>
            <a:off x="8418857" y="1815816"/>
            <a:ext cx="2826579" cy="584775"/>
          </a:xfrm>
          <a:prstGeom prst="rect">
            <a:avLst/>
          </a:prstGeom>
        </p:spPr>
        <p:txBody>
          <a:bodyPr wrap="square">
            <a:spAutoFit/>
          </a:bodyPr>
          <a:lstStyle/>
          <a:p>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，简单概括出目前的优势所在；</a:t>
            </a:r>
            <a:endParaRPr lang="zh-CN" altLang="en-US" sz="1600" dirty="0">
              <a:solidFill>
                <a:srgbClr val="3B3838"/>
              </a:solidFill>
            </a:endParaRPr>
          </a:p>
        </p:txBody>
      </p:sp>
      <p:sp>
        <p:nvSpPr>
          <p:cNvPr id="42" name="矩形 41"/>
          <p:cNvSpPr/>
          <p:nvPr/>
        </p:nvSpPr>
        <p:spPr>
          <a:xfrm>
            <a:off x="812309" y="1990262"/>
            <a:ext cx="2826579" cy="584775"/>
          </a:xfrm>
          <a:prstGeom prst="rect">
            <a:avLst/>
          </a:prstGeom>
        </p:spPr>
        <p:txBody>
          <a:bodyPr wrap="square">
            <a:spAutoFit/>
          </a:bodyPr>
          <a:lstStyle/>
          <a:p>
            <a:pPr algn="r"/>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，简单概括出目前的优势所在；</a:t>
            </a:r>
            <a:endParaRPr lang="zh-CN" altLang="en-US" sz="1600" dirty="0">
              <a:solidFill>
                <a:srgbClr val="3B3838"/>
              </a:solidFill>
            </a:endParaRPr>
          </a:p>
        </p:txBody>
      </p:sp>
      <p:sp>
        <p:nvSpPr>
          <p:cNvPr id="43" name="矩形 42"/>
          <p:cNvSpPr/>
          <p:nvPr/>
        </p:nvSpPr>
        <p:spPr>
          <a:xfrm>
            <a:off x="830768" y="4922262"/>
            <a:ext cx="2826579" cy="584775"/>
          </a:xfrm>
          <a:prstGeom prst="rect">
            <a:avLst/>
          </a:prstGeom>
        </p:spPr>
        <p:txBody>
          <a:bodyPr wrap="square">
            <a:spAutoFit/>
          </a:bodyPr>
          <a:lstStyle/>
          <a:p>
            <a:pPr algn="r"/>
            <a:r>
              <a:rPr lang="zh-CN" altLang="en-US" sz="1600" dirty="0">
                <a:solidFill>
                  <a:srgbClr val="3B3838"/>
                </a:solidFill>
                <a:latin typeface="微软雅黑"/>
                <a:ea typeface="微软雅黑"/>
                <a:sym typeface="Gill Sans" charset="0"/>
              </a:rPr>
              <a:t>此处添加详细文本描述</a:t>
            </a:r>
            <a:r>
              <a:rPr lang="zh-CN" altLang="en-US" sz="1600" dirty="0" smtClean="0">
                <a:solidFill>
                  <a:srgbClr val="3B3838"/>
                </a:solidFill>
                <a:latin typeface="微软雅黑"/>
                <a:ea typeface="微软雅黑"/>
                <a:sym typeface="Gill Sans" charset="0"/>
              </a:rPr>
              <a:t>，简单概括出目前的优势所在；</a:t>
            </a:r>
            <a:endParaRPr lang="zh-CN" altLang="en-US" sz="1600" dirty="0">
              <a:solidFill>
                <a:srgbClr val="3B3838"/>
              </a:solidFill>
            </a:endParaRPr>
          </a:p>
        </p:txBody>
      </p:sp>
      <p:grpSp>
        <p:nvGrpSpPr>
          <p:cNvPr id="3" name="组合 2"/>
          <p:cNvGrpSpPr/>
          <p:nvPr/>
        </p:nvGrpSpPr>
        <p:grpSpPr>
          <a:xfrm>
            <a:off x="3589335" y="1308621"/>
            <a:ext cx="4776265" cy="4707158"/>
            <a:chOff x="3589335" y="1308621"/>
            <a:chExt cx="4776265" cy="4707158"/>
          </a:xfrm>
        </p:grpSpPr>
        <p:grpSp>
          <p:nvGrpSpPr>
            <p:cNvPr id="78" name="组合 77"/>
            <p:cNvGrpSpPr/>
            <p:nvPr/>
          </p:nvGrpSpPr>
          <p:grpSpPr>
            <a:xfrm>
              <a:off x="3750814" y="1491269"/>
              <a:ext cx="4614786" cy="4350599"/>
              <a:chOff x="3663728" y="1505783"/>
              <a:chExt cx="4614786" cy="4350599"/>
            </a:xfrm>
          </p:grpSpPr>
          <p:sp>
            <p:nvSpPr>
              <p:cNvPr id="50" name="MH_Other_1"/>
              <p:cNvSpPr>
                <a:spLocks noChangeArrowheads="1"/>
              </p:cNvSpPr>
              <p:nvPr>
                <p:custDataLst>
                  <p:tags r:id="rId5"/>
                </p:custDataLst>
              </p:nvPr>
            </p:nvSpPr>
            <p:spPr bwMode="auto">
              <a:xfrm>
                <a:off x="3715618" y="1505783"/>
                <a:ext cx="4324642" cy="4350599"/>
              </a:xfrm>
              <a:prstGeom prst="ellipse">
                <a:avLst/>
              </a:prstGeom>
              <a:noFill/>
              <a:ln w="82550" cmpd="dbl">
                <a:solidFill>
                  <a:schemeClr val="accent3">
                    <a:lumMod val="60000"/>
                    <a:lumOff val="40000"/>
                  </a:schemeClr>
                </a:solidFill>
                <a:prstDash val="sysDash"/>
                <a:bevel/>
              </a:ln>
            </p:spPr>
            <p:txBody>
              <a:bodyPr anchor="ctr">
                <a:normAutofit/>
              </a:bodyPr>
              <a:lstStyle/>
              <a:p>
                <a:pPr algn="ctr">
                  <a:defRPr/>
                </a:pPr>
                <a:endParaRPr lang="zh-CN" altLang="zh-CN" sz="8000">
                  <a:solidFill>
                    <a:schemeClr val="bg1"/>
                  </a:solidFill>
                  <a:sym typeface="Calibri" pitchFamily="34" charset="0"/>
                </a:endParaRPr>
              </a:p>
            </p:txBody>
          </p:sp>
          <p:sp>
            <p:nvSpPr>
              <p:cNvPr id="51" name="MH_Other_2"/>
              <p:cNvSpPr>
                <a:spLocks noChangeArrowheads="1"/>
              </p:cNvSpPr>
              <p:nvPr>
                <p:custDataLst>
                  <p:tags r:id="rId6"/>
                </p:custDataLst>
              </p:nvPr>
            </p:nvSpPr>
            <p:spPr bwMode="auto">
              <a:xfrm>
                <a:off x="3663728" y="1605510"/>
                <a:ext cx="1125269" cy="1131723"/>
              </a:xfrm>
              <a:prstGeom prst="ellipse">
                <a:avLst/>
              </a:prstGeom>
              <a:solidFill>
                <a:srgbClr val="3FACD9"/>
              </a:solidFill>
              <a:ln w="28575">
                <a:noFill/>
                <a:bevel/>
              </a:ln>
            </p:spPr>
            <p:txBody>
              <a:bodyPr anchor="ctr">
                <a:normAutofit fontScale="70000" lnSpcReduction="20000"/>
              </a:bodyPr>
              <a:lstStyle/>
              <a:p>
                <a:pPr algn="ctr">
                  <a:defRPr/>
                </a:pPr>
                <a:endParaRPr lang="zh-CN" altLang="zh-CN" sz="8000">
                  <a:solidFill>
                    <a:schemeClr val="bg1"/>
                  </a:solidFill>
                  <a:sym typeface="Calibri" pitchFamily="34" charset="0"/>
                </a:endParaRPr>
              </a:p>
            </p:txBody>
          </p:sp>
          <p:sp>
            <p:nvSpPr>
              <p:cNvPr id="53" name="MH_Other_4"/>
              <p:cNvSpPr>
                <a:spLocks noChangeArrowheads="1"/>
              </p:cNvSpPr>
              <p:nvPr>
                <p:custDataLst>
                  <p:tags r:id="rId7"/>
                </p:custDataLst>
              </p:nvPr>
            </p:nvSpPr>
            <p:spPr bwMode="auto">
              <a:xfrm>
                <a:off x="3663728" y="4618096"/>
                <a:ext cx="1125269" cy="1133875"/>
              </a:xfrm>
              <a:prstGeom prst="ellipse">
                <a:avLst/>
              </a:prstGeom>
              <a:solidFill>
                <a:srgbClr val="D74B56"/>
              </a:solidFill>
              <a:ln w="28575">
                <a:noFill/>
                <a:bevel/>
              </a:ln>
            </p:spPr>
            <p:txBody>
              <a:bodyPr anchor="ctr">
                <a:normAutofit fontScale="70000" lnSpcReduction="20000"/>
              </a:bodyPr>
              <a:lstStyle/>
              <a:p>
                <a:pPr algn="ctr">
                  <a:defRPr/>
                </a:pPr>
                <a:endParaRPr lang="zh-CN" altLang="zh-CN" sz="8000">
                  <a:solidFill>
                    <a:schemeClr val="bg1"/>
                  </a:solidFill>
                  <a:sym typeface="Calibri" pitchFamily="34" charset="0"/>
                </a:endParaRPr>
              </a:p>
            </p:txBody>
          </p:sp>
          <p:sp>
            <p:nvSpPr>
              <p:cNvPr id="54" name="MH_Other_5"/>
              <p:cNvSpPr>
                <a:spLocks noChangeArrowheads="1"/>
              </p:cNvSpPr>
              <p:nvPr>
                <p:custDataLst>
                  <p:tags r:id="rId8"/>
                </p:custDataLst>
              </p:nvPr>
            </p:nvSpPr>
            <p:spPr bwMode="auto">
              <a:xfrm>
                <a:off x="7153247" y="1523145"/>
                <a:ext cx="1125267" cy="1131723"/>
              </a:xfrm>
              <a:prstGeom prst="ellipse">
                <a:avLst/>
              </a:prstGeom>
              <a:solidFill>
                <a:srgbClr val="FFB82E"/>
              </a:solidFill>
              <a:ln w="28575">
                <a:noFill/>
                <a:bevel/>
              </a:ln>
            </p:spPr>
            <p:txBody>
              <a:bodyPr anchor="ctr">
                <a:normAutofit fontScale="70000" lnSpcReduction="20000"/>
              </a:bodyPr>
              <a:lstStyle/>
              <a:p>
                <a:pPr algn="ctr">
                  <a:defRPr/>
                </a:pPr>
                <a:endParaRPr lang="zh-CN" altLang="zh-CN" sz="8000">
                  <a:solidFill>
                    <a:schemeClr val="bg1"/>
                  </a:solidFill>
                  <a:sym typeface="Calibri" pitchFamily="34" charset="0"/>
                </a:endParaRPr>
              </a:p>
            </p:txBody>
          </p:sp>
          <p:sp>
            <p:nvSpPr>
              <p:cNvPr id="56" name="MH_Other_7"/>
              <p:cNvSpPr>
                <a:spLocks noChangeArrowheads="1"/>
              </p:cNvSpPr>
              <p:nvPr>
                <p:custDataLst>
                  <p:tags r:id="rId9"/>
                </p:custDataLst>
              </p:nvPr>
            </p:nvSpPr>
            <p:spPr bwMode="auto">
              <a:xfrm>
                <a:off x="7145096" y="4662227"/>
                <a:ext cx="1125267" cy="1133875"/>
              </a:xfrm>
              <a:prstGeom prst="ellipse">
                <a:avLst/>
              </a:prstGeom>
              <a:solidFill>
                <a:srgbClr val="00A99D"/>
              </a:solidFill>
              <a:ln w="28575">
                <a:noFill/>
                <a:bevel/>
              </a:ln>
            </p:spPr>
            <p:txBody>
              <a:bodyPr anchor="ctr">
                <a:normAutofit fontScale="70000" lnSpcReduction="20000"/>
              </a:bodyPr>
              <a:lstStyle/>
              <a:p>
                <a:pPr algn="ctr">
                  <a:defRPr/>
                </a:pPr>
                <a:endParaRPr lang="zh-CN" altLang="zh-CN" sz="8000">
                  <a:solidFill>
                    <a:schemeClr val="bg1"/>
                  </a:solidFill>
                  <a:sym typeface="Calibri" pitchFamily="34" charset="0"/>
                </a:endParaRPr>
              </a:p>
            </p:txBody>
          </p:sp>
          <p:sp>
            <p:nvSpPr>
              <p:cNvPr id="57" name="MH_Other_8"/>
              <p:cNvSpPr>
                <a:spLocks noChangeArrowheads="1"/>
              </p:cNvSpPr>
              <p:nvPr>
                <p:custDataLst>
                  <p:tags r:id="rId10"/>
                </p:custDataLst>
              </p:nvPr>
            </p:nvSpPr>
            <p:spPr bwMode="auto">
              <a:xfrm>
                <a:off x="4152133" y="2192886"/>
                <a:ext cx="111881" cy="111881"/>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58" name="MH_Other_9"/>
              <p:cNvSpPr>
                <a:spLocks noChangeArrowheads="1"/>
              </p:cNvSpPr>
              <p:nvPr>
                <p:custDataLst>
                  <p:tags r:id="rId11"/>
                </p:custDataLst>
              </p:nvPr>
            </p:nvSpPr>
            <p:spPr bwMode="auto">
              <a:xfrm>
                <a:off x="4264015" y="2255281"/>
                <a:ext cx="2151" cy="2152"/>
              </a:xfrm>
              <a:prstGeom prst="rect">
                <a:avLst/>
              </a:prstGeom>
              <a:solidFill>
                <a:srgbClr val="FEFFFF"/>
              </a:solidFill>
              <a:ln w="9525">
                <a:noFill/>
                <a:bevel/>
              </a:ln>
            </p:spPr>
            <p:txBody>
              <a:bodyPr>
                <a:normAutofit fontScale="25000" lnSpcReduction="20000"/>
              </a:bodyPr>
              <a:lstStyle/>
              <a:p>
                <a:pPr>
                  <a:defRPr/>
                </a:pPr>
                <a:endParaRPr lang="zh-CN" altLang="zh-CN" sz="1600">
                  <a:sym typeface="Calibri" pitchFamily="34" charset="0"/>
                </a:endParaRPr>
              </a:p>
            </p:txBody>
          </p:sp>
          <p:sp>
            <p:nvSpPr>
              <p:cNvPr id="59" name="MH_Other_10"/>
              <p:cNvSpPr>
                <a:spLocks noChangeArrowheads="1"/>
              </p:cNvSpPr>
              <p:nvPr>
                <p:custDataLst>
                  <p:tags r:id="rId12"/>
                </p:custDataLst>
              </p:nvPr>
            </p:nvSpPr>
            <p:spPr bwMode="auto">
              <a:xfrm>
                <a:off x="4216680" y="1923940"/>
                <a:ext cx="284006" cy="277552"/>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rgbClr val="FEFFFF"/>
              </a:solidFill>
              <a:ln w="9525" cmpd="sng">
                <a:noFill/>
                <a:bevel/>
              </a:ln>
            </p:spPr>
            <p:txBody>
              <a:bodyPr>
                <a:normAutofit fontScale="85000" lnSpcReduction="20000"/>
              </a:bodyPr>
              <a:lstStyle/>
              <a:p>
                <a:pPr>
                  <a:defRPr/>
                </a:pPr>
                <a:endParaRPr lang="zh-CN" altLang="en-US" sz="1600"/>
              </a:p>
            </p:txBody>
          </p:sp>
          <p:sp>
            <p:nvSpPr>
              <p:cNvPr id="60" name="MH_Other_11"/>
              <p:cNvSpPr>
                <a:spLocks noChangeArrowheads="1"/>
              </p:cNvSpPr>
              <p:nvPr>
                <p:custDataLst>
                  <p:tags r:id="rId13"/>
                </p:custDataLst>
              </p:nvPr>
            </p:nvSpPr>
            <p:spPr bwMode="auto">
              <a:xfrm>
                <a:off x="4255408" y="1962670"/>
                <a:ext cx="281854" cy="279703"/>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rgbClr val="FEFFFF"/>
              </a:solidFill>
              <a:ln w="9525" cmpd="sng">
                <a:noFill/>
                <a:bevel/>
              </a:ln>
            </p:spPr>
            <p:txBody>
              <a:bodyPr>
                <a:normAutofit fontScale="85000" lnSpcReduction="20000"/>
              </a:bodyPr>
              <a:lstStyle/>
              <a:p>
                <a:pPr>
                  <a:defRPr/>
                </a:pPr>
                <a:endParaRPr lang="zh-CN" altLang="en-US" sz="1600"/>
              </a:p>
            </p:txBody>
          </p:sp>
          <p:sp>
            <p:nvSpPr>
              <p:cNvPr id="61" name="MH_Other_12"/>
              <p:cNvSpPr>
                <a:spLocks noChangeArrowheads="1"/>
              </p:cNvSpPr>
              <p:nvPr>
                <p:custDataLst>
                  <p:tags r:id="rId14"/>
                </p:custDataLst>
              </p:nvPr>
            </p:nvSpPr>
            <p:spPr bwMode="auto">
              <a:xfrm>
                <a:off x="4487778" y="1887366"/>
                <a:ext cx="88213" cy="81759"/>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62" name="MH_Other_13"/>
              <p:cNvSpPr>
                <a:spLocks noChangeArrowheads="1"/>
              </p:cNvSpPr>
              <p:nvPr>
                <p:custDataLst>
                  <p:tags r:id="rId15"/>
                </p:custDataLst>
              </p:nvPr>
            </p:nvSpPr>
            <p:spPr bwMode="auto">
              <a:xfrm>
                <a:off x="3954190" y="1900274"/>
                <a:ext cx="520679" cy="514223"/>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rgbClr val="FEFFFF"/>
              </a:solidFill>
              <a:ln w="9525" cmpd="sng">
                <a:noFill/>
                <a:bevel/>
              </a:ln>
            </p:spPr>
            <p:txBody>
              <a:bodyPr>
                <a:normAutofit/>
              </a:bodyPr>
              <a:lstStyle/>
              <a:p>
                <a:pPr>
                  <a:defRPr/>
                </a:pPr>
                <a:endParaRPr lang="zh-CN" altLang="en-US" sz="1600"/>
              </a:p>
            </p:txBody>
          </p:sp>
          <p:sp>
            <p:nvSpPr>
              <p:cNvPr id="66" name="MH_Other_17"/>
              <p:cNvSpPr>
                <a:spLocks noEditPoints="1" noChangeArrowheads="1"/>
              </p:cNvSpPr>
              <p:nvPr>
                <p:custDataLst>
                  <p:tags r:id="rId16"/>
                </p:custDataLst>
              </p:nvPr>
            </p:nvSpPr>
            <p:spPr bwMode="auto">
              <a:xfrm>
                <a:off x="3902551" y="4910709"/>
                <a:ext cx="559407" cy="548649"/>
              </a:xfrm>
              <a:custGeom>
                <a:avLst/>
                <a:gdLst>
                  <a:gd name="T0" fmla="*/ 2147483646 w 113"/>
                  <a:gd name="T1" fmla="*/ 2147483646 h 112"/>
                  <a:gd name="T2" fmla="*/ 2147483646 w 113"/>
                  <a:gd name="T3" fmla="*/ 2147483646 h 112"/>
                  <a:gd name="T4" fmla="*/ 2147483646 w 113"/>
                  <a:gd name="T5" fmla="*/ 2147483646 h 112"/>
                  <a:gd name="T6" fmla="*/ 2147483646 w 113"/>
                  <a:gd name="T7" fmla="*/ 2147483646 h 112"/>
                  <a:gd name="T8" fmla="*/ 2147483646 w 113"/>
                  <a:gd name="T9" fmla="*/ 2147483646 h 112"/>
                  <a:gd name="T10" fmla="*/ 2147483646 w 113"/>
                  <a:gd name="T11" fmla="*/ 2147483646 h 112"/>
                  <a:gd name="T12" fmla="*/ 2147483646 w 113"/>
                  <a:gd name="T13" fmla="*/ 2147483646 h 112"/>
                  <a:gd name="T14" fmla="*/ 2147483646 w 113"/>
                  <a:gd name="T15" fmla="*/ 2147483646 h 112"/>
                  <a:gd name="T16" fmla="*/ 2147483646 w 113"/>
                  <a:gd name="T17" fmla="*/ 2147483646 h 112"/>
                  <a:gd name="T18" fmla="*/ 2147483646 w 113"/>
                  <a:gd name="T19" fmla="*/ 2147483646 h 112"/>
                  <a:gd name="T20" fmla="*/ 2147483646 w 113"/>
                  <a:gd name="T21" fmla="*/ 2147483646 h 112"/>
                  <a:gd name="T22" fmla="*/ 2147483646 w 113"/>
                  <a:gd name="T23" fmla="*/ 2147483646 h 112"/>
                  <a:gd name="T24" fmla="*/ 2147483646 w 113"/>
                  <a:gd name="T25" fmla="*/ 2147483646 h 112"/>
                  <a:gd name="T26" fmla="*/ 2147483646 w 113"/>
                  <a:gd name="T27" fmla="*/ 2147483646 h 112"/>
                  <a:gd name="T28" fmla="*/ 2147483646 w 113"/>
                  <a:gd name="T29" fmla="*/ 2147483646 h 112"/>
                  <a:gd name="T30" fmla="*/ 2147483646 w 113"/>
                  <a:gd name="T31" fmla="*/ 2147483646 h 112"/>
                  <a:gd name="T32" fmla="*/ 2147483646 w 113"/>
                  <a:gd name="T33" fmla="*/ 2147483646 h 112"/>
                  <a:gd name="T34" fmla="*/ 2147483646 w 113"/>
                  <a:gd name="T35" fmla="*/ 2147483646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7" name="MH_Other_18"/>
              <p:cNvSpPr>
                <a:spLocks noEditPoints="1" noChangeArrowheads="1"/>
              </p:cNvSpPr>
              <p:nvPr>
                <p:custDataLst>
                  <p:tags r:id="rId17"/>
                </p:custDataLst>
              </p:nvPr>
            </p:nvSpPr>
            <p:spPr bwMode="auto">
              <a:xfrm>
                <a:off x="7414042" y="4922567"/>
                <a:ext cx="589529" cy="580922"/>
              </a:xfrm>
              <a:custGeom>
                <a:avLst/>
                <a:gdLst>
                  <a:gd name="T0" fmla="*/ 2147483646 w 120"/>
                  <a:gd name="T1" fmla="*/ 2147483646 h 118"/>
                  <a:gd name="T2" fmla="*/ 2147483646 w 120"/>
                  <a:gd name="T3" fmla="*/ 2147483646 h 118"/>
                  <a:gd name="T4" fmla="*/ 2147483646 w 120"/>
                  <a:gd name="T5" fmla="*/ 2147483646 h 118"/>
                  <a:gd name="T6" fmla="*/ 2147483646 w 120"/>
                  <a:gd name="T7" fmla="*/ 2147483646 h 118"/>
                  <a:gd name="T8" fmla="*/ 2147483646 w 120"/>
                  <a:gd name="T9" fmla="*/ 2147483646 h 118"/>
                  <a:gd name="T10" fmla="*/ 2147483646 w 120"/>
                  <a:gd name="T11" fmla="*/ 2147483646 h 118"/>
                  <a:gd name="T12" fmla="*/ 2147483646 w 120"/>
                  <a:gd name="T13" fmla="*/ 2147483646 h 118"/>
                  <a:gd name="T14" fmla="*/ 2147483646 w 120"/>
                  <a:gd name="T15" fmla="*/ 2147483646 h 118"/>
                  <a:gd name="T16" fmla="*/ 2147483646 w 120"/>
                  <a:gd name="T17" fmla="*/ 2147483646 h 118"/>
                  <a:gd name="T18" fmla="*/ 2147483646 w 120"/>
                  <a:gd name="T19" fmla="*/ 2147483646 h 118"/>
                  <a:gd name="T20" fmla="*/ 2147483646 w 120"/>
                  <a:gd name="T21" fmla="*/ 2147483646 h 118"/>
                  <a:gd name="T22" fmla="*/ 2147483646 w 120"/>
                  <a:gd name="T23" fmla="*/ 2147483646 h 118"/>
                  <a:gd name="T24" fmla="*/ 2147483646 w 120"/>
                  <a:gd name="T25" fmla="*/ 2147483646 h 118"/>
                  <a:gd name="T26" fmla="*/ 2147483646 w 120"/>
                  <a:gd name="T27" fmla="*/ 2147483646 h 118"/>
                  <a:gd name="T28" fmla="*/ 2147483646 w 120"/>
                  <a:gd name="T29" fmla="*/ 2147483646 h 118"/>
                  <a:gd name="T30" fmla="*/ 2147483646 w 120"/>
                  <a:gd name="T31" fmla="*/ 2147483646 h 118"/>
                  <a:gd name="T32" fmla="*/ 2147483646 w 120"/>
                  <a:gd name="T33" fmla="*/ 2147483646 h 118"/>
                  <a:gd name="T34" fmla="*/ 2147483646 w 120"/>
                  <a:gd name="T35" fmla="*/ 2147483646 h 118"/>
                  <a:gd name="T36" fmla="*/ 2147483646 w 120"/>
                  <a:gd name="T37" fmla="*/ 2147483646 h 118"/>
                  <a:gd name="T38" fmla="*/ 2147483646 w 120"/>
                  <a:gd name="T39" fmla="*/ 2147483646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8" name="MH_Other_19"/>
              <p:cNvSpPr>
                <a:spLocks noEditPoints="1" noChangeArrowheads="1"/>
              </p:cNvSpPr>
              <p:nvPr>
                <p:custDataLst>
                  <p:tags r:id="rId18"/>
                </p:custDataLst>
              </p:nvPr>
            </p:nvSpPr>
            <p:spPr bwMode="auto">
              <a:xfrm>
                <a:off x="7409283" y="1703875"/>
                <a:ext cx="273249" cy="499163"/>
              </a:xfrm>
              <a:custGeom>
                <a:avLst/>
                <a:gdLst>
                  <a:gd name="T0" fmla="*/ 2147483646 w 50"/>
                  <a:gd name="T1" fmla="*/ 2147483646 h 90"/>
                  <a:gd name="T2" fmla="*/ 2147483646 w 50"/>
                  <a:gd name="T3" fmla="*/ 2147483646 h 90"/>
                  <a:gd name="T4" fmla="*/ 2147483646 w 50"/>
                  <a:gd name="T5" fmla="*/ 0 h 90"/>
                  <a:gd name="T6" fmla="*/ 2147483646 w 50"/>
                  <a:gd name="T7" fmla="*/ 0 h 90"/>
                  <a:gd name="T8" fmla="*/ 0 w 50"/>
                  <a:gd name="T9" fmla="*/ 2147483646 h 90"/>
                  <a:gd name="T10" fmla="*/ 0 w 50"/>
                  <a:gd name="T11" fmla="*/ 2147483646 h 90"/>
                  <a:gd name="T12" fmla="*/ 2147483646 w 50"/>
                  <a:gd name="T13" fmla="*/ 2147483646 h 90"/>
                  <a:gd name="T14" fmla="*/ 2147483646 w 50"/>
                  <a:gd name="T15" fmla="*/ 2147483646 h 90"/>
                  <a:gd name="T16" fmla="*/ 2147483646 w 50"/>
                  <a:gd name="T17" fmla="*/ 2147483646 h 90"/>
                  <a:gd name="T18" fmla="*/ 2147483646 w 50"/>
                  <a:gd name="T19" fmla="*/ 2147483646 h 90"/>
                  <a:gd name="T20" fmla="*/ 2147483646 w 50"/>
                  <a:gd name="T21" fmla="*/ 2147483646 h 90"/>
                  <a:gd name="T22" fmla="*/ 2147483646 w 50"/>
                  <a:gd name="T23" fmla="*/ 2147483646 h 90"/>
                  <a:gd name="T24" fmla="*/ 2147483646 w 50"/>
                  <a:gd name="T25" fmla="*/ 2147483646 h 90"/>
                  <a:gd name="T26" fmla="*/ 2147483646 w 50"/>
                  <a:gd name="T27" fmla="*/ 2147483646 h 90"/>
                  <a:gd name="T28" fmla="*/ 2147483646 w 50"/>
                  <a:gd name="T29" fmla="*/ 2147483646 h 90"/>
                  <a:gd name="T30" fmla="*/ 2147483646 w 50"/>
                  <a:gd name="T31" fmla="*/ 2147483646 h 90"/>
                  <a:gd name="T32" fmla="*/ 2147483646 w 50"/>
                  <a:gd name="T33" fmla="*/ 2147483646 h 90"/>
                  <a:gd name="T34" fmla="*/ 2147483646 w 50"/>
                  <a:gd name="T35" fmla="*/ 2147483646 h 90"/>
                  <a:gd name="T36" fmla="*/ 2147483646 w 50"/>
                  <a:gd name="T37" fmla="*/ 2147483646 h 90"/>
                  <a:gd name="T38" fmla="*/ 2147483646 w 50"/>
                  <a:gd name="T39" fmla="*/ 2147483646 h 90"/>
                  <a:gd name="T40" fmla="*/ 2147483646 w 50"/>
                  <a:gd name="T41" fmla="*/ 2147483646 h 90"/>
                  <a:gd name="T42" fmla="*/ 2147483646 w 50"/>
                  <a:gd name="T43" fmla="*/ 2147483646 h 90"/>
                  <a:gd name="T44" fmla="*/ 2147483646 w 50"/>
                  <a:gd name="T45" fmla="*/ 2147483646 h 90"/>
                  <a:gd name="T46" fmla="*/ 2147483646 w 50"/>
                  <a:gd name="T47" fmla="*/ 2147483646 h 90"/>
                  <a:gd name="T48" fmla="*/ 2147483646 w 50"/>
                  <a:gd name="T49" fmla="*/ 2147483646 h 90"/>
                  <a:gd name="T50" fmla="*/ 2147483646 w 50"/>
                  <a:gd name="T51" fmla="*/ 2147483646 h 90"/>
                  <a:gd name="T52" fmla="*/ 2147483646 w 50"/>
                  <a:gd name="T53" fmla="*/ 2147483646 h 90"/>
                  <a:gd name="T54" fmla="*/ 2147483646 w 50"/>
                  <a:gd name="T55" fmla="*/ 2147483646 h 90"/>
                  <a:gd name="T56" fmla="*/ 2147483646 w 50"/>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9" name="MH_Other_20"/>
              <p:cNvSpPr>
                <a:spLocks noEditPoints="1" noChangeArrowheads="1"/>
              </p:cNvSpPr>
              <p:nvPr>
                <p:custDataLst>
                  <p:tags r:id="rId19"/>
                </p:custDataLst>
              </p:nvPr>
            </p:nvSpPr>
            <p:spPr bwMode="auto">
              <a:xfrm>
                <a:off x="7729866" y="1891062"/>
                <a:ext cx="281854" cy="499163"/>
              </a:xfrm>
              <a:custGeom>
                <a:avLst/>
                <a:gdLst>
                  <a:gd name="T0" fmla="*/ 2147483646 w 51"/>
                  <a:gd name="T1" fmla="*/ 0 h 90"/>
                  <a:gd name="T2" fmla="*/ 2147483646 w 51"/>
                  <a:gd name="T3" fmla="*/ 0 h 90"/>
                  <a:gd name="T4" fmla="*/ 0 w 51"/>
                  <a:gd name="T5" fmla="*/ 2147483646 h 90"/>
                  <a:gd name="T6" fmla="*/ 0 w 51"/>
                  <a:gd name="T7" fmla="*/ 2147483646 h 90"/>
                  <a:gd name="T8" fmla="*/ 2147483646 w 51"/>
                  <a:gd name="T9" fmla="*/ 2147483646 h 90"/>
                  <a:gd name="T10" fmla="*/ 2147483646 w 51"/>
                  <a:gd name="T11" fmla="*/ 2147483646 h 90"/>
                  <a:gd name="T12" fmla="*/ 2147483646 w 51"/>
                  <a:gd name="T13" fmla="*/ 2147483646 h 90"/>
                  <a:gd name="T14" fmla="*/ 2147483646 w 51"/>
                  <a:gd name="T15" fmla="*/ 2147483646 h 90"/>
                  <a:gd name="T16" fmla="*/ 2147483646 w 51"/>
                  <a:gd name="T17" fmla="*/ 0 h 90"/>
                  <a:gd name="T18" fmla="*/ 2147483646 w 51"/>
                  <a:gd name="T19" fmla="*/ 2147483646 h 90"/>
                  <a:gd name="T20" fmla="*/ 2147483646 w 51"/>
                  <a:gd name="T21" fmla="*/ 2147483646 h 90"/>
                  <a:gd name="T22" fmla="*/ 2147483646 w 51"/>
                  <a:gd name="T23" fmla="*/ 2147483646 h 90"/>
                  <a:gd name="T24" fmla="*/ 2147483646 w 51"/>
                  <a:gd name="T25" fmla="*/ 2147483646 h 90"/>
                  <a:gd name="T26" fmla="*/ 2147483646 w 51"/>
                  <a:gd name="T27" fmla="*/ 2147483646 h 90"/>
                  <a:gd name="T28" fmla="*/ 2147483646 w 51"/>
                  <a:gd name="T29" fmla="*/ 2147483646 h 90"/>
                  <a:gd name="T30" fmla="*/ 2147483646 w 51"/>
                  <a:gd name="T31" fmla="*/ 2147483646 h 90"/>
                  <a:gd name="T32" fmla="*/ 2147483646 w 51"/>
                  <a:gd name="T33" fmla="*/ 2147483646 h 90"/>
                  <a:gd name="T34" fmla="*/ 2147483646 w 51"/>
                  <a:gd name="T35" fmla="*/ 2147483646 h 90"/>
                  <a:gd name="T36" fmla="*/ 2147483646 w 51"/>
                  <a:gd name="T37" fmla="*/ 2147483646 h 90"/>
                  <a:gd name="T38" fmla="*/ 2147483646 w 51"/>
                  <a:gd name="T39" fmla="*/ 2147483646 h 90"/>
                  <a:gd name="T40" fmla="*/ 2147483646 w 51"/>
                  <a:gd name="T41" fmla="*/ 2147483646 h 90"/>
                  <a:gd name="T42" fmla="*/ 2147483646 w 51"/>
                  <a:gd name="T43" fmla="*/ 2147483646 h 90"/>
                  <a:gd name="T44" fmla="*/ 2147483646 w 51"/>
                  <a:gd name="T45" fmla="*/ 2147483646 h 90"/>
                  <a:gd name="T46" fmla="*/ 2147483646 w 51"/>
                  <a:gd name="T47" fmla="*/ 2147483646 h 90"/>
                  <a:gd name="T48" fmla="*/ 2147483646 w 51"/>
                  <a:gd name="T49" fmla="*/ 2147483646 h 90"/>
                  <a:gd name="T50" fmla="*/ 2147483646 w 51"/>
                  <a:gd name="T51" fmla="*/ 2147483646 h 90"/>
                  <a:gd name="T52" fmla="*/ 2147483646 w 51"/>
                  <a:gd name="T53" fmla="*/ 2147483646 h 90"/>
                  <a:gd name="T54" fmla="*/ 2147483646 w 51"/>
                  <a:gd name="T55" fmla="*/ 2147483646 h 90"/>
                  <a:gd name="T56" fmla="*/ 2147483646 w 51"/>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0" name="MH_Other_21"/>
              <p:cNvSpPr>
                <a:spLocks noChangeArrowheads="1"/>
              </p:cNvSpPr>
              <p:nvPr>
                <p:custDataLst>
                  <p:tags r:id="rId20"/>
                </p:custDataLst>
              </p:nvPr>
            </p:nvSpPr>
            <p:spPr bwMode="auto">
              <a:xfrm>
                <a:off x="7708351" y="1733998"/>
                <a:ext cx="165670" cy="135549"/>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71" name="MH_Other_22"/>
              <p:cNvSpPr>
                <a:spLocks noChangeArrowheads="1"/>
              </p:cNvSpPr>
              <p:nvPr>
                <p:custDataLst>
                  <p:tags r:id="rId21"/>
                </p:custDataLst>
              </p:nvPr>
            </p:nvSpPr>
            <p:spPr bwMode="auto">
              <a:xfrm>
                <a:off x="7559893" y="2233161"/>
                <a:ext cx="135549" cy="135549"/>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grpSp>
        <p:sp>
          <p:nvSpPr>
            <p:cNvPr id="2" name="五边形 1"/>
            <p:cNvSpPr/>
            <p:nvPr/>
          </p:nvSpPr>
          <p:spPr>
            <a:xfrm>
              <a:off x="5890119" y="1308621"/>
              <a:ext cx="336177" cy="365296"/>
            </a:xfrm>
            <a:prstGeom prst="homePlate">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边形 44"/>
            <p:cNvSpPr/>
            <p:nvPr/>
          </p:nvSpPr>
          <p:spPr>
            <a:xfrm rot="5163746">
              <a:off x="7987044" y="3483919"/>
              <a:ext cx="336177" cy="365296"/>
            </a:xfrm>
            <a:prstGeom prst="homePlate">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边形 45"/>
            <p:cNvSpPr/>
            <p:nvPr/>
          </p:nvSpPr>
          <p:spPr>
            <a:xfrm rot="10800000">
              <a:off x="5765954" y="5650483"/>
              <a:ext cx="336177" cy="365296"/>
            </a:xfrm>
            <a:prstGeom prst="homePlat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边形 46"/>
            <p:cNvSpPr/>
            <p:nvPr/>
          </p:nvSpPr>
          <p:spPr>
            <a:xfrm rot="16394905">
              <a:off x="3603894" y="3412139"/>
              <a:ext cx="336177" cy="365296"/>
            </a:xfrm>
            <a:prstGeom prst="homePlate">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9905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Effect transition="in" filter="fade">
                                      <p:cBhvr>
                                        <p:cTn id="9" dur="1500"/>
                                        <p:tgtEl>
                                          <p:spTgt spid="3"/>
                                        </p:tgtEl>
                                      </p:cBhvr>
                                    </p:animEffect>
                                  </p:childTnLst>
                                </p:cTn>
                              </p:par>
                              <p:par>
                                <p:cTn id="10" presetID="2" presetClass="entr" presetSubtype="12"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500" fill="hold"/>
                                        <p:tgtEl>
                                          <p:spTgt spid="7"/>
                                        </p:tgtEl>
                                        <p:attrNameLst>
                                          <p:attrName>ppt_x</p:attrName>
                                        </p:attrNameLst>
                                      </p:cBhvr>
                                      <p:tavLst>
                                        <p:tav tm="0">
                                          <p:val>
                                            <p:strVal val="0-#ppt_w/2"/>
                                          </p:val>
                                        </p:tav>
                                        <p:tav tm="100000">
                                          <p:val>
                                            <p:strVal val="#ppt_x"/>
                                          </p:val>
                                        </p:tav>
                                      </p:tavLst>
                                    </p:anim>
                                    <p:anim calcmode="lin" valueType="num">
                                      <p:cBhvr additive="base">
                                        <p:cTn id="13" dur="1500" fill="hold"/>
                                        <p:tgtEl>
                                          <p:spTgt spid="7"/>
                                        </p:tgtEl>
                                        <p:attrNameLst>
                                          <p:attrName>ppt_y</p:attrName>
                                        </p:attrNameLst>
                                      </p:cBhvr>
                                      <p:tavLst>
                                        <p:tav tm="0">
                                          <p:val>
                                            <p:strVal val="1+#ppt_h/2"/>
                                          </p:val>
                                        </p:tav>
                                        <p:tav tm="100000">
                                          <p:val>
                                            <p:strVal val="#ppt_y"/>
                                          </p:val>
                                        </p:tav>
                                      </p:tavLst>
                                    </p:anim>
                                  </p:childTnLst>
                                </p:cTn>
                              </p:par>
                              <p:par>
                                <p:cTn id="14" presetID="8" presetClass="emph" presetSubtype="0" fill="hold" nodeType="withEffect">
                                  <p:stCondLst>
                                    <p:cond delay="0"/>
                                  </p:stCondLst>
                                  <p:childTnLst>
                                    <p:animRot by="21600000">
                                      <p:cBhvr>
                                        <p:cTn id="15" dur="1600" fill="hold"/>
                                        <p:tgtEl>
                                          <p:spTgt spid="3"/>
                                        </p:tgtEl>
                                        <p:attrNameLst>
                                          <p:attrName>r</p:attrName>
                                        </p:attrNameLst>
                                      </p:cBhvr>
                                    </p:animRot>
                                  </p:childTnLst>
                                </p:cTn>
                              </p:par>
                            </p:childTnLst>
                          </p:cTn>
                        </p:par>
                        <p:par>
                          <p:cTn id="16" fill="hold">
                            <p:stCondLst>
                              <p:cond delay="1600"/>
                            </p:stCondLst>
                            <p:childTnLst>
                              <p:par>
                                <p:cTn id="17" presetID="1"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par>
                          <p:cTn id="19" fill="hold">
                            <p:stCondLst>
                              <p:cond delay="1600"/>
                            </p:stCondLst>
                            <p:childTnLst>
                              <p:par>
                                <p:cTn id="20" presetID="1" presetClass="entr" presetSubtype="0" fill="hold" grpId="0" nodeType="afterEffect">
                                  <p:stCondLst>
                                    <p:cond delay="0"/>
                                  </p:stCondLst>
                                  <p:childTnLst>
                                    <p:set>
                                      <p:cBhvr>
                                        <p:cTn id="21" dur="1" fill="hold">
                                          <p:stCondLst>
                                            <p:cond delay="0"/>
                                          </p:stCondLst>
                                        </p:cTn>
                                        <p:tgtEl>
                                          <p:spTgt spid="80"/>
                                        </p:tgtEl>
                                        <p:attrNameLst>
                                          <p:attrName>style.visibility</p:attrName>
                                        </p:attrNameLst>
                                      </p:cBhvr>
                                      <p:to>
                                        <p:strVal val="visible"/>
                                      </p:to>
                                    </p:set>
                                  </p:childTnLst>
                                </p:cTn>
                              </p:par>
                            </p:childTnLst>
                          </p:cTn>
                        </p:par>
                        <p:par>
                          <p:cTn id="22" fill="hold">
                            <p:stCondLst>
                              <p:cond delay="1600"/>
                            </p:stCondLst>
                            <p:childTnLst>
                              <p:par>
                                <p:cTn id="23" presetID="1" presetClass="entr" presetSubtype="0" fill="hold" grpId="0" nodeType="afterEffect">
                                  <p:stCondLst>
                                    <p:cond delay="0"/>
                                  </p:stCondLst>
                                  <p:childTnLst>
                                    <p:set>
                                      <p:cBhvr>
                                        <p:cTn id="24" dur="1" fill="hold">
                                          <p:stCondLst>
                                            <p:cond delay="0"/>
                                          </p:stCondLst>
                                        </p:cTn>
                                        <p:tgtEl>
                                          <p:spTgt spid="82"/>
                                        </p:tgtEl>
                                        <p:attrNameLst>
                                          <p:attrName>style.visibility</p:attrName>
                                        </p:attrNameLst>
                                      </p:cBhvr>
                                      <p:to>
                                        <p:strVal val="visible"/>
                                      </p:to>
                                    </p:set>
                                  </p:childTnLst>
                                </p:cTn>
                              </p:par>
                            </p:childTnLst>
                          </p:cTn>
                        </p:par>
                        <p:par>
                          <p:cTn id="25" fill="hold">
                            <p:stCondLst>
                              <p:cond delay="1600"/>
                            </p:stCondLst>
                            <p:childTnLst>
                              <p:par>
                                <p:cTn id="26" presetID="1" presetClass="entr" presetSubtype="0" fill="hold" grpId="0" nodeType="afterEffect">
                                  <p:stCondLst>
                                    <p:cond delay="0"/>
                                  </p:stCondLst>
                                  <p:childTnLst>
                                    <p:set>
                                      <p:cBhvr>
                                        <p:cTn id="27" dur="1" fill="hold">
                                          <p:stCondLst>
                                            <p:cond delay="0"/>
                                          </p:stCondLst>
                                        </p:cTn>
                                        <p:tgtEl>
                                          <p:spTgt spid="81"/>
                                        </p:tgtEl>
                                        <p:attrNameLst>
                                          <p:attrName>style.visibility</p:attrName>
                                        </p:attrNameLst>
                                      </p:cBhvr>
                                      <p:to>
                                        <p:strVal val="visible"/>
                                      </p:to>
                                    </p:set>
                                  </p:childTnLst>
                                </p:cTn>
                              </p:par>
                            </p:childTnLst>
                          </p:cTn>
                        </p:par>
                        <p:par>
                          <p:cTn id="28" fill="hold">
                            <p:stCondLst>
                              <p:cond delay="1600"/>
                            </p:stCondLst>
                            <p:childTnLst>
                              <p:par>
                                <p:cTn id="29" presetID="1" presetClass="entr" presetSubtype="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childTnLst>
                          </p:cTn>
                        </p:par>
                        <p:par>
                          <p:cTn id="31" fill="hold">
                            <p:stCondLst>
                              <p:cond delay="1600"/>
                            </p:stCondLst>
                            <p:childTnLst>
                              <p:par>
                                <p:cTn id="32" presetID="1" presetClass="entr" presetSubtype="0"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childTnLst>
                          </p:cTn>
                        </p:par>
                        <p:par>
                          <p:cTn id="34" fill="hold">
                            <p:stCondLst>
                              <p:cond delay="1600"/>
                            </p:stCondLst>
                            <p:childTnLst>
                              <p:par>
                                <p:cTn id="35" presetID="1"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par>
                          <p:cTn id="37" fill="hold">
                            <p:stCondLst>
                              <p:cond delay="1600"/>
                            </p:stCondLst>
                            <p:childTnLst>
                              <p:par>
                                <p:cTn id="38" presetID="1" presetClass="entr" presetSubtype="0"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4" grpId="0"/>
      <p:bldP spid="86"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100364" y="517002"/>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可行性分析</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FEASIBILITY ANALYSIS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62584" y="327266"/>
            <a:ext cx="637780" cy="54317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cxnSp>
        <p:nvCxnSpPr>
          <p:cNvPr id="7" name="直接连接符 6"/>
          <p:cNvCxnSpPr/>
          <p:nvPr/>
        </p:nvCxnSpPr>
        <p:spPr>
          <a:xfrm>
            <a:off x="1612899" y="3828143"/>
            <a:ext cx="8798379" cy="0"/>
          </a:xfrm>
          <a:prstGeom prst="line">
            <a:avLst/>
          </a:prstGeom>
          <a:ln>
            <a:solidFill>
              <a:srgbClr val="767171"/>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822042" y="1723571"/>
            <a:ext cx="0" cy="4209144"/>
          </a:xfrm>
          <a:prstGeom prst="line">
            <a:avLst/>
          </a:prstGeom>
          <a:ln>
            <a:solidFill>
              <a:srgbClr val="767171"/>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732830" y="2738931"/>
            <a:ext cx="1089212" cy="1089212"/>
            <a:chOff x="4732830" y="2738931"/>
            <a:chExt cx="1089212" cy="1089212"/>
          </a:xfrm>
        </p:grpSpPr>
        <p:sp>
          <p:nvSpPr>
            <p:cNvPr id="12" name="矩形 11"/>
            <p:cNvSpPr/>
            <p:nvPr/>
          </p:nvSpPr>
          <p:spPr>
            <a:xfrm>
              <a:off x="4732830" y="2738931"/>
              <a:ext cx="1089212" cy="1089212"/>
            </a:xfrm>
            <a:prstGeom prst="rect">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015183" y="2935743"/>
              <a:ext cx="524503" cy="769441"/>
            </a:xfrm>
            <a:prstGeom prst="rect">
              <a:avLst/>
            </a:prstGeom>
          </p:spPr>
          <p:txBody>
            <a:bodyPr wrap="none">
              <a:spAutoFit/>
            </a:bodyPr>
            <a:lstStyle/>
            <a:p>
              <a:pPr algn="r">
                <a:defRPr/>
              </a:pPr>
              <a:r>
                <a:rPr lang="en-US" altLang="zh-CN" sz="4400" b="1" dirty="0" smtClean="0">
                  <a:solidFill>
                    <a:schemeClr val="bg1"/>
                  </a:solidFill>
                  <a:latin typeface="微软雅黑" pitchFamily="34" charset="-122"/>
                  <a:ea typeface="微软雅黑" pitchFamily="34" charset="-122"/>
                </a:rPr>
                <a:t>S</a:t>
              </a:r>
              <a:endParaRPr lang="zh-CN" altLang="en-US" sz="4400" b="1" dirty="0">
                <a:solidFill>
                  <a:schemeClr val="bg1"/>
                </a:solidFill>
                <a:latin typeface="微软雅黑" pitchFamily="34" charset="-122"/>
                <a:ea typeface="微软雅黑" pitchFamily="34" charset="-122"/>
              </a:endParaRPr>
            </a:p>
          </p:txBody>
        </p:sp>
      </p:grpSp>
      <p:grpSp>
        <p:nvGrpSpPr>
          <p:cNvPr id="2" name="组合 1"/>
          <p:cNvGrpSpPr/>
          <p:nvPr/>
        </p:nvGrpSpPr>
        <p:grpSpPr>
          <a:xfrm>
            <a:off x="5822040" y="2738930"/>
            <a:ext cx="1089212" cy="1089212"/>
            <a:chOff x="5822040" y="2738930"/>
            <a:chExt cx="1089212" cy="1089212"/>
          </a:xfrm>
        </p:grpSpPr>
        <p:sp>
          <p:nvSpPr>
            <p:cNvPr id="15" name="矩形 14"/>
            <p:cNvSpPr/>
            <p:nvPr/>
          </p:nvSpPr>
          <p:spPr>
            <a:xfrm>
              <a:off x="5822040" y="2738930"/>
              <a:ext cx="1089212" cy="1089212"/>
            </a:xfrm>
            <a:prstGeom prst="rect">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012088" y="2903446"/>
              <a:ext cx="665568" cy="769441"/>
            </a:xfrm>
            <a:prstGeom prst="rect">
              <a:avLst/>
            </a:prstGeom>
          </p:spPr>
          <p:txBody>
            <a:bodyPr wrap="none">
              <a:spAutoFit/>
            </a:bodyPr>
            <a:lstStyle/>
            <a:p>
              <a:pPr algn="r">
                <a:defRPr/>
              </a:pPr>
              <a:r>
                <a:rPr lang="en-US" altLang="zh-CN" sz="4400" b="1" dirty="0" smtClean="0">
                  <a:solidFill>
                    <a:schemeClr val="bg1"/>
                  </a:solidFill>
                  <a:latin typeface="微软雅黑" pitchFamily="34" charset="-122"/>
                  <a:ea typeface="微软雅黑" pitchFamily="34" charset="-122"/>
                </a:rPr>
                <a:t>w</a:t>
              </a:r>
              <a:endParaRPr lang="zh-CN" altLang="en-US" sz="4400" b="1" dirty="0">
                <a:solidFill>
                  <a:schemeClr val="bg1"/>
                </a:solidFill>
                <a:latin typeface="微软雅黑" pitchFamily="34" charset="-122"/>
                <a:ea typeface="微软雅黑" pitchFamily="34" charset="-122"/>
              </a:endParaRPr>
            </a:p>
          </p:txBody>
        </p:sp>
      </p:grpSp>
      <p:grpSp>
        <p:nvGrpSpPr>
          <p:cNvPr id="9" name="组合 8"/>
          <p:cNvGrpSpPr/>
          <p:nvPr/>
        </p:nvGrpSpPr>
        <p:grpSpPr>
          <a:xfrm>
            <a:off x="5822041" y="3813948"/>
            <a:ext cx="1089212" cy="1089212"/>
            <a:chOff x="5822041" y="3813948"/>
            <a:chExt cx="1089212" cy="1089212"/>
          </a:xfrm>
        </p:grpSpPr>
        <p:sp>
          <p:nvSpPr>
            <p:cNvPr id="14" name="矩形 13"/>
            <p:cNvSpPr/>
            <p:nvPr/>
          </p:nvSpPr>
          <p:spPr>
            <a:xfrm>
              <a:off x="5822041" y="3813948"/>
              <a:ext cx="1089212" cy="1089212"/>
            </a:xfrm>
            <a:prstGeom prst="rect">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56599" y="3951102"/>
              <a:ext cx="537327" cy="769441"/>
            </a:xfrm>
            <a:prstGeom prst="rect">
              <a:avLst/>
            </a:prstGeom>
          </p:spPr>
          <p:txBody>
            <a:bodyPr wrap="none">
              <a:spAutoFit/>
            </a:bodyPr>
            <a:lstStyle/>
            <a:p>
              <a:pPr algn="r">
                <a:defRPr/>
              </a:pPr>
              <a:r>
                <a:rPr lang="en-US" altLang="zh-CN" sz="4400" b="1" dirty="0" smtClean="0">
                  <a:solidFill>
                    <a:schemeClr val="bg1"/>
                  </a:solidFill>
                  <a:latin typeface="微软雅黑" pitchFamily="34" charset="-122"/>
                  <a:ea typeface="微软雅黑" pitchFamily="34" charset="-122"/>
                </a:rPr>
                <a:t>T</a:t>
              </a:r>
              <a:endParaRPr lang="zh-CN" altLang="en-US" sz="4400" b="1" dirty="0">
                <a:solidFill>
                  <a:schemeClr val="bg1"/>
                </a:solidFill>
                <a:latin typeface="微软雅黑" pitchFamily="34" charset="-122"/>
                <a:ea typeface="微软雅黑" pitchFamily="34" charset="-122"/>
              </a:endParaRPr>
            </a:p>
          </p:txBody>
        </p:sp>
      </p:grpSp>
      <p:grpSp>
        <p:nvGrpSpPr>
          <p:cNvPr id="6" name="组合 5"/>
          <p:cNvGrpSpPr/>
          <p:nvPr/>
        </p:nvGrpSpPr>
        <p:grpSpPr>
          <a:xfrm>
            <a:off x="4732829" y="3828143"/>
            <a:ext cx="1089212" cy="1089212"/>
            <a:chOff x="4732829" y="3828143"/>
            <a:chExt cx="1089212" cy="1089212"/>
          </a:xfrm>
        </p:grpSpPr>
        <p:sp>
          <p:nvSpPr>
            <p:cNvPr id="13" name="矩形 12"/>
            <p:cNvSpPr/>
            <p:nvPr/>
          </p:nvSpPr>
          <p:spPr>
            <a:xfrm>
              <a:off x="4732829" y="3828143"/>
              <a:ext cx="1089212" cy="1089212"/>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947566" y="3992658"/>
              <a:ext cx="646332" cy="769441"/>
            </a:xfrm>
            <a:prstGeom prst="rect">
              <a:avLst/>
            </a:prstGeom>
          </p:spPr>
          <p:txBody>
            <a:bodyPr wrap="none">
              <a:spAutoFit/>
            </a:bodyPr>
            <a:lstStyle/>
            <a:p>
              <a:pPr algn="r">
                <a:defRPr/>
              </a:pPr>
              <a:r>
                <a:rPr lang="en-US" altLang="zh-CN" sz="4400" b="1" dirty="0" smtClean="0">
                  <a:solidFill>
                    <a:schemeClr val="bg1"/>
                  </a:solidFill>
                  <a:latin typeface="微软雅黑" pitchFamily="34" charset="-122"/>
                  <a:ea typeface="微软雅黑" pitchFamily="34" charset="-122"/>
                </a:rPr>
                <a:t>O</a:t>
              </a:r>
              <a:endParaRPr lang="zh-CN" altLang="en-US" sz="4400" b="1" dirty="0">
                <a:solidFill>
                  <a:schemeClr val="bg1"/>
                </a:solidFill>
                <a:latin typeface="微软雅黑" pitchFamily="34" charset="-122"/>
                <a:ea typeface="微软雅黑" pitchFamily="34" charset="-122"/>
              </a:endParaRPr>
            </a:p>
          </p:txBody>
        </p:sp>
      </p:grpSp>
      <p:sp>
        <p:nvSpPr>
          <p:cNvPr id="20" name="流程图: 可选过程 19"/>
          <p:cNvSpPr/>
          <p:nvPr/>
        </p:nvSpPr>
        <p:spPr>
          <a:xfrm>
            <a:off x="1612899" y="1268391"/>
            <a:ext cx="965200" cy="266700"/>
          </a:xfrm>
          <a:prstGeom prst="flowChartAlternateProcess">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优势</a:t>
            </a:r>
            <a:endParaRPr lang="zh-CN" altLang="en-US" sz="1600" b="1" dirty="0">
              <a:latin typeface="微软雅黑" panose="020B0503020204020204" pitchFamily="34" charset="-122"/>
              <a:ea typeface="微软雅黑" panose="020B0503020204020204" pitchFamily="34" charset="-122"/>
            </a:endParaRPr>
          </a:p>
        </p:txBody>
      </p:sp>
      <p:sp>
        <p:nvSpPr>
          <p:cNvPr id="21" name="流程图: 可选过程 20"/>
          <p:cNvSpPr/>
          <p:nvPr/>
        </p:nvSpPr>
        <p:spPr>
          <a:xfrm>
            <a:off x="1612899" y="5854494"/>
            <a:ext cx="965200" cy="266700"/>
          </a:xfrm>
          <a:prstGeom prst="flowChartAlternateProcess">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机会</a:t>
            </a:r>
          </a:p>
        </p:txBody>
      </p:sp>
      <p:sp>
        <p:nvSpPr>
          <p:cNvPr id="22" name="流程图: 可选过程 21"/>
          <p:cNvSpPr/>
          <p:nvPr/>
        </p:nvSpPr>
        <p:spPr>
          <a:xfrm>
            <a:off x="9489951" y="1268391"/>
            <a:ext cx="877455" cy="266700"/>
          </a:xfrm>
          <a:prstGeom prst="flowChartAlternateProcess">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微软雅黑" panose="020B0503020204020204" pitchFamily="34" charset="-122"/>
                <a:ea typeface="微软雅黑" panose="020B0503020204020204" pitchFamily="34" charset="-122"/>
              </a:rPr>
              <a:t>劣势</a:t>
            </a:r>
            <a:endParaRPr lang="zh-CN" altLang="en-US" sz="1600" b="1" dirty="0">
              <a:latin typeface="微软雅黑" panose="020B0503020204020204" pitchFamily="34" charset="-122"/>
              <a:ea typeface="微软雅黑" panose="020B0503020204020204" pitchFamily="34" charset="-122"/>
            </a:endParaRPr>
          </a:p>
        </p:txBody>
      </p:sp>
      <p:sp>
        <p:nvSpPr>
          <p:cNvPr id="23" name="流程图: 可选过程 22"/>
          <p:cNvSpPr/>
          <p:nvPr/>
        </p:nvSpPr>
        <p:spPr>
          <a:xfrm>
            <a:off x="9446078" y="5854494"/>
            <a:ext cx="965200" cy="266700"/>
          </a:xfrm>
          <a:prstGeom prst="flowChartAlternateProcess">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威胁</a:t>
            </a:r>
            <a:endParaRPr lang="zh-CN" altLang="en-US" b="1" dirty="0">
              <a:latin typeface="微软雅黑" panose="020B0503020204020204" pitchFamily="34" charset="-122"/>
              <a:ea typeface="微软雅黑" panose="020B0503020204020204" pitchFamily="34" charset="-122"/>
            </a:endParaRPr>
          </a:p>
        </p:txBody>
      </p:sp>
      <p:sp>
        <p:nvSpPr>
          <p:cNvPr id="24" name="矩形 23"/>
          <p:cNvSpPr/>
          <p:nvPr/>
        </p:nvSpPr>
        <p:spPr>
          <a:xfrm>
            <a:off x="2099732" y="1610784"/>
            <a:ext cx="2319866" cy="2585323"/>
          </a:xfrm>
          <a:prstGeom prst="rect">
            <a:avLst/>
          </a:prstGeom>
        </p:spPr>
        <p:txBody>
          <a:bodyPr wrap="none">
            <a:spAutoFit/>
          </a:bodyPr>
          <a:lstStyle/>
          <a:p>
            <a:pPr marL="285750" indent="-285750">
              <a:lnSpc>
                <a:spcPct val="150000"/>
              </a:lnSpc>
              <a:buFont typeface="Arial" panose="020B0604020202020204" pitchFamily="34" charset="0"/>
              <a:buChar char="•"/>
            </a:pPr>
            <a:r>
              <a:rPr lang="zh-CN" altLang="en-US" dirty="0" smtClean="0">
                <a:solidFill>
                  <a:srgbClr val="3B3838"/>
                </a:solidFill>
                <a:latin typeface="微软雅黑"/>
                <a:ea typeface="微软雅黑"/>
                <a:sym typeface="Gill Sans" charset="0"/>
              </a:rPr>
              <a:t>此处添加优势描述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此处添加优势</a:t>
            </a:r>
            <a:r>
              <a:rPr lang="zh-CN" altLang="en-US" dirty="0" smtClean="0">
                <a:solidFill>
                  <a:srgbClr val="3B3838"/>
                </a:solidFill>
                <a:latin typeface="微软雅黑"/>
                <a:ea typeface="微软雅黑"/>
                <a:sym typeface="Gill Sans" charset="0"/>
              </a:rPr>
              <a:t>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此处添加优势描述</a:t>
            </a:r>
            <a:endParaRPr lang="zh-CN" altLang="en-US" dirty="0"/>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此处添加优势描述</a:t>
            </a:r>
            <a:endParaRPr lang="zh-CN" altLang="en-US" dirty="0"/>
          </a:p>
          <a:p>
            <a:pPr marL="285750" indent="-285750">
              <a:lnSpc>
                <a:spcPct val="150000"/>
              </a:lnSpc>
              <a:buFont typeface="Arial" panose="020B0604020202020204" pitchFamily="34" charset="0"/>
              <a:buChar char="•"/>
            </a:pPr>
            <a:endParaRPr lang="zh-CN" altLang="en-US" dirty="0" smtClean="0"/>
          </a:p>
          <a:p>
            <a:pPr marL="285750" indent="-285750">
              <a:lnSpc>
                <a:spcPct val="150000"/>
              </a:lnSpc>
              <a:buFont typeface="Arial" panose="020B0604020202020204" pitchFamily="34" charset="0"/>
              <a:buChar char="•"/>
            </a:pPr>
            <a:endParaRPr lang="zh-CN" altLang="en-US" dirty="0"/>
          </a:p>
        </p:txBody>
      </p:sp>
      <p:sp>
        <p:nvSpPr>
          <p:cNvPr id="25" name="矩形 24"/>
          <p:cNvSpPr/>
          <p:nvPr/>
        </p:nvSpPr>
        <p:spPr>
          <a:xfrm>
            <a:off x="2099731" y="3951102"/>
            <a:ext cx="2534603" cy="1754326"/>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smtClean="0">
                <a:solidFill>
                  <a:srgbClr val="3B3838"/>
                </a:solidFill>
                <a:latin typeface="微软雅黑"/>
                <a:ea typeface="微软雅黑"/>
                <a:sym typeface="Gill Sans" charset="0"/>
              </a:rPr>
              <a:t>此处添加机会描述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机会</a:t>
            </a:r>
            <a:r>
              <a:rPr lang="zh-CN" altLang="en-US" dirty="0" smtClean="0">
                <a:solidFill>
                  <a:srgbClr val="3B3838"/>
                </a:solidFill>
                <a:latin typeface="微软雅黑"/>
                <a:ea typeface="微软雅黑"/>
                <a:sym typeface="Gill Sans" charset="0"/>
              </a:rPr>
              <a:t>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机会</a:t>
            </a:r>
            <a:r>
              <a:rPr lang="zh-CN" altLang="en-US" dirty="0" smtClean="0">
                <a:solidFill>
                  <a:srgbClr val="3B3838"/>
                </a:solidFill>
                <a:latin typeface="微软雅黑"/>
                <a:ea typeface="微软雅黑"/>
                <a:sym typeface="Gill Sans" charset="0"/>
              </a:rPr>
              <a:t>描述</a:t>
            </a:r>
            <a:endParaRPr lang="zh-CN" altLang="en-US" dirty="0"/>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机会</a:t>
            </a:r>
            <a:r>
              <a:rPr lang="zh-CN" altLang="en-US" dirty="0" smtClean="0">
                <a:solidFill>
                  <a:srgbClr val="3B3838"/>
                </a:solidFill>
                <a:latin typeface="微软雅黑"/>
                <a:ea typeface="微软雅黑"/>
                <a:sym typeface="Gill Sans" charset="0"/>
              </a:rPr>
              <a:t>描述</a:t>
            </a:r>
            <a:endParaRPr lang="zh-CN" altLang="en-US" dirty="0" smtClean="0"/>
          </a:p>
        </p:txBody>
      </p:sp>
      <p:sp>
        <p:nvSpPr>
          <p:cNvPr id="26" name="矩形 25"/>
          <p:cNvSpPr/>
          <p:nvPr/>
        </p:nvSpPr>
        <p:spPr>
          <a:xfrm>
            <a:off x="7309020" y="1610784"/>
            <a:ext cx="2319866" cy="2585323"/>
          </a:xfrm>
          <a:prstGeom prst="rect">
            <a:avLst/>
          </a:prstGeom>
        </p:spPr>
        <p:txBody>
          <a:bodyPr wrap="none">
            <a:spAutoFit/>
          </a:bodyPr>
          <a:lstStyle/>
          <a:p>
            <a:pPr marL="285750" indent="-285750">
              <a:lnSpc>
                <a:spcPct val="150000"/>
              </a:lnSpc>
              <a:buFont typeface="Arial" panose="020B0604020202020204" pitchFamily="34" charset="0"/>
              <a:buChar char="•"/>
            </a:pPr>
            <a:r>
              <a:rPr lang="zh-CN" altLang="en-US" dirty="0" smtClean="0">
                <a:solidFill>
                  <a:srgbClr val="3B3838"/>
                </a:solidFill>
                <a:latin typeface="微软雅黑"/>
                <a:ea typeface="微软雅黑"/>
                <a:sym typeface="Gill Sans" charset="0"/>
              </a:rPr>
              <a:t>此处添加劣势描述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劣</a:t>
            </a:r>
            <a:r>
              <a:rPr lang="zh-CN" altLang="en-US" dirty="0" smtClean="0">
                <a:solidFill>
                  <a:srgbClr val="3B3838"/>
                </a:solidFill>
                <a:latin typeface="微软雅黑"/>
                <a:ea typeface="微软雅黑"/>
                <a:sym typeface="Gill Sans" charset="0"/>
              </a:rPr>
              <a:t>势描述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劣</a:t>
            </a:r>
            <a:r>
              <a:rPr lang="zh-CN" altLang="en-US" dirty="0" smtClean="0">
                <a:solidFill>
                  <a:srgbClr val="3B3838"/>
                </a:solidFill>
                <a:latin typeface="微软雅黑"/>
                <a:ea typeface="微软雅黑"/>
                <a:sym typeface="Gill Sans" charset="0"/>
              </a:rPr>
              <a:t>势</a:t>
            </a:r>
            <a:r>
              <a:rPr lang="zh-CN" altLang="en-US" dirty="0">
                <a:solidFill>
                  <a:srgbClr val="3B3838"/>
                </a:solidFill>
                <a:latin typeface="微软雅黑"/>
                <a:ea typeface="微软雅黑"/>
                <a:sym typeface="Gill Sans" charset="0"/>
              </a:rPr>
              <a:t>描述</a:t>
            </a:r>
            <a:endParaRPr lang="zh-CN" altLang="en-US" dirty="0"/>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劣</a:t>
            </a:r>
            <a:r>
              <a:rPr lang="zh-CN" altLang="en-US" dirty="0" smtClean="0">
                <a:solidFill>
                  <a:srgbClr val="3B3838"/>
                </a:solidFill>
                <a:latin typeface="微软雅黑"/>
                <a:ea typeface="微软雅黑"/>
                <a:sym typeface="Gill Sans" charset="0"/>
              </a:rPr>
              <a:t>势</a:t>
            </a:r>
            <a:r>
              <a:rPr lang="zh-CN" altLang="en-US" dirty="0">
                <a:solidFill>
                  <a:srgbClr val="3B3838"/>
                </a:solidFill>
                <a:latin typeface="微软雅黑"/>
                <a:ea typeface="微软雅黑"/>
                <a:sym typeface="Gill Sans" charset="0"/>
              </a:rPr>
              <a:t>描述</a:t>
            </a:r>
            <a:endParaRPr lang="zh-CN" altLang="en-US" dirty="0"/>
          </a:p>
          <a:p>
            <a:pPr marL="285750" indent="-285750">
              <a:lnSpc>
                <a:spcPct val="150000"/>
              </a:lnSpc>
              <a:buFont typeface="Arial" panose="020B0604020202020204" pitchFamily="34" charset="0"/>
              <a:buChar char="•"/>
            </a:pPr>
            <a:endParaRPr lang="zh-CN" altLang="en-US" dirty="0" smtClean="0"/>
          </a:p>
          <a:p>
            <a:pPr marL="285750" indent="-285750">
              <a:lnSpc>
                <a:spcPct val="150000"/>
              </a:lnSpc>
              <a:buFont typeface="Arial" panose="020B0604020202020204" pitchFamily="34" charset="0"/>
              <a:buChar char="•"/>
            </a:pPr>
            <a:endParaRPr lang="zh-CN" altLang="en-US" dirty="0"/>
          </a:p>
        </p:txBody>
      </p:sp>
      <p:sp>
        <p:nvSpPr>
          <p:cNvPr id="27" name="矩形 26"/>
          <p:cNvSpPr/>
          <p:nvPr/>
        </p:nvSpPr>
        <p:spPr>
          <a:xfrm>
            <a:off x="7309019" y="3951102"/>
            <a:ext cx="2534603" cy="1754326"/>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smtClean="0">
                <a:solidFill>
                  <a:srgbClr val="3B3838"/>
                </a:solidFill>
                <a:latin typeface="微软雅黑"/>
                <a:ea typeface="微软雅黑"/>
                <a:sym typeface="Gill Sans" charset="0"/>
              </a:rPr>
              <a:t>此处添加威胁描述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威胁</a:t>
            </a:r>
            <a:r>
              <a:rPr lang="zh-CN" altLang="en-US" dirty="0" smtClean="0">
                <a:solidFill>
                  <a:srgbClr val="3B3838"/>
                </a:solidFill>
                <a:latin typeface="微软雅黑"/>
                <a:ea typeface="微软雅黑"/>
                <a:sym typeface="Gill Sans" charset="0"/>
              </a:rPr>
              <a:t>描述</a:t>
            </a:r>
            <a:endParaRPr lang="en-US" altLang="zh-CN" dirty="0" smtClean="0">
              <a:solidFill>
                <a:srgbClr val="3B3838"/>
              </a:solidFill>
              <a:latin typeface="微软雅黑"/>
              <a:ea typeface="微软雅黑"/>
              <a:sym typeface="Gill Sans" charset="0"/>
            </a:endParaRPr>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威胁</a:t>
            </a:r>
            <a:r>
              <a:rPr lang="zh-CN" altLang="en-US" dirty="0" smtClean="0">
                <a:solidFill>
                  <a:srgbClr val="3B3838"/>
                </a:solidFill>
                <a:latin typeface="微软雅黑"/>
                <a:ea typeface="微软雅黑"/>
                <a:sym typeface="Gill Sans" charset="0"/>
              </a:rPr>
              <a:t>描述</a:t>
            </a:r>
            <a:endParaRPr lang="zh-CN" altLang="en-US" dirty="0"/>
          </a:p>
          <a:p>
            <a:pPr marL="285750" indent="-285750">
              <a:lnSpc>
                <a:spcPct val="150000"/>
              </a:lnSpc>
              <a:buFont typeface="Arial" panose="020B0604020202020204" pitchFamily="34" charset="0"/>
              <a:buChar char="•"/>
            </a:pPr>
            <a:r>
              <a:rPr lang="zh-CN" altLang="en-US" dirty="0">
                <a:solidFill>
                  <a:srgbClr val="3B3838"/>
                </a:solidFill>
                <a:latin typeface="微软雅黑"/>
                <a:ea typeface="微软雅黑"/>
                <a:sym typeface="Gill Sans" charset="0"/>
              </a:rPr>
              <a:t>此处</a:t>
            </a:r>
            <a:r>
              <a:rPr lang="zh-CN" altLang="en-US" dirty="0" smtClean="0">
                <a:solidFill>
                  <a:srgbClr val="3B3838"/>
                </a:solidFill>
                <a:latin typeface="微软雅黑"/>
                <a:ea typeface="微软雅黑"/>
                <a:sym typeface="Gill Sans" charset="0"/>
              </a:rPr>
              <a:t>添加</a:t>
            </a:r>
            <a:r>
              <a:rPr lang="zh-CN" altLang="en-US" dirty="0">
                <a:solidFill>
                  <a:srgbClr val="3B3838"/>
                </a:solidFill>
                <a:latin typeface="微软雅黑"/>
                <a:ea typeface="微软雅黑"/>
                <a:sym typeface="Gill Sans" charset="0"/>
              </a:rPr>
              <a:t>威胁</a:t>
            </a:r>
            <a:r>
              <a:rPr lang="zh-CN" altLang="en-US" dirty="0" smtClean="0">
                <a:solidFill>
                  <a:srgbClr val="3B3838"/>
                </a:solidFill>
                <a:latin typeface="微软雅黑"/>
                <a:ea typeface="微软雅黑"/>
                <a:sym typeface="Gill Sans" charset="0"/>
              </a:rPr>
              <a:t>描述</a:t>
            </a:r>
            <a:endParaRPr lang="zh-CN" altLang="en-US" dirty="0" smtClean="0"/>
          </a:p>
        </p:txBody>
      </p:sp>
    </p:spTree>
    <p:extLst>
      <p:ext uri="{BB962C8B-B14F-4D97-AF65-F5344CB8AC3E}">
        <p14:creationId xmlns:p14="http://schemas.microsoft.com/office/powerpoint/2010/main" val="37683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5" grpId="0"/>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stretch>
            <a:fillRect/>
          </a:stretch>
        </p:blipFill>
        <p:spPr>
          <a:xfrm>
            <a:off x="0" y="0"/>
            <a:ext cx="12211050" cy="6914376"/>
          </a:xfrm>
          <a:prstGeom prst="rect">
            <a:avLst/>
          </a:prstGeom>
        </p:spPr>
      </p:pic>
      <p:sp>
        <p:nvSpPr>
          <p:cNvPr id="5" name="矩形 1"/>
          <p:cNvSpPr/>
          <p:nvPr>
            <p:custDataLst>
              <p:tags r:id="rId1"/>
            </p:custDataLst>
          </p:nvPr>
        </p:nvSpPr>
        <p:spPr>
          <a:xfrm flipH="1">
            <a:off x="8178474" y="2184098"/>
            <a:ext cx="4032576" cy="2640717"/>
          </a:xfrm>
          <a:custGeom>
            <a:avLst/>
            <a:gdLst/>
            <a:ahLst/>
            <a:cxnLst/>
            <a:rect l="l" t="t" r="r" b="b"/>
            <a:pathLst>
              <a:path w="3563888" h="2826505">
                <a:moveTo>
                  <a:pt x="0" y="0"/>
                </a:moveTo>
                <a:lnTo>
                  <a:pt x="0" y="2802961"/>
                </a:lnTo>
                <a:lnTo>
                  <a:pt x="2661183" y="2826505"/>
                </a:lnTo>
                <a:cubicBezTo>
                  <a:pt x="2645818" y="2804835"/>
                  <a:pt x="3520866" y="1381863"/>
                  <a:pt x="3563888" y="1418582"/>
                </a:cubicBezTo>
                <a:cubicBezTo>
                  <a:pt x="3535463" y="1407275"/>
                  <a:pt x="2631221" y="38453"/>
                  <a:pt x="2661183" y="12549"/>
                </a:cubicBez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rgbClr val="FFFFFF"/>
              </a:solidFill>
            </a:endParaRPr>
          </a:p>
        </p:txBody>
      </p:sp>
      <p:sp>
        <p:nvSpPr>
          <p:cNvPr id="6" name="等腰三角形 7"/>
          <p:cNvSpPr/>
          <p:nvPr>
            <p:custDataLst>
              <p:tags r:id="rId2"/>
            </p:custDataLst>
          </p:nvPr>
        </p:nvSpPr>
        <p:spPr>
          <a:xfrm>
            <a:off x="6267473" y="3827416"/>
            <a:ext cx="2464193" cy="1386756"/>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 fmla="*/ 0 w 1840512"/>
              <a:gd name="connsiteY0" fmla="*/ 1641521 h 1641521"/>
              <a:gd name="connsiteX1" fmla="*/ 785773 w 1840512"/>
              <a:gd name="connsiteY1" fmla="*/ 0 h 1641521"/>
              <a:gd name="connsiteX2" fmla="*/ 1840512 w 1840512"/>
              <a:gd name="connsiteY2" fmla="*/ 1641521 h 1641521"/>
              <a:gd name="connsiteX3" fmla="*/ 0 w 1840512"/>
              <a:gd name="connsiteY3" fmla="*/ 1641521 h 1641521"/>
              <a:gd name="connsiteX0" fmla="*/ 0 w 2042217"/>
              <a:gd name="connsiteY0" fmla="*/ 1641521 h 1641521"/>
              <a:gd name="connsiteX1" fmla="*/ 987478 w 2042217"/>
              <a:gd name="connsiteY1" fmla="*/ 0 h 1641521"/>
              <a:gd name="connsiteX2" fmla="*/ 2042217 w 2042217"/>
              <a:gd name="connsiteY2" fmla="*/ 1641521 h 1641521"/>
              <a:gd name="connsiteX3" fmla="*/ 0 w 2042217"/>
              <a:gd name="connsiteY3" fmla="*/ 1641521 h 1641521"/>
            </a:gdLst>
            <a:ahLst/>
            <a:cxnLst>
              <a:cxn ang="0">
                <a:pos x="connsiteX0" y="connsiteY0"/>
              </a:cxn>
              <a:cxn ang="0">
                <a:pos x="connsiteX1" y="connsiteY1"/>
              </a:cxn>
              <a:cxn ang="0">
                <a:pos x="connsiteX2" y="connsiteY2"/>
              </a:cxn>
              <a:cxn ang="0">
                <a:pos x="connsiteX3" y="connsiteY3"/>
              </a:cxn>
            </a:cxnLst>
            <a:rect l="l" t="t" r="r" b="b"/>
            <a:pathLst>
              <a:path w="2042217" h="1641521">
                <a:moveTo>
                  <a:pt x="0" y="1641521"/>
                </a:moveTo>
                <a:lnTo>
                  <a:pt x="987478" y="0"/>
                </a:lnTo>
                <a:lnTo>
                  <a:pt x="2042217" y="1641521"/>
                </a:lnTo>
                <a:lnTo>
                  <a:pt x="0" y="1641521"/>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任意多边形 7"/>
          <p:cNvSpPr/>
          <p:nvPr>
            <p:custDataLst>
              <p:tags r:id="rId3"/>
            </p:custDataLst>
          </p:nvPr>
        </p:nvSpPr>
        <p:spPr>
          <a:xfrm>
            <a:off x="6314218" y="1804657"/>
            <a:ext cx="2464193" cy="1386756"/>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9"/>
          <p:cNvSpPr txBox="1">
            <a:spLocks noChangeArrowheads="1"/>
          </p:cNvSpPr>
          <p:nvPr>
            <p:custDataLst>
              <p:tags r:id="rId4"/>
            </p:custDataLst>
          </p:nvPr>
        </p:nvSpPr>
        <p:spPr bwMode="auto">
          <a:xfrm>
            <a:off x="9402729" y="3812203"/>
            <a:ext cx="2386386" cy="471393"/>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a:defRPr/>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产品与运营</a:t>
            </a:r>
          </a:p>
        </p:txBody>
      </p:sp>
      <p:grpSp>
        <p:nvGrpSpPr>
          <p:cNvPr id="33" name="组合 32"/>
          <p:cNvGrpSpPr/>
          <p:nvPr/>
        </p:nvGrpSpPr>
        <p:grpSpPr>
          <a:xfrm>
            <a:off x="0" y="2195916"/>
            <a:ext cx="6886459" cy="2628218"/>
            <a:chOff x="0" y="2195916"/>
            <a:chExt cx="6886459" cy="2628218"/>
          </a:xfrm>
        </p:grpSpPr>
        <p:sp>
          <p:nvSpPr>
            <p:cNvPr id="4" name="矩形 1"/>
            <p:cNvSpPr/>
            <p:nvPr>
              <p:custDataLst>
                <p:tags r:id="rId5"/>
              </p:custDataLst>
            </p:nvPr>
          </p:nvSpPr>
          <p:spPr>
            <a:xfrm>
              <a:off x="0" y="2195916"/>
              <a:ext cx="6886459" cy="2628218"/>
            </a:xfrm>
            <a:custGeom>
              <a:avLst/>
              <a:gdLst>
                <a:gd name="connsiteX0" fmla="*/ 0 w 3923928"/>
                <a:gd name="connsiteY0" fmla="*/ 0 h 2592288"/>
                <a:gd name="connsiteX1" fmla="*/ 3923928 w 3923928"/>
                <a:gd name="connsiteY1" fmla="*/ 0 h 2592288"/>
                <a:gd name="connsiteX2" fmla="*/ 3923928 w 3923928"/>
                <a:gd name="connsiteY2" fmla="*/ 2592288 h 2592288"/>
                <a:gd name="connsiteX3" fmla="*/ 0 w 3923928"/>
                <a:gd name="connsiteY3" fmla="*/ 2592288 h 2592288"/>
                <a:gd name="connsiteX4" fmla="*/ 0 w 3923928"/>
                <a:gd name="connsiteY4" fmla="*/ 0 h 2592288"/>
                <a:gd name="connsiteX0" fmla="*/ 0 w 3948699"/>
                <a:gd name="connsiteY0" fmla="*/ 0 h 2592288"/>
                <a:gd name="connsiteX1" fmla="*/ 3923928 w 3948699"/>
                <a:gd name="connsiteY1" fmla="*/ 0 h 2592288"/>
                <a:gd name="connsiteX2" fmla="*/ 3948699 w 3948699"/>
                <a:gd name="connsiteY2" fmla="*/ 4355 h 2592288"/>
                <a:gd name="connsiteX3" fmla="*/ 3923928 w 3948699"/>
                <a:gd name="connsiteY3" fmla="*/ 2592288 h 2592288"/>
                <a:gd name="connsiteX4" fmla="*/ 0 w 3948699"/>
                <a:gd name="connsiteY4" fmla="*/ 2592288 h 2592288"/>
                <a:gd name="connsiteX5" fmla="*/ 0 w 3948699"/>
                <a:gd name="connsiteY5" fmla="*/ 0 h 2592288"/>
                <a:gd name="connsiteX0" fmla="*/ 0 w 3923928"/>
                <a:gd name="connsiteY0" fmla="*/ 0 h 2592288"/>
                <a:gd name="connsiteX1" fmla="*/ 3923928 w 3923928"/>
                <a:gd name="connsiteY1" fmla="*/ 0 h 2592288"/>
                <a:gd name="connsiteX2" fmla="*/ 3921805 w 3923928"/>
                <a:gd name="connsiteY2" fmla="*/ 1322167 h 2592288"/>
                <a:gd name="connsiteX3" fmla="*/ 3923928 w 3923928"/>
                <a:gd name="connsiteY3" fmla="*/ 2592288 h 2592288"/>
                <a:gd name="connsiteX4" fmla="*/ 0 w 3923928"/>
                <a:gd name="connsiteY4" fmla="*/ 2592288 h 2592288"/>
                <a:gd name="connsiteX5" fmla="*/ 0 w 3923928"/>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5523" h="2592288">
                  <a:moveTo>
                    <a:pt x="0" y="0"/>
                  </a:moveTo>
                  <a:lnTo>
                    <a:pt x="3923928" y="0"/>
                  </a:lnTo>
                  <a:cubicBezTo>
                    <a:pt x="3896326" y="23863"/>
                    <a:pt x="4729337" y="1284857"/>
                    <a:pt x="4755523" y="1295273"/>
                  </a:cubicBezTo>
                  <a:cubicBezTo>
                    <a:pt x="4715890" y="1261447"/>
                    <a:pt x="3909773" y="2572325"/>
                    <a:pt x="3923928" y="2592288"/>
                  </a:cubicBezTo>
                  <a:lnTo>
                    <a:pt x="0" y="2592288"/>
                  </a:lnTo>
                  <a:lnTo>
                    <a:pt x="0" y="0"/>
                  </a:lnTo>
                  <a:close/>
                </a:path>
              </a:pathLst>
            </a:custGeom>
            <a:solidFill>
              <a:schemeClr val="tx1">
                <a:lumMod val="75000"/>
                <a:lumOff val="2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2" name="组合 31"/>
            <p:cNvGrpSpPr/>
            <p:nvPr/>
          </p:nvGrpSpPr>
          <p:grpSpPr>
            <a:xfrm>
              <a:off x="335081" y="2749417"/>
              <a:ext cx="5611773" cy="1666506"/>
              <a:chOff x="275118" y="2502610"/>
              <a:chExt cx="6678529" cy="1983297"/>
            </a:xfrm>
          </p:grpSpPr>
          <p:sp>
            <p:nvSpPr>
              <p:cNvPr id="18" name="文本框 9"/>
              <p:cNvSpPr txBox="1"/>
              <p:nvPr/>
            </p:nvSpPr>
            <p:spPr>
              <a:xfrm>
                <a:off x="801649" y="2553133"/>
                <a:ext cx="1312106"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产品概述</a:t>
                </a:r>
              </a:p>
            </p:txBody>
          </p:sp>
          <p:sp>
            <p:nvSpPr>
              <p:cNvPr id="19" name="文本框 9"/>
              <p:cNvSpPr txBox="1"/>
              <p:nvPr/>
            </p:nvSpPr>
            <p:spPr>
              <a:xfrm>
                <a:off x="5004680" y="2538189"/>
                <a:ext cx="164252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产品功能</a:t>
                </a:r>
              </a:p>
            </p:txBody>
          </p:sp>
          <p:sp>
            <p:nvSpPr>
              <p:cNvPr id="20" name="文本框 9"/>
              <p:cNvSpPr txBox="1"/>
              <p:nvPr/>
            </p:nvSpPr>
            <p:spPr>
              <a:xfrm>
                <a:off x="4992222" y="3338587"/>
                <a:ext cx="1961425"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执行方式</a:t>
                </a:r>
              </a:p>
            </p:txBody>
          </p:sp>
          <p:sp>
            <p:nvSpPr>
              <p:cNvPr id="21" name="文本框 9"/>
              <p:cNvSpPr txBox="1"/>
              <p:nvPr/>
            </p:nvSpPr>
            <p:spPr>
              <a:xfrm>
                <a:off x="2908074" y="2549246"/>
                <a:ext cx="159291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产品形式</a:t>
                </a:r>
              </a:p>
            </p:txBody>
          </p:sp>
          <p:sp>
            <p:nvSpPr>
              <p:cNvPr id="22" name="文本框 9"/>
              <p:cNvSpPr txBox="1"/>
              <p:nvPr/>
            </p:nvSpPr>
            <p:spPr>
              <a:xfrm>
                <a:off x="2895055" y="3338587"/>
                <a:ext cx="1592915"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落地推广</a:t>
                </a:r>
              </a:p>
            </p:txBody>
          </p:sp>
          <p:sp>
            <p:nvSpPr>
              <p:cNvPr id="23" name="文本框 9"/>
              <p:cNvSpPr txBox="1"/>
              <p:nvPr/>
            </p:nvSpPr>
            <p:spPr>
              <a:xfrm>
                <a:off x="782340" y="4116575"/>
                <a:ext cx="245820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利润来源分析</a:t>
                </a:r>
              </a:p>
            </p:txBody>
          </p:sp>
          <p:sp>
            <p:nvSpPr>
              <p:cNvPr id="24" name="文本框 9"/>
              <p:cNvSpPr txBox="1"/>
              <p:nvPr/>
            </p:nvSpPr>
            <p:spPr>
              <a:xfrm>
                <a:off x="754701" y="3338588"/>
                <a:ext cx="1700026"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网络营销</a:t>
                </a:r>
              </a:p>
            </p:txBody>
          </p:sp>
          <p:sp>
            <p:nvSpPr>
              <p:cNvPr id="25" name="椭圆 24"/>
              <p:cNvSpPr/>
              <p:nvPr/>
            </p:nvSpPr>
            <p:spPr>
              <a:xfrm>
                <a:off x="275118" y="2507413"/>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sp>
            <p:nvSpPr>
              <p:cNvPr id="26" name="椭圆 25"/>
              <p:cNvSpPr/>
              <p:nvPr/>
            </p:nvSpPr>
            <p:spPr>
              <a:xfrm>
                <a:off x="2381544" y="2519656"/>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sp>
            <p:nvSpPr>
              <p:cNvPr id="27" name="椭圆 26"/>
              <p:cNvSpPr/>
              <p:nvPr/>
            </p:nvSpPr>
            <p:spPr>
              <a:xfrm>
                <a:off x="4487970" y="2502610"/>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sp>
            <p:nvSpPr>
              <p:cNvPr id="28" name="椭圆 27"/>
              <p:cNvSpPr/>
              <p:nvPr/>
            </p:nvSpPr>
            <p:spPr>
              <a:xfrm>
                <a:off x="275118" y="333858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sp>
            <p:nvSpPr>
              <p:cNvPr id="29" name="椭圆 28"/>
              <p:cNvSpPr/>
              <p:nvPr/>
            </p:nvSpPr>
            <p:spPr>
              <a:xfrm>
                <a:off x="282994" y="407950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7</a:t>
                </a:r>
                <a:endParaRPr lang="zh-CN" altLang="en-US" sz="2000" b="1" dirty="0"/>
              </a:p>
            </p:txBody>
          </p:sp>
          <p:sp>
            <p:nvSpPr>
              <p:cNvPr id="30" name="椭圆 29"/>
              <p:cNvSpPr/>
              <p:nvPr/>
            </p:nvSpPr>
            <p:spPr>
              <a:xfrm>
                <a:off x="2381544" y="3338587"/>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5</a:t>
                </a:r>
                <a:endParaRPr lang="zh-CN" altLang="en-US" sz="2000" b="1" dirty="0"/>
              </a:p>
            </p:txBody>
          </p:sp>
          <p:sp>
            <p:nvSpPr>
              <p:cNvPr id="31" name="椭圆 30"/>
              <p:cNvSpPr/>
              <p:nvPr/>
            </p:nvSpPr>
            <p:spPr>
              <a:xfrm>
                <a:off x="4500988" y="3320053"/>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6</a:t>
                </a:r>
                <a:endParaRPr lang="zh-CN" altLang="en-US" sz="2000" b="1" dirty="0"/>
              </a:p>
            </p:txBody>
          </p:sp>
        </p:grpSp>
      </p:grpSp>
      <p:sp>
        <p:nvSpPr>
          <p:cNvPr id="35" name="KSO_Shape"/>
          <p:cNvSpPr/>
          <p:nvPr/>
        </p:nvSpPr>
        <p:spPr bwMode="auto">
          <a:xfrm>
            <a:off x="9999173" y="2468865"/>
            <a:ext cx="1248936" cy="123644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lumMod val="9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Tree>
    <p:extLst>
      <p:ext uri="{BB962C8B-B14F-4D97-AF65-F5344CB8AC3E}">
        <p14:creationId xmlns:p14="http://schemas.microsoft.com/office/powerpoint/2010/main" val="95625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1000"/>
                                        <p:tgtEl>
                                          <p:spTgt spid="3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300"/>
                                        <p:tgtEl>
                                          <p:spTgt spid="35"/>
                                        </p:tgtEl>
                                      </p:cBhvr>
                                    </p:animEffect>
                                    <p:anim calcmode="lin" valueType="num">
                                      <p:cBhvr>
                                        <p:cTn id="26" dur="300" fill="hold"/>
                                        <p:tgtEl>
                                          <p:spTgt spid="35"/>
                                        </p:tgtEl>
                                        <p:attrNameLst>
                                          <p:attrName>ppt_x</p:attrName>
                                        </p:attrNameLst>
                                      </p:cBhvr>
                                      <p:tavLst>
                                        <p:tav tm="0">
                                          <p:val>
                                            <p:strVal val="#ppt_x"/>
                                          </p:val>
                                        </p:tav>
                                        <p:tav tm="100000">
                                          <p:val>
                                            <p:strVal val="#ppt_x"/>
                                          </p:val>
                                        </p:tav>
                                      </p:tavLst>
                                    </p:anim>
                                    <p:anim calcmode="lin" valueType="num">
                                      <p:cBhvr>
                                        <p:cTn id="27"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066931" y="54406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产品概述</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smtClean="0">
                <a:solidFill>
                  <a:srgbClr val="3F3F3F"/>
                </a:solidFill>
                <a:latin typeface="Impact MT Std" pitchFamily="34" charset="0"/>
                <a:ea typeface="微软雅黑" pitchFamily="34" charset="-122"/>
              </a:rPr>
              <a:t>PRODUCT OVERVIEW</a:t>
            </a:r>
            <a:endParaRPr lang="zh-CN" altLang="en-US" sz="1400" b="1" dirty="0" smtClean="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7" name="MH_Picture_1"/>
          <p:cNvSpPr/>
          <p:nvPr>
            <p:custDataLst>
              <p:tags r:id="rId1"/>
            </p:custDataLst>
          </p:nvPr>
        </p:nvSpPr>
        <p:spPr>
          <a:xfrm>
            <a:off x="-55827" y="38100"/>
            <a:ext cx="12266877" cy="6825573"/>
          </a:xfrm>
          <a:custGeom>
            <a:avLst/>
            <a:gdLst>
              <a:gd name="connsiteX0" fmla="*/ 0 w 9486900"/>
              <a:gd name="connsiteY0" fmla="*/ 1676400 h 6076950"/>
              <a:gd name="connsiteX1" fmla="*/ 9486900 w 9486900"/>
              <a:gd name="connsiteY1" fmla="*/ 0 h 6076950"/>
              <a:gd name="connsiteX2" fmla="*/ 9486900 w 9486900"/>
              <a:gd name="connsiteY2" fmla="*/ 4876800 h 6076950"/>
              <a:gd name="connsiteX3" fmla="*/ 8401050 w 9486900"/>
              <a:gd name="connsiteY3" fmla="*/ 4610100 h 6076950"/>
              <a:gd name="connsiteX4" fmla="*/ 38100 w 9486900"/>
              <a:gd name="connsiteY4" fmla="*/ 6076950 h 6076950"/>
              <a:gd name="connsiteX5" fmla="*/ 38100 w 9486900"/>
              <a:gd name="connsiteY5" fmla="*/ 1714500 h 6076950"/>
              <a:gd name="connsiteX6" fmla="*/ 76200 w 9486900"/>
              <a:gd name="connsiteY6" fmla="*/ 1714500 h 6076950"/>
              <a:gd name="connsiteX7" fmla="*/ 76200 w 9486900"/>
              <a:gd name="connsiteY7" fmla="*/ 1714500 h 6076950"/>
              <a:gd name="connsiteX0-1" fmla="*/ 0 w 9516411"/>
              <a:gd name="connsiteY0-2" fmla="*/ 1676400 h 6076950"/>
              <a:gd name="connsiteX1-3" fmla="*/ 9486900 w 9516411"/>
              <a:gd name="connsiteY1-4" fmla="*/ 0 h 6076950"/>
              <a:gd name="connsiteX2-5" fmla="*/ 9516411 w 9516411"/>
              <a:gd name="connsiteY2-6" fmla="*/ 4452432 h 6076950"/>
              <a:gd name="connsiteX3-7" fmla="*/ 8401050 w 9516411"/>
              <a:gd name="connsiteY3-8" fmla="*/ 4610100 h 6076950"/>
              <a:gd name="connsiteX4-9" fmla="*/ 38100 w 9516411"/>
              <a:gd name="connsiteY4-10" fmla="*/ 6076950 h 6076950"/>
              <a:gd name="connsiteX5-11" fmla="*/ 38100 w 9516411"/>
              <a:gd name="connsiteY5-12" fmla="*/ 1714500 h 6076950"/>
              <a:gd name="connsiteX6-13" fmla="*/ 76200 w 9516411"/>
              <a:gd name="connsiteY6-14" fmla="*/ 1714500 h 6076950"/>
              <a:gd name="connsiteX7-15" fmla="*/ 76200 w 9516411"/>
              <a:gd name="connsiteY7-16" fmla="*/ 1714500 h 6076950"/>
              <a:gd name="connsiteX0-17" fmla="*/ 0 w 9501609"/>
              <a:gd name="connsiteY0-18" fmla="*/ 1676400 h 6183853"/>
              <a:gd name="connsiteX1-19" fmla="*/ 9486900 w 9501609"/>
              <a:gd name="connsiteY1-20" fmla="*/ 0 h 6183853"/>
              <a:gd name="connsiteX2-21" fmla="*/ 9501609 w 9501609"/>
              <a:gd name="connsiteY2-22" fmla="*/ 6183853 h 6183853"/>
              <a:gd name="connsiteX3-23" fmla="*/ 8401050 w 9501609"/>
              <a:gd name="connsiteY3-24" fmla="*/ 4610100 h 6183853"/>
              <a:gd name="connsiteX4-25" fmla="*/ 38100 w 9501609"/>
              <a:gd name="connsiteY4-26" fmla="*/ 6076950 h 6183853"/>
              <a:gd name="connsiteX5-27" fmla="*/ 38100 w 9501609"/>
              <a:gd name="connsiteY5-28" fmla="*/ 1714500 h 6183853"/>
              <a:gd name="connsiteX6-29" fmla="*/ 76200 w 9501609"/>
              <a:gd name="connsiteY6-30" fmla="*/ 1714500 h 6183853"/>
              <a:gd name="connsiteX7-31" fmla="*/ 76200 w 9501609"/>
              <a:gd name="connsiteY7-32" fmla="*/ 1714500 h 6183853"/>
              <a:gd name="connsiteX0-33" fmla="*/ 0 w 9501609"/>
              <a:gd name="connsiteY0-34" fmla="*/ 1676400 h 6183853"/>
              <a:gd name="connsiteX1-35" fmla="*/ 9486900 w 9501609"/>
              <a:gd name="connsiteY1-36" fmla="*/ 0 h 6183853"/>
              <a:gd name="connsiteX2-37" fmla="*/ 9501609 w 9501609"/>
              <a:gd name="connsiteY2-38" fmla="*/ 6183853 h 6183853"/>
              <a:gd name="connsiteX3-39" fmla="*/ 38100 w 9501609"/>
              <a:gd name="connsiteY3-40" fmla="*/ 6076950 h 6183853"/>
              <a:gd name="connsiteX4-41" fmla="*/ 38100 w 9501609"/>
              <a:gd name="connsiteY4-42" fmla="*/ 1714500 h 6183853"/>
              <a:gd name="connsiteX5-43" fmla="*/ 76200 w 9501609"/>
              <a:gd name="connsiteY5-44" fmla="*/ 1714500 h 6183853"/>
              <a:gd name="connsiteX6-45" fmla="*/ 76200 w 9501609"/>
              <a:gd name="connsiteY6-46" fmla="*/ 1714500 h 6183853"/>
              <a:gd name="connsiteX0-47" fmla="*/ 0 w 9486900"/>
              <a:gd name="connsiteY0-48" fmla="*/ 1676400 h 6082005"/>
              <a:gd name="connsiteX1-49" fmla="*/ 9486900 w 9486900"/>
              <a:gd name="connsiteY1-50" fmla="*/ 0 h 6082005"/>
              <a:gd name="connsiteX2-51" fmla="*/ 9486807 w 9486900"/>
              <a:gd name="connsiteY2-52" fmla="*/ 6082005 h 6082005"/>
              <a:gd name="connsiteX3-53" fmla="*/ 38100 w 9486900"/>
              <a:gd name="connsiteY3-54" fmla="*/ 6076950 h 6082005"/>
              <a:gd name="connsiteX4-55" fmla="*/ 38100 w 9486900"/>
              <a:gd name="connsiteY4-56" fmla="*/ 1714500 h 6082005"/>
              <a:gd name="connsiteX5-57" fmla="*/ 76200 w 9486900"/>
              <a:gd name="connsiteY5-58" fmla="*/ 1714500 h 6082005"/>
              <a:gd name="connsiteX6-59" fmla="*/ 76200 w 9486900"/>
              <a:gd name="connsiteY6-60" fmla="*/ 1714500 h 6082005"/>
            </a:gdLst>
            <a:ahLst/>
            <a:cxnLst>
              <a:cxn ang="0">
                <a:pos x="connsiteX0-47" y="connsiteY0-48"/>
              </a:cxn>
              <a:cxn ang="0">
                <a:pos x="connsiteX1-49" y="connsiteY1-50"/>
              </a:cxn>
              <a:cxn ang="0">
                <a:pos x="connsiteX2-51" y="connsiteY2-52"/>
              </a:cxn>
              <a:cxn ang="0">
                <a:pos x="connsiteX3-53" y="connsiteY3-54"/>
              </a:cxn>
              <a:cxn ang="0">
                <a:pos x="connsiteX4-55" y="connsiteY4-56"/>
              </a:cxn>
              <a:cxn ang="0">
                <a:pos x="connsiteX5-57" y="connsiteY5-58"/>
              </a:cxn>
              <a:cxn ang="0">
                <a:pos x="connsiteX6-59" y="connsiteY6-60"/>
              </a:cxn>
            </a:cxnLst>
            <a:rect l="l" t="t" r="r" b="b"/>
            <a:pathLst>
              <a:path w="9486900" h="6082005">
                <a:moveTo>
                  <a:pt x="0" y="1676400"/>
                </a:moveTo>
                <a:lnTo>
                  <a:pt x="9486900" y="0"/>
                </a:lnTo>
                <a:lnTo>
                  <a:pt x="9486807" y="6082005"/>
                </a:lnTo>
                <a:lnTo>
                  <a:pt x="38100" y="6076950"/>
                </a:lnTo>
                <a:lnTo>
                  <a:pt x="38100" y="1714500"/>
                </a:lnTo>
                <a:lnTo>
                  <a:pt x="76200" y="1714500"/>
                </a:lnTo>
                <a:lnTo>
                  <a:pt x="76200" y="1714500"/>
                </a:lnTo>
              </a:path>
            </a:pathLst>
          </a:custGeom>
          <a:blipFill>
            <a:blip r:embed="rId5"/>
            <a:srcRect/>
            <a:stretch>
              <a:fillRect l="300" t="-558" r="-629" b="-135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Other_1"/>
          <p:cNvSpPr/>
          <p:nvPr>
            <p:custDataLst>
              <p:tags r:id="rId2"/>
            </p:custDataLst>
          </p:nvPr>
        </p:nvSpPr>
        <p:spPr>
          <a:xfrm>
            <a:off x="-30019" y="3321944"/>
            <a:ext cx="12268200" cy="3626190"/>
          </a:xfrm>
          <a:custGeom>
            <a:avLst/>
            <a:gdLst>
              <a:gd name="connsiteX0" fmla="*/ 0 w 8305800"/>
              <a:gd name="connsiteY0" fmla="*/ 0 h 2857500"/>
              <a:gd name="connsiteX1" fmla="*/ 8305800 w 8305800"/>
              <a:gd name="connsiteY1" fmla="*/ 1466850 h 2857500"/>
              <a:gd name="connsiteX2" fmla="*/ 0 w 8305800"/>
              <a:gd name="connsiteY2" fmla="*/ 2857500 h 2857500"/>
              <a:gd name="connsiteX3" fmla="*/ 0 w 8305800"/>
              <a:gd name="connsiteY3" fmla="*/ 0 h 2857500"/>
              <a:gd name="connsiteX0-1" fmla="*/ 0 w 8404212"/>
              <a:gd name="connsiteY0-2" fmla="*/ 0 h 2857500"/>
              <a:gd name="connsiteX1-3" fmla="*/ 8404212 w 8404212"/>
              <a:gd name="connsiteY1-4" fmla="*/ 1390650 h 2857500"/>
              <a:gd name="connsiteX2-5" fmla="*/ 0 w 8404212"/>
              <a:gd name="connsiteY2-6" fmla="*/ 2857500 h 2857500"/>
              <a:gd name="connsiteX3-7" fmla="*/ 0 w 8404212"/>
              <a:gd name="connsiteY3-8" fmla="*/ 0 h 2857500"/>
              <a:gd name="connsiteX0-9" fmla="*/ 0 w 8456738"/>
              <a:gd name="connsiteY0-10" fmla="*/ 0 h 2897739"/>
              <a:gd name="connsiteX1-11" fmla="*/ 8456738 w 8456738"/>
              <a:gd name="connsiteY1-12" fmla="*/ 2897739 h 2897739"/>
              <a:gd name="connsiteX2-13" fmla="*/ 0 w 8456738"/>
              <a:gd name="connsiteY2-14" fmla="*/ 2857500 h 2897739"/>
              <a:gd name="connsiteX3-15" fmla="*/ 0 w 8456738"/>
              <a:gd name="connsiteY3-16" fmla="*/ 0 h 2897739"/>
            </a:gdLst>
            <a:ahLst/>
            <a:cxnLst>
              <a:cxn ang="0">
                <a:pos x="connsiteX0-9" y="connsiteY0-10"/>
              </a:cxn>
              <a:cxn ang="0">
                <a:pos x="connsiteX1-11" y="connsiteY1-12"/>
              </a:cxn>
              <a:cxn ang="0">
                <a:pos x="connsiteX2-13" y="connsiteY2-14"/>
              </a:cxn>
              <a:cxn ang="0">
                <a:pos x="connsiteX3-15" y="connsiteY3-16"/>
              </a:cxn>
            </a:cxnLst>
            <a:rect l="l" t="t" r="r" b="b"/>
            <a:pathLst>
              <a:path w="8456738" h="2897739">
                <a:moveTo>
                  <a:pt x="0" y="0"/>
                </a:moveTo>
                <a:lnTo>
                  <a:pt x="8456738" y="2897739"/>
                </a:lnTo>
                <a:lnTo>
                  <a:pt x="0" y="2857500"/>
                </a:lnTo>
                <a:lnTo>
                  <a:pt x="0" y="0"/>
                </a:lnTo>
                <a:close/>
              </a:path>
            </a:pathLst>
          </a:custGeom>
          <a:solidFill>
            <a:srgbClr val="FFFFF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2"/>
          <p:cNvSpPr/>
          <p:nvPr>
            <p:custDataLst>
              <p:tags r:id="rId3"/>
            </p:custDataLst>
          </p:nvPr>
        </p:nvSpPr>
        <p:spPr>
          <a:xfrm>
            <a:off x="7601183" y="19050"/>
            <a:ext cx="4609867" cy="1466850"/>
          </a:xfrm>
          <a:custGeom>
            <a:avLst/>
            <a:gdLst>
              <a:gd name="connsiteX0" fmla="*/ 38100 w 3733800"/>
              <a:gd name="connsiteY0" fmla="*/ 647700 h 1295400"/>
              <a:gd name="connsiteX1" fmla="*/ 3733800 w 3733800"/>
              <a:gd name="connsiteY1" fmla="*/ 0 h 1295400"/>
              <a:gd name="connsiteX2" fmla="*/ 3733800 w 3733800"/>
              <a:gd name="connsiteY2" fmla="*/ 1295400 h 1295400"/>
              <a:gd name="connsiteX3" fmla="*/ 0 w 3733800"/>
              <a:gd name="connsiteY3" fmla="*/ 704850 h 1295400"/>
              <a:gd name="connsiteX0-1" fmla="*/ 17471 w 3713171"/>
              <a:gd name="connsiteY0-2" fmla="*/ 647700 h 1295400"/>
              <a:gd name="connsiteX1-3" fmla="*/ 3713171 w 3713171"/>
              <a:gd name="connsiteY1-4" fmla="*/ 0 h 1295400"/>
              <a:gd name="connsiteX2-5" fmla="*/ 3713171 w 3713171"/>
              <a:gd name="connsiteY2-6" fmla="*/ 1295400 h 1295400"/>
              <a:gd name="connsiteX3-7" fmla="*/ 0 w 3713171"/>
              <a:gd name="connsiteY3-8" fmla="*/ 647700 h 1295400"/>
              <a:gd name="connsiteX0-9" fmla="*/ 22628 w 3718328"/>
              <a:gd name="connsiteY0-10" fmla="*/ 647700 h 1295400"/>
              <a:gd name="connsiteX1-11" fmla="*/ 3718328 w 3718328"/>
              <a:gd name="connsiteY1-12" fmla="*/ 0 h 1295400"/>
              <a:gd name="connsiteX2-13" fmla="*/ 3718328 w 3718328"/>
              <a:gd name="connsiteY2-14" fmla="*/ 1295400 h 1295400"/>
              <a:gd name="connsiteX3-15" fmla="*/ 0 w 3718328"/>
              <a:gd name="connsiteY3-16" fmla="*/ 666750 h 1295400"/>
              <a:gd name="connsiteX0-17" fmla="*/ 0 w 3726643"/>
              <a:gd name="connsiteY0-18" fmla="*/ 661987 h 1295400"/>
              <a:gd name="connsiteX1-19" fmla="*/ 3726643 w 3726643"/>
              <a:gd name="connsiteY1-20" fmla="*/ 0 h 1295400"/>
              <a:gd name="connsiteX2-21" fmla="*/ 3726643 w 3726643"/>
              <a:gd name="connsiteY2-22" fmla="*/ 1295400 h 1295400"/>
              <a:gd name="connsiteX3-23" fmla="*/ 8315 w 3726643"/>
              <a:gd name="connsiteY3-24" fmla="*/ 666750 h 1295400"/>
            </a:gdLst>
            <a:ahLst/>
            <a:cxnLst>
              <a:cxn ang="0">
                <a:pos x="connsiteX0-17" y="connsiteY0-18"/>
              </a:cxn>
              <a:cxn ang="0">
                <a:pos x="connsiteX1-19" y="connsiteY1-20"/>
              </a:cxn>
              <a:cxn ang="0">
                <a:pos x="connsiteX2-21" y="connsiteY2-22"/>
              </a:cxn>
              <a:cxn ang="0">
                <a:pos x="connsiteX3-23" y="connsiteY3-24"/>
              </a:cxn>
            </a:cxnLst>
            <a:rect l="l" t="t" r="r" b="b"/>
            <a:pathLst>
              <a:path w="3726643" h="1295400">
                <a:moveTo>
                  <a:pt x="0" y="661987"/>
                </a:moveTo>
                <a:lnTo>
                  <a:pt x="3726643" y="0"/>
                </a:lnTo>
                <a:lnTo>
                  <a:pt x="3726643" y="1295400"/>
                </a:lnTo>
                <a:lnTo>
                  <a:pt x="8315" y="666750"/>
                </a:lnTo>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Rectangle 43"/>
          <p:cNvSpPr/>
          <p:nvPr/>
        </p:nvSpPr>
        <p:spPr bwMode="auto">
          <a:xfrm>
            <a:off x="332097" y="5258039"/>
            <a:ext cx="5362851" cy="1599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a:t>
            </a:r>
            <a:r>
              <a:rPr lang="zh-CN" altLang="en-US" dirty="0" smtClean="0">
                <a:solidFill>
                  <a:srgbClr val="3F3F3F"/>
                </a:solidFill>
                <a:latin typeface="微软雅黑"/>
                <a:ea typeface="微软雅黑"/>
                <a:cs typeface="Lato Light" charset="0"/>
                <a:sym typeface="Lato Light" charset="0"/>
              </a:rPr>
              <a:t>添加企业产品的内容详细</a:t>
            </a:r>
            <a:r>
              <a:rPr lang="zh-CN" altLang="en-US" dirty="0">
                <a:solidFill>
                  <a:srgbClr val="3F3F3F"/>
                </a:solidFill>
                <a:latin typeface="微软雅黑"/>
                <a:ea typeface="微软雅黑"/>
                <a:cs typeface="Lato Light" charset="0"/>
                <a:sym typeface="Lato Light" charset="0"/>
              </a:rPr>
              <a:t>文本描述，建议与标题相关并符合整体语言</a:t>
            </a:r>
            <a:r>
              <a:rPr lang="zh-CN" altLang="en-US" dirty="0" smtClean="0">
                <a:solidFill>
                  <a:srgbClr val="3F3F3F"/>
                </a:solidFill>
                <a:latin typeface="微软雅黑"/>
                <a:ea typeface="微软雅黑"/>
                <a:cs typeface="Lato Light" charset="0"/>
                <a:sym typeface="Lato Light" charset="0"/>
              </a:rPr>
              <a:t>风格</a:t>
            </a:r>
            <a:r>
              <a:rPr lang="en-US" altLang="zh-CN" dirty="0" smtClean="0">
                <a:solidFill>
                  <a:srgbClr val="3F3F3F"/>
                </a:solidFill>
                <a:latin typeface="微软雅黑"/>
                <a:ea typeface="微软雅黑"/>
                <a:cs typeface="Lato Light" charset="0"/>
                <a:sym typeface="Lato Light" charset="0"/>
              </a:rPr>
              <a:t>.</a:t>
            </a:r>
            <a:r>
              <a:rPr lang="zh-CN" altLang="en-US" dirty="0">
                <a:solidFill>
                  <a:srgbClr val="3F3F3F"/>
                </a:solidFill>
                <a:latin typeface="微软雅黑"/>
                <a:ea typeface="微软雅黑"/>
                <a:cs typeface="Lato Light" charset="0"/>
                <a:sym typeface="Lato Light" charset="0"/>
              </a:rPr>
              <a:t>此处添加企业优势的详细文本描述，建议与标题相关并符合整体语言风格</a:t>
            </a:r>
            <a:r>
              <a:rPr lang="en-US" altLang="zh-CN" dirty="0">
                <a:solidFill>
                  <a:srgbClr val="3F3F3F"/>
                </a:solidFill>
                <a:latin typeface="微软雅黑"/>
                <a:ea typeface="微软雅黑"/>
                <a:cs typeface="Lato Light" charset="0"/>
                <a:sym typeface="Lato Light" charset="0"/>
              </a:rPr>
              <a:t>.</a:t>
            </a:r>
          </a:p>
          <a:p>
            <a:pPr fontAlgn="base">
              <a:lnSpc>
                <a:spcPct val="125000"/>
              </a:lnSpc>
              <a:spcBef>
                <a:spcPct val="0"/>
              </a:spcBef>
              <a:spcAft>
                <a:spcPct val="0"/>
              </a:spcAft>
            </a:pPr>
            <a:endParaRPr lang="en-US" dirty="0">
              <a:solidFill>
                <a:srgbClr val="3F3F3F"/>
              </a:solidFill>
              <a:latin typeface="微软雅黑"/>
              <a:ea typeface="微软雅黑"/>
              <a:cs typeface="Lato Light" charset="0"/>
              <a:sym typeface="Lato Light" charset="0"/>
            </a:endParaRPr>
          </a:p>
        </p:txBody>
      </p:sp>
      <p:sp>
        <p:nvSpPr>
          <p:cNvPr id="11" name="Rectangle 45"/>
          <p:cNvSpPr/>
          <p:nvPr/>
        </p:nvSpPr>
        <p:spPr bwMode="auto">
          <a:xfrm>
            <a:off x="-378915" y="4667480"/>
            <a:ext cx="2874933"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2800" b="1" dirty="0" smtClean="0">
                <a:solidFill>
                  <a:srgbClr val="3F3F3F"/>
                </a:solidFill>
                <a:latin typeface="微软雅黑"/>
                <a:ea typeface="微软雅黑"/>
                <a:cs typeface="Bebas Neue" charset="0"/>
                <a:sym typeface="Bebas Neue" charset="0"/>
              </a:rPr>
              <a:t>产品标题</a:t>
            </a:r>
            <a:endParaRPr lang="en-US" altLang="zh-CN" sz="2800" b="1" dirty="0">
              <a:solidFill>
                <a:srgbClr val="3F3F3F"/>
              </a:solidFill>
              <a:latin typeface="微软雅黑"/>
              <a:ea typeface="微软雅黑"/>
              <a:cs typeface="Bebas Neue" charset="0"/>
              <a:sym typeface="Bebas Neue" charset="0"/>
            </a:endParaRPr>
          </a:p>
        </p:txBody>
      </p:sp>
      <p:sp>
        <p:nvSpPr>
          <p:cNvPr id="12" name="Rectangle 45"/>
          <p:cNvSpPr/>
          <p:nvPr/>
        </p:nvSpPr>
        <p:spPr bwMode="auto">
          <a:xfrm>
            <a:off x="9410993" y="540507"/>
            <a:ext cx="2874933"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smtClean="0">
                <a:solidFill>
                  <a:srgbClr val="FFFFFF"/>
                </a:solidFill>
                <a:latin typeface="微软雅黑"/>
                <a:ea typeface="微软雅黑"/>
                <a:cs typeface="Bebas Neue" charset="0"/>
                <a:sym typeface="Bebas Neue" charset="0"/>
              </a:rPr>
              <a:t>产品介绍</a:t>
            </a:r>
            <a:endParaRPr lang="en-US" altLang="zh-CN" sz="3600" b="1" dirty="0">
              <a:solidFill>
                <a:srgbClr val="EA4C4C"/>
              </a:solidFill>
              <a:latin typeface="微软雅黑"/>
              <a:ea typeface="微软雅黑"/>
              <a:cs typeface="Bebas Neue" charset="0"/>
              <a:sym typeface="Bebas Neue" charset="0"/>
            </a:endParaRPr>
          </a:p>
        </p:txBody>
      </p:sp>
    </p:spTree>
    <p:extLst>
      <p:ext uri="{BB962C8B-B14F-4D97-AF65-F5344CB8AC3E}">
        <p14:creationId xmlns:p14="http://schemas.microsoft.com/office/powerpoint/2010/main" val="20334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par>
                          <p:cTn id="11" fill="hold">
                            <p:stCondLst>
                              <p:cond delay="800"/>
                            </p:stCondLst>
                            <p:childTnLst>
                              <p:par>
                                <p:cTn id="12" presetID="16" presetClass="entr" presetSubtype="37"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outVertical)">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3432995" y="-31406"/>
            <a:ext cx="8832723" cy="6889406"/>
          </a:xfrm>
          <a:custGeom>
            <a:avLst/>
            <a:gdLst>
              <a:gd name="connsiteX0" fmla="*/ 0 w 5308473"/>
              <a:gd name="connsiteY0" fmla="*/ 0 h 5879756"/>
              <a:gd name="connsiteX1" fmla="*/ 5308473 w 5308473"/>
              <a:gd name="connsiteY1" fmla="*/ 0 h 5879756"/>
              <a:gd name="connsiteX2" fmla="*/ 5308473 w 5308473"/>
              <a:gd name="connsiteY2" fmla="*/ 5879756 h 5879756"/>
              <a:gd name="connsiteX3" fmla="*/ 0 w 5308473"/>
              <a:gd name="connsiteY3" fmla="*/ 5879756 h 5879756"/>
              <a:gd name="connsiteX4" fmla="*/ 0 w 5308473"/>
              <a:gd name="connsiteY4" fmla="*/ 0 h 5879756"/>
              <a:gd name="connsiteX0" fmla="*/ 0 w 5308473"/>
              <a:gd name="connsiteY0" fmla="*/ 0 h 5879756"/>
              <a:gd name="connsiteX1" fmla="*/ 5308473 w 5308473"/>
              <a:gd name="connsiteY1" fmla="*/ 0 h 5879756"/>
              <a:gd name="connsiteX2" fmla="*/ 0 w 5308473"/>
              <a:gd name="connsiteY2" fmla="*/ 5879756 h 5879756"/>
              <a:gd name="connsiteX3" fmla="*/ 0 w 5308473"/>
              <a:gd name="connsiteY3" fmla="*/ 0 h 5879756"/>
              <a:gd name="connsiteX0" fmla="*/ 0 w 8794623"/>
              <a:gd name="connsiteY0" fmla="*/ 0 h 5879756"/>
              <a:gd name="connsiteX1" fmla="*/ 8794623 w 8794623"/>
              <a:gd name="connsiteY1" fmla="*/ 2838450 h 5879756"/>
              <a:gd name="connsiteX2" fmla="*/ 0 w 8794623"/>
              <a:gd name="connsiteY2" fmla="*/ 5879756 h 5879756"/>
              <a:gd name="connsiteX3" fmla="*/ 0 w 8794623"/>
              <a:gd name="connsiteY3" fmla="*/ 0 h 5879756"/>
              <a:gd name="connsiteX0" fmla="*/ 5200650 w 8794623"/>
              <a:gd name="connsiteY0" fmla="*/ 0 h 6889406"/>
              <a:gd name="connsiteX1" fmla="*/ 8794623 w 8794623"/>
              <a:gd name="connsiteY1" fmla="*/ 3848100 h 6889406"/>
              <a:gd name="connsiteX2" fmla="*/ 0 w 8794623"/>
              <a:gd name="connsiteY2" fmla="*/ 6889406 h 6889406"/>
              <a:gd name="connsiteX3" fmla="*/ 5200650 w 8794623"/>
              <a:gd name="connsiteY3" fmla="*/ 0 h 6889406"/>
              <a:gd name="connsiteX0" fmla="*/ 5200650 w 8832723"/>
              <a:gd name="connsiteY0" fmla="*/ 0 h 6889406"/>
              <a:gd name="connsiteX1" fmla="*/ 8832723 w 8832723"/>
              <a:gd name="connsiteY1" fmla="*/ 3524250 h 6889406"/>
              <a:gd name="connsiteX2" fmla="*/ 0 w 8832723"/>
              <a:gd name="connsiteY2" fmla="*/ 6889406 h 6889406"/>
              <a:gd name="connsiteX3" fmla="*/ 5200650 w 8832723"/>
              <a:gd name="connsiteY3" fmla="*/ 0 h 6889406"/>
            </a:gdLst>
            <a:ahLst/>
            <a:cxnLst>
              <a:cxn ang="0">
                <a:pos x="connsiteX0" y="connsiteY0"/>
              </a:cxn>
              <a:cxn ang="0">
                <a:pos x="connsiteX1" y="connsiteY1"/>
              </a:cxn>
              <a:cxn ang="0">
                <a:pos x="connsiteX2" y="connsiteY2"/>
              </a:cxn>
              <a:cxn ang="0">
                <a:pos x="connsiteX3" y="connsiteY3"/>
              </a:cxn>
            </a:cxnLst>
            <a:rect l="l" t="t" r="r" b="b"/>
            <a:pathLst>
              <a:path w="8832723" h="6889406">
                <a:moveTo>
                  <a:pt x="5200650" y="0"/>
                </a:moveTo>
                <a:lnTo>
                  <a:pt x="8832723" y="3524250"/>
                </a:lnTo>
                <a:lnTo>
                  <a:pt x="0" y="6889406"/>
                </a:lnTo>
                <a:lnTo>
                  <a:pt x="520065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1144701" y="50476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产品形式</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PRODUCT FORM </a:t>
            </a:r>
            <a:endParaRPr lang="zh-CN" altLang="en-US" sz="1400" b="1" dirty="0" smtClean="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6" name="MH_Other_1"/>
          <p:cNvSpPr/>
          <p:nvPr>
            <p:custDataLst>
              <p:tags r:id="rId1"/>
            </p:custDataLst>
          </p:nvPr>
        </p:nvSpPr>
        <p:spPr>
          <a:xfrm flipH="1">
            <a:off x="3432995" y="840659"/>
            <a:ext cx="8822802" cy="6070579"/>
          </a:xfrm>
          <a:custGeom>
            <a:avLst/>
            <a:gdLst>
              <a:gd name="connsiteX0" fmla="*/ 1030015 w 5397909"/>
              <a:gd name="connsiteY0" fmla="*/ 0 h 4231635"/>
              <a:gd name="connsiteX1" fmla="*/ 5397909 w 5397909"/>
              <a:gd name="connsiteY1" fmla="*/ 4231635 h 4231635"/>
              <a:gd name="connsiteX2" fmla="*/ 0 w 5397909"/>
              <a:gd name="connsiteY2" fmla="*/ 4231635 h 4231635"/>
              <a:gd name="connsiteX3" fmla="*/ 0 w 5397909"/>
              <a:gd name="connsiteY3" fmla="*/ 997883 h 4231635"/>
              <a:gd name="connsiteX0" fmla="*/ 1425588 w 5397909"/>
              <a:gd name="connsiteY0" fmla="*/ 0 h 3836061"/>
              <a:gd name="connsiteX1" fmla="*/ 5397909 w 5397909"/>
              <a:gd name="connsiteY1" fmla="*/ 3836061 h 3836061"/>
              <a:gd name="connsiteX2" fmla="*/ 0 w 5397909"/>
              <a:gd name="connsiteY2" fmla="*/ 3836061 h 3836061"/>
              <a:gd name="connsiteX3" fmla="*/ 0 w 5397909"/>
              <a:gd name="connsiteY3" fmla="*/ 602309 h 3836061"/>
              <a:gd name="connsiteX4" fmla="*/ 1425588 w 5397909"/>
              <a:gd name="connsiteY4" fmla="*/ 0 h 3836061"/>
              <a:gd name="connsiteX0" fmla="*/ 1425588 w 5397909"/>
              <a:gd name="connsiteY0" fmla="*/ 0 h 3836061"/>
              <a:gd name="connsiteX1" fmla="*/ 5397909 w 5397909"/>
              <a:gd name="connsiteY1" fmla="*/ 3836061 h 3836061"/>
              <a:gd name="connsiteX2" fmla="*/ 0 w 5397909"/>
              <a:gd name="connsiteY2" fmla="*/ 3836061 h 3836061"/>
              <a:gd name="connsiteX3" fmla="*/ 0 w 5397909"/>
              <a:gd name="connsiteY3" fmla="*/ 1165241 h 3836061"/>
              <a:gd name="connsiteX4" fmla="*/ 1425588 w 5397909"/>
              <a:gd name="connsiteY4" fmla="*/ 0 h 3836061"/>
              <a:gd name="connsiteX0" fmla="*/ 1425588 w 5397909"/>
              <a:gd name="connsiteY0" fmla="*/ 0 h 3836061"/>
              <a:gd name="connsiteX1" fmla="*/ 5397909 w 5397909"/>
              <a:gd name="connsiteY1" fmla="*/ 3836061 h 3836061"/>
              <a:gd name="connsiteX2" fmla="*/ 0 w 5397909"/>
              <a:gd name="connsiteY2" fmla="*/ 3836061 h 3836061"/>
              <a:gd name="connsiteX3" fmla="*/ 0 w 5397909"/>
              <a:gd name="connsiteY3" fmla="*/ 1317384 h 3836061"/>
              <a:gd name="connsiteX4" fmla="*/ 1425588 w 5397909"/>
              <a:gd name="connsiteY4" fmla="*/ 0 h 3836061"/>
              <a:gd name="connsiteX0" fmla="*/ 1456017 w 5428338"/>
              <a:gd name="connsiteY0" fmla="*/ 0 h 3836061"/>
              <a:gd name="connsiteX1" fmla="*/ 5428338 w 5428338"/>
              <a:gd name="connsiteY1" fmla="*/ 3836061 h 3836061"/>
              <a:gd name="connsiteX2" fmla="*/ 30429 w 5428338"/>
              <a:gd name="connsiteY2" fmla="*/ 3836061 h 3836061"/>
              <a:gd name="connsiteX3" fmla="*/ 0 w 5428338"/>
              <a:gd name="connsiteY3" fmla="*/ 1378241 h 3836061"/>
              <a:gd name="connsiteX4" fmla="*/ 1456017 w 5428338"/>
              <a:gd name="connsiteY4" fmla="*/ 0 h 3836061"/>
              <a:gd name="connsiteX0" fmla="*/ 1456017 w 7010908"/>
              <a:gd name="connsiteY0" fmla="*/ 0 h 3836061"/>
              <a:gd name="connsiteX1" fmla="*/ 7010908 w 7010908"/>
              <a:gd name="connsiteY1" fmla="*/ 3810628 h 3836061"/>
              <a:gd name="connsiteX2" fmla="*/ 30429 w 7010908"/>
              <a:gd name="connsiteY2" fmla="*/ 3836061 h 3836061"/>
              <a:gd name="connsiteX3" fmla="*/ 0 w 7010908"/>
              <a:gd name="connsiteY3" fmla="*/ 1378241 h 3836061"/>
              <a:gd name="connsiteX4" fmla="*/ 1456017 w 7010908"/>
              <a:gd name="connsiteY4" fmla="*/ 0 h 3836061"/>
              <a:gd name="connsiteX0" fmla="*/ 2239766 w 7010908"/>
              <a:gd name="connsiteY0" fmla="*/ 0 h 3823345"/>
              <a:gd name="connsiteX1" fmla="*/ 7010908 w 7010908"/>
              <a:gd name="connsiteY1" fmla="*/ 3797912 h 3823345"/>
              <a:gd name="connsiteX2" fmla="*/ 30429 w 7010908"/>
              <a:gd name="connsiteY2" fmla="*/ 3823345 h 3823345"/>
              <a:gd name="connsiteX3" fmla="*/ 0 w 7010908"/>
              <a:gd name="connsiteY3" fmla="*/ 1365525 h 3823345"/>
              <a:gd name="connsiteX4" fmla="*/ 2239766 w 7010908"/>
              <a:gd name="connsiteY4" fmla="*/ 0 h 3823345"/>
              <a:gd name="connsiteX0" fmla="*/ 2209337 w 6980479"/>
              <a:gd name="connsiteY0" fmla="*/ 0 h 3823345"/>
              <a:gd name="connsiteX1" fmla="*/ 6980479 w 6980479"/>
              <a:gd name="connsiteY1" fmla="*/ 3797912 h 3823345"/>
              <a:gd name="connsiteX2" fmla="*/ 0 w 6980479"/>
              <a:gd name="connsiteY2" fmla="*/ 3823345 h 3823345"/>
              <a:gd name="connsiteX3" fmla="*/ 44931 w 6980479"/>
              <a:gd name="connsiteY3" fmla="*/ 1759730 h 3823345"/>
              <a:gd name="connsiteX4" fmla="*/ 2209337 w 6980479"/>
              <a:gd name="connsiteY4" fmla="*/ 0 h 3823345"/>
              <a:gd name="connsiteX0" fmla="*/ 2209337 w 6980479"/>
              <a:gd name="connsiteY0" fmla="*/ 0 h 3823345"/>
              <a:gd name="connsiteX1" fmla="*/ 6980479 w 6980479"/>
              <a:gd name="connsiteY1" fmla="*/ 3797912 h 3823345"/>
              <a:gd name="connsiteX2" fmla="*/ 0 w 6980479"/>
              <a:gd name="connsiteY2" fmla="*/ 3823345 h 3823345"/>
              <a:gd name="connsiteX3" fmla="*/ 29859 w 6980479"/>
              <a:gd name="connsiteY3" fmla="*/ 1759730 h 3823345"/>
              <a:gd name="connsiteX4" fmla="*/ 2209337 w 6980479"/>
              <a:gd name="connsiteY4" fmla="*/ 0 h 3823345"/>
              <a:gd name="connsiteX0" fmla="*/ 2631355 w 6980479"/>
              <a:gd name="connsiteY0" fmla="*/ 0 h 4331996"/>
              <a:gd name="connsiteX1" fmla="*/ 6980479 w 6980479"/>
              <a:gd name="connsiteY1" fmla="*/ 4306563 h 4331996"/>
              <a:gd name="connsiteX2" fmla="*/ 0 w 6980479"/>
              <a:gd name="connsiteY2" fmla="*/ 4331996 h 4331996"/>
              <a:gd name="connsiteX3" fmla="*/ 29859 w 6980479"/>
              <a:gd name="connsiteY3" fmla="*/ 2268381 h 4331996"/>
              <a:gd name="connsiteX4" fmla="*/ 2631355 w 6980479"/>
              <a:gd name="connsiteY4" fmla="*/ 0 h 4331996"/>
              <a:gd name="connsiteX0" fmla="*/ 2344986 w 6980479"/>
              <a:gd name="connsiteY0" fmla="*/ 0 h 4090387"/>
              <a:gd name="connsiteX1" fmla="*/ 6980479 w 6980479"/>
              <a:gd name="connsiteY1" fmla="*/ 4064954 h 4090387"/>
              <a:gd name="connsiteX2" fmla="*/ 0 w 6980479"/>
              <a:gd name="connsiteY2" fmla="*/ 4090387 h 4090387"/>
              <a:gd name="connsiteX3" fmla="*/ 29859 w 6980479"/>
              <a:gd name="connsiteY3" fmla="*/ 2026772 h 4090387"/>
              <a:gd name="connsiteX4" fmla="*/ 2344986 w 6980479"/>
              <a:gd name="connsiteY4" fmla="*/ 0 h 4090387"/>
              <a:gd name="connsiteX0" fmla="*/ 2571068 w 6980479"/>
              <a:gd name="connsiteY0" fmla="*/ 0 h 4039522"/>
              <a:gd name="connsiteX1" fmla="*/ 6980479 w 6980479"/>
              <a:gd name="connsiteY1" fmla="*/ 4014089 h 4039522"/>
              <a:gd name="connsiteX2" fmla="*/ 0 w 6980479"/>
              <a:gd name="connsiteY2" fmla="*/ 4039522 h 4039522"/>
              <a:gd name="connsiteX3" fmla="*/ 29859 w 6980479"/>
              <a:gd name="connsiteY3" fmla="*/ 1975907 h 4039522"/>
              <a:gd name="connsiteX4" fmla="*/ 2571068 w 6980479"/>
              <a:gd name="connsiteY4" fmla="*/ 0 h 4039522"/>
              <a:gd name="connsiteX0" fmla="*/ 2465563 w 6980479"/>
              <a:gd name="connsiteY0" fmla="*/ 0 h 4052238"/>
              <a:gd name="connsiteX1" fmla="*/ 6980479 w 6980479"/>
              <a:gd name="connsiteY1" fmla="*/ 4026805 h 4052238"/>
              <a:gd name="connsiteX2" fmla="*/ 0 w 6980479"/>
              <a:gd name="connsiteY2" fmla="*/ 4052238 h 4052238"/>
              <a:gd name="connsiteX3" fmla="*/ 29859 w 6980479"/>
              <a:gd name="connsiteY3" fmla="*/ 1988623 h 4052238"/>
              <a:gd name="connsiteX4" fmla="*/ 2465563 w 6980479"/>
              <a:gd name="connsiteY4" fmla="*/ 0 h 4052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0479" h="4052238">
                <a:moveTo>
                  <a:pt x="2465563" y="0"/>
                </a:moveTo>
                <a:lnTo>
                  <a:pt x="6980479" y="4026805"/>
                </a:lnTo>
                <a:lnTo>
                  <a:pt x="0" y="4052238"/>
                </a:lnTo>
                <a:lnTo>
                  <a:pt x="29859" y="1988623"/>
                </a:lnTo>
                <a:cubicBezTo>
                  <a:pt x="373197" y="1655995"/>
                  <a:pt x="2122225" y="332628"/>
                  <a:pt x="2465563" y="0"/>
                </a:cubicBez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rcRect/>
            <a:stretch>
              <a:fillRect l="-59761" t="-34380" r="-5324" b="-6076"/>
            </a:stretch>
          </a:blip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43"/>
          <p:cNvSpPr/>
          <p:nvPr/>
        </p:nvSpPr>
        <p:spPr bwMode="auto">
          <a:xfrm>
            <a:off x="666750" y="4882446"/>
            <a:ext cx="3096185" cy="93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a:t>
            </a:r>
            <a:r>
              <a:rPr lang="zh-CN" altLang="en-US" dirty="0" smtClean="0">
                <a:solidFill>
                  <a:srgbClr val="3F3F3F"/>
                </a:solidFill>
                <a:latin typeface="微软雅黑"/>
                <a:ea typeface="微软雅黑"/>
                <a:cs typeface="Lato Light" charset="0"/>
                <a:sym typeface="Lato Light" charset="0"/>
              </a:rPr>
              <a:t>添加企业产品的内容详细</a:t>
            </a:r>
            <a:r>
              <a:rPr lang="zh-CN" altLang="en-US" dirty="0">
                <a:solidFill>
                  <a:srgbClr val="3F3F3F"/>
                </a:solidFill>
                <a:latin typeface="微软雅黑"/>
                <a:ea typeface="微软雅黑"/>
                <a:cs typeface="Lato Light" charset="0"/>
                <a:sym typeface="Lato Light" charset="0"/>
              </a:rPr>
              <a:t>文本描述，建议与标题相关并符合整体语言</a:t>
            </a:r>
            <a:r>
              <a:rPr lang="zh-CN" altLang="en-US" dirty="0" smtClean="0">
                <a:solidFill>
                  <a:srgbClr val="3F3F3F"/>
                </a:solidFill>
                <a:latin typeface="微软雅黑"/>
                <a:ea typeface="微软雅黑"/>
                <a:cs typeface="Lato Light" charset="0"/>
                <a:sym typeface="Lato Light" charset="0"/>
              </a:rPr>
              <a:t>风格</a:t>
            </a:r>
            <a:r>
              <a:rPr lang="en-US" altLang="zh-CN" dirty="0" smtClean="0">
                <a:solidFill>
                  <a:srgbClr val="3F3F3F"/>
                </a:solidFill>
                <a:latin typeface="微软雅黑"/>
                <a:ea typeface="微软雅黑"/>
                <a:cs typeface="Lato Light" charset="0"/>
                <a:sym typeface="Lato Light" charset="0"/>
              </a:rPr>
              <a:t>.</a:t>
            </a:r>
            <a:endParaRPr lang="en-US" dirty="0">
              <a:solidFill>
                <a:srgbClr val="3F3F3F"/>
              </a:solidFill>
              <a:latin typeface="微软雅黑"/>
              <a:ea typeface="微软雅黑"/>
              <a:cs typeface="Lato Light" charset="0"/>
              <a:sym typeface="Lato Light" charset="0"/>
            </a:endParaRPr>
          </a:p>
        </p:txBody>
      </p:sp>
      <p:sp>
        <p:nvSpPr>
          <p:cNvPr id="17" name="Rectangle 43"/>
          <p:cNvSpPr/>
          <p:nvPr/>
        </p:nvSpPr>
        <p:spPr bwMode="auto">
          <a:xfrm>
            <a:off x="1080972" y="3114873"/>
            <a:ext cx="4375930" cy="93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a:t>
            </a:r>
            <a:r>
              <a:rPr lang="zh-CN" altLang="en-US" dirty="0" smtClean="0">
                <a:solidFill>
                  <a:srgbClr val="3F3F3F"/>
                </a:solidFill>
                <a:latin typeface="微软雅黑"/>
                <a:ea typeface="微软雅黑"/>
                <a:cs typeface="Lato Light" charset="0"/>
                <a:sym typeface="Lato Light" charset="0"/>
              </a:rPr>
              <a:t>添加企业产品的内容详细</a:t>
            </a:r>
            <a:r>
              <a:rPr lang="zh-CN" altLang="en-US" dirty="0">
                <a:solidFill>
                  <a:srgbClr val="3F3F3F"/>
                </a:solidFill>
                <a:latin typeface="微软雅黑"/>
                <a:ea typeface="微软雅黑"/>
                <a:cs typeface="Lato Light" charset="0"/>
                <a:sym typeface="Lato Light" charset="0"/>
              </a:rPr>
              <a:t>文本描述，建议与标题相关并符合整体语言</a:t>
            </a:r>
            <a:r>
              <a:rPr lang="zh-CN" altLang="en-US" dirty="0" smtClean="0">
                <a:solidFill>
                  <a:srgbClr val="3F3F3F"/>
                </a:solidFill>
                <a:latin typeface="微软雅黑"/>
                <a:ea typeface="微软雅黑"/>
                <a:cs typeface="Lato Light" charset="0"/>
                <a:sym typeface="Lato Light" charset="0"/>
              </a:rPr>
              <a:t>风格</a:t>
            </a:r>
            <a:r>
              <a:rPr lang="en-US" altLang="zh-CN" dirty="0" smtClean="0">
                <a:solidFill>
                  <a:srgbClr val="3F3F3F"/>
                </a:solidFill>
                <a:latin typeface="微软雅黑"/>
                <a:ea typeface="微软雅黑"/>
                <a:cs typeface="Lato Light" charset="0"/>
                <a:sym typeface="Lato Light" charset="0"/>
              </a:rPr>
              <a:t>.</a:t>
            </a:r>
            <a:endParaRPr lang="en-US" dirty="0">
              <a:solidFill>
                <a:srgbClr val="3F3F3F"/>
              </a:solidFill>
              <a:latin typeface="微软雅黑"/>
              <a:ea typeface="微软雅黑"/>
              <a:cs typeface="Lato Light" charset="0"/>
              <a:sym typeface="Lato Light" charset="0"/>
            </a:endParaRPr>
          </a:p>
        </p:txBody>
      </p:sp>
      <p:sp>
        <p:nvSpPr>
          <p:cNvPr id="18" name="Rectangle 43"/>
          <p:cNvSpPr/>
          <p:nvPr/>
        </p:nvSpPr>
        <p:spPr bwMode="auto">
          <a:xfrm>
            <a:off x="2134698" y="1433304"/>
            <a:ext cx="5005231" cy="93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a:t>
            </a:r>
            <a:r>
              <a:rPr lang="zh-CN" altLang="en-US" dirty="0" smtClean="0">
                <a:solidFill>
                  <a:srgbClr val="3F3F3F"/>
                </a:solidFill>
                <a:latin typeface="微软雅黑"/>
                <a:ea typeface="微软雅黑"/>
                <a:cs typeface="Lato Light" charset="0"/>
                <a:sym typeface="Lato Light" charset="0"/>
              </a:rPr>
              <a:t>添加企业产品的内容详细</a:t>
            </a:r>
            <a:r>
              <a:rPr lang="zh-CN" altLang="en-US" dirty="0">
                <a:solidFill>
                  <a:srgbClr val="3F3F3F"/>
                </a:solidFill>
                <a:latin typeface="微软雅黑"/>
                <a:ea typeface="微软雅黑"/>
                <a:cs typeface="Lato Light" charset="0"/>
                <a:sym typeface="Lato Light" charset="0"/>
              </a:rPr>
              <a:t>文本描述，建议与标题相关并符合整体语言</a:t>
            </a:r>
            <a:r>
              <a:rPr lang="zh-CN" altLang="en-US" dirty="0" smtClean="0">
                <a:solidFill>
                  <a:srgbClr val="3F3F3F"/>
                </a:solidFill>
                <a:latin typeface="微软雅黑"/>
                <a:ea typeface="微软雅黑"/>
                <a:cs typeface="Lato Light" charset="0"/>
                <a:sym typeface="Lato Light" charset="0"/>
              </a:rPr>
              <a:t>风格</a:t>
            </a:r>
            <a:r>
              <a:rPr lang="en-US" altLang="zh-CN" dirty="0" smtClean="0">
                <a:solidFill>
                  <a:srgbClr val="3F3F3F"/>
                </a:solidFill>
                <a:latin typeface="微软雅黑"/>
                <a:ea typeface="微软雅黑"/>
                <a:cs typeface="Lato Light" charset="0"/>
                <a:sym typeface="Lato Light" charset="0"/>
              </a:rPr>
              <a:t>.</a:t>
            </a:r>
            <a:endParaRPr lang="en-US" dirty="0">
              <a:solidFill>
                <a:srgbClr val="3F3F3F"/>
              </a:solidFill>
              <a:latin typeface="微软雅黑"/>
              <a:ea typeface="微软雅黑"/>
              <a:cs typeface="Lato Light" charset="0"/>
              <a:sym typeface="Lato Light" charset="0"/>
            </a:endParaRPr>
          </a:p>
        </p:txBody>
      </p:sp>
      <p:grpSp>
        <p:nvGrpSpPr>
          <p:cNvPr id="19" name="组合 18"/>
          <p:cNvGrpSpPr/>
          <p:nvPr/>
        </p:nvGrpSpPr>
        <p:grpSpPr>
          <a:xfrm>
            <a:off x="5695032" y="2750513"/>
            <a:ext cx="1695732" cy="1695732"/>
            <a:chOff x="8429626" y="718899"/>
            <a:chExt cx="1878399" cy="1878399"/>
          </a:xfrm>
        </p:grpSpPr>
        <p:sp>
          <p:nvSpPr>
            <p:cNvPr id="20" name="椭圆 19"/>
            <p:cNvSpPr/>
            <p:nvPr/>
          </p:nvSpPr>
          <p:spPr>
            <a:xfrm>
              <a:off x="8429626" y="718899"/>
              <a:ext cx="1878399" cy="1878399"/>
            </a:xfrm>
            <a:prstGeom prst="ellipse">
              <a:avLst/>
            </a:prstGeom>
            <a:solidFill>
              <a:schemeClr val="bg1">
                <a:lumMod val="95000"/>
              </a:schemeClr>
            </a:solidFill>
            <a:ln w="127000">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21" name="TextBox 15"/>
            <p:cNvSpPr txBox="1"/>
            <p:nvPr/>
          </p:nvSpPr>
          <p:spPr>
            <a:xfrm>
              <a:off x="8786655" y="1876621"/>
              <a:ext cx="1296783" cy="340931"/>
            </a:xfrm>
            <a:prstGeom prst="rect">
              <a:avLst/>
            </a:prstGeom>
            <a:noFill/>
          </p:spPr>
          <p:txBody>
            <a:bodyPr wrap="square" lIns="0" tIns="0" rIns="0" bIns="0" rtlCol="0">
              <a:spAutoFit/>
            </a:bodyPr>
            <a:lstStyle/>
            <a:p>
              <a:pPr algn="ctr"/>
              <a:r>
                <a:rPr lang="zh-CN" altLang="en-US" sz="2000" b="1" dirty="0" smtClean="0">
                  <a:solidFill>
                    <a:srgbClr val="3F3F3F"/>
                  </a:solidFill>
                  <a:latin typeface="微软雅黑" pitchFamily="34" charset="-122"/>
                  <a:ea typeface="微软雅黑" pitchFamily="34" charset="-122"/>
                </a:rPr>
                <a:t>线下门店</a:t>
              </a:r>
              <a:endParaRPr lang="zh-CN" altLang="en-US" sz="2000" b="1" dirty="0">
                <a:solidFill>
                  <a:srgbClr val="3F3F3F"/>
                </a:solidFill>
                <a:latin typeface="微软雅黑" pitchFamily="34" charset="-122"/>
                <a:ea typeface="微软雅黑" pitchFamily="34" charset="-122"/>
              </a:endParaRPr>
            </a:p>
          </p:txBody>
        </p:sp>
        <p:sp>
          <p:nvSpPr>
            <p:cNvPr id="22" name="KSO_Shape"/>
            <p:cNvSpPr/>
            <p:nvPr/>
          </p:nvSpPr>
          <p:spPr bwMode="auto">
            <a:xfrm>
              <a:off x="9113803" y="1145921"/>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3F3F3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itchFamily="2" charset="-122"/>
              </a:endParaRPr>
            </a:p>
          </p:txBody>
        </p:sp>
      </p:grpSp>
      <p:grpSp>
        <p:nvGrpSpPr>
          <p:cNvPr id="23" name="组合 22"/>
          <p:cNvGrpSpPr/>
          <p:nvPr/>
        </p:nvGrpSpPr>
        <p:grpSpPr>
          <a:xfrm>
            <a:off x="3878189" y="4700544"/>
            <a:ext cx="1695732" cy="1695732"/>
            <a:chOff x="5155974" y="2205937"/>
            <a:chExt cx="1878399" cy="1878399"/>
          </a:xfrm>
        </p:grpSpPr>
        <p:sp>
          <p:nvSpPr>
            <p:cNvPr id="24" name="椭圆 23"/>
            <p:cNvSpPr/>
            <p:nvPr/>
          </p:nvSpPr>
          <p:spPr>
            <a:xfrm>
              <a:off x="5155974" y="2205937"/>
              <a:ext cx="1878399" cy="1878399"/>
            </a:xfrm>
            <a:prstGeom prst="ellipse">
              <a:avLst/>
            </a:prstGeom>
            <a:solidFill>
              <a:schemeClr val="bg1">
                <a:lumMod val="95000"/>
              </a:schemeClr>
            </a:solidFill>
            <a:ln w="127000">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25" name="TextBox 16"/>
            <p:cNvSpPr txBox="1"/>
            <p:nvPr/>
          </p:nvSpPr>
          <p:spPr>
            <a:xfrm>
              <a:off x="5287644" y="3273804"/>
              <a:ext cx="1615055" cy="340931"/>
            </a:xfrm>
            <a:prstGeom prst="rect">
              <a:avLst/>
            </a:prstGeom>
            <a:noFill/>
          </p:spPr>
          <p:txBody>
            <a:bodyPr wrap="square" lIns="0" tIns="0" rIns="0" bIns="0" rtlCol="0">
              <a:spAutoFit/>
            </a:bodyPr>
            <a:lstStyle/>
            <a:p>
              <a:pPr algn="ctr"/>
              <a:r>
                <a:rPr lang="zh-CN" altLang="en-US" sz="2000" b="1" dirty="0" smtClean="0">
                  <a:solidFill>
                    <a:srgbClr val="3F3F3F"/>
                  </a:solidFill>
                  <a:latin typeface="微软雅黑" pitchFamily="34" charset="-122"/>
                  <a:ea typeface="微软雅黑" pitchFamily="34" charset="-122"/>
                </a:rPr>
                <a:t>电脑客户端</a:t>
              </a:r>
              <a:endParaRPr lang="zh-CN" altLang="en-US" sz="2000" b="1" dirty="0">
                <a:solidFill>
                  <a:srgbClr val="3F3F3F"/>
                </a:solidFill>
                <a:latin typeface="微软雅黑" pitchFamily="34" charset="-122"/>
                <a:ea typeface="微软雅黑" pitchFamily="34" charset="-122"/>
              </a:endParaRPr>
            </a:p>
          </p:txBody>
        </p:sp>
        <p:sp>
          <p:nvSpPr>
            <p:cNvPr id="26" name="KSO_Shape"/>
            <p:cNvSpPr/>
            <p:nvPr/>
          </p:nvSpPr>
          <p:spPr bwMode="auto">
            <a:xfrm>
              <a:off x="5739653" y="2613042"/>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3F3F3F"/>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3F3F3F"/>
                </a:solidFill>
                <a:ea typeface="宋体" pitchFamily="2" charset="-122"/>
              </a:endParaRPr>
            </a:p>
          </p:txBody>
        </p:sp>
      </p:grpSp>
      <p:grpSp>
        <p:nvGrpSpPr>
          <p:cNvPr id="27" name="组合 26"/>
          <p:cNvGrpSpPr/>
          <p:nvPr/>
        </p:nvGrpSpPr>
        <p:grpSpPr>
          <a:xfrm>
            <a:off x="7413365" y="999693"/>
            <a:ext cx="1695732" cy="1695732"/>
            <a:chOff x="1683125" y="4236736"/>
            <a:chExt cx="1878399" cy="1878399"/>
          </a:xfrm>
        </p:grpSpPr>
        <p:sp>
          <p:nvSpPr>
            <p:cNvPr id="28" name="椭圆 27"/>
            <p:cNvSpPr/>
            <p:nvPr/>
          </p:nvSpPr>
          <p:spPr>
            <a:xfrm>
              <a:off x="1683125" y="4236736"/>
              <a:ext cx="1878399" cy="1878399"/>
            </a:xfrm>
            <a:prstGeom prst="ellipse">
              <a:avLst/>
            </a:prstGeom>
            <a:solidFill>
              <a:schemeClr val="bg1">
                <a:lumMod val="95000"/>
              </a:schemeClr>
            </a:solidFill>
            <a:ln w="127000">
              <a:solidFill>
                <a:srgbClr val="D74B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29" name="TextBox 17"/>
            <p:cNvSpPr txBox="1"/>
            <p:nvPr/>
          </p:nvSpPr>
          <p:spPr>
            <a:xfrm>
              <a:off x="2039071" y="5250952"/>
              <a:ext cx="1166506" cy="340931"/>
            </a:xfrm>
            <a:prstGeom prst="rect">
              <a:avLst/>
            </a:prstGeom>
            <a:noFill/>
          </p:spPr>
          <p:txBody>
            <a:bodyPr wrap="square" lIns="0" tIns="0" rIns="0" bIns="0" rtlCol="0">
              <a:spAutoFit/>
            </a:bodyPr>
            <a:lstStyle/>
            <a:p>
              <a:pPr algn="ctr"/>
              <a:r>
                <a:rPr lang="zh-CN" altLang="en-US" sz="2000" b="1" dirty="0" smtClean="0">
                  <a:solidFill>
                    <a:srgbClr val="D74B56"/>
                  </a:solidFill>
                  <a:latin typeface="微软雅黑" pitchFamily="34" charset="-122"/>
                  <a:ea typeface="微软雅黑" pitchFamily="34" charset="-122"/>
                </a:rPr>
                <a:t>手机</a:t>
              </a:r>
              <a:r>
                <a:rPr lang="en-US" altLang="zh-CN" sz="2000" b="1" dirty="0" smtClean="0">
                  <a:solidFill>
                    <a:srgbClr val="D74B56"/>
                  </a:solidFill>
                  <a:latin typeface="微软雅黑" pitchFamily="34" charset="-122"/>
                  <a:ea typeface="微软雅黑" pitchFamily="34" charset="-122"/>
                </a:rPr>
                <a:t>APP</a:t>
              </a:r>
              <a:endParaRPr lang="zh-CN" altLang="en-US" sz="2000" b="1" dirty="0">
                <a:solidFill>
                  <a:srgbClr val="D74B56"/>
                </a:solidFill>
                <a:latin typeface="微软雅黑" pitchFamily="34" charset="-122"/>
                <a:ea typeface="微软雅黑" pitchFamily="34" charset="-122"/>
              </a:endParaRPr>
            </a:p>
          </p:txBody>
        </p:sp>
        <p:sp>
          <p:nvSpPr>
            <p:cNvPr id="30" name="KSO_Shape"/>
            <p:cNvSpPr/>
            <p:nvPr/>
          </p:nvSpPr>
          <p:spPr bwMode="auto">
            <a:xfrm>
              <a:off x="2346492" y="4657100"/>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D74B56"/>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3F3F3F"/>
                </a:solidFill>
                <a:ea typeface="宋体" pitchFamily="2" charset="-122"/>
              </a:endParaRPr>
            </a:p>
          </p:txBody>
        </p:sp>
      </p:grpSp>
      <p:sp>
        <p:nvSpPr>
          <p:cNvPr id="44" name="矩形 43"/>
          <p:cNvSpPr/>
          <p:nvPr/>
        </p:nvSpPr>
        <p:spPr>
          <a:xfrm>
            <a:off x="8586414" y="-31406"/>
            <a:ext cx="3605586" cy="3605586"/>
          </a:xfrm>
          <a:custGeom>
            <a:avLst/>
            <a:gdLst>
              <a:gd name="connsiteX0" fmla="*/ 0 w 3896298"/>
              <a:gd name="connsiteY0" fmla="*/ 0 h 3896298"/>
              <a:gd name="connsiteX1" fmla="*/ 3896298 w 3896298"/>
              <a:gd name="connsiteY1" fmla="*/ 0 h 3896298"/>
              <a:gd name="connsiteX2" fmla="*/ 3896298 w 3896298"/>
              <a:gd name="connsiteY2" fmla="*/ 3896298 h 3896298"/>
              <a:gd name="connsiteX3" fmla="*/ 0 w 3896298"/>
              <a:gd name="connsiteY3" fmla="*/ 3896298 h 3896298"/>
              <a:gd name="connsiteX4" fmla="*/ 0 w 3896298"/>
              <a:gd name="connsiteY4" fmla="*/ 0 h 3896298"/>
              <a:gd name="connsiteX0" fmla="*/ 0 w 3896298"/>
              <a:gd name="connsiteY0" fmla="*/ 0 h 3896298"/>
              <a:gd name="connsiteX1" fmla="*/ 3896298 w 3896298"/>
              <a:gd name="connsiteY1" fmla="*/ 0 h 3896298"/>
              <a:gd name="connsiteX2" fmla="*/ 3896298 w 3896298"/>
              <a:gd name="connsiteY2" fmla="*/ 3896298 h 3896298"/>
              <a:gd name="connsiteX3" fmla="*/ 0 w 3896298"/>
              <a:gd name="connsiteY3" fmla="*/ 0 h 3896298"/>
            </a:gdLst>
            <a:ahLst/>
            <a:cxnLst>
              <a:cxn ang="0">
                <a:pos x="connsiteX0" y="connsiteY0"/>
              </a:cxn>
              <a:cxn ang="0">
                <a:pos x="connsiteX1" y="connsiteY1"/>
              </a:cxn>
              <a:cxn ang="0">
                <a:pos x="connsiteX2" y="connsiteY2"/>
              </a:cxn>
              <a:cxn ang="0">
                <a:pos x="connsiteX3" y="connsiteY3"/>
              </a:cxn>
            </a:cxnLst>
            <a:rect l="l" t="t" r="r" b="b"/>
            <a:pathLst>
              <a:path w="3896298" h="3896298">
                <a:moveTo>
                  <a:pt x="0" y="0"/>
                </a:moveTo>
                <a:lnTo>
                  <a:pt x="3896298" y="0"/>
                </a:lnTo>
                <a:lnTo>
                  <a:pt x="3896298" y="3896298"/>
                </a:lnTo>
                <a:lnTo>
                  <a:pt x="0" y="0"/>
                </a:lnTo>
                <a:close/>
              </a:path>
            </a:pathLst>
          </a:custGeom>
          <a:blipFill>
            <a:blip r:embed="rId5"/>
            <a:srcRect/>
            <a:stretch>
              <a:fillRect l="-4096" t="-1524" r="-5419" b="-40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248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53" presetClass="entr" presetSubtype="16"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过程 3"/>
          <p:cNvSpPr/>
          <p:nvPr/>
        </p:nvSpPr>
        <p:spPr>
          <a:xfrm flipH="1">
            <a:off x="-5036" y="-8252"/>
            <a:ext cx="12192000" cy="6874523"/>
          </a:xfrm>
          <a:prstGeom prst="flowChartProcess">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流程图: 过程 25"/>
          <p:cNvSpPr/>
          <p:nvPr/>
        </p:nvSpPr>
        <p:spPr>
          <a:xfrm flipH="1">
            <a:off x="0" y="0"/>
            <a:ext cx="7199093" cy="6874523"/>
          </a:xfrm>
          <a:prstGeom prst="flowChartProcess">
            <a:avLst/>
          </a:prstGeom>
          <a:blipFill>
            <a:blip r:embed="rId2"/>
            <a:srcRect/>
            <a:stretch>
              <a:fillRect l="-17354" t="-278" r="-10782" b="-44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7"/>
          <p:cNvSpPr/>
          <p:nvPr/>
        </p:nvSpPr>
        <p:spPr>
          <a:xfrm flipH="1">
            <a:off x="4168578" y="1013"/>
            <a:ext cx="5298622" cy="6865257"/>
          </a:xfrm>
          <a:custGeom>
            <a:avLst/>
            <a:gdLst>
              <a:gd name="connsiteX0" fmla="*/ 0 w 6139996"/>
              <a:gd name="connsiteY0" fmla="*/ 0 h 6861618"/>
              <a:gd name="connsiteX1" fmla="*/ 6139996 w 6139996"/>
              <a:gd name="connsiteY1" fmla="*/ 0 h 6861618"/>
              <a:gd name="connsiteX2" fmla="*/ 6139996 w 6139996"/>
              <a:gd name="connsiteY2" fmla="*/ 6861618 h 6861618"/>
              <a:gd name="connsiteX3" fmla="*/ 0 w 6139996"/>
              <a:gd name="connsiteY3" fmla="*/ 6861618 h 6861618"/>
              <a:gd name="connsiteX4" fmla="*/ 0 w 6139996"/>
              <a:gd name="connsiteY4" fmla="*/ 0 h 6861618"/>
              <a:gd name="connsiteX0-1" fmla="*/ 0 w 6139996"/>
              <a:gd name="connsiteY0-2" fmla="*/ 0 h 6861618"/>
              <a:gd name="connsiteX1-3" fmla="*/ 3415846 w 6139996"/>
              <a:gd name="connsiteY1-4" fmla="*/ 38100 h 6861618"/>
              <a:gd name="connsiteX2-5" fmla="*/ 6139996 w 6139996"/>
              <a:gd name="connsiteY2-6" fmla="*/ 6861618 h 6861618"/>
              <a:gd name="connsiteX3-7" fmla="*/ 0 w 6139996"/>
              <a:gd name="connsiteY3-8" fmla="*/ 6861618 h 6861618"/>
              <a:gd name="connsiteX4-9" fmla="*/ 0 w 6139996"/>
              <a:gd name="connsiteY4-10" fmla="*/ 0 h 6861618"/>
              <a:gd name="connsiteX0-11" fmla="*/ 0 w 6139996"/>
              <a:gd name="connsiteY0-12" fmla="*/ 20 h 6861638"/>
              <a:gd name="connsiteX1-13" fmla="*/ 3415846 w 6139996"/>
              <a:gd name="connsiteY1-14" fmla="*/ 0 h 6861638"/>
              <a:gd name="connsiteX2-15" fmla="*/ 6139996 w 6139996"/>
              <a:gd name="connsiteY2-16" fmla="*/ 6861638 h 6861638"/>
              <a:gd name="connsiteX3-17" fmla="*/ 0 w 6139996"/>
              <a:gd name="connsiteY3-18" fmla="*/ 6861638 h 6861638"/>
              <a:gd name="connsiteX4-19" fmla="*/ 0 w 6139996"/>
              <a:gd name="connsiteY4-20" fmla="*/ 20 h 6861638"/>
              <a:gd name="connsiteX0" fmla="*/ 0 w 6139996"/>
              <a:gd name="connsiteY0" fmla="*/ 19080 h 6880698"/>
              <a:gd name="connsiteX1" fmla="*/ 4802802 w 6139996"/>
              <a:gd name="connsiteY1" fmla="*/ 0 h 6880698"/>
              <a:gd name="connsiteX2" fmla="*/ 6139996 w 6139996"/>
              <a:gd name="connsiteY2" fmla="*/ 6880698 h 6880698"/>
              <a:gd name="connsiteX3" fmla="*/ 0 w 6139996"/>
              <a:gd name="connsiteY3" fmla="*/ 6880698 h 6880698"/>
              <a:gd name="connsiteX4" fmla="*/ 0 w 6139996"/>
              <a:gd name="connsiteY4" fmla="*/ 19080 h 6880698"/>
              <a:gd name="connsiteX0" fmla="*/ 0 w 6139996"/>
              <a:gd name="connsiteY0" fmla="*/ 19080 h 6880698"/>
              <a:gd name="connsiteX1" fmla="*/ 4802802 w 6139996"/>
              <a:gd name="connsiteY1" fmla="*/ 0 h 6880698"/>
              <a:gd name="connsiteX2" fmla="*/ 6139996 w 6139996"/>
              <a:gd name="connsiteY2" fmla="*/ 6880698 h 6880698"/>
              <a:gd name="connsiteX3" fmla="*/ 5885192 w 6139996"/>
              <a:gd name="connsiteY3" fmla="*/ 6861638 h 6880698"/>
              <a:gd name="connsiteX4" fmla="*/ 0 w 6139996"/>
              <a:gd name="connsiteY4" fmla="*/ 19080 h 6880698"/>
              <a:gd name="connsiteX0" fmla="*/ 0 w 5885192"/>
              <a:gd name="connsiteY0" fmla="*/ 19080 h 6861638"/>
              <a:gd name="connsiteX1" fmla="*/ 4802802 w 5885192"/>
              <a:gd name="connsiteY1" fmla="*/ 0 h 6861638"/>
              <a:gd name="connsiteX2" fmla="*/ 5885192 w 5885192"/>
              <a:gd name="connsiteY2" fmla="*/ 6861638 h 6861638"/>
              <a:gd name="connsiteX3" fmla="*/ 0 w 5885192"/>
              <a:gd name="connsiteY3" fmla="*/ 19080 h 6861638"/>
              <a:gd name="connsiteX0" fmla="*/ 0 w 2792655"/>
              <a:gd name="connsiteY0" fmla="*/ 19080 h 6861638"/>
              <a:gd name="connsiteX1" fmla="*/ 1710265 w 2792655"/>
              <a:gd name="connsiteY1" fmla="*/ 0 h 6861638"/>
              <a:gd name="connsiteX2" fmla="*/ 2792655 w 2792655"/>
              <a:gd name="connsiteY2" fmla="*/ 6861638 h 6861638"/>
              <a:gd name="connsiteX3" fmla="*/ 0 w 2792655"/>
              <a:gd name="connsiteY3" fmla="*/ 19080 h 6861638"/>
              <a:gd name="connsiteX0" fmla="*/ 0 w 2792655"/>
              <a:gd name="connsiteY0" fmla="*/ 0 h 6842558"/>
              <a:gd name="connsiteX1" fmla="*/ 1504096 w 2792655"/>
              <a:gd name="connsiteY1" fmla="*/ 19040 h 6842558"/>
              <a:gd name="connsiteX2" fmla="*/ 2792655 w 2792655"/>
              <a:gd name="connsiteY2" fmla="*/ 6842558 h 6842558"/>
              <a:gd name="connsiteX3" fmla="*/ 0 w 2792655"/>
              <a:gd name="connsiteY3" fmla="*/ 0 h 6842558"/>
              <a:gd name="connsiteX0" fmla="*/ 0 w 2099177"/>
              <a:gd name="connsiteY0" fmla="*/ 0 h 5184334"/>
              <a:gd name="connsiteX1" fmla="*/ 1504096 w 2099177"/>
              <a:gd name="connsiteY1" fmla="*/ 19040 h 5184334"/>
              <a:gd name="connsiteX2" fmla="*/ 2099177 w 2099177"/>
              <a:gd name="connsiteY2" fmla="*/ 5184334 h 5184334"/>
              <a:gd name="connsiteX3" fmla="*/ 0 w 2099177"/>
              <a:gd name="connsiteY3" fmla="*/ 0 h 5184334"/>
              <a:gd name="connsiteX0" fmla="*/ 0 w 2642714"/>
              <a:gd name="connsiteY0" fmla="*/ 0 h 5184334"/>
              <a:gd name="connsiteX1" fmla="*/ 2047633 w 2642714"/>
              <a:gd name="connsiteY1" fmla="*/ 19040 h 5184334"/>
              <a:gd name="connsiteX2" fmla="*/ 2642714 w 2642714"/>
              <a:gd name="connsiteY2" fmla="*/ 5184334 h 5184334"/>
              <a:gd name="connsiteX3" fmla="*/ 0 w 2642714"/>
              <a:gd name="connsiteY3" fmla="*/ 0 h 5184334"/>
              <a:gd name="connsiteX0" fmla="*/ 0 w 2642714"/>
              <a:gd name="connsiteY0" fmla="*/ 20 h 5184354"/>
              <a:gd name="connsiteX1" fmla="*/ 1579067 w 2642714"/>
              <a:gd name="connsiteY1" fmla="*/ 0 h 5184354"/>
              <a:gd name="connsiteX2" fmla="*/ 2642714 w 2642714"/>
              <a:gd name="connsiteY2" fmla="*/ 5184354 h 5184354"/>
              <a:gd name="connsiteX3" fmla="*/ 0 w 2642714"/>
              <a:gd name="connsiteY3" fmla="*/ 20 h 5184354"/>
              <a:gd name="connsiteX0" fmla="*/ 0 w 5213135"/>
              <a:gd name="connsiteY0" fmla="*/ 0 h 6868879"/>
              <a:gd name="connsiteX1" fmla="*/ 4149488 w 5213135"/>
              <a:gd name="connsiteY1" fmla="*/ 1684525 h 6868879"/>
              <a:gd name="connsiteX2" fmla="*/ 5213135 w 5213135"/>
              <a:gd name="connsiteY2" fmla="*/ 6868879 h 6868879"/>
              <a:gd name="connsiteX3" fmla="*/ 0 w 5213135"/>
              <a:gd name="connsiteY3" fmla="*/ 0 h 6868879"/>
              <a:gd name="connsiteX0" fmla="*/ 0 w 5213135"/>
              <a:gd name="connsiteY0" fmla="*/ 0 h 6868879"/>
              <a:gd name="connsiteX1" fmla="*/ 1978911 w 5213135"/>
              <a:gd name="connsiteY1" fmla="*/ 14502 h 6868879"/>
              <a:gd name="connsiteX2" fmla="*/ 5213135 w 5213135"/>
              <a:gd name="connsiteY2" fmla="*/ 6868879 h 6868879"/>
              <a:gd name="connsiteX3" fmla="*/ 0 w 5213135"/>
              <a:gd name="connsiteY3" fmla="*/ 0 h 6868879"/>
              <a:gd name="connsiteX0" fmla="*/ 0 w 5213135"/>
              <a:gd name="connsiteY0" fmla="*/ 0 h 6868879"/>
              <a:gd name="connsiteX1" fmla="*/ 1893230 w 5213135"/>
              <a:gd name="connsiteY1" fmla="*/ 14502 h 6868879"/>
              <a:gd name="connsiteX2" fmla="*/ 5213135 w 5213135"/>
              <a:gd name="connsiteY2" fmla="*/ 6868879 h 6868879"/>
              <a:gd name="connsiteX3" fmla="*/ 0 w 5213135"/>
              <a:gd name="connsiteY3" fmla="*/ 0 h 6868879"/>
              <a:gd name="connsiteX0" fmla="*/ 0 w 5213135"/>
              <a:gd name="connsiteY0" fmla="*/ 116195 h 6985074"/>
              <a:gd name="connsiteX1" fmla="*/ 2050311 w 5213135"/>
              <a:gd name="connsiteY1" fmla="*/ 0 h 6985074"/>
              <a:gd name="connsiteX2" fmla="*/ 5213135 w 5213135"/>
              <a:gd name="connsiteY2" fmla="*/ 6985074 h 6985074"/>
              <a:gd name="connsiteX3" fmla="*/ 0 w 5213135"/>
              <a:gd name="connsiteY3" fmla="*/ 116195 h 6985074"/>
              <a:gd name="connsiteX0" fmla="*/ 0 w 5213135"/>
              <a:gd name="connsiteY0" fmla="*/ 0 h 6868879"/>
              <a:gd name="connsiteX1" fmla="*/ 1978911 w 5213135"/>
              <a:gd name="connsiteY1" fmla="*/ 14502 h 6868879"/>
              <a:gd name="connsiteX2" fmla="*/ 5213135 w 5213135"/>
              <a:gd name="connsiteY2" fmla="*/ 6868879 h 6868879"/>
              <a:gd name="connsiteX3" fmla="*/ 0 w 5213135"/>
              <a:gd name="connsiteY3" fmla="*/ 0 h 6868879"/>
            </a:gdLst>
            <a:ahLst/>
            <a:cxnLst>
              <a:cxn ang="0">
                <a:pos x="connsiteX0" y="connsiteY0"/>
              </a:cxn>
              <a:cxn ang="0">
                <a:pos x="connsiteX1" y="connsiteY1"/>
              </a:cxn>
              <a:cxn ang="0">
                <a:pos x="connsiteX2" y="connsiteY2"/>
              </a:cxn>
              <a:cxn ang="0">
                <a:pos x="connsiteX3" y="connsiteY3"/>
              </a:cxn>
            </a:cxnLst>
            <a:rect l="l" t="t" r="r" b="b"/>
            <a:pathLst>
              <a:path w="5213135" h="6868879">
                <a:moveTo>
                  <a:pt x="0" y="0"/>
                </a:moveTo>
                <a:lnTo>
                  <a:pt x="1978911" y="14502"/>
                </a:lnTo>
                <a:lnTo>
                  <a:pt x="5213135" y="6868879"/>
                </a:lnTo>
                <a:lnTo>
                  <a:pt x="0" y="0"/>
                </a:lnTo>
                <a:close/>
              </a:path>
            </a:pathLst>
          </a:custGeom>
          <a:solidFill>
            <a:srgbClr val="767171">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7"/>
          <p:cNvSpPr/>
          <p:nvPr/>
        </p:nvSpPr>
        <p:spPr>
          <a:xfrm flipH="1">
            <a:off x="4114800" y="0"/>
            <a:ext cx="8077199" cy="6858020"/>
          </a:xfrm>
          <a:custGeom>
            <a:avLst/>
            <a:gdLst>
              <a:gd name="connsiteX0" fmla="*/ 0 w 6139996"/>
              <a:gd name="connsiteY0" fmla="*/ 0 h 6861618"/>
              <a:gd name="connsiteX1" fmla="*/ 6139996 w 6139996"/>
              <a:gd name="connsiteY1" fmla="*/ 0 h 6861618"/>
              <a:gd name="connsiteX2" fmla="*/ 6139996 w 6139996"/>
              <a:gd name="connsiteY2" fmla="*/ 6861618 h 6861618"/>
              <a:gd name="connsiteX3" fmla="*/ 0 w 6139996"/>
              <a:gd name="connsiteY3" fmla="*/ 6861618 h 6861618"/>
              <a:gd name="connsiteX4" fmla="*/ 0 w 6139996"/>
              <a:gd name="connsiteY4" fmla="*/ 0 h 6861618"/>
              <a:gd name="connsiteX0-1" fmla="*/ 0 w 6139996"/>
              <a:gd name="connsiteY0-2" fmla="*/ 0 h 6861618"/>
              <a:gd name="connsiteX1-3" fmla="*/ 3415846 w 6139996"/>
              <a:gd name="connsiteY1-4" fmla="*/ 38100 h 6861618"/>
              <a:gd name="connsiteX2-5" fmla="*/ 6139996 w 6139996"/>
              <a:gd name="connsiteY2-6" fmla="*/ 6861618 h 6861618"/>
              <a:gd name="connsiteX3-7" fmla="*/ 0 w 6139996"/>
              <a:gd name="connsiteY3-8" fmla="*/ 6861618 h 6861618"/>
              <a:gd name="connsiteX4-9" fmla="*/ 0 w 6139996"/>
              <a:gd name="connsiteY4-10" fmla="*/ 0 h 6861618"/>
              <a:gd name="connsiteX0-11" fmla="*/ 0 w 6139996"/>
              <a:gd name="connsiteY0-12" fmla="*/ 20 h 6861638"/>
              <a:gd name="connsiteX1-13" fmla="*/ 3415846 w 6139996"/>
              <a:gd name="connsiteY1-14" fmla="*/ 0 h 6861638"/>
              <a:gd name="connsiteX2-15" fmla="*/ 6139996 w 6139996"/>
              <a:gd name="connsiteY2-16" fmla="*/ 6861638 h 6861638"/>
              <a:gd name="connsiteX3-17" fmla="*/ 0 w 6139996"/>
              <a:gd name="connsiteY3-18" fmla="*/ 6861638 h 6861638"/>
              <a:gd name="connsiteX4-19" fmla="*/ 0 w 6139996"/>
              <a:gd name="connsiteY4-20" fmla="*/ 20 h 6861638"/>
              <a:gd name="connsiteX0" fmla="*/ 0 w 6139996"/>
              <a:gd name="connsiteY0" fmla="*/ 20 h 6861638"/>
              <a:gd name="connsiteX1" fmla="*/ 3581346 w 6139996"/>
              <a:gd name="connsiteY1" fmla="*/ 0 h 6861638"/>
              <a:gd name="connsiteX2" fmla="*/ 6139996 w 6139996"/>
              <a:gd name="connsiteY2" fmla="*/ 6861638 h 6861638"/>
              <a:gd name="connsiteX3" fmla="*/ 0 w 6139996"/>
              <a:gd name="connsiteY3" fmla="*/ 6861638 h 6861638"/>
              <a:gd name="connsiteX4" fmla="*/ 0 w 6139996"/>
              <a:gd name="connsiteY4" fmla="*/ 20 h 686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9996" h="6861638">
                <a:moveTo>
                  <a:pt x="0" y="20"/>
                </a:moveTo>
                <a:lnTo>
                  <a:pt x="3581346" y="0"/>
                </a:lnTo>
                <a:lnTo>
                  <a:pt x="6139996" y="6861638"/>
                </a:lnTo>
                <a:lnTo>
                  <a:pt x="0" y="6861638"/>
                </a:lnTo>
                <a:lnTo>
                  <a:pt x="0" y="20"/>
                </a:lnTo>
                <a:close/>
              </a:path>
            </a:pathLst>
          </a:custGeom>
          <a:solidFill>
            <a:srgbClr val="767171">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p:cNvGrpSpPr/>
          <p:nvPr/>
        </p:nvGrpSpPr>
        <p:grpSpPr>
          <a:xfrm>
            <a:off x="6455743" y="1157218"/>
            <a:ext cx="623887" cy="623887"/>
            <a:chOff x="4589944" y="1459782"/>
            <a:chExt cx="623887" cy="623887"/>
          </a:xfrm>
        </p:grpSpPr>
        <p:sp>
          <p:nvSpPr>
            <p:cNvPr id="9" name="椭圆 8"/>
            <p:cNvSpPr/>
            <p:nvPr/>
          </p:nvSpPr>
          <p:spPr>
            <a:xfrm>
              <a:off x="4589944" y="1459782"/>
              <a:ext cx="623887" cy="623887"/>
            </a:xfrm>
            <a:prstGeom prst="ellipse">
              <a:avLst/>
            </a:prstGeom>
            <a:solidFill>
              <a:schemeClr val="bg1">
                <a:lumMod val="95000"/>
              </a:schemeClr>
            </a:solidFill>
            <a:ln w="38100">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10" name="Freeform 476"/>
            <p:cNvSpPr>
              <a:spLocks noEditPoints="1"/>
            </p:cNvSpPr>
            <p:nvPr/>
          </p:nvSpPr>
          <p:spPr bwMode="auto">
            <a:xfrm>
              <a:off x="4709406" y="1636593"/>
              <a:ext cx="384962" cy="278940"/>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3B3838"/>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1" name="组合 10"/>
          <p:cNvGrpSpPr/>
          <p:nvPr/>
        </p:nvGrpSpPr>
        <p:grpSpPr>
          <a:xfrm>
            <a:off x="5779022" y="2510321"/>
            <a:ext cx="623887" cy="623887"/>
            <a:chOff x="5138905" y="2677613"/>
            <a:chExt cx="623887" cy="623887"/>
          </a:xfrm>
        </p:grpSpPr>
        <p:sp>
          <p:nvSpPr>
            <p:cNvPr id="12" name="椭圆 11"/>
            <p:cNvSpPr/>
            <p:nvPr/>
          </p:nvSpPr>
          <p:spPr>
            <a:xfrm>
              <a:off x="5138905" y="2677613"/>
              <a:ext cx="623887" cy="623887"/>
            </a:xfrm>
            <a:prstGeom prst="ellipse">
              <a:avLst/>
            </a:prstGeom>
            <a:solidFill>
              <a:schemeClr val="bg1">
                <a:lumMod val="95000"/>
              </a:schemeClr>
            </a:solidFill>
            <a:ln w="38100">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13" name="Freeform 497"/>
            <p:cNvSpPr>
              <a:spLocks noEditPoints="1"/>
            </p:cNvSpPr>
            <p:nvPr/>
          </p:nvSpPr>
          <p:spPr bwMode="auto">
            <a:xfrm>
              <a:off x="5311201" y="2796908"/>
              <a:ext cx="279293" cy="385295"/>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76717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4" name="组合 13"/>
          <p:cNvGrpSpPr/>
          <p:nvPr/>
        </p:nvGrpSpPr>
        <p:grpSpPr>
          <a:xfrm>
            <a:off x="5010754" y="3843040"/>
            <a:ext cx="623887" cy="623887"/>
            <a:chOff x="5686269" y="3843040"/>
            <a:chExt cx="623887" cy="623887"/>
          </a:xfrm>
        </p:grpSpPr>
        <p:sp>
          <p:nvSpPr>
            <p:cNvPr id="15" name="椭圆 14"/>
            <p:cNvSpPr/>
            <p:nvPr/>
          </p:nvSpPr>
          <p:spPr>
            <a:xfrm>
              <a:off x="5686269" y="3843040"/>
              <a:ext cx="623887" cy="623887"/>
            </a:xfrm>
            <a:prstGeom prst="ellipse">
              <a:avLst/>
            </a:prstGeom>
            <a:solidFill>
              <a:schemeClr val="bg1">
                <a:lumMod val="95000"/>
              </a:schemeClr>
            </a:solidFill>
            <a:ln w="38100">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16" name="Oval 493"/>
            <p:cNvSpPr>
              <a:spLocks noChangeArrowheads="1"/>
            </p:cNvSpPr>
            <p:nvPr/>
          </p:nvSpPr>
          <p:spPr bwMode="auto">
            <a:xfrm>
              <a:off x="5818799" y="3976344"/>
              <a:ext cx="368319" cy="334169"/>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76717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7" name="组合 16"/>
          <p:cNvGrpSpPr/>
          <p:nvPr/>
        </p:nvGrpSpPr>
        <p:grpSpPr>
          <a:xfrm>
            <a:off x="4444933" y="5038576"/>
            <a:ext cx="623887" cy="623887"/>
            <a:chOff x="6310156" y="5038576"/>
            <a:chExt cx="623887" cy="623887"/>
          </a:xfrm>
        </p:grpSpPr>
        <p:sp>
          <p:nvSpPr>
            <p:cNvPr id="18" name="椭圆 17"/>
            <p:cNvSpPr/>
            <p:nvPr/>
          </p:nvSpPr>
          <p:spPr>
            <a:xfrm>
              <a:off x="6310156" y="5038576"/>
              <a:ext cx="623887" cy="623887"/>
            </a:xfrm>
            <a:prstGeom prst="ellipse">
              <a:avLst/>
            </a:prstGeom>
            <a:solidFill>
              <a:schemeClr val="bg1">
                <a:lumMod val="95000"/>
              </a:schemeClr>
            </a:solidFill>
            <a:ln w="38100">
              <a:solidFill>
                <a:srgbClr val="767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itchFamily="34" charset="-122"/>
                <a:ea typeface="微软雅黑" pitchFamily="34" charset="-122"/>
              </a:endParaRPr>
            </a:p>
          </p:txBody>
        </p:sp>
        <p:sp>
          <p:nvSpPr>
            <p:cNvPr id="19" name="Freeform 471"/>
            <p:cNvSpPr>
              <a:spLocks noEditPoints="1"/>
            </p:cNvSpPr>
            <p:nvPr/>
          </p:nvSpPr>
          <p:spPr bwMode="auto">
            <a:xfrm>
              <a:off x="6416679" y="5197444"/>
              <a:ext cx="400720" cy="306150"/>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76717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20" name="TextBox 503"/>
          <p:cNvSpPr txBox="1"/>
          <p:nvPr/>
        </p:nvSpPr>
        <p:spPr>
          <a:xfrm>
            <a:off x="7199092" y="1100838"/>
            <a:ext cx="4281708" cy="932563"/>
          </a:xfrm>
          <a:prstGeom prst="rect">
            <a:avLst/>
          </a:prstGeom>
          <a:noFill/>
        </p:spPr>
        <p:txBody>
          <a:bodyPr wrap="square" rtlCol="0">
            <a:spAutoFit/>
          </a:bodyPr>
          <a:lstStyle/>
          <a:p>
            <a:pPr>
              <a:lnSpc>
                <a:spcPct val="130000"/>
              </a:lnSpc>
            </a:pPr>
            <a:r>
              <a:rPr lang="zh-CN" altLang="en-US" sz="1400"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95000"/>
                </a:schemeClr>
              </a:solidFill>
              <a:latin typeface="微软雅黑" pitchFamily="34" charset="-122"/>
              <a:ea typeface="微软雅黑" pitchFamily="34" charset="-122"/>
            </a:endParaRPr>
          </a:p>
        </p:txBody>
      </p:sp>
      <p:sp>
        <p:nvSpPr>
          <p:cNvPr id="21" name="TextBox 503"/>
          <p:cNvSpPr txBox="1"/>
          <p:nvPr/>
        </p:nvSpPr>
        <p:spPr>
          <a:xfrm>
            <a:off x="6575205" y="2472041"/>
            <a:ext cx="4502439" cy="932563"/>
          </a:xfrm>
          <a:prstGeom prst="rect">
            <a:avLst/>
          </a:prstGeom>
          <a:noFill/>
        </p:spPr>
        <p:txBody>
          <a:bodyPr wrap="square" rtlCol="0">
            <a:spAutoFit/>
          </a:bodyPr>
          <a:lstStyle/>
          <a:p>
            <a:pPr>
              <a:lnSpc>
                <a:spcPct val="130000"/>
              </a:lnSpc>
            </a:pPr>
            <a:r>
              <a:rPr lang="zh-CN" altLang="en-US" sz="1400"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95000"/>
                </a:schemeClr>
              </a:solidFill>
              <a:latin typeface="微软雅黑" pitchFamily="34" charset="-122"/>
              <a:ea typeface="微软雅黑" pitchFamily="34" charset="-122"/>
            </a:endParaRPr>
          </a:p>
        </p:txBody>
      </p:sp>
      <p:sp>
        <p:nvSpPr>
          <p:cNvPr id="22" name="TextBox 503"/>
          <p:cNvSpPr txBox="1"/>
          <p:nvPr/>
        </p:nvSpPr>
        <p:spPr>
          <a:xfrm>
            <a:off x="5756884" y="3769213"/>
            <a:ext cx="4552492" cy="932563"/>
          </a:xfrm>
          <a:prstGeom prst="rect">
            <a:avLst/>
          </a:prstGeom>
          <a:noFill/>
        </p:spPr>
        <p:txBody>
          <a:bodyPr wrap="square" rtlCol="0">
            <a:spAutoFit/>
          </a:bodyPr>
          <a:lstStyle/>
          <a:p>
            <a:pPr>
              <a:lnSpc>
                <a:spcPct val="130000"/>
              </a:lnSpc>
            </a:pPr>
            <a:r>
              <a:rPr lang="zh-CN" altLang="en-US" sz="1400"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95000"/>
                </a:schemeClr>
              </a:solidFill>
              <a:latin typeface="微软雅黑" pitchFamily="34" charset="-122"/>
              <a:ea typeface="微软雅黑" pitchFamily="34" charset="-122"/>
            </a:endParaRPr>
          </a:p>
        </p:txBody>
      </p:sp>
      <p:sp>
        <p:nvSpPr>
          <p:cNvPr id="23" name="TextBox 503"/>
          <p:cNvSpPr txBox="1"/>
          <p:nvPr/>
        </p:nvSpPr>
        <p:spPr>
          <a:xfrm>
            <a:off x="5364256" y="4962305"/>
            <a:ext cx="4379299" cy="932563"/>
          </a:xfrm>
          <a:prstGeom prst="rect">
            <a:avLst/>
          </a:prstGeom>
          <a:noFill/>
        </p:spPr>
        <p:txBody>
          <a:bodyPr wrap="square" rtlCol="0">
            <a:spAutoFit/>
          </a:bodyPr>
          <a:lstStyle/>
          <a:p>
            <a:pPr>
              <a:lnSpc>
                <a:spcPct val="130000"/>
              </a:lnSpc>
            </a:pPr>
            <a:r>
              <a:rPr lang="zh-CN" altLang="en-US" sz="1400"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95000"/>
                </a:schemeClr>
              </a:solidFill>
              <a:latin typeface="微软雅黑" pitchFamily="34" charset="-122"/>
              <a:ea typeface="微软雅黑" pitchFamily="34" charset="-122"/>
            </a:endParaRPr>
          </a:p>
        </p:txBody>
      </p:sp>
      <p:sp>
        <p:nvSpPr>
          <p:cNvPr id="27"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29" name="标题 4"/>
          <p:cNvSpPr txBox="1"/>
          <p:nvPr/>
        </p:nvSpPr>
        <p:spPr>
          <a:xfrm>
            <a:off x="1115784" y="554254"/>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B3838"/>
                </a:solidFill>
                <a:latin typeface="Impact MT Std" pitchFamily="34" charset="0"/>
                <a:ea typeface="微软雅黑" pitchFamily="34" charset="-122"/>
              </a:rPr>
              <a:t>产品功能</a:t>
            </a:r>
            <a:endParaRPr lang="en-US" altLang="zh-CN" sz="2400" b="1" dirty="0" smtClean="0">
              <a:solidFill>
                <a:srgbClr val="3B3838"/>
              </a:solidFill>
              <a:latin typeface="Impact MT Std" pitchFamily="34" charset="0"/>
              <a:ea typeface="微软雅黑" pitchFamily="34" charset="-122"/>
            </a:endParaRPr>
          </a:p>
          <a:p>
            <a:pPr algn="l"/>
            <a:r>
              <a:rPr lang="en-US" altLang="zh-CN" sz="1400" b="1" dirty="0">
                <a:solidFill>
                  <a:srgbClr val="3B3838"/>
                </a:solidFill>
                <a:latin typeface="Impact MT Std" pitchFamily="34" charset="0"/>
                <a:ea typeface="微软雅黑" pitchFamily="34" charset="-122"/>
              </a:rPr>
              <a:t>PRODUCT FEATURES</a:t>
            </a:r>
            <a:endParaRPr lang="zh-CN" altLang="en-US" sz="1400" b="1" dirty="0">
              <a:solidFill>
                <a:srgbClr val="3B3838"/>
              </a:solidFill>
              <a:latin typeface="Impact MT Std" pitchFamily="34" charset="0"/>
              <a:ea typeface="微软雅黑" pitchFamily="34" charset="-122"/>
            </a:endParaRPr>
          </a:p>
          <a:p>
            <a:pPr algn="l"/>
            <a:endParaRPr lang="zh-CN" altLang="en-US" sz="2400" b="1" dirty="0" smtClean="0">
              <a:solidFill>
                <a:srgbClr val="3B3838"/>
              </a:solidFill>
              <a:latin typeface="Impact MT Std" pitchFamily="34" charset="0"/>
              <a:ea typeface="微软雅黑" pitchFamily="34" charset="-122"/>
            </a:endParaRPr>
          </a:p>
        </p:txBody>
      </p:sp>
    </p:spTree>
    <p:extLst>
      <p:ext uri="{BB962C8B-B14F-4D97-AF65-F5344CB8AC3E}">
        <p14:creationId xmlns:p14="http://schemas.microsoft.com/office/powerpoint/2010/main" val="115146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childTnLst>
                          </p:cTn>
                        </p:par>
                        <p:par>
                          <p:cTn id="25" fill="hold">
                            <p:stCondLst>
                              <p:cond delay="700"/>
                            </p:stCondLst>
                            <p:childTnLst>
                              <p:par>
                                <p:cTn id="26" presetID="2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500"/>
                                        <p:tgtEl>
                                          <p:spTgt spid="5"/>
                                        </p:tgtEl>
                                      </p:cBhvr>
                                    </p:animEffect>
                                  </p:childTnLst>
                                </p:cTn>
                              </p:par>
                            </p:childTnLst>
                          </p:cTn>
                        </p:par>
                        <p:par>
                          <p:cTn id="29" fill="hold">
                            <p:stCondLst>
                              <p:cond delay="12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20"/>
                                        </p:tgtEl>
                                        <p:attrNameLst>
                                          <p:attrName>style.visibility</p:attrName>
                                        </p:attrNameLst>
                                      </p:cBhvr>
                                      <p:to>
                                        <p:strVal val="visible"/>
                                      </p:to>
                                    </p:set>
                                    <p:animEffect transition="in" filter="fade">
                                      <p:cBhvr>
                                        <p:cTn id="32" dur="100"/>
                                        <p:tgtEl>
                                          <p:spTgt spid="20"/>
                                        </p:tgtEl>
                                      </p:cBhvr>
                                    </p:animEffect>
                                  </p:childTnLst>
                                </p:cTn>
                              </p:par>
                              <p:par>
                                <p:cTn id="33" presetID="10" presetClass="entr" presetSubtype="0" fill="hold" grpId="0" nodeType="withEffect">
                                  <p:stCondLst>
                                    <p:cond delay="0"/>
                                  </p:stCondLst>
                                  <p:iterate type="lt">
                                    <p:tmPct val="10000"/>
                                  </p:iterate>
                                  <p:childTnLst>
                                    <p:set>
                                      <p:cBhvr>
                                        <p:cTn id="34" dur="1" fill="hold">
                                          <p:stCondLst>
                                            <p:cond delay="0"/>
                                          </p:stCondLst>
                                        </p:cTn>
                                        <p:tgtEl>
                                          <p:spTgt spid="21"/>
                                        </p:tgtEl>
                                        <p:attrNameLst>
                                          <p:attrName>style.visibility</p:attrName>
                                        </p:attrNameLst>
                                      </p:cBhvr>
                                      <p:to>
                                        <p:strVal val="visible"/>
                                      </p:to>
                                    </p:set>
                                    <p:animEffect transition="in" filter="fade">
                                      <p:cBhvr>
                                        <p:cTn id="35" dur="100"/>
                                        <p:tgtEl>
                                          <p:spTgt spid="21"/>
                                        </p:tgtEl>
                                      </p:cBhvr>
                                    </p:animEffect>
                                  </p:childTnLst>
                                </p:cTn>
                              </p:par>
                              <p:par>
                                <p:cTn id="36" presetID="10" presetClass="entr" presetSubtype="0" fill="hold" grpId="0" nodeType="withEffect">
                                  <p:stCondLst>
                                    <p:cond delay="0"/>
                                  </p:stCondLst>
                                  <p:iterate type="lt">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100"/>
                                        <p:tgtEl>
                                          <p:spTgt spid="22"/>
                                        </p:tgtEl>
                                      </p:cBhvr>
                                    </p:animEffect>
                                  </p:childTnLst>
                                </p:cTn>
                              </p:par>
                              <p:par>
                                <p:cTn id="39" presetID="10" presetClass="entr" presetSubtype="0" fill="hold" grpId="0" nodeType="withEffect">
                                  <p:stCondLst>
                                    <p:cond delay="0"/>
                                  </p:stCondLst>
                                  <p:iterate type="lt">
                                    <p:tmPct val="10000"/>
                                  </p:iterate>
                                  <p:childTnLst>
                                    <p:set>
                                      <p:cBhvr>
                                        <p:cTn id="40" dur="1" fill="hold">
                                          <p:stCondLst>
                                            <p:cond delay="0"/>
                                          </p:stCondLst>
                                        </p:cTn>
                                        <p:tgtEl>
                                          <p:spTgt spid="23"/>
                                        </p:tgtEl>
                                        <p:attrNameLst>
                                          <p:attrName>style.visibility</p:attrName>
                                        </p:attrNameLst>
                                      </p:cBhvr>
                                      <p:to>
                                        <p:strVal val="visible"/>
                                      </p:to>
                                    </p:set>
                                    <p:animEffect transition="in" filter="fade">
                                      <p:cBhvr>
                                        <p:cTn id="41" dur="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74173" y="1716219"/>
            <a:ext cx="5448814" cy="4411541"/>
            <a:chOff x="3374173" y="1716219"/>
            <a:chExt cx="5448814" cy="4411541"/>
          </a:xfrm>
        </p:grpSpPr>
        <p:grpSp>
          <p:nvGrpSpPr>
            <p:cNvPr id="6" name="组合 5"/>
            <p:cNvGrpSpPr/>
            <p:nvPr/>
          </p:nvGrpSpPr>
          <p:grpSpPr>
            <a:xfrm>
              <a:off x="4250923" y="2009878"/>
              <a:ext cx="3663162" cy="3663162"/>
              <a:chOff x="4241398" y="2067028"/>
              <a:chExt cx="3663162" cy="3663162"/>
            </a:xfrm>
          </p:grpSpPr>
          <p:sp>
            <p:nvSpPr>
              <p:cNvPr id="7" name="椭圆 6"/>
              <p:cNvSpPr/>
              <p:nvPr/>
            </p:nvSpPr>
            <p:spPr>
              <a:xfrm>
                <a:off x="4241398" y="2067028"/>
                <a:ext cx="3663162" cy="3663162"/>
              </a:xfrm>
              <a:prstGeom prst="ellipse">
                <a:avLst/>
              </a:prstGeom>
              <a:noFill/>
              <a:ln w="88900" cap="rnd" cmpd="dbl">
                <a:solidFill>
                  <a:srgbClr val="3F3F3F"/>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444962" y="2296126"/>
                <a:ext cx="3256034" cy="3256034"/>
              </a:xfrm>
              <a:prstGeom prst="ellipse">
                <a:avLst/>
              </a:prstGeom>
              <a:noFill/>
              <a:ln w="92075" cap="rnd" cmpd="dbl">
                <a:solidFill>
                  <a:schemeClr val="bg1">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3374173" y="1716219"/>
              <a:ext cx="814044" cy="1468700"/>
              <a:chOff x="3631348" y="1716219"/>
              <a:chExt cx="814044" cy="1468700"/>
            </a:xfrm>
          </p:grpSpPr>
          <p:sp>
            <p:nvSpPr>
              <p:cNvPr id="30" name="燕尾形 29"/>
              <p:cNvSpPr/>
              <p:nvPr/>
            </p:nvSpPr>
            <p:spPr>
              <a:xfrm>
                <a:off x="3771709" y="1716219"/>
                <a:ext cx="673683" cy="1468700"/>
              </a:xfrm>
              <a:prstGeom prst="chevron">
                <a:avLst>
                  <a:gd name="adj" fmla="val 72622"/>
                </a:avLst>
              </a:prstGeom>
              <a:solidFill>
                <a:srgbClr val="FFB82E"/>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燕尾形 30"/>
              <p:cNvSpPr/>
              <p:nvPr/>
            </p:nvSpPr>
            <p:spPr>
              <a:xfrm>
                <a:off x="3631348" y="1716219"/>
                <a:ext cx="673683" cy="1468700"/>
              </a:xfrm>
              <a:prstGeom prst="chevron">
                <a:avLst>
                  <a:gd name="adj" fmla="val 72622"/>
                </a:avLst>
              </a:prstGeom>
              <a:solidFill>
                <a:srgbClr val="3F3F3F"/>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4" name="组合 33"/>
            <p:cNvGrpSpPr/>
            <p:nvPr/>
          </p:nvGrpSpPr>
          <p:grpSpPr>
            <a:xfrm>
              <a:off x="3393380" y="4659060"/>
              <a:ext cx="814044" cy="1468700"/>
              <a:chOff x="3631348" y="1716219"/>
              <a:chExt cx="814044" cy="1468700"/>
            </a:xfrm>
          </p:grpSpPr>
          <p:sp>
            <p:nvSpPr>
              <p:cNvPr id="35" name="燕尾形 34"/>
              <p:cNvSpPr/>
              <p:nvPr/>
            </p:nvSpPr>
            <p:spPr>
              <a:xfrm>
                <a:off x="3771709" y="1716219"/>
                <a:ext cx="673683" cy="1468700"/>
              </a:xfrm>
              <a:prstGeom prst="chevron">
                <a:avLst>
                  <a:gd name="adj" fmla="val 72622"/>
                </a:avLst>
              </a:prstGeom>
              <a:solidFill>
                <a:srgbClr val="3FACD9"/>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燕尾形 35"/>
              <p:cNvSpPr/>
              <p:nvPr/>
            </p:nvSpPr>
            <p:spPr>
              <a:xfrm>
                <a:off x="3631348" y="1716219"/>
                <a:ext cx="673683" cy="1468700"/>
              </a:xfrm>
              <a:prstGeom prst="chevron">
                <a:avLst>
                  <a:gd name="adj" fmla="val 72622"/>
                </a:avLst>
              </a:prstGeom>
              <a:solidFill>
                <a:srgbClr val="3F3F3F"/>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7" name="组合 36"/>
            <p:cNvGrpSpPr/>
            <p:nvPr/>
          </p:nvGrpSpPr>
          <p:grpSpPr>
            <a:xfrm rot="10800000">
              <a:off x="8008943" y="1772575"/>
              <a:ext cx="814044" cy="1468700"/>
              <a:chOff x="3631348" y="1716219"/>
              <a:chExt cx="814044" cy="1468700"/>
            </a:xfrm>
          </p:grpSpPr>
          <p:sp>
            <p:nvSpPr>
              <p:cNvPr id="38" name="燕尾形 37"/>
              <p:cNvSpPr/>
              <p:nvPr/>
            </p:nvSpPr>
            <p:spPr>
              <a:xfrm>
                <a:off x="3771709" y="1716219"/>
                <a:ext cx="673683" cy="1468700"/>
              </a:xfrm>
              <a:prstGeom prst="chevron">
                <a:avLst>
                  <a:gd name="adj" fmla="val 72622"/>
                </a:avLst>
              </a:prstGeom>
              <a:solidFill>
                <a:srgbClr val="D74B5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燕尾形 38"/>
              <p:cNvSpPr/>
              <p:nvPr/>
            </p:nvSpPr>
            <p:spPr>
              <a:xfrm>
                <a:off x="3631348" y="1716219"/>
                <a:ext cx="673683" cy="1468700"/>
              </a:xfrm>
              <a:prstGeom prst="chevron">
                <a:avLst>
                  <a:gd name="adj" fmla="val 72622"/>
                </a:avLst>
              </a:prstGeom>
              <a:solidFill>
                <a:srgbClr val="3F3F3F"/>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0" name="组合 39"/>
            <p:cNvGrpSpPr/>
            <p:nvPr/>
          </p:nvGrpSpPr>
          <p:grpSpPr>
            <a:xfrm rot="10800000">
              <a:off x="7989925" y="4505867"/>
              <a:ext cx="814044" cy="1468700"/>
              <a:chOff x="3631348" y="1716219"/>
              <a:chExt cx="814044" cy="1468700"/>
            </a:xfrm>
          </p:grpSpPr>
          <p:sp>
            <p:nvSpPr>
              <p:cNvPr id="41" name="燕尾形 40"/>
              <p:cNvSpPr/>
              <p:nvPr/>
            </p:nvSpPr>
            <p:spPr>
              <a:xfrm>
                <a:off x="3771709" y="1716219"/>
                <a:ext cx="673683" cy="1468700"/>
              </a:xfrm>
              <a:prstGeom prst="chevron">
                <a:avLst>
                  <a:gd name="adj" fmla="val 72622"/>
                </a:avLst>
              </a:prstGeom>
              <a:solidFill>
                <a:srgbClr val="00A99D"/>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3631348" y="1716219"/>
                <a:ext cx="673683" cy="1468700"/>
              </a:xfrm>
              <a:prstGeom prst="chevron">
                <a:avLst>
                  <a:gd name="adj" fmla="val 72622"/>
                </a:avLst>
              </a:prstGeom>
              <a:solidFill>
                <a:srgbClr val="3F3F3F"/>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4" name="标题 4"/>
          <p:cNvSpPr txBox="1"/>
          <p:nvPr/>
        </p:nvSpPr>
        <p:spPr>
          <a:xfrm>
            <a:off x="1030401" y="539307"/>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网络营销方案</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smtClean="0">
                <a:solidFill>
                  <a:srgbClr val="3F3F3F"/>
                </a:solidFill>
                <a:latin typeface="Impact MT Std" pitchFamily="34" charset="0"/>
                <a:ea typeface="微软雅黑" pitchFamily="34" charset="-122"/>
              </a:rPr>
              <a:t>INTERNET </a:t>
            </a:r>
            <a:r>
              <a:rPr lang="en-US" altLang="zh-CN" sz="1400" b="1" dirty="0">
                <a:solidFill>
                  <a:srgbClr val="3F3F3F"/>
                </a:solidFill>
                <a:latin typeface="Impact MT Std" pitchFamily="34" charset="0"/>
                <a:ea typeface="微软雅黑" pitchFamily="34" charset="-122"/>
              </a:rPr>
              <a:t>MARKETING</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grpSp>
        <p:nvGrpSpPr>
          <p:cNvPr id="9" name="组合 8"/>
          <p:cNvGrpSpPr/>
          <p:nvPr/>
        </p:nvGrpSpPr>
        <p:grpSpPr>
          <a:xfrm>
            <a:off x="5116511" y="2871497"/>
            <a:ext cx="1939925" cy="1939925"/>
            <a:chOff x="877888" y="2946400"/>
            <a:chExt cx="1939925" cy="1939925"/>
          </a:xfrm>
        </p:grpSpPr>
        <p:sp>
          <p:nvSpPr>
            <p:cNvPr id="10" name="Oval 5"/>
            <p:cNvSpPr>
              <a:spLocks noChangeArrowheads="1"/>
            </p:cNvSpPr>
            <p:nvPr/>
          </p:nvSpPr>
          <p:spPr bwMode="auto">
            <a:xfrm>
              <a:off x="877888" y="2946400"/>
              <a:ext cx="1939925" cy="1939925"/>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itchFamily="34" charset="-122"/>
                  <a:ea typeface="微软雅黑" pitchFamily="34" charset="-122"/>
                </a:rPr>
                <a:t>网络营销</a:t>
              </a:r>
              <a:endParaRPr lang="zh-CN" altLang="en-US" sz="4400" b="1" dirty="0">
                <a:solidFill>
                  <a:schemeClr val="bg1"/>
                </a:solidFill>
                <a:latin typeface="微软雅黑" pitchFamily="34" charset="-122"/>
                <a:ea typeface="微软雅黑" pitchFamily="34" charset="-122"/>
              </a:endParaRPr>
            </a:p>
          </p:txBody>
        </p:sp>
      </p:grpSp>
      <p:grpSp>
        <p:nvGrpSpPr>
          <p:cNvPr id="12" name="组合 11"/>
          <p:cNvGrpSpPr/>
          <p:nvPr/>
        </p:nvGrpSpPr>
        <p:grpSpPr>
          <a:xfrm>
            <a:off x="6796087" y="4884617"/>
            <a:ext cx="831850" cy="830262"/>
            <a:chOff x="3241675" y="2678113"/>
            <a:chExt cx="831850" cy="830262"/>
          </a:xfrm>
        </p:grpSpPr>
        <p:sp>
          <p:nvSpPr>
            <p:cNvPr id="13" name="Oval 7"/>
            <p:cNvSpPr>
              <a:spLocks noChangeArrowheads="1"/>
            </p:cNvSpPr>
            <p:nvPr/>
          </p:nvSpPr>
          <p:spPr bwMode="auto">
            <a:xfrm>
              <a:off x="3241675" y="2678113"/>
              <a:ext cx="831850" cy="830262"/>
            </a:xfrm>
            <a:prstGeom prst="ellipse">
              <a:avLst/>
            </a:prstGeom>
            <a:solidFill>
              <a:srgbClr val="00A99D"/>
            </a:solidFill>
            <a:ln>
              <a:no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grpSp>
      <p:grpSp>
        <p:nvGrpSpPr>
          <p:cNvPr id="16" name="组合 15"/>
          <p:cNvGrpSpPr/>
          <p:nvPr/>
        </p:nvGrpSpPr>
        <p:grpSpPr>
          <a:xfrm>
            <a:off x="4488651" y="2132275"/>
            <a:ext cx="831850" cy="831850"/>
            <a:chOff x="2725738" y="1484313"/>
            <a:chExt cx="831850" cy="831850"/>
          </a:xfrm>
        </p:grpSpPr>
        <p:sp>
          <p:nvSpPr>
            <p:cNvPr id="17" name="Oval 6"/>
            <p:cNvSpPr>
              <a:spLocks noChangeArrowheads="1"/>
            </p:cNvSpPr>
            <p:nvPr/>
          </p:nvSpPr>
          <p:spPr bwMode="auto">
            <a:xfrm>
              <a:off x="2725738" y="1484313"/>
              <a:ext cx="831850" cy="831850"/>
            </a:xfrm>
            <a:prstGeom prst="ellipse">
              <a:avLst/>
            </a:prstGeom>
            <a:solidFill>
              <a:srgbClr val="FFB82E"/>
            </a:solidFill>
            <a:ln>
              <a:no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grpSp>
      <p:grpSp>
        <p:nvGrpSpPr>
          <p:cNvPr id="20" name="组合 19"/>
          <p:cNvGrpSpPr/>
          <p:nvPr/>
        </p:nvGrpSpPr>
        <p:grpSpPr>
          <a:xfrm>
            <a:off x="6775449" y="2132275"/>
            <a:ext cx="831850" cy="831850"/>
            <a:chOff x="3241675" y="4133850"/>
            <a:chExt cx="831850" cy="831850"/>
          </a:xfrm>
        </p:grpSpPr>
        <p:sp>
          <p:nvSpPr>
            <p:cNvPr id="21" name="Oval 9"/>
            <p:cNvSpPr>
              <a:spLocks noChangeArrowheads="1"/>
            </p:cNvSpPr>
            <p:nvPr/>
          </p:nvSpPr>
          <p:spPr bwMode="auto">
            <a:xfrm>
              <a:off x="3241675" y="4133850"/>
              <a:ext cx="831850" cy="831850"/>
            </a:xfrm>
            <a:prstGeom prst="ellipse">
              <a:avLst/>
            </a:prstGeom>
            <a:solidFill>
              <a:srgbClr val="D74B56"/>
            </a:solidFill>
            <a:ln>
              <a:no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grpSp>
      <p:grpSp>
        <p:nvGrpSpPr>
          <p:cNvPr id="26" name="组合 25"/>
          <p:cNvGrpSpPr/>
          <p:nvPr/>
        </p:nvGrpSpPr>
        <p:grpSpPr>
          <a:xfrm>
            <a:off x="4488651" y="4904761"/>
            <a:ext cx="831850" cy="830262"/>
            <a:chOff x="2725738" y="5327650"/>
            <a:chExt cx="831850" cy="830262"/>
          </a:xfrm>
        </p:grpSpPr>
        <p:sp>
          <p:nvSpPr>
            <p:cNvPr id="27" name="Oval 8"/>
            <p:cNvSpPr>
              <a:spLocks noChangeArrowheads="1"/>
            </p:cNvSpPr>
            <p:nvPr/>
          </p:nvSpPr>
          <p:spPr bwMode="auto">
            <a:xfrm>
              <a:off x="2725738" y="5327650"/>
              <a:ext cx="831850" cy="830262"/>
            </a:xfrm>
            <a:prstGeom prst="ellipse">
              <a:avLst/>
            </a:prstGeom>
            <a:solidFill>
              <a:srgbClr val="3FACD9"/>
            </a:solidFill>
            <a:ln>
              <a:no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grpSp>
      <p:sp>
        <p:nvSpPr>
          <p:cNvPr id="32" name="TextBox 68"/>
          <p:cNvSpPr txBox="1"/>
          <p:nvPr/>
        </p:nvSpPr>
        <p:spPr>
          <a:xfrm>
            <a:off x="1517188" y="1716219"/>
            <a:ext cx="1997346" cy="369332"/>
          </a:xfrm>
          <a:prstGeom prst="rect">
            <a:avLst/>
          </a:prstGeom>
          <a:noFill/>
        </p:spPr>
        <p:txBody>
          <a:bodyPr wrap="square" rtlCol="0">
            <a:spAutoFit/>
          </a:bodyPr>
          <a:lstStyle/>
          <a:p>
            <a:r>
              <a:rPr lang="en-US" altLang="zh-CN" b="1" dirty="0" smtClean="0">
                <a:solidFill>
                  <a:schemeClr val="tx1">
                    <a:lumMod val="65000"/>
                    <a:lumOff val="35000"/>
                  </a:schemeClr>
                </a:solidFill>
                <a:latin typeface="Impact MT Std" pitchFamily="34" charset="0"/>
                <a:ea typeface="微软雅黑" pitchFamily="34" charset="-122"/>
              </a:rPr>
              <a:t>QQ</a:t>
            </a:r>
            <a:r>
              <a:rPr lang="zh-CN" altLang="en-US" b="1" dirty="0" smtClean="0">
                <a:solidFill>
                  <a:schemeClr val="tx1">
                    <a:lumMod val="65000"/>
                    <a:lumOff val="35000"/>
                  </a:schemeClr>
                </a:solidFill>
                <a:latin typeface="微软雅黑" pitchFamily="34" charset="-122"/>
                <a:ea typeface="微软雅黑" pitchFamily="34" charset="-122"/>
              </a:rPr>
              <a:t>空间</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33" name="TextBox 69"/>
          <p:cNvSpPr txBox="1"/>
          <p:nvPr/>
        </p:nvSpPr>
        <p:spPr>
          <a:xfrm>
            <a:off x="562271" y="2107902"/>
            <a:ext cx="2768113"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利用</a:t>
            </a:r>
            <a:r>
              <a:rPr lang="en-US" altLang="zh-CN" sz="1400" dirty="0" smtClean="0">
                <a:solidFill>
                  <a:schemeClr val="tx1">
                    <a:lumMod val="65000"/>
                    <a:lumOff val="35000"/>
                  </a:schemeClr>
                </a:solidFill>
                <a:latin typeface="微软雅黑" pitchFamily="34" charset="-122"/>
                <a:ea typeface="微软雅黑" pitchFamily="34" charset="-122"/>
              </a:rPr>
              <a:t>QQ</a:t>
            </a:r>
            <a:r>
              <a:rPr lang="zh-CN" altLang="en-US" sz="1400" dirty="0" smtClean="0">
                <a:solidFill>
                  <a:schemeClr val="tx1">
                    <a:lumMod val="65000"/>
                    <a:lumOff val="35000"/>
                  </a:schemeClr>
                </a:solidFill>
                <a:latin typeface="微软雅黑" pitchFamily="34" charset="-122"/>
                <a:ea typeface="微软雅黑" pitchFamily="34" charset="-122"/>
              </a:rPr>
              <a:t>空间来进行朋友圈间的传播，达到广告目的。</a:t>
            </a:r>
            <a:r>
              <a:rPr lang="zh-CN" altLang="en-US" sz="1400" dirty="0">
                <a:solidFill>
                  <a:schemeClr val="tx1">
                    <a:lumMod val="65000"/>
                    <a:lumOff val="35000"/>
                  </a:schemeClr>
                </a:solidFill>
                <a:latin typeface="微软雅黑" pitchFamily="34" charset="-122"/>
                <a:ea typeface="微软雅黑" pitchFamily="34" charset="-122"/>
              </a:rPr>
              <a:t>利用</a:t>
            </a:r>
            <a:r>
              <a:rPr lang="en-US" altLang="zh-CN" sz="1400" dirty="0">
                <a:solidFill>
                  <a:schemeClr val="tx1">
                    <a:lumMod val="65000"/>
                    <a:lumOff val="35000"/>
                  </a:schemeClr>
                </a:solidFill>
                <a:latin typeface="微软雅黑" pitchFamily="34" charset="-122"/>
                <a:ea typeface="微软雅黑" pitchFamily="34" charset="-122"/>
              </a:rPr>
              <a:t>QQ</a:t>
            </a:r>
            <a:r>
              <a:rPr lang="zh-CN" altLang="en-US" sz="1400" dirty="0">
                <a:solidFill>
                  <a:schemeClr val="tx1">
                    <a:lumMod val="65000"/>
                    <a:lumOff val="35000"/>
                  </a:schemeClr>
                </a:solidFill>
                <a:latin typeface="微软雅黑" pitchFamily="34" charset="-122"/>
                <a:ea typeface="微软雅黑" pitchFamily="34" charset="-122"/>
              </a:rPr>
              <a:t>空间来进行朋友圈间的传播，达到广告目的</a:t>
            </a:r>
            <a:r>
              <a:rPr lang="zh-CN" altLang="en-US" sz="1400" dirty="0" smtClean="0">
                <a:solidFill>
                  <a:schemeClr val="tx1">
                    <a:lumMod val="65000"/>
                    <a:lumOff val="35000"/>
                  </a:schemeClr>
                </a:solidFill>
                <a:latin typeface="微软雅黑" pitchFamily="34" charset="-122"/>
                <a:ea typeface="微软雅黑" pitchFamily="34" charset="-122"/>
              </a:rPr>
              <a:t>。</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43" name="TextBox 74"/>
          <p:cNvSpPr txBox="1"/>
          <p:nvPr/>
        </p:nvSpPr>
        <p:spPr>
          <a:xfrm>
            <a:off x="9584836" y="4594644"/>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微信营销</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44" name="TextBox 75"/>
          <p:cNvSpPr txBox="1"/>
          <p:nvPr/>
        </p:nvSpPr>
        <p:spPr>
          <a:xfrm>
            <a:off x="8874794" y="4959572"/>
            <a:ext cx="3010301"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利用微信朋友</a:t>
            </a:r>
            <a:r>
              <a:rPr lang="zh-CN" altLang="en-US" sz="1400" dirty="0">
                <a:solidFill>
                  <a:schemeClr val="tx1">
                    <a:lumMod val="65000"/>
                    <a:lumOff val="35000"/>
                  </a:schemeClr>
                </a:solidFill>
                <a:latin typeface="微软雅黑" pitchFamily="34" charset="-122"/>
                <a:ea typeface="微软雅黑" pitchFamily="34" charset="-122"/>
              </a:rPr>
              <a:t>圈间的传播，达到广告目的</a:t>
            </a:r>
            <a:r>
              <a:rPr lang="zh-CN" altLang="en-US" sz="1400" dirty="0" smtClean="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利用微信朋友圈间的传播，达到广告</a:t>
            </a:r>
            <a:r>
              <a:rPr lang="zh-CN" altLang="en-US" sz="1400" dirty="0" smtClean="0">
                <a:solidFill>
                  <a:schemeClr val="tx1">
                    <a:lumMod val="65000"/>
                    <a:lumOff val="35000"/>
                  </a:schemeClr>
                </a:solidFill>
                <a:latin typeface="微软雅黑" pitchFamily="34" charset="-122"/>
                <a:ea typeface="微软雅黑" pitchFamily="34" charset="-122"/>
              </a:rPr>
              <a:t>目的，</a:t>
            </a:r>
            <a:r>
              <a:rPr lang="zh-CN" altLang="en-US" sz="1400" dirty="0">
                <a:solidFill>
                  <a:schemeClr val="tx1">
                    <a:lumMod val="65000"/>
                    <a:lumOff val="35000"/>
                  </a:schemeClr>
                </a:solidFill>
                <a:latin typeface="微软雅黑" pitchFamily="34" charset="-122"/>
                <a:ea typeface="微软雅黑" pitchFamily="34" charset="-122"/>
              </a:rPr>
              <a:t>利用微信朋友圈间的传播，达到广告</a:t>
            </a:r>
            <a:r>
              <a:rPr lang="zh-CN" altLang="en-US" sz="1400" dirty="0" smtClean="0">
                <a:solidFill>
                  <a:schemeClr val="tx1">
                    <a:lumMod val="65000"/>
                    <a:lumOff val="35000"/>
                  </a:schemeClr>
                </a:solidFill>
                <a:latin typeface="微软雅黑" pitchFamily="34" charset="-122"/>
                <a:ea typeface="微软雅黑" pitchFamily="34" charset="-122"/>
              </a:rPr>
              <a:t>目。</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45" name="TextBox 72"/>
          <p:cNvSpPr txBox="1"/>
          <p:nvPr/>
        </p:nvSpPr>
        <p:spPr>
          <a:xfrm>
            <a:off x="9492936" y="1738570"/>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微博营销</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46" name="TextBox 73"/>
          <p:cNvSpPr txBox="1"/>
          <p:nvPr/>
        </p:nvSpPr>
        <p:spPr>
          <a:xfrm>
            <a:off x="8832723" y="2149090"/>
            <a:ext cx="2945851"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利用新浪微博来进行传播</a:t>
            </a:r>
            <a:r>
              <a:rPr lang="zh-CN" altLang="en-US" sz="1400" dirty="0">
                <a:solidFill>
                  <a:schemeClr val="tx1">
                    <a:lumMod val="65000"/>
                    <a:lumOff val="35000"/>
                  </a:schemeClr>
                </a:solidFill>
                <a:latin typeface="微软雅黑" pitchFamily="34" charset="-122"/>
                <a:ea typeface="微软雅黑" pitchFamily="34" charset="-122"/>
              </a:rPr>
              <a:t>利用新浪微博来进行</a:t>
            </a:r>
            <a:r>
              <a:rPr lang="zh-CN" altLang="en-US" sz="1400" dirty="0" smtClean="0">
                <a:solidFill>
                  <a:schemeClr val="tx1">
                    <a:lumMod val="65000"/>
                    <a:lumOff val="35000"/>
                  </a:schemeClr>
                </a:solidFill>
                <a:latin typeface="微软雅黑" pitchFamily="34" charset="-122"/>
                <a:ea typeface="微软雅黑" pitchFamily="34" charset="-122"/>
              </a:rPr>
              <a:t>传播</a:t>
            </a:r>
            <a:r>
              <a:rPr lang="zh-CN" altLang="en-US" sz="1400" dirty="0">
                <a:solidFill>
                  <a:schemeClr val="tx1">
                    <a:lumMod val="65000"/>
                    <a:lumOff val="35000"/>
                  </a:schemeClr>
                </a:solidFill>
                <a:latin typeface="微软雅黑" pitchFamily="34" charset="-122"/>
                <a:ea typeface="微软雅黑" pitchFamily="34" charset="-122"/>
              </a:rPr>
              <a:t>利用新浪微博来进行</a:t>
            </a:r>
            <a:r>
              <a:rPr lang="zh-CN" altLang="en-US" sz="1400" dirty="0" smtClean="0">
                <a:solidFill>
                  <a:schemeClr val="tx1">
                    <a:lumMod val="65000"/>
                    <a:lumOff val="35000"/>
                  </a:schemeClr>
                </a:solidFill>
                <a:latin typeface="微软雅黑" pitchFamily="34" charset="-122"/>
                <a:ea typeface="微软雅黑" pitchFamily="34" charset="-122"/>
              </a:rPr>
              <a:t>传播</a:t>
            </a:r>
            <a:r>
              <a:rPr lang="en-US" altLang="zh-CN" sz="1400" dirty="0" smtClean="0">
                <a:solidFill>
                  <a:schemeClr val="tx1">
                    <a:lumMod val="65000"/>
                    <a:lumOff val="35000"/>
                  </a:schemeClr>
                </a:solidFill>
                <a:latin typeface="微软雅黑" pitchFamily="34" charset="-122"/>
                <a:ea typeface="微软雅黑" pitchFamily="34" charset="-122"/>
              </a:rPr>
              <a:t>.</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47" name="TextBox 70"/>
          <p:cNvSpPr txBox="1"/>
          <p:nvPr/>
        </p:nvSpPr>
        <p:spPr>
          <a:xfrm>
            <a:off x="1235690" y="4775419"/>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本地论坛社区</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48" name="TextBox 71"/>
          <p:cNvSpPr txBox="1"/>
          <p:nvPr/>
        </p:nvSpPr>
        <p:spPr>
          <a:xfrm>
            <a:off x="537096" y="5086228"/>
            <a:ext cx="2847419"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利用</a:t>
            </a:r>
            <a:r>
              <a:rPr lang="en-US" altLang="zh-CN" sz="1400" dirty="0" smtClean="0">
                <a:solidFill>
                  <a:schemeClr val="tx1">
                    <a:lumMod val="65000"/>
                    <a:lumOff val="35000"/>
                  </a:schemeClr>
                </a:solidFill>
                <a:latin typeface="微软雅黑" pitchFamily="34" charset="-122"/>
                <a:ea typeface="微软雅黑" pitchFamily="34" charset="-122"/>
              </a:rPr>
              <a:t>QQ</a:t>
            </a:r>
            <a:r>
              <a:rPr lang="zh-CN" altLang="en-US" sz="1400" dirty="0" smtClean="0">
                <a:solidFill>
                  <a:schemeClr val="tx1">
                    <a:lumMod val="65000"/>
                    <a:lumOff val="35000"/>
                  </a:schemeClr>
                </a:solidFill>
                <a:latin typeface="微软雅黑" pitchFamily="34" charset="-122"/>
                <a:ea typeface="微软雅黑" pitchFamily="34" charset="-122"/>
              </a:rPr>
              <a:t>空间来进行朋友圈间的传播，达到广告目的</a:t>
            </a:r>
            <a:r>
              <a:rPr lang="zh-CN" altLang="en-US" sz="1400" dirty="0">
                <a:solidFill>
                  <a:schemeClr val="tx1">
                    <a:lumMod val="65000"/>
                    <a:lumOff val="35000"/>
                  </a:schemeClr>
                </a:solidFill>
                <a:latin typeface="微软雅黑" pitchFamily="34" charset="-122"/>
                <a:ea typeface="微软雅黑" pitchFamily="34" charset="-122"/>
              </a:rPr>
              <a:t>。利用</a:t>
            </a:r>
            <a:r>
              <a:rPr lang="en-US" altLang="zh-CN" sz="1400" dirty="0">
                <a:solidFill>
                  <a:schemeClr val="tx1">
                    <a:lumMod val="65000"/>
                    <a:lumOff val="35000"/>
                  </a:schemeClr>
                </a:solidFill>
                <a:latin typeface="微软雅黑" pitchFamily="34" charset="-122"/>
                <a:ea typeface="微软雅黑" pitchFamily="34" charset="-122"/>
              </a:rPr>
              <a:t>QQ</a:t>
            </a:r>
            <a:r>
              <a:rPr lang="zh-CN" altLang="en-US" sz="1400" dirty="0">
                <a:solidFill>
                  <a:schemeClr val="tx1">
                    <a:lumMod val="65000"/>
                    <a:lumOff val="35000"/>
                  </a:schemeClr>
                </a:solidFill>
                <a:latin typeface="微软雅黑" pitchFamily="34" charset="-122"/>
                <a:ea typeface="微软雅黑" pitchFamily="34" charset="-122"/>
              </a:rPr>
              <a:t>空间来进行朋友圈间的传播，达到广告目的</a:t>
            </a:r>
          </a:p>
        </p:txBody>
      </p:sp>
    </p:spTree>
    <p:extLst>
      <p:ext uri="{BB962C8B-B14F-4D97-AF65-F5344CB8AC3E}">
        <p14:creationId xmlns:p14="http://schemas.microsoft.com/office/powerpoint/2010/main" val="266794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56" presetClass="path" presetSubtype="0" accel="50000" decel="50000" fill="hold" nodeType="withEffect">
                                  <p:stCondLst>
                                    <p:cond delay="0"/>
                                  </p:stCondLst>
                                  <p:childTnLst>
                                    <p:animMotion origin="layout" path="M 2.36113E-6 -3.33333E-6 L -0.1059 0.29653 " pathEditMode="relative" rAng="0" ptsTypes="AA">
                                      <p:cBhvr>
                                        <p:cTn id="8" dur="500" spd="-100000" fill="hold"/>
                                        <p:tgtEl>
                                          <p:spTgt spid="16"/>
                                        </p:tgtEl>
                                        <p:attrNameLst>
                                          <p:attrName>ppt_x</p:attrName>
                                          <p:attrName>ppt_y</p:attrName>
                                        </p:attrNameLst>
                                      </p:cBhvr>
                                      <p:rCtr x="-5295" y="14815"/>
                                    </p:animMotion>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56" presetClass="path" presetSubtype="0" accel="50000" decel="50000" fill="hold" nodeType="withEffect">
                                  <p:stCondLst>
                                    <p:cond delay="0"/>
                                  </p:stCondLst>
                                  <p:childTnLst>
                                    <p:animMotion origin="layout" path="M 3.1885E-6 4.07407E-6 L -0.14818 0.12268 " pathEditMode="relative" rAng="0" ptsTypes="AA">
                                      <p:cBhvr>
                                        <p:cTn id="12" dur="500" spd="-100000" fill="hold"/>
                                        <p:tgtEl>
                                          <p:spTgt spid="12"/>
                                        </p:tgtEl>
                                        <p:attrNameLst>
                                          <p:attrName>ppt_x</p:attrName>
                                          <p:attrName>ppt_y</p:attrName>
                                        </p:attrNameLst>
                                      </p:cBhvr>
                                      <p:rCtr x="-7415" y="6134"/>
                                    </p:animMotion>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56" presetClass="path" presetSubtype="0" accel="50000" decel="50000" fill="hold" nodeType="withEffect">
                                  <p:stCondLst>
                                    <p:cond delay="0"/>
                                  </p:stCondLst>
                                  <p:childTnLst>
                                    <p:animMotion origin="layout" path="M 3.1885E-6 4.07407E-6 L -0.14818 -0.08982 " pathEditMode="relative" rAng="0" ptsTypes="AA">
                                      <p:cBhvr>
                                        <p:cTn id="16" dur="500" spd="-100000" fill="hold"/>
                                        <p:tgtEl>
                                          <p:spTgt spid="20"/>
                                        </p:tgtEl>
                                        <p:attrNameLst>
                                          <p:attrName>ppt_x</p:attrName>
                                          <p:attrName>ppt_y</p:attrName>
                                        </p:attrNameLst>
                                      </p:cBhvr>
                                      <p:rCtr x="-7415" y="-4491"/>
                                    </p:animMotion>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56" presetClass="path" presetSubtype="0" accel="50000" decel="50000" fill="hold" nodeType="withEffect">
                                  <p:stCondLst>
                                    <p:cond delay="0"/>
                                  </p:stCondLst>
                                  <p:childTnLst>
                                    <p:animMotion origin="layout" path="M 2.36113E-6 1.48148E-6 L -0.1059 -0.26366 " pathEditMode="relative" rAng="0" ptsTypes="AA">
                                      <p:cBhvr>
                                        <p:cTn id="20" dur="500" spd="-100000" fill="hold"/>
                                        <p:tgtEl>
                                          <p:spTgt spid="26"/>
                                        </p:tgtEl>
                                        <p:attrNameLst>
                                          <p:attrName>ppt_x</p:attrName>
                                          <p:attrName>ppt_y</p:attrName>
                                        </p:attrNameLst>
                                      </p:cBhvr>
                                      <p:rCtr x="-5295" y="-13194"/>
                                    </p:animMotion>
                                  </p:childTnLst>
                                </p:cTn>
                              </p:par>
                              <p:par>
                                <p:cTn id="21" presetID="49" presetClass="entr" presetSubtype="0" decel="1000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 calcmode="lin" valueType="num">
                                      <p:cBhvr>
                                        <p:cTn id="25" dur="500" fill="hold"/>
                                        <p:tgtEl>
                                          <p:spTgt spid="9"/>
                                        </p:tgtEl>
                                        <p:attrNameLst>
                                          <p:attrName>style.rotation</p:attrName>
                                        </p:attrNameLst>
                                      </p:cBhvr>
                                      <p:tavLst>
                                        <p:tav tm="0">
                                          <p:val>
                                            <p:fltVal val="360"/>
                                          </p:val>
                                        </p:tav>
                                        <p:tav tm="100000">
                                          <p:val>
                                            <p:fltVal val="0"/>
                                          </p:val>
                                        </p:tav>
                                      </p:tavLst>
                                    </p:anim>
                                    <p:animEffect transition="in" filter="fade">
                                      <p:cBhvr>
                                        <p:cTn id="26" dur="500"/>
                                        <p:tgtEl>
                                          <p:spTgt spid="9"/>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 calcmode="lin" valueType="num">
                                      <p:cBhvr>
                                        <p:cTn id="31" dur="500" fill="hold"/>
                                        <p:tgtEl>
                                          <p:spTgt spid="2"/>
                                        </p:tgtEl>
                                        <p:attrNameLst>
                                          <p:attrName>style.rotation</p:attrName>
                                        </p:attrNameLst>
                                      </p:cBhvr>
                                      <p:tavLst>
                                        <p:tav tm="0">
                                          <p:val>
                                            <p:fltVal val="360"/>
                                          </p:val>
                                        </p:tav>
                                        <p:tav tm="100000">
                                          <p:val>
                                            <p:fltVal val="0"/>
                                          </p:val>
                                        </p:tav>
                                      </p:tavLst>
                                    </p:anim>
                                    <p:animEffect transition="in" filter="fade">
                                      <p:cBhvr>
                                        <p:cTn id="32" dur="500"/>
                                        <p:tgtEl>
                                          <p:spTgt spid="2"/>
                                        </p:tgtEl>
                                      </p:cBhvr>
                                    </p:animEffect>
                                  </p:childTnLst>
                                </p:cTn>
                              </p:par>
                            </p:childTnLst>
                          </p:cTn>
                        </p:par>
                        <p:par>
                          <p:cTn id="33" fill="hold">
                            <p:stCondLst>
                              <p:cond delay="500"/>
                            </p:stCondLst>
                            <p:childTnLst>
                              <p:par>
                                <p:cTn id="34" presetID="31"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300" fill="hold"/>
                                        <p:tgtEl>
                                          <p:spTgt spid="32"/>
                                        </p:tgtEl>
                                        <p:attrNameLst>
                                          <p:attrName>ppt_w</p:attrName>
                                        </p:attrNameLst>
                                      </p:cBhvr>
                                      <p:tavLst>
                                        <p:tav tm="0">
                                          <p:val>
                                            <p:fltVal val="0"/>
                                          </p:val>
                                        </p:tav>
                                        <p:tav tm="100000">
                                          <p:val>
                                            <p:strVal val="#ppt_w"/>
                                          </p:val>
                                        </p:tav>
                                      </p:tavLst>
                                    </p:anim>
                                    <p:anim calcmode="lin" valueType="num">
                                      <p:cBhvr>
                                        <p:cTn id="37" dur="300" fill="hold"/>
                                        <p:tgtEl>
                                          <p:spTgt spid="32"/>
                                        </p:tgtEl>
                                        <p:attrNameLst>
                                          <p:attrName>ppt_h</p:attrName>
                                        </p:attrNameLst>
                                      </p:cBhvr>
                                      <p:tavLst>
                                        <p:tav tm="0">
                                          <p:val>
                                            <p:fltVal val="0"/>
                                          </p:val>
                                        </p:tav>
                                        <p:tav tm="100000">
                                          <p:val>
                                            <p:strVal val="#ppt_h"/>
                                          </p:val>
                                        </p:tav>
                                      </p:tavLst>
                                    </p:anim>
                                    <p:anim calcmode="lin" valueType="num">
                                      <p:cBhvr>
                                        <p:cTn id="38" dur="300" fill="hold"/>
                                        <p:tgtEl>
                                          <p:spTgt spid="32"/>
                                        </p:tgtEl>
                                        <p:attrNameLst>
                                          <p:attrName>style.rotation</p:attrName>
                                        </p:attrNameLst>
                                      </p:cBhvr>
                                      <p:tavLst>
                                        <p:tav tm="0">
                                          <p:val>
                                            <p:fltVal val="90"/>
                                          </p:val>
                                        </p:tav>
                                        <p:tav tm="100000">
                                          <p:val>
                                            <p:fltVal val="0"/>
                                          </p:val>
                                        </p:tav>
                                      </p:tavLst>
                                    </p:anim>
                                    <p:animEffect transition="in" filter="fade">
                                      <p:cBhvr>
                                        <p:cTn id="39" dur="300"/>
                                        <p:tgtEl>
                                          <p:spTgt spid="32"/>
                                        </p:tgtEl>
                                      </p:cBhvr>
                                    </p:animEffect>
                                  </p:childTnLst>
                                </p:cTn>
                              </p:par>
                            </p:childTnLst>
                          </p:cTn>
                        </p:par>
                        <p:par>
                          <p:cTn id="40" fill="hold">
                            <p:stCondLst>
                              <p:cond delay="800"/>
                            </p:stCondLst>
                            <p:childTnLst>
                              <p:par>
                                <p:cTn id="41" presetID="22" presetClass="entr" presetSubtype="1"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1300"/>
                            </p:stCondLst>
                            <p:childTnLst>
                              <p:par>
                                <p:cTn id="45" presetID="31"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300" fill="hold"/>
                                        <p:tgtEl>
                                          <p:spTgt spid="43"/>
                                        </p:tgtEl>
                                        <p:attrNameLst>
                                          <p:attrName>ppt_w</p:attrName>
                                        </p:attrNameLst>
                                      </p:cBhvr>
                                      <p:tavLst>
                                        <p:tav tm="0">
                                          <p:val>
                                            <p:fltVal val="0"/>
                                          </p:val>
                                        </p:tav>
                                        <p:tav tm="100000">
                                          <p:val>
                                            <p:strVal val="#ppt_w"/>
                                          </p:val>
                                        </p:tav>
                                      </p:tavLst>
                                    </p:anim>
                                    <p:anim calcmode="lin" valueType="num">
                                      <p:cBhvr>
                                        <p:cTn id="48" dur="300" fill="hold"/>
                                        <p:tgtEl>
                                          <p:spTgt spid="43"/>
                                        </p:tgtEl>
                                        <p:attrNameLst>
                                          <p:attrName>ppt_h</p:attrName>
                                        </p:attrNameLst>
                                      </p:cBhvr>
                                      <p:tavLst>
                                        <p:tav tm="0">
                                          <p:val>
                                            <p:fltVal val="0"/>
                                          </p:val>
                                        </p:tav>
                                        <p:tav tm="100000">
                                          <p:val>
                                            <p:strVal val="#ppt_h"/>
                                          </p:val>
                                        </p:tav>
                                      </p:tavLst>
                                    </p:anim>
                                    <p:anim calcmode="lin" valueType="num">
                                      <p:cBhvr>
                                        <p:cTn id="49" dur="300" fill="hold"/>
                                        <p:tgtEl>
                                          <p:spTgt spid="43"/>
                                        </p:tgtEl>
                                        <p:attrNameLst>
                                          <p:attrName>style.rotation</p:attrName>
                                        </p:attrNameLst>
                                      </p:cBhvr>
                                      <p:tavLst>
                                        <p:tav tm="0">
                                          <p:val>
                                            <p:fltVal val="90"/>
                                          </p:val>
                                        </p:tav>
                                        <p:tav tm="100000">
                                          <p:val>
                                            <p:fltVal val="0"/>
                                          </p:val>
                                        </p:tav>
                                      </p:tavLst>
                                    </p:anim>
                                    <p:animEffect transition="in" filter="fade">
                                      <p:cBhvr>
                                        <p:cTn id="50" dur="300"/>
                                        <p:tgtEl>
                                          <p:spTgt spid="43"/>
                                        </p:tgtEl>
                                      </p:cBhvr>
                                    </p:animEffect>
                                  </p:childTnLst>
                                </p:cTn>
                              </p:par>
                            </p:childTnLst>
                          </p:cTn>
                        </p:par>
                        <p:par>
                          <p:cTn id="51" fill="hold">
                            <p:stCondLst>
                              <p:cond delay="1600"/>
                            </p:stCondLst>
                            <p:childTnLst>
                              <p:par>
                                <p:cTn id="52" presetID="22" presetClass="entr" presetSubtype="1"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up)">
                                      <p:cBhvr>
                                        <p:cTn id="54" dur="500"/>
                                        <p:tgtEl>
                                          <p:spTgt spid="44"/>
                                        </p:tgtEl>
                                      </p:cBhvr>
                                    </p:animEffect>
                                  </p:childTnLst>
                                </p:cTn>
                              </p:par>
                            </p:childTnLst>
                          </p:cTn>
                        </p:par>
                        <p:par>
                          <p:cTn id="55" fill="hold">
                            <p:stCondLst>
                              <p:cond delay="2100"/>
                            </p:stCondLst>
                            <p:childTnLst>
                              <p:par>
                                <p:cTn id="56" presetID="31" presetClass="entr" presetSubtype="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300" fill="hold"/>
                                        <p:tgtEl>
                                          <p:spTgt spid="45"/>
                                        </p:tgtEl>
                                        <p:attrNameLst>
                                          <p:attrName>ppt_w</p:attrName>
                                        </p:attrNameLst>
                                      </p:cBhvr>
                                      <p:tavLst>
                                        <p:tav tm="0">
                                          <p:val>
                                            <p:fltVal val="0"/>
                                          </p:val>
                                        </p:tav>
                                        <p:tav tm="100000">
                                          <p:val>
                                            <p:strVal val="#ppt_w"/>
                                          </p:val>
                                        </p:tav>
                                      </p:tavLst>
                                    </p:anim>
                                    <p:anim calcmode="lin" valueType="num">
                                      <p:cBhvr>
                                        <p:cTn id="59" dur="300" fill="hold"/>
                                        <p:tgtEl>
                                          <p:spTgt spid="45"/>
                                        </p:tgtEl>
                                        <p:attrNameLst>
                                          <p:attrName>ppt_h</p:attrName>
                                        </p:attrNameLst>
                                      </p:cBhvr>
                                      <p:tavLst>
                                        <p:tav tm="0">
                                          <p:val>
                                            <p:fltVal val="0"/>
                                          </p:val>
                                        </p:tav>
                                        <p:tav tm="100000">
                                          <p:val>
                                            <p:strVal val="#ppt_h"/>
                                          </p:val>
                                        </p:tav>
                                      </p:tavLst>
                                    </p:anim>
                                    <p:anim calcmode="lin" valueType="num">
                                      <p:cBhvr>
                                        <p:cTn id="60" dur="300" fill="hold"/>
                                        <p:tgtEl>
                                          <p:spTgt spid="45"/>
                                        </p:tgtEl>
                                        <p:attrNameLst>
                                          <p:attrName>style.rotation</p:attrName>
                                        </p:attrNameLst>
                                      </p:cBhvr>
                                      <p:tavLst>
                                        <p:tav tm="0">
                                          <p:val>
                                            <p:fltVal val="90"/>
                                          </p:val>
                                        </p:tav>
                                        <p:tav tm="100000">
                                          <p:val>
                                            <p:fltVal val="0"/>
                                          </p:val>
                                        </p:tav>
                                      </p:tavLst>
                                    </p:anim>
                                    <p:animEffect transition="in" filter="fade">
                                      <p:cBhvr>
                                        <p:cTn id="61" dur="300"/>
                                        <p:tgtEl>
                                          <p:spTgt spid="45"/>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ipe(up)">
                                      <p:cBhvr>
                                        <p:cTn id="65" dur="500"/>
                                        <p:tgtEl>
                                          <p:spTgt spid="46"/>
                                        </p:tgtEl>
                                      </p:cBhvr>
                                    </p:animEffect>
                                  </p:childTnLst>
                                </p:cTn>
                              </p:par>
                            </p:childTnLst>
                          </p:cTn>
                        </p:par>
                        <p:par>
                          <p:cTn id="66" fill="hold">
                            <p:stCondLst>
                              <p:cond delay="2900"/>
                            </p:stCondLst>
                            <p:childTnLst>
                              <p:par>
                                <p:cTn id="67" presetID="31"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 calcmode="lin" valueType="num">
                                      <p:cBhvr>
                                        <p:cTn id="69" dur="300" fill="hold"/>
                                        <p:tgtEl>
                                          <p:spTgt spid="47"/>
                                        </p:tgtEl>
                                        <p:attrNameLst>
                                          <p:attrName>ppt_w</p:attrName>
                                        </p:attrNameLst>
                                      </p:cBhvr>
                                      <p:tavLst>
                                        <p:tav tm="0">
                                          <p:val>
                                            <p:fltVal val="0"/>
                                          </p:val>
                                        </p:tav>
                                        <p:tav tm="100000">
                                          <p:val>
                                            <p:strVal val="#ppt_w"/>
                                          </p:val>
                                        </p:tav>
                                      </p:tavLst>
                                    </p:anim>
                                    <p:anim calcmode="lin" valueType="num">
                                      <p:cBhvr>
                                        <p:cTn id="70" dur="300" fill="hold"/>
                                        <p:tgtEl>
                                          <p:spTgt spid="47"/>
                                        </p:tgtEl>
                                        <p:attrNameLst>
                                          <p:attrName>ppt_h</p:attrName>
                                        </p:attrNameLst>
                                      </p:cBhvr>
                                      <p:tavLst>
                                        <p:tav tm="0">
                                          <p:val>
                                            <p:fltVal val="0"/>
                                          </p:val>
                                        </p:tav>
                                        <p:tav tm="100000">
                                          <p:val>
                                            <p:strVal val="#ppt_h"/>
                                          </p:val>
                                        </p:tav>
                                      </p:tavLst>
                                    </p:anim>
                                    <p:anim calcmode="lin" valueType="num">
                                      <p:cBhvr>
                                        <p:cTn id="71" dur="300" fill="hold"/>
                                        <p:tgtEl>
                                          <p:spTgt spid="47"/>
                                        </p:tgtEl>
                                        <p:attrNameLst>
                                          <p:attrName>style.rotation</p:attrName>
                                        </p:attrNameLst>
                                      </p:cBhvr>
                                      <p:tavLst>
                                        <p:tav tm="0">
                                          <p:val>
                                            <p:fltVal val="90"/>
                                          </p:val>
                                        </p:tav>
                                        <p:tav tm="100000">
                                          <p:val>
                                            <p:fltVal val="0"/>
                                          </p:val>
                                        </p:tav>
                                      </p:tavLst>
                                    </p:anim>
                                    <p:animEffect transition="in" filter="fade">
                                      <p:cBhvr>
                                        <p:cTn id="72" dur="300"/>
                                        <p:tgtEl>
                                          <p:spTgt spid="47"/>
                                        </p:tgtEl>
                                      </p:cBhvr>
                                    </p:animEffect>
                                  </p:childTnLst>
                                </p:cTn>
                              </p:par>
                            </p:childTnLst>
                          </p:cTn>
                        </p:par>
                        <p:par>
                          <p:cTn id="73" fill="hold">
                            <p:stCondLst>
                              <p:cond delay="3200"/>
                            </p:stCondLst>
                            <p:childTnLst>
                              <p:par>
                                <p:cTn id="74" presetID="22" presetClass="entr" presetSubtype="1" fill="hold" grpId="0"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up)">
                                      <p:cBhvr>
                                        <p:cTn id="7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3" grpId="0"/>
      <p:bldP spid="44" grpId="0"/>
      <p:bldP spid="45" grpId="0"/>
      <p:bldP spid="46" grpId="0"/>
      <p:bldP spid="47" grpId="0"/>
      <p:bldP spid="4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6503"/>
            <a:ext cx="12192000" cy="6874503"/>
          </a:xfrm>
          <a:prstGeom prst="rect">
            <a:avLst/>
          </a:prstGeom>
          <a: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a:stretch>
              <a:fillRect l="-1562" t="-15555" r="-2697" b="-205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sp>
        <p:nvSpPr>
          <p:cNvPr id="5" name="标题 4"/>
          <p:cNvSpPr txBox="1"/>
          <p:nvPr/>
        </p:nvSpPr>
        <p:spPr>
          <a:xfrm>
            <a:off x="1119830" y="579423"/>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Impact MT Std" pitchFamily="34" charset="0"/>
                <a:ea typeface="微软雅黑" pitchFamily="34" charset="-122"/>
              </a:rPr>
              <a:t>执行方式</a:t>
            </a:r>
            <a:endParaRPr lang="en-US" altLang="zh-CN" sz="2400" b="1" dirty="0" smtClean="0">
              <a:solidFill>
                <a:schemeClr val="bg1"/>
              </a:solidFill>
              <a:latin typeface="Impact MT Std" pitchFamily="34" charset="0"/>
              <a:ea typeface="微软雅黑" pitchFamily="34" charset="-122"/>
            </a:endParaRPr>
          </a:p>
          <a:p>
            <a:pPr algn="l"/>
            <a:r>
              <a:rPr lang="en-US" altLang="zh-CN" sz="1400" b="1" dirty="0">
                <a:solidFill>
                  <a:schemeClr val="bg1"/>
                </a:solidFill>
                <a:latin typeface="Impact MT Std" pitchFamily="34" charset="0"/>
                <a:ea typeface="微软雅黑" pitchFamily="34" charset="-122"/>
              </a:rPr>
              <a:t>IMPLEMENT WAY</a:t>
            </a:r>
            <a:endParaRPr lang="zh-CN" altLang="en-US" sz="1400" b="1" dirty="0">
              <a:solidFill>
                <a:schemeClr val="bg1"/>
              </a:solidFill>
              <a:latin typeface="Impact MT Std" pitchFamily="34" charset="0"/>
              <a:ea typeface="微软雅黑" pitchFamily="34" charset="-122"/>
            </a:endParaRPr>
          </a:p>
          <a:p>
            <a:pPr algn="l"/>
            <a:endParaRPr lang="zh-CN" altLang="en-US" sz="2400" b="1" dirty="0" smtClean="0">
              <a:solidFill>
                <a:schemeClr val="bg1"/>
              </a:solidFill>
              <a:latin typeface="Impact MT Std" pitchFamily="34" charset="0"/>
              <a:ea typeface="微软雅黑" pitchFamily="34" charset="-122"/>
            </a:endParaRPr>
          </a:p>
        </p:txBody>
      </p:sp>
      <p:grpSp>
        <p:nvGrpSpPr>
          <p:cNvPr id="7" name="组合 6"/>
          <p:cNvGrpSpPr/>
          <p:nvPr/>
        </p:nvGrpSpPr>
        <p:grpSpPr>
          <a:xfrm>
            <a:off x="1472770" y="2618210"/>
            <a:ext cx="1877772" cy="3643604"/>
            <a:chOff x="1203904" y="2419350"/>
            <a:chExt cx="1877772" cy="3643604"/>
          </a:xfrm>
        </p:grpSpPr>
        <p:pic>
          <p:nvPicPr>
            <p:cNvPr id="8" name="图片 7"/>
            <p:cNvPicPr>
              <a:picLocks noChangeAspect="1"/>
            </p:cNvPicPr>
            <p:nvPr/>
          </p:nvPicPr>
          <p:blipFill>
            <a:blip r:embed="rId4"/>
            <a:stretch>
              <a:fillRect/>
            </a:stretch>
          </p:blipFill>
          <p:spPr>
            <a:xfrm>
              <a:off x="1203904" y="2419350"/>
              <a:ext cx="1877772" cy="3643604"/>
            </a:xfrm>
            <a:prstGeom prst="rect">
              <a:avLst/>
            </a:prstGeom>
          </p:spPr>
        </p:pic>
        <p:sp>
          <p:nvSpPr>
            <p:cNvPr id="9" name="矩形 8"/>
            <p:cNvSpPr/>
            <p:nvPr/>
          </p:nvSpPr>
          <p:spPr>
            <a:xfrm>
              <a:off x="1333500" y="2796085"/>
              <a:ext cx="1641700" cy="2752712"/>
            </a:xfrm>
            <a:prstGeom prst="rect">
              <a:avLst/>
            </a:prstGeom>
            <a:blipFill>
              <a:blip r:embed="rId5"/>
              <a:srcRect/>
              <a:stretch>
                <a:fillRect l="-7547" t="-2962" r="-84369" b="-116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8635838" y="2959190"/>
            <a:ext cx="596129" cy="588738"/>
            <a:chOff x="8635838" y="2959190"/>
            <a:chExt cx="596129" cy="588738"/>
          </a:xfrm>
        </p:grpSpPr>
        <p:sp>
          <p:nvSpPr>
            <p:cNvPr id="11" name="Freeform 11"/>
            <p:cNvSpPr>
              <a:spLocks/>
            </p:cNvSpPr>
            <p:nvPr/>
          </p:nvSpPr>
          <p:spPr bwMode="auto">
            <a:xfrm>
              <a:off x="8635838" y="2959190"/>
              <a:ext cx="596129" cy="58873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2" name="Freeform 6"/>
            <p:cNvSpPr>
              <a:spLocks noEditPoints="1"/>
            </p:cNvSpPr>
            <p:nvPr/>
          </p:nvSpPr>
          <p:spPr bwMode="auto">
            <a:xfrm>
              <a:off x="8726639" y="3116030"/>
              <a:ext cx="406331" cy="267059"/>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2">
                <a:lumMod val="25000"/>
              </a:schemeClr>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3" name="组合 12"/>
          <p:cNvGrpSpPr/>
          <p:nvPr/>
        </p:nvGrpSpPr>
        <p:grpSpPr>
          <a:xfrm>
            <a:off x="4432803" y="3420748"/>
            <a:ext cx="593207" cy="588738"/>
            <a:chOff x="4432803" y="3420748"/>
            <a:chExt cx="593207" cy="588738"/>
          </a:xfrm>
        </p:grpSpPr>
        <p:sp>
          <p:nvSpPr>
            <p:cNvPr id="14" name="Freeform 7"/>
            <p:cNvSpPr>
              <a:spLocks/>
            </p:cNvSpPr>
            <p:nvPr/>
          </p:nvSpPr>
          <p:spPr bwMode="auto">
            <a:xfrm>
              <a:off x="4432803" y="3420748"/>
              <a:ext cx="593207" cy="58873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5" name="Freeform 7"/>
            <p:cNvSpPr>
              <a:spLocks noEditPoints="1"/>
            </p:cNvSpPr>
            <p:nvPr/>
          </p:nvSpPr>
          <p:spPr bwMode="auto">
            <a:xfrm>
              <a:off x="4533938" y="3547928"/>
              <a:ext cx="382165" cy="34971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2">
                <a:lumMod val="25000"/>
              </a:schemeClr>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6" name="组合 15"/>
          <p:cNvGrpSpPr/>
          <p:nvPr/>
        </p:nvGrpSpPr>
        <p:grpSpPr>
          <a:xfrm>
            <a:off x="6730763" y="4659249"/>
            <a:ext cx="593207" cy="585851"/>
            <a:chOff x="6730763" y="4659249"/>
            <a:chExt cx="593207" cy="585851"/>
          </a:xfrm>
        </p:grpSpPr>
        <p:sp>
          <p:nvSpPr>
            <p:cNvPr id="17" name="Freeform 8"/>
            <p:cNvSpPr>
              <a:spLocks/>
            </p:cNvSpPr>
            <p:nvPr/>
          </p:nvSpPr>
          <p:spPr bwMode="auto">
            <a:xfrm>
              <a:off x="6730763" y="4659249"/>
              <a:ext cx="593207" cy="585851"/>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8" name="Freeform 8"/>
            <p:cNvSpPr>
              <a:spLocks noEditPoints="1"/>
            </p:cNvSpPr>
            <p:nvPr/>
          </p:nvSpPr>
          <p:spPr bwMode="auto">
            <a:xfrm>
              <a:off x="6925526" y="4755617"/>
              <a:ext cx="257581" cy="379054"/>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2">
                <a:lumMod val="25000"/>
              </a:schemeClr>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9" name="组合 18"/>
          <p:cNvGrpSpPr/>
          <p:nvPr/>
        </p:nvGrpSpPr>
        <p:grpSpPr>
          <a:xfrm>
            <a:off x="10825385" y="1507083"/>
            <a:ext cx="596129" cy="585851"/>
            <a:chOff x="10825385" y="1507083"/>
            <a:chExt cx="596129" cy="585851"/>
          </a:xfrm>
        </p:grpSpPr>
        <p:sp>
          <p:nvSpPr>
            <p:cNvPr id="20" name="Freeform 10"/>
            <p:cNvSpPr>
              <a:spLocks/>
            </p:cNvSpPr>
            <p:nvPr/>
          </p:nvSpPr>
          <p:spPr bwMode="auto">
            <a:xfrm>
              <a:off x="10825385" y="1507083"/>
              <a:ext cx="596129" cy="585851"/>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21" name="Freeform 9"/>
            <p:cNvSpPr>
              <a:spLocks noEditPoints="1"/>
            </p:cNvSpPr>
            <p:nvPr/>
          </p:nvSpPr>
          <p:spPr bwMode="auto">
            <a:xfrm>
              <a:off x="10944150" y="1675703"/>
              <a:ext cx="336379" cy="24860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22" name="Rectangle 37"/>
          <p:cNvSpPr>
            <a:spLocks/>
          </p:cNvSpPr>
          <p:nvPr/>
        </p:nvSpPr>
        <p:spPr bwMode="auto">
          <a:xfrm>
            <a:off x="1203904" y="1303892"/>
            <a:ext cx="2692475"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dist" fontAlgn="base">
              <a:lnSpc>
                <a:spcPct val="125000"/>
              </a:lnSpc>
              <a:spcBef>
                <a:spcPct val="0"/>
              </a:spcBef>
              <a:spcAft>
                <a:spcPct val="0"/>
              </a:spcAft>
            </a:pPr>
            <a:r>
              <a:rPr lang="zh-CN" altLang="en-US" sz="2400" b="1" dirty="0" smtClean="0">
                <a:solidFill>
                  <a:schemeClr val="bg1"/>
                </a:solidFill>
                <a:latin typeface="微软雅黑"/>
                <a:ea typeface="微软雅黑"/>
                <a:cs typeface="Lato Light" charset="0"/>
                <a:sym typeface="Lato Light" charset="0"/>
              </a:rPr>
              <a:t>项目执行规划</a:t>
            </a:r>
            <a:endParaRPr lang="en-US" sz="2400" b="1" dirty="0">
              <a:solidFill>
                <a:schemeClr val="bg1"/>
              </a:solidFill>
              <a:latin typeface="微软雅黑"/>
              <a:ea typeface="微软雅黑"/>
              <a:cs typeface="Lato Light" charset="0"/>
              <a:sym typeface="Lato Light" charset="0"/>
            </a:endParaRPr>
          </a:p>
        </p:txBody>
      </p:sp>
      <p:sp>
        <p:nvSpPr>
          <p:cNvPr id="23" name="Rectangle 37"/>
          <p:cNvSpPr>
            <a:spLocks/>
          </p:cNvSpPr>
          <p:nvPr/>
        </p:nvSpPr>
        <p:spPr bwMode="auto">
          <a:xfrm>
            <a:off x="1203904" y="1807124"/>
            <a:ext cx="3175717"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sym typeface="Gill Sans" charset="0"/>
              </a:rPr>
              <a:t>此处添加详细文本描述，建议与标题相关并符合整体语言风格，语言描述</a:t>
            </a:r>
            <a:endParaRPr lang="en-US" sz="1400" dirty="0">
              <a:solidFill>
                <a:schemeClr val="bg1"/>
              </a:solidFill>
              <a:latin typeface="微软雅黑"/>
              <a:ea typeface="微软雅黑"/>
              <a:cs typeface="Lato Light" charset="0"/>
              <a:sym typeface="Lato Light" charset="0"/>
            </a:endParaRPr>
          </a:p>
        </p:txBody>
      </p:sp>
      <p:cxnSp>
        <p:nvCxnSpPr>
          <p:cNvPr id="24" name="直接连接符 23"/>
          <p:cNvCxnSpPr>
            <a:stCxn id="8" idx="3"/>
            <a:endCxn id="14" idx="16"/>
          </p:cNvCxnSpPr>
          <p:nvPr/>
        </p:nvCxnSpPr>
        <p:spPr>
          <a:xfrm flipV="1">
            <a:off x="3350542" y="3862302"/>
            <a:ext cx="1120250" cy="5777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endCxn id="17" idx="19"/>
          </p:cNvCxnSpPr>
          <p:nvPr/>
        </p:nvCxnSpPr>
        <p:spPr>
          <a:xfrm>
            <a:off x="5026010" y="3897642"/>
            <a:ext cx="1713520" cy="9751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endCxn id="17" idx="4"/>
          </p:cNvCxnSpPr>
          <p:nvPr/>
        </p:nvCxnSpPr>
        <p:spPr>
          <a:xfrm flipH="1">
            <a:off x="7285981" y="3490012"/>
            <a:ext cx="1440658" cy="1313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0" idx="15"/>
            <a:endCxn id="11" idx="4"/>
          </p:cNvCxnSpPr>
          <p:nvPr/>
        </p:nvCxnSpPr>
        <p:spPr>
          <a:xfrm flipH="1">
            <a:off x="9193978" y="2009241"/>
            <a:ext cx="1719073" cy="10971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37"/>
          <p:cNvSpPr>
            <a:spLocks/>
          </p:cNvSpPr>
          <p:nvPr/>
        </p:nvSpPr>
        <p:spPr bwMode="auto">
          <a:xfrm>
            <a:off x="4379621" y="2490666"/>
            <a:ext cx="1106778" cy="35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dist" fontAlgn="base">
              <a:lnSpc>
                <a:spcPct val="125000"/>
              </a:lnSpc>
              <a:spcBef>
                <a:spcPct val="0"/>
              </a:spcBef>
              <a:spcAft>
                <a:spcPct val="0"/>
              </a:spcAft>
            </a:pPr>
            <a:r>
              <a:rPr lang="zh-CN" altLang="en-US" b="1" dirty="0" smtClean="0">
                <a:solidFill>
                  <a:schemeClr val="bg1"/>
                </a:solidFill>
                <a:latin typeface="微软雅黑"/>
                <a:ea typeface="微软雅黑"/>
                <a:cs typeface="Lato Light" charset="0"/>
                <a:sym typeface="Lato Light" charset="0"/>
              </a:rPr>
              <a:t>第一季度</a:t>
            </a:r>
            <a:endParaRPr lang="en-US" b="1" dirty="0">
              <a:solidFill>
                <a:schemeClr val="bg1"/>
              </a:solidFill>
              <a:latin typeface="微软雅黑"/>
              <a:ea typeface="微软雅黑"/>
              <a:cs typeface="Lato Light" charset="0"/>
              <a:sym typeface="Lato Light" charset="0"/>
            </a:endParaRPr>
          </a:p>
        </p:txBody>
      </p:sp>
      <p:sp>
        <p:nvSpPr>
          <p:cNvPr id="29" name="Rectangle 37"/>
          <p:cNvSpPr>
            <a:spLocks/>
          </p:cNvSpPr>
          <p:nvPr/>
        </p:nvSpPr>
        <p:spPr bwMode="auto">
          <a:xfrm>
            <a:off x="4379621" y="2842447"/>
            <a:ext cx="267849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solidFill>
                <a:latin typeface="微软雅黑"/>
                <a:ea typeface="微软雅黑"/>
                <a:sym typeface="Gill Sans" charset="0"/>
              </a:rPr>
              <a:t>此处添加详细文本描述，建议与标题相关并符合整体语言风格，语言描述</a:t>
            </a:r>
            <a:endParaRPr lang="en-US" sz="1200" dirty="0">
              <a:solidFill>
                <a:schemeClr val="bg1"/>
              </a:solidFill>
              <a:latin typeface="微软雅黑"/>
              <a:ea typeface="微软雅黑"/>
              <a:cs typeface="Lato Light" charset="0"/>
              <a:sym typeface="Lato Light" charset="0"/>
            </a:endParaRPr>
          </a:p>
        </p:txBody>
      </p:sp>
      <p:sp>
        <p:nvSpPr>
          <p:cNvPr id="30" name="Rectangle 37"/>
          <p:cNvSpPr>
            <a:spLocks/>
          </p:cNvSpPr>
          <p:nvPr/>
        </p:nvSpPr>
        <p:spPr bwMode="auto">
          <a:xfrm>
            <a:off x="6925526" y="5466359"/>
            <a:ext cx="1106778" cy="35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dist" fontAlgn="base">
              <a:lnSpc>
                <a:spcPct val="125000"/>
              </a:lnSpc>
              <a:spcBef>
                <a:spcPct val="0"/>
              </a:spcBef>
              <a:spcAft>
                <a:spcPct val="0"/>
              </a:spcAft>
            </a:pPr>
            <a:r>
              <a:rPr lang="zh-CN" altLang="en-US" b="1" dirty="0" smtClean="0">
                <a:solidFill>
                  <a:schemeClr val="bg1"/>
                </a:solidFill>
                <a:latin typeface="微软雅黑"/>
                <a:ea typeface="微软雅黑"/>
                <a:cs typeface="Lato Light" charset="0"/>
                <a:sym typeface="Lato Light" charset="0"/>
              </a:rPr>
              <a:t>第二季度</a:t>
            </a:r>
            <a:endParaRPr lang="en-US" b="1" dirty="0">
              <a:solidFill>
                <a:schemeClr val="bg1"/>
              </a:solidFill>
              <a:latin typeface="微软雅黑"/>
              <a:ea typeface="微软雅黑"/>
              <a:cs typeface="Lato Light" charset="0"/>
              <a:sym typeface="Lato Light" charset="0"/>
            </a:endParaRPr>
          </a:p>
        </p:txBody>
      </p:sp>
      <p:sp>
        <p:nvSpPr>
          <p:cNvPr id="31" name="Rectangle 37"/>
          <p:cNvSpPr>
            <a:spLocks/>
          </p:cNvSpPr>
          <p:nvPr/>
        </p:nvSpPr>
        <p:spPr bwMode="auto">
          <a:xfrm>
            <a:off x="6925526" y="5818140"/>
            <a:ext cx="267849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solidFill>
                <a:latin typeface="微软雅黑"/>
                <a:ea typeface="微软雅黑"/>
                <a:sym typeface="Gill Sans" charset="0"/>
              </a:rPr>
              <a:t>此处添加详细文本描述，建议与标题相关并符合整体语言风格，语言描述</a:t>
            </a:r>
            <a:endParaRPr lang="en-US" sz="1200" dirty="0">
              <a:solidFill>
                <a:schemeClr val="bg1"/>
              </a:solidFill>
              <a:latin typeface="微软雅黑"/>
              <a:ea typeface="微软雅黑"/>
              <a:cs typeface="Lato Light" charset="0"/>
              <a:sym typeface="Lato Light" charset="0"/>
            </a:endParaRPr>
          </a:p>
        </p:txBody>
      </p:sp>
      <p:sp>
        <p:nvSpPr>
          <p:cNvPr id="32" name="Rectangle 37"/>
          <p:cNvSpPr>
            <a:spLocks/>
          </p:cNvSpPr>
          <p:nvPr/>
        </p:nvSpPr>
        <p:spPr bwMode="auto">
          <a:xfrm>
            <a:off x="9470865" y="1100278"/>
            <a:ext cx="1106778" cy="35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dist" fontAlgn="base">
              <a:lnSpc>
                <a:spcPct val="125000"/>
              </a:lnSpc>
              <a:spcBef>
                <a:spcPct val="0"/>
              </a:spcBef>
              <a:spcAft>
                <a:spcPct val="0"/>
              </a:spcAft>
            </a:pPr>
            <a:r>
              <a:rPr lang="zh-CN" altLang="en-US" b="1" dirty="0" smtClean="0">
                <a:solidFill>
                  <a:schemeClr val="bg1"/>
                </a:solidFill>
                <a:latin typeface="微软雅黑"/>
                <a:ea typeface="微软雅黑"/>
                <a:cs typeface="Lato Light" charset="0"/>
                <a:sym typeface="Lato Light" charset="0"/>
              </a:rPr>
              <a:t>第四季度</a:t>
            </a:r>
            <a:endParaRPr lang="en-US" b="1" dirty="0">
              <a:solidFill>
                <a:schemeClr val="bg1"/>
              </a:solidFill>
              <a:latin typeface="微软雅黑"/>
              <a:ea typeface="微软雅黑"/>
              <a:cs typeface="Lato Light" charset="0"/>
              <a:sym typeface="Lato Light" charset="0"/>
            </a:endParaRPr>
          </a:p>
        </p:txBody>
      </p:sp>
      <p:sp>
        <p:nvSpPr>
          <p:cNvPr id="33" name="Rectangle 37"/>
          <p:cNvSpPr>
            <a:spLocks/>
          </p:cNvSpPr>
          <p:nvPr/>
        </p:nvSpPr>
        <p:spPr bwMode="auto">
          <a:xfrm>
            <a:off x="8005901" y="1477618"/>
            <a:ext cx="267849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solidFill>
                <a:latin typeface="微软雅黑"/>
                <a:ea typeface="微软雅黑"/>
                <a:sym typeface="Gill Sans" charset="0"/>
              </a:rPr>
              <a:t>此处添加详细文本描述，建议与标题相关并符合整体语言风格，语言描述</a:t>
            </a:r>
            <a:endParaRPr lang="en-US" sz="1200" dirty="0">
              <a:solidFill>
                <a:schemeClr val="bg1"/>
              </a:solidFill>
              <a:latin typeface="微软雅黑"/>
              <a:ea typeface="微软雅黑"/>
              <a:cs typeface="Lato Light" charset="0"/>
              <a:sym typeface="Lato Light" charset="0"/>
            </a:endParaRPr>
          </a:p>
        </p:txBody>
      </p:sp>
      <p:sp>
        <p:nvSpPr>
          <p:cNvPr id="34" name="Rectangle 37"/>
          <p:cNvSpPr>
            <a:spLocks/>
          </p:cNvSpPr>
          <p:nvPr/>
        </p:nvSpPr>
        <p:spPr bwMode="auto">
          <a:xfrm>
            <a:off x="9235311" y="3624603"/>
            <a:ext cx="1106778" cy="35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dist" fontAlgn="base">
              <a:lnSpc>
                <a:spcPct val="125000"/>
              </a:lnSpc>
              <a:spcBef>
                <a:spcPct val="0"/>
              </a:spcBef>
              <a:spcAft>
                <a:spcPct val="0"/>
              </a:spcAft>
            </a:pPr>
            <a:r>
              <a:rPr lang="zh-CN" altLang="en-US" b="1" dirty="0" smtClean="0">
                <a:solidFill>
                  <a:schemeClr val="bg1"/>
                </a:solidFill>
                <a:latin typeface="微软雅黑"/>
                <a:ea typeface="微软雅黑"/>
                <a:cs typeface="Lato Light" charset="0"/>
                <a:sym typeface="Lato Light" charset="0"/>
              </a:rPr>
              <a:t>第三季度</a:t>
            </a:r>
            <a:endParaRPr lang="en-US" b="1" dirty="0">
              <a:solidFill>
                <a:schemeClr val="bg1"/>
              </a:solidFill>
              <a:latin typeface="微软雅黑"/>
              <a:ea typeface="微软雅黑"/>
              <a:cs typeface="Lato Light" charset="0"/>
              <a:sym typeface="Lato Light" charset="0"/>
            </a:endParaRPr>
          </a:p>
        </p:txBody>
      </p:sp>
      <p:sp>
        <p:nvSpPr>
          <p:cNvPr id="35" name="Rectangle 37"/>
          <p:cNvSpPr>
            <a:spLocks/>
          </p:cNvSpPr>
          <p:nvPr/>
        </p:nvSpPr>
        <p:spPr bwMode="auto">
          <a:xfrm>
            <a:off x="9235311" y="3976384"/>
            <a:ext cx="267849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bg1"/>
                </a:solidFill>
                <a:latin typeface="微软雅黑"/>
                <a:ea typeface="微软雅黑"/>
                <a:sym typeface="Gill Sans" charset="0"/>
              </a:rPr>
              <a:t>此处添加详细文本描述，建议与标题相关并符合整体语言风格，语言描述</a:t>
            </a:r>
            <a:endParaRPr lang="en-US" sz="1200" dirty="0">
              <a:solidFill>
                <a:schemeClr val="bg1"/>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196146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600"/>
                                        <p:tgtEl>
                                          <p:spTgt spid="7"/>
                                        </p:tgtEl>
                                      </p:cBhvr>
                                    </p:animEffect>
                                    <p:anim calcmode="lin" valueType="num">
                                      <p:cBhvr>
                                        <p:cTn id="8" dur="600" fill="hold"/>
                                        <p:tgtEl>
                                          <p:spTgt spid="7"/>
                                        </p:tgtEl>
                                        <p:attrNameLst>
                                          <p:attrName>ppt_x</p:attrName>
                                        </p:attrNameLst>
                                      </p:cBhvr>
                                      <p:tavLst>
                                        <p:tav tm="0">
                                          <p:val>
                                            <p:strVal val="#ppt_x"/>
                                          </p:val>
                                        </p:tav>
                                        <p:tav tm="100000">
                                          <p:val>
                                            <p:strVal val="#ppt_x"/>
                                          </p:val>
                                        </p:tav>
                                      </p:tavLst>
                                    </p:anim>
                                    <p:anim calcmode="lin" valueType="num">
                                      <p:cBhvr>
                                        <p:cTn id="9" dur="6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60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1100"/>
                            </p:stCondLst>
                            <p:childTnLst>
                              <p:par>
                                <p:cTn id="21" presetID="1"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16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2100"/>
                            </p:stCondLst>
                            <p:childTnLst>
                              <p:par>
                                <p:cTn id="34" presetID="1"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par>
                          <p:cTn id="36" fill="hold">
                            <p:stCondLst>
                              <p:cond delay="21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2600"/>
                            </p:stCondLst>
                            <p:childTnLst>
                              <p:par>
                                <p:cTn id="44" presetID="22" presetClass="entr" presetSubtype="4"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childTnLst>
                          </p:cTn>
                        </p:par>
                        <p:par>
                          <p:cTn id="47" fill="hold">
                            <p:stCondLst>
                              <p:cond delay="3100"/>
                            </p:stCondLst>
                            <p:childTnLst>
                              <p:par>
                                <p:cTn id="48" presetID="1"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par>
                          <p:cTn id="56" fill="hold">
                            <p:stCondLst>
                              <p:cond delay="3600"/>
                            </p:stCondLst>
                            <p:childTnLst>
                              <p:par>
                                <p:cTn id="57" presetID="22" presetClass="entr" presetSubtype="4"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down)">
                                      <p:cBhvr>
                                        <p:cTn id="59" dur="500"/>
                                        <p:tgtEl>
                                          <p:spTgt spid="27"/>
                                        </p:tgtEl>
                                      </p:cBhvr>
                                    </p:animEffect>
                                  </p:childTnLst>
                                </p:cTn>
                              </p:par>
                            </p:childTnLst>
                          </p:cTn>
                        </p:par>
                        <p:par>
                          <p:cTn id="60" fill="hold">
                            <p:stCondLst>
                              <p:cond delay="4100"/>
                            </p:stCondLst>
                            <p:childTnLst>
                              <p:par>
                                <p:cTn id="61" presetID="1"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0"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P spid="30" grpId="0"/>
      <p:bldP spid="31" grpId="0"/>
      <p:bldP spid="32" grpId="0"/>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106601" y="52381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可行性分析</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FEASIBILITY ANALYSIS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pic>
        <p:nvPicPr>
          <p:cNvPr id="6" name="图片 5"/>
          <p:cNvPicPr>
            <a:picLocks noChangeAspect="1"/>
          </p:cNvPicPr>
          <p:nvPr/>
        </p:nvPicPr>
        <p:blipFill rotWithShape="1">
          <a:blip r:embed="rId2"/>
          <a:srcRect l="4629" t="12639" r="4416" b="16243"/>
          <a:stretch/>
        </p:blipFill>
        <p:spPr>
          <a:xfrm>
            <a:off x="3636497" y="2198458"/>
            <a:ext cx="4846361" cy="2952750"/>
          </a:xfrm>
          <a:prstGeom prst="rect">
            <a:avLst/>
          </a:prstGeom>
        </p:spPr>
      </p:pic>
      <p:sp>
        <p:nvSpPr>
          <p:cNvPr id="7" name="KSO_Shape"/>
          <p:cNvSpPr/>
          <p:nvPr/>
        </p:nvSpPr>
        <p:spPr>
          <a:xfrm>
            <a:off x="8224307" y="3064637"/>
            <a:ext cx="517101" cy="876443"/>
          </a:xfrm>
          <a:prstGeom prst="chevron">
            <a:avLst>
              <a:gd name="adj" fmla="val 88007"/>
            </a:avLst>
          </a:prstGeom>
          <a:solidFill>
            <a:srgbClr val="002552"/>
          </a:solidFill>
          <a:ln>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KSO_Shape"/>
          <p:cNvSpPr/>
          <p:nvPr/>
        </p:nvSpPr>
        <p:spPr>
          <a:xfrm rot="10800000">
            <a:off x="3316601" y="3103261"/>
            <a:ext cx="517101" cy="876443"/>
          </a:xfrm>
          <a:prstGeom prst="chevron">
            <a:avLst>
              <a:gd name="adj" fmla="val 88007"/>
            </a:avLst>
          </a:prstGeom>
          <a:solidFill>
            <a:srgbClr val="002552"/>
          </a:solidFill>
          <a:ln>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 name="矩形 8"/>
          <p:cNvSpPr/>
          <p:nvPr/>
        </p:nvSpPr>
        <p:spPr>
          <a:xfrm>
            <a:off x="4279877" y="2446108"/>
            <a:ext cx="3486150" cy="2190750"/>
          </a:xfrm>
          <a:prstGeom prst="rect">
            <a:avLst/>
          </a:prstGeom>
          <a:blipFill>
            <a:blip r:embed="rId3"/>
            <a:srcRect/>
            <a:stretch>
              <a:fillRect t="-30503"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3"/>
          <p:cNvGrpSpPr/>
          <p:nvPr/>
        </p:nvGrpSpPr>
        <p:grpSpPr>
          <a:xfrm>
            <a:off x="725531" y="1793991"/>
            <a:ext cx="1050218" cy="895468"/>
            <a:chOff x="3684228" y="1869676"/>
            <a:chExt cx="823252" cy="710758"/>
          </a:xfrm>
        </p:grpSpPr>
        <p:grpSp>
          <p:nvGrpSpPr>
            <p:cNvPr id="11" name="Group 1"/>
            <p:cNvGrpSpPr/>
            <p:nvPr/>
          </p:nvGrpSpPr>
          <p:grpSpPr>
            <a:xfrm>
              <a:off x="3684228" y="1869676"/>
              <a:ext cx="823252" cy="710758"/>
              <a:chOff x="3755667" y="1931353"/>
              <a:chExt cx="680374" cy="587404"/>
            </a:xfrm>
            <a:solidFill>
              <a:srgbClr val="FFFFFF"/>
            </a:solidFill>
          </p:grpSpPr>
          <p:sp>
            <p:nvSpPr>
              <p:cNvPr id="13"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3B3838">
                  <a:alpha val="7098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4" name="Freeform 46"/>
              <p:cNvSpPr>
                <a:spLocks/>
              </p:cNvSpPr>
              <p:nvPr/>
            </p:nvSpPr>
            <p:spPr bwMode="auto">
              <a:xfrm>
                <a:off x="3840267" y="2004394"/>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3FACD9"/>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12"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5" name="Group 6"/>
          <p:cNvGrpSpPr/>
          <p:nvPr/>
        </p:nvGrpSpPr>
        <p:grpSpPr>
          <a:xfrm>
            <a:off x="725531" y="4292850"/>
            <a:ext cx="1050218" cy="895468"/>
            <a:chOff x="4326126" y="2238091"/>
            <a:chExt cx="823252" cy="710758"/>
          </a:xfrm>
          <a:solidFill>
            <a:srgbClr val="FD3F03"/>
          </a:solidFill>
        </p:grpSpPr>
        <p:grpSp>
          <p:nvGrpSpPr>
            <p:cNvPr id="16" name="Group 214"/>
            <p:cNvGrpSpPr/>
            <p:nvPr/>
          </p:nvGrpSpPr>
          <p:grpSpPr>
            <a:xfrm>
              <a:off x="4326126" y="2238091"/>
              <a:ext cx="823252" cy="710758"/>
              <a:chOff x="3755667" y="1931353"/>
              <a:chExt cx="680374" cy="587404"/>
            </a:xfrm>
            <a:grpFill/>
          </p:grpSpPr>
          <p:sp>
            <p:nvSpPr>
              <p:cNvPr id="18"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3B3838">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9"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B82E"/>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17"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20" name="Group 7"/>
          <p:cNvGrpSpPr/>
          <p:nvPr/>
        </p:nvGrpSpPr>
        <p:grpSpPr>
          <a:xfrm>
            <a:off x="9126238" y="4292850"/>
            <a:ext cx="1050218" cy="895468"/>
            <a:chOff x="4964418" y="2602479"/>
            <a:chExt cx="823252" cy="710758"/>
          </a:xfrm>
        </p:grpSpPr>
        <p:grpSp>
          <p:nvGrpSpPr>
            <p:cNvPr id="21" name="Group 220"/>
            <p:cNvGrpSpPr/>
            <p:nvPr/>
          </p:nvGrpSpPr>
          <p:grpSpPr>
            <a:xfrm>
              <a:off x="4964418" y="2602479"/>
              <a:ext cx="823252" cy="710758"/>
              <a:chOff x="3755667" y="1931353"/>
              <a:chExt cx="680374" cy="587404"/>
            </a:xfrm>
          </p:grpSpPr>
          <p:sp>
            <p:nvSpPr>
              <p:cNvPr id="23"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3B3838">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24"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A99D"/>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22"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25" name="Group 4"/>
          <p:cNvGrpSpPr/>
          <p:nvPr/>
        </p:nvGrpSpPr>
        <p:grpSpPr>
          <a:xfrm>
            <a:off x="9126238" y="1793991"/>
            <a:ext cx="1050218" cy="895468"/>
            <a:chOff x="4745821" y="1499943"/>
            <a:chExt cx="823252" cy="710758"/>
          </a:xfrm>
        </p:grpSpPr>
        <p:grpSp>
          <p:nvGrpSpPr>
            <p:cNvPr id="26" name="Group 217"/>
            <p:cNvGrpSpPr/>
            <p:nvPr/>
          </p:nvGrpSpPr>
          <p:grpSpPr>
            <a:xfrm>
              <a:off x="4745821" y="1499943"/>
              <a:ext cx="823252" cy="710758"/>
              <a:chOff x="3755667" y="1931353"/>
              <a:chExt cx="680374" cy="587404"/>
            </a:xfrm>
          </p:grpSpPr>
          <p:sp>
            <p:nvSpPr>
              <p:cNvPr id="28"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3B3838">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29"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D74B56"/>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27"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30" name="Rectangle 37"/>
          <p:cNvSpPr>
            <a:spLocks/>
          </p:cNvSpPr>
          <p:nvPr/>
        </p:nvSpPr>
        <p:spPr bwMode="auto">
          <a:xfrm>
            <a:off x="854374" y="2803222"/>
            <a:ext cx="2406406"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此处添加详细文本描述，建议与标题相关并符合整体语言风格，语言描述</a:t>
            </a:r>
            <a:endParaRPr lang="en-US" sz="1400" dirty="0">
              <a:solidFill>
                <a:srgbClr val="595959"/>
              </a:solidFill>
              <a:latin typeface="微软雅黑"/>
              <a:ea typeface="微软雅黑"/>
              <a:cs typeface="Lato Light" charset="0"/>
              <a:sym typeface="Lato Light" charset="0"/>
            </a:endParaRPr>
          </a:p>
        </p:txBody>
      </p:sp>
      <p:sp>
        <p:nvSpPr>
          <p:cNvPr id="31" name="Rectangle 37"/>
          <p:cNvSpPr>
            <a:spLocks/>
          </p:cNvSpPr>
          <p:nvPr/>
        </p:nvSpPr>
        <p:spPr bwMode="auto">
          <a:xfrm>
            <a:off x="1855988" y="2100931"/>
            <a:ext cx="2034772"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2000" b="1" dirty="0">
                <a:solidFill>
                  <a:srgbClr val="3F3F3F"/>
                </a:solidFill>
                <a:latin typeface="微软雅黑" pitchFamily="34" charset="-122"/>
                <a:ea typeface="微软雅黑" pitchFamily="34" charset="-122"/>
              </a:rPr>
              <a:t>竞争市场分析</a:t>
            </a:r>
            <a:endParaRPr lang="en-US" altLang="zh-CN" sz="2000" b="1" dirty="0">
              <a:solidFill>
                <a:srgbClr val="3F3F3F"/>
              </a:solidFill>
              <a:latin typeface="微软雅黑" pitchFamily="34" charset="-122"/>
              <a:ea typeface="微软雅黑" pitchFamily="34" charset="-122"/>
            </a:endParaRPr>
          </a:p>
        </p:txBody>
      </p:sp>
      <p:sp>
        <p:nvSpPr>
          <p:cNvPr id="32" name="Rectangle 37"/>
          <p:cNvSpPr>
            <a:spLocks/>
          </p:cNvSpPr>
          <p:nvPr/>
        </p:nvSpPr>
        <p:spPr bwMode="auto">
          <a:xfrm>
            <a:off x="846271" y="5307948"/>
            <a:ext cx="2406406"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此处添加详细文本描述，建议与标题相关并符合整体语言风格，语言描述</a:t>
            </a:r>
            <a:endParaRPr lang="en-US" sz="1400" dirty="0">
              <a:solidFill>
                <a:srgbClr val="595959"/>
              </a:solidFill>
              <a:latin typeface="微软雅黑"/>
              <a:ea typeface="微软雅黑"/>
              <a:cs typeface="Lato Light" charset="0"/>
              <a:sym typeface="Lato Light" charset="0"/>
            </a:endParaRPr>
          </a:p>
        </p:txBody>
      </p:sp>
      <p:sp>
        <p:nvSpPr>
          <p:cNvPr id="33" name="Rectangle 37"/>
          <p:cNvSpPr>
            <a:spLocks/>
          </p:cNvSpPr>
          <p:nvPr/>
        </p:nvSpPr>
        <p:spPr bwMode="auto">
          <a:xfrm>
            <a:off x="1840740" y="4577460"/>
            <a:ext cx="2034772"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2000" b="1" dirty="0">
                <a:solidFill>
                  <a:srgbClr val="3F3F3F"/>
                </a:solidFill>
                <a:latin typeface="微软雅黑" pitchFamily="34" charset="-122"/>
                <a:ea typeface="微软雅黑" pitchFamily="34" charset="-122"/>
              </a:rPr>
              <a:t>项目定位</a:t>
            </a:r>
            <a:endParaRPr lang="en-US" altLang="zh-CN" sz="2000" b="1" dirty="0">
              <a:solidFill>
                <a:srgbClr val="3F3F3F"/>
              </a:solidFill>
              <a:latin typeface="微软雅黑" pitchFamily="34" charset="-122"/>
              <a:ea typeface="微软雅黑" pitchFamily="34" charset="-122"/>
            </a:endParaRPr>
          </a:p>
        </p:txBody>
      </p:sp>
      <p:sp>
        <p:nvSpPr>
          <p:cNvPr id="34" name="Rectangle 37"/>
          <p:cNvSpPr>
            <a:spLocks/>
          </p:cNvSpPr>
          <p:nvPr/>
        </p:nvSpPr>
        <p:spPr bwMode="auto">
          <a:xfrm>
            <a:off x="9285562" y="2814347"/>
            <a:ext cx="2406406"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此处添加详细文本描述，建议与标题相关并符合整体语言风格，语言描述</a:t>
            </a:r>
            <a:endParaRPr lang="en-US" sz="1400" dirty="0">
              <a:solidFill>
                <a:srgbClr val="595959"/>
              </a:solidFill>
              <a:latin typeface="微软雅黑"/>
              <a:ea typeface="微软雅黑"/>
              <a:cs typeface="Lato Light" charset="0"/>
              <a:sym typeface="Lato Light" charset="0"/>
            </a:endParaRPr>
          </a:p>
        </p:txBody>
      </p:sp>
      <p:sp>
        <p:nvSpPr>
          <p:cNvPr id="35" name="Rectangle 37"/>
          <p:cNvSpPr>
            <a:spLocks/>
          </p:cNvSpPr>
          <p:nvPr/>
        </p:nvSpPr>
        <p:spPr bwMode="auto">
          <a:xfrm>
            <a:off x="10243270" y="2033075"/>
            <a:ext cx="2034772"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2000" b="1" dirty="0">
                <a:solidFill>
                  <a:srgbClr val="3F3F3F"/>
                </a:solidFill>
                <a:latin typeface="微软雅黑" pitchFamily="34" charset="-122"/>
                <a:ea typeface="微软雅黑" pitchFamily="34" charset="-122"/>
              </a:rPr>
              <a:t>宏观市场分析</a:t>
            </a:r>
            <a:endParaRPr lang="en-US" altLang="zh-CN" sz="2000" b="1" dirty="0">
              <a:solidFill>
                <a:srgbClr val="3F3F3F"/>
              </a:solidFill>
              <a:latin typeface="微软雅黑" pitchFamily="34" charset="-122"/>
              <a:ea typeface="微软雅黑" pitchFamily="34" charset="-122"/>
            </a:endParaRPr>
          </a:p>
        </p:txBody>
      </p:sp>
      <p:sp>
        <p:nvSpPr>
          <p:cNvPr id="36" name="Rectangle 37"/>
          <p:cNvSpPr>
            <a:spLocks/>
          </p:cNvSpPr>
          <p:nvPr/>
        </p:nvSpPr>
        <p:spPr bwMode="auto">
          <a:xfrm>
            <a:off x="9325503" y="5291992"/>
            <a:ext cx="2406406"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此处添加详细文本描述，建议与标题相关并符合整体语言风格，语言描述</a:t>
            </a:r>
            <a:endParaRPr lang="en-US" sz="1400" dirty="0">
              <a:solidFill>
                <a:srgbClr val="595959"/>
              </a:solidFill>
              <a:latin typeface="微软雅黑"/>
              <a:ea typeface="微软雅黑"/>
              <a:cs typeface="Lato Light" charset="0"/>
              <a:sym typeface="Lato Light" charset="0"/>
            </a:endParaRPr>
          </a:p>
        </p:txBody>
      </p:sp>
      <p:sp>
        <p:nvSpPr>
          <p:cNvPr id="37" name="Rectangle 37"/>
          <p:cNvSpPr>
            <a:spLocks/>
          </p:cNvSpPr>
          <p:nvPr/>
        </p:nvSpPr>
        <p:spPr bwMode="auto">
          <a:xfrm>
            <a:off x="10283211" y="4510720"/>
            <a:ext cx="2034772"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2000" b="1" dirty="0">
                <a:solidFill>
                  <a:srgbClr val="3F3F3F"/>
                </a:solidFill>
                <a:latin typeface="微软雅黑" pitchFamily="34" charset="-122"/>
                <a:ea typeface="微软雅黑" pitchFamily="34" charset="-122"/>
              </a:rPr>
              <a:t>财务分析</a:t>
            </a:r>
            <a:endParaRPr lang="en-US" altLang="zh-CN" sz="2000" b="1" dirty="0">
              <a:solidFill>
                <a:srgbClr val="3F3F3F"/>
              </a:solidFill>
              <a:latin typeface="微软雅黑" pitchFamily="34" charset="-122"/>
              <a:ea typeface="微软雅黑" pitchFamily="34" charset="-122"/>
            </a:endParaRPr>
          </a:p>
        </p:txBody>
      </p:sp>
      <p:sp>
        <p:nvSpPr>
          <p:cNvPr id="38" name="Rectangle 37"/>
          <p:cNvSpPr>
            <a:spLocks/>
          </p:cNvSpPr>
          <p:nvPr/>
        </p:nvSpPr>
        <p:spPr bwMode="auto">
          <a:xfrm>
            <a:off x="5539929" y="1719143"/>
            <a:ext cx="1039496"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2000" b="1" dirty="0" smtClean="0">
                <a:solidFill>
                  <a:srgbClr val="595959"/>
                </a:solidFill>
                <a:latin typeface="微软雅黑"/>
                <a:ea typeface="微软雅黑"/>
                <a:cs typeface="Lato Light" charset="0"/>
                <a:sym typeface="Lato Light" charset="0"/>
              </a:rPr>
              <a:t>填入标题</a:t>
            </a:r>
            <a:endParaRPr lang="en-US" sz="2000" b="1" dirty="0">
              <a:solidFill>
                <a:srgbClr val="595959"/>
              </a:solidFill>
              <a:latin typeface="微软雅黑"/>
              <a:ea typeface="微软雅黑"/>
              <a:cs typeface="Lato Light" charset="0"/>
              <a:sym typeface="Lato Light" charset="0"/>
            </a:endParaRPr>
          </a:p>
        </p:txBody>
      </p:sp>
      <p:sp>
        <p:nvSpPr>
          <p:cNvPr id="39" name="Rectangle 37"/>
          <p:cNvSpPr>
            <a:spLocks/>
          </p:cNvSpPr>
          <p:nvPr/>
        </p:nvSpPr>
        <p:spPr bwMode="auto">
          <a:xfrm>
            <a:off x="4279877" y="5218141"/>
            <a:ext cx="366310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此处添加详细文本描述，建议与标题相关并符合整体语言风格，语言描述</a:t>
            </a:r>
            <a:endParaRPr lang="en-US" sz="1400" dirty="0">
              <a:solidFill>
                <a:srgbClr val="595959"/>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359179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2500"/>
                            </p:stCondLst>
                            <p:childTnLst>
                              <p:par>
                                <p:cTn id="31" presetID="18" presetClass="entr" presetSubtype="12"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strips(downLeft)">
                                      <p:cBhvr>
                                        <p:cTn id="33" dur="500"/>
                                        <p:tgtEl>
                                          <p:spTgt spid="10"/>
                                        </p:tgtEl>
                                      </p:cBhvr>
                                    </p:animEffect>
                                  </p:childTnLst>
                                </p:cTn>
                              </p:par>
                            </p:childTnLst>
                          </p:cTn>
                        </p:par>
                        <p:par>
                          <p:cTn id="34" fill="hold">
                            <p:stCondLst>
                              <p:cond delay="3000"/>
                            </p:stCondLst>
                            <p:childTnLst>
                              <p:par>
                                <p:cTn id="35" presetID="18" presetClass="entr" presetSubtype="1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Left)">
                                      <p:cBhvr>
                                        <p:cTn id="37" dur="500"/>
                                        <p:tgtEl>
                                          <p:spTgt spid="15"/>
                                        </p:tgtEl>
                                      </p:cBhvr>
                                    </p:animEffect>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downLeft)">
                                      <p:cBhvr>
                                        <p:cTn id="41" dur="500"/>
                                        <p:tgtEl>
                                          <p:spTgt spid="25"/>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strips(downLeft)">
                                      <p:cBhvr>
                                        <p:cTn id="45" dur="500"/>
                                        <p:tgtEl>
                                          <p:spTgt spid="20"/>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wipe(left)">
                                      <p:cBhvr>
                                        <p:cTn id="65" dur="500"/>
                                        <p:tgtEl>
                                          <p:spTgt spid="34"/>
                                        </p:tgtEl>
                                      </p:cBhvr>
                                    </p:animEffect>
                                  </p:childTnLst>
                                </p:cTn>
                              </p:par>
                            </p:childTnLst>
                          </p:cTn>
                        </p:par>
                        <p:par>
                          <p:cTn id="66" fill="hold">
                            <p:stCondLst>
                              <p:cond delay="7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left)">
                                      <p:cBhvr>
                                        <p:cTn id="73" dur="500"/>
                                        <p:tgtEl>
                                          <p:spTgt spid="36"/>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left)">
                                      <p:cBhvr>
                                        <p:cTn id="7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30" grpId="0"/>
      <p:bldP spid="31" grpId="0"/>
      <p:bldP spid="32" grpId="0"/>
      <p:bldP spid="33" grpId="0"/>
      <p:bldP spid="34" grpId="0"/>
      <p:bldP spid="35" grpId="0"/>
      <p:bldP spid="36" grpId="0"/>
      <p:bldP spid="37" grpId="0"/>
      <p:bldP spid="38" grpId="0"/>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101159" y="558357"/>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利润来源分析</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SOURCE OF PROFITS ANALYSIS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18246" y="198761"/>
            <a:ext cx="726455" cy="71919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lumMod val="95000"/>
                </a:schemeClr>
              </a:solidFill>
              <a:ea typeface="宋体" pitchFamily="2" charset="-122"/>
            </a:endParaRPr>
          </a:p>
        </p:txBody>
      </p:sp>
      <p:grpSp>
        <p:nvGrpSpPr>
          <p:cNvPr id="6" name="组合 5"/>
          <p:cNvGrpSpPr/>
          <p:nvPr/>
        </p:nvGrpSpPr>
        <p:grpSpPr>
          <a:xfrm>
            <a:off x="163509" y="3316253"/>
            <a:ext cx="12028491" cy="3127067"/>
            <a:chOff x="163509" y="3316253"/>
            <a:chExt cx="12028491" cy="3127067"/>
          </a:xfrm>
        </p:grpSpPr>
        <p:sp>
          <p:nvSpPr>
            <p:cNvPr id="7" name="MH_Other_1"/>
            <p:cNvSpPr/>
            <p:nvPr>
              <p:custDataLst>
                <p:tags r:id="rId6"/>
              </p:custDataLst>
            </p:nvPr>
          </p:nvSpPr>
          <p:spPr bwMode="auto">
            <a:xfrm>
              <a:off x="7997823" y="3992529"/>
              <a:ext cx="1865313" cy="1844675"/>
            </a:xfrm>
            <a:custGeom>
              <a:avLst/>
              <a:gdLst>
                <a:gd name="T0" fmla="*/ 0 w 341"/>
                <a:gd name="T1" fmla="*/ 337 h 337"/>
                <a:gd name="T2" fmla="*/ 44 w 341"/>
                <a:gd name="T3" fmla="*/ 306 h 337"/>
                <a:gd name="T4" fmla="*/ 111 w 341"/>
                <a:gd name="T5" fmla="*/ 109 h 337"/>
                <a:gd name="T6" fmla="*/ 217 w 341"/>
                <a:gd name="T7" fmla="*/ 96 h 337"/>
                <a:gd name="T8" fmla="*/ 294 w 341"/>
                <a:gd name="T9" fmla="*/ 301 h 337"/>
                <a:gd name="T10" fmla="*/ 341 w 341"/>
                <a:gd name="T11" fmla="*/ 337 h 337"/>
                <a:gd name="T12" fmla="*/ 0 w 341"/>
                <a:gd name="T13" fmla="*/ 337 h 337"/>
              </a:gdLst>
              <a:ahLst/>
              <a:cxnLst>
                <a:cxn ang="0">
                  <a:pos x="T0" y="T1"/>
                </a:cxn>
                <a:cxn ang="0">
                  <a:pos x="T2" y="T3"/>
                </a:cxn>
                <a:cxn ang="0">
                  <a:pos x="T4" y="T5"/>
                </a:cxn>
                <a:cxn ang="0">
                  <a:pos x="T6" y="T7"/>
                </a:cxn>
                <a:cxn ang="0">
                  <a:pos x="T8" y="T9"/>
                </a:cxn>
                <a:cxn ang="0">
                  <a:pos x="T10" y="T11"/>
                </a:cxn>
                <a:cxn ang="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bg2">
                <a:lumMod val="50000"/>
                <a:alpha val="80000"/>
              </a:schemeClr>
            </a:solidFill>
            <a:ln>
              <a:noFill/>
            </a:ln>
          </p:spPr>
          <p:txBody>
            <a:bodyPr>
              <a:normAutofit/>
            </a:bodyPr>
            <a:lstStyle/>
            <a:p>
              <a:pPr>
                <a:defRPr/>
              </a:pPr>
              <a:endParaRPr lang="zh-CN" altLang="en-US"/>
            </a:p>
          </p:txBody>
        </p:sp>
        <p:sp>
          <p:nvSpPr>
            <p:cNvPr id="8" name="MH_Other_2"/>
            <p:cNvSpPr/>
            <p:nvPr>
              <p:custDataLst>
                <p:tags r:id="rId7"/>
              </p:custDataLst>
            </p:nvPr>
          </p:nvSpPr>
          <p:spPr bwMode="auto">
            <a:xfrm>
              <a:off x="6353172" y="3495641"/>
              <a:ext cx="2368550" cy="2341562"/>
            </a:xfrm>
            <a:custGeom>
              <a:avLst/>
              <a:gdLst>
                <a:gd name="T0" fmla="*/ 0 w 341"/>
                <a:gd name="T1" fmla="*/ 337 h 337"/>
                <a:gd name="T2" fmla="*/ 44 w 341"/>
                <a:gd name="T3" fmla="*/ 306 h 337"/>
                <a:gd name="T4" fmla="*/ 111 w 341"/>
                <a:gd name="T5" fmla="*/ 109 h 337"/>
                <a:gd name="T6" fmla="*/ 217 w 341"/>
                <a:gd name="T7" fmla="*/ 96 h 337"/>
                <a:gd name="T8" fmla="*/ 294 w 341"/>
                <a:gd name="T9" fmla="*/ 301 h 337"/>
                <a:gd name="T10" fmla="*/ 341 w 341"/>
                <a:gd name="T11" fmla="*/ 337 h 337"/>
                <a:gd name="T12" fmla="*/ 0 w 341"/>
                <a:gd name="T13" fmla="*/ 337 h 337"/>
              </a:gdLst>
              <a:ahLst/>
              <a:cxnLst>
                <a:cxn ang="0">
                  <a:pos x="T0" y="T1"/>
                </a:cxn>
                <a:cxn ang="0">
                  <a:pos x="T2" y="T3"/>
                </a:cxn>
                <a:cxn ang="0">
                  <a:pos x="T4" y="T5"/>
                </a:cxn>
                <a:cxn ang="0">
                  <a:pos x="T6" y="T7"/>
                </a:cxn>
                <a:cxn ang="0">
                  <a:pos x="T8" y="T9"/>
                </a:cxn>
                <a:cxn ang="0">
                  <a:pos x="T10" y="T11"/>
                </a:cxn>
                <a:cxn ang="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bg2">
                <a:lumMod val="50000"/>
                <a:alpha val="80000"/>
              </a:schemeClr>
            </a:solidFill>
            <a:ln>
              <a:noFill/>
            </a:ln>
          </p:spPr>
          <p:txBody>
            <a:bodyPr>
              <a:normAutofit/>
            </a:bodyPr>
            <a:lstStyle/>
            <a:p>
              <a:pPr>
                <a:defRPr/>
              </a:pPr>
              <a:endParaRPr lang="zh-CN" altLang="en-US"/>
            </a:p>
          </p:txBody>
        </p:sp>
        <p:sp>
          <p:nvSpPr>
            <p:cNvPr id="9" name="MH_Other_3"/>
            <p:cNvSpPr/>
            <p:nvPr>
              <p:custDataLst>
                <p:tags r:id="rId8"/>
              </p:custDataLst>
            </p:nvPr>
          </p:nvSpPr>
          <p:spPr bwMode="auto">
            <a:xfrm>
              <a:off x="5084760" y="3868703"/>
              <a:ext cx="1992312" cy="1968500"/>
            </a:xfrm>
            <a:custGeom>
              <a:avLst/>
              <a:gdLst>
                <a:gd name="T0" fmla="*/ 0 w 341"/>
                <a:gd name="T1" fmla="*/ 337 h 337"/>
                <a:gd name="T2" fmla="*/ 44 w 341"/>
                <a:gd name="T3" fmla="*/ 306 h 337"/>
                <a:gd name="T4" fmla="*/ 111 w 341"/>
                <a:gd name="T5" fmla="*/ 109 h 337"/>
                <a:gd name="T6" fmla="*/ 217 w 341"/>
                <a:gd name="T7" fmla="*/ 96 h 337"/>
                <a:gd name="T8" fmla="*/ 294 w 341"/>
                <a:gd name="T9" fmla="*/ 301 h 337"/>
                <a:gd name="T10" fmla="*/ 341 w 341"/>
                <a:gd name="T11" fmla="*/ 337 h 337"/>
                <a:gd name="T12" fmla="*/ 0 w 341"/>
                <a:gd name="T13" fmla="*/ 337 h 337"/>
              </a:gdLst>
              <a:ahLst/>
              <a:cxnLst>
                <a:cxn ang="0">
                  <a:pos x="T0" y="T1"/>
                </a:cxn>
                <a:cxn ang="0">
                  <a:pos x="T2" y="T3"/>
                </a:cxn>
                <a:cxn ang="0">
                  <a:pos x="T4" y="T5"/>
                </a:cxn>
                <a:cxn ang="0">
                  <a:pos x="T6" y="T7"/>
                </a:cxn>
                <a:cxn ang="0">
                  <a:pos x="T8" y="T9"/>
                </a:cxn>
                <a:cxn ang="0">
                  <a:pos x="T10" y="T11"/>
                </a:cxn>
                <a:cxn ang="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chemeClr val="accent3">
                <a:alpha val="80000"/>
              </a:schemeClr>
            </a:solidFill>
            <a:ln>
              <a:noFill/>
            </a:ln>
          </p:spPr>
          <p:txBody>
            <a:bodyPr>
              <a:normAutofit/>
            </a:bodyPr>
            <a:lstStyle/>
            <a:p>
              <a:pPr>
                <a:defRPr/>
              </a:pPr>
              <a:endParaRPr lang="zh-CN" altLang="en-US"/>
            </a:p>
          </p:txBody>
        </p:sp>
        <p:sp>
          <p:nvSpPr>
            <p:cNvPr id="10" name="MH_Other_4"/>
            <p:cNvSpPr/>
            <p:nvPr>
              <p:custDataLst>
                <p:tags r:id="rId9"/>
              </p:custDataLst>
            </p:nvPr>
          </p:nvSpPr>
          <p:spPr bwMode="auto">
            <a:xfrm>
              <a:off x="3802060" y="4268753"/>
              <a:ext cx="2006600" cy="1568450"/>
            </a:xfrm>
            <a:custGeom>
              <a:avLst/>
              <a:gdLst>
                <a:gd name="T0" fmla="*/ 0 w 344"/>
                <a:gd name="T1" fmla="*/ 2147483646 h 268"/>
                <a:gd name="T2" fmla="*/ 0 w 344"/>
                <a:gd name="T3" fmla="*/ 2147483646 h 268"/>
                <a:gd name="T4" fmla="*/ 2109665742 w 344"/>
                <a:gd name="T5" fmla="*/ 2147483646 h 268"/>
                <a:gd name="T6" fmla="*/ 2147483646 w 344"/>
                <a:gd name="T7" fmla="*/ 2147483646 h 268"/>
                <a:gd name="T8" fmla="*/ 2147483646 w 344"/>
                <a:gd name="T9" fmla="*/ 2021041464 h 268"/>
                <a:gd name="T10" fmla="*/ 2147483646 w 344"/>
                <a:gd name="T11" fmla="*/ 2147483646 h 268"/>
                <a:gd name="T12" fmla="*/ 2147483646 w 344"/>
                <a:gd name="T13" fmla="*/ 2147483646 h 268"/>
                <a:gd name="T14" fmla="*/ 0 w 344"/>
                <a:gd name="T15" fmla="*/ 2147483646 h 2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268">
                  <a:moveTo>
                    <a:pt x="0" y="268"/>
                  </a:moveTo>
                  <a:cubicBezTo>
                    <a:pt x="0" y="265"/>
                    <a:pt x="0" y="265"/>
                    <a:pt x="0" y="265"/>
                  </a:cubicBezTo>
                  <a:cubicBezTo>
                    <a:pt x="27" y="268"/>
                    <a:pt x="49" y="251"/>
                    <a:pt x="62" y="222"/>
                  </a:cubicBezTo>
                  <a:cubicBezTo>
                    <a:pt x="80" y="185"/>
                    <a:pt x="103" y="106"/>
                    <a:pt x="120" y="69"/>
                  </a:cubicBezTo>
                  <a:cubicBezTo>
                    <a:pt x="148" y="6"/>
                    <a:pt x="185" y="0"/>
                    <a:pt x="215" y="59"/>
                  </a:cubicBezTo>
                  <a:cubicBezTo>
                    <a:pt x="230" y="87"/>
                    <a:pt x="257" y="144"/>
                    <a:pt x="269" y="173"/>
                  </a:cubicBezTo>
                  <a:cubicBezTo>
                    <a:pt x="295" y="235"/>
                    <a:pt x="317" y="264"/>
                    <a:pt x="344" y="268"/>
                  </a:cubicBezTo>
                  <a:lnTo>
                    <a:pt x="0" y="268"/>
                  </a:lnTo>
                  <a:close/>
                </a:path>
              </a:pathLst>
            </a:custGeom>
            <a:solidFill>
              <a:srgbClr val="D74B56">
                <a:alpha val="79999"/>
              </a:srgbClr>
            </a:solidFill>
            <a:ln>
              <a:noFill/>
            </a:ln>
          </p:spPr>
          <p:txBody>
            <a:bodyPr/>
            <a:lstStyle/>
            <a:p>
              <a:endParaRPr lang="zh-CN" altLang="en-US"/>
            </a:p>
          </p:txBody>
        </p:sp>
        <p:sp>
          <p:nvSpPr>
            <p:cNvPr id="11" name="MH_Other_5"/>
            <p:cNvSpPr/>
            <p:nvPr>
              <p:custDataLst>
                <p:tags r:id="rId10"/>
              </p:custDataLst>
            </p:nvPr>
          </p:nvSpPr>
          <p:spPr bwMode="auto">
            <a:xfrm>
              <a:off x="2535235" y="3316253"/>
              <a:ext cx="1992312" cy="25273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3FACD9"/>
            </a:solidFill>
            <a:ln>
              <a:noFill/>
            </a:ln>
          </p:spPr>
          <p:txBody>
            <a:bodyPr/>
            <a:lstStyle/>
            <a:p>
              <a:endParaRPr lang="zh-CN" altLang="en-US"/>
            </a:p>
          </p:txBody>
        </p:sp>
        <p:pic>
          <p:nvPicPr>
            <p:cNvPr id="12" name="MH_Other_12"/>
            <p:cNvPicPr>
              <a:picLocks noChangeAspect="1"/>
            </p:cNvPicPr>
            <p:nvPr>
              <p:custDataLst>
                <p:tags r:id="rId11"/>
              </p:custDataLst>
            </p:nvPr>
          </p:nvPicPr>
          <p:blipFill>
            <a:blip r:embed="rId13">
              <a:extLst>
                <a:ext uri="{28A0092B-C50C-407E-A947-70E740481C1C}">
                  <a14:useLocalDpi xmlns:a14="http://schemas.microsoft.com/office/drawing/2010/main" val="0"/>
                </a:ext>
              </a:extLst>
            </a:blip>
            <a:srcRect/>
            <a:stretch>
              <a:fillRect/>
            </a:stretch>
          </p:blipFill>
          <p:spPr bwMode="auto">
            <a:xfrm rot="5400000">
              <a:off x="4873192" y="-875488"/>
              <a:ext cx="2609125" cy="1202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3020830" y="2662380"/>
            <a:ext cx="1021121" cy="673893"/>
            <a:chOff x="1136654" y="2925996"/>
            <a:chExt cx="1538332" cy="1015229"/>
          </a:xfrm>
        </p:grpSpPr>
        <p:sp>
          <p:nvSpPr>
            <p:cNvPr id="14" name="Oval 5"/>
            <p:cNvSpPr>
              <a:spLocks noChangeArrowheads="1"/>
            </p:cNvSpPr>
            <p:nvPr/>
          </p:nvSpPr>
          <p:spPr bwMode="auto">
            <a:xfrm>
              <a:off x="1373189" y="2925996"/>
              <a:ext cx="1015229" cy="1015229"/>
            </a:xfrm>
            <a:prstGeom prst="ellipse">
              <a:avLst/>
            </a:prstGeom>
            <a:solidFill>
              <a:srgbClr val="3FACD9"/>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5" name="TextBox 60"/>
            <p:cNvSpPr txBox="1"/>
            <p:nvPr/>
          </p:nvSpPr>
          <p:spPr>
            <a:xfrm>
              <a:off x="1136654" y="3212921"/>
              <a:ext cx="1538332" cy="510036"/>
            </a:xfrm>
            <a:prstGeom prst="rect">
              <a:avLst/>
            </a:prstGeom>
            <a:noFill/>
          </p:spPr>
          <p:txBody>
            <a:bodyPr wrap="square" rtlCol="0">
              <a:spAutoFit/>
            </a:bodyPr>
            <a:lstStyle/>
            <a:p>
              <a:pPr algn="ctr"/>
              <a:r>
                <a:rPr lang="en-US" altLang="zh-CN" sz="1600" b="1" dirty="0" smtClean="0">
                  <a:solidFill>
                    <a:schemeClr val="bg1"/>
                  </a:solidFill>
                  <a:latin typeface="微软雅黑" pitchFamily="34" charset="-122"/>
                  <a:ea typeface="微软雅黑" pitchFamily="34" charset="-122"/>
                </a:rPr>
                <a:t>50%</a:t>
              </a:r>
              <a:endParaRPr lang="zh-CN" altLang="en-US" sz="16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4328750" y="3585907"/>
            <a:ext cx="1021121" cy="673893"/>
            <a:chOff x="1136654" y="2925996"/>
            <a:chExt cx="1538332" cy="1015229"/>
          </a:xfrm>
        </p:grpSpPr>
        <p:sp>
          <p:nvSpPr>
            <p:cNvPr id="17" name="Oval 5"/>
            <p:cNvSpPr>
              <a:spLocks noChangeArrowheads="1"/>
            </p:cNvSpPr>
            <p:nvPr/>
          </p:nvSpPr>
          <p:spPr bwMode="auto">
            <a:xfrm>
              <a:off x="1373189" y="2925996"/>
              <a:ext cx="1015229" cy="1015229"/>
            </a:xfrm>
            <a:prstGeom prst="ellipse">
              <a:avLst/>
            </a:prstGeom>
            <a:solidFill>
              <a:srgbClr val="D74B56"/>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18" name="TextBox 60"/>
            <p:cNvSpPr txBox="1"/>
            <p:nvPr/>
          </p:nvSpPr>
          <p:spPr>
            <a:xfrm>
              <a:off x="1136654" y="3212921"/>
              <a:ext cx="1538332" cy="510036"/>
            </a:xfrm>
            <a:prstGeom prst="rect">
              <a:avLst/>
            </a:prstGeom>
            <a:noFill/>
          </p:spPr>
          <p:txBody>
            <a:bodyPr wrap="square" rtlCol="0">
              <a:spAutoFit/>
            </a:bodyPr>
            <a:lstStyle/>
            <a:p>
              <a:pPr algn="ctr"/>
              <a:r>
                <a:rPr lang="en-US" altLang="zh-CN" sz="1600" b="1" dirty="0" smtClean="0">
                  <a:solidFill>
                    <a:schemeClr val="bg1"/>
                  </a:solidFill>
                  <a:latin typeface="微软雅黑" pitchFamily="34" charset="-122"/>
                  <a:ea typeface="微软雅黑" pitchFamily="34" charset="-122"/>
                </a:rPr>
                <a:t>20%</a:t>
              </a:r>
              <a:endParaRPr lang="zh-CN" altLang="en-US" sz="1600" b="1" dirty="0">
                <a:solidFill>
                  <a:schemeClr val="bg1"/>
                </a:solidFill>
                <a:latin typeface="微软雅黑" pitchFamily="34" charset="-122"/>
                <a:ea typeface="微软雅黑" pitchFamily="34" charset="-122"/>
              </a:endParaRPr>
            </a:p>
          </p:txBody>
        </p:sp>
      </p:grpSp>
      <p:grpSp>
        <p:nvGrpSpPr>
          <p:cNvPr id="19" name="组合 18"/>
          <p:cNvGrpSpPr/>
          <p:nvPr/>
        </p:nvGrpSpPr>
        <p:grpSpPr>
          <a:xfrm>
            <a:off x="5567460" y="3243075"/>
            <a:ext cx="1021121" cy="673893"/>
            <a:chOff x="1136654" y="2925996"/>
            <a:chExt cx="1538332" cy="1015229"/>
          </a:xfrm>
        </p:grpSpPr>
        <p:sp>
          <p:nvSpPr>
            <p:cNvPr id="20" name="Oval 5"/>
            <p:cNvSpPr>
              <a:spLocks noChangeArrowheads="1"/>
            </p:cNvSpPr>
            <p:nvPr/>
          </p:nvSpPr>
          <p:spPr bwMode="auto">
            <a:xfrm>
              <a:off x="1373189" y="2925996"/>
              <a:ext cx="1015229" cy="1015229"/>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1" name="TextBox 60"/>
            <p:cNvSpPr txBox="1"/>
            <p:nvPr/>
          </p:nvSpPr>
          <p:spPr>
            <a:xfrm>
              <a:off x="1136654" y="3212921"/>
              <a:ext cx="1538332" cy="510036"/>
            </a:xfrm>
            <a:prstGeom prst="rect">
              <a:avLst/>
            </a:prstGeom>
            <a:noFill/>
          </p:spPr>
          <p:txBody>
            <a:bodyPr wrap="square" rtlCol="0">
              <a:spAutoFit/>
            </a:bodyPr>
            <a:lstStyle/>
            <a:p>
              <a:pPr algn="ctr"/>
              <a:r>
                <a:rPr lang="en-US" altLang="zh-CN" sz="1600" b="1" dirty="0" smtClean="0">
                  <a:solidFill>
                    <a:schemeClr val="bg1"/>
                  </a:solidFill>
                  <a:latin typeface="微软雅黑" pitchFamily="34" charset="-122"/>
                  <a:ea typeface="微软雅黑" pitchFamily="34" charset="-122"/>
                </a:rPr>
                <a:t>40%</a:t>
              </a:r>
              <a:endParaRPr lang="zh-CN" altLang="en-US" sz="1600" b="1" dirty="0">
                <a:solidFill>
                  <a:schemeClr val="bg1"/>
                </a:solidFill>
                <a:latin typeface="微软雅黑" pitchFamily="34" charset="-122"/>
                <a:ea typeface="微软雅黑" pitchFamily="34" charset="-122"/>
              </a:endParaRPr>
            </a:p>
          </p:txBody>
        </p:sp>
      </p:grpSp>
      <p:grpSp>
        <p:nvGrpSpPr>
          <p:cNvPr id="22" name="组合 21"/>
          <p:cNvGrpSpPr/>
          <p:nvPr/>
        </p:nvGrpSpPr>
        <p:grpSpPr>
          <a:xfrm>
            <a:off x="6987758" y="2979306"/>
            <a:ext cx="1021121" cy="673893"/>
            <a:chOff x="1136654" y="2925996"/>
            <a:chExt cx="1538332" cy="1015229"/>
          </a:xfrm>
        </p:grpSpPr>
        <p:sp>
          <p:nvSpPr>
            <p:cNvPr id="23" name="Oval 5"/>
            <p:cNvSpPr>
              <a:spLocks noChangeArrowheads="1"/>
            </p:cNvSpPr>
            <p:nvPr/>
          </p:nvSpPr>
          <p:spPr bwMode="auto">
            <a:xfrm>
              <a:off x="1373189" y="2925996"/>
              <a:ext cx="1015229" cy="1015229"/>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4" name="TextBox 60"/>
            <p:cNvSpPr txBox="1"/>
            <p:nvPr/>
          </p:nvSpPr>
          <p:spPr>
            <a:xfrm>
              <a:off x="1136654" y="3212921"/>
              <a:ext cx="1538332" cy="510036"/>
            </a:xfrm>
            <a:prstGeom prst="rect">
              <a:avLst/>
            </a:prstGeom>
            <a:noFill/>
          </p:spPr>
          <p:txBody>
            <a:bodyPr wrap="square" rtlCol="0">
              <a:spAutoFit/>
            </a:bodyPr>
            <a:lstStyle/>
            <a:p>
              <a:pPr algn="ctr"/>
              <a:r>
                <a:rPr lang="en-US" altLang="zh-CN" sz="1600" b="1" dirty="0" smtClean="0">
                  <a:solidFill>
                    <a:schemeClr val="bg1"/>
                  </a:solidFill>
                  <a:latin typeface="微软雅黑" pitchFamily="34" charset="-122"/>
                  <a:ea typeface="微软雅黑" pitchFamily="34" charset="-122"/>
                </a:rPr>
                <a:t>45%</a:t>
              </a:r>
              <a:endParaRPr lang="zh-CN" altLang="en-US" sz="1600" b="1" dirty="0">
                <a:solidFill>
                  <a:schemeClr val="bg1"/>
                </a:solidFill>
                <a:latin typeface="微软雅黑" pitchFamily="34" charset="-122"/>
                <a:ea typeface="微软雅黑" pitchFamily="34" charset="-122"/>
              </a:endParaRPr>
            </a:p>
          </p:txBody>
        </p:sp>
      </p:grpSp>
      <p:grpSp>
        <p:nvGrpSpPr>
          <p:cNvPr id="25" name="组合 24"/>
          <p:cNvGrpSpPr/>
          <p:nvPr/>
        </p:nvGrpSpPr>
        <p:grpSpPr>
          <a:xfrm>
            <a:off x="8362882" y="3370536"/>
            <a:ext cx="1021121" cy="673893"/>
            <a:chOff x="1136654" y="2925996"/>
            <a:chExt cx="1538332" cy="1015229"/>
          </a:xfrm>
        </p:grpSpPr>
        <p:sp>
          <p:nvSpPr>
            <p:cNvPr id="26" name="Oval 5"/>
            <p:cNvSpPr>
              <a:spLocks noChangeArrowheads="1"/>
            </p:cNvSpPr>
            <p:nvPr/>
          </p:nvSpPr>
          <p:spPr bwMode="auto">
            <a:xfrm>
              <a:off x="1373189" y="2925996"/>
              <a:ext cx="1015229" cy="1015229"/>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27" name="TextBox 60"/>
            <p:cNvSpPr txBox="1"/>
            <p:nvPr/>
          </p:nvSpPr>
          <p:spPr>
            <a:xfrm>
              <a:off x="1136654" y="3212921"/>
              <a:ext cx="1538332" cy="510036"/>
            </a:xfrm>
            <a:prstGeom prst="rect">
              <a:avLst/>
            </a:prstGeom>
            <a:noFill/>
          </p:spPr>
          <p:txBody>
            <a:bodyPr wrap="square" rtlCol="0">
              <a:spAutoFit/>
            </a:bodyPr>
            <a:lstStyle/>
            <a:p>
              <a:pPr algn="ctr"/>
              <a:r>
                <a:rPr lang="en-US" altLang="zh-CN" sz="1600" b="1" dirty="0" smtClean="0">
                  <a:solidFill>
                    <a:schemeClr val="bg1"/>
                  </a:solidFill>
                  <a:latin typeface="微软雅黑" pitchFamily="34" charset="-122"/>
                  <a:ea typeface="微软雅黑" pitchFamily="34" charset="-122"/>
                </a:rPr>
                <a:t>35%</a:t>
              </a:r>
              <a:endParaRPr lang="zh-CN" altLang="en-US" sz="1600" b="1" dirty="0">
                <a:solidFill>
                  <a:schemeClr val="bg1"/>
                </a:solidFill>
                <a:latin typeface="微软雅黑" pitchFamily="34" charset="-122"/>
                <a:ea typeface="微软雅黑" pitchFamily="34" charset="-122"/>
              </a:endParaRPr>
            </a:p>
          </p:txBody>
        </p:sp>
      </p:grpSp>
      <p:sp>
        <p:nvSpPr>
          <p:cNvPr id="28" name="MH_SubTitle_1"/>
          <p:cNvSpPr>
            <a:spLocks noChangeArrowheads="1"/>
          </p:cNvSpPr>
          <p:nvPr>
            <p:custDataLst>
              <p:tags r:id="rId1"/>
            </p:custDataLst>
          </p:nvPr>
        </p:nvSpPr>
        <p:spPr bwMode="auto">
          <a:xfrm>
            <a:off x="2900177" y="5968416"/>
            <a:ext cx="1141774" cy="47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smtClean="0">
                <a:solidFill>
                  <a:srgbClr val="3F3F3F"/>
                </a:solidFill>
                <a:latin typeface="微软雅黑" pitchFamily="34" charset="-122"/>
                <a:ea typeface="微软雅黑" pitchFamily="34" charset="-122"/>
              </a:rPr>
              <a:t>内容标题</a:t>
            </a:r>
            <a:endParaRPr lang="en-US" altLang="zh-CN" sz="2000" b="1" dirty="0">
              <a:solidFill>
                <a:srgbClr val="3F3F3F"/>
              </a:solidFill>
              <a:latin typeface="微软雅黑" pitchFamily="34" charset="-122"/>
              <a:ea typeface="微软雅黑" pitchFamily="34" charset="-122"/>
            </a:endParaRPr>
          </a:p>
        </p:txBody>
      </p:sp>
      <p:sp>
        <p:nvSpPr>
          <p:cNvPr id="29" name="MH_SubTitle_1"/>
          <p:cNvSpPr>
            <a:spLocks noChangeArrowheads="1"/>
          </p:cNvSpPr>
          <p:nvPr>
            <p:custDataLst>
              <p:tags r:id="rId2"/>
            </p:custDataLst>
          </p:nvPr>
        </p:nvSpPr>
        <p:spPr bwMode="auto">
          <a:xfrm>
            <a:off x="4328750" y="5968416"/>
            <a:ext cx="1141774" cy="47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smtClean="0">
                <a:solidFill>
                  <a:srgbClr val="3F3F3F"/>
                </a:solidFill>
                <a:latin typeface="微软雅黑" pitchFamily="34" charset="-122"/>
                <a:ea typeface="微软雅黑" pitchFamily="34" charset="-122"/>
              </a:rPr>
              <a:t>内容标题</a:t>
            </a:r>
            <a:endParaRPr lang="en-US" altLang="zh-CN" sz="2000" b="1" dirty="0">
              <a:solidFill>
                <a:srgbClr val="3F3F3F"/>
              </a:solidFill>
              <a:latin typeface="微软雅黑" pitchFamily="34" charset="-122"/>
              <a:ea typeface="微软雅黑" pitchFamily="34" charset="-122"/>
            </a:endParaRPr>
          </a:p>
        </p:txBody>
      </p:sp>
      <p:sp>
        <p:nvSpPr>
          <p:cNvPr id="30" name="MH_SubTitle_1"/>
          <p:cNvSpPr>
            <a:spLocks noChangeArrowheads="1"/>
          </p:cNvSpPr>
          <p:nvPr>
            <p:custDataLst>
              <p:tags r:id="rId3"/>
            </p:custDataLst>
          </p:nvPr>
        </p:nvSpPr>
        <p:spPr bwMode="auto">
          <a:xfrm>
            <a:off x="5564561" y="5969280"/>
            <a:ext cx="1141774" cy="47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smtClean="0">
                <a:solidFill>
                  <a:srgbClr val="3F3F3F"/>
                </a:solidFill>
                <a:latin typeface="微软雅黑" pitchFamily="34" charset="-122"/>
                <a:ea typeface="微软雅黑" pitchFamily="34" charset="-122"/>
              </a:rPr>
              <a:t>内容标题</a:t>
            </a:r>
            <a:endParaRPr lang="en-US" altLang="zh-CN" sz="2000" b="1" dirty="0">
              <a:solidFill>
                <a:srgbClr val="3F3F3F"/>
              </a:solidFill>
              <a:latin typeface="微软雅黑" pitchFamily="34" charset="-122"/>
              <a:ea typeface="微软雅黑" pitchFamily="34" charset="-122"/>
            </a:endParaRPr>
          </a:p>
        </p:txBody>
      </p:sp>
      <p:sp>
        <p:nvSpPr>
          <p:cNvPr id="31" name="MH_SubTitle_1"/>
          <p:cNvSpPr>
            <a:spLocks noChangeArrowheads="1"/>
          </p:cNvSpPr>
          <p:nvPr>
            <p:custDataLst>
              <p:tags r:id="rId4"/>
            </p:custDataLst>
          </p:nvPr>
        </p:nvSpPr>
        <p:spPr bwMode="auto">
          <a:xfrm>
            <a:off x="6927431" y="5988948"/>
            <a:ext cx="1141774" cy="47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smtClean="0">
                <a:solidFill>
                  <a:srgbClr val="3F3F3F"/>
                </a:solidFill>
                <a:latin typeface="微软雅黑" pitchFamily="34" charset="-122"/>
                <a:ea typeface="微软雅黑" pitchFamily="34" charset="-122"/>
              </a:rPr>
              <a:t>内容标题</a:t>
            </a:r>
            <a:endParaRPr lang="en-US" altLang="zh-CN" sz="2000" b="1" dirty="0">
              <a:solidFill>
                <a:srgbClr val="3F3F3F"/>
              </a:solidFill>
              <a:latin typeface="微软雅黑" pitchFamily="34" charset="-122"/>
              <a:ea typeface="微软雅黑" pitchFamily="34" charset="-122"/>
            </a:endParaRPr>
          </a:p>
        </p:txBody>
      </p:sp>
      <p:sp>
        <p:nvSpPr>
          <p:cNvPr id="32" name="MH_SubTitle_1"/>
          <p:cNvSpPr>
            <a:spLocks noChangeArrowheads="1"/>
          </p:cNvSpPr>
          <p:nvPr>
            <p:custDataLst>
              <p:tags r:id="rId5"/>
            </p:custDataLst>
          </p:nvPr>
        </p:nvSpPr>
        <p:spPr bwMode="auto">
          <a:xfrm>
            <a:off x="8301229" y="5949728"/>
            <a:ext cx="1141774" cy="47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000" b="1" dirty="0" smtClean="0">
                <a:solidFill>
                  <a:srgbClr val="3F3F3F"/>
                </a:solidFill>
                <a:latin typeface="微软雅黑" pitchFamily="34" charset="-122"/>
                <a:ea typeface="微软雅黑" pitchFamily="34" charset="-122"/>
              </a:rPr>
              <a:t>内容标题</a:t>
            </a:r>
            <a:endParaRPr lang="en-US" altLang="zh-CN" sz="2000" b="1" dirty="0">
              <a:solidFill>
                <a:srgbClr val="3F3F3F"/>
              </a:solidFill>
              <a:latin typeface="微软雅黑" pitchFamily="34" charset="-122"/>
              <a:ea typeface="微软雅黑" pitchFamily="34" charset="-122"/>
            </a:endParaRPr>
          </a:p>
        </p:txBody>
      </p:sp>
      <p:sp>
        <p:nvSpPr>
          <p:cNvPr id="33" name="Rectangle 45"/>
          <p:cNvSpPr/>
          <p:nvPr/>
        </p:nvSpPr>
        <p:spPr bwMode="auto">
          <a:xfrm>
            <a:off x="2274842" y="1218128"/>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smtClean="0">
                <a:solidFill>
                  <a:schemeClr val="tx1">
                    <a:lumMod val="65000"/>
                    <a:lumOff val="35000"/>
                  </a:schemeClr>
                </a:solidFill>
                <a:latin typeface="微软雅黑"/>
                <a:ea typeface="微软雅黑"/>
                <a:cs typeface="Bebas Neue" charset="0"/>
                <a:sym typeface="Bebas Neue" charset="0"/>
              </a:rPr>
              <a:t>市场利润支点</a:t>
            </a:r>
            <a:endParaRPr lang="en-US" altLang="zh-CN" sz="3600" b="1" dirty="0">
              <a:solidFill>
                <a:schemeClr val="tx1">
                  <a:lumMod val="65000"/>
                  <a:lumOff val="35000"/>
                </a:schemeClr>
              </a:solidFill>
              <a:latin typeface="微软雅黑"/>
              <a:ea typeface="微软雅黑"/>
              <a:cs typeface="Bebas Neue" charset="0"/>
              <a:sym typeface="Bebas Neue" charset="0"/>
            </a:endParaRPr>
          </a:p>
        </p:txBody>
      </p:sp>
      <p:sp>
        <p:nvSpPr>
          <p:cNvPr id="34" name="Rectangle 14"/>
          <p:cNvSpPr/>
          <p:nvPr/>
        </p:nvSpPr>
        <p:spPr bwMode="auto">
          <a:xfrm>
            <a:off x="1542568" y="1772634"/>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40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微软雅黑"/>
                <a:ea typeface="微软雅黑"/>
                <a:cs typeface="Lato Light" charset="0"/>
                <a:sym typeface="Lato Light" charset="0"/>
              </a:rPr>
              <a:t>200</a:t>
            </a:r>
            <a:r>
              <a:rPr lang="zh-CN" altLang="en-US" sz="1400" dirty="0">
                <a:solidFill>
                  <a:schemeClr val="tx1">
                    <a:lumMod val="65000"/>
                    <a:lumOff val="35000"/>
                  </a:schemeClr>
                </a:solidFill>
                <a:latin typeface="微软雅黑"/>
                <a:ea typeface="微软雅黑"/>
                <a:cs typeface="Lato Light" charset="0"/>
                <a:sym typeface="Lato Light" charset="0"/>
              </a:rPr>
              <a:t>字以内</a:t>
            </a:r>
            <a:r>
              <a:rPr lang="zh-CN" altLang="en-US" sz="1400" dirty="0" smtClean="0">
                <a:solidFill>
                  <a:schemeClr val="tx1">
                    <a:lumMod val="65000"/>
                    <a:lumOff val="35000"/>
                  </a:schemeClr>
                </a:solidFill>
                <a:latin typeface="微软雅黑"/>
                <a:ea typeface="微软雅黑"/>
                <a:cs typeface="Lato Light" charset="0"/>
                <a:sym typeface="Lato Light" charset="0"/>
              </a:rPr>
              <a:t>，据</a:t>
            </a:r>
            <a:r>
              <a:rPr lang="zh-CN" altLang="en-US" sz="1400" dirty="0">
                <a:solidFill>
                  <a:schemeClr val="tx1">
                    <a:lumMod val="65000"/>
                    <a:lumOff val="35000"/>
                  </a:schemeClr>
                </a:solidFill>
                <a:latin typeface="微软雅黑"/>
                <a:ea typeface="微软雅黑"/>
                <a:cs typeface="Lato Light" charset="0"/>
                <a:sym typeface="Lato Light" charset="0"/>
              </a:rPr>
              <a:t>统计每页幻灯片的最好控制在</a:t>
            </a:r>
            <a:r>
              <a:rPr lang="en-US" altLang="zh-CN" sz="1400" dirty="0">
                <a:solidFill>
                  <a:schemeClr val="tx1">
                    <a:lumMod val="65000"/>
                    <a:lumOff val="35000"/>
                  </a:schemeClr>
                </a:solidFill>
                <a:latin typeface="微软雅黑"/>
                <a:ea typeface="微软雅黑"/>
                <a:cs typeface="Lato Light" charset="0"/>
                <a:sym typeface="Lato Light" charset="0"/>
              </a:rPr>
              <a:t>5</a:t>
            </a:r>
            <a:r>
              <a:rPr lang="zh-CN" altLang="en-US" sz="1400" dirty="0">
                <a:solidFill>
                  <a:schemeClr val="tx1">
                    <a:lumMod val="65000"/>
                    <a:lumOff val="35000"/>
                  </a:schemeClr>
                </a:solidFill>
                <a:latin typeface="微软雅黑"/>
                <a:ea typeface="微软雅黑"/>
                <a:cs typeface="Lato Light" charset="0"/>
                <a:sym typeface="Lato Light" charset="0"/>
              </a:rPr>
              <a:t>分钟之内。</a:t>
            </a:r>
            <a:endParaRPr lang="en-US" sz="1400" dirty="0">
              <a:solidFill>
                <a:schemeClr val="tx1">
                  <a:lumMod val="65000"/>
                  <a:lumOff val="35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18668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Scale>
                                      <p:cBhvr>
                                        <p:cTn id="1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3"/>
                                        </p:tgtEl>
                                        <p:attrNameLst>
                                          <p:attrName>ppt_x</p:attrName>
                                          <p:attrName>ppt_y</p:attrName>
                                        </p:attrNameLst>
                                      </p:cBhvr>
                                    </p:animMotion>
                                    <p:animEffect transition="in" filter="fade">
                                      <p:cBhvr>
                                        <p:cTn id="13" dur="1000"/>
                                        <p:tgtEl>
                                          <p:spTgt spid="13"/>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Scale>
                                      <p:cBhvr>
                                        <p:cTn id="1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6"/>
                                        </p:tgtEl>
                                        <p:attrNameLst>
                                          <p:attrName>ppt_x</p:attrName>
                                          <p:attrName>ppt_y</p:attrName>
                                        </p:attrNameLst>
                                      </p:cBhvr>
                                    </p:animMotion>
                                    <p:animEffect transition="in" filter="fade">
                                      <p:cBhvr>
                                        <p:cTn id="19" dur="1000"/>
                                        <p:tgtEl>
                                          <p:spTgt spid="16"/>
                                        </p:tgtEl>
                                      </p:cBhvr>
                                    </p:animEffect>
                                  </p:childTnLst>
                                </p:cTn>
                              </p:par>
                            </p:childTnLst>
                          </p:cTn>
                        </p:par>
                        <p:par>
                          <p:cTn id="20" fill="hold">
                            <p:stCondLst>
                              <p:cond delay="2500"/>
                            </p:stCondLst>
                            <p:childTnLst>
                              <p:par>
                                <p:cTn id="21" presetID="5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Scale>
                                      <p:cBhvr>
                                        <p:cTn id="2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9"/>
                                        </p:tgtEl>
                                        <p:attrNameLst>
                                          <p:attrName>ppt_x</p:attrName>
                                          <p:attrName>ppt_y</p:attrName>
                                        </p:attrNameLst>
                                      </p:cBhvr>
                                    </p:animMotion>
                                    <p:animEffect transition="in" filter="fade">
                                      <p:cBhvr>
                                        <p:cTn id="25" dur="1000"/>
                                        <p:tgtEl>
                                          <p:spTgt spid="19"/>
                                        </p:tgtEl>
                                      </p:cBhvr>
                                    </p:animEffect>
                                  </p:childTnLst>
                                </p:cTn>
                              </p:par>
                            </p:childTnLst>
                          </p:cTn>
                        </p:par>
                        <p:par>
                          <p:cTn id="26" fill="hold">
                            <p:stCondLst>
                              <p:cond delay="3500"/>
                            </p:stCondLst>
                            <p:childTnLst>
                              <p:par>
                                <p:cTn id="27" presetID="52" presetClass="entr" presetSubtype="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Scale>
                                      <p:cBhvr>
                                        <p:cTn id="2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2"/>
                                        </p:tgtEl>
                                        <p:attrNameLst>
                                          <p:attrName>ppt_x</p:attrName>
                                          <p:attrName>ppt_y</p:attrName>
                                        </p:attrNameLst>
                                      </p:cBhvr>
                                    </p:animMotion>
                                    <p:animEffect transition="in" filter="fade">
                                      <p:cBhvr>
                                        <p:cTn id="31" dur="1000"/>
                                        <p:tgtEl>
                                          <p:spTgt spid="22"/>
                                        </p:tgtEl>
                                      </p:cBhvr>
                                    </p:animEffect>
                                  </p:childTnLst>
                                </p:cTn>
                              </p:par>
                            </p:childTnLst>
                          </p:cTn>
                        </p:par>
                        <p:par>
                          <p:cTn id="32" fill="hold">
                            <p:stCondLst>
                              <p:cond delay="4500"/>
                            </p:stCondLst>
                            <p:childTnLst>
                              <p:par>
                                <p:cTn id="33" presetID="52"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Scale>
                                      <p:cBhvr>
                                        <p:cTn id="35"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5"/>
                                        </p:tgtEl>
                                        <p:attrNameLst>
                                          <p:attrName>ppt_x</p:attrName>
                                          <p:attrName>ppt_y</p:attrName>
                                        </p:attrNameLst>
                                      </p:cBhvr>
                                    </p:animMotion>
                                    <p:animEffect transition="in" filter="fade">
                                      <p:cBhvr>
                                        <p:cTn id="37" dur="1000"/>
                                        <p:tgtEl>
                                          <p:spTgt spid="25"/>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arn(outVertical)">
                                      <p:cBhvr>
                                        <p:cTn id="40" dur="500"/>
                                        <p:tgtEl>
                                          <p:spTgt spid="3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arn(outVertical)">
                                      <p:cBhvr>
                                        <p:cTn id="43" dur="500"/>
                                        <p:tgtEl>
                                          <p:spTgt spid="3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0" y="0"/>
            <a:ext cx="12201525" cy="6858000"/>
          </a:xfrm>
          <a:prstGeom prst="rect">
            <a:avLst/>
          </a:prstGeom>
          <a:blipFill>
            <a:blip r:embed="rId7">
              <a:extLst>
                <a:ext uri="{BEBA8EAE-BF5A-486C-A8C5-ECC9F3942E4B}">
                  <a14:imgProps xmlns:a14="http://schemas.microsoft.com/office/drawing/2010/main">
                    <a14:imgLayer r:embed="rId8">
                      <a14:imgEffect>
                        <a14:sharpenSoften amount="-95000"/>
                      </a14:imgEffect>
                    </a14:imgLayer>
                  </a14:imgProps>
                </a:ext>
              </a:extLst>
            </a:blip>
            <a:srcRect/>
            <a:stretch>
              <a:fillRect l="-234" t="-1892" b="-5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custDataLst>
              <p:tags r:id="rId1"/>
            </p:custDataLst>
          </p:nvPr>
        </p:nvSpPr>
        <p:spPr>
          <a:xfrm flipH="1">
            <a:off x="8178474" y="2184098"/>
            <a:ext cx="4032576" cy="2640717"/>
          </a:xfrm>
          <a:custGeom>
            <a:avLst/>
            <a:gdLst/>
            <a:ahLst/>
            <a:cxnLst/>
            <a:rect l="l" t="t" r="r" b="b"/>
            <a:pathLst>
              <a:path w="3563888" h="2826505">
                <a:moveTo>
                  <a:pt x="0" y="0"/>
                </a:moveTo>
                <a:lnTo>
                  <a:pt x="0" y="2802961"/>
                </a:lnTo>
                <a:lnTo>
                  <a:pt x="2661183" y="2826505"/>
                </a:lnTo>
                <a:cubicBezTo>
                  <a:pt x="2645818" y="2804835"/>
                  <a:pt x="3520866" y="1381863"/>
                  <a:pt x="3563888" y="1418582"/>
                </a:cubicBezTo>
                <a:cubicBezTo>
                  <a:pt x="3535463" y="1407275"/>
                  <a:pt x="2631221" y="38453"/>
                  <a:pt x="2661183" y="12549"/>
                </a:cubicBez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rgbClr val="FFFFFF"/>
              </a:solidFill>
            </a:endParaRPr>
          </a:p>
        </p:txBody>
      </p:sp>
      <p:sp>
        <p:nvSpPr>
          <p:cNvPr id="6" name="等腰三角形 7"/>
          <p:cNvSpPr/>
          <p:nvPr>
            <p:custDataLst>
              <p:tags r:id="rId2"/>
            </p:custDataLst>
          </p:nvPr>
        </p:nvSpPr>
        <p:spPr>
          <a:xfrm>
            <a:off x="6267473" y="3827416"/>
            <a:ext cx="2464193" cy="1386756"/>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 fmla="*/ 0 w 1840512"/>
              <a:gd name="connsiteY0" fmla="*/ 1641521 h 1641521"/>
              <a:gd name="connsiteX1" fmla="*/ 785773 w 1840512"/>
              <a:gd name="connsiteY1" fmla="*/ 0 h 1641521"/>
              <a:gd name="connsiteX2" fmla="*/ 1840512 w 1840512"/>
              <a:gd name="connsiteY2" fmla="*/ 1641521 h 1641521"/>
              <a:gd name="connsiteX3" fmla="*/ 0 w 1840512"/>
              <a:gd name="connsiteY3" fmla="*/ 1641521 h 1641521"/>
              <a:gd name="connsiteX0" fmla="*/ 0 w 2042217"/>
              <a:gd name="connsiteY0" fmla="*/ 1641521 h 1641521"/>
              <a:gd name="connsiteX1" fmla="*/ 987478 w 2042217"/>
              <a:gd name="connsiteY1" fmla="*/ 0 h 1641521"/>
              <a:gd name="connsiteX2" fmla="*/ 2042217 w 2042217"/>
              <a:gd name="connsiteY2" fmla="*/ 1641521 h 1641521"/>
              <a:gd name="connsiteX3" fmla="*/ 0 w 2042217"/>
              <a:gd name="connsiteY3" fmla="*/ 1641521 h 1641521"/>
            </a:gdLst>
            <a:ahLst/>
            <a:cxnLst>
              <a:cxn ang="0">
                <a:pos x="connsiteX0" y="connsiteY0"/>
              </a:cxn>
              <a:cxn ang="0">
                <a:pos x="connsiteX1" y="connsiteY1"/>
              </a:cxn>
              <a:cxn ang="0">
                <a:pos x="connsiteX2" y="connsiteY2"/>
              </a:cxn>
              <a:cxn ang="0">
                <a:pos x="connsiteX3" y="connsiteY3"/>
              </a:cxn>
            </a:cxnLst>
            <a:rect l="l" t="t" r="r" b="b"/>
            <a:pathLst>
              <a:path w="2042217" h="1641521">
                <a:moveTo>
                  <a:pt x="0" y="1641521"/>
                </a:moveTo>
                <a:lnTo>
                  <a:pt x="987478" y="0"/>
                </a:lnTo>
                <a:lnTo>
                  <a:pt x="2042217" y="1641521"/>
                </a:lnTo>
                <a:lnTo>
                  <a:pt x="0" y="1641521"/>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任意多边形 7"/>
          <p:cNvSpPr/>
          <p:nvPr>
            <p:custDataLst>
              <p:tags r:id="rId3"/>
            </p:custDataLst>
          </p:nvPr>
        </p:nvSpPr>
        <p:spPr>
          <a:xfrm>
            <a:off x="6314218" y="1804657"/>
            <a:ext cx="2464193" cy="1386756"/>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9"/>
          <p:cNvSpPr txBox="1">
            <a:spLocks noChangeArrowheads="1"/>
          </p:cNvSpPr>
          <p:nvPr>
            <p:custDataLst>
              <p:tags r:id="rId4"/>
            </p:custDataLst>
          </p:nvPr>
        </p:nvSpPr>
        <p:spPr bwMode="auto">
          <a:xfrm>
            <a:off x="9402729" y="3812203"/>
            <a:ext cx="2386386" cy="471393"/>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a:defRPr/>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发展前景</a:t>
            </a:r>
          </a:p>
        </p:txBody>
      </p:sp>
      <p:grpSp>
        <p:nvGrpSpPr>
          <p:cNvPr id="33" name="组合 32"/>
          <p:cNvGrpSpPr/>
          <p:nvPr/>
        </p:nvGrpSpPr>
        <p:grpSpPr>
          <a:xfrm>
            <a:off x="0" y="2195916"/>
            <a:ext cx="6886459" cy="2628218"/>
            <a:chOff x="0" y="2195916"/>
            <a:chExt cx="6886459" cy="2628218"/>
          </a:xfrm>
        </p:grpSpPr>
        <p:sp>
          <p:nvSpPr>
            <p:cNvPr id="4" name="矩形 1"/>
            <p:cNvSpPr/>
            <p:nvPr>
              <p:custDataLst>
                <p:tags r:id="rId5"/>
              </p:custDataLst>
            </p:nvPr>
          </p:nvSpPr>
          <p:spPr>
            <a:xfrm>
              <a:off x="0" y="2195916"/>
              <a:ext cx="6886459" cy="2628218"/>
            </a:xfrm>
            <a:custGeom>
              <a:avLst/>
              <a:gdLst>
                <a:gd name="connsiteX0" fmla="*/ 0 w 3923928"/>
                <a:gd name="connsiteY0" fmla="*/ 0 h 2592288"/>
                <a:gd name="connsiteX1" fmla="*/ 3923928 w 3923928"/>
                <a:gd name="connsiteY1" fmla="*/ 0 h 2592288"/>
                <a:gd name="connsiteX2" fmla="*/ 3923928 w 3923928"/>
                <a:gd name="connsiteY2" fmla="*/ 2592288 h 2592288"/>
                <a:gd name="connsiteX3" fmla="*/ 0 w 3923928"/>
                <a:gd name="connsiteY3" fmla="*/ 2592288 h 2592288"/>
                <a:gd name="connsiteX4" fmla="*/ 0 w 3923928"/>
                <a:gd name="connsiteY4" fmla="*/ 0 h 2592288"/>
                <a:gd name="connsiteX0" fmla="*/ 0 w 3948699"/>
                <a:gd name="connsiteY0" fmla="*/ 0 h 2592288"/>
                <a:gd name="connsiteX1" fmla="*/ 3923928 w 3948699"/>
                <a:gd name="connsiteY1" fmla="*/ 0 h 2592288"/>
                <a:gd name="connsiteX2" fmla="*/ 3948699 w 3948699"/>
                <a:gd name="connsiteY2" fmla="*/ 4355 h 2592288"/>
                <a:gd name="connsiteX3" fmla="*/ 3923928 w 3948699"/>
                <a:gd name="connsiteY3" fmla="*/ 2592288 h 2592288"/>
                <a:gd name="connsiteX4" fmla="*/ 0 w 3948699"/>
                <a:gd name="connsiteY4" fmla="*/ 2592288 h 2592288"/>
                <a:gd name="connsiteX5" fmla="*/ 0 w 3948699"/>
                <a:gd name="connsiteY5" fmla="*/ 0 h 2592288"/>
                <a:gd name="connsiteX0" fmla="*/ 0 w 3923928"/>
                <a:gd name="connsiteY0" fmla="*/ 0 h 2592288"/>
                <a:gd name="connsiteX1" fmla="*/ 3923928 w 3923928"/>
                <a:gd name="connsiteY1" fmla="*/ 0 h 2592288"/>
                <a:gd name="connsiteX2" fmla="*/ 3921805 w 3923928"/>
                <a:gd name="connsiteY2" fmla="*/ 1322167 h 2592288"/>
                <a:gd name="connsiteX3" fmla="*/ 3923928 w 3923928"/>
                <a:gd name="connsiteY3" fmla="*/ 2592288 h 2592288"/>
                <a:gd name="connsiteX4" fmla="*/ 0 w 3923928"/>
                <a:gd name="connsiteY4" fmla="*/ 2592288 h 2592288"/>
                <a:gd name="connsiteX5" fmla="*/ 0 w 3923928"/>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5523" h="2592288">
                  <a:moveTo>
                    <a:pt x="0" y="0"/>
                  </a:moveTo>
                  <a:lnTo>
                    <a:pt x="3923928" y="0"/>
                  </a:lnTo>
                  <a:cubicBezTo>
                    <a:pt x="3896326" y="23863"/>
                    <a:pt x="4729337" y="1284857"/>
                    <a:pt x="4755523" y="1295273"/>
                  </a:cubicBezTo>
                  <a:cubicBezTo>
                    <a:pt x="4715890" y="1261447"/>
                    <a:pt x="3909773" y="2572325"/>
                    <a:pt x="3923928" y="2592288"/>
                  </a:cubicBezTo>
                  <a:lnTo>
                    <a:pt x="0" y="2592288"/>
                  </a:lnTo>
                  <a:lnTo>
                    <a:pt x="0" y="0"/>
                  </a:lnTo>
                  <a:close/>
                </a:path>
              </a:pathLst>
            </a:custGeom>
            <a:solidFill>
              <a:schemeClr val="tx1">
                <a:lumMod val="75000"/>
                <a:lumOff val="2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2" name="组合 31"/>
            <p:cNvGrpSpPr/>
            <p:nvPr/>
          </p:nvGrpSpPr>
          <p:grpSpPr>
            <a:xfrm>
              <a:off x="335081" y="2971079"/>
              <a:ext cx="5611773" cy="1043933"/>
              <a:chOff x="275118" y="2766408"/>
              <a:chExt cx="6678529" cy="1242377"/>
            </a:xfrm>
          </p:grpSpPr>
          <p:sp>
            <p:nvSpPr>
              <p:cNvPr id="18" name="文本框 9"/>
              <p:cNvSpPr txBox="1"/>
              <p:nvPr/>
            </p:nvSpPr>
            <p:spPr>
              <a:xfrm>
                <a:off x="801649" y="2816931"/>
                <a:ext cx="1312106"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产品开发</a:t>
                </a:r>
              </a:p>
            </p:txBody>
          </p:sp>
          <p:sp>
            <p:nvSpPr>
              <p:cNvPr id="19" name="文本框 9"/>
              <p:cNvSpPr txBox="1"/>
              <p:nvPr/>
            </p:nvSpPr>
            <p:spPr>
              <a:xfrm>
                <a:off x="5004680" y="2801987"/>
                <a:ext cx="164252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五年发展</a:t>
                </a:r>
              </a:p>
            </p:txBody>
          </p:sp>
          <p:sp>
            <p:nvSpPr>
              <p:cNvPr id="20" name="文本框 9"/>
              <p:cNvSpPr txBox="1"/>
              <p:nvPr/>
            </p:nvSpPr>
            <p:spPr>
              <a:xfrm>
                <a:off x="4992222" y="3602385"/>
                <a:ext cx="1961425"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风险保障</a:t>
                </a:r>
              </a:p>
            </p:txBody>
          </p:sp>
          <p:sp>
            <p:nvSpPr>
              <p:cNvPr id="21" name="文本框 9"/>
              <p:cNvSpPr txBox="1"/>
              <p:nvPr/>
            </p:nvSpPr>
            <p:spPr>
              <a:xfrm>
                <a:off x="2908074" y="2813044"/>
                <a:ext cx="159291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市场拓展</a:t>
                </a:r>
              </a:p>
            </p:txBody>
          </p:sp>
          <p:sp>
            <p:nvSpPr>
              <p:cNvPr id="22" name="文本框 9"/>
              <p:cNvSpPr txBox="1"/>
              <p:nvPr/>
            </p:nvSpPr>
            <p:spPr>
              <a:xfrm>
                <a:off x="2895055" y="3602385"/>
                <a:ext cx="1592915"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短期盈利</a:t>
                </a:r>
              </a:p>
            </p:txBody>
          </p:sp>
          <p:sp>
            <p:nvSpPr>
              <p:cNvPr id="24" name="文本框 9"/>
              <p:cNvSpPr txBox="1"/>
              <p:nvPr/>
            </p:nvSpPr>
            <p:spPr>
              <a:xfrm>
                <a:off x="754701" y="3602386"/>
                <a:ext cx="1700026"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销售网络</a:t>
                </a:r>
              </a:p>
            </p:txBody>
          </p:sp>
          <p:sp>
            <p:nvSpPr>
              <p:cNvPr id="25" name="椭圆 24"/>
              <p:cNvSpPr/>
              <p:nvPr/>
            </p:nvSpPr>
            <p:spPr>
              <a:xfrm>
                <a:off x="275118" y="2771211"/>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sp>
            <p:nvSpPr>
              <p:cNvPr id="26" name="椭圆 25"/>
              <p:cNvSpPr/>
              <p:nvPr/>
            </p:nvSpPr>
            <p:spPr>
              <a:xfrm>
                <a:off x="2381544" y="2783454"/>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sp>
            <p:nvSpPr>
              <p:cNvPr id="27" name="椭圆 26"/>
              <p:cNvSpPr/>
              <p:nvPr/>
            </p:nvSpPr>
            <p:spPr>
              <a:xfrm>
                <a:off x="4487971" y="2766408"/>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sp>
            <p:nvSpPr>
              <p:cNvPr id="28" name="椭圆 27"/>
              <p:cNvSpPr/>
              <p:nvPr/>
            </p:nvSpPr>
            <p:spPr>
              <a:xfrm>
                <a:off x="275118" y="3602385"/>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sp>
            <p:nvSpPr>
              <p:cNvPr id="30" name="椭圆 29"/>
              <p:cNvSpPr/>
              <p:nvPr/>
            </p:nvSpPr>
            <p:spPr>
              <a:xfrm>
                <a:off x="2381544" y="3602385"/>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5</a:t>
                </a:r>
                <a:endParaRPr lang="zh-CN" altLang="en-US" sz="2000" b="1" dirty="0"/>
              </a:p>
            </p:txBody>
          </p:sp>
          <p:sp>
            <p:nvSpPr>
              <p:cNvPr id="31" name="椭圆 30"/>
              <p:cNvSpPr/>
              <p:nvPr/>
            </p:nvSpPr>
            <p:spPr>
              <a:xfrm>
                <a:off x="4500988" y="3583852"/>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6</a:t>
                </a:r>
                <a:endParaRPr lang="zh-CN" altLang="en-US" sz="2000" b="1" dirty="0"/>
              </a:p>
            </p:txBody>
          </p:sp>
        </p:grpSp>
      </p:grpSp>
      <p:sp>
        <p:nvSpPr>
          <p:cNvPr id="34" name="KSO_Shape"/>
          <p:cNvSpPr/>
          <p:nvPr/>
        </p:nvSpPr>
        <p:spPr>
          <a:xfrm>
            <a:off x="9979526" y="2498035"/>
            <a:ext cx="1289233" cy="123551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extLst>
      <p:ext uri="{BB962C8B-B14F-4D97-AF65-F5344CB8AC3E}">
        <p14:creationId xmlns:p14="http://schemas.microsoft.com/office/powerpoint/2010/main" val="61314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1000"/>
                                        <p:tgtEl>
                                          <p:spTgt spid="3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400"/>
                                        <p:tgtEl>
                                          <p:spTgt spid="34"/>
                                        </p:tgtEl>
                                      </p:cBhvr>
                                    </p:animEffect>
                                    <p:anim calcmode="lin" valueType="num">
                                      <p:cBhvr>
                                        <p:cTn id="26" dur="400" fill="hold"/>
                                        <p:tgtEl>
                                          <p:spTgt spid="34"/>
                                        </p:tgtEl>
                                        <p:attrNameLst>
                                          <p:attrName>ppt_x</p:attrName>
                                        </p:attrNameLst>
                                      </p:cBhvr>
                                      <p:tavLst>
                                        <p:tav tm="0">
                                          <p:val>
                                            <p:strVal val="#ppt_x"/>
                                          </p:val>
                                        </p:tav>
                                        <p:tav tm="100000">
                                          <p:val>
                                            <p:strVal val="#ppt_x"/>
                                          </p:val>
                                        </p:tav>
                                      </p:tavLst>
                                    </p:anim>
                                    <p:anim calcmode="lin" valueType="num">
                                      <p:cBhvr>
                                        <p:cTn id="27" dur="4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KSO_Shape"/>
          <p:cNvSpPr/>
          <p:nvPr/>
        </p:nvSpPr>
        <p:spPr>
          <a:xfrm>
            <a:off x="488928" y="357242"/>
            <a:ext cx="585090" cy="56071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B383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标题 4"/>
          <p:cNvSpPr txBox="1"/>
          <p:nvPr/>
        </p:nvSpPr>
        <p:spPr>
          <a:xfrm>
            <a:off x="1074018" y="60305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B3838"/>
                </a:solidFill>
                <a:latin typeface="Impact MT Std" pitchFamily="34" charset="0"/>
                <a:ea typeface="微软雅黑" pitchFamily="34" charset="-122"/>
              </a:rPr>
              <a:t>产品开发计划</a:t>
            </a:r>
            <a:endParaRPr lang="en-US" altLang="zh-CN" sz="2400" b="1" dirty="0" smtClean="0">
              <a:solidFill>
                <a:srgbClr val="3B3838"/>
              </a:solidFill>
              <a:latin typeface="Impact MT Std" pitchFamily="34" charset="0"/>
              <a:ea typeface="微软雅黑" pitchFamily="34" charset="-122"/>
            </a:endParaRPr>
          </a:p>
          <a:p>
            <a:pPr algn="l"/>
            <a:r>
              <a:rPr lang="en-US" altLang="zh-CN" sz="1400" b="1" dirty="0">
                <a:solidFill>
                  <a:srgbClr val="3B3838"/>
                </a:solidFill>
                <a:latin typeface="Impact MT Std" pitchFamily="34" charset="0"/>
                <a:ea typeface="微软雅黑" pitchFamily="34" charset="-122"/>
              </a:rPr>
              <a:t>PRODUCT DEVELOPMENT PLAN</a:t>
            </a:r>
            <a:endParaRPr lang="zh-CN" altLang="en-US" sz="1400" b="1" dirty="0">
              <a:solidFill>
                <a:srgbClr val="3B3838"/>
              </a:solidFill>
              <a:latin typeface="Impact MT Std" pitchFamily="34" charset="0"/>
              <a:ea typeface="微软雅黑" pitchFamily="34" charset="-122"/>
            </a:endParaRPr>
          </a:p>
          <a:p>
            <a:pPr algn="l"/>
            <a:endParaRPr lang="zh-CN" altLang="en-US" sz="2400" b="1" dirty="0" smtClean="0">
              <a:solidFill>
                <a:srgbClr val="3B3838"/>
              </a:solidFill>
              <a:latin typeface="Impact MT Std" pitchFamily="34" charset="0"/>
              <a:ea typeface="微软雅黑" pitchFamily="34" charset="-122"/>
            </a:endParaRPr>
          </a:p>
        </p:txBody>
      </p:sp>
      <p:sp>
        <p:nvSpPr>
          <p:cNvPr id="7" name="流程图: 联系 6"/>
          <p:cNvSpPr/>
          <p:nvPr/>
        </p:nvSpPr>
        <p:spPr>
          <a:xfrm>
            <a:off x="6172623" y="1513115"/>
            <a:ext cx="2056945" cy="2056945"/>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联系 7"/>
          <p:cNvSpPr/>
          <p:nvPr/>
        </p:nvSpPr>
        <p:spPr>
          <a:xfrm>
            <a:off x="6712758" y="2051116"/>
            <a:ext cx="987491" cy="987491"/>
          </a:xfrm>
          <a:prstGeom prst="flowChartConnector">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弧形 8"/>
          <p:cNvSpPr/>
          <p:nvPr/>
        </p:nvSpPr>
        <p:spPr>
          <a:xfrm>
            <a:off x="6466449" y="1799772"/>
            <a:ext cx="1463247" cy="1463247"/>
          </a:xfrm>
          <a:prstGeom prst="arc">
            <a:avLst>
              <a:gd name="adj1" fmla="val 16200000"/>
              <a:gd name="adj2" fmla="val 8849561"/>
            </a:avLst>
          </a:prstGeom>
          <a:ln w="190500">
            <a:solidFill>
              <a:srgbClr val="FFB82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9"/>
          <p:cNvSpPr>
            <a:spLocks noEditPoints="1"/>
          </p:cNvSpPr>
          <p:nvPr/>
        </p:nvSpPr>
        <p:spPr bwMode="auto">
          <a:xfrm>
            <a:off x="7023327" y="2236381"/>
            <a:ext cx="404877" cy="299231"/>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B82E"/>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3" name="Rectangle 37"/>
          <p:cNvSpPr>
            <a:spLocks/>
          </p:cNvSpPr>
          <p:nvPr/>
        </p:nvSpPr>
        <p:spPr bwMode="auto">
          <a:xfrm>
            <a:off x="6928718" y="2564191"/>
            <a:ext cx="594096" cy="31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en-US" altLang="zh-CN" sz="2000" b="1" dirty="0" smtClean="0">
                <a:solidFill>
                  <a:srgbClr val="FFB82E"/>
                </a:solidFill>
                <a:latin typeface="微软雅黑" pitchFamily="34" charset="-122"/>
                <a:ea typeface="微软雅黑" pitchFamily="34" charset="-122"/>
              </a:rPr>
              <a:t>70%</a:t>
            </a:r>
            <a:endParaRPr lang="en-US" altLang="zh-CN" sz="2000" b="1" dirty="0">
              <a:solidFill>
                <a:srgbClr val="FFB82E"/>
              </a:solidFill>
              <a:latin typeface="微软雅黑" pitchFamily="34" charset="-122"/>
              <a:ea typeface="微软雅黑" pitchFamily="34" charset="-122"/>
            </a:endParaRPr>
          </a:p>
        </p:txBody>
      </p:sp>
      <p:sp>
        <p:nvSpPr>
          <p:cNvPr id="36" name="流程图: 联系 35"/>
          <p:cNvSpPr/>
          <p:nvPr/>
        </p:nvSpPr>
        <p:spPr>
          <a:xfrm>
            <a:off x="6172623" y="4072942"/>
            <a:ext cx="2056945" cy="2056945"/>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流程图: 联系 36"/>
          <p:cNvSpPr/>
          <p:nvPr/>
        </p:nvSpPr>
        <p:spPr>
          <a:xfrm>
            <a:off x="6712758" y="4610943"/>
            <a:ext cx="987491" cy="987491"/>
          </a:xfrm>
          <a:prstGeom prst="flowChartConnector">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弧形 37"/>
          <p:cNvSpPr/>
          <p:nvPr/>
        </p:nvSpPr>
        <p:spPr>
          <a:xfrm>
            <a:off x="6466449" y="4359599"/>
            <a:ext cx="1463247" cy="1463247"/>
          </a:xfrm>
          <a:prstGeom prst="arc">
            <a:avLst>
              <a:gd name="adj1" fmla="val 16200000"/>
              <a:gd name="adj2" fmla="val 10882097"/>
            </a:avLst>
          </a:prstGeom>
          <a:ln w="190500">
            <a:solidFill>
              <a:srgbClr val="3FACD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Rectangle 37"/>
          <p:cNvSpPr>
            <a:spLocks/>
          </p:cNvSpPr>
          <p:nvPr/>
        </p:nvSpPr>
        <p:spPr bwMode="auto">
          <a:xfrm>
            <a:off x="6928718" y="5124018"/>
            <a:ext cx="594096" cy="31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en-US" altLang="zh-CN" sz="2000" b="1" dirty="0" smtClean="0">
                <a:solidFill>
                  <a:srgbClr val="00B0F0"/>
                </a:solidFill>
                <a:latin typeface="微软雅黑" pitchFamily="34" charset="-122"/>
                <a:ea typeface="微软雅黑" pitchFamily="34" charset="-122"/>
              </a:rPr>
              <a:t>75%</a:t>
            </a:r>
            <a:endParaRPr lang="en-US" altLang="zh-CN" sz="2000" b="1" dirty="0">
              <a:solidFill>
                <a:srgbClr val="00B0F0"/>
              </a:solidFill>
              <a:latin typeface="微软雅黑" pitchFamily="34" charset="-122"/>
              <a:ea typeface="微软雅黑" pitchFamily="34" charset="-122"/>
            </a:endParaRPr>
          </a:p>
        </p:txBody>
      </p:sp>
      <p:sp>
        <p:nvSpPr>
          <p:cNvPr id="42" name="流程图: 联系 41"/>
          <p:cNvSpPr/>
          <p:nvPr/>
        </p:nvSpPr>
        <p:spPr>
          <a:xfrm>
            <a:off x="9026880" y="4039592"/>
            <a:ext cx="2056945" cy="2056945"/>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联系 42"/>
          <p:cNvSpPr/>
          <p:nvPr/>
        </p:nvSpPr>
        <p:spPr>
          <a:xfrm>
            <a:off x="9567015" y="4577593"/>
            <a:ext cx="987491" cy="987491"/>
          </a:xfrm>
          <a:prstGeom prst="flowChartConnector">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a:off x="9320706" y="4326249"/>
            <a:ext cx="1463247" cy="1463247"/>
          </a:xfrm>
          <a:prstGeom prst="arc">
            <a:avLst>
              <a:gd name="adj1" fmla="val 16200000"/>
              <a:gd name="adj2" fmla="val 14659115"/>
            </a:avLst>
          </a:prstGeom>
          <a:ln w="190500">
            <a:solidFill>
              <a:srgbClr val="00A9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Rectangle 37"/>
          <p:cNvSpPr>
            <a:spLocks/>
          </p:cNvSpPr>
          <p:nvPr/>
        </p:nvSpPr>
        <p:spPr bwMode="auto">
          <a:xfrm>
            <a:off x="9782975" y="5090668"/>
            <a:ext cx="594096" cy="31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en-US" altLang="zh-CN" sz="2000" b="1" dirty="0" smtClean="0">
                <a:solidFill>
                  <a:srgbClr val="00A99D"/>
                </a:solidFill>
                <a:latin typeface="微软雅黑" pitchFamily="34" charset="-122"/>
                <a:ea typeface="微软雅黑" pitchFamily="34" charset="-122"/>
              </a:rPr>
              <a:t>90%</a:t>
            </a:r>
            <a:endParaRPr lang="en-US" altLang="zh-CN" sz="2000" b="1" dirty="0">
              <a:solidFill>
                <a:srgbClr val="00A99D"/>
              </a:solidFill>
              <a:latin typeface="微软雅黑" pitchFamily="34" charset="-122"/>
              <a:ea typeface="微软雅黑" pitchFamily="34" charset="-122"/>
            </a:endParaRPr>
          </a:p>
        </p:txBody>
      </p:sp>
      <p:sp>
        <p:nvSpPr>
          <p:cNvPr id="30" name="流程图: 联系 29"/>
          <p:cNvSpPr/>
          <p:nvPr/>
        </p:nvSpPr>
        <p:spPr>
          <a:xfrm>
            <a:off x="9026880" y="1469572"/>
            <a:ext cx="2056945" cy="2056945"/>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流程图: 联系 30"/>
          <p:cNvSpPr/>
          <p:nvPr/>
        </p:nvSpPr>
        <p:spPr>
          <a:xfrm>
            <a:off x="9567015" y="2007573"/>
            <a:ext cx="987491" cy="987491"/>
          </a:xfrm>
          <a:prstGeom prst="flowChartConnector">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弧形 31"/>
          <p:cNvSpPr/>
          <p:nvPr/>
        </p:nvSpPr>
        <p:spPr>
          <a:xfrm>
            <a:off x="9320706" y="1756229"/>
            <a:ext cx="1463247" cy="1463247"/>
          </a:xfrm>
          <a:prstGeom prst="arc">
            <a:avLst>
              <a:gd name="adj1" fmla="val 16200000"/>
              <a:gd name="adj2" fmla="val 12594536"/>
            </a:avLst>
          </a:prstGeom>
          <a:ln w="190500">
            <a:solidFill>
              <a:srgbClr val="D74B5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Rectangle 37"/>
          <p:cNvSpPr>
            <a:spLocks/>
          </p:cNvSpPr>
          <p:nvPr/>
        </p:nvSpPr>
        <p:spPr bwMode="auto">
          <a:xfrm>
            <a:off x="9782975" y="2520648"/>
            <a:ext cx="594096" cy="31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en-US" altLang="zh-CN" sz="2000" b="1" dirty="0" smtClean="0">
                <a:solidFill>
                  <a:srgbClr val="D74B56"/>
                </a:solidFill>
                <a:latin typeface="微软雅黑" pitchFamily="34" charset="-122"/>
                <a:ea typeface="微软雅黑" pitchFamily="34" charset="-122"/>
              </a:rPr>
              <a:t>80%</a:t>
            </a:r>
            <a:endParaRPr lang="en-US" altLang="zh-CN" sz="2000" b="1" dirty="0">
              <a:solidFill>
                <a:srgbClr val="D74B56"/>
              </a:solidFill>
              <a:latin typeface="微软雅黑" pitchFamily="34" charset="-122"/>
              <a:ea typeface="微软雅黑" pitchFamily="34" charset="-122"/>
            </a:endParaRPr>
          </a:p>
        </p:txBody>
      </p:sp>
      <p:sp>
        <p:nvSpPr>
          <p:cNvPr id="47" name="Freeform 6"/>
          <p:cNvSpPr>
            <a:spLocks noEditPoints="1"/>
          </p:cNvSpPr>
          <p:nvPr/>
        </p:nvSpPr>
        <p:spPr bwMode="auto">
          <a:xfrm>
            <a:off x="9808948" y="2141719"/>
            <a:ext cx="542150" cy="356325"/>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49" name="Freeform 7"/>
          <p:cNvSpPr>
            <a:spLocks noEditPoints="1"/>
          </p:cNvSpPr>
          <p:nvPr/>
        </p:nvSpPr>
        <p:spPr bwMode="auto">
          <a:xfrm>
            <a:off x="7006989" y="4788118"/>
            <a:ext cx="382165" cy="34971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3FACD9"/>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50" name="KSO_Shape"/>
          <p:cNvSpPr/>
          <p:nvPr/>
        </p:nvSpPr>
        <p:spPr bwMode="auto">
          <a:xfrm>
            <a:off x="9873866" y="4763937"/>
            <a:ext cx="366714" cy="304127"/>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A99D"/>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3F3F3F"/>
              </a:solidFill>
              <a:ea typeface="宋体" pitchFamily="2" charset="-122"/>
            </a:endParaRPr>
          </a:p>
        </p:txBody>
      </p:sp>
      <p:sp>
        <p:nvSpPr>
          <p:cNvPr id="51" name="燕尾形 50"/>
          <p:cNvSpPr/>
          <p:nvPr/>
        </p:nvSpPr>
        <p:spPr>
          <a:xfrm rot="5400000">
            <a:off x="781473" y="1914887"/>
            <a:ext cx="734330" cy="734330"/>
          </a:xfrm>
          <a:prstGeom prst="chevron">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燕尾形 51"/>
          <p:cNvSpPr/>
          <p:nvPr/>
        </p:nvSpPr>
        <p:spPr>
          <a:xfrm rot="5400000">
            <a:off x="781473" y="3025709"/>
            <a:ext cx="734330" cy="734330"/>
          </a:xfrm>
          <a:prstGeom prst="chevron">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燕尾形 52"/>
          <p:cNvSpPr/>
          <p:nvPr/>
        </p:nvSpPr>
        <p:spPr>
          <a:xfrm rot="5400000">
            <a:off x="781473" y="4136531"/>
            <a:ext cx="734330" cy="734330"/>
          </a:xfrm>
          <a:prstGeom prst="chevron">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燕尾形 53"/>
          <p:cNvSpPr/>
          <p:nvPr/>
        </p:nvSpPr>
        <p:spPr>
          <a:xfrm rot="5400000">
            <a:off x="781473" y="5247354"/>
            <a:ext cx="734330" cy="734330"/>
          </a:xfrm>
          <a:prstGeom prst="chevron">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Rectangle 43"/>
          <p:cNvSpPr/>
          <p:nvPr/>
        </p:nvSpPr>
        <p:spPr bwMode="auto">
          <a:xfrm>
            <a:off x="1827529" y="1783141"/>
            <a:ext cx="3372829" cy="137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此处添加内容详细文本描述，建议与标题相关并符合整体语言风格</a:t>
            </a:r>
            <a:r>
              <a:rPr lang="en-US" altLang="zh-CN" dirty="0">
                <a:solidFill>
                  <a:srgbClr val="3F3F3F"/>
                </a:solidFill>
                <a:latin typeface="微软雅黑"/>
                <a:ea typeface="微软雅黑"/>
                <a:cs typeface="Lato Light" charset="0"/>
                <a:sym typeface="Lato Light" charset="0"/>
              </a:rPr>
              <a:t>.</a:t>
            </a:r>
          </a:p>
        </p:txBody>
      </p:sp>
      <p:sp>
        <p:nvSpPr>
          <p:cNvPr id="56" name="Rectangle 43"/>
          <p:cNvSpPr/>
          <p:nvPr/>
        </p:nvSpPr>
        <p:spPr bwMode="auto">
          <a:xfrm>
            <a:off x="1884679" y="2927481"/>
            <a:ext cx="3372829" cy="137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此处添加内容详细文本描述，建议与标题相关并符合整体语言风格</a:t>
            </a:r>
            <a:r>
              <a:rPr lang="en-US" altLang="zh-CN" dirty="0">
                <a:solidFill>
                  <a:srgbClr val="3F3F3F"/>
                </a:solidFill>
                <a:latin typeface="微软雅黑"/>
                <a:ea typeface="微软雅黑"/>
                <a:cs typeface="Lato Light" charset="0"/>
                <a:sym typeface="Lato Light" charset="0"/>
              </a:rPr>
              <a:t>.</a:t>
            </a:r>
          </a:p>
        </p:txBody>
      </p:sp>
      <p:sp>
        <p:nvSpPr>
          <p:cNvPr id="57" name="Rectangle 43"/>
          <p:cNvSpPr/>
          <p:nvPr/>
        </p:nvSpPr>
        <p:spPr bwMode="auto">
          <a:xfrm>
            <a:off x="1884679" y="4028971"/>
            <a:ext cx="3372829" cy="137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此处添加内容详细文本描述，建议与标题相关并符合整体语言风格</a:t>
            </a:r>
            <a:r>
              <a:rPr lang="en-US" altLang="zh-CN" dirty="0">
                <a:solidFill>
                  <a:srgbClr val="3F3F3F"/>
                </a:solidFill>
                <a:latin typeface="微软雅黑"/>
                <a:ea typeface="微软雅黑"/>
                <a:cs typeface="Lato Light" charset="0"/>
                <a:sym typeface="Lato Light" charset="0"/>
              </a:rPr>
              <a:t>.</a:t>
            </a:r>
          </a:p>
        </p:txBody>
      </p:sp>
      <p:sp>
        <p:nvSpPr>
          <p:cNvPr id="58" name="Rectangle 43"/>
          <p:cNvSpPr/>
          <p:nvPr/>
        </p:nvSpPr>
        <p:spPr bwMode="auto">
          <a:xfrm>
            <a:off x="1827529" y="5137832"/>
            <a:ext cx="3372829" cy="137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dirty="0">
                <a:solidFill>
                  <a:srgbClr val="3F3F3F"/>
                </a:solidFill>
                <a:latin typeface="微软雅黑"/>
                <a:ea typeface="微软雅黑"/>
                <a:cs typeface="Lato Light" charset="0"/>
                <a:sym typeface="Lato Light" charset="0"/>
              </a:rPr>
              <a:t>此处添加内容详细文本描述，建议与标题相关并符合整体语言风格</a:t>
            </a:r>
            <a:r>
              <a:rPr lang="en-US" altLang="zh-CN" dirty="0">
                <a:solidFill>
                  <a:srgbClr val="3F3F3F"/>
                </a:solidFill>
                <a:latin typeface="微软雅黑"/>
                <a:ea typeface="微软雅黑"/>
                <a:cs typeface="Lato Light" charset="0"/>
                <a:sym typeface="Lato Light" charset="0"/>
              </a:rPr>
              <a:t>.</a:t>
            </a:r>
          </a:p>
        </p:txBody>
      </p:sp>
    </p:spTree>
    <p:extLst>
      <p:ext uri="{BB962C8B-B14F-4D97-AF65-F5344CB8AC3E}">
        <p14:creationId xmlns:p14="http://schemas.microsoft.com/office/powerpoint/2010/main" val="254213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400"/>
                                        <p:tgtEl>
                                          <p:spTgt spid="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heel(1)">
                                      <p:cBhvr>
                                        <p:cTn id="10" dur="2000"/>
                                        <p:tgtEl>
                                          <p:spTgt spid="3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heel(1)">
                                      <p:cBhvr>
                                        <p:cTn id="13" dur="1300"/>
                                        <p:tgtEl>
                                          <p:spTgt spid="38"/>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heel(1)">
                                      <p:cBhvr>
                                        <p:cTn id="16" dur="2000"/>
                                        <p:tgtEl>
                                          <p:spTgt spid="44"/>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anim calcmode="lin" valueType="num">
                                      <p:cBhvr>
                                        <p:cTn id="21" dur="500" fill="hold"/>
                                        <p:tgtEl>
                                          <p:spTgt spid="51"/>
                                        </p:tgtEl>
                                        <p:attrNameLst>
                                          <p:attrName>ppt_x</p:attrName>
                                        </p:attrNameLst>
                                      </p:cBhvr>
                                      <p:tavLst>
                                        <p:tav tm="0">
                                          <p:val>
                                            <p:strVal val="#ppt_x"/>
                                          </p:val>
                                        </p:tav>
                                        <p:tav tm="100000">
                                          <p:val>
                                            <p:strVal val="#ppt_x"/>
                                          </p:val>
                                        </p:tav>
                                      </p:tavLst>
                                    </p:anim>
                                    <p:anim calcmode="lin" valueType="num">
                                      <p:cBhvr>
                                        <p:cTn id="22" dur="5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anim calcmode="lin" valueType="num">
                                      <p:cBhvr>
                                        <p:cTn id="27" dur="500" fill="hold"/>
                                        <p:tgtEl>
                                          <p:spTgt spid="52"/>
                                        </p:tgtEl>
                                        <p:attrNameLst>
                                          <p:attrName>ppt_x</p:attrName>
                                        </p:attrNameLst>
                                      </p:cBhvr>
                                      <p:tavLst>
                                        <p:tav tm="0">
                                          <p:val>
                                            <p:strVal val="#ppt_x"/>
                                          </p:val>
                                        </p:tav>
                                        <p:tav tm="100000">
                                          <p:val>
                                            <p:strVal val="#ppt_x"/>
                                          </p:val>
                                        </p:tav>
                                      </p:tavLst>
                                    </p:anim>
                                    <p:anim calcmode="lin" valueType="num">
                                      <p:cBhvr>
                                        <p:cTn id="28" dur="500" fill="hold"/>
                                        <p:tgtEl>
                                          <p:spTgt spid="52"/>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strVal val="#ppt_x"/>
                                          </p:val>
                                        </p:tav>
                                        <p:tav tm="100000">
                                          <p:val>
                                            <p:strVal val="#ppt_x"/>
                                          </p:val>
                                        </p:tav>
                                      </p:tavLst>
                                    </p:anim>
                                    <p:anim calcmode="lin" valueType="num">
                                      <p:cBhvr>
                                        <p:cTn id="34" dur="500" fill="hold"/>
                                        <p:tgtEl>
                                          <p:spTgt spid="53"/>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anim calcmode="lin" valueType="num">
                                      <p:cBhvr>
                                        <p:cTn id="39" dur="500" fill="hold"/>
                                        <p:tgtEl>
                                          <p:spTgt spid="54"/>
                                        </p:tgtEl>
                                        <p:attrNameLst>
                                          <p:attrName>ppt_x</p:attrName>
                                        </p:attrNameLst>
                                      </p:cBhvr>
                                      <p:tavLst>
                                        <p:tav tm="0">
                                          <p:val>
                                            <p:strVal val="#ppt_x"/>
                                          </p:val>
                                        </p:tav>
                                        <p:tav tm="100000">
                                          <p:val>
                                            <p:strVal val="#ppt_x"/>
                                          </p:val>
                                        </p:tav>
                                      </p:tavLst>
                                    </p:anim>
                                    <p:anim calcmode="lin" valueType="num">
                                      <p:cBhvr>
                                        <p:cTn id="40" dur="500" fill="hold"/>
                                        <p:tgtEl>
                                          <p:spTgt spid="5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anim calcmode="lin" valueType="num">
                                      <p:cBhvr>
                                        <p:cTn id="44" dur="500" fill="hold"/>
                                        <p:tgtEl>
                                          <p:spTgt spid="55"/>
                                        </p:tgtEl>
                                        <p:attrNameLst>
                                          <p:attrName>ppt_x</p:attrName>
                                        </p:attrNameLst>
                                      </p:cBhvr>
                                      <p:tavLst>
                                        <p:tav tm="0">
                                          <p:val>
                                            <p:strVal val="#ppt_x"/>
                                          </p:val>
                                        </p:tav>
                                        <p:tav tm="100000">
                                          <p:val>
                                            <p:strVal val="#ppt_x"/>
                                          </p:val>
                                        </p:tav>
                                      </p:tavLst>
                                    </p:anim>
                                    <p:anim calcmode="lin" valueType="num">
                                      <p:cBhvr>
                                        <p:cTn id="45" dur="500" fill="hold"/>
                                        <p:tgtEl>
                                          <p:spTgt spid="5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strVal val="#ppt_x"/>
                                          </p:val>
                                        </p:tav>
                                        <p:tav tm="100000">
                                          <p:val>
                                            <p:strVal val="#ppt_x"/>
                                          </p:val>
                                        </p:tav>
                                      </p:tavLst>
                                    </p:anim>
                                    <p:anim calcmode="lin" valueType="num">
                                      <p:cBhvr>
                                        <p:cTn id="50" dur="500" fill="hold"/>
                                        <p:tgtEl>
                                          <p:spTgt spid="5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anim calcmode="lin" valueType="num">
                                      <p:cBhvr>
                                        <p:cTn id="54" dur="500" fill="hold"/>
                                        <p:tgtEl>
                                          <p:spTgt spid="57"/>
                                        </p:tgtEl>
                                        <p:attrNameLst>
                                          <p:attrName>ppt_x</p:attrName>
                                        </p:attrNameLst>
                                      </p:cBhvr>
                                      <p:tavLst>
                                        <p:tav tm="0">
                                          <p:val>
                                            <p:strVal val="#ppt_x"/>
                                          </p:val>
                                        </p:tav>
                                        <p:tav tm="100000">
                                          <p:val>
                                            <p:strVal val="#ppt_x"/>
                                          </p:val>
                                        </p:tav>
                                      </p:tavLst>
                                    </p:anim>
                                    <p:anim calcmode="lin" valueType="num">
                                      <p:cBhvr>
                                        <p:cTn id="55" dur="5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anim calcmode="lin" valueType="num">
                                      <p:cBhvr>
                                        <p:cTn id="59" dur="500" fill="hold"/>
                                        <p:tgtEl>
                                          <p:spTgt spid="58"/>
                                        </p:tgtEl>
                                        <p:attrNameLst>
                                          <p:attrName>ppt_x</p:attrName>
                                        </p:attrNameLst>
                                      </p:cBhvr>
                                      <p:tavLst>
                                        <p:tav tm="0">
                                          <p:val>
                                            <p:strVal val="#ppt_x"/>
                                          </p:val>
                                        </p:tav>
                                        <p:tav tm="100000">
                                          <p:val>
                                            <p:strVal val="#ppt_x"/>
                                          </p:val>
                                        </p:tav>
                                      </p:tavLst>
                                    </p:anim>
                                    <p:anim calcmode="lin" valueType="num">
                                      <p:cBhvr>
                                        <p:cTn id="60"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animBg="1"/>
      <p:bldP spid="44" grpId="0" animBg="1"/>
      <p:bldP spid="32" grpId="0" animBg="1"/>
      <p:bldP spid="51" grpId="0" animBg="1"/>
      <p:bldP spid="52" grpId="0" animBg="1"/>
      <p:bldP spid="53" grpId="0" animBg="1"/>
      <p:bldP spid="54" grpId="0" animBg="1"/>
      <p:bldP spid="55" grpId="0"/>
      <p:bldP spid="56" grpId="0"/>
      <p:bldP spid="57" grpId="0"/>
      <p:bldP spid="5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4"/>
          <p:cNvSpPr txBox="1"/>
          <p:nvPr/>
        </p:nvSpPr>
        <p:spPr>
          <a:xfrm>
            <a:off x="1074018" y="56495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市场开拓计划</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MARKET DEVELOPMENT PLAN</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8" name="KSO_Shape"/>
          <p:cNvSpPr/>
          <p:nvPr/>
        </p:nvSpPr>
        <p:spPr>
          <a:xfrm>
            <a:off x="488928" y="357242"/>
            <a:ext cx="585090" cy="56071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B383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Freeform 5"/>
          <p:cNvSpPr>
            <a:spLocks/>
          </p:cNvSpPr>
          <p:nvPr/>
        </p:nvSpPr>
        <p:spPr bwMode="auto">
          <a:xfrm>
            <a:off x="2420938" y="4068763"/>
            <a:ext cx="1008063" cy="1003300"/>
          </a:xfrm>
          <a:custGeom>
            <a:avLst/>
            <a:gdLst>
              <a:gd name="T0" fmla="*/ 69 w 300"/>
              <a:gd name="T1" fmla="*/ 108 h 299"/>
              <a:gd name="T2" fmla="*/ 0 w 300"/>
              <a:gd name="T3" fmla="*/ 299 h 299"/>
              <a:gd name="T4" fmla="*/ 84 w 300"/>
              <a:gd name="T5" fmla="*/ 299 h 299"/>
              <a:gd name="T6" fmla="*/ 84 w 300"/>
              <a:gd name="T7" fmla="*/ 299 h 299"/>
              <a:gd name="T8" fmla="*/ 134 w 300"/>
              <a:gd name="T9" fmla="*/ 162 h 299"/>
              <a:gd name="T10" fmla="*/ 300 w 300"/>
              <a:gd name="T11" fmla="*/ 83 h 299"/>
              <a:gd name="T12" fmla="*/ 300 w 300"/>
              <a:gd name="T13" fmla="*/ 0 h 299"/>
              <a:gd name="T14" fmla="*/ 69 w 300"/>
              <a:gd name="T15" fmla="*/ 108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299">
                <a:moveTo>
                  <a:pt x="69" y="108"/>
                </a:moveTo>
                <a:cubicBezTo>
                  <a:pt x="23" y="164"/>
                  <a:pt x="0" y="232"/>
                  <a:pt x="0" y="299"/>
                </a:cubicBezTo>
                <a:cubicBezTo>
                  <a:pt x="84" y="299"/>
                  <a:pt x="84" y="299"/>
                  <a:pt x="84" y="299"/>
                </a:cubicBezTo>
                <a:cubicBezTo>
                  <a:pt x="84" y="299"/>
                  <a:pt x="84" y="299"/>
                  <a:pt x="84" y="299"/>
                </a:cubicBezTo>
                <a:cubicBezTo>
                  <a:pt x="84" y="251"/>
                  <a:pt x="100" y="202"/>
                  <a:pt x="134" y="162"/>
                </a:cubicBezTo>
                <a:cubicBezTo>
                  <a:pt x="176" y="110"/>
                  <a:pt x="238" y="83"/>
                  <a:pt x="300" y="83"/>
                </a:cubicBezTo>
                <a:cubicBezTo>
                  <a:pt x="300" y="0"/>
                  <a:pt x="300" y="0"/>
                  <a:pt x="300" y="0"/>
                </a:cubicBezTo>
                <a:cubicBezTo>
                  <a:pt x="214" y="0"/>
                  <a:pt x="128" y="37"/>
                  <a:pt x="69" y="108"/>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6"/>
          <p:cNvSpPr>
            <a:spLocks/>
          </p:cNvSpPr>
          <p:nvPr/>
        </p:nvSpPr>
        <p:spPr bwMode="auto">
          <a:xfrm>
            <a:off x="4130675" y="4821238"/>
            <a:ext cx="819150" cy="701675"/>
          </a:xfrm>
          <a:custGeom>
            <a:avLst/>
            <a:gdLst>
              <a:gd name="T0" fmla="*/ 137 w 244"/>
              <a:gd name="T1" fmla="*/ 87 h 209"/>
              <a:gd name="T2" fmla="*/ 86 w 244"/>
              <a:gd name="T3" fmla="*/ 16 h 209"/>
              <a:gd name="T4" fmla="*/ 86 w 244"/>
              <a:gd name="T5" fmla="*/ 16 h 209"/>
              <a:gd name="T6" fmla="*/ 86 w 244"/>
              <a:gd name="T7" fmla="*/ 16 h 209"/>
              <a:gd name="T8" fmla="*/ 81 w 244"/>
              <a:gd name="T9" fmla="*/ 0 h 209"/>
              <a:gd name="T10" fmla="*/ 0 w 244"/>
              <a:gd name="T11" fmla="*/ 21 h 209"/>
              <a:gd name="T12" fmla="*/ 1 w 244"/>
              <a:gd name="T13" fmla="*/ 25 h 209"/>
              <a:gd name="T14" fmla="*/ 71 w 244"/>
              <a:gd name="T15" fmla="*/ 140 h 209"/>
              <a:gd name="T16" fmla="*/ 83 w 244"/>
              <a:gd name="T17" fmla="*/ 152 h 209"/>
              <a:gd name="T18" fmla="*/ 244 w 244"/>
              <a:gd name="T19" fmla="*/ 209 h 209"/>
              <a:gd name="T20" fmla="*/ 244 w 244"/>
              <a:gd name="T21" fmla="*/ 125 h 209"/>
              <a:gd name="T22" fmla="*/ 137 w 244"/>
              <a:gd name="T23" fmla="*/ 8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4" h="209">
                <a:moveTo>
                  <a:pt x="137" y="87"/>
                </a:moveTo>
                <a:cubicBezTo>
                  <a:pt x="113" y="67"/>
                  <a:pt x="96" y="43"/>
                  <a:pt x="86" y="16"/>
                </a:cubicBezTo>
                <a:cubicBezTo>
                  <a:pt x="86" y="16"/>
                  <a:pt x="86" y="16"/>
                  <a:pt x="86" y="16"/>
                </a:cubicBezTo>
                <a:cubicBezTo>
                  <a:pt x="86" y="16"/>
                  <a:pt x="86" y="16"/>
                  <a:pt x="86" y="16"/>
                </a:cubicBezTo>
                <a:cubicBezTo>
                  <a:pt x="84" y="10"/>
                  <a:pt x="83" y="5"/>
                  <a:pt x="81" y="0"/>
                </a:cubicBezTo>
                <a:cubicBezTo>
                  <a:pt x="0" y="21"/>
                  <a:pt x="0" y="21"/>
                  <a:pt x="0" y="21"/>
                </a:cubicBezTo>
                <a:cubicBezTo>
                  <a:pt x="0" y="22"/>
                  <a:pt x="1" y="24"/>
                  <a:pt x="1" y="25"/>
                </a:cubicBezTo>
                <a:cubicBezTo>
                  <a:pt x="13" y="68"/>
                  <a:pt x="36" y="108"/>
                  <a:pt x="71" y="140"/>
                </a:cubicBezTo>
                <a:cubicBezTo>
                  <a:pt x="71" y="140"/>
                  <a:pt x="83" y="151"/>
                  <a:pt x="83" y="152"/>
                </a:cubicBezTo>
                <a:cubicBezTo>
                  <a:pt x="130" y="190"/>
                  <a:pt x="187" y="209"/>
                  <a:pt x="244" y="209"/>
                </a:cubicBezTo>
                <a:cubicBezTo>
                  <a:pt x="244" y="125"/>
                  <a:pt x="244" y="125"/>
                  <a:pt x="244" y="125"/>
                </a:cubicBezTo>
                <a:cubicBezTo>
                  <a:pt x="206" y="125"/>
                  <a:pt x="168" y="113"/>
                  <a:pt x="137" y="87"/>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7"/>
          <p:cNvSpPr>
            <a:spLocks/>
          </p:cNvSpPr>
          <p:nvPr/>
        </p:nvSpPr>
        <p:spPr bwMode="auto">
          <a:xfrm>
            <a:off x="3429000" y="4068763"/>
            <a:ext cx="973138" cy="822325"/>
          </a:xfrm>
          <a:custGeom>
            <a:avLst/>
            <a:gdLst>
              <a:gd name="T0" fmla="*/ 289 w 290"/>
              <a:gd name="T1" fmla="*/ 221 h 245"/>
              <a:gd name="T2" fmla="*/ 289 w 290"/>
              <a:gd name="T3" fmla="*/ 221 h 245"/>
              <a:gd name="T4" fmla="*/ 289 w 290"/>
              <a:gd name="T5" fmla="*/ 221 h 245"/>
              <a:gd name="T6" fmla="*/ 217 w 290"/>
              <a:gd name="T7" fmla="*/ 93 h 245"/>
              <a:gd name="T8" fmla="*/ 191 w 290"/>
              <a:gd name="T9" fmla="*/ 68 h 245"/>
              <a:gd name="T10" fmla="*/ 0 w 290"/>
              <a:gd name="T11" fmla="*/ 0 h 245"/>
              <a:gd name="T12" fmla="*/ 0 w 290"/>
              <a:gd name="T13" fmla="*/ 83 h 245"/>
              <a:gd name="T14" fmla="*/ 138 w 290"/>
              <a:gd name="T15" fmla="*/ 133 h 245"/>
              <a:gd name="T16" fmla="*/ 208 w 290"/>
              <a:gd name="T17" fmla="*/ 240 h 245"/>
              <a:gd name="T18" fmla="*/ 209 w 290"/>
              <a:gd name="T19" fmla="*/ 245 h 245"/>
              <a:gd name="T20" fmla="*/ 290 w 290"/>
              <a:gd name="T21" fmla="*/ 224 h 245"/>
              <a:gd name="T22" fmla="*/ 289 w 290"/>
              <a:gd name="T23" fmla="*/ 22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0" h="245">
                <a:moveTo>
                  <a:pt x="289" y="221"/>
                </a:moveTo>
                <a:cubicBezTo>
                  <a:pt x="289" y="221"/>
                  <a:pt x="289" y="221"/>
                  <a:pt x="289" y="221"/>
                </a:cubicBezTo>
                <a:cubicBezTo>
                  <a:pt x="289" y="221"/>
                  <a:pt x="289" y="221"/>
                  <a:pt x="289" y="221"/>
                </a:cubicBezTo>
                <a:cubicBezTo>
                  <a:pt x="277" y="174"/>
                  <a:pt x="252" y="130"/>
                  <a:pt x="217" y="93"/>
                </a:cubicBezTo>
                <a:cubicBezTo>
                  <a:pt x="209" y="84"/>
                  <a:pt x="200" y="76"/>
                  <a:pt x="191" y="68"/>
                </a:cubicBezTo>
                <a:cubicBezTo>
                  <a:pt x="135" y="22"/>
                  <a:pt x="67" y="0"/>
                  <a:pt x="0" y="0"/>
                </a:cubicBezTo>
                <a:cubicBezTo>
                  <a:pt x="0" y="83"/>
                  <a:pt x="0" y="83"/>
                  <a:pt x="0" y="83"/>
                </a:cubicBezTo>
                <a:cubicBezTo>
                  <a:pt x="49" y="83"/>
                  <a:pt x="97" y="100"/>
                  <a:pt x="138" y="133"/>
                </a:cubicBezTo>
                <a:cubicBezTo>
                  <a:pt x="173" y="162"/>
                  <a:pt x="196" y="199"/>
                  <a:pt x="208" y="240"/>
                </a:cubicBezTo>
                <a:cubicBezTo>
                  <a:pt x="208" y="242"/>
                  <a:pt x="209" y="243"/>
                  <a:pt x="209" y="245"/>
                </a:cubicBezTo>
                <a:cubicBezTo>
                  <a:pt x="290" y="224"/>
                  <a:pt x="290" y="224"/>
                  <a:pt x="290" y="224"/>
                </a:cubicBezTo>
                <a:cubicBezTo>
                  <a:pt x="290" y="223"/>
                  <a:pt x="290" y="222"/>
                  <a:pt x="289" y="221"/>
                </a:cubicBez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8"/>
          <p:cNvSpPr>
            <a:spLocks/>
          </p:cNvSpPr>
          <p:nvPr/>
        </p:nvSpPr>
        <p:spPr bwMode="auto">
          <a:xfrm>
            <a:off x="5341938" y="3349625"/>
            <a:ext cx="490538" cy="1071563"/>
          </a:xfrm>
          <a:custGeom>
            <a:avLst/>
            <a:gdLst>
              <a:gd name="T0" fmla="*/ 66 w 146"/>
              <a:gd name="T1" fmla="*/ 22 h 319"/>
              <a:gd name="T2" fmla="*/ 11 w 146"/>
              <a:gd name="T3" fmla="*/ 132 h 319"/>
              <a:gd name="T4" fmla="*/ 4 w 146"/>
              <a:gd name="T5" fmla="*/ 174 h 319"/>
              <a:gd name="T6" fmla="*/ 26 w 146"/>
              <a:gd name="T7" fmla="*/ 307 h 319"/>
              <a:gd name="T8" fmla="*/ 33 w 146"/>
              <a:gd name="T9" fmla="*/ 319 h 319"/>
              <a:gd name="T10" fmla="*/ 108 w 146"/>
              <a:gd name="T11" fmla="*/ 282 h 319"/>
              <a:gd name="T12" fmla="*/ 104 w 146"/>
              <a:gd name="T13" fmla="*/ 275 h 319"/>
              <a:gd name="T14" fmla="*/ 131 w 146"/>
              <a:gd name="T15" fmla="*/ 76 h 319"/>
              <a:gd name="T16" fmla="*/ 146 w 146"/>
              <a:gd name="T17" fmla="*/ 61 h 319"/>
              <a:gd name="T18" fmla="*/ 87 w 146"/>
              <a:gd name="T19" fmla="*/ 0 h 319"/>
              <a:gd name="T20" fmla="*/ 66 w 146"/>
              <a:gd name="T21" fmla="*/ 22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319">
                <a:moveTo>
                  <a:pt x="66" y="22"/>
                </a:moveTo>
                <a:cubicBezTo>
                  <a:pt x="39" y="55"/>
                  <a:pt x="20" y="93"/>
                  <a:pt x="11" y="132"/>
                </a:cubicBezTo>
                <a:cubicBezTo>
                  <a:pt x="8" y="146"/>
                  <a:pt x="5" y="160"/>
                  <a:pt x="4" y="174"/>
                </a:cubicBezTo>
                <a:cubicBezTo>
                  <a:pt x="0" y="219"/>
                  <a:pt x="8" y="265"/>
                  <a:pt x="26" y="307"/>
                </a:cubicBezTo>
                <a:cubicBezTo>
                  <a:pt x="29" y="311"/>
                  <a:pt x="31" y="315"/>
                  <a:pt x="33" y="319"/>
                </a:cubicBezTo>
                <a:cubicBezTo>
                  <a:pt x="108" y="282"/>
                  <a:pt x="108" y="282"/>
                  <a:pt x="108" y="282"/>
                </a:cubicBezTo>
                <a:cubicBezTo>
                  <a:pt x="107" y="279"/>
                  <a:pt x="105" y="277"/>
                  <a:pt x="104" y="275"/>
                </a:cubicBezTo>
                <a:cubicBezTo>
                  <a:pt x="76" y="211"/>
                  <a:pt x="83" y="134"/>
                  <a:pt x="131" y="76"/>
                </a:cubicBezTo>
                <a:cubicBezTo>
                  <a:pt x="132" y="75"/>
                  <a:pt x="138" y="68"/>
                  <a:pt x="146" y="61"/>
                </a:cubicBezTo>
                <a:cubicBezTo>
                  <a:pt x="87" y="0"/>
                  <a:pt x="87" y="0"/>
                  <a:pt x="87" y="0"/>
                </a:cubicBezTo>
                <a:cubicBezTo>
                  <a:pt x="78" y="9"/>
                  <a:pt x="68" y="20"/>
                  <a:pt x="66" y="22"/>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9"/>
          <p:cNvSpPr>
            <a:spLocks/>
          </p:cNvSpPr>
          <p:nvPr/>
        </p:nvSpPr>
        <p:spPr bwMode="auto">
          <a:xfrm>
            <a:off x="4949825" y="4295775"/>
            <a:ext cx="858838" cy="1227138"/>
          </a:xfrm>
          <a:custGeom>
            <a:avLst/>
            <a:gdLst>
              <a:gd name="T0" fmla="*/ 156 w 256"/>
              <a:gd name="T1" fmla="*/ 51 h 365"/>
              <a:gd name="T2" fmla="*/ 130 w 256"/>
              <a:gd name="T3" fmla="*/ 220 h 365"/>
              <a:gd name="T4" fmla="*/ 0 w 256"/>
              <a:gd name="T5" fmla="*/ 281 h 365"/>
              <a:gd name="T6" fmla="*/ 0 w 256"/>
              <a:gd name="T7" fmla="*/ 365 h 365"/>
              <a:gd name="T8" fmla="*/ 194 w 256"/>
              <a:gd name="T9" fmla="*/ 274 h 365"/>
              <a:gd name="T10" fmla="*/ 250 w 256"/>
              <a:gd name="T11" fmla="*/ 147 h 365"/>
              <a:gd name="T12" fmla="*/ 229 w 256"/>
              <a:gd name="T13" fmla="*/ 8 h 365"/>
              <a:gd name="T14" fmla="*/ 225 w 256"/>
              <a:gd name="T15" fmla="*/ 0 h 365"/>
              <a:gd name="T16" fmla="*/ 150 w 256"/>
              <a:gd name="T17" fmla="*/ 37 h 365"/>
              <a:gd name="T18" fmla="*/ 156 w 256"/>
              <a:gd name="T19" fmla="*/ 5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365">
                <a:moveTo>
                  <a:pt x="156" y="51"/>
                </a:moveTo>
                <a:cubicBezTo>
                  <a:pt x="178" y="106"/>
                  <a:pt x="170" y="171"/>
                  <a:pt x="130" y="220"/>
                </a:cubicBezTo>
                <a:cubicBezTo>
                  <a:pt x="96" y="261"/>
                  <a:pt x="48" y="281"/>
                  <a:pt x="0" y="281"/>
                </a:cubicBezTo>
                <a:cubicBezTo>
                  <a:pt x="0" y="365"/>
                  <a:pt x="0" y="365"/>
                  <a:pt x="0" y="365"/>
                </a:cubicBezTo>
                <a:cubicBezTo>
                  <a:pt x="72" y="365"/>
                  <a:pt x="144" y="334"/>
                  <a:pt x="194" y="274"/>
                </a:cubicBezTo>
                <a:cubicBezTo>
                  <a:pt x="225" y="236"/>
                  <a:pt x="244" y="192"/>
                  <a:pt x="250" y="147"/>
                </a:cubicBezTo>
                <a:cubicBezTo>
                  <a:pt x="256" y="100"/>
                  <a:pt x="249" y="51"/>
                  <a:pt x="229" y="8"/>
                </a:cubicBezTo>
                <a:cubicBezTo>
                  <a:pt x="228" y="5"/>
                  <a:pt x="226" y="2"/>
                  <a:pt x="225" y="0"/>
                </a:cubicBezTo>
                <a:cubicBezTo>
                  <a:pt x="150" y="37"/>
                  <a:pt x="150" y="37"/>
                  <a:pt x="150" y="37"/>
                </a:cubicBezTo>
                <a:cubicBezTo>
                  <a:pt x="152" y="42"/>
                  <a:pt x="154" y="46"/>
                  <a:pt x="156" y="51"/>
                </a:cubicBez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0"/>
          <p:cNvSpPr>
            <a:spLocks/>
          </p:cNvSpPr>
          <p:nvPr/>
        </p:nvSpPr>
        <p:spPr bwMode="auto">
          <a:xfrm>
            <a:off x="6130925" y="1131888"/>
            <a:ext cx="765175" cy="869950"/>
          </a:xfrm>
          <a:custGeom>
            <a:avLst/>
            <a:gdLst>
              <a:gd name="T0" fmla="*/ 221 w 228"/>
              <a:gd name="T1" fmla="*/ 258 h 259"/>
              <a:gd name="T2" fmla="*/ 220 w 228"/>
              <a:gd name="T3" fmla="*/ 258 h 259"/>
              <a:gd name="T4" fmla="*/ 191 w 228"/>
              <a:gd name="T5" fmla="*/ 107 h 259"/>
              <a:gd name="T6" fmla="*/ 142 w 228"/>
              <a:gd name="T7" fmla="*/ 51 h 259"/>
              <a:gd name="T8" fmla="*/ 0 w 228"/>
              <a:gd name="T9" fmla="*/ 0 h 259"/>
              <a:gd name="T10" fmla="*/ 0 w 228"/>
              <a:gd name="T11" fmla="*/ 84 h 259"/>
              <a:gd name="T12" fmla="*/ 88 w 228"/>
              <a:gd name="T13" fmla="*/ 116 h 259"/>
              <a:gd name="T14" fmla="*/ 138 w 228"/>
              <a:gd name="T15" fmla="*/ 244 h 259"/>
              <a:gd name="T16" fmla="*/ 138 w 228"/>
              <a:gd name="T17" fmla="*/ 245 h 259"/>
              <a:gd name="T18" fmla="*/ 221 w 228"/>
              <a:gd name="T19" fmla="*/ 259 h 259"/>
              <a:gd name="T20" fmla="*/ 221 w 228"/>
              <a:gd name="T21" fmla="*/ 25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59">
                <a:moveTo>
                  <a:pt x="221" y="258"/>
                </a:moveTo>
                <a:cubicBezTo>
                  <a:pt x="220" y="258"/>
                  <a:pt x="220" y="258"/>
                  <a:pt x="220" y="258"/>
                </a:cubicBezTo>
                <a:cubicBezTo>
                  <a:pt x="228" y="206"/>
                  <a:pt x="218" y="152"/>
                  <a:pt x="191" y="107"/>
                </a:cubicBezTo>
                <a:cubicBezTo>
                  <a:pt x="178" y="86"/>
                  <a:pt x="162" y="67"/>
                  <a:pt x="142" y="51"/>
                </a:cubicBezTo>
                <a:cubicBezTo>
                  <a:pt x="100" y="16"/>
                  <a:pt x="50" y="0"/>
                  <a:pt x="0" y="0"/>
                </a:cubicBezTo>
                <a:cubicBezTo>
                  <a:pt x="0" y="84"/>
                  <a:pt x="0" y="84"/>
                  <a:pt x="0" y="84"/>
                </a:cubicBezTo>
                <a:cubicBezTo>
                  <a:pt x="31" y="84"/>
                  <a:pt x="62" y="95"/>
                  <a:pt x="88" y="116"/>
                </a:cubicBezTo>
                <a:cubicBezTo>
                  <a:pt x="127" y="148"/>
                  <a:pt x="146" y="198"/>
                  <a:pt x="138" y="244"/>
                </a:cubicBezTo>
                <a:cubicBezTo>
                  <a:pt x="138" y="245"/>
                  <a:pt x="138" y="245"/>
                  <a:pt x="138" y="245"/>
                </a:cubicBezTo>
                <a:cubicBezTo>
                  <a:pt x="221" y="259"/>
                  <a:pt x="221" y="259"/>
                  <a:pt x="221" y="259"/>
                </a:cubicBezTo>
                <a:cubicBezTo>
                  <a:pt x="221" y="258"/>
                  <a:pt x="221" y="258"/>
                  <a:pt x="221" y="258"/>
                </a:cubicBez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1"/>
          <p:cNvSpPr>
            <a:spLocks/>
          </p:cNvSpPr>
          <p:nvPr/>
        </p:nvSpPr>
        <p:spPr bwMode="auto">
          <a:xfrm>
            <a:off x="8744177" y="1095375"/>
            <a:ext cx="754063" cy="876300"/>
          </a:xfrm>
          <a:custGeom>
            <a:avLst/>
            <a:gdLst>
              <a:gd name="T0" fmla="*/ 56 w 225"/>
              <a:gd name="T1" fmla="*/ 80 h 261"/>
              <a:gd name="T2" fmla="*/ 36 w 225"/>
              <a:gd name="T3" fmla="*/ 109 h 261"/>
              <a:gd name="T4" fmla="*/ 10 w 225"/>
              <a:gd name="T5" fmla="*/ 261 h 261"/>
              <a:gd name="T6" fmla="*/ 92 w 225"/>
              <a:gd name="T7" fmla="*/ 245 h 261"/>
              <a:gd name="T8" fmla="*/ 91 w 225"/>
              <a:gd name="T9" fmla="*/ 243 h 261"/>
              <a:gd name="T10" fmla="*/ 120 w 225"/>
              <a:gd name="T11" fmla="*/ 133 h 261"/>
              <a:gd name="T12" fmla="*/ 225 w 225"/>
              <a:gd name="T13" fmla="*/ 83 h 261"/>
              <a:gd name="T14" fmla="*/ 225 w 225"/>
              <a:gd name="T15" fmla="*/ 0 h 261"/>
              <a:gd name="T16" fmla="*/ 56 w 225"/>
              <a:gd name="T17" fmla="*/ 8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261">
                <a:moveTo>
                  <a:pt x="56" y="80"/>
                </a:moveTo>
                <a:cubicBezTo>
                  <a:pt x="48" y="89"/>
                  <a:pt x="42" y="99"/>
                  <a:pt x="36" y="109"/>
                </a:cubicBezTo>
                <a:cubicBezTo>
                  <a:pt x="9" y="156"/>
                  <a:pt x="0" y="210"/>
                  <a:pt x="10" y="261"/>
                </a:cubicBezTo>
                <a:cubicBezTo>
                  <a:pt x="92" y="245"/>
                  <a:pt x="92" y="245"/>
                  <a:pt x="92" y="245"/>
                </a:cubicBezTo>
                <a:cubicBezTo>
                  <a:pt x="91" y="244"/>
                  <a:pt x="91" y="244"/>
                  <a:pt x="91" y="243"/>
                </a:cubicBezTo>
                <a:cubicBezTo>
                  <a:pt x="84" y="205"/>
                  <a:pt x="94" y="165"/>
                  <a:pt x="120" y="133"/>
                </a:cubicBezTo>
                <a:cubicBezTo>
                  <a:pt x="147" y="100"/>
                  <a:pt x="186" y="83"/>
                  <a:pt x="225" y="83"/>
                </a:cubicBezTo>
                <a:cubicBezTo>
                  <a:pt x="225" y="0"/>
                  <a:pt x="225" y="0"/>
                  <a:pt x="225" y="0"/>
                </a:cubicBezTo>
                <a:cubicBezTo>
                  <a:pt x="162" y="1"/>
                  <a:pt x="99" y="28"/>
                  <a:pt x="56" y="80"/>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a:off x="7820025" y="1917700"/>
            <a:ext cx="1244600" cy="1477963"/>
          </a:xfrm>
          <a:custGeom>
            <a:avLst/>
            <a:gdLst>
              <a:gd name="T0" fmla="*/ 281 w 371"/>
              <a:gd name="T1" fmla="*/ 16 h 440"/>
              <a:gd name="T2" fmla="*/ 220 w 371"/>
              <a:gd name="T3" fmla="*/ 252 h 440"/>
              <a:gd name="T4" fmla="*/ 0 w 371"/>
              <a:gd name="T5" fmla="*/ 356 h 440"/>
              <a:gd name="T6" fmla="*/ 0 w 371"/>
              <a:gd name="T7" fmla="*/ 440 h 440"/>
              <a:gd name="T8" fmla="*/ 285 w 371"/>
              <a:gd name="T9" fmla="*/ 306 h 440"/>
              <a:gd name="T10" fmla="*/ 362 w 371"/>
              <a:gd name="T11" fmla="*/ 147 h 440"/>
              <a:gd name="T12" fmla="*/ 367 w 371"/>
              <a:gd name="T13" fmla="*/ 110 h 440"/>
              <a:gd name="T14" fmla="*/ 367 w 371"/>
              <a:gd name="T15" fmla="*/ 110 h 440"/>
              <a:gd name="T16" fmla="*/ 367 w 371"/>
              <a:gd name="T17" fmla="*/ 110 h 440"/>
              <a:gd name="T18" fmla="*/ 363 w 371"/>
              <a:gd name="T19" fmla="*/ 2 h 440"/>
              <a:gd name="T20" fmla="*/ 363 w 371"/>
              <a:gd name="T21" fmla="*/ 0 h 440"/>
              <a:gd name="T22" fmla="*/ 281 w 371"/>
              <a:gd name="T23" fmla="*/ 16 h 440"/>
              <a:gd name="T24" fmla="*/ 281 w 371"/>
              <a:gd name="T25" fmla="*/ 16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1" h="440">
                <a:moveTo>
                  <a:pt x="281" y="16"/>
                </a:moveTo>
                <a:cubicBezTo>
                  <a:pt x="297" y="97"/>
                  <a:pt x="277" y="184"/>
                  <a:pt x="220" y="252"/>
                </a:cubicBezTo>
                <a:cubicBezTo>
                  <a:pt x="164" y="321"/>
                  <a:pt x="82" y="356"/>
                  <a:pt x="0" y="356"/>
                </a:cubicBezTo>
                <a:cubicBezTo>
                  <a:pt x="0" y="440"/>
                  <a:pt x="0" y="440"/>
                  <a:pt x="0" y="440"/>
                </a:cubicBezTo>
                <a:cubicBezTo>
                  <a:pt x="106" y="440"/>
                  <a:pt x="212" y="394"/>
                  <a:pt x="285" y="306"/>
                </a:cubicBezTo>
                <a:cubicBezTo>
                  <a:pt x="324" y="258"/>
                  <a:pt x="350" y="203"/>
                  <a:pt x="362" y="147"/>
                </a:cubicBezTo>
                <a:cubicBezTo>
                  <a:pt x="364" y="135"/>
                  <a:pt x="366" y="123"/>
                  <a:pt x="367" y="110"/>
                </a:cubicBezTo>
                <a:cubicBezTo>
                  <a:pt x="367" y="110"/>
                  <a:pt x="367" y="110"/>
                  <a:pt x="367" y="110"/>
                </a:cubicBezTo>
                <a:cubicBezTo>
                  <a:pt x="367" y="110"/>
                  <a:pt x="367" y="110"/>
                  <a:pt x="367" y="110"/>
                </a:cubicBezTo>
                <a:cubicBezTo>
                  <a:pt x="371" y="74"/>
                  <a:pt x="370" y="38"/>
                  <a:pt x="363" y="2"/>
                </a:cubicBezTo>
                <a:cubicBezTo>
                  <a:pt x="363" y="1"/>
                  <a:pt x="363" y="1"/>
                  <a:pt x="363" y="0"/>
                </a:cubicBezTo>
                <a:cubicBezTo>
                  <a:pt x="281" y="16"/>
                  <a:pt x="281" y="16"/>
                  <a:pt x="281" y="16"/>
                </a:cubicBezTo>
                <a:cubicBezTo>
                  <a:pt x="281" y="16"/>
                  <a:pt x="281" y="16"/>
                  <a:pt x="281" y="16"/>
                </a:cubicBez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p:cNvSpPr>
          <p:nvPr/>
        </p:nvSpPr>
        <p:spPr bwMode="auto">
          <a:xfrm>
            <a:off x="5624513" y="2224088"/>
            <a:ext cx="500063" cy="1330325"/>
          </a:xfrm>
          <a:custGeom>
            <a:avLst/>
            <a:gdLst>
              <a:gd name="T0" fmla="*/ 3 w 149"/>
              <a:gd name="T1" fmla="*/ 65 h 396"/>
              <a:gd name="T2" fmla="*/ 18 w 149"/>
              <a:gd name="T3" fmla="*/ 320 h 396"/>
              <a:gd name="T4" fmla="*/ 3 w 149"/>
              <a:gd name="T5" fmla="*/ 335 h 396"/>
              <a:gd name="T6" fmla="*/ 62 w 149"/>
              <a:gd name="T7" fmla="*/ 396 h 396"/>
              <a:gd name="T8" fmla="*/ 83 w 149"/>
              <a:gd name="T9" fmla="*/ 373 h 396"/>
              <a:gd name="T10" fmla="*/ 138 w 149"/>
              <a:gd name="T11" fmla="*/ 264 h 396"/>
              <a:gd name="T12" fmla="*/ 133 w 149"/>
              <a:gd name="T13" fmla="*/ 120 h 396"/>
              <a:gd name="T14" fmla="*/ 57 w 149"/>
              <a:gd name="T15" fmla="*/ 0 h 396"/>
              <a:gd name="T16" fmla="*/ 0 w 149"/>
              <a:gd name="T17" fmla="*/ 62 h 396"/>
              <a:gd name="T18" fmla="*/ 3 w 149"/>
              <a:gd name="T19" fmla="*/ 6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396">
                <a:moveTo>
                  <a:pt x="3" y="65"/>
                </a:moveTo>
                <a:cubicBezTo>
                  <a:pt x="74" y="132"/>
                  <a:pt x="81" y="243"/>
                  <a:pt x="18" y="320"/>
                </a:cubicBezTo>
                <a:cubicBezTo>
                  <a:pt x="17" y="320"/>
                  <a:pt x="11" y="327"/>
                  <a:pt x="3" y="335"/>
                </a:cubicBezTo>
                <a:cubicBezTo>
                  <a:pt x="62" y="396"/>
                  <a:pt x="62" y="396"/>
                  <a:pt x="62" y="396"/>
                </a:cubicBezTo>
                <a:cubicBezTo>
                  <a:pt x="71" y="386"/>
                  <a:pt x="81" y="376"/>
                  <a:pt x="83" y="373"/>
                </a:cubicBezTo>
                <a:cubicBezTo>
                  <a:pt x="110" y="340"/>
                  <a:pt x="129" y="303"/>
                  <a:pt x="138" y="264"/>
                </a:cubicBezTo>
                <a:cubicBezTo>
                  <a:pt x="149" y="216"/>
                  <a:pt x="148" y="166"/>
                  <a:pt x="133" y="120"/>
                </a:cubicBezTo>
                <a:cubicBezTo>
                  <a:pt x="120" y="75"/>
                  <a:pt x="94" y="33"/>
                  <a:pt x="57" y="0"/>
                </a:cubicBezTo>
                <a:cubicBezTo>
                  <a:pt x="0" y="62"/>
                  <a:pt x="0" y="62"/>
                  <a:pt x="0" y="62"/>
                </a:cubicBezTo>
                <a:cubicBezTo>
                  <a:pt x="1" y="63"/>
                  <a:pt x="2" y="64"/>
                  <a:pt x="3" y="65"/>
                </a:cubicBez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4"/>
          <p:cNvSpPr>
            <a:spLocks/>
          </p:cNvSpPr>
          <p:nvPr/>
        </p:nvSpPr>
        <p:spPr bwMode="auto">
          <a:xfrm>
            <a:off x="6567488" y="1955800"/>
            <a:ext cx="1252538" cy="1439863"/>
          </a:xfrm>
          <a:custGeom>
            <a:avLst/>
            <a:gdLst>
              <a:gd name="T0" fmla="*/ 191 w 373"/>
              <a:gd name="T1" fmla="*/ 280 h 429"/>
              <a:gd name="T2" fmla="*/ 91 w 373"/>
              <a:gd name="T3" fmla="*/ 14 h 429"/>
              <a:gd name="T4" fmla="*/ 8 w 373"/>
              <a:gd name="T5" fmla="*/ 0 h 429"/>
              <a:gd name="T6" fmla="*/ 14 w 373"/>
              <a:gd name="T7" fmla="*/ 148 h 429"/>
              <a:gd name="T8" fmla="*/ 138 w 373"/>
              <a:gd name="T9" fmla="*/ 344 h 429"/>
              <a:gd name="T10" fmla="*/ 373 w 373"/>
              <a:gd name="T11" fmla="*/ 429 h 429"/>
              <a:gd name="T12" fmla="*/ 373 w 373"/>
              <a:gd name="T13" fmla="*/ 345 h 429"/>
              <a:gd name="T14" fmla="*/ 191 w 373"/>
              <a:gd name="T15" fmla="*/ 280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29">
                <a:moveTo>
                  <a:pt x="191" y="280"/>
                </a:moveTo>
                <a:cubicBezTo>
                  <a:pt x="110" y="213"/>
                  <a:pt x="75" y="110"/>
                  <a:pt x="91" y="14"/>
                </a:cubicBezTo>
                <a:cubicBezTo>
                  <a:pt x="8" y="0"/>
                  <a:pt x="8" y="0"/>
                  <a:pt x="8" y="0"/>
                </a:cubicBezTo>
                <a:cubicBezTo>
                  <a:pt x="0" y="49"/>
                  <a:pt x="2" y="100"/>
                  <a:pt x="14" y="148"/>
                </a:cubicBezTo>
                <a:cubicBezTo>
                  <a:pt x="32" y="222"/>
                  <a:pt x="74" y="292"/>
                  <a:pt x="138" y="344"/>
                </a:cubicBezTo>
                <a:cubicBezTo>
                  <a:pt x="207" y="401"/>
                  <a:pt x="290" y="429"/>
                  <a:pt x="373" y="429"/>
                </a:cubicBezTo>
                <a:cubicBezTo>
                  <a:pt x="373" y="345"/>
                  <a:pt x="373" y="345"/>
                  <a:pt x="373" y="345"/>
                </a:cubicBezTo>
                <a:cubicBezTo>
                  <a:pt x="309" y="345"/>
                  <a:pt x="244" y="324"/>
                  <a:pt x="191" y="280"/>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5"/>
          <p:cNvSpPr>
            <a:spLocks/>
          </p:cNvSpPr>
          <p:nvPr/>
        </p:nvSpPr>
        <p:spPr bwMode="auto">
          <a:xfrm>
            <a:off x="5359400" y="1131888"/>
            <a:ext cx="771525" cy="1300163"/>
          </a:xfrm>
          <a:custGeom>
            <a:avLst/>
            <a:gdLst>
              <a:gd name="T0" fmla="*/ 135 w 230"/>
              <a:gd name="T1" fmla="*/ 324 h 387"/>
              <a:gd name="T2" fmla="*/ 135 w 230"/>
              <a:gd name="T3" fmla="*/ 324 h 387"/>
              <a:gd name="T4" fmla="*/ 123 w 230"/>
              <a:gd name="T5" fmla="*/ 135 h 387"/>
              <a:gd name="T6" fmla="*/ 230 w 230"/>
              <a:gd name="T7" fmla="*/ 84 h 387"/>
              <a:gd name="T8" fmla="*/ 230 w 230"/>
              <a:gd name="T9" fmla="*/ 0 h 387"/>
              <a:gd name="T10" fmla="*/ 58 w 230"/>
              <a:gd name="T11" fmla="*/ 81 h 387"/>
              <a:gd name="T12" fmla="*/ 10 w 230"/>
              <a:gd name="T13" fmla="*/ 259 h 387"/>
              <a:gd name="T14" fmla="*/ 76 w 230"/>
              <a:gd name="T15" fmla="*/ 384 h 387"/>
              <a:gd name="T16" fmla="*/ 79 w 230"/>
              <a:gd name="T17" fmla="*/ 387 h 387"/>
              <a:gd name="T18" fmla="*/ 136 w 230"/>
              <a:gd name="T19" fmla="*/ 325 h 387"/>
              <a:gd name="T20" fmla="*/ 135 w 230"/>
              <a:gd name="T21" fmla="*/ 324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387">
                <a:moveTo>
                  <a:pt x="135" y="324"/>
                </a:moveTo>
                <a:cubicBezTo>
                  <a:pt x="135" y="324"/>
                  <a:pt x="135" y="324"/>
                  <a:pt x="135" y="324"/>
                </a:cubicBezTo>
                <a:cubicBezTo>
                  <a:pt x="82" y="274"/>
                  <a:pt x="77" y="191"/>
                  <a:pt x="123" y="135"/>
                </a:cubicBezTo>
                <a:cubicBezTo>
                  <a:pt x="151" y="102"/>
                  <a:pt x="190" y="84"/>
                  <a:pt x="230" y="84"/>
                </a:cubicBezTo>
                <a:cubicBezTo>
                  <a:pt x="230" y="0"/>
                  <a:pt x="230" y="0"/>
                  <a:pt x="230" y="0"/>
                </a:cubicBezTo>
                <a:cubicBezTo>
                  <a:pt x="166" y="0"/>
                  <a:pt x="102" y="27"/>
                  <a:pt x="58" y="81"/>
                </a:cubicBezTo>
                <a:cubicBezTo>
                  <a:pt x="15" y="132"/>
                  <a:pt x="0" y="198"/>
                  <a:pt x="10" y="259"/>
                </a:cubicBezTo>
                <a:cubicBezTo>
                  <a:pt x="18" y="306"/>
                  <a:pt x="40" y="350"/>
                  <a:pt x="76" y="384"/>
                </a:cubicBezTo>
                <a:cubicBezTo>
                  <a:pt x="77" y="385"/>
                  <a:pt x="78" y="386"/>
                  <a:pt x="79" y="387"/>
                </a:cubicBezTo>
                <a:cubicBezTo>
                  <a:pt x="136" y="325"/>
                  <a:pt x="136" y="325"/>
                  <a:pt x="136" y="325"/>
                </a:cubicBezTo>
                <a:cubicBezTo>
                  <a:pt x="136" y="325"/>
                  <a:pt x="136" y="324"/>
                  <a:pt x="135" y="324"/>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6"/>
          <p:cNvSpPr>
            <a:spLocks/>
          </p:cNvSpPr>
          <p:nvPr/>
        </p:nvSpPr>
        <p:spPr bwMode="auto">
          <a:xfrm>
            <a:off x="2387600" y="5935663"/>
            <a:ext cx="352425" cy="430213"/>
          </a:xfrm>
          <a:custGeom>
            <a:avLst/>
            <a:gdLst>
              <a:gd name="T0" fmla="*/ 52 w 105"/>
              <a:gd name="T1" fmla="*/ 0 h 128"/>
              <a:gd name="T2" fmla="*/ 0 w 105"/>
              <a:gd name="T3" fmla="*/ 52 h 128"/>
              <a:gd name="T4" fmla="*/ 0 w 105"/>
              <a:gd name="T5" fmla="*/ 75 h 128"/>
              <a:gd name="T6" fmla="*/ 52 w 105"/>
              <a:gd name="T7" fmla="*/ 128 h 128"/>
              <a:gd name="T8" fmla="*/ 52 w 105"/>
              <a:gd name="T9" fmla="*/ 128 h 128"/>
              <a:gd name="T10" fmla="*/ 105 w 105"/>
              <a:gd name="T11" fmla="*/ 75 h 128"/>
              <a:gd name="T12" fmla="*/ 105 w 105"/>
              <a:gd name="T13" fmla="*/ 52 h 128"/>
              <a:gd name="T14" fmla="*/ 52 w 105"/>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28">
                <a:moveTo>
                  <a:pt x="52" y="0"/>
                </a:moveTo>
                <a:cubicBezTo>
                  <a:pt x="0" y="52"/>
                  <a:pt x="0" y="52"/>
                  <a:pt x="0" y="52"/>
                </a:cubicBezTo>
                <a:cubicBezTo>
                  <a:pt x="0" y="75"/>
                  <a:pt x="0" y="75"/>
                  <a:pt x="0" y="75"/>
                </a:cubicBezTo>
                <a:cubicBezTo>
                  <a:pt x="0" y="104"/>
                  <a:pt x="23" y="128"/>
                  <a:pt x="52" y="128"/>
                </a:cubicBezTo>
                <a:cubicBezTo>
                  <a:pt x="52" y="128"/>
                  <a:pt x="52" y="128"/>
                  <a:pt x="52" y="128"/>
                </a:cubicBezTo>
                <a:cubicBezTo>
                  <a:pt x="81" y="128"/>
                  <a:pt x="105" y="104"/>
                  <a:pt x="105" y="75"/>
                </a:cubicBezTo>
                <a:cubicBezTo>
                  <a:pt x="105" y="52"/>
                  <a:pt x="105" y="52"/>
                  <a:pt x="105" y="52"/>
                </a:cubicBezTo>
                <a:lnTo>
                  <a:pt x="52" y="0"/>
                </a:ln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7"/>
          <p:cNvSpPr>
            <a:spLocks/>
          </p:cNvSpPr>
          <p:nvPr/>
        </p:nvSpPr>
        <p:spPr bwMode="auto">
          <a:xfrm>
            <a:off x="2378075" y="5761038"/>
            <a:ext cx="369888" cy="279400"/>
          </a:xfrm>
          <a:custGeom>
            <a:avLst/>
            <a:gdLst>
              <a:gd name="T0" fmla="*/ 233 w 233"/>
              <a:gd name="T1" fmla="*/ 116 h 176"/>
              <a:gd name="T2" fmla="*/ 116 w 233"/>
              <a:gd name="T3" fmla="*/ 0 h 176"/>
              <a:gd name="T4" fmla="*/ 0 w 233"/>
              <a:gd name="T5" fmla="*/ 116 h 176"/>
              <a:gd name="T6" fmla="*/ 0 w 233"/>
              <a:gd name="T7" fmla="*/ 176 h 176"/>
              <a:gd name="T8" fmla="*/ 116 w 233"/>
              <a:gd name="T9" fmla="*/ 59 h 176"/>
              <a:gd name="T10" fmla="*/ 233 w 233"/>
              <a:gd name="T11" fmla="*/ 176 h 176"/>
              <a:gd name="T12" fmla="*/ 233 w 233"/>
              <a:gd name="T13" fmla="*/ 116 h 176"/>
            </a:gdLst>
            <a:ahLst/>
            <a:cxnLst>
              <a:cxn ang="0">
                <a:pos x="T0" y="T1"/>
              </a:cxn>
              <a:cxn ang="0">
                <a:pos x="T2" y="T3"/>
              </a:cxn>
              <a:cxn ang="0">
                <a:pos x="T4" y="T5"/>
              </a:cxn>
              <a:cxn ang="0">
                <a:pos x="T6" y="T7"/>
              </a:cxn>
              <a:cxn ang="0">
                <a:pos x="T8" y="T9"/>
              </a:cxn>
              <a:cxn ang="0">
                <a:pos x="T10" y="T11"/>
              </a:cxn>
              <a:cxn ang="0">
                <a:pos x="T12" y="T13"/>
              </a:cxn>
            </a:cxnLst>
            <a:rect l="0" t="0" r="r" b="b"/>
            <a:pathLst>
              <a:path w="233" h="176">
                <a:moveTo>
                  <a:pt x="233" y="116"/>
                </a:moveTo>
                <a:lnTo>
                  <a:pt x="116" y="0"/>
                </a:lnTo>
                <a:lnTo>
                  <a:pt x="0" y="116"/>
                </a:lnTo>
                <a:lnTo>
                  <a:pt x="0" y="176"/>
                </a:lnTo>
                <a:lnTo>
                  <a:pt x="116" y="59"/>
                </a:lnTo>
                <a:lnTo>
                  <a:pt x="233" y="176"/>
                </a:lnTo>
                <a:lnTo>
                  <a:pt x="233" y="116"/>
                </a:ln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8"/>
          <p:cNvSpPr>
            <a:spLocks/>
          </p:cNvSpPr>
          <p:nvPr/>
        </p:nvSpPr>
        <p:spPr bwMode="auto">
          <a:xfrm>
            <a:off x="9483725" y="1095375"/>
            <a:ext cx="1447800" cy="279400"/>
          </a:xfrm>
          <a:custGeom>
            <a:avLst/>
            <a:gdLst>
              <a:gd name="T0" fmla="*/ 431 w 431"/>
              <a:gd name="T1" fmla="*/ 39 h 83"/>
              <a:gd name="T2" fmla="*/ 393 w 431"/>
              <a:gd name="T3" fmla="*/ 0 h 83"/>
              <a:gd name="T4" fmla="*/ 0 w 431"/>
              <a:gd name="T5" fmla="*/ 0 h 83"/>
              <a:gd name="T6" fmla="*/ 0 w 431"/>
              <a:gd name="T7" fmla="*/ 0 h 83"/>
              <a:gd name="T8" fmla="*/ 0 w 431"/>
              <a:gd name="T9" fmla="*/ 83 h 83"/>
              <a:gd name="T10" fmla="*/ 387 w 431"/>
              <a:gd name="T11" fmla="*/ 83 h 83"/>
              <a:gd name="T12" fmla="*/ 431 w 431"/>
              <a:gd name="T13" fmla="*/ 39 h 83"/>
            </a:gdLst>
            <a:ahLst/>
            <a:cxnLst>
              <a:cxn ang="0">
                <a:pos x="T0" y="T1"/>
              </a:cxn>
              <a:cxn ang="0">
                <a:pos x="T2" y="T3"/>
              </a:cxn>
              <a:cxn ang="0">
                <a:pos x="T4" y="T5"/>
              </a:cxn>
              <a:cxn ang="0">
                <a:pos x="T6" y="T7"/>
              </a:cxn>
              <a:cxn ang="0">
                <a:pos x="T8" y="T9"/>
              </a:cxn>
              <a:cxn ang="0">
                <a:pos x="T10" y="T11"/>
              </a:cxn>
              <a:cxn ang="0">
                <a:pos x="T12" y="T13"/>
              </a:cxn>
            </a:cxnLst>
            <a:rect l="0" t="0" r="r" b="b"/>
            <a:pathLst>
              <a:path w="431" h="83">
                <a:moveTo>
                  <a:pt x="431" y="39"/>
                </a:moveTo>
                <a:cubicBezTo>
                  <a:pt x="393" y="0"/>
                  <a:pt x="393" y="0"/>
                  <a:pt x="393" y="0"/>
                </a:cubicBezTo>
                <a:cubicBezTo>
                  <a:pt x="0" y="0"/>
                  <a:pt x="0" y="0"/>
                  <a:pt x="0" y="0"/>
                </a:cubicBezTo>
                <a:cubicBezTo>
                  <a:pt x="0" y="0"/>
                  <a:pt x="0" y="0"/>
                  <a:pt x="0" y="0"/>
                </a:cubicBezTo>
                <a:cubicBezTo>
                  <a:pt x="0" y="83"/>
                  <a:pt x="0" y="83"/>
                  <a:pt x="0" y="83"/>
                </a:cubicBezTo>
                <a:cubicBezTo>
                  <a:pt x="387" y="83"/>
                  <a:pt x="387" y="83"/>
                  <a:pt x="387" y="83"/>
                </a:cubicBezTo>
                <a:lnTo>
                  <a:pt x="431" y="39"/>
                </a:ln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9"/>
          <p:cNvSpPr>
            <a:spLocks/>
          </p:cNvSpPr>
          <p:nvPr/>
        </p:nvSpPr>
        <p:spPr bwMode="auto">
          <a:xfrm>
            <a:off x="10844213" y="1041400"/>
            <a:ext cx="280988" cy="369888"/>
          </a:xfrm>
          <a:custGeom>
            <a:avLst/>
            <a:gdLst>
              <a:gd name="T0" fmla="*/ 61 w 177"/>
              <a:gd name="T1" fmla="*/ 233 h 233"/>
              <a:gd name="T2" fmla="*/ 177 w 177"/>
              <a:gd name="T3" fmla="*/ 116 h 233"/>
              <a:gd name="T4" fmla="*/ 61 w 177"/>
              <a:gd name="T5" fmla="*/ 0 h 233"/>
              <a:gd name="T6" fmla="*/ 0 w 177"/>
              <a:gd name="T7" fmla="*/ 0 h 233"/>
              <a:gd name="T8" fmla="*/ 116 w 177"/>
              <a:gd name="T9" fmla="*/ 116 h 233"/>
              <a:gd name="T10" fmla="*/ 0 w 177"/>
              <a:gd name="T11" fmla="*/ 233 h 233"/>
              <a:gd name="T12" fmla="*/ 61 w 177"/>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77" h="233">
                <a:moveTo>
                  <a:pt x="61" y="233"/>
                </a:moveTo>
                <a:lnTo>
                  <a:pt x="177" y="116"/>
                </a:lnTo>
                <a:lnTo>
                  <a:pt x="61" y="0"/>
                </a:lnTo>
                <a:lnTo>
                  <a:pt x="0" y="0"/>
                </a:lnTo>
                <a:lnTo>
                  <a:pt x="116" y="116"/>
                </a:lnTo>
                <a:lnTo>
                  <a:pt x="0" y="233"/>
                </a:lnTo>
                <a:lnTo>
                  <a:pt x="61" y="233"/>
                </a:ln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0"/>
          <p:cNvSpPr>
            <a:spLocks/>
          </p:cNvSpPr>
          <p:nvPr/>
        </p:nvSpPr>
        <p:spPr bwMode="auto">
          <a:xfrm>
            <a:off x="11041063" y="1041400"/>
            <a:ext cx="279400" cy="369888"/>
          </a:xfrm>
          <a:custGeom>
            <a:avLst/>
            <a:gdLst>
              <a:gd name="T0" fmla="*/ 60 w 176"/>
              <a:gd name="T1" fmla="*/ 233 h 233"/>
              <a:gd name="T2" fmla="*/ 176 w 176"/>
              <a:gd name="T3" fmla="*/ 116 h 233"/>
              <a:gd name="T4" fmla="*/ 60 w 176"/>
              <a:gd name="T5" fmla="*/ 0 h 233"/>
              <a:gd name="T6" fmla="*/ 0 w 176"/>
              <a:gd name="T7" fmla="*/ 0 h 233"/>
              <a:gd name="T8" fmla="*/ 117 w 176"/>
              <a:gd name="T9" fmla="*/ 116 h 233"/>
              <a:gd name="T10" fmla="*/ 0 w 176"/>
              <a:gd name="T11" fmla="*/ 233 h 233"/>
              <a:gd name="T12" fmla="*/ 60 w 176"/>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76" h="233">
                <a:moveTo>
                  <a:pt x="60" y="233"/>
                </a:moveTo>
                <a:lnTo>
                  <a:pt x="176" y="116"/>
                </a:lnTo>
                <a:lnTo>
                  <a:pt x="60" y="0"/>
                </a:lnTo>
                <a:lnTo>
                  <a:pt x="0" y="0"/>
                </a:lnTo>
                <a:lnTo>
                  <a:pt x="117" y="116"/>
                </a:lnTo>
                <a:lnTo>
                  <a:pt x="0" y="233"/>
                </a:lnTo>
                <a:lnTo>
                  <a:pt x="60" y="233"/>
                </a:ln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
          <p:cNvSpPr>
            <a:spLocks/>
          </p:cNvSpPr>
          <p:nvPr/>
        </p:nvSpPr>
        <p:spPr bwMode="auto">
          <a:xfrm>
            <a:off x="2421695" y="5059884"/>
            <a:ext cx="282648" cy="751432"/>
          </a:xfrm>
          <a:custGeom>
            <a:avLst/>
            <a:gdLst>
              <a:gd name="T0" fmla="*/ 103 w 205"/>
              <a:gd name="T1" fmla="*/ 445 h 545"/>
              <a:gd name="T2" fmla="*/ 205 w 205"/>
              <a:gd name="T3" fmla="*/ 545 h 545"/>
              <a:gd name="T4" fmla="*/ 205 w 205"/>
              <a:gd name="T5" fmla="*/ 0 h 545"/>
              <a:gd name="T6" fmla="*/ 0 w 205"/>
              <a:gd name="T7" fmla="*/ 0 h 545"/>
              <a:gd name="T8" fmla="*/ 0 w 205"/>
              <a:gd name="T9" fmla="*/ 545 h 545"/>
              <a:gd name="T10" fmla="*/ 103 w 205"/>
              <a:gd name="T11" fmla="*/ 445 h 545"/>
            </a:gdLst>
            <a:ahLst/>
            <a:cxnLst>
              <a:cxn ang="0">
                <a:pos x="T0" y="T1"/>
              </a:cxn>
              <a:cxn ang="0">
                <a:pos x="T2" y="T3"/>
              </a:cxn>
              <a:cxn ang="0">
                <a:pos x="T4" y="T5"/>
              </a:cxn>
              <a:cxn ang="0">
                <a:pos x="T6" y="T7"/>
              </a:cxn>
              <a:cxn ang="0">
                <a:pos x="T8" y="T9"/>
              </a:cxn>
              <a:cxn ang="0">
                <a:pos x="T10" y="T11"/>
              </a:cxn>
            </a:cxnLst>
            <a:rect l="0" t="0" r="r" b="b"/>
            <a:pathLst>
              <a:path w="205" h="545">
                <a:moveTo>
                  <a:pt x="103" y="445"/>
                </a:moveTo>
                <a:lnTo>
                  <a:pt x="205" y="545"/>
                </a:lnTo>
                <a:lnTo>
                  <a:pt x="205" y="0"/>
                </a:lnTo>
                <a:lnTo>
                  <a:pt x="0" y="0"/>
                </a:lnTo>
                <a:lnTo>
                  <a:pt x="0" y="545"/>
                </a:lnTo>
                <a:lnTo>
                  <a:pt x="103" y="445"/>
                </a:ln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31"/>
          <p:cNvSpPr>
            <a:spLocks/>
          </p:cNvSpPr>
          <p:nvPr/>
        </p:nvSpPr>
        <p:spPr bwMode="auto">
          <a:xfrm>
            <a:off x="3339305" y="5260975"/>
            <a:ext cx="63500" cy="22225"/>
          </a:xfrm>
          <a:custGeom>
            <a:avLst/>
            <a:gdLst>
              <a:gd name="T0" fmla="*/ 1 w 17"/>
              <a:gd name="T1" fmla="*/ 5 h 6"/>
              <a:gd name="T2" fmla="*/ 0 w 17"/>
              <a:gd name="T3" fmla="*/ 2 h 6"/>
              <a:gd name="T4" fmla="*/ 0 w 17"/>
              <a:gd name="T5" fmla="*/ 2 h 6"/>
              <a:gd name="T6" fmla="*/ 2 w 17"/>
              <a:gd name="T7" fmla="*/ 0 h 6"/>
              <a:gd name="T8" fmla="*/ 15 w 17"/>
              <a:gd name="T9" fmla="*/ 2 h 6"/>
              <a:gd name="T10" fmla="*/ 17 w 17"/>
              <a:gd name="T11" fmla="*/ 4 h 6"/>
              <a:gd name="T12" fmla="*/ 17 w 17"/>
              <a:gd name="T13" fmla="*/ 4 h 6"/>
              <a:gd name="T14" fmla="*/ 15 w 17"/>
              <a:gd name="T15" fmla="*/ 6 h 6"/>
              <a:gd name="T16" fmla="*/ 1 w 17"/>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
                <a:moveTo>
                  <a:pt x="1" y="5"/>
                </a:moveTo>
                <a:cubicBezTo>
                  <a:pt x="0" y="5"/>
                  <a:pt x="0" y="3"/>
                  <a:pt x="0" y="2"/>
                </a:cubicBezTo>
                <a:cubicBezTo>
                  <a:pt x="0" y="2"/>
                  <a:pt x="0" y="2"/>
                  <a:pt x="0" y="2"/>
                </a:cubicBezTo>
                <a:cubicBezTo>
                  <a:pt x="0" y="1"/>
                  <a:pt x="1" y="0"/>
                  <a:pt x="2" y="0"/>
                </a:cubicBezTo>
                <a:cubicBezTo>
                  <a:pt x="15" y="2"/>
                  <a:pt x="15" y="2"/>
                  <a:pt x="15" y="2"/>
                </a:cubicBezTo>
                <a:cubicBezTo>
                  <a:pt x="16" y="2"/>
                  <a:pt x="17" y="3"/>
                  <a:pt x="17" y="4"/>
                </a:cubicBezTo>
                <a:cubicBezTo>
                  <a:pt x="17" y="4"/>
                  <a:pt x="17" y="4"/>
                  <a:pt x="17" y="4"/>
                </a:cubicBezTo>
                <a:cubicBezTo>
                  <a:pt x="17" y="5"/>
                  <a:pt x="16" y="6"/>
                  <a:pt x="15" y="6"/>
                </a:cubicBezTo>
                <a:lnTo>
                  <a:pt x="1" y="5"/>
                </a:lnTo>
                <a:close/>
              </a:path>
            </a:pathLst>
          </a:custGeom>
          <a:solidFill>
            <a:srgbClr val="CFE3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2"/>
          <p:cNvSpPr>
            <a:spLocks/>
          </p:cNvSpPr>
          <p:nvPr/>
        </p:nvSpPr>
        <p:spPr bwMode="auto">
          <a:xfrm>
            <a:off x="3269455" y="5043488"/>
            <a:ext cx="57150" cy="52388"/>
          </a:xfrm>
          <a:custGeom>
            <a:avLst/>
            <a:gdLst>
              <a:gd name="T0" fmla="*/ 4 w 15"/>
              <a:gd name="T1" fmla="*/ 13 h 14"/>
              <a:gd name="T2" fmla="*/ 1 w 15"/>
              <a:gd name="T3" fmla="*/ 13 h 14"/>
              <a:gd name="T4" fmla="*/ 1 w 15"/>
              <a:gd name="T5" fmla="*/ 13 h 14"/>
              <a:gd name="T6" fmla="*/ 1 w 15"/>
              <a:gd name="T7" fmla="*/ 10 h 14"/>
              <a:gd name="T8" fmla="*/ 11 w 15"/>
              <a:gd name="T9" fmla="*/ 1 h 14"/>
              <a:gd name="T10" fmla="*/ 14 w 15"/>
              <a:gd name="T11" fmla="*/ 1 h 14"/>
              <a:gd name="T12" fmla="*/ 14 w 15"/>
              <a:gd name="T13" fmla="*/ 1 h 14"/>
              <a:gd name="T14" fmla="*/ 14 w 15"/>
              <a:gd name="T15" fmla="*/ 4 h 14"/>
              <a:gd name="T16" fmla="*/ 4 w 15"/>
              <a:gd name="T17"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
                <a:moveTo>
                  <a:pt x="4" y="13"/>
                </a:moveTo>
                <a:cubicBezTo>
                  <a:pt x="3" y="14"/>
                  <a:pt x="2" y="14"/>
                  <a:pt x="1" y="13"/>
                </a:cubicBezTo>
                <a:cubicBezTo>
                  <a:pt x="1" y="13"/>
                  <a:pt x="1" y="13"/>
                  <a:pt x="1" y="13"/>
                </a:cubicBezTo>
                <a:cubicBezTo>
                  <a:pt x="0" y="12"/>
                  <a:pt x="0" y="11"/>
                  <a:pt x="1" y="10"/>
                </a:cubicBezTo>
                <a:cubicBezTo>
                  <a:pt x="11" y="1"/>
                  <a:pt x="11" y="1"/>
                  <a:pt x="11" y="1"/>
                </a:cubicBezTo>
                <a:cubicBezTo>
                  <a:pt x="12" y="0"/>
                  <a:pt x="13" y="0"/>
                  <a:pt x="14" y="1"/>
                </a:cubicBezTo>
                <a:cubicBezTo>
                  <a:pt x="14" y="1"/>
                  <a:pt x="14" y="1"/>
                  <a:pt x="14" y="1"/>
                </a:cubicBezTo>
                <a:cubicBezTo>
                  <a:pt x="15" y="2"/>
                  <a:pt x="15" y="4"/>
                  <a:pt x="14" y="4"/>
                </a:cubicBezTo>
                <a:lnTo>
                  <a:pt x="4" y="13"/>
                </a:lnTo>
                <a:close/>
              </a:path>
            </a:pathLst>
          </a:custGeom>
          <a:solidFill>
            <a:srgbClr val="CFE3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 name="组合 3"/>
          <p:cNvGrpSpPr/>
          <p:nvPr/>
        </p:nvGrpSpPr>
        <p:grpSpPr>
          <a:xfrm>
            <a:off x="2748586" y="4459913"/>
            <a:ext cx="1313202" cy="1313202"/>
            <a:chOff x="2748586" y="4459913"/>
            <a:chExt cx="1313202" cy="1313202"/>
          </a:xfrm>
        </p:grpSpPr>
        <p:grpSp>
          <p:nvGrpSpPr>
            <p:cNvPr id="38" name="组合 37"/>
            <p:cNvGrpSpPr/>
            <p:nvPr/>
          </p:nvGrpSpPr>
          <p:grpSpPr>
            <a:xfrm>
              <a:off x="2748586" y="4459913"/>
              <a:ext cx="1313202" cy="1313202"/>
              <a:chOff x="2748586" y="4459913"/>
              <a:chExt cx="1313202" cy="1313202"/>
            </a:xfrm>
          </p:grpSpPr>
          <p:sp>
            <p:nvSpPr>
              <p:cNvPr id="34" name="流程图: 联系 33"/>
              <p:cNvSpPr/>
              <p:nvPr/>
            </p:nvSpPr>
            <p:spPr>
              <a:xfrm>
                <a:off x="2748586" y="4459913"/>
                <a:ext cx="1313202" cy="1313202"/>
              </a:xfrm>
              <a:prstGeom prst="flowChartConnector">
                <a:avLst/>
              </a:prstGeom>
              <a:solidFill>
                <a:srgbClr val="7F7F7F">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流程图: 联系 34"/>
              <p:cNvSpPr/>
              <p:nvPr/>
            </p:nvSpPr>
            <p:spPr>
              <a:xfrm>
                <a:off x="2927012" y="4630569"/>
                <a:ext cx="971889" cy="971889"/>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Freeform 33"/>
            <p:cNvSpPr>
              <a:spLocks noEditPoints="1"/>
            </p:cNvSpPr>
            <p:nvPr/>
          </p:nvSpPr>
          <p:spPr bwMode="auto">
            <a:xfrm>
              <a:off x="3223418" y="4879975"/>
              <a:ext cx="363537" cy="508000"/>
            </a:xfrm>
            <a:custGeom>
              <a:avLst/>
              <a:gdLst>
                <a:gd name="T0" fmla="*/ 95 w 95"/>
                <a:gd name="T1" fmla="*/ 48 h 133"/>
                <a:gd name="T2" fmla="*/ 47 w 95"/>
                <a:gd name="T3" fmla="*/ 0 h 133"/>
                <a:gd name="T4" fmla="*/ 0 w 95"/>
                <a:gd name="T5" fmla="*/ 48 h 133"/>
                <a:gd name="T6" fmla="*/ 27 w 95"/>
                <a:gd name="T7" fmla="*/ 91 h 133"/>
                <a:gd name="T8" fmla="*/ 27 w 95"/>
                <a:gd name="T9" fmla="*/ 101 h 133"/>
                <a:gd name="T10" fmla="*/ 27 w 95"/>
                <a:gd name="T11" fmla="*/ 101 h 133"/>
                <a:gd name="T12" fmla="*/ 27 w 95"/>
                <a:gd name="T13" fmla="*/ 114 h 133"/>
                <a:gd name="T14" fmla="*/ 34 w 95"/>
                <a:gd name="T15" fmla="*/ 122 h 133"/>
                <a:gd name="T16" fmla="*/ 35 w 95"/>
                <a:gd name="T17" fmla="*/ 126 h 133"/>
                <a:gd name="T18" fmla="*/ 44 w 95"/>
                <a:gd name="T19" fmla="*/ 133 h 133"/>
                <a:gd name="T20" fmla="*/ 50 w 95"/>
                <a:gd name="T21" fmla="*/ 133 h 133"/>
                <a:gd name="T22" fmla="*/ 59 w 95"/>
                <a:gd name="T23" fmla="*/ 126 h 133"/>
                <a:gd name="T24" fmla="*/ 60 w 95"/>
                <a:gd name="T25" fmla="*/ 122 h 133"/>
                <a:gd name="T26" fmla="*/ 67 w 95"/>
                <a:gd name="T27" fmla="*/ 114 h 133"/>
                <a:gd name="T28" fmla="*/ 67 w 95"/>
                <a:gd name="T29" fmla="*/ 96 h 133"/>
                <a:gd name="T30" fmla="*/ 67 w 95"/>
                <a:gd name="T31" fmla="*/ 96 h 133"/>
                <a:gd name="T32" fmla="*/ 67 w 95"/>
                <a:gd name="T33" fmla="*/ 91 h 133"/>
                <a:gd name="T34" fmla="*/ 95 w 95"/>
                <a:gd name="T35" fmla="*/ 48 h 133"/>
                <a:gd name="T36" fmla="*/ 29 w 95"/>
                <a:gd name="T37" fmla="*/ 24 h 133"/>
                <a:gd name="T38" fmla="*/ 17 w 95"/>
                <a:gd name="T39" fmla="*/ 48 h 133"/>
                <a:gd name="T40" fmla="*/ 28 w 95"/>
                <a:gd name="T41" fmla="*/ 70 h 133"/>
                <a:gd name="T42" fmla="*/ 28 w 95"/>
                <a:gd name="T43" fmla="*/ 73 h 133"/>
                <a:gd name="T44" fmla="*/ 28 w 95"/>
                <a:gd name="T45" fmla="*/ 73 h 133"/>
                <a:gd name="T46" fmla="*/ 25 w 95"/>
                <a:gd name="T47" fmla="*/ 74 h 133"/>
                <a:gd name="T48" fmla="*/ 13 w 95"/>
                <a:gd name="T49" fmla="*/ 48 h 133"/>
                <a:gd name="T50" fmla="*/ 27 w 95"/>
                <a:gd name="T51" fmla="*/ 20 h 133"/>
                <a:gd name="T52" fmla="*/ 30 w 95"/>
                <a:gd name="T53" fmla="*/ 21 h 133"/>
                <a:gd name="T54" fmla="*/ 30 w 95"/>
                <a:gd name="T55" fmla="*/ 21 h 133"/>
                <a:gd name="T56" fmla="*/ 29 w 95"/>
                <a:gd name="T57" fmla="*/ 24 h 133"/>
                <a:gd name="T58" fmla="*/ 62 w 95"/>
                <a:gd name="T59" fmla="*/ 114 h 133"/>
                <a:gd name="T60" fmla="*/ 60 w 95"/>
                <a:gd name="T61" fmla="*/ 117 h 133"/>
                <a:gd name="T62" fmla="*/ 59 w 95"/>
                <a:gd name="T63" fmla="*/ 118 h 133"/>
                <a:gd name="T64" fmla="*/ 36 w 95"/>
                <a:gd name="T65" fmla="*/ 118 h 133"/>
                <a:gd name="T66" fmla="*/ 34 w 95"/>
                <a:gd name="T67" fmla="*/ 117 h 133"/>
                <a:gd name="T68" fmla="*/ 32 w 95"/>
                <a:gd name="T69" fmla="*/ 114 h 133"/>
                <a:gd name="T70" fmla="*/ 32 w 95"/>
                <a:gd name="T71" fmla="*/ 101 h 133"/>
                <a:gd name="T72" fmla="*/ 62 w 95"/>
                <a:gd name="T73" fmla="*/ 101 h 133"/>
                <a:gd name="T74" fmla="*/ 62 w 95"/>
                <a:gd name="T75" fmla="*/ 11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133">
                  <a:moveTo>
                    <a:pt x="95" y="48"/>
                  </a:moveTo>
                  <a:cubicBezTo>
                    <a:pt x="95" y="21"/>
                    <a:pt x="73" y="0"/>
                    <a:pt x="47" y="0"/>
                  </a:cubicBezTo>
                  <a:cubicBezTo>
                    <a:pt x="21" y="0"/>
                    <a:pt x="0" y="21"/>
                    <a:pt x="0" y="48"/>
                  </a:cubicBezTo>
                  <a:cubicBezTo>
                    <a:pt x="0" y="67"/>
                    <a:pt x="11" y="84"/>
                    <a:pt x="27" y="91"/>
                  </a:cubicBezTo>
                  <a:cubicBezTo>
                    <a:pt x="27" y="101"/>
                    <a:pt x="27" y="101"/>
                    <a:pt x="27" y="101"/>
                  </a:cubicBezTo>
                  <a:cubicBezTo>
                    <a:pt x="27" y="101"/>
                    <a:pt x="27" y="101"/>
                    <a:pt x="27" y="101"/>
                  </a:cubicBezTo>
                  <a:cubicBezTo>
                    <a:pt x="27" y="114"/>
                    <a:pt x="27" y="114"/>
                    <a:pt x="27" y="114"/>
                  </a:cubicBezTo>
                  <a:cubicBezTo>
                    <a:pt x="27" y="118"/>
                    <a:pt x="30" y="122"/>
                    <a:pt x="34" y="122"/>
                  </a:cubicBezTo>
                  <a:cubicBezTo>
                    <a:pt x="35" y="123"/>
                    <a:pt x="35" y="125"/>
                    <a:pt x="35" y="126"/>
                  </a:cubicBezTo>
                  <a:cubicBezTo>
                    <a:pt x="38" y="130"/>
                    <a:pt x="41" y="133"/>
                    <a:pt x="44" y="133"/>
                  </a:cubicBezTo>
                  <a:cubicBezTo>
                    <a:pt x="50" y="133"/>
                    <a:pt x="50" y="133"/>
                    <a:pt x="50" y="133"/>
                  </a:cubicBezTo>
                  <a:cubicBezTo>
                    <a:pt x="53" y="133"/>
                    <a:pt x="57" y="130"/>
                    <a:pt x="59" y="126"/>
                  </a:cubicBezTo>
                  <a:cubicBezTo>
                    <a:pt x="59" y="125"/>
                    <a:pt x="60" y="123"/>
                    <a:pt x="60" y="122"/>
                  </a:cubicBezTo>
                  <a:cubicBezTo>
                    <a:pt x="64" y="122"/>
                    <a:pt x="67" y="118"/>
                    <a:pt x="67" y="114"/>
                  </a:cubicBezTo>
                  <a:cubicBezTo>
                    <a:pt x="67" y="96"/>
                    <a:pt x="67" y="96"/>
                    <a:pt x="67" y="96"/>
                  </a:cubicBezTo>
                  <a:cubicBezTo>
                    <a:pt x="67" y="96"/>
                    <a:pt x="67" y="96"/>
                    <a:pt x="67" y="96"/>
                  </a:cubicBezTo>
                  <a:cubicBezTo>
                    <a:pt x="67" y="91"/>
                    <a:pt x="67" y="91"/>
                    <a:pt x="67" y="91"/>
                  </a:cubicBezTo>
                  <a:cubicBezTo>
                    <a:pt x="83" y="84"/>
                    <a:pt x="95" y="67"/>
                    <a:pt x="95" y="48"/>
                  </a:cubicBezTo>
                  <a:close/>
                  <a:moveTo>
                    <a:pt x="29" y="24"/>
                  </a:moveTo>
                  <a:cubicBezTo>
                    <a:pt x="22" y="29"/>
                    <a:pt x="17" y="38"/>
                    <a:pt x="17" y="48"/>
                  </a:cubicBezTo>
                  <a:cubicBezTo>
                    <a:pt x="17" y="57"/>
                    <a:pt x="22" y="65"/>
                    <a:pt x="28" y="70"/>
                  </a:cubicBezTo>
                  <a:cubicBezTo>
                    <a:pt x="29" y="71"/>
                    <a:pt x="29" y="72"/>
                    <a:pt x="28" y="73"/>
                  </a:cubicBezTo>
                  <a:cubicBezTo>
                    <a:pt x="28" y="73"/>
                    <a:pt x="28" y="73"/>
                    <a:pt x="28" y="73"/>
                  </a:cubicBezTo>
                  <a:cubicBezTo>
                    <a:pt x="28" y="74"/>
                    <a:pt x="26" y="75"/>
                    <a:pt x="25" y="74"/>
                  </a:cubicBezTo>
                  <a:cubicBezTo>
                    <a:pt x="18" y="68"/>
                    <a:pt x="13" y="58"/>
                    <a:pt x="13" y="48"/>
                  </a:cubicBezTo>
                  <a:cubicBezTo>
                    <a:pt x="13" y="37"/>
                    <a:pt x="18" y="27"/>
                    <a:pt x="27" y="20"/>
                  </a:cubicBezTo>
                  <a:cubicBezTo>
                    <a:pt x="28" y="20"/>
                    <a:pt x="29" y="20"/>
                    <a:pt x="30" y="21"/>
                  </a:cubicBezTo>
                  <a:cubicBezTo>
                    <a:pt x="30" y="21"/>
                    <a:pt x="30" y="21"/>
                    <a:pt x="30" y="21"/>
                  </a:cubicBezTo>
                  <a:cubicBezTo>
                    <a:pt x="30" y="22"/>
                    <a:pt x="30" y="23"/>
                    <a:pt x="29" y="24"/>
                  </a:cubicBezTo>
                  <a:close/>
                  <a:moveTo>
                    <a:pt x="62" y="114"/>
                  </a:moveTo>
                  <a:cubicBezTo>
                    <a:pt x="62" y="115"/>
                    <a:pt x="62" y="117"/>
                    <a:pt x="60" y="117"/>
                  </a:cubicBezTo>
                  <a:cubicBezTo>
                    <a:pt x="60" y="118"/>
                    <a:pt x="59" y="118"/>
                    <a:pt x="59" y="118"/>
                  </a:cubicBezTo>
                  <a:cubicBezTo>
                    <a:pt x="36" y="118"/>
                    <a:pt x="36" y="118"/>
                    <a:pt x="36" y="118"/>
                  </a:cubicBezTo>
                  <a:cubicBezTo>
                    <a:pt x="35" y="118"/>
                    <a:pt x="34" y="118"/>
                    <a:pt x="34" y="117"/>
                  </a:cubicBezTo>
                  <a:cubicBezTo>
                    <a:pt x="33" y="117"/>
                    <a:pt x="32" y="115"/>
                    <a:pt x="32" y="114"/>
                  </a:cubicBezTo>
                  <a:cubicBezTo>
                    <a:pt x="32" y="101"/>
                    <a:pt x="32" y="101"/>
                    <a:pt x="32" y="101"/>
                  </a:cubicBezTo>
                  <a:cubicBezTo>
                    <a:pt x="62" y="101"/>
                    <a:pt x="62" y="101"/>
                    <a:pt x="62" y="101"/>
                  </a:cubicBezTo>
                  <a:lnTo>
                    <a:pt x="62" y="1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416340" y="4122569"/>
            <a:ext cx="1066969" cy="1066969"/>
            <a:chOff x="4416340" y="4122569"/>
            <a:chExt cx="1066969" cy="1066969"/>
          </a:xfrm>
        </p:grpSpPr>
        <p:grpSp>
          <p:nvGrpSpPr>
            <p:cNvPr id="39" name="组合 38"/>
            <p:cNvGrpSpPr/>
            <p:nvPr/>
          </p:nvGrpSpPr>
          <p:grpSpPr>
            <a:xfrm>
              <a:off x="4416340" y="4122569"/>
              <a:ext cx="1066969" cy="1066969"/>
              <a:chOff x="2748586" y="4459913"/>
              <a:chExt cx="1313202" cy="1313202"/>
            </a:xfrm>
          </p:grpSpPr>
          <p:sp>
            <p:nvSpPr>
              <p:cNvPr id="40" name="流程图: 联系 39"/>
              <p:cNvSpPr/>
              <p:nvPr/>
            </p:nvSpPr>
            <p:spPr>
              <a:xfrm>
                <a:off x="2748586" y="4459913"/>
                <a:ext cx="1313202" cy="1313202"/>
              </a:xfrm>
              <a:prstGeom prst="flowChartConnector">
                <a:avLst/>
              </a:prstGeom>
              <a:solidFill>
                <a:srgbClr val="00A99D">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联系 40"/>
              <p:cNvSpPr/>
              <p:nvPr/>
            </p:nvSpPr>
            <p:spPr>
              <a:xfrm>
                <a:off x="2927011" y="4630569"/>
                <a:ext cx="971888" cy="971889"/>
              </a:xfrm>
              <a:prstGeom prst="flowChartConnector">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KSO_Shape"/>
            <p:cNvSpPr>
              <a:spLocks/>
            </p:cNvSpPr>
            <p:nvPr/>
          </p:nvSpPr>
          <p:spPr bwMode="auto">
            <a:xfrm>
              <a:off x="4710155" y="4398427"/>
              <a:ext cx="506412" cy="510917"/>
            </a:xfrm>
            <a:custGeom>
              <a:avLst/>
              <a:gdLst>
                <a:gd name="T0" fmla="*/ 1004124 w 4122"/>
                <a:gd name="T1" fmla="*/ 12996 h 4156"/>
                <a:gd name="T2" fmla="*/ 1285140 w 4122"/>
                <a:gd name="T3" fmla="*/ 99204 h 4156"/>
                <a:gd name="T4" fmla="*/ 1293367 w 4122"/>
                <a:gd name="T5" fmla="*/ 103536 h 4156"/>
                <a:gd name="T6" fmla="*/ 1755809 w 4122"/>
                <a:gd name="T7" fmla="*/ 706989 h 4156"/>
                <a:gd name="T8" fmla="*/ 1757974 w 4122"/>
                <a:gd name="T9" fmla="*/ 715653 h 4156"/>
                <a:gd name="T10" fmla="*/ 1331904 w 4122"/>
                <a:gd name="T11" fmla="*/ 1663071 h 4156"/>
                <a:gd name="T12" fmla="*/ 772036 w 4122"/>
                <a:gd name="T13" fmla="*/ 1774405 h 4156"/>
                <a:gd name="T14" fmla="*/ 260232 w 4122"/>
                <a:gd name="T15" fmla="*/ 1521847 h 4156"/>
                <a:gd name="T16" fmla="*/ 93528 w 4122"/>
                <a:gd name="T17" fmla="*/ 496452 h 4156"/>
                <a:gd name="T18" fmla="*/ 97858 w 4122"/>
                <a:gd name="T19" fmla="*/ 488221 h 4156"/>
                <a:gd name="T20" fmla="*/ 701025 w 4122"/>
                <a:gd name="T21" fmla="*/ 25559 h 4156"/>
                <a:gd name="T22" fmla="*/ 709685 w 4122"/>
                <a:gd name="T23" fmla="*/ 23826 h 4156"/>
                <a:gd name="T24" fmla="*/ 471535 w 4122"/>
                <a:gd name="T25" fmla="*/ 480424 h 4156"/>
                <a:gd name="T26" fmla="*/ 431267 w 4122"/>
                <a:gd name="T27" fmla="*/ 403313 h 4156"/>
                <a:gd name="T28" fmla="*/ 471535 w 4122"/>
                <a:gd name="T29" fmla="*/ 480424 h 4156"/>
                <a:gd name="T30" fmla="*/ 1320213 w 4122"/>
                <a:gd name="T31" fmla="*/ 495152 h 4156"/>
                <a:gd name="T32" fmla="*/ 1360048 w 4122"/>
                <a:gd name="T33" fmla="*/ 418475 h 4156"/>
                <a:gd name="T34" fmla="*/ 1304625 w 4122"/>
                <a:gd name="T35" fmla="*/ 1307411 h 4156"/>
                <a:gd name="T36" fmla="*/ 1344893 w 4122"/>
                <a:gd name="T37" fmla="*/ 1384521 h 4156"/>
                <a:gd name="T38" fmla="*/ 1304625 w 4122"/>
                <a:gd name="T39" fmla="*/ 1307411 h 4156"/>
                <a:gd name="T40" fmla="*/ 455947 w 4122"/>
                <a:gd name="T41" fmla="*/ 1292248 h 4156"/>
                <a:gd name="T42" fmla="*/ 416112 w 4122"/>
                <a:gd name="T43" fmla="*/ 1369359 h 4156"/>
                <a:gd name="T44" fmla="*/ 906266 w 4122"/>
                <a:gd name="T45" fmla="*/ 1384954 h 4156"/>
                <a:gd name="T46" fmla="*/ 848244 w 4122"/>
                <a:gd name="T47" fmla="*/ 1569499 h 4156"/>
                <a:gd name="T48" fmla="*/ 906266 w 4122"/>
                <a:gd name="T49" fmla="*/ 1384954 h 4156"/>
                <a:gd name="T50" fmla="*/ 848244 w 4122"/>
                <a:gd name="T51" fmla="*/ 231331 h 4156"/>
                <a:gd name="T52" fmla="*/ 906266 w 4122"/>
                <a:gd name="T53" fmla="*/ 415876 h 4156"/>
                <a:gd name="T54" fmla="*/ 1361780 w 4122"/>
                <a:gd name="T55" fmla="*/ 871174 h 4156"/>
                <a:gd name="T56" fmla="*/ 1545805 w 4122"/>
                <a:gd name="T57" fmla="*/ 929656 h 4156"/>
                <a:gd name="T58" fmla="*/ 1361780 w 4122"/>
                <a:gd name="T59" fmla="*/ 871174 h 4156"/>
                <a:gd name="T60" fmla="*/ 208705 w 4122"/>
                <a:gd name="T61" fmla="*/ 929656 h 4156"/>
                <a:gd name="T62" fmla="*/ 393163 w 4122"/>
                <a:gd name="T63" fmla="*/ 871174 h 4156"/>
                <a:gd name="T64" fmla="*/ 895008 w 4122"/>
                <a:gd name="T65" fmla="*/ 754209 h 4156"/>
                <a:gd name="T66" fmla="*/ 591909 w 4122"/>
                <a:gd name="T67" fmla="*/ 333134 h 4156"/>
                <a:gd name="T68" fmla="*/ 781995 w 4122"/>
                <a:gd name="T69" fmla="*/ 813558 h 4156"/>
                <a:gd name="T70" fmla="*/ 895008 w 4122"/>
                <a:gd name="T71" fmla="*/ 1028860 h 4156"/>
                <a:gd name="T72" fmla="*/ 1029671 w 4122"/>
                <a:gd name="T73" fmla="*/ 864243 h 4156"/>
                <a:gd name="T74" fmla="*/ 1192045 w 4122"/>
                <a:gd name="T75" fmla="*/ 540639 h 4156"/>
                <a:gd name="T76" fmla="*/ 895008 w 4122"/>
                <a:gd name="T77" fmla="*/ 754209 h 4156"/>
                <a:gd name="T78" fmla="*/ 1594734 w 4122"/>
                <a:gd name="T79" fmla="*/ 979042 h 4156"/>
                <a:gd name="T80" fmla="*/ 1583476 w 4122"/>
                <a:gd name="T81" fmla="*/ 742945 h 4156"/>
                <a:gd name="T82" fmla="*/ 1582177 w 4122"/>
                <a:gd name="T83" fmla="*/ 735581 h 4156"/>
                <a:gd name="T84" fmla="*/ 1452277 w 4122"/>
                <a:gd name="T85" fmla="*/ 460063 h 4156"/>
                <a:gd name="T86" fmla="*/ 1220190 w 4122"/>
                <a:gd name="T87" fmla="*/ 263821 h 4156"/>
                <a:gd name="T88" fmla="*/ 1214128 w 4122"/>
                <a:gd name="T89" fmla="*/ 260789 h 4156"/>
                <a:gd name="T90" fmla="*/ 983340 w 4122"/>
                <a:gd name="T91" fmla="*/ 188011 h 4156"/>
                <a:gd name="T92" fmla="*/ 977278 w 4122"/>
                <a:gd name="T93" fmla="*/ 187577 h 4156"/>
                <a:gd name="T94" fmla="*/ 736964 w 4122"/>
                <a:gd name="T95" fmla="*/ 197974 h 4156"/>
                <a:gd name="T96" fmla="*/ 730036 w 4122"/>
                <a:gd name="T97" fmla="*/ 199274 h 4156"/>
                <a:gd name="T98" fmla="*/ 456380 w 4122"/>
                <a:gd name="T99" fmla="*/ 327502 h 4156"/>
                <a:gd name="T100" fmla="*/ 455081 w 4122"/>
                <a:gd name="T101" fmla="*/ 328369 h 4156"/>
                <a:gd name="T102" fmla="*/ 384503 w 4122"/>
                <a:gd name="T103" fmla="*/ 390317 h 4156"/>
                <a:gd name="T104" fmla="*/ 261964 w 4122"/>
                <a:gd name="T105" fmla="*/ 554935 h 4156"/>
                <a:gd name="T106" fmla="*/ 256335 w 4122"/>
                <a:gd name="T107" fmla="*/ 564898 h 4156"/>
                <a:gd name="T108" fmla="*/ 204375 w 4122"/>
                <a:gd name="T109" fmla="*/ 695293 h 4156"/>
                <a:gd name="T110" fmla="*/ 176230 w 4122"/>
                <a:gd name="T111" fmla="*/ 893700 h 4156"/>
                <a:gd name="T112" fmla="*/ 623085 w 4122"/>
                <a:gd name="T113" fmla="*/ 1554770 h 4156"/>
                <a:gd name="T114" fmla="*/ 703623 w 4122"/>
                <a:gd name="T115" fmla="*/ 1581629 h 4156"/>
                <a:gd name="T116" fmla="*/ 793686 w 4122"/>
                <a:gd name="T117" fmla="*/ 1599390 h 4156"/>
                <a:gd name="T118" fmla="*/ 873358 w 4122"/>
                <a:gd name="T119" fmla="*/ 1605888 h 4156"/>
                <a:gd name="T120" fmla="*/ 1243572 w 4122"/>
                <a:gd name="T121" fmla="*/ 1510583 h 4156"/>
                <a:gd name="T122" fmla="*/ 1594734 w 4122"/>
                <a:gd name="T123" fmla="*/ 979042 h 41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22" h="4156">
                  <a:moveTo>
                    <a:pt x="2309" y="29"/>
                  </a:moveTo>
                  <a:cubicBezTo>
                    <a:pt x="2319" y="30"/>
                    <a:pt x="2319" y="30"/>
                    <a:pt x="2319" y="30"/>
                  </a:cubicBezTo>
                  <a:cubicBezTo>
                    <a:pt x="2328" y="31"/>
                    <a:pt x="2328" y="31"/>
                    <a:pt x="2328" y="31"/>
                  </a:cubicBezTo>
                  <a:cubicBezTo>
                    <a:pt x="2555" y="62"/>
                    <a:pt x="2770" y="130"/>
                    <a:pt x="2968" y="229"/>
                  </a:cubicBezTo>
                  <a:cubicBezTo>
                    <a:pt x="2976" y="233"/>
                    <a:pt x="2976" y="233"/>
                    <a:pt x="2976" y="233"/>
                  </a:cubicBezTo>
                  <a:cubicBezTo>
                    <a:pt x="2987" y="239"/>
                    <a:pt x="2987" y="239"/>
                    <a:pt x="2987" y="239"/>
                  </a:cubicBezTo>
                  <a:cubicBezTo>
                    <a:pt x="3262" y="380"/>
                    <a:pt x="3496" y="578"/>
                    <a:pt x="3677" y="815"/>
                  </a:cubicBezTo>
                  <a:cubicBezTo>
                    <a:pt x="3859" y="1052"/>
                    <a:pt x="3991" y="1329"/>
                    <a:pt x="4055" y="1632"/>
                  </a:cubicBezTo>
                  <a:cubicBezTo>
                    <a:pt x="4058" y="1645"/>
                    <a:pt x="4058" y="1645"/>
                    <a:pt x="4058" y="1645"/>
                  </a:cubicBezTo>
                  <a:cubicBezTo>
                    <a:pt x="4060" y="1652"/>
                    <a:pt x="4060" y="1652"/>
                    <a:pt x="4060" y="1652"/>
                  </a:cubicBezTo>
                  <a:cubicBezTo>
                    <a:pt x="4122" y="1954"/>
                    <a:pt x="4116" y="2275"/>
                    <a:pt x="4031" y="2594"/>
                  </a:cubicBezTo>
                  <a:cubicBezTo>
                    <a:pt x="3885" y="3141"/>
                    <a:pt x="3530" y="3576"/>
                    <a:pt x="3076" y="3839"/>
                  </a:cubicBezTo>
                  <a:cubicBezTo>
                    <a:pt x="2697" y="4058"/>
                    <a:pt x="2248" y="4156"/>
                    <a:pt x="1793" y="4098"/>
                  </a:cubicBezTo>
                  <a:cubicBezTo>
                    <a:pt x="1783" y="4096"/>
                    <a:pt x="1783" y="4096"/>
                    <a:pt x="1783" y="4096"/>
                  </a:cubicBezTo>
                  <a:cubicBezTo>
                    <a:pt x="1774" y="4095"/>
                    <a:pt x="1774" y="4095"/>
                    <a:pt x="1774" y="4095"/>
                  </a:cubicBezTo>
                  <a:cubicBezTo>
                    <a:pt x="1318" y="4033"/>
                    <a:pt x="910" y="3823"/>
                    <a:pt x="601" y="3513"/>
                  </a:cubicBezTo>
                  <a:cubicBezTo>
                    <a:pt x="230" y="3142"/>
                    <a:pt x="0" y="2629"/>
                    <a:pt x="0" y="2063"/>
                  </a:cubicBezTo>
                  <a:cubicBezTo>
                    <a:pt x="0" y="1734"/>
                    <a:pt x="78" y="1422"/>
                    <a:pt x="216" y="1146"/>
                  </a:cubicBezTo>
                  <a:cubicBezTo>
                    <a:pt x="220" y="1139"/>
                    <a:pt x="220" y="1139"/>
                    <a:pt x="220" y="1139"/>
                  </a:cubicBezTo>
                  <a:cubicBezTo>
                    <a:pt x="226" y="1127"/>
                    <a:pt x="226" y="1127"/>
                    <a:pt x="226" y="1127"/>
                  </a:cubicBezTo>
                  <a:cubicBezTo>
                    <a:pt x="367" y="851"/>
                    <a:pt x="566" y="617"/>
                    <a:pt x="803" y="436"/>
                  </a:cubicBezTo>
                  <a:cubicBezTo>
                    <a:pt x="1040" y="255"/>
                    <a:pt x="1317" y="123"/>
                    <a:pt x="1619" y="59"/>
                  </a:cubicBezTo>
                  <a:cubicBezTo>
                    <a:pt x="1632" y="56"/>
                    <a:pt x="1632" y="56"/>
                    <a:pt x="1632" y="56"/>
                  </a:cubicBezTo>
                  <a:cubicBezTo>
                    <a:pt x="1639" y="55"/>
                    <a:pt x="1639" y="55"/>
                    <a:pt x="1639" y="55"/>
                  </a:cubicBezTo>
                  <a:cubicBezTo>
                    <a:pt x="1855" y="10"/>
                    <a:pt x="2081" y="0"/>
                    <a:pt x="2309" y="29"/>
                  </a:cubicBezTo>
                  <a:close/>
                  <a:moveTo>
                    <a:pt x="1089" y="1109"/>
                  </a:moveTo>
                  <a:cubicBezTo>
                    <a:pt x="1131" y="1066"/>
                    <a:pt x="1131" y="1066"/>
                    <a:pt x="1131" y="1066"/>
                  </a:cubicBezTo>
                  <a:cubicBezTo>
                    <a:pt x="996" y="931"/>
                    <a:pt x="996" y="931"/>
                    <a:pt x="996" y="931"/>
                  </a:cubicBezTo>
                  <a:cubicBezTo>
                    <a:pt x="954" y="973"/>
                    <a:pt x="954" y="973"/>
                    <a:pt x="954" y="973"/>
                  </a:cubicBezTo>
                  <a:cubicBezTo>
                    <a:pt x="1089" y="1109"/>
                    <a:pt x="1089" y="1109"/>
                    <a:pt x="1089" y="1109"/>
                  </a:cubicBezTo>
                  <a:close/>
                  <a:moveTo>
                    <a:pt x="3006" y="1101"/>
                  </a:moveTo>
                  <a:cubicBezTo>
                    <a:pt x="3049" y="1143"/>
                    <a:pt x="3049" y="1143"/>
                    <a:pt x="3049" y="1143"/>
                  </a:cubicBezTo>
                  <a:cubicBezTo>
                    <a:pt x="3183" y="1009"/>
                    <a:pt x="3183" y="1009"/>
                    <a:pt x="3183" y="1009"/>
                  </a:cubicBezTo>
                  <a:cubicBezTo>
                    <a:pt x="3141" y="966"/>
                    <a:pt x="3141" y="966"/>
                    <a:pt x="3141" y="966"/>
                  </a:cubicBezTo>
                  <a:cubicBezTo>
                    <a:pt x="3006" y="1101"/>
                    <a:pt x="3006" y="1101"/>
                    <a:pt x="3006" y="1101"/>
                  </a:cubicBezTo>
                  <a:close/>
                  <a:moveTo>
                    <a:pt x="3013" y="3018"/>
                  </a:moveTo>
                  <a:cubicBezTo>
                    <a:pt x="2971" y="3061"/>
                    <a:pt x="2971" y="3061"/>
                    <a:pt x="2971" y="3061"/>
                  </a:cubicBezTo>
                  <a:cubicBezTo>
                    <a:pt x="3106" y="3196"/>
                    <a:pt x="3106" y="3196"/>
                    <a:pt x="3106" y="3196"/>
                  </a:cubicBezTo>
                  <a:cubicBezTo>
                    <a:pt x="3148" y="3153"/>
                    <a:pt x="3148" y="3153"/>
                    <a:pt x="3148" y="3153"/>
                  </a:cubicBezTo>
                  <a:cubicBezTo>
                    <a:pt x="3013" y="3018"/>
                    <a:pt x="3013" y="3018"/>
                    <a:pt x="3013" y="3018"/>
                  </a:cubicBezTo>
                  <a:close/>
                  <a:moveTo>
                    <a:pt x="1096" y="3026"/>
                  </a:moveTo>
                  <a:cubicBezTo>
                    <a:pt x="1053" y="2983"/>
                    <a:pt x="1053" y="2983"/>
                    <a:pt x="1053" y="2983"/>
                  </a:cubicBezTo>
                  <a:cubicBezTo>
                    <a:pt x="919" y="3118"/>
                    <a:pt x="919" y="3118"/>
                    <a:pt x="919" y="3118"/>
                  </a:cubicBezTo>
                  <a:cubicBezTo>
                    <a:pt x="961" y="3161"/>
                    <a:pt x="961" y="3161"/>
                    <a:pt x="961" y="3161"/>
                  </a:cubicBezTo>
                  <a:cubicBezTo>
                    <a:pt x="1096" y="3026"/>
                    <a:pt x="1096" y="3026"/>
                    <a:pt x="1096" y="3026"/>
                  </a:cubicBezTo>
                  <a:close/>
                  <a:moveTo>
                    <a:pt x="2093" y="3197"/>
                  </a:moveTo>
                  <a:cubicBezTo>
                    <a:pt x="1959" y="3197"/>
                    <a:pt x="1959" y="3197"/>
                    <a:pt x="1959" y="3197"/>
                  </a:cubicBezTo>
                  <a:cubicBezTo>
                    <a:pt x="1959" y="3623"/>
                    <a:pt x="1959" y="3623"/>
                    <a:pt x="1959" y="3623"/>
                  </a:cubicBezTo>
                  <a:cubicBezTo>
                    <a:pt x="2093" y="3623"/>
                    <a:pt x="2093" y="3623"/>
                    <a:pt x="2093" y="3623"/>
                  </a:cubicBezTo>
                  <a:cubicBezTo>
                    <a:pt x="2093" y="3197"/>
                    <a:pt x="2093" y="3197"/>
                    <a:pt x="2093" y="3197"/>
                  </a:cubicBezTo>
                  <a:close/>
                  <a:moveTo>
                    <a:pt x="2093" y="534"/>
                  </a:moveTo>
                  <a:cubicBezTo>
                    <a:pt x="1959" y="534"/>
                    <a:pt x="1959" y="534"/>
                    <a:pt x="1959" y="534"/>
                  </a:cubicBezTo>
                  <a:cubicBezTo>
                    <a:pt x="1959" y="960"/>
                    <a:pt x="1959" y="960"/>
                    <a:pt x="1959" y="960"/>
                  </a:cubicBezTo>
                  <a:cubicBezTo>
                    <a:pt x="2093" y="960"/>
                    <a:pt x="2093" y="960"/>
                    <a:pt x="2093" y="960"/>
                  </a:cubicBezTo>
                  <a:cubicBezTo>
                    <a:pt x="2093" y="534"/>
                    <a:pt x="2093" y="534"/>
                    <a:pt x="2093" y="534"/>
                  </a:cubicBezTo>
                  <a:close/>
                  <a:moveTo>
                    <a:pt x="3145" y="2011"/>
                  </a:moveTo>
                  <a:cubicBezTo>
                    <a:pt x="3145" y="2146"/>
                    <a:pt x="3145" y="2146"/>
                    <a:pt x="3145" y="2146"/>
                  </a:cubicBezTo>
                  <a:cubicBezTo>
                    <a:pt x="3570" y="2146"/>
                    <a:pt x="3570" y="2146"/>
                    <a:pt x="3570" y="2146"/>
                  </a:cubicBezTo>
                  <a:cubicBezTo>
                    <a:pt x="3570" y="2011"/>
                    <a:pt x="3570" y="2011"/>
                    <a:pt x="3570" y="2011"/>
                  </a:cubicBezTo>
                  <a:cubicBezTo>
                    <a:pt x="3145" y="2011"/>
                    <a:pt x="3145" y="2011"/>
                    <a:pt x="3145" y="2011"/>
                  </a:cubicBezTo>
                  <a:close/>
                  <a:moveTo>
                    <a:pt x="482" y="2011"/>
                  </a:moveTo>
                  <a:cubicBezTo>
                    <a:pt x="482" y="2146"/>
                    <a:pt x="482" y="2146"/>
                    <a:pt x="482" y="2146"/>
                  </a:cubicBezTo>
                  <a:cubicBezTo>
                    <a:pt x="908" y="2146"/>
                    <a:pt x="908" y="2146"/>
                    <a:pt x="908" y="2146"/>
                  </a:cubicBezTo>
                  <a:cubicBezTo>
                    <a:pt x="908" y="2011"/>
                    <a:pt x="908" y="2011"/>
                    <a:pt x="908" y="2011"/>
                  </a:cubicBezTo>
                  <a:cubicBezTo>
                    <a:pt x="482" y="2011"/>
                    <a:pt x="482" y="2011"/>
                    <a:pt x="482" y="2011"/>
                  </a:cubicBezTo>
                  <a:close/>
                  <a:moveTo>
                    <a:pt x="2067" y="1741"/>
                  </a:moveTo>
                  <a:cubicBezTo>
                    <a:pt x="2035" y="1741"/>
                    <a:pt x="2004" y="1746"/>
                    <a:pt x="1975" y="1755"/>
                  </a:cubicBezTo>
                  <a:cubicBezTo>
                    <a:pt x="1807" y="1412"/>
                    <a:pt x="1602" y="1084"/>
                    <a:pt x="1367" y="769"/>
                  </a:cubicBezTo>
                  <a:cubicBezTo>
                    <a:pt x="1314" y="798"/>
                    <a:pt x="1261" y="827"/>
                    <a:pt x="1208" y="856"/>
                  </a:cubicBezTo>
                  <a:cubicBezTo>
                    <a:pt x="1372" y="1222"/>
                    <a:pt x="1572" y="1561"/>
                    <a:pt x="1806" y="1878"/>
                  </a:cubicBezTo>
                  <a:cubicBezTo>
                    <a:pt x="1771" y="1929"/>
                    <a:pt x="1750" y="1991"/>
                    <a:pt x="1750" y="2058"/>
                  </a:cubicBezTo>
                  <a:cubicBezTo>
                    <a:pt x="1750" y="2234"/>
                    <a:pt x="1892" y="2375"/>
                    <a:pt x="2067" y="2375"/>
                  </a:cubicBezTo>
                  <a:cubicBezTo>
                    <a:pt x="2242" y="2375"/>
                    <a:pt x="2384" y="2234"/>
                    <a:pt x="2384" y="2058"/>
                  </a:cubicBezTo>
                  <a:cubicBezTo>
                    <a:pt x="2384" y="2037"/>
                    <a:pt x="2382" y="2015"/>
                    <a:pt x="2378" y="1995"/>
                  </a:cubicBezTo>
                  <a:cubicBezTo>
                    <a:pt x="2572" y="1823"/>
                    <a:pt x="2750" y="1624"/>
                    <a:pt x="2904" y="1390"/>
                  </a:cubicBezTo>
                  <a:cubicBezTo>
                    <a:pt x="2854" y="1343"/>
                    <a:pt x="2804" y="1295"/>
                    <a:pt x="2753" y="1248"/>
                  </a:cubicBezTo>
                  <a:cubicBezTo>
                    <a:pt x="2549" y="1400"/>
                    <a:pt x="2368" y="1576"/>
                    <a:pt x="2206" y="1773"/>
                  </a:cubicBezTo>
                  <a:cubicBezTo>
                    <a:pt x="2164" y="1753"/>
                    <a:pt x="2117" y="1741"/>
                    <a:pt x="2067" y="1741"/>
                  </a:cubicBezTo>
                  <a:close/>
                  <a:moveTo>
                    <a:pt x="3683" y="2260"/>
                  </a:moveTo>
                  <a:cubicBezTo>
                    <a:pt x="3683" y="2260"/>
                    <a:pt x="3683" y="2260"/>
                    <a:pt x="3683" y="2260"/>
                  </a:cubicBezTo>
                  <a:cubicBezTo>
                    <a:pt x="3690" y="2195"/>
                    <a:pt x="3694" y="2129"/>
                    <a:pt x="3694" y="2063"/>
                  </a:cubicBezTo>
                  <a:cubicBezTo>
                    <a:pt x="3694" y="1943"/>
                    <a:pt x="3682" y="1827"/>
                    <a:pt x="3657" y="1715"/>
                  </a:cubicBezTo>
                  <a:cubicBezTo>
                    <a:pt x="3655" y="1704"/>
                    <a:pt x="3655" y="1704"/>
                    <a:pt x="3655" y="1704"/>
                  </a:cubicBezTo>
                  <a:cubicBezTo>
                    <a:pt x="3654" y="1698"/>
                    <a:pt x="3654" y="1698"/>
                    <a:pt x="3654" y="1698"/>
                  </a:cubicBezTo>
                  <a:cubicBezTo>
                    <a:pt x="3617" y="1537"/>
                    <a:pt x="3556" y="1383"/>
                    <a:pt x="3474" y="1242"/>
                  </a:cubicBezTo>
                  <a:cubicBezTo>
                    <a:pt x="3438" y="1179"/>
                    <a:pt x="3398" y="1120"/>
                    <a:pt x="3354" y="1062"/>
                  </a:cubicBezTo>
                  <a:cubicBezTo>
                    <a:pt x="3311" y="1006"/>
                    <a:pt x="3263" y="951"/>
                    <a:pt x="3213" y="901"/>
                  </a:cubicBezTo>
                  <a:cubicBezTo>
                    <a:pt x="3097" y="785"/>
                    <a:pt x="2964" y="687"/>
                    <a:pt x="2818" y="609"/>
                  </a:cubicBezTo>
                  <a:cubicBezTo>
                    <a:pt x="2813" y="607"/>
                    <a:pt x="2813" y="607"/>
                    <a:pt x="2813" y="607"/>
                  </a:cubicBezTo>
                  <a:cubicBezTo>
                    <a:pt x="2804" y="602"/>
                    <a:pt x="2804" y="602"/>
                    <a:pt x="2804" y="602"/>
                  </a:cubicBezTo>
                  <a:cubicBezTo>
                    <a:pt x="2701" y="549"/>
                    <a:pt x="2592" y="507"/>
                    <a:pt x="2476" y="476"/>
                  </a:cubicBezTo>
                  <a:cubicBezTo>
                    <a:pt x="2408" y="457"/>
                    <a:pt x="2340" y="444"/>
                    <a:pt x="2271" y="434"/>
                  </a:cubicBezTo>
                  <a:cubicBezTo>
                    <a:pt x="2269" y="434"/>
                    <a:pt x="2269" y="434"/>
                    <a:pt x="2269" y="434"/>
                  </a:cubicBezTo>
                  <a:cubicBezTo>
                    <a:pt x="2257" y="433"/>
                    <a:pt x="2257" y="433"/>
                    <a:pt x="2257" y="433"/>
                  </a:cubicBezTo>
                  <a:cubicBezTo>
                    <a:pt x="2189" y="424"/>
                    <a:pt x="2121" y="420"/>
                    <a:pt x="2051" y="420"/>
                  </a:cubicBezTo>
                  <a:cubicBezTo>
                    <a:pt x="1931" y="420"/>
                    <a:pt x="1814" y="432"/>
                    <a:pt x="1702" y="457"/>
                  </a:cubicBezTo>
                  <a:cubicBezTo>
                    <a:pt x="1692" y="459"/>
                    <a:pt x="1692" y="459"/>
                    <a:pt x="1692" y="459"/>
                  </a:cubicBezTo>
                  <a:cubicBezTo>
                    <a:pt x="1686" y="460"/>
                    <a:pt x="1686" y="460"/>
                    <a:pt x="1686" y="460"/>
                  </a:cubicBezTo>
                  <a:cubicBezTo>
                    <a:pt x="1525" y="497"/>
                    <a:pt x="1371" y="558"/>
                    <a:pt x="1229" y="640"/>
                  </a:cubicBezTo>
                  <a:cubicBezTo>
                    <a:pt x="1168" y="675"/>
                    <a:pt x="1110" y="714"/>
                    <a:pt x="1054" y="756"/>
                  </a:cubicBezTo>
                  <a:cubicBezTo>
                    <a:pt x="1053" y="757"/>
                    <a:pt x="1053" y="757"/>
                    <a:pt x="1053" y="757"/>
                  </a:cubicBezTo>
                  <a:cubicBezTo>
                    <a:pt x="1051" y="758"/>
                    <a:pt x="1051" y="758"/>
                    <a:pt x="1051" y="758"/>
                  </a:cubicBezTo>
                  <a:cubicBezTo>
                    <a:pt x="1048" y="761"/>
                    <a:pt x="1048" y="761"/>
                    <a:pt x="1048" y="761"/>
                  </a:cubicBezTo>
                  <a:cubicBezTo>
                    <a:pt x="992" y="804"/>
                    <a:pt x="939" y="851"/>
                    <a:pt x="888" y="901"/>
                  </a:cubicBezTo>
                  <a:cubicBezTo>
                    <a:pt x="777" y="1012"/>
                    <a:pt x="682" y="1139"/>
                    <a:pt x="606" y="1279"/>
                  </a:cubicBezTo>
                  <a:cubicBezTo>
                    <a:pt x="605" y="1281"/>
                    <a:pt x="605" y="1281"/>
                    <a:pt x="605" y="1281"/>
                  </a:cubicBezTo>
                  <a:cubicBezTo>
                    <a:pt x="599" y="1292"/>
                    <a:pt x="599" y="1292"/>
                    <a:pt x="599" y="1292"/>
                  </a:cubicBezTo>
                  <a:cubicBezTo>
                    <a:pt x="592" y="1304"/>
                    <a:pt x="592" y="1304"/>
                    <a:pt x="592" y="1304"/>
                  </a:cubicBezTo>
                  <a:cubicBezTo>
                    <a:pt x="592" y="1305"/>
                    <a:pt x="592" y="1305"/>
                    <a:pt x="592" y="1305"/>
                  </a:cubicBezTo>
                  <a:cubicBezTo>
                    <a:pt x="543" y="1399"/>
                    <a:pt x="503" y="1499"/>
                    <a:pt x="472" y="1605"/>
                  </a:cubicBezTo>
                  <a:cubicBezTo>
                    <a:pt x="472" y="1605"/>
                    <a:pt x="472" y="1605"/>
                    <a:pt x="472" y="1605"/>
                  </a:cubicBezTo>
                  <a:cubicBezTo>
                    <a:pt x="429" y="1750"/>
                    <a:pt x="407" y="1904"/>
                    <a:pt x="407" y="2063"/>
                  </a:cubicBezTo>
                  <a:cubicBezTo>
                    <a:pt x="407" y="2517"/>
                    <a:pt x="591" y="2928"/>
                    <a:pt x="888" y="3225"/>
                  </a:cubicBezTo>
                  <a:cubicBezTo>
                    <a:pt x="1044" y="3381"/>
                    <a:pt x="1231" y="3506"/>
                    <a:pt x="1439" y="3589"/>
                  </a:cubicBezTo>
                  <a:cubicBezTo>
                    <a:pt x="1439" y="3589"/>
                    <a:pt x="1439" y="3589"/>
                    <a:pt x="1439" y="3589"/>
                  </a:cubicBezTo>
                  <a:cubicBezTo>
                    <a:pt x="1499" y="3613"/>
                    <a:pt x="1561" y="3634"/>
                    <a:pt x="1625" y="3651"/>
                  </a:cubicBezTo>
                  <a:cubicBezTo>
                    <a:pt x="1692" y="3669"/>
                    <a:pt x="1760" y="3682"/>
                    <a:pt x="1827" y="3692"/>
                  </a:cubicBezTo>
                  <a:cubicBezTo>
                    <a:pt x="1833" y="3692"/>
                    <a:pt x="1833" y="3692"/>
                    <a:pt x="1833" y="3692"/>
                  </a:cubicBezTo>
                  <a:cubicBezTo>
                    <a:pt x="1835" y="3693"/>
                    <a:pt x="1835" y="3693"/>
                    <a:pt x="1835" y="3693"/>
                  </a:cubicBezTo>
                  <a:cubicBezTo>
                    <a:pt x="1894" y="3701"/>
                    <a:pt x="1955" y="3705"/>
                    <a:pt x="2017" y="3707"/>
                  </a:cubicBezTo>
                  <a:cubicBezTo>
                    <a:pt x="2016" y="3707"/>
                    <a:pt x="2016" y="3707"/>
                    <a:pt x="2016" y="3707"/>
                  </a:cubicBezTo>
                  <a:cubicBezTo>
                    <a:pt x="2321" y="3714"/>
                    <a:pt x="2617" y="3634"/>
                    <a:pt x="2872" y="3487"/>
                  </a:cubicBezTo>
                  <a:cubicBezTo>
                    <a:pt x="3237" y="3276"/>
                    <a:pt x="3521" y="2927"/>
                    <a:pt x="3638" y="2489"/>
                  </a:cubicBezTo>
                  <a:cubicBezTo>
                    <a:pt x="3659" y="2412"/>
                    <a:pt x="3674" y="2336"/>
                    <a:pt x="3683" y="2260"/>
                  </a:cubicBezTo>
                  <a:close/>
                </a:path>
              </a:pathLst>
            </a:custGeom>
            <a:solidFill>
              <a:srgbClr val="3B3838"/>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3" name="组合 2"/>
          <p:cNvGrpSpPr/>
          <p:nvPr/>
        </p:nvGrpSpPr>
        <p:grpSpPr>
          <a:xfrm>
            <a:off x="4416340" y="2242301"/>
            <a:ext cx="1293897" cy="1293897"/>
            <a:chOff x="4416340" y="2242301"/>
            <a:chExt cx="1293897" cy="1293897"/>
          </a:xfrm>
        </p:grpSpPr>
        <p:grpSp>
          <p:nvGrpSpPr>
            <p:cNvPr id="42" name="组合 41"/>
            <p:cNvGrpSpPr/>
            <p:nvPr/>
          </p:nvGrpSpPr>
          <p:grpSpPr>
            <a:xfrm>
              <a:off x="4416340" y="2242301"/>
              <a:ext cx="1293897" cy="1293897"/>
              <a:chOff x="2748586" y="4459913"/>
              <a:chExt cx="1313202" cy="1313202"/>
            </a:xfrm>
          </p:grpSpPr>
          <p:sp>
            <p:nvSpPr>
              <p:cNvPr id="43" name="流程图: 联系 42"/>
              <p:cNvSpPr/>
              <p:nvPr/>
            </p:nvSpPr>
            <p:spPr>
              <a:xfrm>
                <a:off x="2748586" y="4459913"/>
                <a:ext cx="1313202" cy="1313202"/>
              </a:xfrm>
              <a:prstGeom prst="flowChartConnector">
                <a:avLst/>
              </a:prstGeom>
              <a:solidFill>
                <a:srgbClr val="D74B56">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联系 43"/>
              <p:cNvSpPr/>
              <p:nvPr/>
            </p:nvSpPr>
            <p:spPr>
              <a:xfrm>
                <a:off x="2927012" y="4630569"/>
                <a:ext cx="971889" cy="971889"/>
              </a:xfrm>
              <a:prstGeom prst="flowChartConnector">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KSO_Shape"/>
            <p:cNvSpPr/>
            <p:nvPr/>
          </p:nvSpPr>
          <p:spPr>
            <a:xfrm>
              <a:off x="4856466" y="2633644"/>
              <a:ext cx="408796" cy="477194"/>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6" name="组合 5"/>
          <p:cNvGrpSpPr/>
          <p:nvPr/>
        </p:nvGrpSpPr>
        <p:grpSpPr>
          <a:xfrm>
            <a:off x="5744328" y="1482726"/>
            <a:ext cx="760497" cy="760497"/>
            <a:chOff x="5744328" y="1482726"/>
            <a:chExt cx="760497" cy="760497"/>
          </a:xfrm>
        </p:grpSpPr>
        <p:grpSp>
          <p:nvGrpSpPr>
            <p:cNvPr id="45" name="组合 44"/>
            <p:cNvGrpSpPr/>
            <p:nvPr/>
          </p:nvGrpSpPr>
          <p:grpSpPr>
            <a:xfrm>
              <a:off x="5744328" y="1482726"/>
              <a:ext cx="760497" cy="760497"/>
              <a:chOff x="2748586" y="4459913"/>
              <a:chExt cx="1313202" cy="1313202"/>
            </a:xfrm>
          </p:grpSpPr>
          <p:sp>
            <p:nvSpPr>
              <p:cNvPr id="46" name="流程图: 联系 45"/>
              <p:cNvSpPr/>
              <p:nvPr/>
            </p:nvSpPr>
            <p:spPr>
              <a:xfrm>
                <a:off x="2748586" y="4459913"/>
                <a:ext cx="1313202" cy="1313202"/>
              </a:xfrm>
              <a:prstGeom prst="flowChartConnector">
                <a:avLst/>
              </a:prstGeom>
              <a:solidFill>
                <a:srgbClr val="3FACD9">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流程图: 联系 46"/>
              <p:cNvSpPr/>
              <p:nvPr/>
            </p:nvSpPr>
            <p:spPr>
              <a:xfrm>
                <a:off x="2927011" y="4630570"/>
                <a:ext cx="971889" cy="971889"/>
              </a:xfrm>
              <a:prstGeom prst="flowChartConnector">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KSO_Shape"/>
            <p:cNvSpPr>
              <a:spLocks/>
            </p:cNvSpPr>
            <p:nvPr/>
          </p:nvSpPr>
          <p:spPr bwMode="auto">
            <a:xfrm>
              <a:off x="5972927" y="1724866"/>
              <a:ext cx="277696" cy="278679"/>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rgbClr val="3B3838"/>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5" name="组合 4"/>
          <p:cNvGrpSpPr/>
          <p:nvPr/>
        </p:nvGrpSpPr>
        <p:grpSpPr>
          <a:xfrm>
            <a:off x="5739479" y="3395663"/>
            <a:ext cx="1320509" cy="1320509"/>
            <a:chOff x="5739479" y="3395663"/>
            <a:chExt cx="1320509" cy="1320509"/>
          </a:xfrm>
        </p:grpSpPr>
        <p:grpSp>
          <p:nvGrpSpPr>
            <p:cNvPr id="48" name="组合 47"/>
            <p:cNvGrpSpPr/>
            <p:nvPr/>
          </p:nvGrpSpPr>
          <p:grpSpPr>
            <a:xfrm>
              <a:off x="5739479" y="3395663"/>
              <a:ext cx="1320509" cy="1320509"/>
              <a:chOff x="2748586" y="4459913"/>
              <a:chExt cx="1313202" cy="1313202"/>
            </a:xfrm>
          </p:grpSpPr>
          <p:sp>
            <p:nvSpPr>
              <p:cNvPr id="49" name="流程图: 联系 48"/>
              <p:cNvSpPr/>
              <p:nvPr/>
            </p:nvSpPr>
            <p:spPr>
              <a:xfrm>
                <a:off x="2748586" y="4459913"/>
                <a:ext cx="1313202" cy="1313202"/>
              </a:xfrm>
              <a:prstGeom prst="flowChartConnector">
                <a:avLst/>
              </a:prstGeom>
              <a:solidFill>
                <a:srgbClr val="7F7F7F">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流程图: 联系 49"/>
              <p:cNvSpPr/>
              <p:nvPr/>
            </p:nvSpPr>
            <p:spPr>
              <a:xfrm>
                <a:off x="2927012" y="4630569"/>
                <a:ext cx="971889" cy="971889"/>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KSO_Shape"/>
            <p:cNvSpPr/>
            <p:nvPr/>
          </p:nvSpPr>
          <p:spPr>
            <a:xfrm>
              <a:off x="6208420" y="3865216"/>
              <a:ext cx="455074" cy="383020"/>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9" name="组合 8"/>
          <p:cNvGrpSpPr/>
          <p:nvPr/>
        </p:nvGrpSpPr>
        <p:grpSpPr>
          <a:xfrm>
            <a:off x="6925215" y="1269553"/>
            <a:ext cx="1749679" cy="1749679"/>
            <a:chOff x="6925215" y="1269553"/>
            <a:chExt cx="1749679" cy="1749679"/>
          </a:xfrm>
        </p:grpSpPr>
        <p:grpSp>
          <p:nvGrpSpPr>
            <p:cNvPr id="51" name="组合 50"/>
            <p:cNvGrpSpPr/>
            <p:nvPr/>
          </p:nvGrpSpPr>
          <p:grpSpPr>
            <a:xfrm>
              <a:off x="6925215" y="1269553"/>
              <a:ext cx="1749679" cy="1749679"/>
              <a:chOff x="2748586" y="4459913"/>
              <a:chExt cx="1313202" cy="1313202"/>
            </a:xfrm>
          </p:grpSpPr>
          <p:sp>
            <p:nvSpPr>
              <p:cNvPr id="52" name="流程图: 联系 51"/>
              <p:cNvSpPr/>
              <p:nvPr/>
            </p:nvSpPr>
            <p:spPr>
              <a:xfrm>
                <a:off x="2748586" y="4459913"/>
                <a:ext cx="1313202" cy="1313202"/>
              </a:xfrm>
              <a:prstGeom prst="flowChartConnector">
                <a:avLst/>
              </a:prstGeom>
              <a:solidFill>
                <a:srgbClr val="FFB82E">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流程图: 联系 52"/>
              <p:cNvSpPr/>
              <p:nvPr/>
            </p:nvSpPr>
            <p:spPr>
              <a:xfrm>
                <a:off x="2927012" y="4630569"/>
                <a:ext cx="971889" cy="971889"/>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Group 36"/>
            <p:cNvGrpSpPr>
              <a:grpSpLocks noChangeAspect="1"/>
            </p:cNvGrpSpPr>
            <p:nvPr/>
          </p:nvGrpSpPr>
          <p:grpSpPr bwMode="auto">
            <a:xfrm>
              <a:off x="7495225" y="1725570"/>
              <a:ext cx="590550" cy="690563"/>
              <a:chOff x="5788" y="2440"/>
              <a:chExt cx="372" cy="435"/>
            </a:xfrm>
          </p:grpSpPr>
          <p:sp>
            <p:nvSpPr>
              <p:cNvPr id="78" name="Freeform 37"/>
              <p:cNvSpPr>
                <a:spLocks noEditPoints="1"/>
              </p:cNvSpPr>
              <p:nvPr/>
            </p:nvSpPr>
            <p:spPr bwMode="auto">
              <a:xfrm>
                <a:off x="5788" y="2440"/>
                <a:ext cx="372" cy="435"/>
              </a:xfrm>
              <a:custGeom>
                <a:avLst/>
                <a:gdLst>
                  <a:gd name="T0" fmla="*/ 138 w 154"/>
                  <a:gd name="T1" fmla="*/ 181 h 181"/>
                  <a:gd name="T2" fmla="*/ 16 w 154"/>
                  <a:gd name="T3" fmla="*/ 181 h 181"/>
                  <a:gd name="T4" fmla="*/ 2 w 154"/>
                  <a:gd name="T5" fmla="*/ 173 h 181"/>
                  <a:gd name="T6" fmla="*/ 2 w 154"/>
                  <a:gd name="T7" fmla="*/ 158 h 181"/>
                  <a:gd name="T8" fmla="*/ 39 w 154"/>
                  <a:gd name="T9" fmla="*/ 92 h 181"/>
                  <a:gd name="T10" fmla="*/ 48 w 154"/>
                  <a:gd name="T11" fmla="*/ 56 h 181"/>
                  <a:gd name="T12" fmla="*/ 48 w 154"/>
                  <a:gd name="T13" fmla="*/ 22 h 181"/>
                  <a:gd name="T14" fmla="*/ 43 w 154"/>
                  <a:gd name="T15" fmla="*/ 11 h 181"/>
                  <a:gd name="T16" fmla="*/ 54 w 154"/>
                  <a:gd name="T17" fmla="*/ 0 h 181"/>
                  <a:gd name="T18" fmla="*/ 100 w 154"/>
                  <a:gd name="T19" fmla="*/ 0 h 181"/>
                  <a:gd name="T20" fmla="*/ 112 w 154"/>
                  <a:gd name="T21" fmla="*/ 11 h 181"/>
                  <a:gd name="T22" fmla="*/ 106 w 154"/>
                  <a:gd name="T23" fmla="*/ 22 h 181"/>
                  <a:gd name="T24" fmla="*/ 106 w 154"/>
                  <a:gd name="T25" fmla="*/ 57 h 181"/>
                  <a:gd name="T26" fmla="*/ 115 w 154"/>
                  <a:gd name="T27" fmla="*/ 93 h 181"/>
                  <a:gd name="T28" fmla="*/ 152 w 154"/>
                  <a:gd name="T29" fmla="*/ 158 h 181"/>
                  <a:gd name="T30" fmla="*/ 151 w 154"/>
                  <a:gd name="T31" fmla="*/ 173 h 181"/>
                  <a:gd name="T32" fmla="*/ 138 w 154"/>
                  <a:gd name="T33" fmla="*/ 181 h 181"/>
                  <a:gd name="T34" fmla="*/ 54 w 154"/>
                  <a:gd name="T35" fmla="*/ 8 h 181"/>
                  <a:gd name="T36" fmla="*/ 51 w 154"/>
                  <a:gd name="T37" fmla="*/ 12 h 181"/>
                  <a:gd name="T38" fmla="*/ 53 w 154"/>
                  <a:gd name="T39" fmla="*/ 15 h 181"/>
                  <a:gd name="T40" fmla="*/ 56 w 154"/>
                  <a:gd name="T41" fmla="*/ 16 h 181"/>
                  <a:gd name="T42" fmla="*/ 56 w 154"/>
                  <a:gd name="T43" fmla="*/ 56 h 181"/>
                  <a:gd name="T44" fmla="*/ 46 w 154"/>
                  <a:gd name="T45" fmla="*/ 96 h 181"/>
                  <a:gd name="T46" fmla="*/ 9 w 154"/>
                  <a:gd name="T47" fmla="*/ 162 h 181"/>
                  <a:gd name="T48" fmla="*/ 9 w 154"/>
                  <a:gd name="T49" fmla="*/ 169 h 181"/>
                  <a:gd name="T50" fmla="*/ 16 w 154"/>
                  <a:gd name="T51" fmla="*/ 173 h 181"/>
                  <a:gd name="T52" fmla="*/ 138 w 154"/>
                  <a:gd name="T53" fmla="*/ 173 h 181"/>
                  <a:gd name="T54" fmla="*/ 144 w 154"/>
                  <a:gd name="T55" fmla="*/ 169 h 181"/>
                  <a:gd name="T56" fmla="*/ 144 w 154"/>
                  <a:gd name="T57" fmla="*/ 162 h 181"/>
                  <a:gd name="T58" fmla="*/ 108 w 154"/>
                  <a:gd name="T59" fmla="*/ 97 h 181"/>
                  <a:gd name="T60" fmla="*/ 98 w 154"/>
                  <a:gd name="T61" fmla="*/ 57 h 181"/>
                  <a:gd name="T62" fmla="*/ 98 w 154"/>
                  <a:gd name="T63" fmla="*/ 16 h 181"/>
                  <a:gd name="T64" fmla="*/ 101 w 154"/>
                  <a:gd name="T65" fmla="*/ 15 h 181"/>
                  <a:gd name="T66" fmla="*/ 104 w 154"/>
                  <a:gd name="T67" fmla="*/ 12 h 181"/>
                  <a:gd name="T68" fmla="*/ 100 w 154"/>
                  <a:gd name="T69" fmla="*/ 8 h 181"/>
                  <a:gd name="T70" fmla="*/ 54 w 154"/>
                  <a:gd name="T71" fmla="*/ 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181">
                    <a:moveTo>
                      <a:pt x="138" y="181"/>
                    </a:moveTo>
                    <a:cubicBezTo>
                      <a:pt x="16" y="181"/>
                      <a:pt x="16" y="181"/>
                      <a:pt x="16" y="181"/>
                    </a:cubicBezTo>
                    <a:cubicBezTo>
                      <a:pt x="10" y="181"/>
                      <a:pt x="5" y="178"/>
                      <a:pt x="2" y="173"/>
                    </a:cubicBezTo>
                    <a:cubicBezTo>
                      <a:pt x="0" y="168"/>
                      <a:pt x="0" y="163"/>
                      <a:pt x="2" y="158"/>
                    </a:cubicBezTo>
                    <a:cubicBezTo>
                      <a:pt x="39" y="92"/>
                      <a:pt x="39" y="92"/>
                      <a:pt x="39" y="92"/>
                    </a:cubicBezTo>
                    <a:cubicBezTo>
                      <a:pt x="45" y="81"/>
                      <a:pt x="48" y="69"/>
                      <a:pt x="48" y="56"/>
                    </a:cubicBezTo>
                    <a:cubicBezTo>
                      <a:pt x="48" y="22"/>
                      <a:pt x="48" y="22"/>
                      <a:pt x="48" y="22"/>
                    </a:cubicBezTo>
                    <a:cubicBezTo>
                      <a:pt x="44" y="20"/>
                      <a:pt x="42" y="15"/>
                      <a:pt x="43" y="11"/>
                    </a:cubicBezTo>
                    <a:cubicBezTo>
                      <a:pt x="43" y="4"/>
                      <a:pt x="48" y="0"/>
                      <a:pt x="54" y="0"/>
                    </a:cubicBezTo>
                    <a:cubicBezTo>
                      <a:pt x="100" y="0"/>
                      <a:pt x="100" y="0"/>
                      <a:pt x="100" y="0"/>
                    </a:cubicBezTo>
                    <a:cubicBezTo>
                      <a:pt x="107" y="0"/>
                      <a:pt x="111" y="5"/>
                      <a:pt x="112" y="11"/>
                    </a:cubicBezTo>
                    <a:cubicBezTo>
                      <a:pt x="112" y="15"/>
                      <a:pt x="110" y="20"/>
                      <a:pt x="106" y="22"/>
                    </a:cubicBezTo>
                    <a:cubicBezTo>
                      <a:pt x="106" y="57"/>
                      <a:pt x="106" y="57"/>
                      <a:pt x="106" y="57"/>
                    </a:cubicBezTo>
                    <a:cubicBezTo>
                      <a:pt x="106" y="69"/>
                      <a:pt x="109" y="82"/>
                      <a:pt x="115" y="93"/>
                    </a:cubicBezTo>
                    <a:cubicBezTo>
                      <a:pt x="152" y="158"/>
                      <a:pt x="152" y="158"/>
                      <a:pt x="152" y="158"/>
                    </a:cubicBezTo>
                    <a:cubicBezTo>
                      <a:pt x="154" y="162"/>
                      <a:pt x="154" y="168"/>
                      <a:pt x="151" y="173"/>
                    </a:cubicBezTo>
                    <a:cubicBezTo>
                      <a:pt x="149" y="178"/>
                      <a:pt x="144" y="181"/>
                      <a:pt x="138" y="181"/>
                    </a:cubicBezTo>
                    <a:close/>
                    <a:moveTo>
                      <a:pt x="54" y="8"/>
                    </a:moveTo>
                    <a:cubicBezTo>
                      <a:pt x="51" y="8"/>
                      <a:pt x="51" y="11"/>
                      <a:pt x="51" y="12"/>
                    </a:cubicBezTo>
                    <a:cubicBezTo>
                      <a:pt x="51" y="12"/>
                      <a:pt x="51" y="15"/>
                      <a:pt x="53" y="15"/>
                    </a:cubicBezTo>
                    <a:cubicBezTo>
                      <a:pt x="56" y="16"/>
                      <a:pt x="56" y="16"/>
                      <a:pt x="56" y="16"/>
                    </a:cubicBezTo>
                    <a:cubicBezTo>
                      <a:pt x="56" y="56"/>
                      <a:pt x="56" y="56"/>
                      <a:pt x="56" y="56"/>
                    </a:cubicBezTo>
                    <a:cubicBezTo>
                      <a:pt x="56" y="70"/>
                      <a:pt x="52" y="84"/>
                      <a:pt x="46" y="96"/>
                    </a:cubicBezTo>
                    <a:cubicBezTo>
                      <a:pt x="9" y="162"/>
                      <a:pt x="9" y="162"/>
                      <a:pt x="9" y="162"/>
                    </a:cubicBezTo>
                    <a:cubicBezTo>
                      <a:pt x="8" y="164"/>
                      <a:pt x="8" y="167"/>
                      <a:pt x="9" y="169"/>
                    </a:cubicBezTo>
                    <a:cubicBezTo>
                      <a:pt x="11" y="171"/>
                      <a:pt x="13" y="173"/>
                      <a:pt x="16" y="173"/>
                    </a:cubicBezTo>
                    <a:cubicBezTo>
                      <a:pt x="138" y="173"/>
                      <a:pt x="138" y="173"/>
                      <a:pt x="138" y="173"/>
                    </a:cubicBezTo>
                    <a:cubicBezTo>
                      <a:pt x="141" y="173"/>
                      <a:pt x="143" y="171"/>
                      <a:pt x="144" y="169"/>
                    </a:cubicBezTo>
                    <a:cubicBezTo>
                      <a:pt x="146" y="167"/>
                      <a:pt x="146" y="164"/>
                      <a:pt x="144" y="162"/>
                    </a:cubicBezTo>
                    <a:cubicBezTo>
                      <a:pt x="108" y="97"/>
                      <a:pt x="108" y="97"/>
                      <a:pt x="108" y="97"/>
                    </a:cubicBezTo>
                    <a:cubicBezTo>
                      <a:pt x="101" y="85"/>
                      <a:pt x="98" y="71"/>
                      <a:pt x="98" y="57"/>
                    </a:cubicBezTo>
                    <a:cubicBezTo>
                      <a:pt x="98" y="16"/>
                      <a:pt x="98" y="16"/>
                      <a:pt x="98" y="16"/>
                    </a:cubicBezTo>
                    <a:cubicBezTo>
                      <a:pt x="101" y="15"/>
                      <a:pt x="101" y="15"/>
                      <a:pt x="101" y="15"/>
                    </a:cubicBezTo>
                    <a:cubicBezTo>
                      <a:pt x="104" y="15"/>
                      <a:pt x="104" y="12"/>
                      <a:pt x="104" y="12"/>
                    </a:cubicBezTo>
                    <a:cubicBezTo>
                      <a:pt x="104" y="10"/>
                      <a:pt x="103" y="8"/>
                      <a:pt x="100" y="8"/>
                    </a:cubicBezTo>
                    <a:lnTo>
                      <a:pt x="54" y="8"/>
                    </a:lnTo>
                    <a:close/>
                  </a:path>
                </a:pathLst>
              </a:custGeom>
              <a:solidFill>
                <a:srgbClr val="3B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8"/>
              <p:cNvSpPr>
                <a:spLocks noEditPoints="1"/>
              </p:cNvSpPr>
              <p:nvPr/>
            </p:nvSpPr>
            <p:spPr bwMode="auto">
              <a:xfrm>
                <a:off x="5834" y="2688"/>
                <a:ext cx="280" cy="146"/>
              </a:xfrm>
              <a:custGeom>
                <a:avLst/>
                <a:gdLst>
                  <a:gd name="T0" fmla="*/ 112 w 116"/>
                  <a:gd name="T1" fmla="*/ 48 h 61"/>
                  <a:gd name="T2" fmla="*/ 85 w 116"/>
                  <a:gd name="T3" fmla="*/ 0 h 61"/>
                  <a:gd name="T4" fmla="*/ 30 w 116"/>
                  <a:gd name="T5" fmla="*/ 0 h 61"/>
                  <a:gd name="T6" fmla="*/ 4 w 116"/>
                  <a:gd name="T7" fmla="*/ 48 h 61"/>
                  <a:gd name="T8" fmla="*/ 7 w 116"/>
                  <a:gd name="T9" fmla="*/ 61 h 61"/>
                  <a:gd name="T10" fmla="*/ 109 w 116"/>
                  <a:gd name="T11" fmla="*/ 61 h 61"/>
                  <a:gd name="T12" fmla="*/ 112 w 116"/>
                  <a:gd name="T13" fmla="*/ 48 h 61"/>
                  <a:gd name="T14" fmla="*/ 37 w 116"/>
                  <a:gd name="T15" fmla="*/ 37 h 61"/>
                  <a:gd name="T16" fmla="*/ 32 w 116"/>
                  <a:gd name="T17" fmla="*/ 33 h 61"/>
                  <a:gd name="T18" fmla="*/ 37 w 116"/>
                  <a:gd name="T19" fmla="*/ 29 h 61"/>
                  <a:gd name="T20" fmla="*/ 41 w 116"/>
                  <a:gd name="T21" fmla="*/ 33 h 61"/>
                  <a:gd name="T22" fmla="*/ 37 w 116"/>
                  <a:gd name="T23" fmla="*/ 37 h 61"/>
                  <a:gd name="T24" fmla="*/ 64 w 116"/>
                  <a:gd name="T25" fmla="*/ 15 h 61"/>
                  <a:gd name="T26" fmla="*/ 68 w 116"/>
                  <a:gd name="T27" fmla="*/ 11 h 61"/>
                  <a:gd name="T28" fmla="*/ 72 w 116"/>
                  <a:gd name="T29" fmla="*/ 15 h 61"/>
                  <a:gd name="T30" fmla="*/ 68 w 116"/>
                  <a:gd name="T31" fmla="*/ 19 h 61"/>
                  <a:gd name="T32" fmla="*/ 64 w 116"/>
                  <a:gd name="T33" fmla="*/ 15 h 61"/>
                  <a:gd name="T34" fmla="*/ 74 w 116"/>
                  <a:gd name="T35" fmla="*/ 53 h 61"/>
                  <a:gd name="T36" fmla="*/ 69 w 116"/>
                  <a:gd name="T37" fmla="*/ 48 h 61"/>
                  <a:gd name="T38" fmla="*/ 74 w 116"/>
                  <a:gd name="T39" fmla="*/ 44 h 61"/>
                  <a:gd name="T40" fmla="*/ 78 w 116"/>
                  <a:gd name="T41" fmla="*/ 48 h 61"/>
                  <a:gd name="T42" fmla="*/ 74 w 116"/>
                  <a:gd name="T43"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61">
                    <a:moveTo>
                      <a:pt x="112" y="48"/>
                    </a:moveTo>
                    <a:cubicBezTo>
                      <a:pt x="112" y="48"/>
                      <a:pt x="86" y="1"/>
                      <a:pt x="85" y="0"/>
                    </a:cubicBezTo>
                    <a:cubicBezTo>
                      <a:pt x="30" y="0"/>
                      <a:pt x="30" y="0"/>
                      <a:pt x="30" y="0"/>
                    </a:cubicBezTo>
                    <a:cubicBezTo>
                      <a:pt x="30" y="1"/>
                      <a:pt x="4" y="48"/>
                      <a:pt x="4" y="48"/>
                    </a:cubicBezTo>
                    <a:cubicBezTo>
                      <a:pt x="1" y="54"/>
                      <a:pt x="0" y="61"/>
                      <a:pt x="7" y="61"/>
                    </a:cubicBezTo>
                    <a:cubicBezTo>
                      <a:pt x="109" y="61"/>
                      <a:pt x="109" y="61"/>
                      <a:pt x="109" y="61"/>
                    </a:cubicBezTo>
                    <a:cubicBezTo>
                      <a:pt x="116" y="61"/>
                      <a:pt x="115" y="54"/>
                      <a:pt x="112" y="48"/>
                    </a:cubicBezTo>
                    <a:close/>
                    <a:moveTo>
                      <a:pt x="37" y="37"/>
                    </a:moveTo>
                    <a:cubicBezTo>
                      <a:pt x="34" y="37"/>
                      <a:pt x="32" y="35"/>
                      <a:pt x="32" y="33"/>
                    </a:cubicBezTo>
                    <a:cubicBezTo>
                      <a:pt x="32" y="31"/>
                      <a:pt x="34" y="29"/>
                      <a:pt x="37" y="29"/>
                    </a:cubicBezTo>
                    <a:cubicBezTo>
                      <a:pt x="39" y="29"/>
                      <a:pt x="41" y="31"/>
                      <a:pt x="41" y="33"/>
                    </a:cubicBezTo>
                    <a:cubicBezTo>
                      <a:pt x="41" y="35"/>
                      <a:pt x="39" y="37"/>
                      <a:pt x="37" y="37"/>
                    </a:cubicBezTo>
                    <a:close/>
                    <a:moveTo>
                      <a:pt x="64" y="15"/>
                    </a:moveTo>
                    <a:cubicBezTo>
                      <a:pt x="64" y="13"/>
                      <a:pt x="66" y="11"/>
                      <a:pt x="68" y="11"/>
                    </a:cubicBezTo>
                    <a:cubicBezTo>
                      <a:pt x="70" y="11"/>
                      <a:pt x="72" y="13"/>
                      <a:pt x="72" y="15"/>
                    </a:cubicBezTo>
                    <a:cubicBezTo>
                      <a:pt x="72" y="17"/>
                      <a:pt x="70" y="19"/>
                      <a:pt x="68" y="19"/>
                    </a:cubicBezTo>
                    <a:cubicBezTo>
                      <a:pt x="66" y="19"/>
                      <a:pt x="64" y="17"/>
                      <a:pt x="64" y="15"/>
                    </a:cubicBezTo>
                    <a:close/>
                    <a:moveTo>
                      <a:pt x="74" y="53"/>
                    </a:moveTo>
                    <a:cubicBezTo>
                      <a:pt x="71" y="53"/>
                      <a:pt x="69" y="51"/>
                      <a:pt x="69" y="48"/>
                    </a:cubicBezTo>
                    <a:cubicBezTo>
                      <a:pt x="69" y="46"/>
                      <a:pt x="71" y="44"/>
                      <a:pt x="74" y="44"/>
                    </a:cubicBezTo>
                    <a:cubicBezTo>
                      <a:pt x="76" y="44"/>
                      <a:pt x="78" y="46"/>
                      <a:pt x="78" y="48"/>
                    </a:cubicBezTo>
                    <a:cubicBezTo>
                      <a:pt x="78" y="51"/>
                      <a:pt x="76" y="53"/>
                      <a:pt x="74" y="53"/>
                    </a:cubicBezTo>
                    <a:close/>
                  </a:path>
                </a:pathLst>
              </a:custGeom>
              <a:solidFill>
                <a:srgbClr val="3B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9148524" y="1450735"/>
            <a:ext cx="1010130" cy="1010130"/>
            <a:chOff x="9148524" y="1450735"/>
            <a:chExt cx="1010130" cy="1010130"/>
          </a:xfrm>
        </p:grpSpPr>
        <p:grpSp>
          <p:nvGrpSpPr>
            <p:cNvPr id="54" name="组合 53"/>
            <p:cNvGrpSpPr/>
            <p:nvPr/>
          </p:nvGrpSpPr>
          <p:grpSpPr>
            <a:xfrm>
              <a:off x="9148524" y="1450735"/>
              <a:ext cx="1010130" cy="1010130"/>
              <a:chOff x="2748586" y="4459913"/>
              <a:chExt cx="1313202" cy="1313202"/>
            </a:xfrm>
          </p:grpSpPr>
          <p:sp>
            <p:nvSpPr>
              <p:cNvPr id="55" name="流程图: 联系 54"/>
              <p:cNvSpPr/>
              <p:nvPr/>
            </p:nvSpPr>
            <p:spPr>
              <a:xfrm>
                <a:off x="2748586" y="4459913"/>
                <a:ext cx="1313202" cy="1313202"/>
              </a:xfrm>
              <a:prstGeom prst="flowChartConnector">
                <a:avLst/>
              </a:prstGeom>
              <a:solidFill>
                <a:srgbClr val="7F7F7F">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流程图: 联系 55"/>
              <p:cNvSpPr/>
              <p:nvPr/>
            </p:nvSpPr>
            <p:spPr>
              <a:xfrm>
                <a:off x="2927012" y="4630569"/>
                <a:ext cx="971889" cy="971889"/>
              </a:xfrm>
              <a:prstGeom prst="flowChartConnector">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KSO_Shape"/>
            <p:cNvSpPr>
              <a:spLocks/>
            </p:cNvSpPr>
            <p:nvPr/>
          </p:nvSpPr>
          <p:spPr bwMode="auto">
            <a:xfrm>
              <a:off x="9487750" y="1834761"/>
              <a:ext cx="345551" cy="271809"/>
            </a:xfrm>
            <a:custGeom>
              <a:avLst/>
              <a:gdLst>
                <a:gd name="T0" fmla="*/ 1306858 w 3440"/>
                <a:gd name="T1" fmla="*/ 56020 h 2703"/>
                <a:gd name="T2" fmla="*/ 1543422 w 3440"/>
                <a:gd name="T3" fmla="*/ 419367 h 2703"/>
                <a:gd name="T4" fmla="*/ 1800397 w 3440"/>
                <a:gd name="T5" fmla="*/ 848158 h 2703"/>
                <a:gd name="T6" fmla="*/ 1495272 w 3440"/>
                <a:gd name="T7" fmla="*/ 1209934 h 2703"/>
                <a:gd name="T8" fmla="*/ 253835 w 3440"/>
                <a:gd name="T9" fmla="*/ 1373283 h 2703"/>
                <a:gd name="T10" fmla="*/ 0 w 3440"/>
                <a:gd name="T11" fmla="*/ 945015 h 2703"/>
                <a:gd name="T12" fmla="*/ 253312 w 3440"/>
                <a:gd name="T13" fmla="*/ 781666 h 2703"/>
                <a:gd name="T14" fmla="*/ 262209 w 3440"/>
                <a:gd name="T15" fmla="*/ 633501 h 2703"/>
                <a:gd name="T16" fmla="*/ 8374 w 3440"/>
                <a:gd name="T17" fmla="*/ 205233 h 2703"/>
                <a:gd name="T18" fmla="*/ 261686 w 3440"/>
                <a:gd name="T19" fmla="*/ 41884 h 2703"/>
                <a:gd name="T20" fmla="*/ 326584 w 3440"/>
                <a:gd name="T21" fmla="*/ 905749 h 2703"/>
                <a:gd name="T22" fmla="*/ 164339 w 3440"/>
                <a:gd name="T23" fmla="*/ 951298 h 2703"/>
                <a:gd name="T24" fmla="*/ 178470 w 3440"/>
                <a:gd name="T25" fmla="*/ 1116741 h 2703"/>
                <a:gd name="T26" fmla="*/ 267443 w 3440"/>
                <a:gd name="T27" fmla="*/ 1138207 h 2703"/>
                <a:gd name="T28" fmla="*/ 1264988 w 3440"/>
                <a:gd name="T29" fmla="*/ 1130354 h 2703"/>
                <a:gd name="T30" fmla="*/ 1356055 w 3440"/>
                <a:gd name="T31" fmla="*/ 1195274 h 2703"/>
                <a:gd name="T32" fmla="*/ 1177062 w 3440"/>
                <a:gd name="T33" fmla="*/ 1247630 h 2703"/>
                <a:gd name="T34" fmla="*/ 1066107 w 3440"/>
                <a:gd name="T35" fmla="*/ 1262813 h 2703"/>
                <a:gd name="T36" fmla="*/ 978181 w 3440"/>
                <a:gd name="T37" fmla="*/ 1169097 h 2703"/>
                <a:gd name="T38" fmla="*/ 978181 w 3440"/>
                <a:gd name="T39" fmla="*/ 1271190 h 2703"/>
                <a:gd name="T40" fmla="*/ 735337 w 3440"/>
                <a:gd name="T41" fmla="*/ 1279043 h 2703"/>
                <a:gd name="T42" fmla="*/ 497203 w 3440"/>
                <a:gd name="T43" fmla="*/ 1269619 h 2703"/>
                <a:gd name="T44" fmla="*/ 355369 w 3440"/>
                <a:gd name="T45" fmla="*/ 1253389 h 2703"/>
                <a:gd name="T46" fmla="*/ 1250334 w 3440"/>
                <a:gd name="T47" fmla="*/ 633501 h 2703"/>
                <a:gd name="T48" fmla="*/ 1636058 w 3440"/>
                <a:gd name="T49" fmla="*/ 588998 h 2703"/>
                <a:gd name="T50" fmla="*/ 1468580 w 3440"/>
                <a:gd name="T51" fmla="*/ 543449 h 2703"/>
                <a:gd name="T52" fmla="*/ 572568 w 3440"/>
                <a:gd name="T53" fmla="*/ 875906 h 2703"/>
                <a:gd name="T54" fmla="*/ 484118 w 3440"/>
                <a:gd name="T55" fmla="*/ 754965 h 2703"/>
                <a:gd name="T56" fmla="*/ 1662750 w 3440"/>
                <a:gd name="T57" fmla="*/ 848681 h 2703"/>
                <a:gd name="T58" fmla="*/ 1570114 w 3440"/>
                <a:gd name="T59" fmla="*/ 768578 h 2703"/>
                <a:gd name="T60" fmla="*/ 1371233 w 3440"/>
                <a:gd name="T61" fmla="*/ 799467 h 2703"/>
                <a:gd name="T62" fmla="*/ 1283306 w 3440"/>
                <a:gd name="T63" fmla="*/ 908890 h 2703"/>
                <a:gd name="T64" fmla="*/ 1128388 w 3440"/>
                <a:gd name="T65" fmla="*/ 916220 h 2703"/>
                <a:gd name="T66" fmla="*/ 890254 w 3440"/>
                <a:gd name="T67" fmla="*/ 913079 h 2703"/>
                <a:gd name="T68" fmla="*/ 890254 w 3440"/>
                <a:gd name="T69" fmla="*/ 811509 h 2703"/>
                <a:gd name="T70" fmla="*/ 660494 w 3440"/>
                <a:gd name="T71" fmla="*/ 790567 h 2703"/>
                <a:gd name="T72" fmla="*/ 187367 w 3440"/>
                <a:gd name="T73" fmla="*/ 377483 h 2703"/>
                <a:gd name="T74" fmla="*/ 276340 w 3440"/>
                <a:gd name="T75" fmla="*/ 398948 h 2703"/>
                <a:gd name="T76" fmla="*/ 1273886 w 3440"/>
                <a:gd name="T77" fmla="*/ 391095 h 2703"/>
                <a:gd name="T78" fmla="*/ 1364429 w 3440"/>
                <a:gd name="T79" fmla="*/ 456016 h 2703"/>
                <a:gd name="T80" fmla="*/ 1185959 w 3440"/>
                <a:gd name="T81" fmla="*/ 508371 h 2703"/>
                <a:gd name="T82" fmla="*/ 1074481 w 3440"/>
                <a:gd name="T83" fmla="*/ 523554 h 2703"/>
                <a:gd name="T84" fmla="*/ 986555 w 3440"/>
                <a:gd name="T85" fmla="*/ 429838 h 2703"/>
                <a:gd name="T86" fmla="*/ 986555 w 3440"/>
                <a:gd name="T87" fmla="*/ 531408 h 2703"/>
                <a:gd name="T88" fmla="*/ 744234 w 3440"/>
                <a:gd name="T89" fmla="*/ 539784 h 2703"/>
                <a:gd name="T90" fmla="*/ 506100 w 3440"/>
                <a:gd name="T91" fmla="*/ 529837 h 2703"/>
                <a:gd name="T92" fmla="*/ 364266 w 3440"/>
                <a:gd name="T93" fmla="*/ 514130 h 2703"/>
                <a:gd name="T94" fmla="*/ 172713 w 3440"/>
                <a:gd name="T95" fmla="*/ 212039 h 2703"/>
                <a:gd name="T96" fmla="*/ 1220502 w 3440"/>
                <a:gd name="T97" fmla="*/ 236123 h 2703"/>
                <a:gd name="T98" fmla="*/ 1220502 w 3440"/>
                <a:gd name="T99" fmla="*/ 174344 h 2703"/>
                <a:gd name="T100" fmla="*/ 175853 w 3440"/>
                <a:gd name="T101" fmla="*/ 197903 h 27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440" h="2703">
                  <a:moveTo>
                    <a:pt x="1442" y="0"/>
                  </a:moveTo>
                  <a:cubicBezTo>
                    <a:pt x="1806" y="0"/>
                    <a:pt x="2139" y="31"/>
                    <a:pt x="2383" y="80"/>
                  </a:cubicBezTo>
                  <a:cubicBezTo>
                    <a:pt x="2423" y="88"/>
                    <a:pt x="2461" y="97"/>
                    <a:pt x="2497" y="107"/>
                  </a:cubicBezTo>
                  <a:cubicBezTo>
                    <a:pt x="2601" y="136"/>
                    <a:pt x="2867" y="226"/>
                    <a:pt x="2867" y="364"/>
                  </a:cubicBezTo>
                  <a:cubicBezTo>
                    <a:pt x="2872" y="787"/>
                    <a:pt x="2872" y="787"/>
                    <a:pt x="2872" y="787"/>
                  </a:cubicBezTo>
                  <a:cubicBezTo>
                    <a:pt x="2899" y="791"/>
                    <a:pt x="2925" y="796"/>
                    <a:pt x="2949" y="801"/>
                  </a:cubicBezTo>
                  <a:cubicBezTo>
                    <a:pt x="2989" y="809"/>
                    <a:pt x="3027" y="818"/>
                    <a:pt x="3063" y="828"/>
                  </a:cubicBezTo>
                  <a:cubicBezTo>
                    <a:pt x="3167" y="857"/>
                    <a:pt x="3433" y="947"/>
                    <a:pt x="3433" y="1085"/>
                  </a:cubicBezTo>
                  <a:cubicBezTo>
                    <a:pt x="3440" y="1620"/>
                    <a:pt x="3440" y="1620"/>
                    <a:pt x="3440" y="1620"/>
                  </a:cubicBezTo>
                  <a:cubicBezTo>
                    <a:pt x="3440" y="1762"/>
                    <a:pt x="3255" y="1871"/>
                    <a:pt x="2956" y="1932"/>
                  </a:cubicBezTo>
                  <a:cubicBezTo>
                    <a:pt x="2923" y="1938"/>
                    <a:pt x="2888" y="1945"/>
                    <a:pt x="2852" y="1950"/>
                  </a:cubicBezTo>
                  <a:cubicBezTo>
                    <a:pt x="2857" y="2311"/>
                    <a:pt x="2857" y="2311"/>
                    <a:pt x="2857" y="2311"/>
                  </a:cubicBezTo>
                  <a:cubicBezTo>
                    <a:pt x="2857" y="2454"/>
                    <a:pt x="2672" y="2562"/>
                    <a:pt x="2373" y="2623"/>
                  </a:cubicBezTo>
                  <a:cubicBezTo>
                    <a:pt x="2128" y="2672"/>
                    <a:pt x="1794" y="2703"/>
                    <a:pt x="1429" y="2703"/>
                  </a:cubicBezTo>
                  <a:cubicBezTo>
                    <a:pt x="1063" y="2703"/>
                    <a:pt x="729" y="2672"/>
                    <a:pt x="485" y="2623"/>
                  </a:cubicBezTo>
                  <a:cubicBezTo>
                    <a:pt x="185" y="2562"/>
                    <a:pt x="0" y="2454"/>
                    <a:pt x="0" y="2311"/>
                  </a:cubicBezTo>
                  <a:cubicBezTo>
                    <a:pt x="0" y="1856"/>
                    <a:pt x="0" y="1856"/>
                    <a:pt x="0" y="1856"/>
                  </a:cubicBezTo>
                  <a:cubicBezTo>
                    <a:pt x="0" y="1805"/>
                    <a:pt x="0" y="1805"/>
                    <a:pt x="0" y="1805"/>
                  </a:cubicBezTo>
                  <a:cubicBezTo>
                    <a:pt x="0" y="1777"/>
                    <a:pt x="0" y="1777"/>
                    <a:pt x="0" y="1777"/>
                  </a:cubicBezTo>
                  <a:cubicBezTo>
                    <a:pt x="0" y="1665"/>
                    <a:pt x="180" y="1584"/>
                    <a:pt x="269" y="1551"/>
                  </a:cubicBezTo>
                  <a:cubicBezTo>
                    <a:pt x="331" y="1528"/>
                    <a:pt x="403" y="1509"/>
                    <a:pt x="484" y="1493"/>
                  </a:cubicBezTo>
                  <a:cubicBezTo>
                    <a:pt x="515" y="1486"/>
                    <a:pt x="549" y="1480"/>
                    <a:pt x="583" y="1474"/>
                  </a:cubicBezTo>
                  <a:cubicBezTo>
                    <a:pt x="583" y="1226"/>
                    <a:pt x="583" y="1226"/>
                    <a:pt x="583" y="1226"/>
                  </a:cubicBezTo>
                  <a:cubicBezTo>
                    <a:pt x="555" y="1221"/>
                    <a:pt x="528" y="1216"/>
                    <a:pt x="501" y="1210"/>
                  </a:cubicBezTo>
                  <a:cubicBezTo>
                    <a:pt x="202" y="1150"/>
                    <a:pt x="16" y="1041"/>
                    <a:pt x="16" y="898"/>
                  </a:cubicBezTo>
                  <a:cubicBezTo>
                    <a:pt x="16" y="444"/>
                    <a:pt x="16" y="444"/>
                    <a:pt x="16" y="444"/>
                  </a:cubicBezTo>
                  <a:cubicBezTo>
                    <a:pt x="16" y="392"/>
                    <a:pt x="16" y="392"/>
                    <a:pt x="16" y="392"/>
                  </a:cubicBezTo>
                  <a:cubicBezTo>
                    <a:pt x="16" y="364"/>
                    <a:pt x="16" y="364"/>
                    <a:pt x="16" y="364"/>
                  </a:cubicBezTo>
                  <a:cubicBezTo>
                    <a:pt x="16" y="252"/>
                    <a:pt x="197" y="172"/>
                    <a:pt x="285" y="139"/>
                  </a:cubicBezTo>
                  <a:cubicBezTo>
                    <a:pt x="348" y="116"/>
                    <a:pt x="420" y="96"/>
                    <a:pt x="500" y="80"/>
                  </a:cubicBezTo>
                  <a:cubicBezTo>
                    <a:pt x="744" y="31"/>
                    <a:pt x="1077" y="0"/>
                    <a:pt x="1442" y="0"/>
                  </a:cubicBezTo>
                  <a:close/>
                  <a:moveTo>
                    <a:pt x="1036" y="1925"/>
                  </a:moveTo>
                  <a:cubicBezTo>
                    <a:pt x="835" y="1881"/>
                    <a:pt x="690" y="1814"/>
                    <a:pt x="624" y="1730"/>
                  </a:cubicBezTo>
                  <a:cubicBezTo>
                    <a:pt x="593" y="1735"/>
                    <a:pt x="563" y="1740"/>
                    <a:pt x="534" y="1746"/>
                  </a:cubicBezTo>
                  <a:cubicBezTo>
                    <a:pt x="441" y="1765"/>
                    <a:pt x="367" y="1780"/>
                    <a:pt x="320" y="1790"/>
                  </a:cubicBezTo>
                  <a:cubicBezTo>
                    <a:pt x="319" y="1800"/>
                    <a:pt x="317" y="1809"/>
                    <a:pt x="314" y="1817"/>
                  </a:cubicBezTo>
                  <a:cubicBezTo>
                    <a:pt x="361" y="1828"/>
                    <a:pt x="437" y="1843"/>
                    <a:pt x="534" y="1863"/>
                  </a:cubicBezTo>
                  <a:cubicBezTo>
                    <a:pt x="672" y="1891"/>
                    <a:pt x="843" y="1912"/>
                    <a:pt x="1036" y="1925"/>
                  </a:cubicBezTo>
                  <a:close/>
                  <a:moveTo>
                    <a:pt x="341" y="2133"/>
                  </a:moveTo>
                  <a:cubicBezTo>
                    <a:pt x="341" y="2330"/>
                    <a:pt x="341" y="2330"/>
                    <a:pt x="341" y="2330"/>
                  </a:cubicBezTo>
                  <a:cubicBezTo>
                    <a:pt x="384" y="2339"/>
                    <a:pt x="442" y="2350"/>
                    <a:pt x="511" y="2365"/>
                  </a:cubicBezTo>
                  <a:cubicBezTo>
                    <a:pt x="511" y="2174"/>
                    <a:pt x="511" y="2174"/>
                    <a:pt x="511" y="2174"/>
                  </a:cubicBezTo>
                  <a:cubicBezTo>
                    <a:pt x="502" y="2172"/>
                    <a:pt x="494" y="2170"/>
                    <a:pt x="485" y="2169"/>
                  </a:cubicBezTo>
                  <a:cubicBezTo>
                    <a:pt x="433" y="2158"/>
                    <a:pt x="386" y="2147"/>
                    <a:pt x="341" y="2133"/>
                  </a:cubicBezTo>
                  <a:close/>
                  <a:moveTo>
                    <a:pt x="2417" y="2159"/>
                  </a:moveTo>
                  <a:cubicBezTo>
                    <a:pt x="2417" y="2350"/>
                    <a:pt x="2417" y="2350"/>
                    <a:pt x="2417" y="2350"/>
                  </a:cubicBezTo>
                  <a:cubicBezTo>
                    <a:pt x="2515" y="2330"/>
                    <a:pt x="2578" y="2317"/>
                    <a:pt x="2594" y="2312"/>
                  </a:cubicBezTo>
                  <a:cubicBezTo>
                    <a:pt x="2592" y="2303"/>
                    <a:pt x="2591" y="2293"/>
                    <a:pt x="2591" y="2283"/>
                  </a:cubicBezTo>
                  <a:cubicBezTo>
                    <a:pt x="2591" y="2109"/>
                    <a:pt x="2591" y="2109"/>
                    <a:pt x="2591" y="2109"/>
                  </a:cubicBezTo>
                  <a:cubicBezTo>
                    <a:pt x="2539" y="2128"/>
                    <a:pt x="2481" y="2144"/>
                    <a:pt x="2417" y="2159"/>
                  </a:cubicBezTo>
                  <a:close/>
                  <a:moveTo>
                    <a:pt x="2249" y="2383"/>
                  </a:moveTo>
                  <a:cubicBezTo>
                    <a:pt x="2249" y="2191"/>
                    <a:pt x="2249" y="2191"/>
                    <a:pt x="2249" y="2191"/>
                  </a:cubicBezTo>
                  <a:cubicBezTo>
                    <a:pt x="2183" y="2201"/>
                    <a:pt x="2112" y="2210"/>
                    <a:pt x="2037" y="2218"/>
                  </a:cubicBezTo>
                  <a:cubicBezTo>
                    <a:pt x="2037" y="2412"/>
                    <a:pt x="2037" y="2412"/>
                    <a:pt x="2037" y="2412"/>
                  </a:cubicBezTo>
                  <a:cubicBezTo>
                    <a:pt x="2113" y="2404"/>
                    <a:pt x="2184" y="2394"/>
                    <a:pt x="2249" y="2383"/>
                  </a:cubicBezTo>
                  <a:close/>
                  <a:moveTo>
                    <a:pt x="1869" y="2428"/>
                  </a:moveTo>
                  <a:cubicBezTo>
                    <a:pt x="1869" y="2233"/>
                    <a:pt x="1869" y="2233"/>
                    <a:pt x="1869" y="2233"/>
                  </a:cubicBezTo>
                  <a:cubicBezTo>
                    <a:pt x="1775" y="2240"/>
                    <a:pt x="1675" y="2245"/>
                    <a:pt x="1573" y="2247"/>
                  </a:cubicBezTo>
                  <a:cubicBezTo>
                    <a:pt x="1573" y="2441"/>
                    <a:pt x="1573" y="2441"/>
                    <a:pt x="1573" y="2441"/>
                  </a:cubicBezTo>
                  <a:cubicBezTo>
                    <a:pt x="1676" y="2439"/>
                    <a:pt x="1775" y="2435"/>
                    <a:pt x="1869" y="2428"/>
                  </a:cubicBezTo>
                  <a:close/>
                  <a:moveTo>
                    <a:pt x="1118" y="2241"/>
                  </a:moveTo>
                  <a:cubicBezTo>
                    <a:pt x="1118" y="2436"/>
                    <a:pt x="1118" y="2436"/>
                    <a:pt x="1118" y="2436"/>
                  </a:cubicBezTo>
                  <a:cubicBezTo>
                    <a:pt x="1210" y="2440"/>
                    <a:pt x="1306" y="2443"/>
                    <a:pt x="1405" y="2443"/>
                  </a:cubicBezTo>
                  <a:cubicBezTo>
                    <a:pt x="1405" y="2248"/>
                    <a:pt x="1405" y="2248"/>
                    <a:pt x="1405" y="2248"/>
                  </a:cubicBezTo>
                  <a:cubicBezTo>
                    <a:pt x="1307" y="2248"/>
                    <a:pt x="1211" y="2246"/>
                    <a:pt x="1118" y="2241"/>
                  </a:cubicBezTo>
                  <a:close/>
                  <a:moveTo>
                    <a:pt x="950" y="2425"/>
                  </a:moveTo>
                  <a:cubicBezTo>
                    <a:pt x="950" y="2230"/>
                    <a:pt x="950" y="2230"/>
                    <a:pt x="950" y="2230"/>
                  </a:cubicBezTo>
                  <a:cubicBezTo>
                    <a:pt x="854" y="2223"/>
                    <a:pt x="764" y="2213"/>
                    <a:pt x="679" y="2201"/>
                  </a:cubicBezTo>
                  <a:cubicBezTo>
                    <a:pt x="679" y="2394"/>
                    <a:pt x="679" y="2394"/>
                    <a:pt x="679" y="2394"/>
                  </a:cubicBezTo>
                  <a:cubicBezTo>
                    <a:pt x="762" y="2407"/>
                    <a:pt x="853" y="2417"/>
                    <a:pt x="950" y="2425"/>
                  </a:cubicBezTo>
                  <a:close/>
                  <a:moveTo>
                    <a:pt x="2806" y="1038"/>
                  </a:moveTo>
                  <a:cubicBezTo>
                    <a:pt x="2727" y="1113"/>
                    <a:pt x="2582" y="1172"/>
                    <a:pt x="2389" y="1210"/>
                  </a:cubicBezTo>
                  <a:cubicBezTo>
                    <a:pt x="2330" y="1223"/>
                    <a:pt x="2266" y="1233"/>
                    <a:pt x="2197" y="1243"/>
                  </a:cubicBezTo>
                  <a:cubicBezTo>
                    <a:pt x="2471" y="1235"/>
                    <a:pt x="2715" y="1209"/>
                    <a:pt x="2899" y="1172"/>
                  </a:cubicBezTo>
                  <a:cubicBezTo>
                    <a:pt x="3001" y="1151"/>
                    <a:pt x="3080" y="1135"/>
                    <a:pt x="3126" y="1125"/>
                  </a:cubicBezTo>
                  <a:cubicBezTo>
                    <a:pt x="3124" y="1117"/>
                    <a:pt x="3122" y="1109"/>
                    <a:pt x="3121" y="1100"/>
                  </a:cubicBezTo>
                  <a:cubicBezTo>
                    <a:pt x="3074" y="1090"/>
                    <a:pt x="2997" y="1074"/>
                    <a:pt x="2899" y="1055"/>
                  </a:cubicBezTo>
                  <a:cubicBezTo>
                    <a:pt x="2869" y="1049"/>
                    <a:pt x="2839" y="1043"/>
                    <a:pt x="2806" y="1038"/>
                  </a:cubicBezTo>
                  <a:close/>
                  <a:moveTo>
                    <a:pt x="925" y="1442"/>
                  </a:moveTo>
                  <a:cubicBezTo>
                    <a:pt x="925" y="1638"/>
                    <a:pt x="925" y="1638"/>
                    <a:pt x="925" y="1638"/>
                  </a:cubicBezTo>
                  <a:cubicBezTo>
                    <a:pt x="967" y="1647"/>
                    <a:pt x="1025" y="1659"/>
                    <a:pt x="1094" y="1673"/>
                  </a:cubicBezTo>
                  <a:cubicBezTo>
                    <a:pt x="1094" y="1482"/>
                    <a:pt x="1094" y="1482"/>
                    <a:pt x="1094" y="1482"/>
                  </a:cubicBezTo>
                  <a:cubicBezTo>
                    <a:pt x="1085" y="1481"/>
                    <a:pt x="1077" y="1479"/>
                    <a:pt x="1068" y="1477"/>
                  </a:cubicBezTo>
                  <a:cubicBezTo>
                    <a:pt x="1017" y="1467"/>
                    <a:pt x="969" y="1455"/>
                    <a:pt x="925" y="1442"/>
                  </a:cubicBezTo>
                  <a:close/>
                  <a:moveTo>
                    <a:pt x="3000" y="1468"/>
                  </a:moveTo>
                  <a:cubicBezTo>
                    <a:pt x="3000" y="1659"/>
                    <a:pt x="3000" y="1659"/>
                    <a:pt x="3000" y="1659"/>
                  </a:cubicBezTo>
                  <a:cubicBezTo>
                    <a:pt x="3098" y="1639"/>
                    <a:pt x="3161" y="1625"/>
                    <a:pt x="3177" y="1621"/>
                  </a:cubicBezTo>
                  <a:cubicBezTo>
                    <a:pt x="3175" y="1612"/>
                    <a:pt x="3174" y="1602"/>
                    <a:pt x="3174" y="1592"/>
                  </a:cubicBezTo>
                  <a:cubicBezTo>
                    <a:pt x="3174" y="1418"/>
                    <a:pt x="3174" y="1418"/>
                    <a:pt x="3174" y="1418"/>
                  </a:cubicBezTo>
                  <a:cubicBezTo>
                    <a:pt x="3122" y="1436"/>
                    <a:pt x="3064" y="1453"/>
                    <a:pt x="3000" y="1468"/>
                  </a:cubicBezTo>
                  <a:close/>
                  <a:moveTo>
                    <a:pt x="2833" y="1692"/>
                  </a:moveTo>
                  <a:cubicBezTo>
                    <a:pt x="2833" y="1499"/>
                    <a:pt x="2833" y="1499"/>
                    <a:pt x="2833" y="1499"/>
                  </a:cubicBezTo>
                  <a:cubicBezTo>
                    <a:pt x="2766" y="1510"/>
                    <a:pt x="2695" y="1519"/>
                    <a:pt x="2620" y="1527"/>
                  </a:cubicBezTo>
                  <a:cubicBezTo>
                    <a:pt x="2620" y="1721"/>
                    <a:pt x="2620" y="1721"/>
                    <a:pt x="2620" y="1721"/>
                  </a:cubicBezTo>
                  <a:cubicBezTo>
                    <a:pt x="2696" y="1713"/>
                    <a:pt x="2767" y="1703"/>
                    <a:pt x="2833" y="1692"/>
                  </a:cubicBezTo>
                  <a:close/>
                  <a:moveTo>
                    <a:pt x="2452" y="1736"/>
                  </a:moveTo>
                  <a:cubicBezTo>
                    <a:pt x="2452" y="1542"/>
                    <a:pt x="2452" y="1542"/>
                    <a:pt x="2452" y="1542"/>
                  </a:cubicBezTo>
                  <a:cubicBezTo>
                    <a:pt x="2357" y="1549"/>
                    <a:pt x="2258" y="1553"/>
                    <a:pt x="2156" y="1555"/>
                  </a:cubicBezTo>
                  <a:cubicBezTo>
                    <a:pt x="2156" y="1750"/>
                    <a:pt x="2156" y="1750"/>
                    <a:pt x="2156" y="1750"/>
                  </a:cubicBezTo>
                  <a:cubicBezTo>
                    <a:pt x="2259" y="1748"/>
                    <a:pt x="2358" y="1743"/>
                    <a:pt x="2452" y="1736"/>
                  </a:cubicBezTo>
                  <a:close/>
                  <a:moveTo>
                    <a:pt x="1701" y="1550"/>
                  </a:moveTo>
                  <a:cubicBezTo>
                    <a:pt x="1701" y="1744"/>
                    <a:pt x="1701" y="1744"/>
                    <a:pt x="1701" y="1744"/>
                  </a:cubicBezTo>
                  <a:cubicBezTo>
                    <a:pt x="1793" y="1749"/>
                    <a:pt x="1889" y="1752"/>
                    <a:pt x="1988" y="1752"/>
                  </a:cubicBezTo>
                  <a:cubicBezTo>
                    <a:pt x="1988" y="1557"/>
                    <a:pt x="1988" y="1557"/>
                    <a:pt x="1988" y="1557"/>
                  </a:cubicBezTo>
                  <a:cubicBezTo>
                    <a:pt x="1890" y="1557"/>
                    <a:pt x="1794" y="1554"/>
                    <a:pt x="1701" y="1550"/>
                  </a:cubicBezTo>
                  <a:close/>
                  <a:moveTo>
                    <a:pt x="1533" y="1733"/>
                  </a:moveTo>
                  <a:cubicBezTo>
                    <a:pt x="1533" y="1539"/>
                    <a:pt x="1533" y="1539"/>
                    <a:pt x="1533" y="1539"/>
                  </a:cubicBezTo>
                  <a:cubicBezTo>
                    <a:pt x="1437" y="1531"/>
                    <a:pt x="1347" y="1522"/>
                    <a:pt x="1262" y="1510"/>
                  </a:cubicBezTo>
                  <a:cubicBezTo>
                    <a:pt x="1262" y="1703"/>
                    <a:pt x="1262" y="1703"/>
                    <a:pt x="1262" y="1703"/>
                  </a:cubicBezTo>
                  <a:cubicBezTo>
                    <a:pt x="1345" y="1715"/>
                    <a:pt x="1436" y="1725"/>
                    <a:pt x="1533" y="1733"/>
                  </a:cubicBezTo>
                  <a:close/>
                  <a:moveTo>
                    <a:pt x="358" y="721"/>
                  </a:moveTo>
                  <a:cubicBezTo>
                    <a:pt x="358" y="917"/>
                    <a:pt x="358" y="917"/>
                    <a:pt x="358" y="917"/>
                  </a:cubicBezTo>
                  <a:cubicBezTo>
                    <a:pt x="401" y="926"/>
                    <a:pt x="458" y="938"/>
                    <a:pt x="528" y="952"/>
                  </a:cubicBezTo>
                  <a:cubicBezTo>
                    <a:pt x="528" y="762"/>
                    <a:pt x="528" y="762"/>
                    <a:pt x="528" y="762"/>
                  </a:cubicBezTo>
                  <a:cubicBezTo>
                    <a:pt x="519" y="760"/>
                    <a:pt x="510" y="758"/>
                    <a:pt x="501" y="756"/>
                  </a:cubicBezTo>
                  <a:cubicBezTo>
                    <a:pt x="450" y="746"/>
                    <a:pt x="402" y="734"/>
                    <a:pt x="358" y="721"/>
                  </a:cubicBezTo>
                  <a:close/>
                  <a:moveTo>
                    <a:pt x="2434" y="747"/>
                  </a:moveTo>
                  <a:cubicBezTo>
                    <a:pt x="2434" y="938"/>
                    <a:pt x="2434" y="938"/>
                    <a:pt x="2434" y="938"/>
                  </a:cubicBezTo>
                  <a:cubicBezTo>
                    <a:pt x="2531" y="918"/>
                    <a:pt x="2595" y="904"/>
                    <a:pt x="2610" y="900"/>
                  </a:cubicBezTo>
                  <a:cubicBezTo>
                    <a:pt x="2608" y="890"/>
                    <a:pt x="2607" y="881"/>
                    <a:pt x="2607" y="871"/>
                  </a:cubicBezTo>
                  <a:cubicBezTo>
                    <a:pt x="2607" y="697"/>
                    <a:pt x="2607" y="697"/>
                    <a:pt x="2607" y="697"/>
                  </a:cubicBezTo>
                  <a:cubicBezTo>
                    <a:pt x="2556" y="715"/>
                    <a:pt x="2498" y="732"/>
                    <a:pt x="2434" y="747"/>
                  </a:cubicBezTo>
                  <a:close/>
                  <a:moveTo>
                    <a:pt x="2266" y="971"/>
                  </a:moveTo>
                  <a:cubicBezTo>
                    <a:pt x="2266" y="778"/>
                    <a:pt x="2266" y="778"/>
                    <a:pt x="2266" y="778"/>
                  </a:cubicBezTo>
                  <a:cubicBezTo>
                    <a:pt x="2199" y="789"/>
                    <a:pt x="2128" y="798"/>
                    <a:pt x="2053" y="806"/>
                  </a:cubicBezTo>
                  <a:cubicBezTo>
                    <a:pt x="2053" y="1000"/>
                    <a:pt x="2053" y="1000"/>
                    <a:pt x="2053" y="1000"/>
                  </a:cubicBezTo>
                  <a:cubicBezTo>
                    <a:pt x="2130" y="992"/>
                    <a:pt x="2201" y="982"/>
                    <a:pt x="2266" y="971"/>
                  </a:cubicBezTo>
                  <a:close/>
                  <a:moveTo>
                    <a:pt x="1885" y="1015"/>
                  </a:moveTo>
                  <a:cubicBezTo>
                    <a:pt x="1885" y="821"/>
                    <a:pt x="1885" y="821"/>
                    <a:pt x="1885" y="821"/>
                  </a:cubicBezTo>
                  <a:cubicBezTo>
                    <a:pt x="1791" y="828"/>
                    <a:pt x="1692" y="832"/>
                    <a:pt x="1590" y="835"/>
                  </a:cubicBezTo>
                  <a:cubicBezTo>
                    <a:pt x="1590" y="1029"/>
                    <a:pt x="1590" y="1029"/>
                    <a:pt x="1590" y="1029"/>
                  </a:cubicBezTo>
                  <a:cubicBezTo>
                    <a:pt x="1693" y="1027"/>
                    <a:pt x="1792" y="1022"/>
                    <a:pt x="1885" y="1015"/>
                  </a:cubicBezTo>
                  <a:close/>
                  <a:moveTo>
                    <a:pt x="1135" y="829"/>
                  </a:moveTo>
                  <a:cubicBezTo>
                    <a:pt x="1135" y="1023"/>
                    <a:pt x="1135" y="1023"/>
                    <a:pt x="1135" y="1023"/>
                  </a:cubicBezTo>
                  <a:cubicBezTo>
                    <a:pt x="1227" y="1028"/>
                    <a:pt x="1323" y="1030"/>
                    <a:pt x="1422" y="1031"/>
                  </a:cubicBezTo>
                  <a:cubicBezTo>
                    <a:pt x="1422" y="836"/>
                    <a:pt x="1422" y="836"/>
                    <a:pt x="1422" y="836"/>
                  </a:cubicBezTo>
                  <a:cubicBezTo>
                    <a:pt x="1323" y="836"/>
                    <a:pt x="1228" y="833"/>
                    <a:pt x="1135" y="829"/>
                  </a:cubicBezTo>
                  <a:close/>
                  <a:moveTo>
                    <a:pt x="967" y="1012"/>
                  </a:moveTo>
                  <a:cubicBezTo>
                    <a:pt x="967" y="818"/>
                    <a:pt x="967" y="818"/>
                    <a:pt x="967" y="818"/>
                  </a:cubicBezTo>
                  <a:cubicBezTo>
                    <a:pt x="871" y="810"/>
                    <a:pt x="780" y="801"/>
                    <a:pt x="696" y="789"/>
                  </a:cubicBezTo>
                  <a:cubicBezTo>
                    <a:pt x="696" y="982"/>
                    <a:pt x="696" y="982"/>
                    <a:pt x="696" y="982"/>
                  </a:cubicBezTo>
                  <a:cubicBezTo>
                    <a:pt x="779" y="994"/>
                    <a:pt x="870" y="1004"/>
                    <a:pt x="967" y="1012"/>
                  </a:cubicBezTo>
                  <a:close/>
                  <a:moveTo>
                    <a:pt x="336" y="378"/>
                  </a:moveTo>
                  <a:cubicBezTo>
                    <a:pt x="335" y="387"/>
                    <a:pt x="333" y="396"/>
                    <a:pt x="330" y="405"/>
                  </a:cubicBezTo>
                  <a:cubicBezTo>
                    <a:pt x="377" y="416"/>
                    <a:pt x="453" y="431"/>
                    <a:pt x="551" y="451"/>
                  </a:cubicBezTo>
                  <a:cubicBezTo>
                    <a:pt x="776" y="497"/>
                    <a:pt x="1091" y="525"/>
                    <a:pt x="1442" y="525"/>
                  </a:cubicBezTo>
                  <a:cubicBezTo>
                    <a:pt x="1792" y="525"/>
                    <a:pt x="2107" y="497"/>
                    <a:pt x="2332" y="451"/>
                  </a:cubicBezTo>
                  <a:cubicBezTo>
                    <a:pt x="2435" y="430"/>
                    <a:pt x="2513" y="414"/>
                    <a:pt x="2560" y="404"/>
                  </a:cubicBezTo>
                  <a:cubicBezTo>
                    <a:pt x="2557" y="396"/>
                    <a:pt x="2555" y="388"/>
                    <a:pt x="2554" y="379"/>
                  </a:cubicBezTo>
                  <a:cubicBezTo>
                    <a:pt x="2507" y="369"/>
                    <a:pt x="2431" y="353"/>
                    <a:pt x="2332" y="333"/>
                  </a:cubicBezTo>
                  <a:cubicBezTo>
                    <a:pt x="2107" y="288"/>
                    <a:pt x="1792" y="260"/>
                    <a:pt x="1442" y="260"/>
                  </a:cubicBezTo>
                  <a:cubicBezTo>
                    <a:pt x="1091" y="260"/>
                    <a:pt x="776" y="288"/>
                    <a:pt x="551" y="333"/>
                  </a:cubicBezTo>
                  <a:cubicBezTo>
                    <a:pt x="458" y="353"/>
                    <a:pt x="384" y="368"/>
                    <a:pt x="336" y="378"/>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1" name="组合 10"/>
          <p:cNvGrpSpPr/>
          <p:nvPr/>
        </p:nvGrpSpPr>
        <p:grpSpPr>
          <a:xfrm>
            <a:off x="333876" y="4886300"/>
            <a:ext cx="1839639" cy="1250284"/>
            <a:chOff x="333876" y="4886300"/>
            <a:chExt cx="1839639" cy="1250284"/>
          </a:xfrm>
        </p:grpSpPr>
        <p:sp>
          <p:nvSpPr>
            <p:cNvPr id="81" name="文本框 80"/>
            <p:cNvSpPr txBox="1"/>
            <p:nvPr/>
          </p:nvSpPr>
          <p:spPr>
            <a:xfrm>
              <a:off x="1612378" y="4886300"/>
              <a:ext cx="550151"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01</a:t>
              </a:r>
              <a:endParaRPr lang="zh-CN" altLang="en-US" sz="2800" b="1" dirty="0">
                <a:latin typeface="DFGothic-EB" panose="02010609010101010101" pitchFamily="1" charset="-128"/>
                <a:ea typeface="DFGothic-EB" panose="02010609010101010101" pitchFamily="1" charset="-128"/>
              </a:endParaRPr>
            </a:p>
          </p:txBody>
        </p:sp>
        <p:sp>
          <p:nvSpPr>
            <p:cNvPr id="82" name="矩形 81"/>
            <p:cNvSpPr/>
            <p:nvPr/>
          </p:nvSpPr>
          <p:spPr>
            <a:xfrm>
              <a:off x="962927" y="5342165"/>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83" name="Rectangle 37"/>
            <p:cNvSpPr>
              <a:spLocks/>
            </p:cNvSpPr>
            <p:nvPr/>
          </p:nvSpPr>
          <p:spPr bwMode="auto">
            <a:xfrm>
              <a:off x="333876" y="5640470"/>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30" name="组合 29"/>
          <p:cNvGrpSpPr/>
          <p:nvPr/>
        </p:nvGrpSpPr>
        <p:grpSpPr>
          <a:xfrm>
            <a:off x="1772562" y="2316985"/>
            <a:ext cx="2487485" cy="1250284"/>
            <a:chOff x="1772562" y="2316985"/>
            <a:chExt cx="2487485" cy="1250284"/>
          </a:xfrm>
        </p:grpSpPr>
        <p:sp>
          <p:nvSpPr>
            <p:cNvPr id="84" name="文本框 83"/>
            <p:cNvSpPr txBox="1"/>
            <p:nvPr/>
          </p:nvSpPr>
          <p:spPr>
            <a:xfrm>
              <a:off x="3698910" y="2316985"/>
              <a:ext cx="543739"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04</a:t>
              </a:r>
              <a:endParaRPr lang="zh-CN" altLang="en-US" sz="2800" b="1" dirty="0">
                <a:latin typeface="DFGothic-EB" panose="02010609010101010101" pitchFamily="1" charset="-128"/>
                <a:ea typeface="DFGothic-EB" panose="02010609010101010101" pitchFamily="1" charset="-128"/>
              </a:endParaRPr>
            </a:p>
          </p:txBody>
        </p:sp>
        <p:sp>
          <p:nvSpPr>
            <p:cNvPr id="85" name="矩形 84"/>
            <p:cNvSpPr/>
            <p:nvPr/>
          </p:nvSpPr>
          <p:spPr>
            <a:xfrm>
              <a:off x="3049459" y="2772850"/>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86" name="Rectangle 37"/>
            <p:cNvSpPr>
              <a:spLocks/>
            </p:cNvSpPr>
            <p:nvPr/>
          </p:nvSpPr>
          <p:spPr bwMode="auto">
            <a:xfrm>
              <a:off x="1772562" y="3071155"/>
              <a:ext cx="2487485"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31" name="组合 30"/>
          <p:cNvGrpSpPr/>
          <p:nvPr/>
        </p:nvGrpSpPr>
        <p:grpSpPr>
          <a:xfrm>
            <a:off x="2832138" y="819731"/>
            <a:ext cx="2448263" cy="1250284"/>
            <a:chOff x="2832138" y="819731"/>
            <a:chExt cx="2448263" cy="1250284"/>
          </a:xfrm>
        </p:grpSpPr>
        <p:sp>
          <p:nvSpPr>
            <p:cNvPr id="87" name="文本框 86"/>
            <p:cNvSpPr txBox="1"/>
            <p:nvPr/>
          </p:nvSpPr>
          <p:spPr>
            <a:xfrm>
              <a:off x="4719264" y="819731"/>
              <a:ext cx="543739"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05</a:t>
              </a:r>
              <a:endParaRPr lang="zh-CN" altLang="en-US" sz="2800" b="1" dirty="0">
                <a:latin typeface="DFGothic-EB" panose="02010609010101010101" pitchFamily="1" charset="-128"/>
                <a:ea typeface="DFGothic-EB" panose="02010609010101010101" pitchFamily="1" charset="-128"/>
              </a:endParaRPr>
            </a:p>
          </p:txBody>
        </p:sp>
        <p:sp>
          <p:nvSpPr>
            <p:cNvPr id="88" name="矩形 87"/>
            <p:cNvSpPr/>
            <p:nvPr/>
          </p:nvSpPr>
          <p:spPr>
            <a:xfrm>
              <a:off x="4069813" y="1275596"/>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89" name="Rectangle 37"/>
            <p:cNvSpPr>
              <a:spLocks/>
            </p:cNvSpPr>
            <p:nvPr/>
          </p:nvSpPr>
          <p:spPr bwMode="auto">
            <a:xfrm>
              <a:off x="2832138" y="1573901"/>
              <a:ext cx="2448263"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28" name="组合 27"/>
          <p:cNvGrpSpPr/>
          <p:nvPr/>
        </p:nvGrpSpPr>
        <p:grpSpPr>
          <a:xfrm>
            <a:off x="5085576" y="5036231"/>
            <a:ext cx="1839639" cy="1281690"/>
            <a:chOff x="5085576" y="5036231"/>
            <a:chExt cx="1839639" cy="1281690"/>
          </a:xfrm>
        </p:grpSpPr>
        <p:sp>
          <p:nvSpPr>
            <p:cNvPr id="90" name="文本框 89"/>
            <p:cNvSpPr txBox="1"/>
            <p:nvPr/>
          </p:nvSpPr>
          <p:spPr>
            <a:xfrm>
              <a:off x="5865844" y="5036231"/>
              <a:ext cx="550151"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02</a:t>
              </a:r>
              <a:endParaRPr lang="zh-CN" altLang="en-US" sz="2800" b="1" dirty="0">
                <a:latin typeface="DFGothic-EB" panose="02010609010101010101" pitchFamily="1" charset="-128"/>
                <a:ea typeface="DFGothic-EB" panose="02010609010101010101" pitchFamily="1" charset="-128"/>
              </a:endParaRPr>
            </a:p>
          </p:txBody>
        </p:sp>
        <p:sp>
          <p:nvSpPr>
            <p:cNvPr id="91" name="矩形 90"/>
            <p:cNvSpPr/>
            <p:nvPr/>
          </p:nvSpPr>
          <p:spPr>
            <a:xfrm>
              <a:off x="5227182" y="5521364"/>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92" name="Rectangle 37"/>
            <p:cNvSpPr>
              <a:spLocks/>
            </p:cNvSpPr>
            <p:nvPr/>
          </p:nvSpPr>
          <p:spPr bwMode="auto">
            <a:xfrm>
              <a:off x="5085576" y="5821807"/>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29" name="组合 28"/>
          <p:cNvGrpSpPr/>
          <p:nvPr/>
        </p:nvGrpSpPr>
        <p:grpSpPr>
          <a:xfrm>
            <a:off x="7009115" y="4107873"/>
            <a:ext cx="1898214" cy="1301647"/>
            <a:chOff x="7009115" y="4107873"/>
            <a:chExt cx="1898214" cy="1301647"/>
          </a:xfrm>
        </p:grpSpPr>
        <p:sp>
          <p:nvSpPr>
            <p:cNvPr id="93" name="文本框 92"/>
            <p:cNvSpPr txBox="1"/>
            <p:nvPr/>
          </p:nvSpPr>
          <p:spPr>
            <a:xfrm>
              <a:off x="7009115" y="4107873"/>
              <a:ext cx="550151"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03</a:t>
              </a:r>
              <a:endParaRPr lang="zh-CN" altLang="en-US" sz="2800" b="1" dirty="0">
                <a:latin typeface="DFGothic-EB" panose="02010609010101010101" pitchFamily="1" charset="-128"/>
                <a:ea typeface="DFGothic-EB" panose="02010609010101010101" pitchFamily="1" charset="-128"/>
              </a:endParaRPr>
            </a:p>
          </p:txBody>
        </p:sp>
        <p:sp>
          <p:nvSpPr>
            <p:cNvPr id="94" name="矩形 93"/>
            <p:cNvSpPr/>
            <p:nvPr/>
          </p:nvSpPr>
          <p:spPr>
            <a:xfrm>
              <a:off x="7009115" y="4550668"/>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95" name="Rectangle 37"/>
            <p:cNvSpPr>
              <a:spLocks/>
            </p:cNvSpPr>
            <p:nvPr/>
          </p:nvSpPr>
          <p:spPr bwMode="auto">
            <a:xfrm>
              <a:off x="7067690" y="4913406"/>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32" name="组合 31"/>
          <p:cNvGrpSpPr/>
          <p:nvPr/>
        </p:nvGrpSpPr>
        <p:grpSpPr>
          <a:xfrm>
            <a:off x="8215361" y="2929271"/>
            <a:ext cx="1943293" cy="1205455"/>
            <a:chOff x="8215361" y="2929271"/>
            <a:chExt cx="1943293" cy="1205455"/>
          </a:xfrm>
        </p:grpSpPr>
        <p:sp>
          <p:nvSpPr>
            <p:cNvPr id="99" name="文本框 98"/>
            <p:cNvSpPr txBox="1"/>
            <p:nvPr/>
          </p:nvSpPr>
          <p:spPr>
            <a:xfrm>
              <a:off x="8827204" y="2929271"/>
              <a:ext cx="550151"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06</a:t>
              </a:r>
              <a:endParaRPr lang="zh-CN" altLang="en-US" sz="2800" b="1" dirty="0">
                <a:latin typeface="DFGothic-EB" panose="02010609010101010101" pitchFamily="1" charset="-128"/>
                <a:ea typeface="DFGothic-EB" panose="02010609010101010101" pitchFamily="1" charset="-128"/>
              </a:endParaRPr>
            </a:p>
          </p:txBody>
        </p:sp>
        <p:sp>
          <p:nvSpPr>
            <p:cNvPr id="100" name="矩形 99"/>
            <p:cNvSpPr/>
            <p:nvPr/>
          </p:nvSpPr>
          <p:spPr>
            <a:xfrm>
              <a:off x="8215361" y="3385136"/>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101" name="Rectangle 37"/>
            <p:cNvSpPr>
              <a:spLocks/>
            </p:cNvSpPr>
            <p:nvPr/>
          </p:nvSpPr>
          <p:spPr bwMode="auto">
            <a:xfrm>
              <a:off x="8319015" y="3638612"/>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33" name="组合 32"/>
          <p:cNvGrpSpPr/>
          <p:nvPr/>
        </p:nvGrpSpPr>
        <p:grpSpPr>
          <a:xfrm>
            <a:off x="9858021" y="1691527"/>
            <a:ext cx="1839639" cy="1251598"/>
            <a:chOff x="9858021" y="1691527"/>
            <a:chExt cx="1839639" cy="1251598"/>
          </a:xfrm>
        </p:grpSpPr>
        <p:sp>
          <p:nvSpPr>
            <p:cNvPr id="102" name="文本框 101"/>
            <p:cNvSpPr txBox="1"/>
            <p:nvPr/>
          </p:nvSpPr>
          <p:spPr>
            <a:xfrm>
              <a:off x="10225749" y="1691527"/>
              <a:ext cx="550151" cy="523220"/>
            </a:xfrm>
            <a:prstGeom prst="rect">
              <a:avLst/>
            </a:prstGeom>
            <a:noFill/>
          </p:spPr>
          <p:txBody>
            <a:bodyPr wrap="none" rtlCol="0">
              <a:spAutoFit/>
            </a:bodyPr>
            <a:lstStyle/>
            <a:p>
              <a:r>
                <a:rPr lang="en-US" altLang="zh-CN" sz="2800" b="1" dirty="0" smtClean="0">
                  <a:latin typeface="DFGothic-EB" panose="02010609010101010101" pitchFamily="1" charset="-128"/>
                  <a:ea typeface="DFGothic-EB" panose="02010609010101010101" pitchFamily="1" charset="-128"/>
                </a:rPr>
                <a:t>07</a:t>
              </a:r>
              <a:endParaRPr lang="zh-CN" altLang="en-US" sz="2800" b="1" dirty="0">
                <a:latin typeface="DFGothic-EB" panose="02010609010101010101" pitchFamily="1" charset="-128"/>
                <a:ea typeface="DFGothic-EB" panose="02010609010101010101" pitchFamily="1" charset="-128"/>
              </a:endParaRPr>
            </a:p>
          </p:txBody>
        </p:sp>
        <p:sp>
          <p:nvSpPr>
            <p:cNvPr id="103" name="矩形 102"/>
            <p:cNvSpPr/>
            <p:nvPr/>
          </p:nvSpPr>
          <p:spPr>
            <a:xfrm>
              <a:off x="10170606" y="2160317"/>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104" name="Rectangle 37"/>
            <p:cNvSpPr>
              <a:spLocks/>
            </p:cNvSpPr>
            <p:nvPr/>
          </p:nvSpPr>
          <p:spPr bwMode="auto">
            <a:xfrm>
              <a:off x="9858021" y="2447011"/>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199095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down)">
                                      <p:cBhvr>
                                        <p:cTn id="17" dur="500"/>
                                        <p:tgtEl>
                                          <p:spTgt spid="28"/>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style.rotation</p:attrName>
                                        </p:attrNameLst>
                                      </p:cBhvr>
                                      <p:tavLst>
                                        <p:tav tm="0">
                                          <p:val>
                                            <p:fltVal val="360"/>
                                          </p:val>
                                        </p:tav>
                                        <p:tav tm="100000">
                                          <p:val>
                                            <p:fltVal val="0"/>
                                          </p:val>
                                        </p:tav>
                                      </p:tavLst>
                                    </p:anim>
                                    <p:animEffect transition="in" filter="fade">
                                      <p:cBhvr>
                                        <p:cTn id="23" dur="500"/>
                                        <p:tgtEl>
                                          <p:spTgt spid="2"/>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 calcmode="lin" valueType="num">
                                      <p:cBhvr>
                                        <p:cTn id="32" dur="500" fill="hold"/>
                                        <p:tgtEl>
                                          <p:spTgt spid="5"/>
                                        </p:tgtEl>
                                        <p:attrNameLst>
                                          <p:attrName>style.rotation</p:attrName>
                                        </p:attrNameLst>
                                      </p:cBhvr>
                                      <p:tavLst>
                                        <p:tav tm="0">
                                          <p:val>
                                            <p:fltVal val="360"/>
                                          </p:val>
                                        </p:tav>
                                        <p:tav tm="100000">
                                          <p:val>
                                            <p:fltVal val="0"/>
                                          </p:val>
                                        </p:tav>
                                      </p:tavLst>
                                    </p:anim>
                                    <p:animEffect transition="in" filter="fade">
                                      <p:cBhvr>
                                        <p:cTn id="33" dur="500"/>
                                        <p:tgtEl>
                                          <p:spTgt spid="5"/>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 calcmode="lin" valueType="num">
                                      <p:cBhvr>
                                        <p:cTn id="42" dur="500" fill="hold"/>
                                        <p:tgtEl>
                                          <p:spTgt spid="3"/>
                                        </p:tgtEl>
                                        <p:attrNameLst>
                                          <p:attrName>style.rotation</p:attrName>
                                        </p:attrNameLst>
                                      </p:cBhvr>
                                      <p:tavLst>
                                        <p:tav tm="0">
                                          <p:val>
                                            <p:fltVal val="360"/>
                                          </p:val>
                                        </p:tav>
                                        <p:tav tm="100000">
                                          <p:val>
                                            <p:fltVal val="0"/>
                                          </p:val>
                                        </p:tav>
                                      </p:tavLst>
                                    </p:anim>
                                    <p:animEffect transition="in" filter="fade">
                                      <p:cBhvr>
                                        <p:cTn id="43" dur="500"/>
                                        <p:tgtEl>
                                          <p:spTgt spid="3"/>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2500"/>
                            </p:stCondLst>
                            <p:childTnLst>
                              <p:par>
                                <p:cTn id="55" presetID="22" presetClass="entr" presetSubtype="4"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500"/>
                                        <p:tgtEl>
                                          <p:spTgt spid="32"/>
                                        </p:tgtEl>
                                      </p:cBhvr>
                                    </p:animEffect>
                                  </p:childTnLst>
                                </p:cTn>
                              </p:par>
                              <p:par>
                                <p:cTn id="58" presetID="49" presetClass="entr" presetSubtype="0" decel="100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ppt_w</p:attrName>
                                        </p:attrNameLst>
                                      </p:cBhvr>
                                      <p:tavLst>
                                        <p:tav tm="0">
                                          <p:val>
                                            <p:fltVal val="0"/>
                                          </p:val>
                                        </p:tav>
                                        <p:tav tm="100000">
                                          <p:val>
                                            <p:strVal val="#ppt_w"/>
                                          </p:val>
                                        </p:tav>
                                      </p:tavLst>
                                    </p:anim>
                                    <p:anim calcmode="lin" valueType="num">
                                      <p:cBhvr>
                                        <p:cTn id="61" dur="500" fill="hold"/>
                                        <p:tgtEl>
                                          <p:spTgt spid="9"/>
                                        </p:tgtEl>
                                        <p:attrNameLst>
                                          <p:attrName>ppt_h</p:attrName>
                                        </p:attrNameLst>
                                      </p:cBhvr>
                                      <p:tavLst>
                                        <p:tav tm="0">
                                          <p:val>
                                            <p:fltVal val="0"/>
                                          </p:val>
                                        </p:tav>
                                        <p:tav tm="100000">
                                          <p:val>
                                            <p:strVal val="#ppt_h"/>
                                          </p:val>
                                        </p:tav>
                                      </p:tavLst>
                                    </p:anim>
                                    <p:anim calcmode="lin" valueType="num">
                                      <p:cBhvr>
                                        <p:cTn id="62" dur="500" fill="hold"/>
                                        <p:tgtEl>
                                          <p:spTgt spid="9"/>
                                        </p:tgtEl>
                                        <p:attrNameLst>
                                          <p:attrName>style.rotation</p:attrName>
                                        </p:attrNameLst>
                                      </p:cBhvr>
                                      <p:tavLst>
                                        <p:tav tm="0">
                                          <p:val>
                                            <p:fltVal val="360"/>
                                          </p:val>
                                        </p:tav>
                                        <p:tav tm="100000">
                                          <p:val>
                                            <p:fltVal val="0"/>
                                          </p:val>
                                        </p:tav>
                                      </p:tavLst>
                                    </p:anim>
                                    <p:animEffect transition="in" filter="fade">
                                      <p:cBhvr>
                                        <p:cTn id="63" dur="500"/>
                                        <p:tgtEl>
                                          <p:spTgt spid="9"/>
                                        </p:tgtEl>
                                      </p:cBhvr>
                                    </p:animEffect>
                                  </p:childTnLst>
                                </p:cTn>
                              </p:par>
                            </p:childTnLst>
                          </p:cTn>
                        </p:par>
                        <p:par>
                          <p:cTn id="64" fill="hold">
                            <p:stCondLst>
                              <p:cond delay="3000"/>
                            </p:stCondLst>
                            <p:childTnLst>
                              <p:par>
                                <p:cTn id="65" presetID="22" presetClass="entr" presetSubtype="4"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down)">
                                      <p:cBhvr>
                                        <p:cTn id="67" dur="500"/>
                                        <p:tgtEl>
                                          <p:spTgt spid="33"/>
                                        </p:tgtEl>
                                      </p:cBhvr>
                                    </p:animEffect>
                                  </p:childTnLst>
                                </p:cTn>
                              </p:par>
                              <p:par>
                                <p:cTn id="68" presetID="49" presetClass="entr" presetSubtype="0" decel="100000"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p:cTn id="70" dur="500" fill="hold"/>
                                        <p:tgtEl>
                                          <p:spTgt spid="10"/>
                                        </p:tgtEl>
                                        <p:attrNameLst>
                                          <p:attrName>ppt_w</p:attrName>
                                        </p:attrNameLst>
                                      </p:cBhvr>
                                      <p:tavLst>
                                        <p:tav tm="0">
                                          <p:val>
                                            <p:fltVal val="0"/>
                                          </p:val>
                                        </p:tav>
                                        <p:tav tm="100000">
                                          <p:val>
                                            <p:strVal val="#ppt_w"/>
                                          </p:val>
                                        </p:tav>
                                      </p:tavLst>
                                    </p:anim>
                                    <p:anim calcmode="lin" valueType="num">
                                      <p:cBhvr>
                                        <p:cTn id="71" dur="500" fill="hold"/>
                                        <p:tgtEl>
                                          <p:spTgt spid="10"/>
                                        </p:tgtEl>
                                        <p:attrNameLst>
                                          <p:attrName>ppt_h</p:attrName>
                                        </p:attrNameLst>
                                      </p:cBhvr>
                                      <p:tavLst>
                                        <p:tav tm="0">
                                          <p:val>
                                            <p:fltVal val="0"/>
                                          </p:val>
                                        </p:tav>
                                        <p:tav tm="100000">
                                          <p:val>
                                            <p:strVal val="#ppt_h"/>
                                          </p:val>
                                        </p:tav>
                                      </p:tavLst>
                                    </p:anim>
                                    <p:anim calcmode="lin" valueType="num">
                                      <p:cBhvr>
                                        <p:cTn id="72" dur="500" fill="hold"/>
                                        <p:tgtEl>
                                          <p:spTgt spid="10"/>
                                        </p:tgtEl>
                                        <p:attrNameLst>
                                          <p:attrName>style.rotation</p:attrName>
                                        </p:attrNameLst>
                                      </p:cBhvr>
                                      <p:tavLst>
                                        <p:tav tm="0">
                                          <p:val>
                                            <p:fltVal val="360"/>
                                          </p:val>
                                        </p:tav>
                                        <p:tav tm="100000">
                                          <p:val>
                                            <p:fltVal val="0"/>
                                          </p:val>
                                        </p:tav>
                                      </p:tavLst>
                                    </p:anim>
                                    <p:animEffect transition="in" filter="fade">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057976" y="593024"/>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B3838"/>
                </a:solidFill>
                <a:latin typeface="Impact MT Std" pitchFamily="34" charset="0"/>
                <a:ea typeface="微软雅黑" pitchFamily="34" charset="-122"/>
              </a:rPr>
              <a:t>五年发展计划</a:t>
            </a:r>
            <a:endParaRPr lang="en-US" altLang="zh-CN" sz="2400" b="1" dirty="0" smtClean="0">
              <a:solidFill>
                <a:srgbClr val="3B3838"/>
              </a:solidFill>
              <a:latin typeface="Impact MT Std" pitchFamily="34" charset="0"/>
              <a:ea typeface="微软雅黑" pitchFamily="34" charset="-122"/>
            </a:endParaRPr>
          </a:p>
          <a:p>
            <a:pPr algn="l"/>
            <a:r>
              <a:rPr lang="en-US" altLang="zh-CN" sz="1400" b="1" dirty="0">
                <a:solidFill>
                  <a:srgbClr val="3B3838"/>
                </a:solidFill>
                <a:latin typeface="Impact MT Std" pitchFamily="34" charset="0"/>
                <a:ea typeface="微软雅黑" pitchFamily="34" charset="-122"/>
              </a:rPr>
              <a:t>FIVE YEARS DEVELOPMENT PLAN</a:t>
            </a:r>
            <a:endParaRPr lang="zh-CN" altLang="en-US" sz="1400" b="1" dirty="0">
              <a:solidFill>
                <a:srgbClr val="3B3838"/>
              </a:solidFill>
              <a:latin typeface="Impact MT Std" pitchFamily="34" charset="0"/>
              <a:ea typeface="微软雅黑" pitchFamily="34" charset="-122"/>
            </a:endParaRPr>
          </a:p>
          <a:p>
            <a:pPr algn="l"/>
            <a:endParaRPr lang="zh-CN" altLang="en-US" sz="2400" b="1" dirty="0" smtClean="0">
              <a:solidFill>
                <a:srgbClr val="3B3838"/>
              </a:solidFill>
              <a:latin typeface="Impact MT Std" pitchFamily="34" charset="0"/>
              <a:ea typeface="微软雅黑" pitchFamily="34" charset="-122"/>
            </a:endParaRPr>
          </a:p>
        </p:txBody>
      </p:sp>
      <p:sp>
        <p:nvSpPr>
          <p:cNvPr id="5" name="KSO_Shape"/>
          <p:cNvSpPr/>
          <p:nvPr/>
        </p:nvSpPr>
        <p:spPr>
          <a:xfrm>
            <a:off x="488928" y="357242"/>
            <a:ext cx="585090" cy="56071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B383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任意多边形 10"/>
          <p:cNvSpPr/>
          <p:nvPr/>
        </p:nvSpPr>
        <p:spPr>
          <a:xfrm>
            <a:off x="0" y="1153735"/>
            <a:ext cx="11430000" cy="3588283"/>
          </a:xfrm>
          <a:custGeom>
            <a:avLst/>
            <a:gdLst>
              <a:gd name="connsiteX0" fmla="*/ 0 w 10439400"/>
              <a:gd name="connsiteY0" fmla="*/ 2952750 h 3502103"/>
              <a:gd name="connsiteX1" fmla="*/ 5619750 w 10439400"/>
              <a:gd name="connsiteY1" fmla="*/ 3276600 h 3502103"/>
              <a:gd name="connsiteX2" fmla="*/ 10439400 w 10439400"/>
              <a:gd name="connsiteY2" fmla="*/ 0 h 3502103"/>
              <a:gd name="connsiteX0" fmla="*/ 0 w 11029950"/>
              <a:gd name="connsiteY0" fmla="*/ 3524250 h 3783107"/>
              <a:gd name="connsiteX1" fmla="*/ 6210300 w 11029950"/>
              <a:gd name="connsiteY1" fmla="*/ 3276600 h 3783107"/>
              <a:gd name="connsiteX2" fmla="*/ 11029950 w 11029950"/>
              <a:gd name="connsiteY2" fmla="*/ 0 h 3783107"/>
              <a:gd name="connsiteX0" fmla="*/ 0 w 11029950"/>
              <a:gd name="connsiteY0" fmla="*/ 3524250 h 3696481"/>
              <a:gd name="connsiteX1" fmla="*/ 6210300 w 11029950"/>
              <a:gd name="connsiteY1" fmla="*/ 3276600 h 3696481"/>
              <a:gd name="connsiteX2" fmla="*/ 11029950 w 11029950"/>
              <a:gd name="connsiteY2" fmla="*/ 0 h 3696481"/>
              <a:gd name="connsiteX0" fmla="*/ 0 w 10953750"/>
              <a:gd name="connsiteY0" fmla="*/ 3638550 h 3771544"/>
              <a:gd name="connsiteX1" fmla="*/ 6134100 w 10953750"/>
              <a:gd name="connsiteY1" fmla="*/ 3276600 h 3771544"/>
              <a:gd name="connsiteX2" fmla="*/ 10953750 w 10953750"/>
              <a:gd name="connsiteY2" fmla="*/ 0 h 3771544"/>
              <a:gd name="connsiteX0" fmla="*/ 0 w 10915650"/>
              <a:gd name="connsiteY0" fmla="*/ 3048000 h 3155412"/>
              <a:gd name="connsiteX1" fmla="*/ 6134100 w 10915650"/>
              <a:gd name="connsiteY1" fmla="*/ 2686050 h 3155412"/>
              <a:gd name="connsiteX2" fmla="*/ 10915650 w 10915650"/>
              <a:gd name="connsiteY2" fmla="*/ 0 h 3155412"/>
              <a:gd name="connsiteX0" fmla="*/ 0 w 11049000"/>
              <a:gd name="connsiteY0" fmla="*/ 3028950 h 3135617"/>
              <a:gd name="connsiteX1" fmla="*/ 6134100 w 11049000"/>
              <a:gd name="connsiteY1" fmla="*/ 2667000 h 3135617"/>
              <a:gd name="connsiteX2" fmla="*/ 11049000 w 11049000"/>
              <a:gd name="connsiteY2" fmla="*/ 0 h 3135617"/>
              <a:gd name="connsiteX0" fmla="*/ 0 w 10991850"/>
              <a:gd name="connsiteY0" fmla="*/ 3181350 h 3294121"/>
              <a:gd name="connsiteX1" fmla="*/ 6134100 w 10991850"/>
              <a:gd name="connsiteY1" fmla="*/ 2819400 h 3294121"/>
              <a:gd name="connsiteX2" fmla="*/ 10991850 w 10991850"/>
              <a:gd name="connsiteY2" fmla="*/ 0 h 3294121"/>
              <a:gd name="connsiteX0" fmla="*/ 0 w 10991850"/>
              <a:gd name="connsiteY0" fmla="*/ 3429000 h 3498132"/>
              <a:gd name="connsiteX1" fmla="*/ 6134100 w 10991850"/>
              <a:gd name="connsiteY1" fmla="*/ 2819400 h 3498132"/>
              <a:gd name="connsiteX2" fmla="*/ 10991850 w 10991850"/>
              <a:gd name="connsiteY2" fmla="*/ 0 h 3498132"/>
              <a:gd name="connsiteX0" fmla="*/ 0 w 10991850"/>
              <a:gd name="connsiteY0" fmla="*/ 3429000 h 3429000"/>
              <a:gd name="connsiteX1" fmla="*/ 6134100 w 10991850"/>
              <a:gd name="connsiteY1" fmla="*/ 2819400 h 3429000"/>
              <a:gd name="connsiteX2" fmla="*/ 10991850 w 10991850"/>
              <a:gd name="connsiteY2" fmla="*/ 0 h 3429000"/>
              <a:gd name="connsiteX0" fmla="*/ 0 w 10991850"/>
              <a:gd name="connsiteY0" fmla="*/ 3429000 h 3439728"/>
              <a:gd name="connsiteX1" fmla="*/ 6134100 w 10991850"/>
              <a:gd name="connsiteY1" fmla="*/ 2819400 h 3439728"/>
              <a:gd name="connsiteX2" fmla="*/ 10991850 w 10991850"/>
              <a:gd name="connsiteY2" fmla="*/ 0 h 3439728"/>
            </a:gdLst>
            <a:ahLst/>
            <a:cxnLst>
              <a:cxn ang="0">
                <a:pos x="connsiteX0" y="connsiteY0"/>
              </a:cxn>
              <a:cxn ang="0">
                <a:pos x="connsiteX1" y="connsiteY1"/>
              </a:cxn>
              <a:cxn ang="0">
                <a:pos x="connsiteX2" y="connsiteY2"/>
              </a:cxn>
            </a:cxnLst>
            <a:rect l="l" t="t" r="r" b="b"/>
            <a:pathLst>
              <a:path w="10991850" h="3439728">
                <a:moveTo>
                  <a:pt x="0" y="3429000"/>
                </a:moveTo>
                <a:cubicBezTo>
                  <a:pt x="2378075" y="3475037"/>
                  <a:pt x="4302125" y="3390900"/>
                  <a:pt x="6134100" y="2819400"/>
                </a:cubicBezTo>
                <a:cubicBezTo>
                  <a:pt x="7966075" y="2247900"/>
                  <a:pt x="10991850" y="0"/>
                  <a:pt x="10991850" y="0"/>
                </a:cubicBezTo>
              </a:path>
            </a:pathLst>
          </a:custGeom>
          <a:noFill/>
          <a:ln w="307975">
            <a:solidFill>
              <a:schemeClr val="bg1">
                <a:lumMod val="6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861851" y="4268209"/>
            <a:ext cx="951074" cy="951074"/>
            <a:chOff x="861851" y="4268209"/>
            <a:chExt cx="951074" cy="951074"/>
          </a:xfrm>
        </p:grpSpPr>
        <p:sp>
          <p:nvSpPr>
            <p:cNvPr id="14" name="流程图: 联系 13"/>
            <p:cNvSpPr/>
            <p:nvPr/>
          </p:nvSpPr>
          <p:spPr>
            <a:xfrm>
              <a:off x="861851" y="4268209"/>
              <a:ext cx="951074" cy="951074"/>
            </a:xfrm>
            <a:prstGeom prst="flowChartConnector">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3"/>
            <p:cNvSpPr>
              <a:spLocks noEditPoints="1"/>
            </p:cNvSpPr>
            <p:nvPr/>
          </p:nvSpPr>
          <p:spPr bwMode="auto">
            <a:xfrm>
              <a:off x="1140371" y="4491892"/>
              <a:ext cx="394033" cy="550615"/>
            </a:xfrm>
            <a:custGeom>
              <a:avLst/>
              <a:gdLst>
                <a:gd name="T0" fmla="*/ 95 w 95"/>
                <a:gd name="T1" fmla="*/ 48 h 133"/>
                <a:gd name="T2" fmla="*/ 47 w 95"/>
                <a:gd name="T3" fmla="*/ 0 h 133"/>
                <a:gd name="T4" fmla="*/ 0 w 95"/>
                <a:gd name="T5" fmla="*/ 48 h 133"/>
                <a:gd name="T6" fmla="*/ 27 w 95"/>
                <a:gd name="T7" fmla="*/ 91 h 133"/>
                <a:gd name="T8" fmla="*/ 27 w 95"/>
                <a:gd name="T9" fmla="*/ 101 h 133"/>
                <a:gd name="T10" fmla="*/ 27 w 95"/>
                <a:gd name="T11" fmla="*/ 101 h 133"/>
                <a:gd name="T12" fmla="*/ 27 w 95"/>
                <a:gd name="T13" fmla="*/ 114 h 133"/>
                <a:gd name="T14" fmla="*/ 34 w 95"/>
                <a:gd name="T15" fmla="*/ 122 h 133"/>
                <a:gd name="T16" fmla="*/ 35 w 95"/>
                <a:gd name="T17" fmla="*/ 126 h 133"/>
                <a:gd name="T18" fmla="*/ 44 w 95"/>
                <a:gd name="T19" fmla="*/ 133 h 133"/>
                <a:gd name="T20" fmla="*/ 50 w 95"/>
                <a:gd name="T21" fmla="*/ 133 h 133"/>
                <a:gd name="T22" fmla="*/ 59 w 95"/>
                <a:gd name="T23" fmla="*/ 126 h 133"/>
                <a:gd name="T24" fmla="*/ 60 w 95"/>
                <a:gd name="T25" fmla="*/ 122 h 133"/>
                <a:gd name="T26" fmla="*/ 67 w 95"/>
                <a:gd name="T27" fmla="*/ 114 h 133"/>
                <a:gd name="T28" fmla="*/ 67 w 95"/>
                <a:gd name="T29" fmla="*/ 96 h 133"/>
                <a:gd name="T30" fmla="*/ 67 w 95"/>
                <a:gd name="T31" fmla="*/ 96 h 133"/>
                <a:gd name="T32" fmla="*/ 67 w 95"/>
                <a:gd name="T33" fmla="*/ 91 h 133"/>
                <a:gd name="T34" fmla="*/ 95 w 95"/>
                <a:gd name="T35" fmla="*/ 48 h 133"/>
                <a:gd name="T36" fmla="*/ 29 w 95"/>
                <a:gd name="T37" fmla="*/ 24 h 133"/>
                <a:gd name="T38" fmla="*/ 17 w 95"/>
                <a:gd name="T39" fmla="*/ 48 h 133"/>
                <a:gd name="T40" fmla="*/ 28 w 95"/>
                <a:gd name="T41" fmla="*/ 70 h 133"/>
                <a:gd name="T42" fmla="*/ 28 w 95"/>
                <a:gd name="T43" fmla="*/ 73 h 133"/>
                <a:gd name="T44" fmla="*/ 28 w 95"/>
                <a:gd name="T45" fmla="*/ 73 h 133"/>
                <a:gd name="T46" fmla="*/ 25 w 95"/>
                <a:gd name="T47" fmla="*/ 74 h 133"/>
                <a:gd name="T48" fmla="*/ 13 w 95"/>
                <a:gd name="T49" fmla="*/ 48 h 133"/>
                <a:gd name="T50" fmla="*/ 27 w 95"/>
                <a:gd name="T51" fmla="*/ 20 h 133"/>
                <a:gd name="T52" fmla="*/ 30 w 95"/>
                <a:gd name="T53" fmla="*/ 21 h 133"/>
                <a:gd name="T54" fmla="*/ 30 w 95"/>
                <a:gd name="T55" fmla="*/ 21 h 133"/>
                <a:gd name="T56" fmla="*/ 29 w 95"/>
                <a:gd name="T57" fmla="*/ 24 h 133"/>
                <a:gd name="T58" fmla="*/ 62 w 95"/>
                <a:gd name="T59" fmla="*/ 114 h 133"/>
                <a:gd name="T60" fmla="*/ 60 w 95"/>
                <a:gd name="T61" fmla="*/ 117 h 133"/>
                <a:gd name="T62" fmla="*/ 59 w 95"/>
                <a:gd name="T63" fmla="*/ 118 h 133"/>
                <a:gd name="T64" fmla="*/ 36 w 95"/>
                <a:gd name="T65" fmla="*/ 118 h 133"/>
                <a:gd name="T66" fmla="*/ 34 w 95"/>
                <a:gd name="T67" fmla="*/ 117 h 133"/>
                <a:gd name="T68" fmla="*/ 32 w 95"/>
                <a:gd name="T69" fmla="*/ 114 h 133"/>
                <a:gd name="T70" fmla="*/ 32 w 95"/>
                <a:gd name="T71" fmla="*/ 101 h 133"/>
                <a:gd name="T72" fmla="*/ 62 w 95"/>
                <a:gd name="T73" fmla="*/ 101 h 133"/>
                <a:gd name="T74" fmla="*/ 62 w 95"/>
                <a:gd name="T75" fmla="*/ 11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133">
                  <a:moveTo>
                    <a:pt x="95" y="48"/>
                  </a:moveTo>
                  <a:cubicBezTo>
                    <a:pt x="95" y="21"/>
                    <a:pt x="73" y="0"/>
                    <a:pt x="47" y="0"/>
                  </a:cubicBezTo>
                  <a:cubicBezTo>
                    <a:pt x="21" y="0"/>
                    <a:pt x="0" y="21"/>
                    <a:pt x="0" y="48"/>
                  </a:cubicBezTo>
                  <a:cubicBezTo>
                    <a:pt x="0" y="67"/>
                    <a:pt x="11" y="84"/>
                    <a:pt x="27" y="91"/>
                  </a:cubicBezTo>
                  <a:cubicBezTo>
                    <a:pt x="27" y="101"/>
                    <a:pt x="27" y="101"/>
                    <a:pt x="27" y="101"/>
                  </a:cubicBezTo>
                  <a:cubicBezTo>
                    <a:pt x="27" y="101"/>
                    <a:pt x="27" y="101"/>
                    <a:pt x="27" y="101"/>
                  </a:cubicBezTo>
                  <a:cubicBezTo>
                    <a:pt x="27" y="114"/>
                    <a:pt x="27" y="114"/>
                    <a:pt x="27" y="114"/>
                  </a:cubicBezTo>
                  <a:cubicBezTo>
                    <a:pt x="27" y="118"/>
                    <a:pt x="30" y="122"/>
                    <a:pt x="34" y="122"/>
                  </a:cubicBezTo>
                  <a:cubicBezTo>
                    <a:pt x="35" y="123"/>
                    <a:pt x="35" y="125"/>
                    <a:pt x="35" y="126"/>
                  </a:cubicBezTo>
                  <a:cubicBezTo>
                    <a:pt x="38" y="130"/>
                    <a:pt x="41" y="133"/>
                    <a:pt x="44" y="133"/>
                  </a:cubicBezTo>
                  <a:cubicBezTo>
                    <a:pt x="50" y="133"/>
                    <a:pt x="50" y="133"/>
                    <a:pt x="50" y="133"/>
                  </a:cubicBezTo>
                  <a:cubicBezTo>
                    <a:pt x="53" y="133"/>
                    <a:pt x="57" y="130"/>
                    <a:pt x="59" y="126"/>
                  </a:cubicBezTo>
                  <a:cubicBezTo>
                    <a:pt x="59" y="125"/>
                    <a:pt x="60" y="123"/>
                    <a:pt x="60" y="122"/>
                  </a:cubicBezTo>
                  <a:cubicBezTo>
                    <a:pt x="64" y="122"/>
                    <a:pt x="67" y="118"/>
                    <a:pt x="67" y="114"/>
                  </a:cubicBezTo>
                  <a:cubicBezTo>
                    <a:pt x="67" y="96"/>
                    <a:pt x="67" y="96"/>
                    <a:pt x="67" y="96"/>
                  </a:cubicBezTo>
                  <a:cubicBezTo>
                    <a:pt x="67" y="96"/>
                    <a:pt x="67" y="96"/>
                    <a:pt x="67" y="96"/>
                  </a:cubicBezTo>
                  <a:cubicBezTo>
                    <a:pt x="67" y="91"/>
                    <a:pt x="67" y="91"/>
                    <a:pt x="67" y="91"/>
                  </a:cubicBezTo>
                  <a:cubicBezTo>
                    <a:pt x="83" y="84"/>
                    <a:pt x="95" y="67"/>
                    <a:pt x="95" y="48"/>
                  </a:cubicBezTo>
                  <a:close/>
                  <a:moveTo>
                    <a:pt x="29" y="24"/>
                  </a:moveTo>
                  <a:cubicBezTo>
                    <a:pt x="22" y="29"/>
                    <a:pt x="17" y="38"/>
                    <a:pt x="17" y="48"/>
                  </a:cubicBezTo>
                  <a:cubicBezTo>
                    <a:pt x="17" y="57"/>
                    <a:pt x="22" y="65"/>
                    <a:pt x="28" y="70"/>
                  </a:cubicBezTo>
                  <a:cubicBezTo>
                    <a:pt x="29" y="71"/>
                    <a:pt x="29" y="72"/>
                    <a:pt x="28" y="73"/>
                  </a:cubicBezTo>
                  <a:cubicBezTo>
                    <a:pt x="28" y="73"/>
                    <a:pt x="28" y="73"/>
                    <a:pt x="28" y="73"/>
                  </a:cubicBezTo>
                  <a:cubicBezTo>
                    <a:pt x="28" y="74"/>
                    <a:pt x="26" y="75"/>
                    <a:pt x="25" y="74"/>
                  </a:cubicBezTo>
                  <a:cubicBezTo>
                    <a:pt x="18" y="68"/>
                    <a:pt x="13" y="58"/>
                    <a:pt x="13" y="48"/>
                  </a:cubicBezTo>
                  <a:cubicBezTo>
                    <a:pt x="13" y="37"/>
                    <a:pt x="18" y="27"/>
                    <a:pt x="27" y="20"/>
                  </a:cubicBezTo>
                  <a:cubicBezTo>
                    <a:pt x="28" y="20"/>
                    <a:pt x="29" y="20"/>
                    <a:pt x="30" y="21"/>
                  </a:cubicBezTo>
                  <a:cubicBezTo>
                    <a:pt x="30" y="21"/>
                    <a:pt x="30" y="21"/>
                    <a:pt x="30" y="21"/>
                  </a:cubicBezTo>
                  <a:cubicBezTo>
                    <a:pt x="30" y="22"/>
                    <a:pt x="30" y="23"/>
                    <a:pt x="29" y="24"/>
                  </a:cubicBezTo>
                  <a:close/>
                  <a:moveTo>
                    <a:pt x="62" y="114"/>
                  </a:moveTo>
                  <a:cubicBezTo>
                    <a:pt x="62" y="115"/>
                    <a:pt x="62" y="117"/>
                    <a:pt x="60" y="117"/>
                  </a:cubicBezTo>
                  <a:cubicBezTo>
                    <a:pt x="60" y="118"/>
                    <a:pt x="59" y="118"/>
                    <a:pt x="59" y="118"/>
                  </a:cubicBezTo>
                  <a:cubicBezTo>
                    <a:pt x="36" y="118"/>
                    <a:pt x="36" y="118"/>
                    <a:pt x="36" y="118"/>
                  </a:cubicBezTo>
                  <a:cubicBezTo>
                    <a:pt x="35" y="118"/>
                    <a:pt x="34" y="118"/>
                    <a:pt x="34" y="117"/>
                  </a:cubicBezTo>
                  <a:cubicBezTo>
                    <a:pt x="33" y="117"/>
                    <a:pt x="32" y="115"/>
                    <a:pt x="32" y="114"/>
                  </a:cubicBezTo>
                  <a:cubicBezTo>
                    <a:pt x="32" y="101"/>
                    <a:pt x="32" y="101"/>
                    <a:pt x="32" y="101"/>
                  </a:cubicBezTo>
                  <a:cubicBezTo>
                    <a:pt x="62" y="101"/>
                    <a:pt x="62" y="101"/>
                    <a:pt x="62" y="101"/>
                  </a:cubicBezTo>
                  <a:lnTo>
                    <a:pt x="62" y="114"/>
                  </a:lnTo>
                  <a:close/>
                </a:path>
              </a:pathLst>
            </a:custGeom>
            <a:solidFill>
              <a:srgbClr val="3B3838"/>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3150312" y="4180213"/>
            <a:ext cx="951074" cy="951074"/>
            <a:chOff x="3150312" y="4180213"/>
            <a:chExt cx="951074" cy="951074"/>
          </a:xfrm>
        </p:grpSpPr>
        <p:sp>
          <p:nvSpPr>
            <p:cNvPr id="16" name="流程图: 联系 15"/>
            <p:cNvSpPr/>
            <p:nvPr/>
          </p:nvSpPr>
          <p:spPr>
            <a:xfrm>
              <a:off x="3150312" y="4180213"/>
              <a:ext cx="951074" cy="951074"/>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p:cNvSpPr>
              <a:spLocks/>
            </p:cNvSpPr>
            <p:nvPr/>
          </p:nvSpPr>
          <p:spPr bwMode="auto">
            <a:xfrm>
              <a:off x="3394760" y="4400543"/>
              <a:ext cx="491566" cy="495939"/>
            </a:xfrm>
            <a:custGeom>
              <a:avLst/>
              <a:gdLst>
                <a:gd name="T0" fmla="*/ 1004124 w 4122"/>
                <a:gd name="T1" fmla="*/ 12996 h 4156"/>
                <a:gd name="T2" fmla="*/ 1285140 w 4122"/>
                <a:gd name="T3" fmla="*/ 99204 h 4156"/>
                <a:gd name="T4" fmla="*/ 1293367 w 4122"/>
                <a:gd name="T5" fmla="*/ 103536 h 4156"/>
                <a:gd name="T6" fmla="*/ 1755809 w 4122"/>
                <a:gd name="T7" fmla="*/ 706989 h 4156"/>
                <a:gd name="T8" fmla="*/ 1757974 w 4122"/>
                <a:gd name="T9" fmla="*/ 715653 h 4156"/>
                <a:gd name="T10" fmla="*/ 1331904 w 4122"/>
                <a:gd name="T11" fmla="*/ 1663071 h 4156"/>
                <a:gd name="T12" fmla="*/ 772036 w 4122"/>
                <a:gd name="T13" fmla="*/ 1774405 h 4156"/>
                <a:gd name="T14" fmla="*/ 260232 w 4122"/>
                <a:gd name="T15" fmla="*/ 1521847 h 4156"/>
                <a:gd name="T16" fmla="*/ 93528 w 4122"/>
                <a:gd name="T17" fmla="*/ 496452 h 4156"/>
                <a:gd name="T18" fmla="*/ 97858 w 4122"/>
                <a:gd name="T19" fmla="*/ 488221 h 4156"/>
                <a:gd name="T20" fmla="*/ 701025 w 4122"/>
                <a:gd name="T21" fmla="*/ 25559 h 4156"/>
                <a:gd name="T22" fmla="*/ 709685 w 4122"/>
                <a:gd name="T23" fmla="*/ 23826 h 4156"/>
                <a:gd name="T24" fmla="*/ 471535 w 4122"/>
                <a:gd name="T25" fmla="*/ 480424 h 4156"/>
                <a:gd name="T26" fmla="*/ 431267 w 4122"/>
                <a:gd name="T27" fmla="*/ 403313 h 4156"/>
                <a:gd name="T28" fmla="*/ 471535 w 4122"/>
                <a:gd name="T29" fmla="*/ 480424 h 4156"/>
                <a:gd name="T30" fmla="*/ 1320213 w 4122"/>
                <a:gd name="T31" fmla="*/ 495152 h 4156"/>
                <a:gd name="T32" fmla="*/ 1360048 w 4122"/>
                <a:gd name="T33" fmla="*/ 418475 h 4156"/>
                <a:gd name="T34" fmla="*/ 1304625 w 4122"/>
                <a:gd name="T35" fmla="*/ 1307411 h 4156"/>
                <a:gd name="T36" fmla="*/ 1344893 w 4122"/>
                <a:gd name="T37" fmla="*/ 1384521 h 4156"/>
                <a:gd name="T38" fmla="*/ 1304625 w 4122"/>
                <a:gd name="T39" fmla="*/ 1307411 h 4156"/>
                <a:gd name="T40" fmla="*/ 455947 w 4122"/>
                <a:gd name="T41" fmla="*/ 1292248 h 4156"/>
                <a:gd name="T42" fmla="*/ 416112 w 4122"/>
                <a:gd name="T43" fmla="*/ 1369359 h 4156"/>
                <a:gd name="T44" fmla="*/ 906266 w 4122"/>
                <a:gd name="T45" fmla="*/ 1384954 h 4156"/>
                <a:gd name="T46" fmla="*/ 848244 w 4122"/>
                <a:gd name="T47" fmla="*/ 1569499 h 4156"/>
                <a:gd name="T48" fmla="*/ 906266 w 4122"/>
                <a:gd name="T49" fmla="*/ 1384954 h 4156"/>
                <a:gd name="T50" fmla="*/ 848244 w 4122"/>
                <a:gd name="T51" fmla="*/ 231331 h 4156"/>
                <a:gd name="T52" fmla="*/ 906266 w 4122"/>
                <a:gd name="T53" fmla="*/ 415876 h 4156"/>
                <a:gd name="T54" fmla="*/ 1361780 w 4122"/>
                <a:gd name="T55" fmla="*/ 871174 h 4156"/>
                <a:gd name="T56" fmla="*/ 1545805 w 4122"/>
                <a:gd name="T57" fmla="*/ 929656 h 4156"/>
                <a:gd name="T58" fmla="*/ 1361780 w 4122"/>
                <a:gd name="T59" fmla="*/ 871174 h 4156"/>
                <a:gd name="T60" fmla="*/ 208705 w 4122"/>
                <a:gd name="T61" fmla="*/ 929656 h 4156"/>
                <a:gd name="T62" fmla="*/ 393163 w 4122"/>
                <a:gd name="T63" fmla="*/ 871174 h 4156"/>
                <a:gd name="T64" fmla="*/ 895008 w 4122"/>
                <a:gd name="T65" fmla="*/ 754209 h 4156"/>
                <a:gd name="T66" fmla="*/ 591909 w 4122"/>
                <a:gd name="T67" fmla="*/ 333134 h 4156"/>
                <a:gd name="T68" fmla="*/ 781995 w 4122"/>
                <a:gd name="T69" fmla="*/ 813558 h 4156"/>
                <a:gd name="T70" fmla="*/ 895008 w 4122"/>
                <a:gd name="T71" fmla="*/ 1028860 h 4156"/>
                <a:gd name="T72" fmla="*/ 1029671 w 4122"/>
                <a:gd name="T73" fmla="*/ 864243 h 4156"/>
                <a:gd name="T74" fmla="*/ 1192045 w 4122"/>
                <a:gd name="T75" fmla="*/ 540639 h 4156"/>
                <a:gd name="T76" fmla="*/ 895008 w 4122"/>
                <a:gd name="T77" fmla="*/ 754209 h 4156"/>
                <a:gd name="T78" fmla="*/ 1594734 w 4122"/>
                <a:gd name="T79" fmla="*/ 979042 h 4156"/>
                <a:gd name="T80" fmla="*/ 1583476 w 4122"/>
                <a:gd name="T81" fmla="*/ 742945 h 4156"/>
                <a:gd name="T82" fmla="*/ 1582177 w 4122"/>
                <a:gd name="T83" fmla="*/ 735581 h 4156"/>
                <a:gd name="T84" fmla="*/ 1452277 w 4122"/>
                <a:gd name="T85" fmla="*/ 460063 h 4156"/>
                <a:gd name="T86" fmla="*/ 1220190 w 4122"/>
                <a:gd name="T87" fmla="*/ 263821 h 4156"/>
                <a:gd name="T88" fmla="*/ 1214128 w 4122"/>
                <a:gd name="T89" fmla="*/ 260789 h 4156"/>
                <a:gd name="T90" fmla="*/ 983340 w 4122"/>
                <a:gd name="T91" fmla="*/ 188011 h 4156"/>
                <a:gd name="T92" fmla="*/ 977278 w 4122"/>
                <a:gd name="T93" fmla="*/ 187577 h 4156"/>
                <a:gd name="T94" fmla="*/ 736964 w 4122"/>
                <a:gd name="T95" fmla="*/ 197974 h 4156"/>
                <a:gd name="T96" fmla="*/ 730036 w 4122"/>
                <a:gd name="T97" fmla="*/ 199274 h 4156"/>
                <a:gd name="T98" fmla="*/ 456380 w 4122"/>
                <a:gd name="T99" fmla="*/ 327502 h 4156"/>
                <a:gd name="T100" fmla="*/ 455081 w 4122"/>
                <a:gd name="T101" fmla="*/ 328369 h 4156"/>
                <a:gd name="T102" fmla="*/ 384503 w 4122"/>
                <a:gd name="T103" fmla="*/ 390317 h 4156"/>
                <a:gd name="T104" fmla="*/ 261964 w 4122"/>
                <a:gd name="T105" fmla="*/ 554935 h 4156"/>
                <a:gd name="T106" fmla="*/ 256335 w 4122"/>
                <a:gd name="T107" fmla="*/ 564898 h 4156"/>
                <a:gd name="T108" fmla="*/ 204375 w 4122"/>
                <a:gd name="T109" fmla="*/ 695293 h 4156"/>
                <a:gd name="T110" fmla="*/ 176230 w 4122"/>
                <a:gd name="T111" fmla="*/ 893700 h 4156"/>
                <a:gd name="T112" fmla="*/ 623085 w 4122"/>
                <a:gd name="T113" fmla="*/ 1554770 h 4156"/>
                <a:gd name="T114" fmla="*/ 703623 w 4122"/>
                <a:gd name="T115" fmla="*/ 1581629 h 4156"/>
                <a:gd name="T116" fmla="*/ 793686 w 4122"/>
                <a:gd name="T117" fmla="*/ 1599390 h 4156"/>
                <a:gd name="T118" fmla="*/ 873358 w 4122"/>
                <a:gd name="T119" fmla="*/ 1605888 h 4156"/>
                <a:gd name="T120" fmla="*/ 1243572 w 4122"/>
                <a:gd name="T121" fmla="*/ 1510583 h 4156"/>
                <a:gd name="T122" fmla="*/ 1594734 w 4122"/>
                <a:gd name="T123" fmla="*/ 979042 h 41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22" h="4156">
                  <a:moveTo>
                    <a:pt x="2309" y="29"/>
                  </a:moveTo>
                  <a:cubicBezTo>
                    <a:pt x="2319" y="30"/>
                    <a:pt x="2319" y="30"/>
                    <a:pt x="2319" y="30"/>
                  </a:cubicBezTo>
                  <a:cubicBezTo>
                    <a:pt x="2328" y="31"/>
                    <a:pt x="2328" y="31"/>
                    <a:pt x="2328" y="31"/>
                  </a:cubicBezTo>
                  <a:cubicBezTo>
                    <a:pt x="2555" y="62"/>
                    <a:pt x="2770" y="130"/>
                    <a:pt x="2968" y="229"/>
                  </a:cubicBezTo>
                  <a:cubicBezTo>
                    <a:pt x="2976" y="233"/>
                    <a:pt x="2976" y="233"/>
                    <a:pt x="2976" y="233"/>
                  </a:cubicBezTo>
                  <a:cubicBezTo>
                    <a:pt x="2987" y="239"/>
                    <a:pt x="2987" y="239"/>
                    <a:pt x="2987" y="239"/>
                  </a:cubicBezTo>
                  <a:cubicBezTo>
                    <a:pt x="3262" y="380"/>
                    <a:pt x="3496" y="578"/>
                    <a:pt x="3677" y="815"/>
                  </a:cubicBezTo>
                  <a:cubicBezTo>
                    <a:pt x="3859" y="1052"/>
                    <a:pt x="3991" y="1329"/>
                    <a:pt x="4055" y="1632"/>
                  </a:cubicBezTo>
                  <a:cubicBezTo>
                    <a:pt x="4058" y="1645"/>
                    <a:pt x="4058" y="1645"/>
                    <a:pt x="4058" y="1645"/>
                  </a:cubicBezTo>
                  <a:cubicBezTo>
                    <a:pt x="4060" y="1652"/>
                    <a:pt x="4060" y="1652"/>
                    <a:pt x="4060" y="1652"/>
                  </a:cubicBezTo>
                  <a:cubicBezTo>
                    <a:pt x="4122" y="1954"/>
                    <a:pt x="4116" y="2275"/>
                    <a:pt x="4031" y="2594"/>
                  </a:cubicBezTo>
                  <a:cubicBezTo>
                    <a:pt x="3885" y="3141"/>
                    <a:pt x="3530" y="3576"/>
                    <a:pt x="3076" y="3839"/>
                  </a:cubicBezTo>
                  <a:cubicBezTo>
                    <a:pt x="2697" y="4058"/>
                    <a:pt x="2248" y="4156"/>
                    <a:pt x="1793" y="4098"/>
                  </a:cubicBezTo>
                  <a:cubicBezTo>
                    <a:pt x="1783" y="4096"/>
                    <a:pt x="1783" y="4096"/>
                    <a:pt x="1783" y="4096"/>
                  </a:cubicBezTo>
                  <a:cubicBezTo>
                    <a:pt x="1774" y="4095"/>
                    <a:pt x="1774" y="4095"/>
                    <a:pt x="1774" y="4095"/>
                  </a:cubicBezTo>
                  <a:cubicBezTo>
                    <a:pt x="1318" y="4033"/>
                    <a:pt x="910" y="3823"/>
                    <a:pt x="601" y="3513"/>
                  </a:cubicBezTo>
                  <a:cubicBezTo>
                    <a:pt x="230" y="3142"/>
                    <a:pt x="0" y="2629"/>
                    <a:pt x="0" y="2063"/>
                  </a:cubicBezTo>
                  <a:cubicBezTo>
                    <a:pt x="0" y="1734"/>
                    <a:pt x="78" y="1422"/>
                    <a:pt x="216" y="1146"/>
                  </a:cubicBezTo>
                  <a:cubicBezTo>
                    <a:pt x="220" y="1139"/>
                    <a:pt x="220" y="1139"/>
                    <a:pt x="220" y="1139"/>
                  </a:cubicBezTo>
                  <a:cubicBezTo>
                    <a:pt x="226" y="1127"/>
                    <a:pt x="226" y="1127"/>
                    <a:pt x="226" y="1127"/>
                  </a:cubicBezTo>
                  <a:cubicBezTo>
                    <a:pt x="367" y="851"/>
                    <a:pt x="566" y="617"/>
                    <a:pt x="803" y="436"/>
                  </a:cubicBezTo>
                  <a:cubicBezTo>
                    <a:pt x="1040" y="255"/>
                    <a:pt x="1317" y="123"/>
                    <a:pt x="1619" y="59"/>
                  </a:cubicBezTo>
                  <a:cubicBezTo>
                    <a:pt x="1632" y="56"/>
                    <a:pt x="1632" y="56"/>
                    <a:pt x="1632" y="56"/>
                  </a:cubicBezTo>
                  <a:cubicBezTo>
                    <a:pt x="1639" y="55"/>
                    <a:pt x="1639" y="55"/>
                    <a:pt x="1639" y="55"/>
                  </a:cubicBezTo>
                  <a:cubicBezTo>
                    <a:pt x="1855" y="10"/>
                    <a:pt x="2081" y="0"/>
                    <a:pt x="2309" y="29"/>
                  </a:cubicBezTo>
                  <a:close/>
                  <a:moveTo>
                    <a:pt x="1089" y="1109"/>
                  </a:moveTo>
                  <a:cubicBezTo>
                    <a:pt x="1131" y="1066"/>
                    <a:pt x="1131" y="1066"/>
                    <a:pt x="1131" y="1066"/>
                  </a:cubicBezTo>
                  <a:cubicBezTo>
                    <a:pt x="996" y="931"/>
                    <a:pt x="996" y="931"/>
                    <a:pt x="996" y="931"/>
                  </a:cubicBezTo>
                  <a:cubicBezTo>
                    <a:pt x="954" y="973"/>
                    <a:pt x="954" y="973"/>
                    <a:pt x="954" y="973"/>
                  </a:cubicBezTo>
                  <a:cubicBezTo>
                    <a:pt x="1089" y="1109"/>
                    <a:pt x="1089" y="1109"/>
                    <a:pt x="1089" y="1109"/>
                  </a:cubicBezTo>
                  <a:close/>
                  <a:moveTo>
                    <a:pt x="3006" y="1101"/>
                  </a:moveTo>
                  <a:cubicBezTo>
                    <a:pt x="3049" y="1143"/>
                    <a:pt x="3049" y="1143"/>
                    <a:pt x="3049" y="1143"/>
                  </a:cubicBezTo>
                  <a:cubicBezTo>
                    <a:pt x="3183" y="1009"/>
                    <a:pt x="3183" y="1009"/>
                    <a:pt x="3183" y="1009"/>
                  </a:cubicBezTo>
                  <a:cubicBezTo>
                    <a:pt x="3141" y="966"/>
                    <a:pt x="3141" y="966"/>
                    <a:pt x="3141" y="966"/>
                  </a:cubicBezTo>
                  <a:cubicBezTo>
                    <a:pt x="3006" y="1101"/>
                    <a:pt x="3006" y="1101"/>
                    <a:pt x="3006" y="1101"/>
                  </a:cubicBezTo>
                  <a:close/>
                  <a:moveTo>
                    <a:pt x="3013" y="3018"/>
                  </a:moveTo>
                  <a:cubicBezTo>
                    <a:pt x="2971" y="3061"/>
                    <a:pt x="2971" y="3061"/>
                    <a:pt x="2971" y="3061"/>
                  </a:cubicBezTo>
                  <a:cubicBezTo>
                    <a:pt x="3106" y="3196"/>
                    <a:pt x="3106" y="3196"/>
                    <a:pt x="3106" y="3196"/>
                  </a:cubicBezTo>
                  <a:cubicBezTo>
                    <a:pt x="3148" y="3153"/>
                    <a:pt x="3148" y="3153"/>
                    <a:pt x="3148" y="3153"/>
                  </a:cubicBezTo>
                  <a:cubicBezTo>
                    <a:pt x="3013" y="3018"/>
                    <a:pt x="3013" y="3018"/>
                    <a:pt x="3013" y="3018"/>
                  </a:cubicBezTo>
                  <a:close/>
                  <a:moveTo>
                    <a:pt x="1096" y="3026"/>
                  </a:moveTo>
                  <a:cubicBezTo>
                    <a:pt x="1053" y="2983"/>
                    <a:pt x="1053" y="2983"/>
                    <a:pt x="1053" y="2983"/>
                  </a:cubicBezTo>
                  <a:cubicBezTo>
                    <a:pt x="919" y="3118"/>
                    <a:pt x="919" y="3118"/>
                    <a:pt x="919" y="3118"/>
                  </a:cubicBezTo>
                  <a:cubicBezTo>
                    <a:pt x="961" y="3161"/>
                    <a:pt x="961" y="3161"/>
                    <a:pt x="961" y="3161"/>
                  </a:cubicBezTo>
                  <a:cubicBezTo>
                    <a:pt x="1096" y="3026"/>
                    <a:pt x="1096" y="3026"/>
                    <a:pt x="1096" y="3026"/>
                  </a:cubicBezTo>
                  <a:close/>
                  <a:moveTo>
                    <a:pt x="2093" y="3197"/>
                  </a:moveTo>
                  <a:cubicBezTo>
                    <a:pt x="1959" y="3197"/>
                    <a:pt x="1959" y="3197"/>
                    <a:pt x="1959" y="3197"/>
                  </a:cubicBezTo>
                  <a:cubicBezTo>
                    <a:pt x="1959" y="3623"/>
                    <a:pt x="1959" y="3623"/>
                    <a:pt x="1959" y="3623"/>
                  </a:cubicBezTo>
                  <a:cubicBezTo>
                    <a:pt x="2093" y="3623"/>
                    <a:pt x="2093" y="3623"/>
                    <a:pt x="2093" y="3623"/>
                  </a:cubicBezTo>
                  <a:cubicBezTo>
                    <a:pt x="2093" y="3197"/>
                    <a:pt x="2093" y="3197"/>
                    <a:pt x="2093" y="3197"/>
                  </a:cubicBezTo>
                  <a:close/>
                  <a:moveTo>
                    <a:pt x="2093" y="534"/>
                  </a:moveTo>
                  <a:cubicBezTo>
                    <a:pt x="1959" y="534"/>
                    <a:pt x="1959" y="534"/>
                    <a:pt x="1959" y="534"/>
                  </a:cubicBezTo>
                  <a:cubicBezTo>
                    <a:pt x="1959" y="960"/>
                    <a:pt x="1959" y="960"/>
                    <a:pt x="1959" y="960"/>
                  </a:cubicBezTo>
                  <a:cubicBezTo>
                    <a:pt x="2093" y="960"/>
                    <a:pt x="2093" y="960"/>
                    <a:pt x="2093" y="960"/>
                  </a:cubicBezTo>
                  <a:cubicBezTo>
                    <a:pt x="2093" y="534"/>
                    <a:pt x="2093" y="534"/>
                    <a:pt x="2093" y="534"/>
                  </a:cubicBezTo>
                  <a:close/>
                  <a:moveTo>
                    <a:pt x="3145" y="2011"/>
                  </a:moveTo>
                  <a:cubicBezTo>
                    <a:pt x="3145" y="2146"/>
                    <a:pt x="3145" y="2146"/>
                    <a:pt x="3145" y="2146"/>
                  </a:cubicBezTo>
                  <a:cubicBezTo>
                    <a:pt x="3570" y="2146"/>
                    <a:pt x="3570" y="2146"/>
                    <a:pt x="3570" y="2146"/>
                  </a:cubicBezTo>
                  <a:cubicBezTo>
                    <a:pt x="3570" y="2011"/>
                    <a:pt x="3570" y="2011"/>
                    <a:pt x="3570" y="2011"/>
                  </a:cubicBezTo>
                  <a:cubicBezTo>
                    <a:pt x="3145" y="2011"/>
                    <a:pt x="3145" y="2011"/>
                    <a:pt x="3145" y="2011"/>
                  </a:cubicBezTo>
                  <a:close/>
                  <a:moveTo>
                    <a:pt x="482" y="2011"/>
                  </a:moveTo>
                  <a:cubicBezTo>
                    <a:pt x="482" y="2146"/>
                    <a:pt x="482" y="2146"/>
                    <a:pt x="482" y="2146"/>
                  </a:cubicBezTo>
                  <a:cubicBezTo>
                    <a:pt x="908" y="2146"/>
                    <a:pt x="908" y="2146"/>
                    <a:pt x="908" y="2146"/>
                  </a:cubicBezTo>
                  <a:cubicBezTo>
                    <a:pt x="908" y="2011"/>
                    <a:pt x="908" y="2011"/>
                    <a:pt x="908" y="2011"/>
                  </a:cubicBezTo>
                  <a:cubicBezTo>
                    <a:pt x="482" y="2011"/>
                    <a:pt x="482" y="2011"/>
                    <a:pt x="482" y="2011"/>
                  </a:cubicBezTo>
                  <a:close/>
                  <a:moveTo>
                    <a:pt x="2067" y="1741"/>
                  </a:moveTo>
                  <a:cubicBezTo>
                    <a:pt x="2035" y="1741"/>
                    <a:pt x="2004" y="1746"/>
                    <a:pt x="1975" y="1755"/>
                  </a:cubicBezTo>
                  <a:cubicBezTo>
                    <a:pt x="1807" y="1412"/>
                    <a:pt x="1602" y="1084"/>
                    <a:pt x="1367" y="769"/>
                  </a:cubicBezTo>
                  <a:cubicBezTo>
                    <a:pt x="1314" y="798"/>
                    <a:pt x="1261" y="827"/>
                    <a:pt x="1208" y="856"/>
                  </a:cubicBezTo>
                  <a:cubicBezTo>
                    <a:pt x="1372" y="1222"/>
                    <a:pt x="1572" y="1561"/>
                    <a:pt x="1806" y="1878"/>
                  </a:cubicBezTo>
                  <a:cubicBezTo>
                    <a:pt x="1771" y="1929"/>
                    <a:pt x="1750" y="1991"/>
                    <a:pt x="1750" y="2058"/>
                  </a:cubicBezTo>
                  <a:cubicBezTo>
                    <a:pt x="1750" y="2234"/>
                    <a:pt x="1892" y="2375"/>
                    <a:pt x="2067" y="2375"/>
                  </a:cubicBezTo>
                  <a:cubicBezTo>
                    <a:pt x="2242" y="2375"/>
                    <a:pt x="2384" y="2234"/>
                    <a:pt x="2384" y="2058"/>
                  </a:cubicBezTo>
                  <a:cubicBezTo>
                    <a:pt x="2384" y="2037"/>
                    <a:pt x="2382" y="2015"/>
                    <a:pt x="2378" y="1995"/>
                  </a:cubicBezTo>
                  <a:cubicBezTo>
                    <a:pt x="2572" y="1823"/>
                    <a:pt x="2750" y="1624"/>
                    <a:pt x="2904" y="1390"/>
                  </a:cubicBezTo>
                  <a:cubicBezTo>
                    <a:pt x="2854" y="1343"/>
                    <a:pt x="2804" y="1295"/>
                    <a:pt x="2753" y="1248"/>
                  </a:cubicBezTo>
                  <a:cubicBezTo>
                    <a:pt x="2549" y="1400"/>
                    <a:pt x="2368" y="1576"/>
                    <a:pt x="2206" y="1773"/>
                  </a:cubicBezTo>
                  <a:cubicBezTo>
                    <a:pt x="2164" y="1753"/>
                    <a:pt x="2117" y="1741"/>
                    <a:pt x="2067" y="1741"/>
                  </a:cubicBezTo>
                  <a:close/>
                  <a:moveTo>
                    <a:pt x="3683" y="2260"/>
                  </a:moveTo>
                  <a:cubicBezTo>
                    <a:pt x="3683" y="2260"/>
                    <a:pt x="3683" y="2260"/>
                    <a:pt x="3683" y="2260"/>
                  </a:cubicBezTo>
                  <a:cubicBezTo>
                    <a:pt x="3690" y="2195"/>
                    <a:pt x="3694" y="2129"/>
                    <a:pt x="3694" y="2063"/>
                  </a:cubicBezTo>
                  <a:cubicBezTo>
                    <a:pt x="3694" y="1943"/>
                    <a:pt x="3682" y="1827"/>
                    <a:pt x="3657" y="1715"/>
                  </a:cubicBezTo>
                  <a:cubicBezTo>
                    <a:pt x="3655" y="1704"/>
                    <a:pt x="3655" y="1704"/>
                    <a:pt x="3655" y="1704"/>
                  </a:cubicBezTo>
                  <a:cubicBezTo>
                    <a:pt x="3654" y="1698"/>
                    <a:pt x="3654" y="1698"/>
                    <a:pt x="3654" y="1698"/>
                  </a:cubicBezTo>
                  <a:cubicBezTo>
                    <a:pt x="3617" y="1537"/>
                    <a:pt x="3556" y="1383"/>
                    <a:pt x="3474" y="1242"/>
                  </a:cubicBezTo>
                  <a:cubicBezTo>
                    <a:pt x="3438" y="1179"/>
                    <a:pt x="3398" y="1120"/>
                    <a:pt x="3354" y="1062"/>
                  </a:cubicBezTo>
                  <a:cubicBezTo>
                    <a:pt x="3311" y="1006"/>
                    <a:pt x="3263" y="951"/>
                    <a:pt x="3213" y="901"/>
                  </a:cubicBezTo>
                  <a:cubicBezTo>
                    <a:pt x="3097" y="785"/>
                    <a:pt x="2964" y="687"/>
                    <a:pt x="2818" y="609"/>
                  </a:cubicBezTo>
                  <a:cubicBezTo>
                    <a:pt x="2813" y="607"/>
                    <a:pt x="2813" y="607"/>
                    <a:pt x="2813" y="607"/>
                  </a:cubicBezTo>
                  <a:cubicBezTo>
                    <a:pt x="2804" y="602"/>
                    <a:pt x="2804" y="602"/>
                    <a:pt x="2804" y="602"/>
                  </a:cubicBezTo>
                  <a:cubicBezTo>
                    <a:pt x="2701" y="549"/>
                    <a:pt x="2592" y="507"/>
                    <a:pt x="2476" y="476"/>
                  </a:cubicBezTo>
                  <a:cubicBezTo>
                    <a:pt x="2408" y="457"/>
                    <a:pt x="2340" y="444"/>
                    <a:pt x="2271" y="434"/>
                  </a:cubicBezTo>
                  <a:cubicBezTo>
                    <a:pt x="2269" y="434"/>
                    <a:pt x="2269" y="434"/>
                    <a:pt x="2269" y="434"/>
                  </a:cubicBezTo>
                  <a:cubicBezTo>
                    <a:pt x="2257" y="433"/>
                    <a:pt x="2257" y="433"/>
                    <a:pt x="2257" y="433"/>
                  </a:cubicBezTo>
                  <a:cubicBezTo>
                    <a:pt x="2189" y="424"/>
                    <a:pt x="2121" y="420"/>
                    <a:pt x="2051" y="420"/>
                  </a:cubicBezTo>
                  <a:cubicBezTo>
                    <a:pt x="1931" y="420"/>
                    <a:pt x="1814" y="432"/>
                    <a:pt x="1702" y="457"/>
                  </a:cubicBezTo>
                  <a:cubicBezTo>
                    <a:pt x="1692" y="459"/>
                    <a:pt x="1692" y="459"/>
                    <a:pt x="1692" y="459"/>
                  </a:cubicBezTo>
                  <a:cubicBezTo>
                    <a:pt x="1686" y="460"/>
                    <a:pt x="1686" y="460"/>
                    <a:pt x="1686" y="460"/>
                  </a:cubicBezTo>
                  <a:cubicBezTo>
                    <a:pt x="1525" y="497"/>
                    <a:pt x="1371" y="558"/>
                    <a:pt x="1229" y="640"/>
                  </a:cubicBezTo>
                  <a:cubicBezTo>
                    <a:pt x="1168" y="675"/>
                    <a:pt x="1110" y="714"/>
                    <a:pt x="1054" y="756"/>
                  </a:cubicBezTo>
                  <a:cubicBezTo>
                    <a:pt x="1053" y="757"/>
                    <a:pt x="1053" y="757"/>
                    <a:pt x="1053" y="757"/>
                  </a:cubicBezTo>
                  <a:cubicBezTo>
                    <a:pt x="1051" y="758"/>
                    <a:pt x="1051" y="758"/>
                    <a:pt x="1051" y="758"/>
                  </a:cubicBezTo>
                  <a:cubicBezTo>
                    <a:pt x="1048" y="761"/>
                    <a:pt x="1048" y="761"/>
                    <a:pt x="1048" y="761"/>
                  </a:cubicBezTo>
                  <a:cubicBezTo>
                    <a:pt x="992" y="804"/>
                    <a:pt x="939" y="851"/>
                    <a:pt x="888" y="901"/>
                  </a:cubicBezTo>
                  <a:cubicBezTo>
                    <a:pt x="777" y="1012"/>
                    <a:pt x="682" y="1139"/>
                    <a:pt x="606" y="1279"/>
                  </a:cubicBezTo>
                  <a:cubicBezTo>
                    <a:pt x="605" y="1281"/>
                    <a:pt x="605" y="1281"/>
                    <a:pt x="605" y="1281"/>
                  </a:cubicBezTo>
                  <a:cubicBezTo>
                    <a:pt x="599" y="1292"/>
                    <a:pt x="599" y="1292"/>
                    <a:pt x="599" y="1292"/>
                  </a:cubicBezTo>
                  <a:cubicBezTo>
                    <a:pt x="592" y="1304"/>
                    <a:pt x="592" y="1304"/>
                    <a:pt x="592" y="1304"/>
                  </a:cubicBezTo>
                  <a:cubicBezTo>
                    <a:pt x="592" y="1305"/>
                    <a:pt x="592" y="1305"/>
                    <a:pt x="592" y="1305"/>
                  </a:cubicBezTo>
                  <a:cubicBezTo>
                    <a:pt x="543" y="1399"/>
                    <a:pt x="503" y="1499"/>
                    <a:pt x="472" y="1605"/>
                  </a:cubicBezTo>
                  <a:cubicBezTo>
                    <a:pt x="472" y="1605"/>
                    <a:pt x="472" y="1605"/>
                    <a:pt x="472" y="1605"/>
                  </a:cubicBezTo>
                  <a:cubicBezTo>
                    <a:pt x="429" y="1750"/>
                    <a:pt x="407" y="1904"/>
                    <a:pt x="407" y="2063"/>
                  </a:cubicBezTo>
                  <a:cubicBezTo>
                    <a:pt x="407" y="2517"/>
                    <a:pt x="591" y="2928"/>
                    <a:pt x="888" y="3225"/>
                  </a:cubicBezTo>
                  <a:cubicBezTo>
                    <a:pt x="1044" y="3381"/>
                    <a:pt x="1231" y="3506"/>
                    <a:pt x="1439" y="3589"/>
                  </a:cubicBezTo>
                  <a:cubicBezTo>
                    <a:pt x="1439" y="3589"/>
                    <a:pt x="1439" y="3589"/>
                    <a:pt x="1439" y="3589"/>
                  </a:cubicBezTo>
                  <a:cubicBezTo>
                    <a:pt x="1499" y="3613"/>
                    <a:pt x="1561" y="3634"/>
                    <a:pt x="1625" y="3651"/>
                  </a:cubicBezTo>
                  <a:cubicBezTo>
                    <a:pt x="1692" y="3669"/>
                    <a:pt x="1760" y="3682"/>
                    <a:pt x="1827" y="3692"/>
                  </a:cubicBezTo>
                  <a:cubicBezTo>
                    <a:pt x="1833" y="3692"/>
                    <a:pt x="1833" y="3692"/>
                    <a:pt x="1833" y="3692"/>
                  </a:cubicBezTo>
                  <a:cubicBezTo>
                    <a:pt x="1835" y="3693"/>
                    <a:pt x="1835" y="3693"/>
                    <a:pt x="1835" y="3693"/>
                  </a:cubicBezTo>
                  <a:cubicBezTo>
                    <a:pt x="1894" y="3701"/>
                    <a:pt x="1955" y="3705"/>
                    <a:pt x="2017" y="3707"/>
                  </a:cubicBezTo>
                  <a:cubicBezTo>
                    <a:pt x="2016" y="3707"/>
                    <a:pt x="2016" y="3707"/>
                    <a:pt x="2016" y="3707"/>
                  </a:cubicBezTo>
                  <a:cubicBezTo>
                    <a:pt x="2321" y="3714"/>
                    <a:pt x="2617" y="3634"/>
                    <a:pt x="2872" y="3487"/>
                  </a:cubicBezTo>
                  <a:cubicBezTo>
                    <a:pt x="3237" y="3276"/>
                    <a:pt x="3521" y="2927"/>
                    <a:pt x="3638" y="2489"/>
                  </a:cubicBezTo>
                  <a:cubicBezTo>
                    <a:pt x="3659" y="2412"/>
                    <a:pt x="3674" y="2336"/>
                    <a:pt x="3683" y="2260"/>
                  </a:cubicBezTo>
                  <a:close/>
                </a:path>
              </a:pathLst>
            </a:custGeom>
            <a:solidFill>
              <a:schemeClr val="bg1">
                <a:lumMod val="9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0" name="组合 9"/>
          <p:cNvGrpSpPr/>
          <p:nvPr/>
        </p:nvGrpSpPr>
        <p:grpSpPr>
          <a:xfrm>
            <a:off x="7380047" y="2894454"/>
            <a:ext cx="951074" cy="951074"/>
            <a:chOff x="7380047" y="2894454"/>
            <a:chExt cx="951074" cy="951074"/>
          </a:xfrm>
        </p:grpSpPr>
        <p:sp>
          <p:nvSpPr>
            <p:cNvPr id="23" name="流程图: 联系 22"/>
            <p:cNvSpPr/>
            <p:nvPr/>
          </p:nvSpPr>
          <p:spPr>
            <a:xfrm>
              <a:off x="7380047" y="2894454"/>
              <a:ext cx="951074" cy="951074"/>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7651186" y="3150349"/>
              <a:ext cx="408796" cy="477194"/>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13" name="组合 12"/>
          <p:cNvGrpSpPr/>
          <p:nvPr/>
        </p:nvGrpSpPr>
        <p:grpSpPr>
          <a:xfrm>
            <a:off x="9066172" y="1943380"/>
            <a:ext cx="951074" cy="951074"/>
            <a:chOff x="9066172" y="1943380"/>
            <a:chExt cx="951074" cy="951074"/>
          </a:xfrm>
        </p:grpSpPr>
        <p:sp>
          <p:nvSpPr>
            <p:cNvPr id="20" name="流程图: 联系 19"/>
            <p:cNvSpPr/>
            <p:nvPr/>
          </p:nvSpPr>
          <p:spPr>
            <a:xfrm>
              <a:off x="9066172" y="1943380"/>
              <a:ext cx="951074" cy="951074"/>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p:nvPr/>
          </p:nvSpPr>
          <p:spPr>
            <a:xfrm>
              <a:off x="9314172" y="2227407"/>
              <a:ext cx="455074" cy="383020"/>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9" name="组合 8"/>
          <p:cNvGrpSpPr/>
          <p:nvPr/>
        </p:nvGrpSpPr>
        <p:grpSpPr>
          <a:xfrm>
            <a:off x="5306448" y="3777335"/>
            <a:ext cx="951074" cy="951074"/>
            <a:chOff x="5306448" y="3777335"/>
            <a:chExt cx="951074" cy="951074"/>
          </a:xfrm>
        </p:grpSpPr>
        <p:sp>
          <p:nvSpPr>
            <p:cNvPr id="18" name="流程图: 联系 17"/>
            <p:cNvSpPr/>
            <p:nvPr/>
          </p:nvSpPr>
          <p:spPr>
            <a:xfrm>
              <a:off x="5306448" y="3777335"/>
              <a:ext cx="951074" cy="951074"/>
            </a:xfrm>
            <a:prstGeom prst="flowChartConnector">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7"/>
            <p:cNvSpPr>
              <a:spLocks noEditPoints="1"/>
            </p:cNvSpPr>
            <p:nvPr/>
          </p:nvSpPr>
          <p:spPr bwMode="auto">
            <a:xfrm>
              <a:off x="5590902" y="4103388"/>
              <a:ext cx="382165" cy="34971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6" name="组合 5"/>
          <p:cNvGrpSpPr/>
          <p:nvPr/>
        </p:nvGrpSpPr>
        <p:grpSpPr>
          <a:xfrm>
            <a:off x="1296189" y="1759986"/>
            <a:ext cx="82395" cy="2508223"/>
            <a:chOff x="1296189" y="1759986"/>
            <a:chExt cx="82395" cy="2508223"/>
          </a:xfrm>
        </p:grpSpPr>
        <p:sp>
          <p:nvSpPr>
            <p:cNvPr id="27" name="矩形 26"/>
            <p:cNvSpPr/>
            <p:nvPr/>
          </p:nvSpPr>
          <p:spPr>
            <a:xfrm>
              <a:off x="1296189" y="1759986"/>
              <a:ext cx="82395" cy="15324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stCxn id="14" idx="0"/>
              <a:endCxn id="27" idx="2"/>
            </p:cNvCxnSpPr>
            <p:nvPr/>
          </p:nvCxnSpPr>
          <p:spPr>
            <a:xfrm flipH="1" flipV="1">
              <a:off x="1337387" y="3292484"/>
              <a:ext cx="1" cy="975725"/>
            </a:xfrm>
            <a:prstGeom prst="line">
              <a:avLst/>
            </a:prstGeom>
            <a:ln>
              <a:solidFill>
                <a:srgbClr val="3B3838"/>
              </a:solidFill>
              <a:prstDash val="dash"/>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378584" y="1612857"/>
            <a:ext cx="1922034" cy="1302174"/>
            <a:chOff x="1378584" y="1612857"/>
            <a:chExt cx="1922034" cy="1302174"/>
          </a:xfrm>
        </p:grpSpPr>
        <p:sp>
          <p:nvSpPr>
            <p:cNvPr id="31" name="矩形 30"/>
            <p:cNvSpPr/>
            <p:nvPr/>
          </p:nvSpPr>
          <p:spPr>
            <a:xfrm>
              <a:off x="1378584" y="2108090"/>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32" name="文本框 31"/>
            <p:cNvSpPr txBox="1"/>
            <p:nvPr/>
          </p:nvSpPr>
          <p:spPr>
            <a:xfrm>
              <a:off x="1378584" y="1612857"/>
              <a:ext cx="902811" cy="523220"/>
            </a:xfrm>
            <a:prstGeom prst="rect">
              <a:avLst/>
            </a:prstGeom>
            <a:noFill/>
          </p:spPr>
          <p:txBody>
            <a:bodyPr wrap="none" rtlCol="0">
              <a:spAutoFit/>
            </a:bodyPr>
            <a:lstStyle/>
            <a:p>
              <a:r>
                <a:rPr lang="en-US" altLang="zh-CN" sz="2800" b="1" dirty="0" smtClean="0">
                  <a:solidFill>
                    <a:srgbClr val="FFB82E"/>
                  </a:solidFill>
                  <a:latin typeface="DFGothic-EB" panose="02010609010101010101" pitchFamily="1" charset="-128"/>
                  <a:ea typeface="DFGothic-EB" panose="02010609010101010101" pitchFamily="1" charset="-128"/>
                </a:rPr>
                <a:t>2017</a:t>
              </a:r>
              <a:endParaRPr lang="zh-CN" altLang="en-US" sz="2800" b="1" dirty="0">
                <a:solidFill>
                  <a:srgbClr val="FFB82E"/>
                </a:solidFill>
                <a:latin typeface="DFGothic-EB" panose="02010609010101010101" pitchFamily="1" charset="-128"/>
                <a:ea typeface="DFGothic-EB" panose="02010609010101010101" pitchFamily="1" charset="-128"/>
              </a:endParaRPr>
            </a:p>
          </p:txBody>
        </p:sp>
        <p:sp>
          <p:nvSpPr>
            <p:cNvPr id="34" name="Rectangle 37"/>
            <p:cNvSpPr>
              <a:spLocks/>
            </p:cNvSpPr>
            <p:nvPr/>
          </p:nvSpPr>
          <p:spPr bwMode="auto">
            <a:xfrm>
              <a:off x="1460979" y="2418917"/>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17" name="组合 16"/>
          <p:cNvGrpSpPr/>
          <p:nvPr/>
        </p:nvGrpSpPr>
        <p:grpSpPr>
          <a:xfrm>
            <a:off x="3586473" y="1777890"/>
            <a:ext cx="82395" cy="2508223"/>
            <a:chOff x="3586473" y="1777890"/>
            <a:chExt cx="82395" cy="2508223"/>
          </a:xfrm>
        </p:grpSpPr>
        <p:sp>
          <p:nvSpPr>
            <p:cNvPr id="40" name="矩形 39"/>
            <p:cNvSpPr/>
            <p:nvPr/>
          </p:nvSpPr>
          <p:spPr>
            <a:xfrm>
              <a:off x="3586473" y="1777890"/>
              <a:ext cx="82395" cy="1532498"/>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endCxn id="40" idx="2"/>
            </p:cNvCxnSpPr>
            <p:nvPr/>
          </p:nvCxnSpPr>
          <p:spPr>
            <a:xfrm flipH="1" flipV="1">
              <a:off x="3627671" y="3310388"/>
              <a:ext cx="1" cy="975725"/>
            </a:xfrm>
            <a:prstGeom prst="line">
              <a:avLst/>
            </a:prstGeom>
            <a:ln>
              <a:solidFill>
                <a:srgbClr val="3B3838"/>
              </a:solidFill>
              <a:prstDash val="dash"/>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668868" y="1630761"/>
            <a:ext cx="1922034" cy="1302174"/>
            <a:chOff x="3668868" y="1630761"/>
            <a:chExt cx="1922034" cy="1302174"/>
          </a:xfrm>
        </p:grpSpPr>
        <p:sp>
          <p:nvSpPr>
            <p:cNvPr id="42" name="矩形 41"/>
            <p:cNvSpPr/>
            <p:nvPr/>
          </p:nvSpPr>
          <p:spPr>
            <a:xfrm>
              <a:off x="3668868" y="2125994"/>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43" name="文本框 42"/>
            <p:cNvSpPr txBox="1"/>
            <p:nvPr/>
          </p:nvSpPr>
          <p:spPr>
            <a:xfrm>
              <a:off x="3668868" y="1630761"/>
              <a:ext cx="902811" cy="523220"/>
            </a:xfrm>
            <a:prstGeom prst="rect">
              <a:avLst/>
            </a:prstGeom>
            <a:noFill/>
          </p:spPr>
          <p:txBody>
            <a:bodyPr wrap="none" rtlCol="0">
              <a:spAutoFit/>
            </a:bodyPr>
            <a:lstStyle/>
            <a:p>
              <a:r>
                <a:rPr lang="en-US" altLang="zh-CN" sz="2800" b="1" dirty="0" smtClean="0">
                  <a:solidFill>
                    <a:srgbClr val="3B3838"/>
                  </a:solidFill>
                  <a:latin typeface="DFGothic-EB" panose="02010609010101010101" pitchFamily="1" charset="-128"/>
                  <a:ea typeface="DFGothic-EB" panose="02010609010101010101" pitchFamily="1" charset="-128"/>
                </a:rPr>
                <a:t>2018</a:t>
              </a:r>
              <a:endParaRPr lang="zh-CN" altLang="en-US" sz="2800" b="1" dirty="0">
                <a:solidFill>
                  <a:srgbClr val="3B3838"/>
                </a:solidFill>
                <a:latin typeface="DFGothic-EB" panose="02010609010101010101" pitchFamily="1" charset="-128"/>
                <a:ea typeface="DFGothic-EB" panose="02010609010101010101" pitchFamily="1" charset="-128"/>
              </a:endParaRPr>
            </a:p>
          </p:txBody>
        </p:sp>
        <p:sp>
          <p:nvSpPr>
            <p:cNvPr id="44" name="Rectangle 37"/>
            <p:cNvSpPr>
              <a:spLocks/>
            </p:cNvSpPr>
            <p:nvPr/>
          </p:nvSpPr>
          <p:spPr bwMode="auto">
            <a:xfrm>
              <a:off x="3751263" y="2436821"/>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28" name="组合 27"/>
          <p:cNvGrpSpPr/>
          <p:nvPr/>
        </p:nvGrpSpPr>
        <p:grpSpPr>
          <a:xfrm>
            <a:off x="5831915" y="4811075"/>
            <a:ext cx="1922034" cy="1302174"/>
            <a:chOff x="5831915" y="4811075"/>
            <a:chExt cx="1922034" cy="1302174"/>
          </a:xfrm>
        </p:grpSpPr>
        <p:sp>
          <p:nvSpPr>
            <p:cNvPr id="46" name="矩形 45"/>
            <p:cNvSpPr/>
            <p:nvPr/>
          </p:nvSpPr>
          <p:spPr>
            <a:xfrm>
              <a:off x="5831915" y="5306308"/>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47" name="文本框 46"/>
            <p:cNvSpPr txBox="1"/>
            <p:nvPr/>
          </p:nvSpPr>
          <p:spPr>
            <a:xfrm>
              <a:off x="5831915" y="4811075"/>
              <a:ext cx="902811" cy="523220"/>
            </a:xfrm>
            <a:prstGeom prst="rect">
              <a:avLst/>
            </a:prstGeom>
            <a:noFill/>
          </p:spPr>
          <p:txBody>
            <a:bodyPr wrap="none" rtlCol="0">
              <a:spAutoFit/>
            </a:bodyPr>
            <a:lstStyle/>
            <a:p>
              <a:r>
                <a:rPr lang="en-US" altLang="zh-CN" sz="2800" b="1" dirty="0" smtClean="0">
                  <a:solidFill>
                    <a:srgbClr val="3B3838"/>
                  </a:solidFill>
                  <a:latin typeface="DFGothic-EB" panose="02010609010101010101" pitchFamily="1" charset="-128"/>
                  <a:ea typeface="DFGothic-EB" panose="02010609010101010101" pitchFamily="1" charset="-128"/>
                </a:rPr>
                <a:t>2019</a:t>
              </a:r>
              <a:endParaRPr lang="zh-CN" altLang="en-US" sz="2800" b="1" dirty="0">
                <a:solidFill>
                  <a:srgbClr val="3B3838"/>
                </a:solidFill>
                <a:latin typeface="DFGothic-EB" panose="02010609010101010101" pitchFamily="1" charset="-128"/>
                <a:ea typeface="DFGothic-EB" panose="02010609010101010101" pitchFamily="1" charset="-128"/>
              </a:endParaRPr>
            </a:p>
          </p:txBody>
        </p:sp>
        <p:sp>
          <p:nvSpPr>
            <p:cNvPr id="48" name="Rectangle 37"/>
            <p:cNvSpPr>
              <a:spLocks/>
            </p:cNvSpPr>
            <p:nvPr/>
          </p:nvSpPr>
          <p:spPr bwMode="auto">
            <a:xfrm>
              <a:off x="5914310" y="5617135"/>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21" name="组合 20"/>
          <p:cNvGrpSpPr/>
          <p:nvPr/>
        </p:nvGrpSpPr>
        <p:grpSpPr>
          <a:xfrm>
            <a:off x="5749520" y="4655750"/>
            <a:ext cx="82395" cy="1834952"/>
            <a:chOff x="5749520" y="4655750"/>
            <a:chExt cx="82395" cy="1834952"/>
          </a:xfrm>
        </p:grpSpPr>
        <p:sp>
          <p:nvSpPr>
            <p:cNvPr id="45" name="矩形 44"/>
            <p:cNvSpPr/>
            <p:nvPr/>
          </p:nvSpPr>
          <p:spPr>
            <a:xfrm>
              <a:off x="5749520" y="4958204"/>
              <a:ext cx="82395" cy="1532498"/>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flipH="1" flipV="1">
              <a:off x="5781856" y="4655750"/>
              <a:ext cx="1" cy="975725"/>
            </a:xfrm>
            <a:prstGeom prst="line">
              <a:avLst/>
            </a:prstGeom>
            <a:ln>
              <a:solidFill>
                <a:srgbClr val="3B3838"/>
              </a:solidFill>
              <a:prstDash val="dash"/>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8018693" y="4797688"/>
            <a:ext cx="1922034" cy="1302174"/>
            <a:chOff x="8018693" y="4797688"/>
            <a:chExt cx="1922034" cy="1302174"/>
          </a:xfrm>
        </p:grpSpPr>
        <p:sp>
          <p:nvSpPr>
            <p:cNvPr id="56" name="矩形 55"/>
            <p:cNvSpPr/>
            <p:nvPr/>
          </p:nvSpPr>
          <p:spPr>
            <a:xfrm>
              <a:off x="8018693" y="5292921"/>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57" name="文本框 56"/>
            <p:cNvSpPr txBox="1"/>
            <p:nvPr/>
          </p:nvSpPr>
          <p:spPr>
            <a:xfrm>
              <a:off x="8018693" y="4797688"/>
              <a:ext cx="902811" cy="523220"/>
            </a:xfrm>
            <a:prstGeom prst="rect">
              <a:avLst/>
            </a:prstGeom>
            <a:noFill/>
          </p:spPr>
          <p:txBody>
            <a:bodyPr wrap="none" rtlCol="0">
              <a:spAutoFit/>
            </a:bodyPr>
            <a:lstStyle/>
            <a:p>
              <a:r>
                <a:rPr lang="en-US" altLang="zh-CN" sz="2800" b="1" dirty="0" smtClean="0">
                  <a:solidFill>
                    <a:srgbClr val="3B3838"/>
                  </a:solidFill>
                  <a:latin typeface="DFGothic-EB" panose="02010609010101010101" pitchFamily="1" charset="-128"/>
                  <a:ea typeface="DFGothic-EB" panose="02010609010101010101" pitchFamily="1" charset="-128"/>
                </a:rPr>
                <a:t>2020</a:t>
              </a:r>
              <a:endParaRPr lang="zh-CN" altLang="en-US" sz="2800" b="1" dirty="0">
                <a:solidFill>
                  <a:srgbClr val="3B3838"/>
                </a:solidFill>
                <a:latin typeface="DFGothic-EB" panose="02010609010101010101" pitchFamily="1" charset="-128"/>
                <a:ea typeface="DFGothic-EB" panose="02010609010101010101" pitchFamily="1" charset="-128"/>
              </a:endParaRPr>
            </a:p>
          </p:txBody>
        </p:sp>
        <p:sp>
          <p:nvSpPr>
            <p:cNvPr id="58" name="Rectangle 37"/>
            <p:cNvSpPr>
              <a:spLocks/>
            </p:cNvSpPr>
            <p:nvPr/>
          </p:nvSpPr>
          <p:spPr bwMode="auto">
            <a:xfrm>
              <a:off x="8101088" y="5603748"/>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30" name="组合 29"/>
          <p:cNvGrpSpPr/>
          <p:nvPr/>
        </p:nvGrpSpPr>
        <p:grpSpPr>
          <a:xfrm>
            <a:off x="7936298" y="3774672"/>
            <a:ext cx="82395" cy="2702643"/>
            <a:chOff x="7936298" y="3774672"/>
            <a:chExt cx="82395" cy="2702643"/>
          </a:xfrm>
        </p:grpSpPr>
        <p:sp>
          <p:nvSpPr>
            <p:cNvPr id="55" name="矩形 54"/>
            <p:cNvSpPr/>
            <p:nvPr/>
          </p:nvSpPr>
          <p:spPr>
            <a:xfrm>
              <a:off x="7936298" y="4944817"/>
              <a:ext cx="82395" cy="1532498"/>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flipH="1" flipV="1">
              <a:off x="7968636" y="3774672"/>
              <a:ext cx="1" cy="1843417"/>
            </a:xfrm>
            <a:prstGeom prst="line">
              <a:avLst/>
            </a:prstGeom>
            <a:ln>
              <a:solidFill>
                <a:srgbClr val="3B3838"/>
              </a:solidFill>
              <a:prstDash val="dash"/>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9643047" y="3150928"/>
            <a:ext cx="1922034" cy="1302174"/>
            <a:chOff x="9643047" y="3150928"/>
            <a:chExt cx="1922034" cy="1302174"/>
          </a:xfrm>
        </p:grpSpPr>
        <p:sp>
          <p:nvSpPr>
            <p:cNvPr id="63" name="矩形 62"/>
            <p:cNvSpPr/>
            <p:nvPr/>
          </p:nvSpPr>
          <p:spPr>
            <a:xfrm>
              <a:off x="9643047" y="3646161"/>
              <a:ext cx="1210588" cy="338554"/>
            </a:xfrm>
            <a:prstGeom prst="rect">
              <a:avLst/>
            </a:prstGeom>
          </p:spPr>
          <p:txBody>
            <a:bodyPr wrap="none">
              <a:spAutoFit/>
            </a:bodyPr>
            <a:lstStyle/>
            <a:p>
              <a:r>
                <a:rPr lang="zh-CN" altLang="en-US" sz="1600" b="1" dirty="0" smtClean="0">
                  <a:solidFill>
                    <a:srgbClr val="3F3F3F"/>
                  </a:solidFill>
                  <a:latin typeface="微软雅黑"/>
                  <a:ea typeface="微软雅黑"/>
                  <a:cs typeface="Lato Light" charset="0"/>
                  <a:sym typeface="Lato Light" charset="0"/>
                </a:rPr>
                <a:t>添加小标题</a:t>
              </a:r>
              <a:endParaRPr lang="zh-CN" altLang="en-US" sz="1600" b="1" dirty="0"/>
            </a:p>
          </p:txBody>
        </p:sp>
        <p:sp>
          <p:nvSpPr>
            <p:cNvPr id="64" name="文本框 63"/>
            <p:cNvSpPr txBox="1"/>
            <p:nvPr/>
          </p:nvSpPr>
          <p:spPr>
            <a:xfrm>
              <a:off x="9643047" y="3150928"/>
              <a:ext cx="902811" cy="523220"/>
            </a:xfrm>
            <a:prstGeom prst="rect">
              <a:avLst/>
            </a:prstGeom>
            <a:noFill/>
          </p:spPr>
          <p:txBody>
            <a:bodyPr wrap="none" rtlCol="0">
              <a:spAutoFit/>
            </a:bodyPr>
            <a:lstStyle/>
            <a:p>
              <a:r>
                <a:rPr lang="en-US" altLang="zh-CN" sz="2800" b="1" dirty="0" smtClean="0">
                  <a:solidFill>
                    <a:srgbClr val="3B3838"/>
                  </a:solidFill>
                  <a:latin typeface="DFGothic-EB" panose="02010609010101010101" pitchFamily="1" charset="-128"/>
                  <a:ea typeface="DFGothic-EB" panose="02010609010101010101" pitchFamily="1" charset="-128"/>
                </a:rPr>
                <a:t>2021</a:t>
              </a:r>
              <a:endParaRPr lang="zh-CN" altLang="en-US" sz="2800" b="1" dirty="0">
                <a:solidFill>
                  <a:srgbClr val="3B3838"/>
                </a:solidFill>
                <a:latin typeface="DFGothic-EB" panose="02010609010101010101" pitchFamily="1" charset="-128"/>
                <a:ea typeface="DFGothic-EB" panose="02010609010101010101" pitchFamily="1" charset="-128"/>
              </a:endParaRPr>
            </a:p>
          </p:txBody>
        </p:sp>
        <p:sp>
          <p:nvSpPr>
            <p:cNvPr id="65" name="Rectangle 37"/>
            <p:cNvSpPr>
              <a:spLocks/>
            </p:cNvSpPr>
            <p:nvPr/>
          </p:nvSpPr>
          <p:spPr bwMode="auto">
            <a:xfrm>
              <a:off x="9725442" y="3956988"/>
              <a:ext cx="1839639" cy="49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a:t>
              </a:r>
              <a:r>
                <a:rPr lang="zh-CN" altLang="en-US" sz="1400" dirty="0" smtClean="0">
                  <a:solidFill>
                    <a:srgbClr val="595959"/>
                  </a:solidFill>
                  <a:latin typeface="微软雅黑"/>
                  <a:ea typeface="微软雅黑"/>
                  <a:sym typeface="Gill Sans" charset="0"/>
                </a:rPr>
                <a:t>描述建议</a:t>
              </a:r>
              <a:r>
                <a:rPr lang="zh-CN" altLang="en-US" sz="1400" dirty="0">
                  <a:solidFill>
                    <a:srgbClr val="595959"/>
                  </a:solidFill>
                  <a:latin typeface="微软雅黑"/>
                  <a:ea typeface="微软雅黑"/>
                  <a:sym typeface="Gill Sans" charset="0"/>
                </a:rPr>
                <a:t>与标题相关并符合整体语言</a:t>
              </a:r>
              <a:r>
                <a:rPr lang="zh-CN" altLang="en-US" sz="1400" dirty="0" smtClean="0">
                  <a:solidFill>
                    <a:srgbClr val="595959"/>
                  </a:solidFill>
                  <a:latin typeface="微软雅黑"/>
                  <a:ea typeface="微软雅黑"/>
                  <a:sym typeface="Gill Sans" charset="0"/>
                </a:rPr>
                <a:t>风格</a:t>
              </a:r>
              <a:endParaRPr lang="en-US" sz="1400" dirty="0">
                <a:solidFill>
                  <a:srgbClr val="595959"/>
                </a:solidFill>
                <a:latin typeface="微软雅黑"/>
                <a:ea typeface="微软雅黑"/>
                <a:cs typeface="Lato Light" charset="0"/>
                <a:sym typeface="Lato Light" charset="0"/>
              </a:endParaRPr>
            </a:p>
          </p:txBody>
        </p:sp>
      </p:grpSp>
      <p:grpSp>
        <p:nvGrpSpPr>
          <p:cNvPr id="35" name="组合 34"/>
          <p:cNvGrpSpPr/>
          <p:nvPr/>
        </p:nvGrpSpPr>
        <p:grpSpPr>
          <a:xfrm>
            <a:off x="9560652" y="2805095"/>
            <a:ext cx="82395" cy="2025460"/>
            <a:chOff x="9560652" y="2805095"/>
            <a:chExt cx="82395" cy="2025460"/>
          </a:xfrm>
        </p:grpSpPr>
        <p:sp>
          <p:nvSpPr>
            <p:cNvPr id="62" name="矩形 61"/>
            <p:cNvSpPr/>
            <p:nvPr/>
          </p:nvSpPr>
          <p:spPr>
            <a:xfrm>
              <a:off x="9560652" y="3298057"/>
              <a:ext cx="82395" cy="1532498"/>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flipH="1" flipV="1">
              <a:off x="9588732" y="2805095"/>
              <a:ext cx="1" cy="1843417"/>
            </a:xfrm>
            <a:prstGeom prst="line">
              <a:avLst/>
            </a:prstGeom>
            <a:ln>
              <a:solidFill>
                <a:srgbClr val="3B3838"/>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7602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3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400" decel="100000"/>
                                        <p:tgtEl>
                                          <p:spTgt spid="3"/>
                                        </p:tgtEl>
                                      </p:cBhvr>
                                    </p:animEffect>
                                    <p:anim calcmode="lin" valueType="num">
                                      <p:cBhvr>
                                        <p:cTn id="12" dur="400" decel="100000" fill="hold"/>
                                        <p:tgtEl>
                                          <p:spTgt spid="3"/>
                                        </p:tgtEl>
                                        <p:attrNameLst>
                                          <p:attrName>style.rotation</p:attrName>
                                        </p:attrNameLst>
                                      </p:cBhvr>
                                      <p:tavLst>
                                        <p:tav tm="0">
                                          <p:val>
                                            <p:fltVal val="-90"/>
                                          </p:val>
                                        </p:tav>
                                        <p:tav tm="100000">
                                          <p:val>
                                            <p:fltVal val="0"/>
                                          </p:val>
                                        </p:tav>
                                      </p:tavLst>
                                    </p:anim>
                                    <p:anim calcmode="lin" valueType="num">
                                      <p:cBhvr>
                                        <p:cTn id="13" dur="400" decel="100000" fill="hold"/>
                                        <p:tgtEl>
                                          <p:spTgt spid="3"/>
                                        </p:tgtEl>
                                        <p:attrNameLst>
                                          <p:attrName>ppt_x</p:attrName>
                                        </p:attrNameLst>
                                      </p:cBhvr>
                                      <p:tavLst>
                                        <p:tav tm="0">
                                          <p:val>
                                            <p:strVal val="#ppt_x+0.4"/>
                                          </p:val>
                                        </p:tav>
                                        <p:tav tm="100000">
                                          <p:val>
                                            <p:strVal val="#ppt_x-0.05"/>
                                          </p:val>
                                        </p:tav>
                                      </p:tavLst>
                                    </p:anim>
                                    <p:anim calcmode="lin" valueType="num">
                                      <p:cBhvr>
                                        <p:cTn id="14" dur="400" decel="100000" fill="hold"/>
                                        <p:tgtEl>
                                          <p:spTgt spid="3"/>
                                        </p:tgtEl>
                                        <p:attrNameLst>
                                          <p:attrName>ppt_y</p:attrName>
                                        </p:attrNameLst>
                                      </p:cBhvr>
                                      <p:tavLst>
                                        <p:tav tm="0">
                                          <p:val>
                                            <p:strVal val="#ppt_y-0.4"/>
                                          </p:val>
                                        </p:tav>
                                        <p:tav tm="100000">
                                          <p:val>
                                            <p:strVal val="#ppt_y+0.1"/>
                                          </p:val>
                                        </p:tav>
                                      </p:tavLst>
                                    </p:anim>
                                    <p:anim calcmode="lin" valueType="num">
                                      <p:cBhvr>
                                        <p:cTn id="15" dur="100" accel="100000" fill="hold">
                                          <p:stCondLst>
                                            <p:cond delay="400"/>
                                          </p:stCondLst>
                                        </p:cTn>
                                        <p:tgtEl>
                                          <p:spTgt spid="3"/>
                                        </p:tgtEl>
                                        <p:attrNameLst>
                                          <p:attrName>ppt_x</p:attrName>
                                        </p:attrNameLst>
                                      </p:cBhvr>
                                      <p:tavLst>
                                        <p:tav tm="0">
                                          <p:val>
                                            <p:strVal val="#ppt_x-0.05"/>
                                          </p:val>
                                        </p:tav>
                                        <p:tav tm="100000">
                                          <p:val>
                                            <p:strVal val="#ppt_x"/>
                                          </p:val>
                                        </p:tav>
                                      </p:tavLst>
                                    </p:anim>
                                    <p:anim calcmode="lin" valueType="num">
                                      <p:cBhvr>
                                        <p:cTn id="16" dur="100" accel="100000" fill="hold">
                                          <p:stCondLst>
                                            <p:cond delay="400"/>
                                          </p:stCondLst>
                                        </p:cTn>
                                        <p:tgtEl>
                                          <p:spTgt spid="3"/>
                                        </p:tgtEl>
                                        <p:attrNameLst>
                                          <p:attrName>ppt_y</p:attrName>
                                        </p:attrNameLst>
                                      </p:cBhvr>
                                      <p:tavLst>
                                        <p:tav tm="0">
                                          <p:val>
                                            <p:strVal val="#ppt_y+0.1"/>
                                          </p:val>
                                        </p:tav>
                                        <p:tav tm="100000">
                                          <p:val>
                                            <p:strVal val="#ppt_y"/>
                                          </p:val>
                                        </p:tav>
                                      </p:tavLst>
                                    </p:anim>
                                  </p:childTnLst>
                                </p:cTn>
                              </p:par>
                            </p:childTnLst>
                          </p:cTn>
                        </p:par>
                        <p:par>
                          <p:cTn id="17" fill="hold">
                            <p:stCondLst>
                              <p:cond delay="1000"/>
                            </p:stCondLst>
                            <p:childTnLst>
                              <p:par>
                                <p:cTn id="18" presetID="15"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600" fill="hold"/>
                                        <p:tgtEl>
                                          <p:spTgt spid="8"/>
                                        </p:tgtEl>
                                        <p:attrNameLst>
                                          <p:attrName>ppt_w</p:attrName>
                                        </p:attrNameLst>
                                      </p:cBhvr>
                                      <p:tavLst>
                                        <p:tav tm="0">
                                          <p:val>
                                            <p:fltVal val="0"/>
                                          </p:val>
                                        </p:tav>
                                        <p:tav tm="100000">
                                          <p:val>
                                            <p:strVal val="#ppt_w"/>
                                          </p:val>
                                        </p:tav>
                                      </p:tavLst>
                                    </p:anim>
                                    <p:anim calcmode="lin" valueType="num">
                                      <p:cBhvr>
                                        <p:cTn id="21" dur="600" fill="hold"/>
                                        <p:tgtEl>
                                          <p:spTgt spid="8"/>
                                        </p:tgtEl>
                                        <p:attrNameLst>
                                          <p:attrName>ppt_h</p:attrName>
                                        </p:attrNameLst>
                                      </p:cBhvr>
                                      <p:tavLst>
                                        <p:tav tm="0">
                                          <p:val>
                                            <p:fltVal val="0"/>
                                          </p:val>
                                        </p:tav>
                                        <p:tav tm="100000">
                                          <p:val>
                                            <p:strVal val="#ppt_h"/>
                                          </p:val>
                                        </p:tav>
                                      </p:tavLst>
                                    </p:anim>
                                    <p:anim calcmode="lin" valueType="num">
                                      <p:cBhvr>
                                        <p:cTn id="22" dur="600" fill="hold"/>
                                        <p:tgtEl>
                                          <p:spTgt spid="8"/>
                                        </p:tgtEl>
                                        <p:attrNameLst>
                                          <p:attrName>ppt_x</p:attrName>
                                        </p:attrNameLst>
                                      </p:cBhvr>
                                      <p:tavLst>
                                        <p:tav tm="0" fmla="#ppt_x+(cos(-2*pi*(1-$))*-#ppt_x-sin(-2*pi*(1-$))*(1-#ppt_y))*(1-$)">
                                          <p:val>
                                            <p:fltVal val="0"/>
                                          </p:val>
                                        </p:tav>
                                        <p:tav tm="100000">
                                          <p:val>
                                            <p:fltVal val="1"/>
                                          </p:val>
                                        </p:tav>
                                      </p:tavLst>
                                    </p:anim>
                                    <p:anim calcmode="lin" valueType="num">
                                      <p:cBhvr>
                                        <p:cTn id="23" dur="6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600"/>
                            </p:stCondLst>
                            <p:childTnLst>
                              <p:par>
                                <p:cTn id="25" presetID="3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decel="100000"/>
                                        <p:tgtEl>
                                          <p:spTgt spid="9"/>
                                        </p:tgtEl>
                                      </p:cBhvr>
                                    </p:animEffect>
                                    <p:anim calcmode="lin" valueType="num">
                                      <p:cBhvr>
                                        <p:cTn id="28" dur="400" decel="100000" fill="hold"/>
                                        <p:tgtEl>
                                          <p:spTgt spid="9"/>
                                        </p:tgtEl>
                                        <p:attrNameLst>
                                          <p:attrName>style.rotation</p:attrName>
                                        </p:attrNameLst>
                                      </p:cBhvr>
                                      <p:tavLst>
                                        <p:tav tm="0">
                                          <p:val>
                                            <p:fltVal val="-90"/>
                                          </p:val>
                                        </p:tav>
                                        <p:tav tm="100000">
                                          <p:val>
                                            <p:fltVal val="0"/>
                                          </p:val>
                                        </p:tav>
                                      </p:tavLst>
                                    </p:anim>
                                    <p:anim calcmode="lin" valueType="num">
                                      <p:cBhvr>
                                        <p:cTn id="29" dur="400" decel="100000" fill="hold"/>
                                        <p:tgtEl>
                                          <p:spTgt spid="9"/>
                                        </p:tgtEl>
                                        <p:attrNameLst>
                                          <p:attrName>ppt_x</p:attrName>
                                        </p:attrNameLst>
                                      </p:cBhvr>
                                      <p:tavLst>
                                        <p:tav tm="0">
                                          <p:val>
                                            <p:strVal val="#ppt_x+0.4"/>
                                          </p:val>
                                        </p:tav>
                                        <p:tav tm="100000">
                                          <p:val>
                                            <p:strVal val="#ppt_x-0.05"/>
                                          </p:val>
                                        </p:tav>
                                      </p:tavLst>
                                    </p:anim>
                                    <p:anim calcmode="lin" valueType="num">
                                      <p:cBhvr>
                                        <p:cTn id="30" dur="400" decel="100000" fill="hold"/>
                                        <p:tgtEl>
                                          <p:spTgt spid="9"/>
                                        </p:tgtEl>
                                        <p:attrNameLst>
                                          <p:attrName>ppt_y</p:attrName>
                                        </p:attrNameLst>
                                      </p:cBhvr>
                                      <p:tavLst>
                                        <p:tav tm="0">
                                          <p:val>
                                            <p:strVal val="#ppt_y-0.4"/>
                                          </p:val>
                                        </p:tav>
                                        <p:tav tm="100000">
                                          <p:val>
                                            <p:strVal val="#ppt_y+0.1"/>
                                          </p:val>
                                        </p:tav>
                                      </p:tavLst>
                                    </p:anim>
                                    <p:anim calcmode="lin" valueType="num">
                                      <p:cBhvr>
                                        <p:cTn id="31"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32"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childTnLst>
                          </p:cTn>
                        </p:par>
                        <p:par>
                          <p:cTn id="33" fill="hold">
                            <p:stCondLst>
                              <p:cond delay="2100"/>
                            </p:stCondLst>
                            <p:childTnLst>
                              <p:par>
                                <p:cTn id="34" presetID="15"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600" fill="hold"/>
                                        <p:tgtEl>
                                          <p:spTgt spid="10"/>
                                        </p:tgtEl>
                                        <p:attrNameLst>
                                          <p:attrName>ppt_w</p:attrName>
                                        </p:attrNameLst>
                                      </p:cBhvr>
                                      <p:tavLst>
                                        <p:tav tm="0">
                                          <p:val>
                                            <p:fltVal val="0"/>
                                          </p:val>
                                        </p:tav>
                                        <p:tav tm="100000">
                                          <p:val>
                                            <p:strVal val="#ppt_w"/>
                                          </p:val>
                                        </p:tav>
                                      </p:tavLst>
                                    </p:anim>
                                    <p:anim calcmode="lin" valueType="num">
                                      <p:cBhvr>
                                        <p:cTn id="37" dur="600" fill="hold"/>
                                        <p:tgtEl>
                                          <p:spTgt spid="10"/>
                                        </p:tgtEl>
                                        <p:attrNameLst>
                                          <p:attrName>ppt_h</p:attrName>
                                        </p:attrNameLst>
                                      </p:cBhvr>
                                      <p:tavLst>
                                        <p:tav tm="0">
                                          <p:val>
                                            <p:fltVal val="0"/>
                                          </p:val>
                                        </p:tav>
                                        <p:tav tm="100000">
                                          <p:val>
                                            <p:strVal val="#ppt_h"/>
                                          </p:val>
                                        </p:tav>
                                      </p:tavLst>
                                    </p:anim>
                                    <p:anim calcmode="lin" valueType="num">
                                      <p:cBhvr>
                                        <p:cTn id="38" dur="6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9" dur="6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2700"/>
                            </p:stCondLst>
                            <p:childTnLst>
                              <p:par>
                                <p:cTn id="41" presetID="3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480" decel="100000"/>
                                        <p:tgtEl>
                                          <p:spTgt spid="13"/>
                                        </p:tgtEl>
                                      </p:cBhvr>
                                    </p:animEffect>
                                    <p:anim calcmode="lin" valueType="num">
                                      <p:cBhvr>
                                        <p:cTn id="44" dur="480" decel="100000" fill="hold"/>
                                        <p:tgtEl>
                                          <p:spTgt spid="13"/>
                                        </p:tgtEl>
                                        <p:attrNameLst>
                                          <p:attrName>style.rotation</p:attrName>
                                        </p:attrNameLst>
                                      </p:cBhvr>
                                      <p:tavLst>
                                        <p:tav tm="0">
                                          <p:val>
                                            <p:fltVal val="-90"/>
                                          </p:val>
                                        </p:tav>
                                        <p:tav tm="100000">
                                          <p:val>
                                            <p:fltVal val="0"/>
                                          </p:val>
                                        </p:tav>
                                      </p:tavLst>
                                    </p:anim>
                                    <p:anim calcmode="lin" valueType="num">
                                      <p:cBhvr>
                                        <p:cTn id="45" dur="480" decel="100000" fill="hold"/>
                                        <p:tgtEl>
                                          <p:spTgt spid="13"/>
                                        </p:tgtEl>
                                        <p:attrNameLst>
                                          <p:attrName>ppt_x</p:attrName>
                                        </p:attrNameLst>
                                      </p:cBhvr>
                                      <p:tavLst>
                                        <p:tav tm="0">
                                          <p:val>
                                            <p:strVal val="#ppt_x+0.4"/>
                                          </p:val>
                                        </p:tav>
                                        <p:tav tm="100000">
                                          <p:val>
                                            <p:strVal val="#ppt_x-0.05"/>
                                          </p:val>
                                        </p:tav>
                                      </p:tavLst>
                                    </p:anim>
                                    <p:anim calcmode="lin" valueType="num">
                                      <p:cBhvr>
                                        <p:cTn id="46" dur="480" decel="100000" fill="hold"/>
                                        <p:tgtEl>
                                          <p:spTgt spid="13"/>
                                        </p:tgtEl>
                                        <p:attrNameLst>
                                          <p:attrName>ppt_y</p:attrName>
                                        </p:attrNameLst>
                                      </p:cBhvr>
                                      <p:tavLst>
                                        <p:tav tm="0">
                                          <p:val>
                                            <p:strVal val="#ppt_y-0.4"/>
                                          </p:val>
                                        </p:tav>
                                        <p:tav tm="100000">
                                          <p:val>
                                            <p:strVal val="#ppt_y+0.1"/>
                                          </p:val>
                                        </p:tav>
                                      </p:tavLst>
                                    </p:anim>
                                    <p:anim calcmode="lin" valueType="num">
                                      <p:cBhvr>
                                        <p:cTn id="47" dur="120" accel="100000" fill="hold">
                                          <p:stCondLst>
                                            <p:cond delay="480"/>
                                          </p:stCondLst>
                                        </p:cTn>
                                        <p:tgtEl>
                                          <p:spTgt spid="13"/>
                                        </p:tgtEl>
                                        <p:attrNameLst>
                                          <p:attrName>ppt_x</p:attrName>
                                        </p:attrNameLst>
                                      </p:cBhvr>
                                      <p:tavLst>
                                        <p:tav tm="0">
                                          <p:val>
                                            <p:strVal val="#ppt_x-0.05"/>
                                          </p:val>
                                        </p:tav>
                                        <p:tav tm="100000">
                                          <p:val>
                                            <p:strVal val="#ppt_x"/>
                                          </p:val>
                                        </p:tav>
                                      </p:tavLst>
                                    </p:anim>
                                    <p:anim calcmode="lin" valueType="num">
                                      <p:cBhvr>
                                        <p:cTn id="48" dur="120" accel="100000" fill="hold">
                                          <p:stCondLst>
                                            <p:cond delay="480"/>
                                          </p:stCondLst>
                                        </p:cTn>
                                        <p:tgtEl>
                                          <p:spTgt spid="13"/>
                                        </p:tgtEl>
                                        <p:attrNameLst>
                                          <p:attrName>ppt_y</p:attrName>
                                        </p:attrNameLst>
                                      </p:cBhvr>
                                      <p:tavLst>
                                        <p:tav tm="0">
                                          <p:val>
                                            <p:strVal val="#ppt_y+0.1"/>
                                          </p:val>
                                        </p:tav>
                                        <p:tav tm="100000">
                                          <p:val>
                                            <p:strVal val="#ppt_y"/>
                                          </p:val>
                                        </p:tav>
                                      </p:tavLst>
                                    </p:anim>
                                  </p:childTnLst>
                                </p:cTn>
                              </p:par>
                            </p:childTnLst>
                          </p:cTn>
                        </p:par>
                        <p:par>
                          <p:cTn id="49" fill="hold">
                            <p:stCondLst>
                              <p:cond delay="3300"/>
                            </p:stCondLst>
                            <p:childTnLst>
                              <p:par>
                                <p:cTn id="50" presetID="22" presetClass="entr" presetSubtype="4"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3800"/>
                            </p:stCondLst>
                            <p:childTnLst>
                              <p:par>
                                <p:cTn id="54" presetID="22" presetClass="entr" presetSubtype="8"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300"/>
                            </p:stCondLst>
                            <p:childTnLst>
                              <p:par>
                                <p:cTn id="58" presetID="22" presetClass="entr" presetSubtype="4"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par>
                          <p:cTn id="61" fill="hold">
                            <p:stCondLst>
                              <p:cond delay="4800"/>
                            </p:stCondLst>
                            <p:childTnLst>
                              <p:par>
                                <p:cTn id="62" presetID="22" presetClass="entr" presetSubtype="8"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childTnLst>
                          </p:cTn>
                        </p:par>
                        <p:par>
                          <p:cTn id="65" fill="hold">
                            <p:stCondLst>
                              <p:cond delay="5300"/>
                            </p:stCondLst>
                            <p:childTnLst>
                              <p:par>
                                <p:cTn id="66" presetID="22" presetClass="entr" presetSubtype="1"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500"/>
                                        <p:tgtEl>
                                          <p:spTgt spid="21"/>
                                        </p:tgtEl>
                                      </p:cBhvr>
                                    </p:animEffect>
                                  </p:childTnLst>
                                </p:cTn>
                              </p:par>
                            </p:childTnLst>
                          </p:cTn>
                        </p:par>
                        <p:par>
                          <p:cTn id="69" fill="hold">
                            <p:stCondLst>
                              <p:cond delay="5800"/>
                            </p:stCondLst>
                            <p:childTnLst>
                              <p:par>
                                <p:cTn id="70" presetID="22" presetClass="entr" presetSubtype="8"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par>
                          <p:cTn id="73" fill="hold">
                            <p:stCondLst>
                              <p:cond delay="6300"/>
                            </p:stCondLst>
                            <p:childTnLst>
                              <p:par>
                                <p:cTn id="74" presetID="22" presetClass="entr" presetSubtype="1" fill="hold"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up)">
                                      <p:cBhvr>
                                        <p:cTn id="76" dur="500"/>
                                        <p:tgtEl>
                                          <p:spTgt spid="30"/>
                                        </p:tgtEl>
                                      </p:cBhvr>
                                    </p:animEffect>
                                  </p:childTnLst>
                                </p:cTn>
                              </p:par>
                            </p:childTnLst>
                          </p:cTn>
                        </p:par>
                        <p:par>
                          <p:cTn id="77" fill="hold">
                            <p:stCondLst>
                              <p:cond delay="68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7300"/>
                            </p:stCondLst>
                            <p:childTnLst>
                              <p:par>
                                <p:cTn id="82" presetID="22" presetClass="entr" presetSubtype="1" fill="hold"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up)">
                                      <p:cBhvr>
                                        <p:cTn id="84" dur="500"/>
                                        <p:tgtEl>
                                          <p:spTgt spid="35"/>
                                        </p:tgtEl>
                                      </p:cBhvr>
                                    </p:animEffect>
                                  </p:childTnLst>
                                </p:cTn>
                              </p:par>
                            </p:childTnLst>
                          </p:cTn>
                        </p:par>
                        <p:par>
                          <p:cTn id="85" fill="hold">
                            <p:stCondLst>
                              <p:cond delay="7800"/>
                            </p:stCondLst>
                            <p:childTnLst>
                              <p:par>
                                <p:cTn id="86" presetID="22" presetClass="entr" presetSubtype="8" fill="hold"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6" name="矩形 2245"/>
          <p:cNvSpPr/>
          <p:nvPr/>
        </p:nvSpPr>
        <p:spPr>
          <a:xfrm>
            <a:off x="0" y="0"/>
            <a:ext cx="12192000" cy="2823018"/>
          </a:xfrm>
          <a:prstGeom prst="rect">
            <a:avLst/>
          </a:prstGeom>
          <a:blipFill dpi="0" rotWithShape="1">
            <a:blip r:embed="rId4">
              <a:extLst>
                <a:ext uri="{BEBA8EAE-BF5A-486C-A8C5-ECC9F3942E4B}">
                  <a14:imgProps xmlns:a14="http://schemas.microsoft.com/office/drawing/2010/main">
                    <a14:imgLayer r:embed="rId5">
                      <a14:imgEffect>
                        <a14:sharpenSoften amount="-35000"/>
                      </a14:imgEffect>
                      <a14:imgEffect>
                        <a14:saturation sat="0"/>
                      </a14:imgEffect>
                      <a14:imgEffect>
                        <a14:brightnessContrast bright="-40000" contrast="-20000"/>
                      </a14:imgEffect>
                    </a14:imgLayer>
                  </a14:imgProps>
                </a:ext>
              </a:extLst>
            </a:blip>
            <a:srcRect/>
            <a:stretch>
              <a:fillRect l="-894" t="-70859" r="-381" b="-13617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1074018" y="626636"/>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chemeClr val="bg1"/>
                </a:solidFill>
                <a:latin typeface="Impact MT Std" pitchFamily="34" charset="0"/>
                <a:ea typeface="微软雅黑" pitchFamily="34" charset="-122"/>
              </a:rPr>
              <a:t>销售网络布局</a:t>
            </a:r>
            <a:endParaRPr lang="en-US" altLang="zh-CN" sz="2800" b="1" dirty="0" smtClean="0">
              <a:solidFill>
                <a:schemeClr val="bg1"/>
              </a:solidFill>
              <a:latin typeface="Impact MT Std" pitchFamily="34" charset="0"/>
              <a:ea typeface="微软雅黑" pitchFamily="34" charset="-122"/>
            </a:endParaRPr>
          </a:p>
          <a:p>
            <a:pPr algn="l"/>
            <a:r>
              <a:rPr lang="en-US" altLang="zh-CN" sz="1600" b="1" dirty="0">
                <a:solidFill>
                  <a:schemeClr val="bg1"/>
                </a:solidFill>
                <a:latin typeface="Impact MT Std" pitchFamily="34" charset="0"/>
                <a:ea typeface="微软雅黑" pitchFamily="34" charset="-122"/>
              </a:rPr>
              <a:t>SALES NETWORK LAYOUT</a:t>
            </a:r>
            <a:endParaRPr lang="zh-CN" altLang="en-US" sz="1600" b="1" dirty="0">
              <a:solidFill>
                <a:schemeClr val="bg1"/>
              </a:solidFill>
              <a:latin typeface="Impact MT Std" pitchFamily="34" charset="0"/>
              <a:ea typeface="微软雅黑" pitchFamily="34" charset="-122"/>
            </a:endParaRPr>
          </a:p>
          <a:p>
            <a:pPr algn="l"/>
            <a:endParaRPr lang="zh-CN" altLang="en-US" sz="2800" b="1" dirty="0" smtClean="0">
              <a:solidFill>
                <a:schemeClr val="bg1"/>
              </a:solidFill>
              <a:latin typeface="Impact MT Std" pitchFamily="34" charset="0"/>
              <a:ea typeface="微软雅黑" pitchFamily="34" charset="-122"/>
            </a:endParaRPr>
          </a:p>
        </p:txBody>
      </p:sp>
      <p:sp>
        <p:nvSpPr>
          <p:cNvPr id="5" name="KSO_Shape"/>
          <p:cNvSpPr/>
          <p:nvPr/>
        </p:nvSpPr>
        <p:spPr>
          <a:xfrm>
            <a:off x="488928" y="357242"/>
            <a:ext cx="585090" cy="56071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000">
              <a:solidFill>
                <a:srgbClr val="FFFFFF"/>
              </a:solidFill>
            </a:endParaRPr>
          </a:p>
        </p:txBody>
      </p:sp>
      <p:grpSp>
        <p:nvGrpSpPr>
          <p:cNvPr id="2057" name="Group 2055"/>
          <p:cNvGrpSpPr>
            <a:grpSpLocks noChangeAspect="1"/>
          </p:cNvGrpSpPr>
          <p:nvPr/>
        </p:nvGrpSpPr>
        <p:grpSpPr bwMode="auto">
          <a:xfrm>
            <a:off x="316073" y="3434899"/>
            <a:ext cx="8053492" cy="3125558"/>
            <a:chOff x="701" y="785"/>
            <a:chExt cx="6135" cy="2237"/>
          </a:xfrm>
          <a:solidFill>
            <a:srgbClr val="3B3838"/>
          </a:solidFill>
        </p:grpSpPr>
        <p:sp>
          <p:nvSpPr>
            <p:cNvPr id="2059" name="Freeform 2056"/>
            <p:cNvSpPr>
              <a:spLocks noEditPoints="1"/>
            </p:cNvSpPr>
            <p:nvPr/>
          </p:nvSpPr>
          <p:spPr bwMode="auto">
            <a:xfrm>
              <a:off x="701" y="918"/>
              <a:ext cx="2059" cy="2104"/>
            </a:xfrm>
            <a:custGeom>
              <a:avLst/>
              <a:gdLst>
                <a:gd name="T0" fmla="*/ 298 w 2759"/>
                <a:gd name="T1" fmla="*/ 306 h 2819"/>
                <a:gd name="T2" fmla="*/ 423 w 2759"/>
                <a:gd name="T3" fmla="*/ 187 h 2819"/>
                <a:gd name="T4" fmla="*/ 574 w 2759"/>
                <a:gd name="T5" fmla="*/ 95 h 2819"/>
                <a:gd name="T6" fmla="*/ 1093 w 2759"/>
                <a:gd name="T7" fmla="*/ 98 h 2819"/>
                <a:gd name="T8" fmla="*/ 1531 w 2759"/>
                <a:gd name="T9" fmla="*/ 118 h 2819"/>
                <a:gd name="T10" fmla="*/ 1929 w 2759"/>
                <a:gd name="T11" fmla="*/ 91 h 2819"/>
                <a:gd name="T12" fmla="*/ 1999 w 2759"/>
                <a:gd name="T13" fmla="*/ 6 h 2819"/>
                <a:gd name="T14" fmla="*/ 2291 w 2759"/>
                <a:gd name="T15" fmla="*/ 11 h 2819"/>
                <a:gd name="T16" fmla="*/ 2531 w 2759"/>
                <a:gd name="T17" fmla="*/ 140 h 2819"/>
                <a:gd name="T18" fmla="*/ 2359 w 2759"/>
                <a:gd name="T19" fmla="*/ 220 h 2819"/>
                <a:gd name="T20" fmla="*/ 2245 w 2759"/>
                <a:gd name="T21" fmla="*/ 150 h 2819"/>
                <a:gd name="T22" fmla="*/ 2178 w 2759"/>
                <a:gd name="T23" fmla="*/ 100 h 2819"/>
                <a:gd name="T24" fmla="*/ 1938 w 2759"/>
                <a:gd name="T25" fmla="*/ 192 h 2819"/>
                <a:gd name="T26" fmla="*/ 1725 w 2759"/>
                <a:gd name="T27" fmla="*/ 302 h 2819"/>
                <a:gd name="T28" fmla="*/ 1959 w 2759"/>
                <a:gd name="T29" fmla="*/ 377 h 2819"/>
                <a:gd name="T30" fmla="*/ 2267 w 2759"/>
                <a:gd name="T31" fmla="*/ 307 h 2819"/>
                <a:gd name="T32" fmla="*/ 2395 w 2759"/>
                <a:gd name="T33" fmla="*/ 370 h 2819"/>
                <a:gd name="T34" fmla="*/ 2433 w 2759"/>
                <a:gd name="T35" fmla="*/ 487 h 2819"/>
                <a:gd name="T36" fmla="*/ 2352 w 2759"/>
                <a:gd name="T37" fmla="*/ 505 h 2819"/>
                <a:gd name="T38" fmla="*/ 2188 w 2759"/>
                <a:gd name="T39" fmla="*/ 536 h 2819"/>
                <a:gd name="T40" fmla="*/ 2152 w 2759"/>
                <a:gd name="T41" fmla="*/ 585 h 2819"/>
                <a:gd name="T42" fmla="*/ 1885 w 2759"/>
                <a:gd name="T43" fmla="*/ 693 h 2819"/>
                <a:gd name="T44" fmla="*/ 1620 w 2759"/>
                <a:gd name="T45" fmla="*/ 891 h 2819"/>
                <a:gd name="T46" fmla="*/ 1480 w 2759"/>
                <a:gd name="T47" fmla="*/ 921 h 2819"/>
                <a:gd name="T48" fmla="*/ 1226 w 2759"/>
                <a:gd name="T49" fmla="*/ 947 h 2819"/>
                <a:gd name="T50" fmla="*/ 1287 w 2759"/>
                <a:gd name="T51" fmla="*/ 1160 h 2819"/>
                <a:gd name="T52" fmla="*/ 1380 w 2759"/>
                <a:gd name="T53" fmla="*/ 1236 h 2819"/>
                <a:gd name="T54" fmla="*/ 1664 w 2759"/>
                <a:gd name="T55" fmla="*/ 1345 h 2819"/>
                <a:gd name="T56" fmla="*/ 1902 w 2759"/>
                <a:gd name="T57" fmla="*/ 1357 h 2819"/>
                <a:gd name="T58" fmla="*/ 2125 w 2759"/>
                <a:gd name="T59" fmla="*/ 1439 h 2819"/>
                <a:gd name="T60" fmla="*/ 2372 w 2759"/>
                <a:gd name="T61" fmla="*/ 1594 h 2819"/>
                <a:gd name="T62" fmla="*/ 2637 w 2759"/>
                <a:gd name="T63" fmla="*/ 1656 h 2819"/>
                <a:gd name="T64" fmla="*/ 2625 w 2759"/>
                <a:gd name="T65" fmla="*/ 2070 h 2819"/>
                <a:gd name="T66" fmla="*/ 2447 w 2759"/>
                <a:gd name="T67" fmla="*/ 2223 h 2819"/>
                <a:gd name="T68" fmla="*/ 2261 w 2759"/>
                <a:gd name="T69" fmla="*/ 2391 h 2819"/>
                <a:gd name="T70" fmla="*/ 2152 w 2759"/>
                <a:gd name="T71" fmla="*/ 2520 h 2819"/>
                <a:gd name="T72" fmla="*/ 2144 w 2759"/>
                <a:gd name="T73" fmla="*/ 2694 h 2819"/>
                <a:gd name="T74" fmla="*/ 2165 w 2759"/>
                <a:gd name="T75" fmla="*/ 2815 h 2819"/>
                <a:gd name="T76" fmla="*/ 1948 w 2759"/>
                <a:gd name="T77" fmla="*/ 2690 h 2819"/>
                <a:gd name="T78" fmla="*/ 1909 w 2759"/>
                <a:gd name="T79" fmla="*/ 2566 h 2819"/>
                <a:gd name="T80" fmla="*/ 1838 w 2759"/>
                <a:gd name="T81" fmla="*/ 2272 h 2819"/>
                <a:gd name="T82" fmla="*/ 1634 w 2759"/>
                <a:gd name="T83" fmla="*/ 1880 h 2819"/>
                <a:gd name="T84" fmla="*/ 1580 w 2759"/>
                <a:gd name="T85" fmla="*/ 1539 h 2819"/>
                <a:gd name="T86" fmla="*/ 1432 w 2759"/>
                <a:gd name="T87" fmla="*/ 1391 h 2819"/>
                <a:gd name="T88" fmla="*/ 1179 w 2759"/>
                <a:gd name="T89" fmla="*/ 1233 h 2819"/>
                <a:gd name="T90" fmla="*/ 891 w 2759"/>
                <a:gd name="T91" fmla="*/ 1140 h 2819"/>
                <a:gd name="T92" fmla="*/ 745 w 2759"/>
                <a:gd name="T93" fmla="*/ 908 h 2819"/>
                <a:gd name="T94" fmla="*/ 802 w 2759"/>
                <a:gd name="T95" fmla="*/ 1095 h 2819"/>
                <a:gd name="T96" fmla="*/ 695 w 2759"/>
                <a:gd name="T97" fmla="*/ 898 h 2819"/>
                <a:gd name="T98" fmla="*/ 619 w 2759"/>
                <a:gd name="T99" fmla="*/ 741 h 2819"/>
                <a:gd name="T100" fmla="*/ 759 w 2759"/>
                <a:gd name="T101" fmla="*/ 496 h 2819"/>
                <a:gd name="T102" fmla="*/ 739 w 2759"/>
                <a:gd name="T103" fmla="*/ 373 h 2819"/>
                <a:gd name="T104" fmla="*/ 580 w 2759"/>
                <a:gd name="T105" fmla="*/ 260 h 2819"/>
                <a:gd name="T106" fmla="*/ 0 w 2759"/>
                <a:gd name="T107" fmla="*/ 394 h 2819"/>
                <a:gd name="T108" fmla="*/ 2040 w 2759"/>
                <a:gd name="T109" fmla="*/ 85 h 2819"/>
                <a:gd name="T110" fmla="*/ 2106 w 2759"/>
                <a:gd name="T111" fmla="*/ 22 h 2819"/>
                <a:gd name="T112" fmla="*/ 2326 w 2759"/>
                <a:gd name="T113" fmla="*/ 135 h 2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59" h="2819">
                  <a:moveTo>
                    <a:pt x="0" y="394"/>
                  </a:moveTo>
                  <a:cubicBezTo>
                    <a:pt x="4" y="393"/>
                    <a:pt x="9" y="392"/>
                    <a:pt x="14" y="391"/>
                  </a:cubicBezTo>
                  <a:cubicBezTo>
                    <a:pt x="13" y="391"/>
                    <a:pt x="0" y="395"/>
                    <a:pt x="0" y="394"/>
                  </a:cubicBezTo>
                  <a:cubicBezTo>
                    <a:pt x="48" y="381"/>
                    <a:pt x="98" y="370"/>
                    <a:pt x="147" y="356"/>
                  </a:cubicBezTo>
                  <a:cubicBezTo>
                    <a:pt x="175" y="348"/>
                    <a:pt x="203" y="338"/>
                    <a:pt x="231" y="331"/>
                  </a:cubicBezTo>
                  <a:cubicBezTo>
                    <a:pt x="254" y="326"/>
                    <a:pt x="282" y="325"/>
                    <a:pt x="298" y="306"/>
                  </a:cubicBezTo>
                  <a:cubicBezTo>
                    <a:pt x="273" y="306"/>
                    <a:pt x="248" y="306"/>
                    <a:pt x="223" y="306"/>
                  </a:cubicBezTo>
                  <a:cubicBezTo>
                    <a:pt x="232" y="297"/>
                    <a:pt x="241" y="288"/>
                    <a:pt x="250" y="279"/>
                  </a:cubicBezTo>
                  <a:cubicBezTo>
                    <a:pt x="237" y="279"/>
                    <a:pt x="223" y="279"/>
                    <a:pt x="210" y="279"/>
                  </a:cubicBezTo>
                  <a:cubicBezTo>
                    <a:pt x="213" y="268"/>
                    <a:pt x="216" y="247"/>
                    <a:pt x="228" y="241"/>
                  </a:cubicBezTo>
                  <a:cubicBezTo>
                    <a:pt x="248" y="232"/>
                    <a:pt x="273" y="228"/>
                    <a:pt x="295" y="222"/>
                  </a:cubicBezTo>
                  <a:cubicBezTo>
                    <a:pt x="335" y="210"/>
                    <a:pt x="394" y="218"/>
                    <a:pt x="423" y="187"/>
                  </a:cubicBezTo>
                  <a:cubicBezTo>
                    <a:pt x="415" y="187"/>
                    <a:pt x="336" y="185"/>
                    <a:pt x="337" y="184"/>
                  </a:cubicBezTo>
                  <a:cubicBezTo>
                    <a:pt x="343" y="170"/>
                    <a:pt x="351" y="174"/>
                    <a:pt x="335" y="160"/>
                  </a:cubicBezTo>
                  <a:cubicBezTo>
                    <a:pt x="368" y="151"/>
                    <a:pt x="408" y="147"/>
                    <a:pt x="442" y="143"/>
                  </a:cubicBezTo>
                  <a:cubicBezTo>
                    <a:pt x="454" y="142"/>
                    <a:pt x="473" y="148"/>
                    <a:pt x="484" y="144"/>
                  </a:cubicBezTo>
                  <a:cubicBezTo>
                    <a:pt x="489" y="142"/>
                    <a:pt x="496" y="128"/>
                    <a:pt x="504" y="123"/>
                  </a:cubicBezTo>
                  <a:cubicBezTo>
                    <a:pt x="453" y="99"/>
                    <a:pt x="558" y="97"/>
                    <a:pt x="574" y="95"/>
                  </a:cubicBezTo>
                  <a:cubicBezTo>
                    <a:pt x="630" y="87"/>
                    <a:pt x="684" y="69"/>
                    <a:pt x="741" y="61"/>
                  </a:cubicBezTo>
                  <a:cubicBezTo>
                    <a:pt x="765" y="57"/>
                    <a:pt x="789" y="54"/>
                    <a:pt x="813" y="50"/>
                  </a:cubicBezTo>
                  <a:cubicBezTo>
                    <a:pt x="818" y="71"/>
                    <a:pt x="822" y="65"/>
                    <a:pt x="840" y="65"/>
                  </a:cubicBezTo>
                  <a:cubicBezTo>
                    <a:pt x="855" y="65"/>
                    <a:pt x="870" y="66"/>
                    <a:pt x="885" y="68"/>
                  </a:cubicBezTo>
                  <a:cubicBezTo>
                    <a:pt x="938" y="72"/>
                    <a:pt x="991" y="71"/>
                    <a:pt x="1042" y="86"/>
                  </a:cubicBezTo>
                  <a:cubicBezTo>
                    <a:pt x="1058" y="90"/>
                    <a:pt x="1076" y="96"/>
                    <a:pt x="1093" y="98"/>
                  </a:cubicBezTo>
                  <a:cubicBezTo>
                    <a:pt x="1115" y="101"/>
                    <a:pt x="1134" y="84"/>
                    <a:pt x="1157" y="84"/>
                  </a:cubicBezTo>
                  <a:cubicBezTo>
                    <a:pt x="1186" y="84"/>
                    <a:pt x="1214" y="81"/>
                    <a:pt x="1243" y="78"/>
                  </a:cubicBezTo>
                  <a:cubicBezTo>
                    <a:pt x="1265" y="75"/>
                    <a:pt x="1304" y="59"/>
                    <a:pt x="1324" y="71"/>
                  </a:cubicBezTo>
                  <a:cubicBezTo>
                    <a:pt x="1340" y="82"/>
                    <a:pt x="1344" y="88"/>
                    <a:pt x="1365" y="84"/>
                  </a:cubicBezTo>
                  <a:cubicBezTo>
                    <a:pt x="1389" y="80"/>
                    <a:pt x="1411" y="68"/>
                    <a:pt x="1435" y="80"/>
                  </a:cubicBezTo>
                  <a:cubicBezTo>
                    <a:pt x="1462" y="93"/>
                    <a:pt x="1531" y="83"/>
                    <a:pt x="1531" y="118"/>
                  </a:cubicBezTo>
                  <a:cubicBezTo>
                    <a:pt x="1531" y="114"/>
                    <a:pt x="1689" y="101"/>
                    <a:pt x="1707" y="98"/>
                  </a:cubicBezTo>
                  <a:cubicBezTo>
                    <a:pt x="1707" y="133"/>
                    <a:pt x="1800" y="121"/>
                    <a:pt x="1820" y="110"/>
                  </a:cubicBezTo>
                  <a:cubicBezTo>
                    <a:pt x="1796" y="100"/>
                    <a:pt x="1812" y="99"/>
                    <a:pt x="1827" y="93"/>
                  </a:cubicBezTo>
                  <a:cubicBezTo>
                    <a:pt x="1839" y="89"/>
                    <a:pt x="1851" y="86"/>
                    <a:pt x="1863" y="82"/>
                  </a:cubicBezTo>
                  <a:cubicBezTo>
                    <a:pt x="1884" y="76"/>
                    <a:pt x="1895" y="81"/>
                    <a:pt x="1898" y="105"/>
                  </a:cubicBezTo>
                  <a:cubicBezTo>
                    <a:pt x="1908" y="100"/>
                    <a:pt x="1919" y="95"/>
                    <a:pt x="1929" y="91"/>
                  </a:cubicBezTo>
                  <a:cubicBezTo>
                    <a:pt x="1895" y="74"/>
                    <a:pt x="1918" y="63"/>
                    <a:pt x="1942" y="54"/>
                  </a:cubicBezTo>
                  <a:cubicBezTo>
                    <a:pt x="1926" y="49"/>
                    <a:pt x="1910" y="62"/>
                    <a:pt x="1894" y="60"/>
                  </a:cubicBezTo>
                  <a:cubicBezTo>
                    <a:pt x="1885" y="58"/>
                    <a:pt x="1882" y="50"/>
                    <a:pt x="1871" y="48"/>
                  </a:cubicBezTo>
                  <a:cubicBezTo>
                    <a:pt x="1863" y="46"/>
                    <a:pt x="1853" y="35"/>
                    <a:pt x="1862" y="28"/>
                  </a:cubicBezTo>
                  <a:cubicBezTo>
                    <a:pt x="1870" y="22"/>
                    <a:pt x="1908" y="25"/>
                    <a:pt x="1910" y="13"/>
                  </a:cubicBezTo>
                  <a:cubicBezTo>
                    <a:pt x="1911" y="0"/>
                    <a:pt x="1983" y="6"/>
                    <a:pt x="1999" y="6"/>
                  </a:cubicBezTo>
                  <a:cubicBezTo>
                    <a:pt x="1987" y="17"/>
                    <a:pt x="1969" y="26"/>
                    <a:pt x="1965" y="43"/>
                  </a:cubicBezTo>
                  <a:cubicBezTo>
                    <a:pt x="1988" y="34"/>
                    <a:pt x="2010" y="21"/>
                    <a:pt x="2033" y="13"/>
                  </a:cubicBezTo>
                  <a:cubicBezTo>
                    <a:pt x="2062" y="4"/>
                    <a:pt x="2092" y="6"/>
                    <a:pt x="2122" y="6"/>
                  </a:cubicBezTo>
                  <a:cubicBezTo>
                    <a:pt x="2116" y="26"/>
                    <a:pt x="2161" y="9"/>
                    <a:pt x="2174" y="7"/>
                  </a:cubicBezTo>
                  <a:cubicBezTo>
                    <a:pt x="2202" y="4"/>
                    <a:pt x="2233" y="1"/>
                    <a:pt x="2261" y="7"/>
                  </a:cubicBezTo>
                  <a:cubicBezTo>
                    <a:pt x="2274" y="10"/>
                    <a:pt x="2279" y="19"/>
                    <a:pt x="2291" y="11"/>
                  </a:cubicBezTo>
                  <a:cubicBezTo>
                    <a:pt x="2302" y="3"/>
                    <a:pt x="2310" y="6"/>
                    <a:pt x="2322" y="9"/>
                  </a:cubicBezTo>
                  <a:cubicBezTo>
                    <a:pt x="2345" y="15"/>
                    <a:pt x="2383" y="18"/>
                    <a:pt x="2403" y="31"/>
                  </a:cubicBezTo>
                  <a:cubicBezTo>
                    <a:pt x="2380" y="47"/>
                    <a:pt x="2400" y="47"/>
                    <a:pt x="2417" y="50"/>
                  </a:cubicBezTo>
                  <a:cubicBezTo>
                    <a:pt x="2430" y="52"/>
                    <a:pt x="2441" y="57"/>
                    <a:pt x="2452" y="63"/>
                  </a:cubicBezTo>
                  <a:cubicBezTo>
                    <a:pt x="2492" y="81"/>
                    <a:pt x="2477" y="91"/>
                    <a:pt x="2445" y="107"/>
                  </a:cubicBezTo>
                  <a:cubicBezTo>
                    <a:pt x="2474" y="107"/>
                    <a:pt x="2511" y="118"/>
                    <a:pt x="2531" y="140"/>
                  </a:cubicBezTo>
                  <a:cubicBezTo>
                    <a:pt x="2511" y="150"/>
                    <a:pt x="2492" y="166"/>
                    <a:pt x="2469" y="171"/>
                  </a:cubicBezTo>
                  <a:cubicBezTo>
                    <a:pt x="2444" y="176"/>
                    <a:pt x="2435" y="160"/>
                    <a:pt x="2411" y="153"/>
                  </a:cubicBezTo>
                  <a:cubicBezTo>
                    <a:pt x="2408" y="165"/>
                    <a:pt x="2411" y="167"/>
                    <a:pt x="2421" y="174"/>
                  </a:cubicBezTo>
                  <a:cubicBezTo>
                    <a:pt x="2442" y="190"/>
                    <a:pt x="2424" y="180"/>
                    <a:pt x="2421" y="195"/>
                  </a:cubicBezTo>
                  <a:cubicBezTo>
                    <a:pt x="2419" y="206"/>
                    <a:pt x="2439" y="203"/>
                    <a:pt x="2420" y="216"/>
                  </a:cubicBezTo>
                  <a:cubicBezTo>
                    <a:pt x="2401" y="228"/>
                    <a:pt x="2381" y="222"/>
                    <a:pt x="2359" y="220"/>
                  </a:cubicBezTo>
                  <a:cubicBezTo>
                    <a:pt x="2372" y="239"/>
                    <a:pt x="2343" y="232"/>
                    <a:pt x="2327" y="233"/>
                  </a:cubicBezTo>
                  <a:cubicBezTo>
                    <a:pt x="2308" y="233"/>
                    <a:pt x="2288" y="233"/>
                    <a:pt x="2271" y="227"/>
                  </a:cubicBezTo>
                  <a:cubicBezTo>
                    <a:pt x="2252" y="221"/>
                    <a:pt x="2266" y="200"/>
                    <a:pt x="2250" y="196"/>
                  </a:cubicBezTo>
                  <a:cubicBezTo>
                    <a:pt x="2217" y="189"/>
                    <a:pt x="2185" y="187"/>
                    <a:pt x="2151" y="185"/>
                  </a:cubicBezTo>
                  <a:cubicBezTo>
                    <a:pt x="2169" y="172"/>
                    <a:pt x="2182" y="157"/>
                    <a:pt x="2205" y="161"/>
                  </a:cubicBezTo>
                  <a:cubicBezTo>
                    <a:pt x="2218" y="164"/>
                    <a:pt x="2261" y="173"/>
                    <a:pt x="2245" y="150"/>
                  </a:cubicBezTo>
                  <a:cubicBezTo>
                    <a:pt x="2241" y="143"/>
                    <a:pt x="2221" y="133"/>
                    <a:pt x="2236" y="121"/>
                  </a:cubicBezTo>
                  <a:cubicBezTo>
                    <a:pt x="2243" y="116"/>
                    <a:pt x="2252" y="116"/>
                    <a:pt x="2259" y="111"/>
                  </a:cubicBezTo>
                  <a:cubicBezTo>
                    <a:pt x="2269" y="104"/>
                    <a:pt x="2270" y="97"/>
                    <a:pt x="2283" y="90"/>
                  </a:cubicBezTo>
                  <a:cubicBezTo>
                    <a:pt x="2264" y="86"/>
                    <a:pt x="2248" y="85"/>
                    <a:pt x="2229" y="90"/>
                  </a:cubicBezTo>
                  <a:cubicBezTo>
                    <a:pt x="2214" y="94"/>
                    <a:pt x="2202" y="82"/>
                    <a:pt x="2187" y="86"/>
                  </a:cubicBezTo>
                  <a:cubicBezTo>
                    <a:pt x="2196" y="94"/>
                    <a:pt x="2187" y="95"/>
                    <a:pt x="2178" y="100"/>
                  </a:cubicBezTo>
                  <a:cubicBezTo>
                    <a:pt x="2162" y="110"/>
                    <a:pt x="2162" y="112"/>
                    <a:pt x="2152" y="128"/>
                  </a:cubicBezTo>
                  <a:cubicBezTo>
                    <a:pt x="2135" y="156"/>
                    <a:pt x="2071" y="152"/>
                    <a:pt x="2041" y="156"/>
                  </a:cubicBezTo>
                  <a:cubicBezTo>
                    <a:pt x="2051" y="172"/>
                    <a:pt x="2098" y="186"/>
                    <a:pt x="2114" y="193"/>
                  </a:cubicBezTo>
                  <a:cubicBezTo>
                    <a:pt x="2087" y="204"/>
                    <a:pt x="2075" y="212"/>
                    <a:pt x="2047" y="202"/>
                  </a:cubicBezTo>
                  <a:cubicBezTo>
                    <a:pt x="2023" y="193"/>
                    <a:pt x="2001" y="204"/>
                    <a:pt x="1978" y="211"/>
                  </a:cubicBezTo>
                  <a:cubicBezTo>
                    <a:pt x="1970" y="201"/>
                    <a:pt x="1951" y="189"/>
                    <a:pt x="1938" y="192"/>
                  </a:cubicBezTo>
                  <a:cubicBezTo>
                    <a:pt x="1928" y="194"/>
                    <a:pt x="1928" y="200"/>
                    <a:pt x="1916" y="199"/>
                  </a:cubicBezTo>
                  <a:cubicBezTo>
                    <a:pt x="1908" y="199"/>
                    <a:pt x="1896" y="197"/>
                    <a:pt x="1889" y="203"/>
                  </a:cubicBezTo>
                  <a:cubicBezTo>
                    <a:pt x="1870" y="219"/>
                    <a:pt x="1861" y="223"/>
                    <a:pt x="1837" y="223"/>
                  </a:cubicBezTo>
                  <a:cubicBezTo>
                    <a:pt x="1813" y="223"/>
                    <a:pt x="1794" y="237"/>
                    <a:pt x="1774" y="247"/>
                  </a:cubicBezTo>
                  <a:cubicBezTo>
                    <a:pt x="1751" y="259"/>
                    <a:pt x="1727" y="270"/>
                    <a:pt x="1705" y="284"/>
                  </a:cubicBezTo>
                  <a:cubicBezTo>
                    <a:pt x="1676" y="300"/>
                    <a:pt x="1714" y="302"/>
                    <a:pt x="1725" y="302"/>
                  </a:cubicBezTo>
                  <a:cubicBezTo>
                    <a:pt x="1720" y="310"/>
                    <a:pt x="1714" y="319"/>
                    <a:pt x="1711" y="329"/>
                  </a:cubicBezTo>
                  <a:cubicBezTo>
                    <a:pt x="1708" y="337"/>
                    <a:pt x="1744" y="336"/>
                    <a:pt x="1752" y="339"/>
                  </a:cubicBezTo>
                  <a:cubicBezTo>
                    <a:pt x="1801" y="354"/>
                    <a:pt x="1847" y="373"/>
                    <a:pt x="1898" y="383"/>
                  </a:cubicBezTo>
                  <a:cubicBezTo>
                    <a:pt x="1893" y="390"/>
                    <a:pt x="1851" y="416"/>
                    <a:pt x="1856" y="424"/>
                  </a:cubicBezTo>
                  <a:cubicBezTo>
                    <a:pt x="1872" y="446"/>
                    <a:pt x="1896" y="462"/>
                    <a:pt x="1920" y="438"/>
                  </a:cubicBezTo>
                  <a:cubicBezTo>
                    <a:pt x="1940" y="417"/>
                    <a:pt x="1926" y="387"/>
                    <a:pt x="1959" y="377"/>
                  </a:cubicBezTo>
                  <a:cubicBezTo>
                    <a:pt x="1981" y="370"/>
                    <a:pt x="2015" y="370"/>
                    <a:pt x="2028" y="349"/>
                  </a:cubicBezTo>
                  <a:cubicBezTo>
                    <a:pt x="2035" y="337"/>
                    <a:pt x="2042" y="326"/>
                    <a:pt x="2049" y="314"/>
                  </a:cubicBezTo>
                  <a:cubicBezTo>
                    <a:pt x="2034" y="303"/>
                    <a:pt x="2034" y="302"/>
                    <a:pt x="2050" y="288"/>
                  </a:cubicBezTo>
                  <a:cubicBezTo>
                    <a:pt x="2070" y="271"/>
                    <a:pt x="2083" y="247"/>
                    <a:pt x="2103" y="230"/>
                  </a:cubicBezTo>
                  <a:cubicBezTo>
                    <a:pt x="2150" y="187"/>
                    <a:pt x="2221" y="251"/>
                    <a:pt x="2268" y="251"/>
                  </a:cubicBezTo>
                  <a:cubicBezTo>
                    <a:pt x="2273" y="274"/>
                    <a:pt x="2244" y="283"/>
                    <a:pt x="2267" y="307"/>
                  </a:cubicBezTo>
                  <a:cubicBezTo>
                    <a:pt x="2292" y="300"/>
                    <a:pt x="2312" y="297"/>
                    <a:pt x="2329" y="278"/>
                  </a:cubicBezTo>
                  <a:cubicBezTo>
                    <a:pt x="2336" y="270"/>
                    <a:pt x="2346" y="267"/>
                    <a:pt x="2355" y="263"/>
                  </a:cubicBezTo>
                  <a:cubicBezTo>
                    <a:pt x="2373" y="257"/>
                    <a:pt x="2378" y="288"/>
                    <a:pt x="2386" y="302"/>
                  </a:cubicBezTo>
                  <a:cubicBezTo>
                    <a:pt x="2390" y="311"/>
                    <a:pt x="2397" y="320"/>
                    <a:pt x="2401" y="329"/>
                  </a:cubicBezTo>
                  <a:cubicBezTo>
                    <a:pt x="2408" y="345"/>
                    <a:pt x="2382" y="343"/>
                    <a:pt x="2374" y="347"/>
                  </a:cubicBezTo>
                  <a:cubicBezTo>
                    <a:pt x="2386" y="354"/>
                    <a:pt x="2410" y="358"/>
                    <a:pt x="2395" y="370"/>
                  </a:cubicBezTo>
                  <a:cubicBezTo>
                    <a:pt x="2413" y="372"/>
                    <a:pt x="2413" y="384"/>
                    <a:pt x="2429" y="385"/>
                  </a:cubicBezTo>
                  <a:cubicBezTo>
                    <a:pt x="2438" y="386"/>
                    <a:pt x="2444" y="385"/>
                    <a:pt x="2446" y="396"/>
                  </a:cubicBezTo>
                  <a:cubicBezTo>
                    <a:pt x="2449" y="414"/>
                    <a:pt x="2465" y="393"/>
                    <a:pt x="2465" y="414"/>
                  </a:cubicBezTo>
                  <a:cubicBezTo>
                    <a:pt x="2465" y="422"/>
                    <a:pt x="2466" y="431"/>
                    <a:pt x="2466" y="439"/>
                  </a:cubicBezTo>
                  <a:cubicBezTo>
                    <a:pt x="2466" y="452"/>
                    <a:pt x="2448" y="452"/>
                    <a:pt x="2440" y="460"/>
                  </a:cubicBezTo>
                  <a:cubicBezTo>
                    <a:pt x="2431" y="469"/>
                    <a:pt x="2428" y="474"/>
                    <a:pt x="2433" y="487"/>
                  </a:cubicBezTo>
                  <a:cubicBezTo>
                    <a:pt x="2439" y="503"/>
                    <a:pt x="2463" y="496"/>
                    <a:pt x="2479" y="496"/>
                  </a:cubicBezTo>
                  <a:cubicBezTo>
                    <a:pt x="2469" y="522"/>
                    <a:pt x="2486" y="539"/>
                    <a:pt x="2467" y="563"/>
                  </a:cubicBezTo>
                  <a:cubicBezTo>
                    <a:pt x="2462" y="568"/>
                    <a:pt x="2442" y="568"/>
                    <a:pt x="2440" y="559"/>
                  </a:cubicBezTo>
                  <a:cubicBezTo>
                    <a:pt x="2437" y="535"/>
                    <a:pt x="2404" y="562"/>
                    <a:pt x="2396" y="548"/>
                  </a:cubicBezTo>
                  <a:cubicBezTo>
                    <a:pt x="2387" y="529"/>
                    <a:pt x="2315" y="559"/>
                    <a:pt x="2315" y="535"/>
                  </a:cubicBezTo>
                  <a:cubicBezTo>
                    <a:pt x="2315" y="518"/>
                    <a:pt x="2340" y="512"/>
                    <a:pt x="2352" y="505"/>
                  </a:cubicBezTo>
                  <a:cubicBezTo>
                    <a:pt x="2376" y="490"/>
                    <a:pt x="2399" y="473"/>
                    <a:pt x="2422" y="456"/>
                  </a:cubicBezTo>
                  <a:cubicBezTo>
                    <a:pt x="2380" y="447"/>
                    <a:pt x="2342" y="482"/>
                    <a:pt x="2300" y="483"/>
                  </a:cubicBezTo>
                  <a:cubicBezTo>
                    <a:pt x="2258" y="484"/>
                    <a:pt x="2185" y="465"/>
                    <a:pt x="2156" y="499"/>
                  </a:cubicBezTo>
                  <a:cubicBezTo>
                    <a:pt x="2185" y="510"/>
                    <a:pt x="2200" y="486"/>
                    <a:pt x="2225" y="514"/>
                  </a:cubicBezTo>
                  <a:cubicBezTo>
                    <a:pt x="2206" y="522"/>
                    <a:pt x="2184" y="525"/>
                    <a:pt x="2163" y="524"/>
                  </a:cubicBezTo>
                  <a:cubicBezTo>
                    <a:pt x="2166" y="534"/>
                    <a:pt x="2181" y="533"/>
                    <a:pt x="2188" y="536"/>
                  </a:cubicBezTo>
                  <a:cubicBezTo>
                    <a:pt x="2186" y="543"/>
                    <a:pt x="2183" y="551"/>
                    <a:pt x="2180" y="558"/>
                  </a:cubicBezTo>
                  <a:cubicBezTo>
                    <a:pt x="2220" y="570"/>
                    <a:pt x="2254" y="568"/>
                    <a:pt x="2288" y="542"/>
                  </a:cubicBezTo>
                  <a:cubicBezTo>
                    <a:pt x="2288" y="549"/>
                    <a:pt x="2291" y="566"/>
                    <a:pt x="2286" y="572"/>
                  </a:cubicBezTo>
                  <a:cubicBezTo>
                    <a:pt x="2277" y="583"/>
                    <a:pt x="2246" y="586"/>
                    <a:pt x="2234" y="590"/>
                  </a:cubicBezTo>
                  <a:cubicBezTo>
                    <a:pt x="2195" y="602"/>
                    <a:pt x="2155" y="615"/>
                    <a:pt x="2120" y="635"/>
                  </a:cubicBezTo>
                  <a:cubicBezTo>
                    <a:pt x="2108" y="605"/>
                    <a:pt x="2129" y="598"/>
                    <a:pt x="2152" y="585"/>
                  </a:cubicBezTo>
                  <a:cubicBezTo>
                    <a:pt x="2142" y="585"/>
                    <a:pt x="2113" y="579"/>
                    <a:pt x="2106" y="590"/>
                  </a:cubicBezTo>
                  <a:cubicBezTo>
                    <a:pt x="2093" y="609"/>
                    <a:pt x="2094" y="611"/>
                    <a:pt x="2070" y="612"/>
                  </a:cubicBezTo>
                  <a:cubicBezTo>
                    <a:pt x="2026" y="613"/>
                    <a:pt x="2008" y="630"/>
                    <a:pt x="1976" y="654"/>
                  </a:cubicBezTo>
                  <a:cubicBezTo>
                    <a:pt x="1994" y="651"/>
                    <a:pt x="1995" y="644"/>
                    <a:pt x="1998" y="667"/>
                  </a:cubicBezTo>
                  <a:cubicBezTo>
                    <a:pt x="1976" y="667"/>
                    <a:pt x="1970" y="666"/>
                    <a:pt x="1955" y="682"/>
                  </a:cubicBezTo>
                  <a:cubicBezTo>
                    <a:pt x="1933" y="685"/>
                    <a:pt x="1906" y="685"/>
                    <a:pt x="1885" y="693"/>
                  </a:cubicBezTo>
                  <a:cubicBezTo>
                    <a:pt x="1869" y="699"/>
                    <a:pt x="1855" y="712"/>
                    <a:pt x="1842" y="724"/>
                  </a:cubicBezTo>
                  <a:cubicBezTo>
                    <a:pt x="1831" y="734"/>
                    <a:pt x="1817" y="757"/>
                    <a:pt x="1805" y="742"/>
                  </a:cubicBezTo>
                  <a:cubicBezTo>
                    <a:pt x="1801" y="752"/>
                    <a:pt x="1793" y="760"/>
                    <a:pt x="1792" y="771"/>
                  </a:cubicBezTo>
                  <a:cubicBezTo>
                    <a:pt x="1791" y="783"/>
                    <a:pt x="1808" y="787"/>
                    <a:pt x="1796" y="801"/>
                  </a:cubicBezTo>
                  <a:cubicBezTo>
                    <a:pt x="1775" y="822"/>
                    <a:pt x="1728" y="832"/>
                    <a:pt x="1701" y="843"/>
                  </a:cubicBezTo>
                  <a:cubicBezTo>
                    <a:pt x="1668" y="856"/>
                    <a:pt x="1642" y="862"/>
                    <a:pt x="1620" y="891"/>
                  </a:cubicBezTo>
                  <a:cubicBezTo>
                    <a:pt x="1599" y="919"/>
                    <a:pt x="1618" y="972"/>
                    <a:pt x="1612" y="1005"/>
                  </a:cubicBezTo>
                  <a:cubicBezTo>
                    <a:pt x="1609" y="1022"/>
                    <a:pt x="1578" y="1047"/>
                    <a:pt x="1565" y="1025"/>
                  </a:cubicBezTo>
                  <a:cubicBezTo>
                    <a:pt x="1555" y="1008"/>
                    <a:pt x="1548" y="1002"/>
                    <a:pt x="1549" y="981"/>
                  </a:cubicBezTo>
                  <a:cubicBezTo>
                    <a:pt x="1549" y="964"/>
                    <a:pt x="1549" y="948"/>
                    <a:pt x="1540" y="933"/>
                  </a:cubicBezTo>
                  <a:cubicBezTo>
                    <a:pt x="1534" y="921"/>
                    <a:pt x="1513" y="934"/>
                    <a:pt x="1505" y="937"/>
                  </a:cubicBezTo>
                  <a:cubicBezTo>
                    <a:pt x="1488" y="943"/>
                    <a:pt x="1490" y="928"/>
                    <a:pt x="1480" y="921"/>
                  </a:cubicBezTo>
                  <a:cubicBezTo>
                    <a:pt x="1470" y="912"/>
                    <a:pt x="1442" y="917"/>
                    <a:pt x="1430" y="918"/>
                  </a:cubicBezTo>
                  <a:cubicBezTo>
                    <a:pt x="1420" y="919"/>
                    <a:pt x="1411" y="921"/>
                    <a:pt x="1402" y="924"/>
                  </a:cubicBezTo>
                  <a:cubicBezTo>
                    <a:pt x="1384" y="932"/>
                    <a:pt x="1392" y="935"/>
                    <a:pt x="1398" y="949"/>
                  </a:cubicBezTo>
                  <a:cubicBezTo>
                    <a:pt x="1380" y="950"/>
                    <a:pt x="1361" y="950"/>
                    <a:pt x="1343" y="950"/>
                  </a:cubicBezTo>
                  <a:cubicBezTo>
                    <a:pt x="1324" y="950"/>
                    <a:pt x="1327" y="945"/>
                    <a:pt x="1327" y="927"/>
                  </a:cubicBezTo>
                  <a:cubicBezTo>
                    <a:pt x="1303" y="953"/>
                    <a:pt x="1260" y="937"/>
                    <a:pt x="1226" y="947"/>
                  </a:cubicBezTo>
                  <a:cubicBezTo>
                    <a:pt x="1211" y="952"/>
                    <a:pt x="1196" y="958"/>
                    <a:pt x="1182" y="965"/>
                  </a:cubicBezTo>
                  <a:cubicBezTo>
                    <a:pt x="1159" y="975"/>
                    <a:pt x="1162" y="994"/>
                    <a:pt x="1156" y="1015"/>
                  </a:cubicBezTo>
                  <a:cubicBezTo>
                    <a:pt x="1151" y="1037"/>
                    <a:pt x="1140" y="1057"/>
                    <a:pt x="1129" y="1076"/>
                  </a:cubicBezTo>
                  <a:cubicBezTo>
                    <a:pt x="1118" y="1094"/>
                    <a:pt x="1139" y="1118"/>
                    <a:pt x="1145" y="1133"/>
                  </a:cubicBezTo>
                  <a:cubicBezTo>
                    <a:pt x="1168" y="1187"/>
                    <a:pt x="1217" y="1176"/>
                    <a:pt x="1265" y="1176"/>
                  </a:cubicBezTo>
                  <a:cubicBezTo>
                    <a:pt x="1252" y="1164"/>
                    <a:pt x="1276" y="1165"/>
                    <a:pt x="1287" y="1160"/>
                  </a:cubicBezTo>
                  <a:cubicBezTo>
                    <a:pt x="1305" y="1151"/>
                    <a:pt x="1299" y="1132"/>
                    <a:pt x="1313" y="1121"/>
                  </a:cubicBezTo>
                  <a:cubicBezTo>
                    <a:pt x="1332" y="1104"/>
                    <a:pt x="1395" y="1106"/>
                    <a:pt x="1417" y="1108"/>
                  </a:cubicBezTo>
                  <a:cubicBezTo>
                    <a:pt x="1410" y="1124"/>
                    <a:pt x="1400" y="1138"/>
                    <a:pt x="1390" y="1152"/>
                  </a:cubicBezTo>
                  <a:cubicBezTo>
                    <a:pt x="1379" y="1166"/>
                    <a:pt x="1368" y="1197"/>
                    <a:pt x="1352" y="1192"/>
                  </a:cubicBezTo>
                  <a:cubicBezTo>
                    <a:pt x="1336" y="1188"/>
                    <a:pt x="1322" y="1212"/>
                    <a:pt x="1323" y="1226"/>
                  </a:cubicBezTo>
                  <a:cubicBezTo>
                    <a:pt x="1325" y="1244"/>
                    <a:pt x="1366" y="1236"/>
                    <a:pt x="1380" y="1236"/>
                  </a:cubicBezTo>
                  <a:cubicBezTo>
                    <a:pt x="1399" y="1236"/>
                    <a:pt x="1471" y="1232"/>
                    <a:pt x="1473" y="1262"/>
                  </a:cubicBezTo>
                  <a:cubicBezTo>
                    <a:pt x="1477" y="1298"/>
                    <a:pt x="1436" y="1333"/>
                    <a:pt x="1458" y="1365"/>
                  </a:cubicBezTo>
                  <a:cubicBezTo>
                    <a:pt x="1482" y="1398"/>
                    <a:pt x="1499" y="1391"/>
                    <a:pt x="1532" y="1381"/>
                  </a:cubicBezTo>
                  <a:cubicBezTo>
                    <a:pt x="1562" y="1373"/>
                    <a:pt x="1595" y="1383"/>
                    <a:pt x="1619" y="1401"/>
                  </a:cubicBezTo>
                  <a:cubicBezTo>
                    <a:pt x="1635" y="1412"/>
                    <a:pt x="1649" y="1400"/>
                    <a:pt x="1660" y="1384"/>
                  </a:cubicBezTo>
                  <a:cubicBezTo>
                    <a:pt x="1666" y="1375"/>
                    <a:pt x="1655" y="1351"/>
                    <a:pt x="1664" y="1345"/>
                  </a:cubicBezTo>
                  <a:cubicBezTo>
                    <a:pt x="1676" y="1337"/>
                    <a:pt x="1704" y="1345"/>
                    <a:pt x="1718" y="1341"/>
                  </a:cubicBezTo>
                  <a:cubicBezTo>
                    <a:pt x="1742" y="1335"/>
                    <a:pt x="1765" y="1320"/>
                    <a:pt x="1787" y="1309"/>
                  </a:cubicBezTo>
                  <a:cubicBezTo>
                    <a:pt x="1790" y="1329"/>
                    <a:pt x="1787" y="1328"/>
                    <a:pt x="1768" y="1336"/>
                  </a:cubicBezTo>
                  <a:cubicBezTo>
                    <a:pt x="1786" y="1347"/>
                    <a:pt x="1805" y="1340"/>
                    <a:pt x="1810" y="1320"/>
                  </a:cubicBezTo>
                  <a:cubicBezTo>
                    <a:pt x="1824" y="1322"/>
                    <a:pt x="1842" y="1333"/>
                    <a:pt x="1854" y="1339"/>
                  </a:cubicBezTo>
                  <a:cubicBezTo>
                    <a:pt x="1876" y="1350"/>
                    <a:pt x="1876" y="1357"/>
                    <a:pt x="1902" y="1357"/>
                  </a:cubicBezTo>
                  <a:cubicBezTo>
                    <a:pt x="1917" y="1357"/>
                    <a:pt x="1931" y="1367"/>
                    <a:pt x="1946" y="1366"/>
                  </a:cubicBezTo>
                  <a:cubicBezTo>
                    <a:pt x="1975" y="1362"/>
                    <a:pt x="2000" y="1358"/>
                    <a:pt x="2030" y="1358"/>
                  </a:cubicBezTo>
                  <a:cubicBezTo>
                    <a:pt x="2013" y="1374"/>
                    <a:pt x="2052" y="1373"/>
                    <a:pt x="2059" y="1381"/>
                  </a:cubicBezTo>
                  <a:cubicBezTo>
                    <a:pt x="2063" y="1384"/>
                    <a:pt x="2060" y="1393"/>
                    <a:pt x="2060" y="1398"/>
                  </a:cubicBezTo>
                  <a:cubicBezTo>
                    <a:pt x="2062" y="1407"/>
                    <a:pt x="2082" y="1403"/>
                    <a:pt x="2088" y="1404"/>
                  </a:cubicBezTo>
                  <a:cubicBezTo>
                    <a:pt x="2116" y="1407"/>
                    <a:pt x="2118" y="1417"/>
                    <a:pt x="2125" y="1439"/>
                  </a:cubicBezTo>
                  <a:cubicBezTo>
                    <a:pt x="2131" y="1459"/>
                    <a:pt x="2163" y="1464"/>
                    <a:pt x="2180" y="1464"/>
                  </a:cubicBezTo>
                  <a:cubicBezTo>
                    <a:pt x="2226" y="1464"/>
                    <a:pt x="2290" y="1469"/>
                    <a:pt x="2319" y="1512"/>
                  </a:cubicBezTo>
                  <a:cubicBezTo>
                    <a:pt x="2324" y="1519"/>
                    <a:pt x="2328" y="1528"/>
                    <a:pt x="2332" y="1536"/>
                  </a:cubicBezTo>
                  <a:cubicBezTo>
                    <a:pt x="2336" y="1544"/>
                    <a:pt x="2351" y="1554"/>
                    <a:pt x="2352" y="1562"/>
                  </a:cubicBezTo>
                  <a:cubicBezTo>
                    <a:pt x="2354" y="1583"/>
                    <a:pt x="2319" y="1590"/>
                    <a:pt x="2324" y="1616"/>
                  </a:cubicBezTo>
                  <a:cubicBezTo>
                    <a:pt x="2330" y="1597"/>
                    <a:pt x="2355" y="1597"/>
                    <a:pt x="2372" y="1594"/>
                  </a:cubicBezTo>
                  <a:cubicBezTo>
                    <a:pt x="2395" y="1591"/>
                    <a:pt x="2399" y="1601"/>
                    <a:pt x="2419" y="1604"/>
                  </a:cubicBezTo>
                  <a:cubicBezTo>
                    <a:pt x="2432" y="1606"/>
                    <a:pt x="2457" y="1606"/>
                    <a:pt x="2467" y="1617"/>
                  </a:cubicBezTo>
                  <a:cubicBezTo>
                    <a:pt x="2482" y="1635"/>
                    <a:pt x="2496" y="1618"/>
                    <a:pt x="2499" y="1646"/>
                  </a:cubicBezTo>
                  <a:cubicBezTo>
                    <a:pt x="2524" y="1637"/>
                    <a:pt x="2524" y="1637"/>
                    <a:pt x="2546" y="1648"/>
                  </a:cubicBezTo>
                  <a:cubicBezTo>
                    <a:pt x="2558" y="1654"/>
                    <a:pt x="2574" y="1661"/>
                    <a:pt x="2588" y="1657"/>
                  </a:cubicBezTo>
                  <a:cubicBezTo>
                    <a:pt x="2607" y="1651"/>
                    <a:pt x="2619" y="1645"/>
                    <a:pt x="2637" y="1656"/>
                  </a:cubicBezTo>
                  <a:cubicBezTo>
                    <a:pt x="2678" y="1681"/>
                    <a:pt x="2753" y="1699"/>
                    <a:pt x="2756" y="1755"/>
                  </a:cubicBezTo>
                  <a:cubicBezTo>
                    <a:pt x="2759" y="1791"/>
                    <a:pt x="2724" y="1823"/>
                    <a:pt x="2701" y="1846"/>
                  </a:cubicBezTo>
                  <a:cubicBezTo>
                    <a:pt x="2689" y="1857"/>
                    <a:pt x="2677" y="1868"/>
                    <a:pt x="2665" y="1880"/>
                  </a:cubicBezTo>
                  <a:cubicBezTo>
                    <a:pt x="2650" y="1895"/>
                    <a:pt x="2656" y="1920"/>
                    <a:pt x="2656" y="1939"/>
                  </a:cubicBezTo>
                  <a:cubicBezTo>
                    <a:pt x="2656" y="1964"/>
                    <a:pt x="2667" y="2016"/>
                    <a:pt x="2651" y="2038"/>
                  </a:cubicBezTo>
                  <a:cubicBezTo>
                    <a:pt x="2643" y="2049"/>
                    <a:pt x="2631" y="2056"/>
                    <a:pt x="2625" y="2070"/>
                  </a:cubicBezTo>
                  <a:cubicBezTo>
                    <a:pt x="2618" y="2085"/>
                    <a:pt x="2606" y="2082"/>
                    <a:pt x="2594" y="2095"/>
                  </a:cubicBezTo>
                  <a:cubicBezTo>
                    <a:pt x="2584" y="2107"/>
                    <a:pt x="2574" y="2100"/>
                    <a:pt x="2557" y="2100"/>
                  </a:cubicBezTo>
                  <a:cubicBezTo>
                    <a:pt x="2533" y="2100"/>
                    <a:pt x="2520" y="2126"/>
                    <a:pt x="2499" y="2125"/>
                  </a:cubicBezTo>
                  <a:cubicBezTo>
                    <a:pt x="2486" y="2125"/>
                    <a:pt x="2472" y="2141"/>
                    <a:pt x="2463" y="2148"/>
                  </a:cubicBezTo>
                  <a:cubicBezTo>
                    <a:pt x="2447" y="2160"/>
                    <a:pt x="2432" y="2164"/>
                    <a:pt x="2437" y="2184"/>
                  </a:cubicBezTo>
                  <a:cubicBezTo>
                    <a:pt x="2440" y="2197"/>
                    <a:pt x="2446" y="2210"/>
                    <a:pt x="2447" y="2223"/>
                  </a:cubicBezTo>
                  <a:cubicBezTo>
                    <a:pt x="2447" y="2231"/>
                    <a:pt x="2441" y="2235"/>
                    <a:pt x="2435" y="2239"/>
                  </a:cubicBezTo>
                  <a:cubicBezTo>
                    <a:pt x="2417" y="2252"/>
                    <a:pt x="2413" y="2262"/>
                    <a:pt x="2405" y="2282"/>
                  </a:cubicBezTo>
                  <a:cubicBezTo>
                    <a:pt x="2399" y="2297"/>
                    <a:pt x="2381" y="2304"/>
                    <a:pt x="2370" y="2315"/>
                  </a:cubicBezTo>
                  <a:cubicBezTo>
                    <a:pt x="2357" y="2326"/>
                    <a:pt x="2354" y="2346"/>
                    <a:pt x="2340" y="2356"/>
                  </a:cubicBezTo>
                  <a:cubicBezTo>
                    <a:pt x="2303" y="2380"/>
                    <a:pt x="2271" y="2364"/>
                    <a:pt x="2232" y="2359"/>
                  </a:cubicBezTo>
                  <a:cubicBezTo>
                    <a:pt x="2244" y="2366"/>
                    <a:pt x="2277" y="2375"/>
                    <a:pt x="2261" y="2391"/>
                  </a:cubicBezTo>
                  <a:cubicBezTo>
                    <a:pt x="2280" y="2398"/>
                    <a:pt x="2301" y="2404"/>
                    <a:pt x="2281" y="2428"/>
                  </a:cubicBezTo>
                  <a:cubicBezTo>
                    <a:pt x="2263" y="2450"/>
                    <a:pt x="2240" y="2446"/>
                    <a:pt x="2213" y="2453"/>
                  </a:cubicBezTo>
                  <a:cubicBezTo>
                    <a:pt x="2201" y="2456"/>
                    <a:pt x="2189" y="2461"/>
                    <a:pt x="2176" y="2465"/>
                  </a:cubicBezTo>
                  <a:cubicBezTo>
                    <a:pt x="2176" y="2473"/>
                    <a:pt x="2178" y="2480"/>
                    <a:pt x="2177" y="2488"/>
                  </a:cubicBezTo>
                  <a:cubicBezTo>
                    <a:pt x="2174" y="2511"/>
                    <a:pt x="2131" y="2508"/>
                    <a:pt x="2115" y="2506"/>
                  </a:cubicBezTo>
                  <a:cubicBezTo>
                    <a:pt x="2131" y="2527"/>
                    <a:pt x="2130" y="2534"/>
                    <a:pt x="2152" y="2520"/>
                  </a:cubicBezTo>
                  <a:cubicBezTo>
                    <a:pt x="2159" y="2524"/>
                    <a:pt x="2185" y="2533"/>
                    <a:pt x="2172" y="2546"/>
                  </a:cubicBezTo>
                  <a:cubicBezTo>
                    <a:pt x="2157" y="2561"/>
                    <a:pt x="2144" y="2547"/>
                    <a:pt x="2144" y="2574"/>
                  </a:cubicBezTo>
                  <a:cubicBezTo>
                    <a:pt x="2144" y="2596"/>
                    <a:pt x="2135" y="2598"/>
                    <a:pt x="2113" y="2598"/>
                  </a:cubicBezTo>
                  <a:cubicBezTo>
                    <a:pt x="2113" y="2626"/>
                    <a:pt x="2112" y="2628"/>
                    <a:pt x="2139" y="2634"/>
                  </a:cubicBezTo>
                  <a:cubicBezTo>
                    <a:pt x="2179" y="2642"/>
                    <a:pt x="2177" y="2648"/>
                    <a:pt x="2149" y="2670"/>
                  </a:cubicBezTo>
                  <a:cubicBezTo>
                    <a:pt x="2141" y="2676"/>
                    <a:pt x="2144" y="2686"/>
                    <a:pt x="2144" y="2694"/>
                  </a:cubicBezTo>
                  <a:cubicBezTo>
                    <a:pt x="2144" y="2702"/>
                    <a:pt x="2134" y="2705"/>
                    <a:pt x="2128" y="2710"/>
                  </a:cubicBezTo>
                  <a:cubicBezTo>
                    <a:pt x="2115" y="2721"/>
                    <a:pt x="2174" y="2740"/>
                    <a:pt x="2180" y="2744"/>
                  </a:cubicBezTo>
                  <a:cubicBezTo>
                    <a:pt x="2167" y="2745"/>
                    <a:pt x="2153" y="2746"/>
                    <a:pt x="2140" y="2747"/>
                  </a:cubicBezTo>
                  <a:cubicBezTo>
                    <a:pt x="2178" y="2776"/>
                    <a:pt x="2226" y="2790"/>
                    <a:pt x="2272" y="2802"/>
                  </a:cubicBezTo>
                  <a:cubicBezTo>
                    <a:pt x="2248" y="2814"/>
                    <a:pt x="2222" y="2816"/>
                    <a:pt x="2196" y="2815"/>
                  </a:cubicBezTo>
                  <a:cubicBezTo>
                    <a:pt x="2189" y="2815"/>
                    <a:pt x="2171" y="2819"/>
                    <a:pt x="2165" y="2815"/>
                  </a:cubicBezTo>
                  <a:cubicBezTo>
                    <a:pt x="2155" y="2811"/>
                    <a:pt x="2161" y="2806"/>
                    <a:pt x="2147" y="2806"/>
                  </a:cubicBezTo>
                  <a:cubicBezTo>
                    <a:pt x="2122" y="2806"/>
                    <a:pt x="2099" y="2795"/>
                    <a:pt x="2074" y="2793"/>
                  </a:cubicBezTo>
                  <a:cubicBezTo>
                    <a:pt x="2053" y="2791"/>
                    <a:pt x="2047" y="2768"/>
                    <a:pt x="2069" y="2762"/>
                  </a:cubicBezTo>
                  <a:cubicBezTo>
                    <a:pt x="2049" y="2755"/>
                    <a:pt x="2037" y="2743"/>
                    <a:pt x="2025" y="2762"/>
                  </a:cubicBezTo>
                  <a:cubicBezTo>
                    <a:pt x="2006" y="2744"/>
                    <a:pt x="1992" y="2735"/>
                    <a:pt x="1992" y="2708"/>
                  </a:cubicBezTo>
                  <a:cubicBezTo>
                    <a:pt x="1978" y="2712"/>
                    <a:pt x="1956" y="2706"/>
                    <a:pt x="1948" y="2690"/>
                  </a:cubicBezTo>
                  <a:cubicBezTo>
                    <a:pt x="1944" y="2682"/>
                    <a:pt x="1943" y="2670"/>
                    <a:pt x="1942" y="2662"/>
                  </a:cubicBezTo>
                  <a:cubicBezTo>
                    <a:pt x="1938" y="2640"/>
                    <a:pt x="1938" y="2649"/>
                    <a:pt x="1951" y="2647"/>
                  </a:cubicBezTo>
                  <a:cubicBezTo>
                    <a:pt x="1960" y="2645"/>
                    <a:pt x="1947" y="2635"/>
                    <a:pt x="1942" y="2635"/>
                  </a:cubicBezTo>
                  <a:cubicBezTo>
                    <a:pt x="1934" y="2635"/>
                    <a:pt x="1922" y="2637"/>
                    <a:pt x="1915" y="2632"/>
                  </a:cubicBezTo>
                  <a:cubicBezTo>
                    <a:pt x="1908" y="2627"/>
                    <a:pt x="1920" y="2615"/>
                    <a:pt x="1921" y="2610"/>
                  </a:cubicBezTo>
                  <a:cubicBezTo>
                    <a:pt x="1924" y="2595"/>
                    <a:pt x="1913" y="2580"/>
                    <a:pt x="1909" y="2566"/>
                  </a:cubicBezTo>
                  <a:cubicBezTo>
                    <a:pt x="1949" y="2564"/>
                    <a:pt x="1928" y="2550"/>
                    <a:pt x="1920" y="2523"/>
                  </a:cubicBezTo>
                  <a:cubicBezTo>
                    <a:pt x="1892" y="2541"/>
                    <a:pt x="1894" y="2483"/>
                    <a:pt x="1888" y="2469"/>
                  </a:cubicBezTo>
                  <a:cubicBezTo>
                    <a:pt x="1884" y="2459"/>
                    <a:pt x="1850" y="2429"/>
                    <a:pt x="1859" y="2416"/>
                  </a:cubicBezTo>
                  <a:cubicBezTo>
                    <a:pt x="1868" y="2404"/>
                    <a:pt x="1877" y="2423"/>
                    <a:pt x="1877" y="2402"/>
                  </a:cubicBezTo>
                  <a:cubicBezTo>
                    <a:pt x="1877" y="2382"/>
                    <a:pt x="1877" y="2363"/>
                    <a:pt x="1877" y="2343"/>
                  </a:cubicBezTo>
                  <a:cubicBezTo>
                    <a:pt x="1877" y="2309"/>
                    <a:pt x="1860" y="2296"/>
                    <a:pt x="1838" y="2272"/>
                  </a:cubicBezTo>
                  <a:cubicBezTo>
                    <a:pt x="1879" y="2249"/>
                    <a:pt x="1827" y="2260"/>
                    <a:pt x="1841" y="2236"/>
                  </a:cubicBezTo>
                  <a:cubicBezTo>
                    <a:pt x="1850" y="2221"/>
                    <a:pt x="1864" y="2185"/>
                    <a:pt x="1857" y="2168"/>
                  </a:cubicBezTo>
                  <a:cubicBezTo>
                    <a:pt x="1847" y="2141"/>
                    <a:pt x="1839" y="2110"/>
                    <a:pt x="1839" y="2082"/>
                  </a:cubicBezTo>
                  <a:cubicBezTo>
                    <a:pt x="1840" y="2058"/>
                    <a:pt x="1822" y="2002"/>
                    <a:pt x="1801" y="1991"/>
                  </a:cubicBezTo>
                  <a:cubicBezTo>
                    <a:pt x="1771" y="1975"/>
                    <a:pt x="1741" y="1962"/>
                    <a:pt x="1711" y="1947"/>
                  </a:cubicBezTo>
                  <a:cubicBezTo>
                    <a:pt x="1673" y="1929"/>
                    <a:pt x="1657" y="1913"/>
                    <a:pt x="1634" y="1880"/>
                  </a:cubicBezTo>
                  <a:cubicBezTo>
                    <a:pt x="1593" y="1822"/>
                    <a:pt x="1555" y="1769"/>
                    <a:pt x="1503" y="1722"/>
                  </a:cubicBezTo>
                  <a:cubicBezTo>
                    <a:pt x="1532" y="1710"/>
                    <a:pt x="1495" y="1705"/>
                    <a:pt x="1505" y="1686"/>
                  </a:cubicBezTo>
                  <a:cubicBezTo>
                    <a:pt x="1510" y="1675"/>
                    <a:pt x="1518" y="1667"/>
                    <a:pt x="1525" y="1657"/>
                  </a:cubicBezTo>
                  <a:cubicBezTo>
                    <a:pt x="1516" y="1650"/>
                    <a:pt x="1505" y="1644"/>
                    <a:pt x="1505" y="1631"/>
                  </a:cubicBezTo>
                  <a:cubicBezTo>
                    <a:pt x="1505" y="1607"/>
                    <a:pt x="1527" y="1600"/>
                    <a:pt x="1538" y="1578"/>
                  </a:cubicBezTo>
                  <a:cubicBezTo>
                    <a:pt x="1546" y="1561"/>
                    <a:pt x="1570" y="1556"/>
                    <a:pt x="1580" y="1539"/>
                  </a:cubicBezTo>
                  <a:cubicBezTo>
                    <a:pt x="1590" y="1519"/>
                    <a:pt x="1624" y="1534"/>
                    <a:pt x="1603" y="1501"/>
                  </a:cubicBezTo>
                  <a:cubicBezTo>
                    <a:pt x="1593" y="1486"/>
                    <a:pt x="1601" y="1462"/>
                    <a:pt x="1599" y="1446"/>
                  </a:cubicBezTo>
                  <a:cubicBezTo>
                    <a:pt x="1596" y="1424"/>
                    <a:pt x="1590" y="1410"/>
                    <a:pt x="1566" y="1403"/>
                  </a:cubicBezTo>
                  <a:cubicBezTo>
                    <a:pt x="1537" y="1395"/>
                    <a:pt x="1536" y="1407"/>
                    <a:pt x="1542" y="1431"/>
                  </a:cubicBezTo>
                  <a:cubicBezTo>
                    <a:pt x="1515" y="1431"/>
                    <a:pt x="1487" y="1418"/>
                    <a:pt x="1460" y="1411"/>
                  </a:cubicBezTo>
                  <a:cubicBezTo>
                    <a:pt x="1447" y="1407"/>
                    <a:pt x="1441" y="1401"/>
                    <a:pt x="1432" y="1391"/>
                  </a:cubicBezTo>
                  <a:cubicBezTo>
                    <a:pt x="1424" y="1382"/>
                    <a:pt x="1408" y="1387"/>
                    <a:pt x="1398" y="1379"/>
                  </a:cubicBezTo>
                  <a:cubicBezTo>
                    <a:pt x="1385" y="1369"/>
                    <a:pt x="1398" y="1356"/>
                    <a:pt x="1389" y="1345"/>
                  </a:cubicBezTo>
                  <a:cubicBezTo>
                    <a:pt x="1379" y="1333"/>
                    <a:pt x="1366" y="1324"/>
                    <a:pt x="1356" y="1311"/>
                  </a:cubicBezTo>
                  <a:cubicBezTo>
                    <a:pt x="1337" y="1287"/>
                    <a:pt x="1271" y="1292"/>
                    <a:pt x="1242" y="1282"/>
                  </a:cubicBezTo>
                  <a:cubicBezTo>
                    <a:pt x="1229" y="1278"/>
                    <a:pt x="1227" y="1275"/>
                    <a:pt x="1227" y="1262"/>
                  </a:cubicBezTo>
                  <a:cubicBezTo>
                    <a:pt x="1223" y="1259"/>
                    <a:pt x="1179" y="1230"/>
                    <a:pt x="1179" y="1233"/>
                  </a:cubicBezTo>
                  <a:cubicBezTo>
                    <a:pt x="1176" y="1241"/>
                    <a:pt x="1149" y="1239"/>
                    <a:pt x="1142" y="1240"/>
                  </a:cubicBezTo>
                  <a:cubicBezTo>
                    <a:pt x="1117" y="1244"/>
                    <a:pt x="1095" y="1238"/>
                    <a:pt x="1072" y="1230"/>
                  </a:cubicBezTo>
                  <a:cubicBezTo>
                    <a:pt x="1055" y="1225"/>
                    <a:pt x="1039" y="1220"/>
                    <a:pt x="1023" y="1216"/>
                  </a:cubicBezTo>
                  <a:cubicBezTo>
                    <a:pt x="1006" y="1212"/>
                    <a:pt x="999" y="1199"/>
                    <a:pt x="983" y="1195"/>
                  </a:cubicBezTo>
                  <a:cubicBezTo>
                    <a:pt x="970" y="1191"/>
                    <a:pt x="955" y="1191"/>
                    <a:pt x="942" y="1185"/>
                  </a:cubicBezTo>
                  <a:cubicBezTo>
                    <a:pt x="923" y="1176"/>
                    <a:pt x="906" y="1154"/>
                    <a:pt x="891" y="1140"/>
                  </a:cubicBezTo>
                  <a:cubicBezTo>
                    <a:pt x="900" y="1130"/>
                    <a:pt x="909" y="1120"/>
                    <a:pt x="918" y="1111"/>
                  </a:cubicBezTo>
                  <a:cubicBezTo>
                    <a:pt x="910" y="1098"/>
                    <a:pt x="902" y="1086"/>
                    <a:pt x="893" y="1074"/>
                  </a:cubicBezTo>
                  <a:cubicBezTo>
                    <a:pt x="870" y="1047"/>
                    <a:pt x="851" y="1032"/>
                    <a:pt x="820" y="1017"/>
                  </a:cubicBezTo>
                  <a:cubicBezTo>
                    <a:pt x="846" y="999"/>
                    <a:pt x="816" y="996"/>
                    <a:pt x="806" y="974"/>
                  </a:cubicBezTo>
                  <a:cubicBezTo>
                    <a:pt x="795" y="949"/>
                    <a:pt x="785" y="927"/>
                    <a:pt x="779" y="900"/>
                  </a:cubicBezTo>
                  <a:cubicBezTo>
                    <a:pt x="774" y="879"/>
                    <a:pt x="746" y="890"/>
                    <a:pt x="745" y="908"/>
                  </a:cubicBezTo>
                  <a:cubicBezTo>
                    <a:pt x="744" y="916"/>
                    <a:pt x="736" y="916"/>
                    <a:pt x="739" y="926"/>
                  </a:cubicBezTo>
                  <a:cubicBezTo>
                    <a:pt x="741" y="938"/>
                    <a:pt x="751" y="948"/>
                    <a:pt x="758" y="958"/>
                  </a:cubicBezTo>
                  <a:cubicBezTo>
                    <a:pt x="772" y="977"/>
                    <a:pt x="781" y="997"/>
                    <a:pt x="790" y="1018"/>
                  </a:cubicBezTo>
                  <a:cubicBezTo>
                    <a:pt x="795" y="1030"/>
                    <a:pt x="794" y="1041"/>
                    <a:pt x="801" y="1053"/>
                  </a:cubicBezTo>
                  <a:cubicBezTo>
                    <a:pt x="806" y="1062"/>
                    <a:pt x="812" y="1070"/>
                    <a:pt x="818" y="1078"/>
                  </a:cubicBezTo>
                  <a:cubicBezTo>
                    <a:pt x="812" y="1083"/>
                    <a:pt x="807" y="1089"/>
                    <a:pt x="802" y="1095"/>
                  </a:cubicBezTo>
                  <a:cubicBezTo>
                    <a:pt x="783" y="1081"/>
                    <a:pt x="795" y="1069"/>
                    <a:pt x="770" y="1056"/>
                  </a:cubicBezTo>
                  <a:cubicBezTo>
                    <a:pt x="738" y="1040"/>
                    <a:pt x="742" y="1039"/>
                    <a:pt x="761" y="1010"/>
                  </a:cubicBezTo>
                  <a:cubicBezTo>
                    <a:pt x="738" y="999"/>
                    <a:pt x="712" y="989"/>
                    <a:pt x="695" y="969"/>
                  </a:cubicBezTo>
                  <a:cubicBezTo>
                    <a:pt x="700" y="970"/>
                    <a:pt x="726" y="966"/>
                    <a:pt x="724" y="957"/>
                  </a:cubicBezTo>
                  <a:cubicBezTo>
                    <a:pt x="722" y="950"/>
                    <a:pt x="701" y="943"/>
                    <a:pt x="695" y="939"/>
                  </a:cubicBezTo>
                  <a:cubicBezTo>
                    <a:pt x="695" y="926"/>
                    <a:pt x="695" y="912"/>
                    <a:pt x="695" y="898"/>
                  </a:cubicBezTo>
                  <a:cubicBezTo>
                    <a:pt x="695" y="878"/>
                    <a:pt x="700" y="859"/>
                    <a:pt x="683" y="846"/>
                  </a:cubicBezTo>
                  <a:cubicBezTo>
                    <a:pt x="668" y="835"/>
                    <a:pt x="685" y="830"/>
                    <a:pt x="663" y="830"/>
                  </a:cubicBezTo>
                  <a:cubicBezTo>
                    <a:pt x="652" y="829"/>
                    <a:pt x="641" y="828"/>
                    <a:pt x="631" y="821"/>
                  </a:cubicBezTo>
                  <a:cubicBezTo>
                    <a:pt x="639" y="810"/>
                    <a:pt x="648" y="806"/>
                    <a:pt x="639" y="793"/>
                  </a:cubicBezTo>
                  <a:cubicBezTo>
                    <a:pt x="633" y="784"/>
                    <a:pt x="631" y="773"/>
                    <a:pt x="626" y="763"/>
                  </a:cubicBezTo>
                  <a:cubicBezTo>
                    <a:pt x="622" y="755"/>
                    <a:pt x="612" y="749"/>
                    <a:pt x="619" y="741"/>
                  </a:cubicBezTo>
                  <a:cubicBezTo>
                    <a:pt x="629" y="728"/>
                    <a:pt x="611" y="730"/>
                    <a:pt x="619" y="717"/>
                  </a:cubicBezTo>
                  <a:cubicBezTo>
                    <a:pt x="633" y="695"/>
                    <a:pt x="641" y="672"/>
                    <a:pt x="653" y="649"/>
                  </a:cubicBezTo>
                  <a:cubicBezTo>
                    <a:pt x="664" y="627"/>
                    <a:pt x="690" y="612"/>
                    <a:pt x="708" y="597"/>
                  </a:cubicBezTo>
                  <a:cubicBezTo>
                    <a:pt x="724" y="585"/>
                    <a:pt x="743" y="574"/>
                    <a:pt x="748" y="553"/>
                  </a:cubicBezTo>
                  <a:cubicBezTo>
                    <a:pt x="752" y="536"/>
                    <a:pt x="754" y="527"/>
                    <a:pt x="769" y="517"/>
                  </a:cubicBezTo>
                  <a:cubicBezTo>
                    <a:pt x="792" y="502"/>
                    <a:pt x="764" y="506"/>
                    <a:pt x="759" y="496"/>
                  </a:cubicBezTo>
                  <a:cubicBezTo>
                    <a:pt x="755" y="486"/>
                    <a:pt x="748" y="482"/>
                    <a:pt x="739" y="475"/>
                  </a:cubicBezTo>
                  <a:cubicBezTo>
                    <a:pt x="741" y="463"/>
                    <a:pt x="757" y="465"/>
                    <a:pt x="765" y="462"/>
                  </a:cubicBezTo>
                  <a:cubicBezTo>
                    <a:pt x="752" y="451"/>
                    <a:pt x="783" y="436"/>
                    <a:pt x="765" y="432"/>
                  </a:cubicBezTo>
                  <a:cubicBezTo>
                    <a:pt x="756" y="429"/>
                    <a:pt x="759" y="422"/>
                    <a:pt x="759" y="413"/>
                  </a:cubicBezTo>
                  <a:cubicBezTo>
                    <a:pt x="758" y="405"/>
                    <a:pt x="760" y="397"/>
                    <a:pt x="765" y="390"/>
                  </a:cubicBezTo>
                  <a:cubicBezTo>
                    <a:pt x="756" y="384"/>
                    <a:pt x="747" y="378"/>
                    <a:pt x="739" y="373"/>
                  </a:cubicBezTo>
                  <a:cubicBezTo>
                    <a:pt x="749" y="357"/>
                    <a:pt x="763" y="353"/>
                    <a:pt x="738" y="347"/>
                  </a:cubicBezTo>
                  <a:cubicBezTo>
                    <a:pt x="750" y="338"/>
                    <a:pt x="761" y="330"/>
                    <a:pt x="773" y="321"/>
                  </a:cubicBezTo>
                  <a:cubicBezTo>
                    <a:pt x="763" y="315"/>
                    <a:pt x="753" y="309"/>
                    <a:pt x="743" y="302"/>
                  </a:cubicBezTo>
                  <a:cubicBezTo>
                    <a:pt x="729" y="293"/>
                    <a:pt x="724" y="296"/>
                    <a:pt x="735" y="280"/>
                  </a:cubicBezTo>
                  <a:cubicBezTo>
                    <a:pt x="711" y="280"/>
                    <a:pt x="685" y="282"/>
                    <a:pt x="661" y="280"/>
                  </a:cubicBezTo>
                  <a:cubicBezTo>
                    <a:pt x="627" y="278"/>
                    <a:pt x="619" y="245"/>
                    <a:pt x="580" y="260"/>
                  </a:cubicBezTo>
                  <a:cubicBezTo>
                    <a:pt x="529" y="281"/>
                    <a:pt x="468" y="302"/>
                    <a:pt x="412" y="290"/>
                  </a:cubicBezTo>
                  <a:cubicBezTo>
                    <a:pt x="410" y="315"/>
                    <a:pt x="395" y="328"/>
                    <a:pt x="372" y="332"/>
                  </a:cubicBezTo>
                  <a:cubicBezTo>
                    <a:pt x="361" y="335"/>
                    <a:pt x="307" y="338"/>
                    <a:pt x="340" y="328"/>
                  </a:cubicBezTo>
                  <a:cubicBezTo>
                    <a:pt x="324" y="312"/>
                    <a:pt x="229" y="358"/>
                    <a:pt x="212" y="363"/>
                  </a:cubicBezTo>
                  <a:cubicBezTo>
                    <a:pt x="144" y="383"/>
                    <a:pt x="70" y="392"/>
                    <a:pt x="0" y="399"/>
                  </a:cubicBezTo>
                  <a:lnTo>
                    <a:pt x="0" y="394"/>
                  </a:lnTo>
                  <a:close/>
                  <a:moveTo>
                    <a:pt x="2106" y="22"/>
                  </a:moveTo>
                  <a:cubicBezTo>
                    <a:pt x="2097" y="14"/>
                    <a:pt x="2056" y="34"/>
                    <a:pt x="2043" y="34"/>
                  </a:cubicBezTo>
                  <a:cubicBezTo>
                    <a:pt x="2034" y="34"/>
                    <a:pt x="2030" y="33"/>
                    <a:pt x="2029" y="43"/>
                  </a:cubicBezTo>
                  <a:cubicBezTo>
                    <a:pt x="2028" y="52"/>
                    <a:pt x="2005" y="48"/>
                    <a:pt x="2000" y="48"/>
                  </a:cubicBezTo>
                  <a:cubicBezTo>
                    <a:pt x="2006" y="66"/>
                    <a:pt x="2018" y="80"/>
                    <a:pt x="1996" y="87"/>
                  </a:cubicBezTo>
                  <a:cubicBezTo>
                    <a:pt x="2010" y="102"/>
                    <a:pt x="2022" y="92"/>
                    <a:pt x="2040" y="85"/>
                  </a:cubicBezTo>
                  <a:cubicBezTo>
                    <a:pt x="2053" y="101"/>
                    <a:pt x="2026" y="115"/>
                    <a:pt x="2031" y="132"/>
                  </a:cubicBezTo>
                  <a:cubicBezTo>
                    <a:pt x="2039" y="129"/>
                    <a:pt x="2126" y="98"/>
                    <a:pt x="2107" y="79"/>
                  </a:cubicBezTo>
                  <a:cubicBezTo>
                    <a:pt x="2095" y="67"/>
                    <a:pt x="2078" y="66"/>
                    <a:pt x="2069" y="48"/>
                  </a:cubicBezTo>
                  <a:cubicBezTo>
                    <a:pt x="2063" y="37"/>
                    <a:pt x="2099" y="26"/>
                    <a:pt x="2106" y="22"/>
                  </a:cubicBezTo>
                  <a:cubicBezTo>
                    <a:pt x="2104" y="21"/>
                    <a:pt x="2101" y="25"/>
                    <a:pt x="2100" y="25"/>
                  </a:cubicBezTo>
                  <a:cubicBezTo>
                    <a:pt x="2102" y="24"/>
                    <a:pt x="2104" y="23"/>
                    <a:pt x="2106" y="22"/>
                  </a:cubicBezTo>
                  <a:cubicBezTo>
                    <a:pt x="2099" y="16"/>
                    <a:pt x="2094" y="28"/>
                    <a:pt x="2106" y="22"/>
                  </a:cubicBezTo>
                  <a:close/>
                  <a:moveTo>
                    <a:pt x="2326" y="135"/>
                  </a:moveTo>
                  <a:cubicBezTo>
                    <a:pt x="2326" y="111"/>
                    <a:pt x="2322" y="108"/>
                    <a:pt x="2297" y="108"/>
                  </a:cubicBezTo>
                  <a:cubicBezTo>
                    <a:pt x="2285" y="108"/>
                    <a:pt x="2290" y="117"/>
                    <a:pt x="2290" y="124"/>
                  </a:cubicBezTo>
                  <a:cubicBezTo>
                    <a:pt x="2280" y="131"/>
                    <a:pt x="2271" y="138"/>
                    <a:pt x="2261" y="144"/>
                  </a:cubicBezTo>
                  <a:cubicBezTo>
                    <a:pt x="2283" y="141"/>
                    <a:pt x="2304" y="138"/>
                    <a:pt x="2326" y="135"/>
                  </a:cubicBezTo>
                  <a:cubicBezTo>
                    <a:pt x="2326" y="130"/>
                    <a:pt x="2318" y="132"/>
                    <a:pt x="2316" y="134"/>
                  </a:cubicBezTo>
                  <a:cubicBezTo>
                    <a:pt x="2318" y="138"/>
                    <a:pt x="2321" y="138"/>
                    <a:pt x="2326" y="135"/>
                  </a:cubicBezTo>
                  <a:cubicBezTo>
                    <a:pt x="2326" y="128"/>
                    <a:pt x="2303" y="139"/>
                    <a:pt x="23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0" name="Freeform 2057"/>
            <p:cNvSpPr>
              <a:spLocks/>
            </p:cNvSpPr>
            <p:nvPr/>
          </p:nvSpPr>
          <p:spPr bwMode="auto">
            <a:xfrm>
              <a:off x="2342" y="785"/>
              <a:ext cx="1068" cy="364"/>
            </a:xfrm>
            <a:custGeom>
              <a:avLst/>
              <a:gdLst>
                <a:gd name="T0" fmla="*/ 1209 w 1431"/>
                <a:gd name="T1" fmla="*/ 0 h 488"/>
                <a:gd name="T2" fmla="*/ 1304 w 1431"/>
                <a:gd name="T3" fmla="*/ 18 h 488"/>
                <a:gd name="T4" fmla="*/ 1333 w 1431"/>
                <a:gd name="T5" fmla="*/ 26 h 488"/>
                <a:gd name="T6" fmla="*/ 1431 w 1431"/>
                <a:gd name="T7" fmla="*/ 38 h 488"/>
                <a:gd name="T8" fmla="*/ 1383 w 1431"/>
                <a:gd name="T9" fmla="*/ 53 h 488"/>
                <a:gd name="T10" fmla="*/ 1307 w 1431"/>
                <a:gd name="T11" fmla="*/ 75 h 488"/>
                <a:gd name="T12" fmla="*/ 1279 w 1431"/>
                <a:gd name="T13" fmla="*/ 123 h 488"/>
                <a:gd name="T14" fmla="*/ 1221 w 1431"/>
                <a:gd name="T15" fmla="*/ 133 h 488"/>
                <a:gd name="T16" fmla="*/ 1253 w 1431"/>
                <a:gd name="T17" fmla="*/ 135 h 488"/>
                <a:gd name="T18" fmla="*/ 1252 w 1431"/>
                <a:gd name="T19" fmla="*/ 161 h 488"/>
                <a:gd name="T20" fmla="*/ 1210 w 1431"/>
                <a:gd name="T21" fmla="*/ 190 h 488"/>
                <a:gd name="T22" fmla="*/ 1175 w 1431"/>
                <a:gd name="T23" fmla="*/ 211 h 488"/>
                <a:gd name="T24" fmla="*/ 1168 w 1431"/>
                <a:gd name="T25" fmla="*/ 240 h 488"/>
                <a:gd name="T26" fmla="*/ 1107 w 1431"/>
                <a:gd name="T27" fmla="*/ 233 h 488"/>
                <a:gd name="T28" fmla="*/ 1144 w 1431"/>
                <a:gd name="T29" fmla="*/ 247 h 488"/>
                <a:gd name="T30" fmla="*/ 1123 w 1431"/>
                <a:gd name="T31" fmla="*/ 261 h 488"/>
                <a:gd name="T32" fmla="*/ 1053 w 1431"/>
                <a:gd name="T33" fmla="*/ 283 h 488"/>
                <a:gd name="T34" fmla="*/ 968 w 1431"/>
                <a:gd name="T35" fmla="*/ 291 h 488"/>
                <a:gd name="T36" fmla="*/ 845 w 1431"/>
                <a:gd name="T37" fmla="*/ 344 h 488"/>
                <a:gd name="T38" fmla="*/ 726 w 1431"/>
                <a:gd name="T39" fmla="*/ 387 h 488"/>
                <a:gd name="T40" fmla="*/ 681 w 1431"/>
                <a:gd name="T41" fmla="*/ 410 h 488"/>
                <a:gd name="T42" fmla="*/ 631 w 1431"/>
                <a:gd name="T43" fmla="*/ 466 h 488"/>
                <a:gd name="T44" fmla="*/ 569 w 1431"/>
                <a:gd name="T45" fmla="*/ 463 h 488"/>
                <a:gd name="T46" fmla="*/ 513 w 1431"/>
                <a:gd name="T47" fmla="*/ 429 h 488"/>
                <a:gd name="T48" fmla="*/ 495 w 1431"/>
                <a:gd name="T49" fmla="*/ 375 h 488"/>
                <a:gd name="T50" fmla="*/ 496 w 1431"/>
                <a:gd name="T51" fmla="*/ 328 h 488"/>
                <a:gd name="T52" fmla="*/ 535 w 1431"/>
                <a:gd name="T53" fmla="*/ 275 h 488"/>
                <a:gd name="T54" fmla="*/ 580 w 1431"/>
                <a:gd name="T55" fmla="*/ 259 h 488"/>
                <a:gd name="T56" fmla="*/ 503 w 1431"/>
                <a:gd name="T57" fmla="*/ 267 h 488"/>
                <a:gd name="T58" fmla="*/ 541 w 1431"/>
                <a:gd name="T59" fmla="*/ 236 h 488"/>
                <a:gd name="T60" fmla="*/ 582 w 1431"/>
                <a:gd name="T61" fmla="*/ 236 h 488"/>
                <a:gd name="T62" fmla="*/ 550 w 1431"/>
                <a:gd name="T63" fmla="*/ 231 h 488"/>
                <a:gd name="T64" fmla="*/ 518 w 1431"/>
                <a:gd name="T65" fmla="*/ 213 h 488"/>
                <a:gd name="T66" fmla="*/ 545 w 1431"/>
                <a:gd name="T67" fmla="*/ 177 h 488"/>
                <a:gd name="T68" fmla="*/ 538 w 1431"/>
                <a:gd name="T69" fmla="*/ 140 h 488"/>
                <a:gd name="T70" fmla="*/ 342 w 1431"/>
                <a:gd name="T71" fmla="*/ 121 h 488"/>
                <a:gd name="T72" fmla="*/ 376 w 1431"/>
                <a:gd name="T73" fmla="*/ 99 h 488"/>
                <a:gd name="T74" fmla="*/ 342 w 1431"/>
                <a:gd name="T75" fmla="*/ 97 h 488"/>
                <a:gd name="T76" fmla="*/ 429 w 1431"/>
                <a:gd name="T77" fmla="*/ 82 h 488"/>
                <a:gd name="T78" fmla="*/ 519 w 1431"/>
                <a:gd name="T79" fmla="*/ 64 h 488"/>
                <a:gd name="T80" fmla="*/ 349 w 1431"/>
                <a:gd name="T81" fmla="*/ 76 h 488"/>
                <a:gd name="T82" fmla="*/ 281 w 1431"/>
                <a:gd name="T83" fmla="*/ 98 h 488"/>
                <a:gd name="T84" fmla="*/ 253 w 1431"/>
                <a:gd name="T85" fmla="*/ 98 h 488"/>
                <a:gd name="T86" fmla="*/ 229 w 1431"/>
                <a:gd name="T87" fmla="*/ 109 h 488"/>
                <a:gd name="T88" fmla="*/ 206 w 1431"/>
                <a:gd name="T89" fmla="*/ 128 h 488"/>
                <a:gd name="T90" fmla="*/ 142 w 1431"/>
                <a:gd name="T91" fmla="*/ 140 h 488"/>
                <a:gd name="T92" fmla="*/ 126 w 1431"/>
                <a:gd name="T93" fmla="*/ 124 h 488"/>
                <a:gd name="T94" fmla="*/ 64 w 1431"/>
                <a:gd name="T95" fmla="*/ 124 h 488"/>
                <a:gd name="T96" fmla="*/ 1 w 1431"/>
                <a:gd name="T97" fmla="*/ 121 h 488"/>
                <a:gd name="T98" fmla="*/ 51 w 1431"/>
                <a:gd name="T99" fmla="*/ 98 h 488"/>
                <a:gd name="T100" fmla="*/ 1 w 1431"/>
                <a:gd name="T101" fmla="*/ 92 h 488"/>
                <a:gd name="T102" fmla="*/ 23 w 1431"/>
                <a:gd name="T103" fmla="*/ 52 h 488"/>
                <a:gd name="T104" fmla="*/ 93 w 1431"/>
                <a:gd name="T105" fmla="*/ 36 h 488"/>
                <a:gd name="T106" fmla="*/ 134 w 1431"/>
                <a:gd name="T107" fmla="*/ 51 h 488"/>
                <a:gd name="T108" fmla="*/ 222 w 1431"/>
                <a:gd name="T109" fmla="*/ 27 h 488"/>
                <a:gd name="T110" fmla="*/ 365 w 1431"/>
                <a:gd name="T111" fmla="*/ 17 h 488"/>
                <a:gd name="T112" fmla="*/ 511 w 1431"/>
                <a:gd name="T113" fmla="*/ 15 h 488"/>
                <a:gd name="T114" fmla="*/ 645 w 1431"/>
                <a:gd name="T115" fmla="*/ 26 h 488"/>
                <a:gd name="T116" fmla="*/ 1209 w 1431"/>
                <a:gd name="T117" fmla="*/ 0 h 488"/>
                <a:gd name="T118" fmla="*/ 1197 w 1431"/>
                <a:gd name="T119" fmla="*/ 0 h 488"/>
                <a:gd name="T120" fmla="*/ 1209 w 1431"/>
                <a:gd name="T121" fmla="*/ 0 h 488"/>
                <a:gd name="T122" fmla="*/ 1209 w 1431"/>
                <a:gd name="T123"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488">
                  <a:moveTo>
                    <a:pt x="1209" y="0"/>
                  </a:moveTo>
                  <a:cubicBezTo>
                    <a:pt x="1217" y="15"/>
                    <a:pt x="1288" y="13"/>
                    <a:pt x="1304" y="18"/>
                  </a:cubicBezTo>
                  <a:cubicBezTo>
                    <a:pt x="1291" y="29"/>
                    <a:pt x="1330" y="27"/>
                    <a:pt x="1333" y="26"/>
                  </a:cubicBezTo>
                  <a:cubicBezTo>
                    <a:pt x="1366" y="25"/>
                    <a:pt x="1399" y="32"/>
                    <a:pt x="1431" y="38"/>
                  </a:cubicBezTo>
                  <a:cubicBezTo>
                    <a:pt x="1420" y="50"/>
                    <a:pt x="1398" y="51"/>
                    <a:pt x="1383" y="53"/>
                  </a:cubicBezTo>
                  <a:cubicBezTo>
                    <a:pt x="1357" y="57"/>
                    <a:pt x="1331" y="65"/>
                    <a:pt x="1307" y="75"/>
                  </a:cubicBezTo>
                  <a:cubicBezTo>
                    <a:pt x="1277" y="88"/>
                    <a:pt x="1279" y="93"/>
                    <a:pt x="1279" y="123"/>
                  </a:cubicBezTo>
                  <a:cubicBezTo>
                    <a:pt x="1266" y="123"/>
                    <a:pt x="1225" y="115"/>
                    <a:pt x="1221" y="133"/>
                  </a:cubicBezTo>
                  <a:cubicBezTo>
                    <a:pt x="1232" y="134"/>
                    <a:pt x="1242" y="134"/>
                    <a:pt x="1253" y="135"/>
                  </a:cubicBezTo>
                  <a:cubicBezTo>
                    <a:pt x="1244" y="149"/>
                    <a:pt x="1232" y="154"/>
                    <a:pt x="1252" y="161"/>
                  </a:cubicBezTo>
                  <a:cubicBezTo>
                    <a:pt x="1240" y="171"/>
                    <a:pt x="1227" y="190"/>
                    <a:pt x="1210" y="190"/>
                  </a:cubicBezTo>
                  <a:cubicBezTo>
                    <a:pt x="1182" y="190"/>
                    <a:pt x="1195" y="197"/>
                    <a:pt x="1175" y="211"/>
                  </a:cubicBezTo>
                  <a:cubicBezTo>
                    <a:pt x="1164" y="218"/>
                    <a:pt x="1177" y="234"/>
                    <a:pt x="1168" y="240"/>
                  </a:cubicBezTo>
                  <a:cubicBezTo>
                    <a:pt x="1155" y="250"/>
                    <a:pt x="1125" y="228"/>
                    <a:pt x="1107" y="233"/>
                  </a:cubicBezTo>
                  <a:cubicBezTo>
                    <a:pt x="1116" y="242"/>
                    <a:pt x="1133" y="243"/>
                    <a:pt x="1144" y="247"/>
                  </a:cubicBezTo>
                  <a:cubicBezTo>
                    <a:pt x="1167" y="256"/>
                    <a:pt x="1128" y="259"/>
                    <a:pt x="1123" y="261"/>
                  </a:cubicBezTo>
                  <a:cubicBezTo>
                    <a:pt x="1100" y="266"/>
                    <a:pt x="1073" y="272"/>
                    <a:pt x="1053" y="283"/>
                  </a:cubicBezTo>
                  <a:cubicBezTo>
                    <a:pt x="1026" y="280"/>
                    <a:pt x="994" y="288"/>
                    <a:pt x="968" y="291"/>
                  </a:cubicBezTo>
                  <a:cubicBezTo>
                    <a:pt x="921" y="297"/>
                    <a:pt x="890" y="336"/>
                    <a:pt x="845" y="344"/>
                  </a:cubicBezTo>
                  <a:cubicBezTo>
                    <a:pt x="794" y="352"/>
                    <a:pt x="754" y="334"/>
                    <a:pt x="726" y="387"/>
                  </a:cubicBezTo>
                  <a:cubicBezTo>
                    <a:pt x="717" y="405"/>
                    <a:pt x="696" y="401"/>
                    <a:pt x="681" y="410"/>
                  </a:cubicBezTo>
                  <a:cubicBezTo>
                    <a:pt x="660" y="423"/>
                    <a:pt x="647" y="449"/>
                    <a:pt x="631" y="466"/>
                  </a:cubicBezTo>
                  <a:cubicBezTo>
                    <a:pt x="611" y="488"/>
                    <a:pt x="593" y="472"/>
                    <a:pt x="569" y="463"/>
                  </a:cubicBezTo>
                  <a:cubicBezTo>
                    <a:pt x="552" y="456"/>
                    <a:pt x="519" y="449"/>
                    <a:pt x="513" y="429"/>
                  </a:cubicBezTo>
                  <a:cubicBezTo>
                    <a:pt x="507" y="412"/>
                    <a:pt x="506" y="391"/>
                    <a:pt x="495" y="375"/>
                  </a:cubicBezTo>
                  <a:cubicBezTo>
                    <a:pt x="486" y="363"/>
                    <a:pt x="488" y="340"/>
                    <a:pt x="496" y="328"/>
                  </a:cubicBezTo>
                  <a:cubicBezTo>
                    <a:pt x="506" y="311"/>
                    <a:pt x="513" y="283"/>
                    <a:pt x="535" y="275"/>
                  </a:cubicBezTo>
                  <a:cubicBezTo>
                    <a:pt x="554" y="268"/>
                    <a:pt x="565" y="277"/>
                    <a:pt x="580" y="259"/>
                  </a:cubicBezTo>
                  <a:cubicBezTo>
                    <a:pt x="554" y="262"/>
                    <a:pt x="529" y="273"/>
                    <a:pt x="503" y="267"/>
                  </a:cubicBezTo>
                  <a:cubicBezTo>
                    <a:pt x="516" y="256"/>
                    <a:pt x="528" y="246"/>
                    <a:pt x="541" y="236"/>
                  </a:cubicBezTo>
                  <a:cubicBezTo>
                    <a:pt x="554" y="236"/>
                    <a:pt x="568" y="236"/>
                    <a:pt x="582" y="236"/>
                  </a:cubicBezTo>
                  <a:cubicBezTo>
                    <a:pt x="567" y="227"/>
                    <a:pt x="564" y="233"/>
                    <a:pt x="550" y="231"/>
                  </a:cubicBezTo>
                  <a:cubicBezTo>
                    <a:pt x="538" y="228"/>
                    <a:pt x="528" y="219"/>
                    <a:pt x="518" y="213"/>
                  </a:cubicBezTo>
                  <a:cubicBezTo>
                    <a:pt x="528" y="203"/>
                    <a:pt x="545" y="194"/>
                    <a:pt x="545" y="177"/>
                  </a:cubicBezTo>
                  <a:cubicBezTo>
                    <a:pt x="545" y="162"/>
                    <a:pt x="530" y="153"/>
                    <a:pt x="538" y="140"/>
                  </a:cubicBezTo>
                  <a:cubicBezTo>
                    <a:pt x="474" y="140"/>
                    <a:pt x="398" y="153"/>
                    <a:pt x="342" y="121"/>
                  </a:cubicBezTo>
                  <a:cubicBezTo>
                    <a:pt x="353" y="114"/>
                    <a:pt x="365" y="106"/>
                    <a:pt x="376" y="99"/>
                  </a:cubicBezTo>
                  <a:cubicBezTo>
                    <a:pt x="365" y="98"/>
                    <a:pt x="353" y="98"/>
                    <a:pt x="342" y="97"/>
                  </a:cubicBezTo>
                  <a:cubicBezTo>
                    <a:pt x="356" y="72"/>
                    <a:pt x="401" y="82"/>
                    <a:pt x="429" y="82"/>
                  </a:cubicBezTo>
                  <a:cubicBezTo>
                    <a:pt x="464" y="82"/>
                    <a:pt x="488" y="83"/>
                    <a:pt x="519" y="64"/>
                  </a:cubicBezTo>
                  <a:cubicBezTo>
                    <a:pt x="464" y="56"/>
                    <a:pt x="402" y="54"/>
                    <a:pt x="349" y="76"/>
                  </a:cubicBezTo>
                  <a:cubicBezTo>
                    <a:pt x="326" y="85"/>
                    <a:pt x="306" y="98"/>
                    <a:pt x="281" y="98"/>
                  </a:cubicBezTo>
                  <a:cubicBezTo>
                    <a:pt x="274" y="98"/>
                    <a:pt x="260" y="95"/>
                    <a:pt x="253" y="98"/>
                  </a:cubicBezTo>
                  <a:cubicBezTo>
                    <a:pt x="243" y="101"/>
                    <a:pt x="243" y="108"/>
                    <a:pt x="229" y="109"/>
                  </a:cubicBezTo>
                  <a:cubicBezTo>
                    <a:pt x="244" y="131"/>
                    <a:pt x="225" y="124"/>
                    <a:pt x="206" y="128"/>
                  </a:cubicBezTo>
                  <a:cubicBezTo>
                    <a:pt x="184" y="132"/>
                    <a:pt x="163" y="136"/>
                    <a:pt x="142" y="140"/>
                  </a:cubicBezTo>
                  <a:cubicBezTo>
                    <a:pt x="140" y="125"/>
                    <a:pt x="144" y="124"/>
                    <a:pt x="126" y="124"/>
                  </a:cubicBezTo>
                  <a:cubicBezTo>
                    <a:pt x="105" y="124"/>
                    <a:pt x="84" y="124"/>
                    <a:pt x="64" y="124"/>
                  </a:cubicBezTo>
                  <a:cubicBezTo>
                    <a:pt x="60" y="124"/>
                    <a:pt x="2" y="121"/>
                    <a:pt x="1" y="121"/>
                  </a:cubicBezTo>
                  <a:cubicBezTo>
                    <a:pt x="7" y="111"/>
                    <a:pt x="41" y="103"/>
                    <a:pt x="51" y="98"/>
                  </a:cubicBezTo>
                  <a:cubicBezTo>
                    <a:pt x="44" y="98"/>
                    <a:pt x="0" y="103"/>
                    <a:pt x="1" y="92"/>
                  </a:cubicBezTo>
                  <a:cubicBezTo>
                    <a:pt x="3" y="82"/>
                    <a:pt x="14" y="58"/>
                    <a:pt x="23" y="52"/>
                  </a:cubicBezTo>
                  <a:cubicBezTo>
                    <a:pt x="44" y="38"/>
                    <a:pt x="69" y="37"/>
                    <a:pt x="93" y="36"/>
                  </a:cubicBezTo>
                  <a:cubicBezTo>
                    <a:pt x="111" y="35"/>
                    <a:pt x="116" y="51"/>
                    <a:pt x="134" y="51"/>
                  </a:cubicBezTo>
                  <a:cubicBezTo>
                    <a:pt x="118" y="29"/>
                    <a:pt x="208" y="28"/>
                    <a:pt x="222" y="27"/>
                  </a:cubicBezTo>
                  <a:cubicBezTo>
                    <a:pt x="270" y="22"/>
                    <a:pt x="318" y="21"/>
                    <a:pt x="365" y="17"/>
                  </a:cubicBezTo>
                  <a:cubicBezTo>
                    <a:pt x="414" y="13"/>
                    <a:pt x="463" y="13"/>
                    <a:pt x="511" y="15"/>
                  </a:cubicBezTo>
                  <a:cubicBezTo>
                    <a:pt x="556" y="16"/>
                    <a:pt x="601" y="26"/>
                    <a:pt x="645" y="26"/>
                  </a:cubicBezTo>
                  <a:cubicBezTo>
                    <a:pt x="834" y="26"/>
                    <a:pt x="1022" y="0"/>
                    <a:pt x="1209" y="0"/>
                  </a:cubicBezTo>
                  <a:cubicBezTo>
                    <a:pt x="1209" y="0"/>
                    <a:pt x="1198" y="2"/>
                    <a:pt x="1197" y="0"/>
                  </a:cubicBezTo>
                  <a:cubicBezTo>
                    <a:pt x="1201" y="0"/>
                    <a:pt x="1205" y="0"/>
                    <a:pt x="1209" y="0"/>
                  </a:cubicBezTo>
                  <a:cubicBezTo>
                    <a:pt x="1214" y="9"/>
                    <a:pt x="1182" y="0"/>
                    <a:pt x="120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1" name="Freeform 2058"/>
            <p:cNvSpPr>
              <a:spLocks noEditPoints="1"/>
            </p:cNvSpPr>
            <p:nvPr/>
          </p:nvSpPr>
          <p:spPr bwMode="auto">
            <a:xfrm>
              <a:off x="3112" y="852"/>
              <a:ext cx="3303" cy="1843"/>
            </a:xfrm>
            <a:custGeom>
              <a:avLst/>
              <a:gdLst>
                <a:gd name="T0" fmla="*/ 3674 w 4425"/>
                <a:gd name="T1" fmla="*/ 805 h 2469"/>
                <a:gd name="T2" fmla="*/ 3566 w 4425"/>
                <a:gd name="T3" fmla="*/ 803 h 2469"/>
                <a:gd name="T4" fmla="*/ 3523 w 4425"/>
                <a:gd name="T5" fmla="*/ 907 h 2469"/>
                <a:gd name="T6" fmla="*/ 3596 w 4425"/>
                <a:gd name="T7" fmla="*/ 1129 h 2469"/>
                <a:gd name="T8" fmla="*/ 3326 w 4425"/>
                <a:gd name="T9" fmla="*/ 1284 h 2469"/>
                <a:gd name="T10" fmla="*/ 3206 w 4425"/>
                <a:gd name="T11" fmla="*/ 1404 h 2469"/>
                <a:gd name="T12" fmla="*/ 3298 w 4425"/>
                <a:gd name="T13" fmla="*/ 1646 h 2469"/>
                <a:gd name="T14" fmla="*/ 2981 w 4425"/>
                <a:gd name="T15" fmla="*/ 1322 h 2469"/>
                <a:gd name="T16" fmla="*/ 2645 w 4425"/>
                <a:gd name="T17" fmla="*/ 1330 h 2469"/>
                <a:gd name="T18" fmla="*/ 2350 w 4425"/>
                <a:gd name="T19" fmla="*/ 1233 h 2469"/>
                <a:gd name="T20" fmla="*/ 1754 w 4425"/>
                <a:gd name="T21" fmla="*/ 1009 h 2469"/>
                <a:gd name="T22" fmla="*/ 1982 w 4425"/>
                <a:gd name="T23" fmla="*/ 1138 h 2469"/>
                <a:gd name="T24" fmla="*/ 1703 w 4425"/>
                <a:gd name="T25" fmla="*/ 1389 h 2469"/>
                <a:gd name="T26" fmla="*/ 1383 w 4425"/>
                <a:gd name="T27" fmla="*/ 1048 h 2469"/>
                <a:gd name="T28" fmla="*/ 1607 w 4425"/>
                <a:gd name="T29" fmla="*/ 1416 h 2469"/>
                <a:gd name="T30" fmla="*/ 1710 w 4425"/>
                <a:gd name="T31" fmla="*/ 1633 h 2469"/>
                <a:gd name="T32" fmla="*/ 1484 w 4425"/>
                <a:gd name="T33" fmla="*/ 2068 h 2469"/>
                <a:gd name="T34" fmla="*/ 1102 w 4425"/>
                <a:gd name="T35" fmla="*/ 2442 h 2469"/>
                <a:gd name="T36" fmla="*/ 797 w 4425"/>
                <a:gd name="T37" fmla="*/ 2104 h 2469"/>
                <a:gd name="T38" fmla="*/ 727 w 4425"/>
                <a:gd name="T39" fmla="*/ 1657 h 2469"/>
                <a:gd name="T40" fmla="*/ 328 w 4425"/>
                <a:gd name="T41" fmla="*/ 1566 h 2469"/>
                <a:gd name="T42" fmla="*/ 7 w 4425"/>
                <a:gd name="T43" fmla="*/ 1356 h 2469"/>
                <a:gd name="T44" fmla="*/ 329 w 4425"/>
                <a:gd name="T45" fmla="*/ 874 h 2469"/>
                <a:gd name="T46" fmla="*/ 393 w 4425"/>
                <a:gd name="T47" fmla="*/ 607 h 2469"/>
                <a:gd name="T48" fmla="*/ 696 w 4425"/>
                <a:gd name="T49" fmla="*/ 443 h 2469"/>
                <a:gd name="T50" fmla="*/ 956 w 4425"/>
                <a:gd name="T51" fmla="*/ 472 h 2469"/>
                <a:gd name="T52" fmla="*/ 972 w 4425"/>
                <a:gd name="T53" fmla="*/ 309 h 2469"/>
                <a:gd name="T54" fmla="*/ 827 w 4425"/>
                <a:gd name="T55" fmla="*/ 463 h 2469"/>
                <a:gd name="T56" fmla="*/ 771 w 4425"/>
                <a:gd name="T57" fmla="*/ 263 h 2469"/>
                <a:gd name="T58" fmla="*/ 1157 w 4425"/>
                <a:gd name="T59" fmla="*/ 163 h 2469"/>
                <a:gd name="T60" fmla="*/ 1362 w 4425"/>
                <a:gd name="T61" fmla="*/ 265 h 2469"/>
                <a:gd name="T62" fmla="*/ 1664 w 4425"/>
                <a:gd name="T63" fmla="*/ 186 h 2469"/>
                <a:gd name="T64" fmla="*/ 1990 w 4425"/>
                <a:gd name="T65" fmla="*/ 127 h 2469"/>
                <a:gd name="T66" fmla="*/ 2302 w 4425"/>
                <a:gd name="T67" fmla="*/ 0 h 2469"/>
                <a:gd name="T68" fmla="*/ 2884 w 4425"/>
                <a:gd name="T69" fmla="*/ 98 h 2469"/>
                <a:gd name="T70" fmla="*/ 3166 w 4425"/>
                <a:gd name="T71" fmla="*/ 94 h 2469"/>
                <a:gd name="T72" fmla="*/ 3596 w 4425"/>
                <a:gd name="T73" fmla="*/ 155 h 2469"/>
                <a:gd name="T74" fmla="*/ 4221 w 4425"/>
                <a:gd name="T75" fmla="*/ 215 h 2469"/>
                <a:gd name="T76" fmla="*/ 4309 w 4425"/>
                <a:gd name="T77" fmla="*/ 320 h 2469"/>
                <a:gd name="T78" fmla="*/ 4166 w 4425"/>
                <a:gd name="T79" fmla="*/ 434 h 2469"/>
                <a:gd name="T80" fmla="*/ 3978 w 4425"/>
                <a:gd name="T81" fmla="*/ 319 h 2469"/>
                <a:gd name="T82" fmla="*/ 3646 w 4425"/>
                <a:gd name="T83" fmla="*/ 381 h 2469"/>
                <a:gd name="T84" fmla="*/ 3750 w 4425"/>
                <a:gd name="T85" fmla="*/ 509 h 2469"/>
                <a:gd name="T86" fmla="*/ 473 w 4425"/>
                <a:gd name="T87" fmla="*/ 838 h 2469"/>
                <a:gd name="T88" fmla="*/ 735 w 4425"/>
                <a:gd name="T89" fmla="*/ 927 h 2469"/>
                <a:gd name="T90" fmla="*/ 1185 w 4425"/>
                <a:gd name="T91" fmla="*/ 976 h 2469"/>
                <a:gd name="T92" fmla="*/ 1171 w 4425"/>
                <a:gd name="T93" fmla="*/ 861 h 2469"/>
                <a:gd name="T94" fmla="*/ 1093 w 4425"/>
                <a:gd name="T95" fmla="*/ 853 h 2469"/>
                <a:gd name="T96" fmla="*/ 842 w 4425"/>
                <a:gd name="T97" fmla="*/ 735 h 2469"/>
                <a:gd name="T98" fmla="*/ 798 w 4425"/>
                <a:gd name="T99" fmla="*/ 852 h 2469"/>
                <a:gd name="T100" fmla="*/ 718 w 4425"/>
                <a:gd name="T101" fmla="*/ 723 h 2469"/>
                <a:gd name="T102" fmla="*/ 1848 w 4425"/>
                <a:gd name="T103" fmla="*/ 856 h 2469"/>
                <a:gd name="T104" fmla="*/ 1802 w 4425"/>
                <a:gd name="T105" fmla="*/ 666 h 2469"/>
                <a:gd name="T106" fmla="*/ 1472 w 4425"/>
                <a:gd name="T107" fmla="*/ 765 h 2469"/>
                <a:gd name="T108" fmla="*/ 1229 w 4425"/>
                <a:gd name="T109" fmla="*/ 654 h 2469"/>
                <a:gd name="T110" fmla="*/ 1346 w 4425"/>
                <a:gd name="T111" fmla="*/ 656 h 2469"/>
                <a:gd name="T112" fmla="*/ 1165 w 4425"/>
                <a:gd name="T113" fmla="*/ 787 h 2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25" h="2469">
                  <a:moveTo>
                    <a:pt x="3750" y="509"/>
                  </a:moveTo>
                  <a:cubicBezTo>
                    <a:pt x="3762" y="525"/>
                    <a:pt x="3770" y="543"/>
                    <a:pt x="3783" y="557"/>
                  </a:cubicBezTo>
                  <a:cubicBezTo>
                    <a:pt x="3797" y="571"/>
                    <a:pt x="3817" y="583"/>
                    <a:pt x="3823" y="602"/>
                  </a:cubicBezTo>
                  <a:cubicBezTo>
                    <a:pt x="3830" y="623"/>
                    <a:pt x="3833" y="665"/>
                    <a:pt x="3813" y="679"/>
                  </a:cubicBezTo>
                  <a:cubicBezTo>
                    <a:pt x="3792" y="695"/>
                    <a:pt x="3788" y="696"/>
                    <a:pt x="3788" y="722"/>
                  </a:cubicBezTo>
                  <a:cubicBezTo>
                    <a:pt x="3766" y="728"/>
                    <a:pt x="3754" y="731"/>
                    <a:pt x="3733" y="724"/>
                  </a:cubicBezTo>
                  <a:cubicBezTo>
                    <a:pt x="3718" y="719"/>
                    <a:pt x="3713" y="733"/>
                    <a:pt x="3708" y="744"/>
                  </a:cubicBezTo>
                  <a:cubicBezTo>
                    <a:pt x="3701" y="759"/>
                    <a:pt x="3706" y="763"/>
                    <a:pt x="3714" y="780"/>
                  </a:cubicBezTo>
                  <a:cubicBezTo>
                    <a:pt x="3707" y="783"/>
                    <a:pt x="3652" y="790"/>
                    <a:pt x="3674" y="805"/>
                  </a:cubicBezTo>
                  <a:cubicBezTo>
                    <a:pt x="3695" y="819"/>
                    <a:pt x="3718" y="824"/>
                    <a:pt x="3737" y="843"/>
                  </a:cubicBezTo>
                  <a:cubicBezTo>
                    <a:pt x="3748" y="853"/>
                    <a:pt x="3788" y="879"/>
                    <a:pt x="3772" y="895"/>
                  </a:cubicBezTo>
                  <a:cubicBezTo>
                    <a:pt x="3756" y="912"/>
                    <a:pt x="3736" y="924"/>
                    <a:pt x="3716" y="909"/>
                  </a:cubicBezTo>
                  <a:cubicBezTo>
                    <a:pt x="3695" y="894"/>
                    <a:pt x="3700" y="881"/>
                    <a:pt x="3680" y="868"/>
                  </a:cubicBezTo>
                  <a:cubicBezTo>
                    <a:pt x="3660" y="856"/>
                    <a:pt x="3676" y="862"/>
                    <a:pt x="3668" y="846"/>
                  </a:cubicBezTo>
                  <a:cubicBezTo>
                    <a:pt x="3662" y="834"/>
                    <a:pt x="3647" y="838"/>
                    <a:pt x="3632" y="839"/>
                  </a:cubicBezTo>
                  <a:cubicBezTo>
                    <a:pt x="3622" y="840"/>
                    <a:pt x="3624" y="830"/>
                    <a:pt x="3624" y="823"/>
                  </a:cubicBezTo>
                  <a:cubicBezTo>
                    <a:pt x="3624" y="806"/>
                    <a:pt x="3618" y="808"/>
                    <a:pt x="3602" y="806"/>
                  </a:cubicBezTo>
                  <a:cubicBezTo>
                    <a:pt x="3590" y="805"/>
                    <a:pt x="3578" y="801"/>
                    <a:pt x="3566" y="803"/>
                  </a:cubicBezTo>
                  <a:cubicBezTo>
                    <a:pt x="3550" y="805"/>
                    <a:pt x="3539" y="822"/>
                    <a:pt x="3524" y="827"/>
                  </a:cubicBezTo>
                  <a:cubicBezTo>
                    <a:pt x="3523" y="816"/>
                    <a:pt x="3522" y="808"/>
                    <a:pt x="3512" y="801"/>
                  </a:cubicBezTo>
                  <a:cubicBezTo>
                    <a:pt x="3516" y="786"/>
                    <a:pt x="3513" y="762"/>
                    <a:pt x="3494" y="781"/>
                  </a:cubicBezTo>
                  <a:cubicBezTo>
                    <a:pt x="3485" y="789"/>
                    <a:pt x="3477" y="798"/>
                    <a:pt x="3469" y="808"/>
                  </a:cubicBezTo>
                  <a:cubicBezTo>
                    <a:pt x="3457" y="824"/>
                    <a:pt x="3453" y="807"/>
                    <a:pt x="3438" y="821"/>
                  </a:cubicBezTo>
                  <a:cubicBezTo>
                    <a:pt x="3454" y="829"/>
                    <a:pt x="3503" y="865"/>
                    <a:pt x="3513" y="851"/>
                  </a:cubicBezTo>
                  <a:cubicBezTo>
                    <a:pt x="3527" y="831"/>
                    <a:pt x="3535" y="836"/>
                    <a:pt x="3558" y="839"/>
                  </a:cubicBezTo>
                  <a:cubicBezTo>
                    <a:pt x="3565" y="840"/>
                    <a:pt x="3603" y="860"/>
                    <a:pt x="3578" y="862"/>
                  </a:cubicBezTo>
                  <a:cubicBezTo>
                    <a:pt x="3550" y="863"/>
                    <a:pt x="3539" y="886"/>
                    <a:pt x="3523" y="907"/>
                  </a:cubicBezTo>
                  <a:cubicBezTo>
                    <a:pt x="3554" y="913"/>
                    <a:pt x="3570" y="925"/>
                    <a:pt x="3595" y="943"/>
                  </a:cubicBezTo>
                  <a:cubicBezTo>
                    <a:pt x="3604" y="950"/>
                    <a:pt x="3613" y="956"/>
                    <a:pt x="3622" y="964"/>
                  </a:cubicBezTo>
                  <a:cubicBezTo>
                    <a:pt x="3631" y="973"/>
                    <a:pt x="3626" y="982"/>
                    <a:pt x="3631" y="993"/>
                  </a:cubicBezTo>
                  <a:cubicBezTo>
                    <a:pt x="3626" y="994"/>
                    <a:pt x="3621" y="997"/>
                    <a:pt x="3618" y="1001"/>
                  </a:cubicBezTo>
                  <a:cubicBezTo>
                    <a:pt x="3618" y="1006"/>
                    <a:pt x="3647" y="1009"/>
                    <a:pt x="3648" y="1009"/>
                  </a:cubicBezTo>
                  <a:cubicBezTo>
                    <a:pt x="3648" y="1019"/>
                    <a:pt x="3650" y="1032"/>
                    <a:pt x="3645" y="1042"/>
                  </a:cubicBezTo>
                  <a:cubicBezTo>
                    <a:pt x="3640" y="1053"/>
                    <a:pt x="3630" y="1061"/>
                    <a:pt x="3624" y="1072"/>
                  </a:cubicBezTo>
                  <a:cubicBezTo>
                    <a:pt x="3617" y="1085"/>
                    <a:pt x="3618" y="1098"/>
                    <a:pt x="3613" y="1111"/>
                  </a:cubicBezTo>
                  <a:cubicBezTo>
                    <a:pt x="3610" y="1119"/>
                    <a:pt x="3604" y="1125"/>
                    <a:pt x="3596" y="1129"/>
                  </a:cubicBezTo>
                  <a:cubicBezTo>
                    <a:pt x="3583" y="1135"/>
                    <a:pt x="3581" y="1145"/>
                    <a:pt x="3568" y="1154"/>
                  </a:cubicBezTo>
                  <a:cubicBezTo>
                    <a:pt x="3554" y="1164"/>
                    <a:pt x="3546" y="1170"/>
                    <a:pt x="3529" y="1173"/>
                  </a:cubicBezTo>
                  <a:cubicBezTo>
                    <a:pt x="3517" y="1175"/>
                    <a:pt x="3505" y="1179"/>
                    <a:pt x="3500" y="1191"/>
                  </a:cubicBezTo>
                  <a:cubicBezTo>
                    <a:pt x="3477" y="1172"/>
                    <a:pt x="3441" y="1203"/>
                    <a:pt x="3415" y="1208"/>
                  </a:cubicBezTo>
                  <a:cubicBezTo>
                    <a:pt x="3401" y="1211"/>
                    <a:pt x="3419" y="1227"/>
                    <a:pt x="3400" y="1227"/>
                  </a:cubicBezTo>
                  <a:cubicBezTo>
                    <a:pt x="3380" y="1227"/>
                    <a:pt x="3384" y="1220"/>
                    <a:pt x="3384" y="1201"/>
                  </a:cubicBezTo>
                  <a:cubicBezTo>
                    <a:pt x="3356" y="1204"/>
                    <a:pt x="3321" y="1195"/>
                    <a:pt x="3303" y="1224"/>
                  </a:cubicBezTo>
                  <a:cubicBezTo>
                    <a:pt x="3301" y="1227"/>
                    <a:pt x="3283" y="1250"/>
                    <a:pt x="3284" y="1253"/>
                  </a:cubicBezTo>
                  <a:cubicBezTo>
                    <a:pt x="3291" y="1265"/>
                    <a:pt x="3315" y="1276"/>
                    <a:pt x="3326" y="1284"/>
                  </a:cubicBezTo>
                  <a:cubicBezTo>
                    <a:pt x="3352" y="1303"/>
                    <a:pt x="3385" y="1318"/>
                    <a:pt x="3397" y="1349"/>
                  </a:cubicBezTo>
                  <a:cubicBezTo>
                    <a:pt x="3403" y="1366"/>
                    <a:pt x="3408" y="1384"/>
                    <a:pt x="3409" y="1402"/>
                  </a:cubicBezTo>
                  <a:cubicBezTo>
                    <a:pt x="3410" y="1427"/>
                    <a:pt x="3401" y="1426"/>
                    <a:pt x="3381" y="1437"/>
                  </a:cubicBezTo>
                  <a:cubicBezTo>
                    <a:pt x="3368" y="1444"/>
                    <a:pt x="3354" y="1450"/>
                    <a:pt x="3340" y="1451"/>
                  </a:cubicBezTo>
                  <a:cubicBezTo>
                    <a:pt x="3340" y="1468"/>
                    <a:pt x="3340" y="1473"/>
                    <a:pt x="3323" y="1477"/>
                  </a:cubicBezTo>
                  <a:cubicBezTo>
                    <a:pt x="3311" y="1480"/>
                    <a:pt x="3294" y="1491"/>
                    <a:pt x="3284" y="1481"/>
                  </a:cubicBezTo>
                  <a:cubicBezTo>
                    <a:pt x="3274" y="1471"/>
                    <a:pt x="3289" y="1461"/>
                    <a:pt x="3268" y="1451"/>
                  </a:cubicBezTo>
                  <a:cubicBezTo>
                    <a:pt x="3255" y="1444"/>
                    <a:pt x="3243" y="1439"/>
                    <a:pt x="3232" y="1429"/>
                  </a:cubicBezTo>
                  <a:cubicBezTo>
                    <a:pt x="3224" y="1423"/>
                    <a:pt x="3216" y="1406"/>
                    <a:pt x="3206" y="1404"/>
                  </a:cubicBezTo>
                  <a:cubicBezTo>
                    <a:pt x="3195" y="1401"/>
                    <a:pt x="3183" y="1407"/>
                    <a:pt x="3172" y="1403"/>
                  </a:cubicBezTo>
                  <a:cubicBezTo>
                    <a:pt x="3169" y="1402"/>
                    <a:pt x="3168" y="1399"/>
                    <a:pt x="3169" y="1395"/>
                  </a:cubicBezTo>
                  <a:cubicBezTo>
                    <a:pt x="3169" y="1386"/>
                    <a:pt x="3153" y="1390"/>
                    <a:pt x="3149" y="1389"/>
                  </a:cubicBezTo>
                  <a:cubicBezTo>
                    <a:pt x="3157" y="1402"/>
                    <a:pt x="3163" y="1407"/>
                    <a:pt x="3157" y="1422"/>
                  </a:cubicBezTo>
                  <a:cubicBezTo>
                    <a:pt x="3150" y="1437"/>
                    <a:pt x="3134" y="1456"/>
                    <a:pt x="3152" y="1467"/>
                  </a:cubicBezTo>
                  <a:cubicBezTo>
                    <a:pt x="3173" y="1480"/>
                    <a:pt x="3167" y="1509"/>
                    <a:pt x="3190" y="1518"/>
                  </a:cubicBezTo>
                  <a:cubicBezTo>
                    <a:pt x="3213" y="1527"/>
                    <a:pt x="3242" y="1550"/>
                    <a:pt x="3254" y="1571"/>
                  </a:cubicBezTo>
                  <a:cubicBezTo>
                    <a:pt x="3260" y="1582"/>
                    <a:pt x="3253" y="1595"/>
                    <a:pt x="3256" y="1607"/>
                  </a:cubicBezTo>
                  <a:cubicBezTo>
                    <a:pt x="3261" y="1622"/>
                    <a:pt x="3286" y="1636"/>
                    <a:pt x="3298" y="1646"/>
                  </a:cubicBezTo>
                  <a:cubicBezTo>
                    <a:pt x="3256" y="1658"/>
                    <a:pt x="3233" y="1634"/>
                    <a:pt x="3201" y="1611"/>
                  </a:cubicBezTo>
                  <a:cubicBezTo>
                    <a:pt x="3185" y="1599"/>
                    <a:pt x="3166" y="1592"/>
                    <a:pt x="3168" y="1570"/>
                  </a:cubicBezTo>
                  <a:cubicBezTo>
                    <a:pt x="3170" y="1548"/>
                    <a:pt x="3161" y="1536"/>
                    <a:pt x="3147" y="1520"/>
                  </a:cubicBezTo>
                  <a:cubicBezTo>
                    <a:pt x="3132" y="1503"/>
                    <a:pt x="3094" y="1500"/>
                    <a:pt x="3106" y="1466"/>
                  </a:cubicBezTo>
                  <a:cubicBezTo>
                    <a:pt x="3110" y="1452"/>
                    <a:pt x="3128" y="1438"/>
                    <a:pt x="3116" y="1425"/>
                  </a:cubicBezTo>
                  <a:cubicBezTo>
                    <a:pt x="3099" y="1407"/>
                    <a:pt x="3114" y="1415"/>
                    <a:pt x="3121" y="1398"/>
                  </a:cubicBezTo>
                  <a:cubicBezTo>
                    <a:pt x="3125" y="1388"/>
                    <a:pt x="3078" y="1328"/>
                    <a:pt x="3072" y="1318"/>
                  </a:cubicBezTo>
                  <a:cubicBezTo>
                    <a:pt x="3060" y="1300"/>
                    <a:pt x="3043" y="1325"/>
                    <a:pt x="3030" y="1329"/>
                  </a:cubicBezTo>
                  <a:cubicBezTo>
                    <a:pt x="3015" y="1332"/>
                    <a:pt x="2995" y="1328"/>
                    <a:pt x="2981" y="1322"/>
                  </a:cubicBezTo>
                  <a:cubicBezTo>
                    <a:pt x="2963" y="1314"/>
                    <a:pt x="2989" y="1305"/>
                    <a:pt x="2990" y="1294"/>
                  </a:cubicBezTo>
                  <a:cubicBezTo>
                    <a:pt x="2991" y="1285"/>
                    <a:pt x="2979" y="1266"/>
                    <a:pt x="2970" y="1262"/>
                  </a:cubicBezTo>
                  <a:cubicBezTo>
                    <a:pt x="2953" y="1255"/>
                    <a:pt x="2949" y="1242"/>
                    <a:pt x="2935" y="1230"/>
                  </a:cubicBezTo>
                  <a:cubicBezTo>
                    <a:pt x="2917" y="1216"/>
                    <a:pt x="2900" y="1200"/>
                    <a:pt x="2883" y="1184"/>
                  </a:cubicBezTo>
                  <a:cubicBezTo>
                    <a:pt x="2860" y="1213"/>
                    <a:pt x="2843" y="1202"/>
                    <a:pt x="2810" y="1202"/>
                  </a:cubicBezTo>
                  <a:cubicBezTo>
                    <a:pt x="2780" y="1202"/>
                    <a:pt x="2771" y="1201"/>
                    <a:pt x="2771" y="1229"/>
                  </a:cubicBezTo>
                  <a:cubicBezTo>
                    <a:pt x="2771" y="1243"/>
                    <a:pt x="2744" y="1250"/>
                    <a:pt x="2733" y="1262"/>
                  </a:cubicBezTo>
                  <a:cubicBezTo>
                    <a:pt x="2716" y="1283"/>
                    <a:pt x="2692" y="1296"/>
                    <a:pt x="2670" y="1311"/>
                  </a:cubicBezTo>
                  <a:cubicBezTo>
                    <a:pt x="2662" y="1318"/>
                    <a:pt x="2654" y="1324"/>
                    <a:pt x="2645" y="1330"/>
                  </a:cubicBezTo>
                  <a:cubicBezTo>
                    <a:pt x="2638" y="1336"/>
                    <a:pt x="2628" y="1333"/>
                    <a:pt x="2621" y="1338"/>
                  </a:cubicBezTo>
                  <a:cubicBezTo>
                    <a:pt x="2614" y="1343"/>
                    <a:pt x="2625" y="1398"/>
                    <a:pt x="2620" y="1411"/>
                  </a:cubicBezTo>
                  <a:cubicBezTo>
                    <a:pt x="2613" y="1427"/>
                    <a:pt x="2617" y="1454"/>
                    <a:pt x="2605" y="1467"/>
                  </a:cubicBezTo>
                  <a:cubicBezTo>
                    <a:pt x="2590" y="1485"/>
                    <a:pt x="2572" y="1485"/>
                    <a:pt x="2565" y="1511"/>
                  </a:cubicBezTo>
                  <a:cubicBezTo>
                    <a:pt x="2504" y="1484"/>
                    <a:pt x="2496" y="1415"/>
                    <a:pt x="2462" y="1364"/>
                  </a:cubicBezTo>
                  <a:cubicBezTo>
                    <a:pt x="2445" y="1339"/>
                    <a:pt x="2425" y="1322"/>
                    <a:pt x="2418" y="1292"/>
                  </a:cubicBezTo>
                  <a:cubicBezTo>
                    <a:pt x="2413" y="1268"/>
                    <a:pt x="2411" y="1210"/>
                    <a:pt x="2394" y="1192"/>
                  </a:cubicBezTo>
                  <a:cubicBezTo>
                    <a:pt x="2394" y="1193"/>
                    <a:pt x="2390" y="1212"/>
                    <a:pt x="2384" y="1213"/>
                  </a:cubicBezTo>
                  <a:cubicBezTo>
                    <a:pt x="2366" y="1214"/>
                    <a:pt x="2362" y="1220"/>
                    <a:pt x="2350" y="1233"/>
                  </a:cubicBezTo>
                  <a:cubicBezTo>
                    <a:pt x="2339" y="1223"/>
                    <a:pt x="2304" y="1203"/>
                    <a:pt x="2302" y="1188"/>
                  </a:cubicBezTo>
                  <a:cubicBezTo>
                    <a:pt x="2299" y="1172"/>
                    <a:pt x="2283" y="1165"/>
                    <a:pt x="2267" y="1159"/>
                  </a:cubicBezTo>
                  <a:cubicBezTo>
                    <a:pt x="2249" y="1152"/>
                    <a:pt x="2240" y="1145"/>
                    <a:pt x="2227" y="1130"/>
                  </a:cubicBezTo>
                  <a:cubicBezTo>
                    <a:pt x="2212" y="1114"/>
                    <a:pt x="2180" y="1121"/>
                    <a:pt x="2158" y="1121"/>
                  </a:cubicBezTo>
                  <a:cubicBezTo>
                    <a:pt x="2113" y="1122"/>
                    <a:pt x="2068" y="1111"/>
                    <a:pt x="2024" y="1113"/>
                  </a:cubicBezTo>
                  <a:cubicBezTo>
                    <a:pt x="2011" y="1113"/>
                    <a:pt x="1985" y="1111"/>
                    <a:pt x="1973" y="1104"/>
                  </a:cubicBezTo>
                  <a:cubicBezTo>
                    <a:pt x="1959" y="1095"/>
                    <a:pt x="1962" y="1088"/>
                    <a:pt x="1943" y="1092"/>
                  </a:cubicBezTo>
                  <a:cubicBezTo>
                    <a:pt x="1899" y="1104"/>
                    <a:pt x="1870" y="1092"/>
                    <a:pt x="1832" y="1070"/>
                  </a:cubicBezTo>
                  <a:cubicBezTo>
                    <a:pt x="1805" y="1054"/>
                    <a:pt x="1790" y="1004"/>
                    <a:pt x="1754" y="1009"/>
                  </a:cubicBezTo>
                  <a:cubicBezTo>
                    <a:pt x="1743" y="1010"/>
                    <a:pt x="1714" y="1012"/>
                    <a:pt x="1707" y="1019"/>
                  </a:cubicBezTo>
                  <a:cubicBezTo>
                    <a:pt x="1692" y="1032"/>
                    <a:pt x="1717" y="1038"/>
                    <a:pt x="1726" y="1039"/>
                  </a:cubicBezTo>
                  <a:cubicBezTo>
                    <a:pt x="1756" y="1044"/>
                    <a:pt x="1797" y="1085"/>
                    <a:pt x="1804" y="1114"/>
                  </a:cubicBezTo>
                  <a:cubicBezTo>
                    <a:pt x="1815" y="1099"/>
                    <a:pt x="1829" y="1103"/>
                    <a:pt x="1846" y="1103"/>
                  </a:cubicBezTo>
                  <a:cubicBezTo>
                    <a:pt x="1868" y="1103"/>
                    <a:pt x="1838" y="1139"/>
                    <a:pt x="1834" y="1143"/>
                  </a:cubicBezTo>
                  <a:cubicBezTo>
                    <a:pt x="1845" y="1151"/>
                    <a:pt x="1880" y="1143"/>
                    <a:pt x="1894" y="1138"/>
                  </a:cubicBezTo>
                  <a:cubicBezTo>
                    <a:pt x="1907" y="1134"/>
                    <a:pt x="1917" y="1124"/>
                    <a:pt x="1927" y="1115"/>
                  </a:cubicBezTo>
                  <a:cubicBezTo>
                    <a:pt x="1941" y="1101"/>
                    <a:pt x="1941" y="1105"/>
                    <a:pt x="1957" y="1117"/>
                  </a:cubicBezTo>
                  <a:cubicBezTo>
                    <a:pt x="1968" y="1125"/>
                    <a:pt x="1968" y="1133"/>
                    <a:pt x="1982" y="1138"/>
                  </a:cubicBezTo>
                  <a:cubicBezTo>
                    <a:pt x="1999" y="1145"/>
                    <a:pt x="2016" y="1147"/>
                    <a:pt x="2032" y="1154"/>
                  </a:cubicBezTo>
                  <a:cubicBezTo>
                    <a:pt x="2075" y="1174"/>
                    <a:pt x="2051" y="1199"/>
                    <a:pt x="2026" y="1225"/>
                  </a:cubicBezTo>
                  <a:cubicBezTo>
                    <a:pt x="2021" y="1230"/>
                    <a:pt x="2018" y="1234"/>
                    <a:pt x="2017" y="1241"/>
                  </a:cubicBezTo>
                  <a:cubicBezTo>
                    <a:pt x="2016" y="1262"/>
                    <a:pt x="2014" y="1255"/>
                    <a:pt x="1999" y="1268"/>
                  </a:cubicBezTo>
                  <a:cubicBezTo>
                    <a:pt x="1986" y="1278"/>
                    <a:pt x="1981" y="1288"/>
                    <a:pt x="1962" y="1285"/>
                  </a:cubicBezTo>
                  <a:cubicBezTo>
                    <a:pt x="1943" y="1282"/>
                    <a:pt x="1948" y="1287"/>
                    <a:pt x="1939" y="1300"/>
                  </a:cubicBezTo>
                  <a:cubicBezTo>
                    <a:pt x="1931" y="1311"/>
                    <a:pt x="1890" y="1300"/>
                    <a:pt x="1890" y="1311"/>
                  </a:cubicBezTo>
                  <a:cubicBezTo>
                    <a:pt x="1890" y="1324"/>
                    <a:pt x="1811" y="1353"/>
                    <a:pt x="1795" y="1360"/>
                  </a:cubicBezTo>
                  <a:cubicBezTo>
                    <a:pt x="1762" y="1376"/>
                    <a:pt x="1740" y="1389"/>
                    <a:pt x="1703" y="1389"/>
                  </a:cubicBezTo>
                  <a:cubicBezTo>
                    <a:pt x="1680" y="1390"/>
                    <a:pt x="1659" y="1416"/>
                    <a:pt x="1633" y="1402"/>
                  </a:cubicBezTo>
                  <a:cubicBezTo>
                    <a:pt x="1620" y="1395"/>
                    <a:pt x="1613" y="1339"/>
                    <a:pt x="1610" y="1325"/>
                  </a:cubicBezTo>
                  <a:cubicBezTo>
                    <a:pt x="1604" y="1298"/>
                    <a:pt x="1578" y="1268"/>
                    <a:pt x="1556" y="1253"/>
                  </a:cubicBezTo>
                  <a:cubicBezTo>
                    <a:pt x="1537" y="1240"/>
                    <a:pt x="1513" y="1243"/>
                    <a:pt x="1509" y="1216"/>
                  </a:cubicBezTo>
                  <a:cubicBezTo>
                    <a:pt x="1505" y="1198"/>
                    <a:pt x="1512" y="1172"/>
                    <a:pt x="1495" y="1159"/>
                  </a:cubicBezTo>
                  <a:cubicBezTo>
                    <a:pt x="1474" y="1142"/>
                    <a:pt x="1454" y="1145"/>
                    <a:pt x="1437" y="1120"/>
                  </a:cubicBezTo>
                  <a:cubicBezTo>
                    <a:pt x="1429" y="1108"/>
                    <a:pt x="1421" y="1097"/>
                    <a:pt x="1412" y="1086"/>
                  </a:cubicBezTo>
                  <a:cubicBezTo>
                    <a:pt x="1408" y="1080"/>
                    <a:pt x="1404" y="1074"/>
                    <a:pt x="1399" y="1068"/>
                  </a:cubicBezTo>
                  <a:cubicBezTo>
                    <a:pt x="1388" y="1052"/>
                    <a:pt x="1375" y="1073"/>
                    <a:pt x="1383" y="1048"/>
                  </a:cubicBezTo>
                  <a:cubicBezTo>
                    <a:pt x="1336" y="1045"/>
                    <a:pt x="1393" y="1108"/>
                    <a:pt x="1401" y="1120"/>
                  </a:cubicBezTo>
                  <a:cubicBezTo>
                    <a:pt x="1412" y="1134"/>
                    <a:pt x="1416" y="1139"/>
                    <a:pt x="1416" y="1156"/>
                  </a:cubicBezTo>
                  <a:cubicBezTo>
                    <a:pt x="1416" y="1184"/>
                    <a:pt x="1445" y="1182"/>
                    <a:pt x="1457" y="1207"/>
                  </a:cubicBezTo>
                  <a:cubicBezTo>
                    <a:pt x="1465" y="1223"/>
                    <a:pt x="1469" y="1240"/>
                    <a:pt x="1477" y="1255"/>
                  </a:cubicBezTo>
                  <a:cubicBezTo>
                    <a:pt x="1487" y="1274"/>
                    <a:pt x="1504" y="1280"/>
                    <a:pt x="1513" y="1300"/>
                  </a:cubicBezTo>
                  <a:cubicBezTo>
                    <a:pt x="1520" y="1318"/>
                    <a:pt x="1530" y="1328"/>
                    <a:pt x="1548" y="1335"/>
                  </a:cubicBezTo>
                  <a:cubicBezTo>
                    <a:pt x="1573" y="1345"/>
                    <a:pt x="1582" y="1357"/>
                    <a:pt x="1602" y="1374"/>
                  </a:cubicBezTo>
                  <a:cubicBezTo>
                    <a:pt x="1608" y="1379"/>
                    <a:pt x="1613" y="1386"/>
                    <a:pt x="1618" y="1393"/>
                  </a:cubicBezTo>
                  <a:cubicBezTo>
                    <a:pt x="1628" y="1408"/>
                    <a:pt x="1617" y="1405"/>
                    <a:pt x="1607" y="1416"/>
                  </a:cubicBezTo>
                  <a:cubicBezTo>
                    <a:pt x="1587" y="1437"/>
                    <a:pt x="1620" y="1422"/>
                    <a:pt x="1627" y="1425"/>
                  </a:cubicBezTo>
                  <a:cubicBezTo>
                    <a:pt x="1638" y="1431"/>
                    <a:pt x="1647" y="1440"/>
                    <a:pt x="1657" y="1447"/>
                  </a:cubicBezTo>
                  <a:cubicBezTo>
                    <a:pt x="1686" y="1440"/>
                    <a:pt x="1715" y="1431"/>
                    <a:pt x="1745" y="1431"/>
                  </a:cubicBezTo>
                  <a:cubicBezTo>
                    <a:pt x="1766" y="1431"/>
                    <a:pt x="1783" y="1432"/>
                    <a:pt x="1802" y="1425"/>
                  </a:cubicBezTo>
                  <a:cubicBezTo>
                    <a:pt x="1811" y="1422"/>
                    <a:pt x="1822" y="1418"/>
                    <a:pt x="1824" y="1407"/>
                  </a:cubicBezTo>
                  <a:cubicBezTo>
                    <a:pt x="1835" y="1410"/>
                    <a:pt x="1843" y="1419"/>
                    <a:pt x="1852" y="1424"/>
                  </a:cubicBezTo>
                  <a:cubicBezTo>
                    <a:pt x="1829" y="1459"/>
                    <a:pt x="1814" y="1489"/>
                    <a:pt x="1800" y="1528"/>
                  </a:cubicBezTo>
                  <a:cubicBezTo>
                    <a:pt x="1793" y="1545"/>
                    <a:pt x="1783" y="1559"/>
                    <a:pt x="1770" y="1571"/>
                  </a:cubicBezTo>
                  <a:cubicBezTo>
                    <a:pt x="1751" y="1591"/>
                    <a:pt x="1735" y="1619"/>
                    <a:pt x="1710" y="1633"/>
                  </a:cubicBezTo>
                  <a:cubicBezTo>
                    <a:pt x="1689" y="1645"/>
                    <a:pt x="1666" y="1652"/>
                    <a:pt x="1646" y="1665"/>
                  </a:cubicBezTo>
                  <a:cubicBezTo>
                    <a:pt x="1626" y="1678"/>
                    <a:pt x="1612" y="1698"/>
                    <a:pt x="1596" y="1716"/>
                  </a:cubicBezTo>
                  <a:cubicBezTo>
                    <a:pt x="1578" y="1735"/>
                    <a:pt x="1558" y="1749"/>
                    <a:pt x="1542" y="1771"/>
                  </a:cubicBezTo>
                  <a:cubicBezTo>
                    <a:pt x="1535" y="1781"/>
                    <a:pt x="1528" y="1791"/>
                    <a:pt x="1521" y="1801"/>
                  </a:cubicBezTo>
                  <a:cubicBezTo>
                    <a:pt x="1509" y="1817"/>
                    <a:pt x="1530" y="1818"/>
                    <a:pt x="1539" y="1831"/>
                  </a:cubicBezTo>
                  <a:cubicBezTo>
                    <a:pt x="1550" y="1846"/>
                    <a:pt x="1534" y="1859"/>
                    <a:pt x="1530" y="1873"/>
                  </a:cubicBezTo>
                  <a:cubicBezTo>
                    <a:pt x="1525" y="1891"/>
                    <a:pt x="1547" y="1902"/>
                    <a:pt x="1555" y="1915"/>
                  </a:cubicBezTo>
                  <a:cubicBezTo>
                    <a:pt x="1574" y="1943"/>
                    <a:pt x="1562" y="1993"/>
                    <a:pt x="1562" y="2024"/>
                  </a:cubicBezTo>
                  <a:cubicBezTo>
                    <a:pt x="1537" y="2041"/>
                    <a:pt x="1513" y="2061"/>
                    <a:pt x="1484" y="2068"/>
                  </a:cubicBezTo>
                  <a:cubicBezTo>
                    <a:pt x="1456" y="2075"/>
                    <a:pt x="1420" y="2101"/>
                    <a:pt x="1405" y="2126"/>
                  </a:cubicBezTo>
                  <a:cubicBezTo>
                    <a:pt x="1397" y="2140"/>
                    <a:pt x="1408" y="2151"/>
                    <a:pt x="1409" y="2165"/>
                  </a:cubicBezTo>
                  <a:cubicBezTo>
                    <a:pt x="1410" y="2178"/>
                    <a:pt x="1417" y="2168"/>
                    <a:pt x="1413" y="2183"/>
                  </a:cubicBezTo>
                  <a:cubicBezTo>
                    <a:pt x="1410" y="2192"/>
                    <a:pt x="1408" y="2202"/>
                    <a:pt x="1405" y="2211"/>
                  </a:cubicBezTo>
                  <a:cubicBezTo>
                    <a:pt x="1398" y="2235"/>
                    <a:pt x="1363" y="2238"/>
                    <a:pt x="1342" y="2245"/>
                  </a:cubicBezTo>
                  <a:cubicBezTo>
                    <a:pt x="1327" y="2251"/>
                    <a:pt x="1334" y="2281"/>
                    <a:pt x="1331" y="2293"/>
                  </a:cubicBezTo>
                  <a:cubicBezTo>
                    <a:pt x="1327" y="2311"/>
                    <a:pt x="1317" y="2321"/>
                    <a:pt x="1303" y="2331"/>
                  </a:cubicBezTo>
                  <a:cubicBezTo>
                    <a:pt x="1266" y="2359"/>
                    <a:pt x="1243" y="2401"/>
                    <a:pt x="1201" y="2424"/>
                  </a:cubicBezTo>
                  <a:cubicBezTo>
                    <a:pt x="1174" y="2439"/>
                    <a:pt x="1133" y="2449"/>
                    <a:pt x="1102" y="2442"/>
                  </a:cubicBezTo>
                  <a:cubicBezTo>
                    <a:pt x="1083" y="2438"/>
                    <a:pt x="1063" y="2435"/>
                    <a:pt x="1044" y="2442"/>
                  </a:cubicBezTo>
                  <a:cubicBezTo>
                    <a:pt x="1026" y="2449"/>
                    <a:pt x="991" y="2469"/>
                    <a:pt x="972" y="2456"/>
                  </a:cubicBezTo>
                  <a:cubicBezTo>
                    <a:pt x="957" y="2445"/>
                    <a:pt x="951" y="2442"/>
                    <a:pt x="944" y="2424"/>
                  </a:cubicBezTo>
                  <a:cubicBezTo>
                    <a:pt x="940" y="2415"/>
                    <a:pt x="951" y="2406"/>
                    <a:pt x="945" y="2398"/>
                  </a:cubicBezTo>
                  <a:cubicBezTo>
                    <a:pt x="937" y="2388"/>
                    <a:pt x="931" y="2378"/>
                    <a:pt x="926" y="2367"/>
                  </a:cubicBezTo>
                  <a:cubicBezTo>
                    <a:pt x="917" y="2347"/>
                    <a:pt x="909" y="2325"/>
                    <a:pt x="892" y="2310"/>
                  </a:cubicBezTo>
                  <a:cubicBezTo>
                    <a:pt x="869" y="2289"/>
                    <a:pt x="871" y="2276"/>
                    <a:pt x="864" y="2247"/>
                  </a:cubicBezTo>
                  <a:cubicBezTo>
                    <a:pt x="858" y="2224"/>
                    <a:pt x="863" y="2200"/>
                    <a:pt x="853" y="2179"/>
                  </a:cubicBezTo>
                  <a:cubicBezTo>
                    <a:pt x="840" y="2149"/>
                    <a:pt x="815" y="2130"/>
                    <a:pt x="797" y="2104"/>
                  </a:cubicBezTo>
                  <a:cubicBezTo>
                    <a:pt x="757" y="2046"/>
                    <a:pt x="805" y="1995"/>
                    <a:pt x="829" y="1945"/>
                  </a:cubicBezTo>
                  <a:cubicBezTo>
                    <a:pt x="842" y="1918"/>
                    <a:pt x="805" y="1905"/>
                    <a:pt x="810" y="1884"/>
                  </a:cubicBezTo>
                  <a:cubicBezTo>
                    <a:pt x="812" y="1878"/>
                    <a:pt x="819" y="1877"/>
                    <a:pt x="822" y="1873"/>
                  </a:cubicBezTo>
                  <a:cubicBezTo>
                    <a:pt x="825" y="1867"/>
                    <a:pt x="813" y="1852"/>
                    <a:pt x="811" y="1848"/>
                  </a:cubicBezTo>
                  <a:cubicBezTo>
                    <a:pt x="800" y="1830"/>
                    <a:pt x="797" y="1817"/>
                    <a:pt x="797" y="1797"/>
                  </a:cubicBezTo>
                  <a:cubicBezTo>
                    <a:pt x="797" y="1783"/>
                    <a:pt x="776" y="1785"/>
                    <a:pt x="767" y="1781"/>
                  </a:cubicBezTo>
                  <a:cubicBezTo>
                    <a:pt x="735" y="1769"/>
                    <a:pt x="711" y="1719"/>
                    <a:pt x="694" y="1692"/>
                  </a:cubicBezTo>
                  <a:cubicBezTo>
                    <a:pt x="710" y="1690"/>
                    <a:pt x="711" y="1694"/>
                    <a:pt x="714" y="1680"/>
                  </a:cubicBezTo>
                  <a:cubicBezTo>
                    <a:pt x="716" y="1672"/>
                    <a:pt x="723" y="1665"/>
                    <a:pt x="727" y="1657"/>
                  </a:cubicBezTo>
                  <a:cubicBezTo>
                    <a:pt x="736" y="1639"/>
                    <a:pt x="765" y="1674"/>
                    <a:pt x="765" y="1640"/>
                  </a:cubicBezTo>
                  <a:cubicBezTo>
                    <a:pt x="716" y="1640"/>
                    <a:pt x="738" y="1636"/>
                    <a:pt x="722" y="1602"/>
                  </a:cubicBezTo>
                  <a:cubicBezTo>
                    <a:pt x="708" y="1571"/>
                    <a:pt x="667" y="1583"/>
                    <a:pt x="641" y="1586"/>
                  </a:cubicBezTo>
                  <a:cubicBezTo>
                    <a:pt x="622" y="1589"/>
                    <a:pt x="619" y="1593"/>
                    <a:pt x="612" y="1575"/>
                  </a:cubicBezTo>
                  <a:cubicBezTo>
                    <a:pt x="603" y="1552"/>
                    <a:pt x="590" y="1550"/>
                    <a:pt x="567" y="1548"/>
                  </a:cubicBezTo>
                  <a:cubicBezTo>
                    <a:pt x="549" y="1547"/>
                    <a:pt x="527" y="1544"/>
                    <a:pt x="510" y="1548"/>
                  </a:cubicBezTo>
                  <a:cubicBezTo>
                    <a:pt x="500" y="1550"/>
                    <a:pt x="499" y="1555"/>
                    <a:pt x="487" y="1556"/>
                  </a:cubicBezTo>
                  <a:cubicBezTo>
                    <a:pt x="463" y="1557"/>
                    <a:pt x="423" y="1586"/>
                    <a:pt x="404" y="1577"/>
                  </a:cubicBezTo>
                  <a:cubicBezTo>
                    <a:pt x="379" y="1564"/>
                    <a:pt x="356" y="1566"/>
                    <a:pt x="328" y="1566"/>
                  </a:cubicBezTo>
                  <a:cubicBezTo>
                    <a:pt x="296" y="1566"/>
                    <a:pt x="282" y="1596"/>
                    <a:pt x="249" y="1583"/>
                  </a:cubicBezTo>
                  <a:cubicBezTo>
                    <a:pt x="224" y="1574"/>
                    <a:pt x="201" y="1560"/>
                    <a:pt x="177" y="1548"/>
                  </a:cubicBezTo>
                  <a:cubicBezTo>
                    <a:pt x="156" y="1537"/>
                    <a:pt x="131" y="1526"/>
                    <a:pt x="116" y="1507"/>
                  </a:cubicBezTo>
                  <a:cubicBezTo>
                    <a:pt x="104" y="1494"/>
                    <a:pt x="100" y="1476"/>
                    <a:pt x="91" y="1462"/>
                  </a:cubicBezTo>
                  <a:cubicBezTo>
                    <a:pt x="81" y="1447"/>
                    <a:pt x="72" y="1435"/>
                    <a:pt x="53" y="1436"/>
                  </a:cubicBezTo>
                  <a:cubicBezTo>
                    <a:pt x="50" y="1436"/>
                    <a:pt x="46" y="1437"/>
                    <a:pt x="45" y="1432"/>
                  </a:cubicBezTo>
                  <a:cubicBezTo>
                    <a:pt x="43" y="1416"/>
                    <a:pt x="50" y="1419"/>
                    <a:pt x="32" y="1409"/>
                  </a:cubicBezTo>
                  <a:cubicBezTo>
                    <a:pt x="15" y="1400"/>
                    <a:pt x="19" y="1396"/>
                    <a:pt x="19" y="1378"/>
                  </a:cubicBezTo>
                  <a:cubicBezTo>
                    <a:pt x="19" y="1360"/>
                    <a:pt x="17" y="1367"/>
                    <a:pt x="7" y="1356"/>
                  </a:cubicBezTo>
                  <a:cubicBezTo>
                    <a:pt x="0" y="1349"/>
                    <a:pt x="23" y="1339"/>
                    <a:pt x="28" y="1335"/>
                  </a:cubicBezTo>
                  <a:cubicBezTo>
                    <a:pt x="41" y="1318"/>
                    <a:pt x="35" y="1255"/>
                    <a:pt x="32" y="1236"/>
                  </a:cubicBezTo>
                  <a:cubicBezTo>
                    <a:pt x="28" y="1212"/>
                    <a:pt x="7" y="1200"/>
                    <a:pt x="30" y="1177"/>
                  </a:cubicBezTo>
                  <a:cubicBezTo>
                    <a:pt x="42" y="1165"/>
                    <a:pt x="55" y="1152"/>
                    <a:pt x="68" y="1140"/>
                  </a:cubicBezTo>
                  <a:cubicBezTo>
                    <a:pt x="88" y="1120"/>
                    <a:pt x="101" y="1096"/>
                    <a:pt x="120" y="1075"/>
                  </a:cubicBezTo>
                  <a:cubicBezTo>
                    <a:pt x="146" y="1045"/>
                    <a:pt x="186" y="1048"/>
                    <a:pt x="214" y="1019"/>
                  </a:cubicBezTo>
                  <a:cubicBezTo>
                    <a:pt x="233" y="999"/>
                    <a:pt x="219" y="972"/>
                    <a:pt x="236" y="955"/>
                  </a:cubicBezTo>
                  <a:cubicBezTo>
                    <a:pt x="252" y="939"/>
                    <a:pt x="276" y="934"/>
                    <a:pt x="296" y="925"/>
                  </a:cubicBezTo>
                  <a:cubicBezTo>
                    <a:pt x="306" y="919"/>
                    <a:pt x="336" y="887"/>
                    <a:pt x="329" y="874"/>
                  </a:cubicBezTo>
                  <a:cubicBezTo>
                    <a:pt x="316" y="846"/>
                    <a:pt x="290" y="858"/>
                    <a:pt x="267" y="864"/>
                  </a:cubicBezTo>
                  <a:cubicBezTo>
                    <a:pt x="259" y="834"/>
                    <a:pt x="268" y="828"/>
                    <a:pt x="239" y="811"/>
                  </a:cubicBezTo>
                  <a:cubicBezTo>
                    <a:pt x="249" y="799"/>
                    <a:pt x="261" y="789"/>
                    <a:pt x="271" y="777"/>
                  </a:cubicBezTo>
                  <a:cubicBezTo>
                    <a:pt x="288" y="753"/>
                    <a:pt x="254" y="736"/>
                    <a:pt x="275" y="720"/>
                  </a:cubicBezTo>
                  <a:cubicBezTo>
                    <a:pt x="304" y="699"/>
                    <a:pt x="319" y="709"/>
                    <a:pt x="353" y="711"/>
                  </a:cubicBezTo>
                  <a:cubicBezTo>
                    <a:pt x="381" y="712"/>
                    <a:pt x="409" y="713"/>
                    <a:pt x="437" y="714"/>
                  </a:cubicBezTo>
                  <a:cubicBezTo>
                    <a:pt x="452" y="715"/>
                    <a:pt x="458" y="692"/>
                    <a:pt x="462" y="681"/>
                  </a:cubicBezTo>
                  <a:cubicBezTo>
                    <a:pt x="469" y="658"/>
                    <a:pt x="467" y="651"/>
                    <a:pt x="448" y="637"/>
                  </a:cubicBezTo>
                  <a:cubicBezTo>
                    <a:pt x="434" y="626"/>
                    <a:pt x="393" y="624"/>
                    <a:pt x="393" y="607"/>
                  </a:cubicBezTo>
                  <a:cubicBezTo>
                    <a:pt x="393" y="590"/>
                    <a:pt x="448" y="598"/>
                    <a:pt x="464" y="598"/>
                  </a:cubicBezTo>
                  <a:cubicBezTo>
                    <a:pt x="459" y="591"/>
                    <a:pt x="454" y="583"/>
                    <a:pt x="450" y="576"/>
                  </a:cubicBezTo>
                  <a:cubicBezTo>
                    <a:pt x="460" y="576"/>
                    <a:pt x="469" y="576"/>
                    <a:pt x="479" y="576"/>
                  </a:cubicBezTo>
                  <a:cubicBezTo>
                    <a:pt x="480" y="581"/>
                    <a:pt x="483" y="583"/>
                    <a:pt x="487" y="583"/>
                  </a:cubicBezTo>
                  <a:cubicBezTo>
                    <a:pt x="499" y="584"/>
                    <a:pt x="525" y="570"/>
                    <a:pt x="537" y="564"/>
                  </a:cubicBezTo>
                  <a:cubicBezTo>
                    <a:pt x="569" y="547"/>
                    <a:pt x="591" y="532"/>
                    <a:pt x="615" y="505"/>
                  </a:cubicBezTo>
                  <a:cubicBezTo>
                    <a:pt x="634" y="519"/>
                    <a:pt x="641" y="501"/>
                    <a:pt x="664" y="496"/>
                  </a:cubicBezTo>
                  <a:cubicBezTo>
                    <a:pt x="679" y="493"/>
                    <a:pt x="701" y="491"/>
                    <a:pt x="711" y="476"/>
                  </a:cubicBezTo>
                  <a:cubicBezTo>
                    <a:pt x="722" y="458"/>
                    <a:pt x="696" y="459"/>
                    <a:pt x="696" y="443"/>
                  </a:cubicBezTo>
                  <a:cubicBezTo>
                    <a:pt x="696" y="423"/>
                    <a:pt x="735" y="414"/>
                    <a:pt x="752" y="406"/>
                  </a:cubicBezTo>
                  <a:cubicBezTo>
                    <a:pt x="752" y="410"/>
                    <a:pt x="749" y="428"/>
                    <a:pt x="755" y="431"/>
                  </a:cubicBezTo>
                  <a:cubicBezTo>
                    <a:pt x="758" y="432"/>
                    <a:pt x="768" y="428"/>
                    <a:pt x="769" y="434"/>
                  </a:cubicBezTo>
                  <a:cubicBezTo>
                    <a:pt x="771" y="443"/>
                    <a:pt x="752" y="453"/>
                    <a:pt x="746" y="459"/>
                  </a:cubicBezTo>
                  <a:cubicBezTo>
                    <a:pt x="730" y="475"/>
                    <a:pt x="766" y="482"/>
                    <a:pt x="776" y="486"/>
                  </a:cubicBezTo>
                  <a:cubicBezTo>
                    <a:pt x="796" y="482"/>
                    <a:pt x="808" y="466"/>
                    <a:pt x="829" y="477"/>
                  </a:cubicBezTo>
                  <a:cubicBezTo>
                    <a:pt x="843" y="484"/>
                    <a:pt x="829" y="489"/>
                    <a:pt x="848" y="486"/>
                  </a:cubicBezTo>
                  <a:cubicBezTo>
                    <a:pt x="860" y="484"/>
                    <a:pt x="872" y="483"/>
                    <a:pt x="884" y="480"/>
                  </a:cubicBezTo>
                  <a:cubicBezTo>
                    <a:pt x="906" y="474"/>
                    <a:pt x="937" y="483"/>
                    <a:pt x="956" y="472"/>
                  </a:cubicBezTo>
                  <a:cubicBezTo>
                    <a:pt x="969" y="465"/>
                    <a:pt x="986" y="458"/>
                    <a:pt x="986" y="441"/>
                  </a:cubicBezTo>
                  <a:cubicBezTo>
                    <a:pt x="986" y="424"/>
                    <a:pt x="978" y="408"/>
                    <a:pt x="1000" y="408"/>
                  </a:cubicBezTo>
                  <a:cubicBezTo>
                    <a:pt x="1017" y="408"/>
                    <a:pt x="1033" y="417"/>
                    <a:pt x="1049" y="422"/>
                  </a:cubicBezTo>
                  <a:cubicBezTo>
                    <a:pt x="1050" y="404"/>
                    <a:pt x="1035" y="403"/>
                    <a:pt x="1037" y="384"/>
                  </a:cubicBezTo>
                  <a:cubicBezTo>
                    <a:pt x="1037" y="378"/>
                    <a:pt x="1080" y="359"/>
                    <a:pt x="1087" y="363"/>
                  </a:cubicBezTo>
                  <a:cubicBezTo>
                    <a:pt x="1075" y="355"/>
                    <a:pt x="1041" y="369"/>
                    <a:pt x="1026" y="365"/>
                  </a:cubicBezTo>
                  <a:cubicBezTo>
                    <a:pt x="1017" y="362"/>
                    <a:pt x="993" y="359"/>
                    <a:pt x="988" y="350"/>
                  </a:cubicBezTo>
                  <a:cubicBezTo>
                    <a:pt x="986" y="346"/>
                    <a:pt x="986" y="342"/>
                    <a:pt x="987" y="337"/>
                  </a:cubicBezTo>
                  <a:cubicBezTo>
                    <a:pt x="988" y="326"/>
                    <a:pt x="978" y="317"/>
                    <a:pt x="972" y="309"/>
                  </a:cubicBezTo>
                  <a:cubicBezTo>
                    <a:pt x="998" y="305"/>
                    <a:pt x="1039" y="275"/>
                    <a:pt x="1052" y="252"/>
                  </a:cubicBezTo>
                  <a:cubicBezTo>
                    <a:pt x="1035" y="252"/>
                    <a:pt x="1018" y="252"/>
                    <a:pt x="1000" y="252"/>
                  </a:cubicBezTo>
                  <a:cubicBezTo>
                    <a:pt x="987" y="263"/>
                    <a:pt x="980" y="278"/>
                    <a:pt x="964" y="286"/>
                  </a:cubicBezTo>
                  <a:cubicBezTo>
                    <a:pt x="945" y="295"/>
                    <a:pt x="895" y="309"/>
                    <a:pt x="905" y="338"/>
                  </a:cubicBezTo>
                  <a:cubicBezTo>
                    <a:pt x="911" y="352"/>
                    <a:pt x="937" y="363"/>
                    <a:pt x="925" y="380"/>
                  </a:cubicBezTo>
                  <a:cubicBezTo>
                    <a:pt x="916" y="394"/>
                    <a:pt x="904" y="388"/>
                    <a:pt x="897" y="406"/>
                  </a:cubicBezTo>
                  <a:cubicBezTo>
                    <a:pt x="892" y="418"/>
                    <a:pt x="890" y="434"/>
                    <a:pt x="875" y="436"/>
                  </a:cubicBezTo>
                  <a:cubicBezTo>
                    <a:pt x="861" y="437"/>
                    <a:pt x="851" y="430"/>
                    <a:pt x="844" y="444"/>
                  </a:cubicBezTo>
                  <a:cubicBezTo>
                    <a:pt x="840" y="451"/>
                    <a:pt x="836" y="462"/>
                    <a:pt x="827" y="463"/>
                  </a:cubicBezTo>
                  <a:cubicBezTo>
                    <a:pt x="799" y="466"/>
                    <a:pt x="789" y="425"/>
                    <a:pt x="779" y="406"/>
                  </a:cubicBezTo>
                  <a:cubicBezTo>
                    <a:pt x="774" y="397"/>
                    <a:pt x="770" y="378"/>
                    <a:pt x="757" y="381"/>
                  </a:cubicBezTo>
                  <a:cubicBezTo>
                    <a:pt x="742" y="384"/>
                    <a:pt x="728" y="389"/>
                    <a:pt x="713" y="395"/>
                  </a:cubicBezTo>
                  <a:cubicBezTo>
                    <a:pt x="695" y="402"/>
                    <a:pt x="681" y="403"/>
                    <a:pt x="660" y="403"/>
                  </a:cubicBezTo>
                  <a:cubicBezTo>
                    <a:pt x="635" y="403"/>
                    <a:pt x="653" y="385"/>
                    <a:pt x="629" y="377"/>
                  </a:cubicBezTo>
                  <a:cubicBezTo>
                    <a:pt x="634" y="373"/>
                    <a:pt x="640" y="368"/>
                    <a:pt x="645" y="364"/>
                  </a:cubicBezTo>
                  <a:cubicBezTo>
                    <a:pt x="594" y="335"/>
                    <a:pt x="700" y="302"/>
                    <a:pt x="711" y="286"/>
                  </a:cubicBezTo>
                  <a:cubicBezTo>
                    <a:pt x="719" y="274"/>
                    <a:pt x="723" y="283"/>
                    <a:pt x="733" y="290"/>
                  </a:cubicBezTo>
                  <a:cubicBezTo>
                    <a:pt x="746" y="280"/>
                    <a:pt x="758" y="272"/>
                    <a:pt x="771" y="263"/>
                  </a:cubicBezTo>
                  <a:cubicBezTo>
                    <a:pt x="796" y="245"/>
                    <a:pt x="812" y="217"/>
                    <a:pt x="842" y="207"/>
                  </a:cubicBezTo>
                  <a:cubicBezTo>
                    <a:pt x="838" y="202"/>
                    <a:pt x="821" y="191"/>
                    <a:pt x="833" y="185"/>
                  </a:cubicBezTo>
                  <a:cubicBezTo>
                    <a:pt x="851" y="176"/>
                    <a:pt x="863" y="161"/>
                    <a:pt x="868" y="186"/>
                  </a:cubicBezTo>
                  <a:cubicBezTo>
                    <a:pt x="875" y="183"/>
                    <a:pt x="878" y="176"/>
                    <a:pt x="883" y="172"/>
                  </a:cubicBezTo>
                  <a:cubicBezTo>
                    <a:pt x="896" y="162"/>
                    <a:pt x="921" y="163"/>
                    <a:pt x="936" y="163"/>
                  </a:cubicBezTo>
                  <a:cubicBezTo>
                    <a:pt x="955" y="164"/>
                    <a:pt x="972" y="155"/>
                    <a:pt x="990" y="154"/>
                  </a:cubicBezTo>
                  <a:cubicBezTo>
                    <a:pt x="1015" y="152"/>
                    <a:pt x="1021" y="154"/>
                    <a:pt x="1040" y="137"/>
                  </a:cubicBezTo>
                  <a:cubicBezTo>
                    <a:pt x="1051" y="177"/>
                    <a:pt x="1082" y="131"/>
                    <a:pt x="1098" y="147"/>
                  </a:cubicBezTo>
                  <a:cubicBezTo>
                    <a:pt x="1110" y="159"/>
                    <a:pt x="1157" y="143"/>
                    <a:pt x="1157" y="163"/>
                  </a:cubicBezTo>
                  <a:cubicBezTo>
                    <a:pt x="1148" y="163"/>
                    <a:pt x="1139" y="163"/>
                    <a:pt x="1130" y="163"/>
                  </a:cubicBezTo>
                  <a:cubicBezTo>
                    <a:pt x="1150" y="179"/>
                    <a:pt x="1165" y="167"/>
                    <a:pt x="1187" y="165"/>
                  </a:cubicBezTo>
                  <a:cubicBezTo>
                    <a:pt x="1205" y="163"/>
                    <a:pt x="1225" y="172"/>
                    <a:pt x="1242" y="178"/>
                  </a:cubicBezTo>
                  <a:cubicBezTo>
                    <a:pt x="1293" y="196"/>
                    <a:pt x="1345" y="199"/>
                    <a:pt x="1394" y="225"/>
                  </a:cubicBezTo>
                  <a:cubicBezTo>
                    <a:pt x="1339" y="254"/>
                    <a:pt x="1275" y="228"/>
                    <a:pt x="1218" y="233"/>
                  </a:cubicBezTo>
                  <a:cubicBezTo>
                    <a:pt x="1240" y="242"/>
                    <a:pt x="1251" y="242"/>
                    <a:pt x="1251" y="267"/>
                  </a:cubicBezTo>
                  <a:cubicBezTo>
                    <a:pt x="1272" y="276"/>
                    <a:pt x="1293" y="279"/>
                    <a:pt x="1315" y="277"/>
                  </a:cubicBezTo>
                  <a:cubicBezTo>
                    <a:pt x="1303" y="271"/>
                    <a:pt x="1292" y="266"/>
                    <a:pt x="1281" y="260"/>
                  </a:cubicBezTo>
                  <a:cubicBezTo>
                    <a:pt x="1298" y="249"/>
                    <a:pt x="1341" y="263"/>
                    <a:pt x="1362" y="265"/>
                  </a:cubicBezTo>
                  <a:cubicBezTo>
                    <a:pt x="1356" y="261"/>
                    <a:pt x="1351" y="256"/>
                    <a:pt x="1345" y="251"/>
                  </a:cubicBezTo>
                  <a:cubicBezTo>
                    <a:pt x="1361" y="233"/>
                    <a:pt x="1404" y="233"/>
                    <a:pt x="1426" y="232"/>
                  </a:cubicBezTo>
                  <a:cubicBezTo>
                    <a:pt x="1424" y="219"/>
                    <a:pt x="1428" y="203"/>
                    <a:pt x="1414" y="199"/>
                  </a:cubicBezTo>
                  <a:cubicBezTo>
                    <a:pt x="1409" y="198"/>
                    <a:pt x="1397" y="195"/>
                    <a:pt x="1398" y="188"/>
                  </a:cubicBezTo>
                  <a:cubicBezTo>
                    <a:pt x="1407" y="190"/>
                    <a:pt x="1497" y="204"/>
                    <a:pt x="1480" y="216"/>
                  </a:cubicBezTo>
                  <a:cubicBezTo>
                    <a:pt x="1491" y="220"/>
                    <a:pt x="1499" y="230"/>
                    <a:pt x="1505" y="216"/>
                  </a:cubicBezTo>
                  <a:cubicBezTo>
                    <a:pt x="1509" y="205"/>
                    <a:pt x="1521" y="205"/>
                    <a:pt x="1531" y="203"/>
                  </a:cubicBezTo>
                  <a:cubicBezTo>
                    <a:pt x="1556" y="198"/>
                    <a:pt x="1595" y="181"/>
                    <a:pt x="1620" y="191"/>
                  </a:cubicBezTo>
                  <a:cubicBezTo>
                    <a:pt x="1628" y="194"/>
                    <a:pt x="1649" y="187"/>
                    <a:pt x="1664" y="186"/>
                  </a:cubicBezTo>
                  <a:cubicBezTo>
                    <a:pt x="1682" y="185"/>
                    <a:pt x="1711" y="196"/>
                    <a:pt x="1726" y="184"/>
                  </a:cubicBezTo>
                  <a:cubicBezTo>
                    <a:pt x="1705" y="176"/>
                    <a:pt x="1690" y="177"/>
                    <a:pt x="1690" y="153"/>
                  </a:cubicBezTo>
                  <a:cubicBezTo>
                    <a:pt x="1729" y="162"/>
                    <a:pt x="1769" y="170"/>
                    <a:pt x="1809" y="178"/>
                  </a:cubicBezTo>
                  <a:cubicBezTo>
                    <a:pt x="1829" y="182"/>
                    <a:pt x="1884" y="205"/>
                    <a:pt x="1904" y="192"/>
                  </a:cubicBezTo>
                  <a:cubicBezTo>
                    <a:pt x="1893" y="189"/>
                    <a:pt x="1847" y="188"/>
                    <a:pt x="1847" y="171"/>
                  </a:cubicBezTo>
                  <a:cubicBezTo>
                    <a:pt x="1847" y="150"/>
                    <a:pt x="1816" y="152"/>
                    <a:pt x="1837" y="130"/>
                  </a:cubicBezTo>
                  <a:cubicBezTo>
                    <a:pt x="1858" y="108"/>
                    <a:pt x="1863" y="99"/>
                    <a:pt x="1896" y="105"/>
                  </a:cubicBezTo>
                  <a:cubicBezTo>
                    <a:pt x="1923" y="110"/>
                    <a:pt x="1934" y="114"/>
                    <a:pt x="1936" y="141"/>
                  </a:cubicBezTo>
                  <a:cubicBezTo>
                    <a:pt x="1958" y="136"/>
                    <a:pt x="1973" y="105"/>
                    <a:pt x="1990" y="127"/>
                  </a:cubicBezTo>
                  <a:cubicBezTo>
                    <a:pt x="2017" y="113"/>
                    <a:pt x="2041" y="119"/>
                    <a:pt x="2070" y="122"/>
                  </a:cubicBezTo>
                  <a:cubicBezTo>
                    <a:pt x="2064" y="117"/>
                    <a:pt x="2058" y="111"/>
                    <a:pt x="2052" y="106"/>
                  </a:cubicBezTo>
                  <a:cubicBezTo>
                    <a:pt x="2086" y="101"/>
                    <a:pt x="2120" y="97"/>
                    <a:pt x="2154" y="92"/>
                  </a:cubicBezTo>
                  <a:cubicBezTo>
                    <a:pt x="2148" y="90"/>
                    <a:pt x="2141" y="88"/>
                    <a:pt x="2135" y="86"/>
                  </a:cubicBezTo>
                  <a:cubicBezTo>
                    <a:pt x="2170" y="55"/>
                    <a:pt x="2235" y="64"/>
                    <a:pt x="2277" y="62"/>
                  </a:cubicBezTo>
                  <a:cubicBezTo>
                    <a:pt x="2293" y="61"/>
                    <a:pt x="2306" y="57"/>
                    <a:pt x="2322" y="60"/>
                  </a:cubicBezTo>
                  <a:cubicBezTo>
                    <a:pt x="2346" y="65"/>
                    <a:pt x="2344" y="40"/>
                    <a:pt x="2365" y="38"/>
                  </a:cubicBezTo>
                  <a:cubicBezTo>
                    <a:pt x="2347" y="38"/>
                    <a:pt x="2329" y="38"/>
                    <a:pt x="2311" y="38"/>
                  </a:cubicBezTo>
                  <a:cubicBezTo>
                    <a:pt x="2295" y="38"/>
                    <a:pt x="2302" y="12"/>
                    <a:pt x="2302" y="0"/>
                  </a:cubicBezTo>
                  <a:cubicBezTo>
                    <a:pt x="2331" y="3"/>
                    <a:pt x="2358" y="13"/>
                    <a:pt x="2383" y="27"/>
                  </a:cubicBezTo>
                  <a:cubicBezTo>
                    <a:pt x="2405" y="39"/>
                    <a:pt x="2431" y="31"/>
                    <a:pt x="2454" y="42"/>
                  </a:cubicBezTo>
                  <a:cubicBezTo>
                    <a:pt x="2490" y="60"/>
                    <a:pt x="2625" y="24"/>
                    <a:pt x="2625" y="84"/>
                  </a:cubicBezTo>
                  <a:cubicBezTo>
                    <a:pt x="2644" y="77"/>
                    <a:pt x="2648" y="95"/>
                    <a:pt x="2663" y="102"/>
                  </a:cubicBezTo>
                  <a:cubicBezTo>
                    <a:pt x="2680" y="109"/>
                    <a:pt x="2709" y="104"/>
                    <a:pt x="2727" y="104"/>
                  </a:cubicBezTo>
                  <a:cubicBezTo>
                    <a:pt x="2745" y="104"/>
                    <a:pt x="2766" y="100"/>
                    <a:pt x="2785" y="104"/>
                  </a:cubicBezTo>
                  <a:cubicBezTo>
                    <a:pt x="2802" y="108"/>
                    <a:pt x="2818" y="101"/>
                    <a:pt x="2837" y="108"/>
                  </a:cubicBezTo>
                  <a:cubicBezTo>
                    <a:pt x="2839" y="103"/>
                    <a:pt x="2838" y="99"/>
                    <a:pt x="2833" y="96"/>
                  </a:cubicBezTo>
                  <a:cubicBezTo>
                    <a:pt x="2848" y="87"/>
                    <a:pt x="2869" y="96"/>
                    <a:pt x="2884" y="98"/>
                  </a:cubicBezTo>
                  <a:cubicBezTo>
                    <a:pt x="2907" y="101"/>
                    <a:pt x="2930" y="102"/>
                    <a:pt x="2953" y="106"/>
                  </a:cubicBezTo>
                  <a:cubicBezTo>
                    <a:pt x="2965" y="108"/>
                    <a:pt x="2978" y="109"/>
                    <a:pt x="2990" y="112"/>
                  </a:cubicBezTo>
                  <a:cubicBezTo>
                    <a:pt x="3004" y="115"/>
                    <a:pt x="2998" y="127"/>
                    <a:pt x="3009" y="131"/>
                  </a:cubicBezTo>
                  <a:cubicBezTo>
                    <a:pt x="3016" y="134"/>
                    <a:pt x="3071" y="147"/>
                    <a:pt x="3071" y="148"/>
                  </a:cubicBezTo>
                  <a:cubicBezTo>
                    <a:pt x="3069" y="141"/>
                    <a:pt x="3059" y="136"/>
                    <a:pt x="3054" y="132"/>
                  </a:cubicBezTo>
                  <a:cubicBezTo>
                    <a:pt x="3076" y="128"/>
                    <a:pt x="3098" y="136"/>
                    <a:pt x="3120" y="140"/>
                  </a:cubicBezTo>
                  <a:cubicBezTo>
                    <a:pt x="3130" y="141"/>
                    <a:pt x="3130" y="137"/>
                    <a:pt x="3135" y="131"/>
                  </a:cubicBezTo>
                  <a:cubicBezTo>
                    <a:pt x="3148" y="131"/>
                    <a:pt x="3160" y="131"/>
                    <a:pt x="3173" y="131"/>
                  </a:cubicBezTo>
                  <a:cubicBezTo>
                    <a:pt x="3167" y="122"/>
                    <a:pt x="3173" y="98"/>
                    <a:pt x="3166" y="94"/>
                  </a:cubicBezTo>
                  <a:cubicBezTo>
                    <a:pt x="3157" y="88"/>
                    <a:pt x="3130" y="94"/>
                    <a:pt x="3120" y="94"/>
                  </a:cubicBezTo>
                  <a:cubicBezTo>
                    <a:pt x="3081" y="93"/>
                    <a:pt x="3056" y="85"/>
                    <a:pt x="3025" y="62"/>
                  </a:cubicBezTo>
                  <a:cubicBezTo>
                    <a:pt x="3039" y="51"/>
                    <a:pt x="3092" y="60"/>
                    <a:pt x="3110" y="61"/>
                  </a:cubicBezTo>
                  <a:cubicBezTo>
                    <a:pt x="3142" y="63"/>
                    <a:pt x="3173" y="72"/>
                    <a:pt x="3204" y="78"/>
                  </a:cubicBezTo>
                  <a:cubicBezTo>
                    <a:pt x="3198" y="82"/>
                    <a:pt x="3191" y="86"/>
                    <a:pt x="3184" y="90"/>
                  </a:cubicBezTo>
                  <a:cubicBezTo>
                    <a:pt x="3218" y="103"/>
                    <a:pt x="3243" y="122"/>
                    <a:pt x="3282" y="121"/>
                  </a:cubicBezTo>
                  <a:cubicBezTo>
                    <a:pt x="3314" y="121"/>
                    <a:pt x="3349" y="123"/>
                    <a:pt x="3381" y="128"/>
                  </a:cubicBezTo>
                  <a:cubicBezTo>
                    <a:pt x="3417" y="134"/>
                    <a:pt x="3451" y="150"/>
                    <a:pt x="3487" y="153"/>
                  </a:cubicBezTo>
                  <a:cubicBezTo>
                    <a:pt x="3523" y="156"/>
                    <a:pt x="3560" y="150"/>
                    <a:pt x="3596" y="155"/>
                  </a:cubicBezTo>
                  <a:cubicBezTo>
                    <a:pt x="3626" y="159"/>
                    <a:pt x="3655" y="171"/>
                    <a:pt x="3685" y="172"/>
                  </a:cubicBezTo>
                  <a:cubicBezTo>
                    <a:pt x="3722" y="174"/>
                    <a:pt x="3759" y="172"/>
                    <a:pt x="3795" y="172"/>
                  </a:cubicBezTo>
                  <a:cubicBezTo>
                    <a:pt x="3818" y="172"/>
                    <a:pt x="3835" y="164"/>
                    <a:pt x="3860" y="163"/>
                  </a:cubicBezTo>
                  <a:cubicBezTo>
                    <a:pt x="3903" y="161"/>
                    <a:pt x="3947" y="159"/>
                    <a:pt x="3990" y="165"/>
                  </a:cubicBezTo>
                  <a:cubicBezTo>
                    <a:pt x="3993" y="151"/>
                    <a:pt x="3961" y="141"/>
                    <a:pt x="3996" y="140"/>
                  </a:cubicBezTo>
                  <a:cubicBezTo>
                    <a:pt x="4016" y="139"/>
                    <a:pt x="4035" y="141"/>
                    <a:pt x="4054" y="141"/>
                  </a:cubicBezTo>
                  <a:cubicBezTo>
                    <a:pt x="4051" y="155"/>
                    <a:pt x="4031" y="156"/>
                    <a:pt x="4022" y="165"/>
                  </a:cubicBezTo>
                  <a:cubicBezTo>
                    <a:pt x="4010" y="175"/>
                    <a:pt x="4049" y="180"/>
                    <a:pt x="4053" y="181"/>
                  </a:cubicBezTo>
                  <a:cubicBezTo>
                    <a:pt x="4109" y="195"/>
                    <a:pt x="4165" y="205"/>
                    <a:pt x="4221" y="215"/>
                  </a:cubicBezTo>
                  <a:cubicBezTo>
                    <a:pt x="4271" y="223"/>
                    <a:pt x="4321" y="222"/>
                    <a:pt x="4371" y="230"/>
                  </a:cubicBezTo>
                  <a:cubicBezTo>
                    <a:pt x="4377" y="231"/>
                    <a:pt x="4408" y="230"/>
                    <a:pt x="4411" y="235"/>
                  </a:cubicBezTo>
                  <a:cubicBezTo>
                    <a:pt x="4425" y="256"/>
                    <a:pt x="4391" y="249"/>
                    <a:pt x="4387" y="256"/>
                  </a:cubicBezTo>
                  <a:cubicBezTo>
                    <a:pt x="4398" y="262"/>
                    <a:pt x="4408" y="267"/>
                    <a:pt x="4418" y="273"/>
                  </a:cubicBezTo>
                  <a:cubicBezTo>
                    <a:pt x="4375" y="273"/>
                    <a:pt x="4332" y="267"/>
                    <a:pt x="4289" y="260"/>
                  </a:cubicBezTo>
                  <a:cubicBezTo>
                    <a:pt x="4274" y="257"/>
                    <a:pt x="4250" y="249"/>
                    <a:pt x="4236" y="251"/>
                  </a:cubicBezTo>
                  <a:cubicBezTo>
                    <a:pt x="4225" y="252"/>
                    <a:pt x="4232" y="272"/>
                    <a:pt x="4222" y="278"/>
                  </a:cubicBezTo>
                  <a:cubicBezTo>
                    <a:pt x="4244" y="284"/>
                    <a:pt x="4266" y="291"/>
                    <a:pt x="4288" y="298"/>
                  </a:cubicBezTo>
                  <a:cubicBezTo>
                    <a:pt x="4291" y="300"/>
                    <a:pt x="4326" y="309"/>
                    <a:pt x="4309" y="320"/>
                  </a:cubicBezTo>
                  <a:cubicBezTo>
                    <a:pt x="4291" y="331"/>
                    <a:pt x="4267" y="303"/>
                    <a:pt x="4248" y="319"/>
                  </a:cubicBezTo>
                  <a:cubicBezTo>
                    <a:pt x="4238" y="327"/>
                    <a:pt x="4227" y="335"/>
                    <a:pt x="4217" y="342"/>
                  </a:cubicBezTo>
                  <a:cubicBezTo>
                    <a:pt x="4200" y="354"/>
                    <a:pt x="4205" y="352"/>
                    <a:pt x="4213" y="366"/>
                  </a:cubicBezTo>
                  <a:cubicBezTo>
                    <a:pt x="4187" y="369"/>
                    <a:pt x="4160" y="350"/>
                    <a:pt x="4135" y="358"/>
                  </a:cubicBezTo>
                  <a:cubicBezTo>
                    <a:pt x="4119" y="363"/>
                    <a:pt x="4138" y="371"/>
                    <a:pt x="4115" y="363"/>
                  </a:cubicBezTo>
                  <a:cubicBezTo>
                    <a:pt x="4096" y="357"/>
                    <a:pt x="4091" y="360"/>
                    <a:pt x="4076" y="371"/>
                  </a:cubicBezTo>
                  <a:cubicBezTo>
                    <a:pt x="4099" y="383"/>
                    <a:pt x="4075" y="408"/>
                    <a:pt x="4112" y="408"/>
                  </a:cubicBezTo>
                  <a:cubicBezTo>
                    <a:pt x="4123" y="408"/>
                    <a:pt x="4119" y="410"/>
                    <a:pt x="4125" y="416"/>
                  </a:cubicBezTo>
                  <a:cubicBezTo>
                    <a:pt x="4136" y="427"/>
                    <a:pt x="4154" y="426"/>
                    <a:pt x="4166" y="434"/>
                  </a:cubicBezTo>
                  <a:cubicBezTo>
                    <a:pt x="4153" y="452"/>
                    <a:pt x="4156" y="452"/>
                    <a:pt x="4173" y="465"/>
                  </a:cubicBezTo>
                  <a:cubicBezTo>
                    <a:pt x="4191" y="478"/>
                    <a:pt x="4163" y="483"/>
                    <a:pt x="4153" y="484"/>
                  </a:cubicBezTo>
                  <a:cubicBezTo>
                    <a:pt x="4163" y="491"/>
                    <a:pt x="4174" y="499"/>
                    <a:pt x="4184" y="506"/>
                  </a:cubicBezTo>
                  <a:cubicBezTo>
                    <a:pt x="4159" y="514"/>
                    <a:pt x="4167" y="532"/>
                    <a:pt x="4167" y="556"/>
                  </a:cubicBezTo>
                  <a:cubicBezTo>
                    <a:pt x="4144" y="558"/>
                    <a:pt x="4112" y="527"/>
                    <a:pt x="4093" y="515"/>
                  </a:cubicBezTo>
                  <a:cubicBezTo>
                    <a:pt x="4063" y="496"/>
                    <a:pt x="4026" y="479"/>
                    <a:pt x="4000" y="454"/>
                  </a:cubicBezTo>
                  <a:cubicBezTo>
                    <a:pt x="3984" y="437"/>
                    <a:pt x="3969" y="421"/>
                    <a:pt x="3987" y="403"/>
                  </a:cubicBezTo>
                  <a:cubicBezTo>
                    <a:pt x="3992" y="398"/>
                    <a:pt x="4023" y="339"/>
                    <a:pt x="4021" y="337"/>
                  </a:cubicBezTo>
                  <a:cubicBezTo>
                    <a:pt x="4018" y="332"/>
                    <a:pt x="3974" y="298"/>
                    <a:pt x="3978" y="319"/>
                  </a:cubicBezTo>
                  <a:cubicBezTo>
                    <a:pt x="3983" y="348"/>
                    <a:pt x="3969" y="358"/>
                    <a:pt x="3939" y="348"/>
                  </a:cubicBezTo>
                  <a:cubicBezTo>
                    <a:pt x="3923" y="343"/>
                    <a:pt x="3927" y="335"/>
                    <a:pt x="3907" y="335"/>
                  </a:cubicBezTo>
                  <a:cubicBezTo>
                    <a:pt x="3895" y="335"/>
                    <a:pt x="3875" y="330"/>
                    <a:pt x="3868" y="340"/>
                  </a:cubicBezTo>
                  <a:cubicBezTo>
                    <a:pt x="3848" y="374"/>
                    <a:pt x="3877" y="376"/>
                    <a:pt x="3907" y="376"/>
                  </a:cubicBezTo>
                  <a:cubicBezTo>
                    <a:pt x="3893" y="383"/>
                    <a:pt x="3877" y="389"/>
                    <a:pt x="3861" y="390"/>
                  </a:cubicBezTo>
                  <a:cubicBezTo>
                    <a:pt x="3837" y="392"/>
                    <a:pt x="3827" y="402"/>
                    <a:pt x="3813" y="382"/>
                  </a:cubicBezTo>
                  <a:cubicBezTo>
                    <a:pt x="3795" y="358"/>
                    <a:pt x="3768" y="364"/>
                    <a:pt x="3750" y="382"/>
                  </a:cubicBezTo>
                  <a:cubicBezTo>
                    <a:pt x="3752" y="378"/>
                    <a:pt x="3735" y="381"/>
                    <a:pt x="3726" y="381"/>
                  </a:cubicBezTo>
                  <a:cubicBezTo>
                    <a:pt x="3699" y="381"/>
                    <a:pt x="3673" y="381"/>
                    <a:pt x="3646" y="381"/>
                  </a:cubicBezTo>
                  <a:cubicBezTo>
                    <a:pt x="3617" y="381"/>
                    <a:pt x="3620" y="383"/>
                    <a:pt x="3611" y="411"/>
                  </a:cubicBezTo>
                  <a:cubicBezTo>
                    <a:pt x="3607" y="421"/>
                    <a:pt x="3605" y="431"/>
                    <a:pt x="3604" y="442"/>
                  </a:cubicBezTo>
                  <a:cubicBezTo>
                    <a:pt x="3603" y="456"/>
                    <a:pt x="3583" y="461"/>
                    <a:pt x="3577" y="472"/>
                  </a:cubicBezTo>
                  <a:cubicBezTo>
                    <a:pt x="3598" y="470"/>
                    <a:pt x="3641" y="474"/>
                    <a:pt x="3653" y="494"/>
                  </a:cubicBezTo>
                  <a:cubicBezTo>
                    <a:pt x="3672" y="483"/>
                    <a:pt x="3678" y="482"/>
                    <a:pt x="3698" y="489"/>
                  </a:cubicBezTo>
                  <a:cubicBezTo>
                    <a:pt x="3711" y="494"/>
                    <a:pt x="3724" y="499"/>
                    <a:pt x="3737" y="504"/>
                  </a:cubicBezTo>
                  <a:cubicBezTo>
                    <a:pt x="3726" y="500"/>
                    <a:pt x="3765" y="515"/>
                    <a:pt x="3755" y="518"/>
                  </a:cubicBezTo>
                  <a:cubicBezTo>
                    <a:pt x="3752" y="518"/>
                    <a:pt x="3743" y="507"/>
                    <a:pt x="3750" y="509"/>
                  </a:cubicBezTo>
                  <a:cubicBezTo>
                    <a:pt x="3759" y="522"/>
                    <a:pt x="3738" y="505"/>
                    <a:pt x="3750" y="509"/>
                  </a:cubicBezTo>
                  <a:close/>
                  <a:moveTo>
                    <a:pt x="718" y="723"/>
                  </a:moveTo>
                  <a:cubicBezTo>
                    <a:pt x="724" y="728"/>
                    <a:pt x="734" y="726"/>
                    <a:pt x="741" y="726"/>
                  </a:cubicBezTo>
                  <a:cubicBezTo>
                    <a:pt x="736" y="710"/>
                    <a:pt x="706" y="699"/>
                    <a:pt x="696" y="707"/>
                  </a:cubicBezTo>
                  <a:cubicBezTo>
                    <a:pt x="678" y="720"/>
                    <a:pt x="646" y="724"/>
                    <a:pt x="623" y="724"/>
                  </a:cubicBezTo>
                  <a:cubicBezTo>
                    <a:pt x="610" y="723"/>
                    <a:pt x="582" y="715"/>
                    <a:pt x="582" y="734"/>
                  </a:cubicBezTo>
                  <a:cubicBezTo>
                    <a:pt x="582" y="759"/>
                    <a:pt x="558" y="763"/>
                    <a:pt x="538" y="769"/>
                  </a:cubicBezTo>
                  <a:cubicBezTo>
                    <a:pt x="523" y="773"/>
                    <a:pt x="494" y="786"/>
                    <a:pt x="483" y="798"/>
                  </a:cubicBezTo>
                  <a:cubicBezTo>
                    <a:pt x="478" y="803"/>
                    <a:pt x="490" y="818"/>
                    <a:pt x="493" y="822"/>
                  </a:cubicBezTo>
                  <a:cubicBezTo>
                    <a:pt x="497" y="829"/>
                    <a:pt x="477" y="836"/>
                    <a:pt x="473" y="838"/>
                  </a:cubicBezTo>
                  <a:cubicBezTo>
                    <a:pt x="452" y="847"/>
                    <a:pt x="435" y="862"/>
                    <a:pt x="411" y="862"/>
                  </a:cubicBezTo>
                  <a:cubicBezTo>
                    <a:pt x="389" y="863"/>
                    <a:pt x="362" y="865"/>
                    <a:pt x="352" y="890"/>
                  </a:cubicBezTo>
                  <a:cubicBezTo>
                    <a:pt x="381" y="890"/>
                    <a:pt x="411" y="892"/>
                    <a:pt x="439" y="885"/>
                  </a:cubicBezTo>
                  <a:cubicBezTo>
                    <a:pt x="472" y="877"/>
                    <a:pt x="500" y="866"/>
                    <a:pt x="534" y="863"/>
                  </a:cubicBezTo>
                  <a:cubicBezTo>
                    <a:pt x="568" y="859"/>
                    <a:pt x="603" y="856"/>
                    <a:pt x="638" y="857"/>
                  </a:cubicBezTo>
                  <a:cubicBezTo>
                    <a:pt x="668" y="858"/>
                    <a:pt x="702" y="860"/>
                    <a:pt x="731" y="847"/>
                  </a:cubicBezTo>
                  <a:cubicBezTo>
                    <a:pt x="739" y="864"/>
                    <a:pt x="756" y="858"/>
                    <a:pt x="773" y="858"/>
                  </a:cubicBezTo>
                  <a:cubicBezTo>
                    <a:pt x="755" y="872"/>
                    <a:pt x="758" y="869"/>
                    <a:pt x="768" y="888"/>
                  </a:cubicBezTo>
                  <a:cubicBezTo>
                    <a:pt x="778" y="906"/>
                    <a:pt x="747" y="918"/>
                    <a:pt x="735" y="927"/>
                  </a:cubicBezTo>
                  <a:cubicBezTo>
                    <a:pt x="747" y="927"/>
                    <a:pt x="760" y="927"/>
                    <a:pt x="772" y="927"/>
                  </a:cubicBezTo>
                  <a:cubicBezTo>
                    <a:pt x="771" y="935"/>
                    <a:pt x="776" y="941"/>
                    <a:pt x="783" y="944"/>
                  </a:cubicBezTo>
                  <a:cubicBezTo>
                    <a:pt x="801" y="952"/>
                    <a:pt x="822" y="950"/>
                    <a:pt x="841" y="951"/>
                  </a:cubicBezTo>
                  <a:cubicBezTo>
                    <a:pt x="867" y="953"/>
                    <a:pt x="876" y="966"/>
                    <a:pt x="898" y="977"/>
                  </a:cubicBezTo>
                  <a:cubicBezTo>
                    <a:pt x="924" y="991"/>
                    <a:pt x="957" y="1001"/>
                    <a:pt x="987" y="1006"/>
                  </a:cubicBezTo>
                  <a:cubicBezTo>
                    <a:pt x="987" y="987"/>
                    <a:pt x="979" y="967"/>
                    <a:pt x="999" y="960"/>
                  </a:cubicBezTo>
                  <a:cubicBezTo>
                    <a:pt x="1019" y="954"/>
                    <a:pt x="1044" y="945"/>
                    <a:pt x="1064" y="951"/>
                  </a:cubicBezTo>
                  <a:cubicBezTo>
                    <a:pt x="1083" y="955"/>
                    <a:pt x="1098" y="969"/>
                    <a:pt x="1118" y="971"/>
                  </a:cubicBezTo>
                  <a:cubicBezTo>
                    <a:pt x="1140" y="974"/>
                    <a:pt x="1163" y="972"/>
                    <a:pt x="1185" y="976"/>
                  </a:cubicBezTo>
                  <a:cubicBezTo>
                    <a:pt x="1206" y="980"/>
                    <a:pt x="1228" y="987"/>
                    <a:pt x="1249" y="985"/>
                  </a:cubicBezTo>
                  <a:cubicBezTo>
                    <a:pt x="1258" y="983"/>
                    <a:pt x="1300" y="963"/>
                    <a:pt x="1302" y="978"/>
                  </a:cubicBezTo>
                  <a:cubicBezTo>
                    <a:pt x="1304" y="992"/>
                    <a:pt x="1348" y="991"/>
                    <a:pt x="1357" y="985"/>
                  </a:cubicBezTo>
                  <a:cubicBezTo>
                    <a:pt x="1366" y="979"/>
                    <a:pt x="1369" y="955"/>
                    <a:pt x="1381" y="946"/>
                  </a:cubicBezTo>
                  <a:cubicBezTo>
                    <a:pt x="1398" y="932"/>
                    <a:pt x="1401" y="934"/>
                    <a:pt x="1396" y="913"/>
                  </a:cubicBezTo>
                  <a:cubicBezTo>
                    <a:pt x="1390" y="886"/>
                    <a:pt x="1387" y="849"/>
                    <a:pt x="1344" y="870"/>
                  </a:cubicBezTo>
                  <a:cubicBezTo>
                    <a:pt x="1313" y="885"/>
                    <a:pt x="1314" y="887"/>
                    <a:pt x="1285" y="865"/>
                  </a:cubicBezTo>
                  <a:cubicBezTo>
                    <a:pt x="1274" y="857"/>
                    <a:pt x="1249" y="871"/>
                    <a:pt x="1236" y="871"/>
                  </a:cubicBezTo>
                  <a:cubicBezTo>
                    <a:pt x="1214" y="871"/>
                    <a:pt x="1193" y="864"/>
                    <a:pt x="1171" y="861"/>
                  </a:cubicBezTo>
                  <a:cubicBezTo>
                    <a:pt x="1186" y="846"/>
                    <a:pt x="1158" y="828"/>
                    <a:pt x="1150" y="823"/>
                  </a:cubicBezTo>
                  <a:cubicBezTo>
                    <a:pt x="1155" y="821"/>
                    <a:pt x="1161" y="819"/>
                    <a:pt x="1167" y="817"/>
                  </a:cubicBezTo>
                  <a:cubicBezTo>
                    <a:pt x="1161" y="813"/>
                    <a:pt x="1133" y="805"/>
                    <a:pt x="1132" y="797"/>
                  </a:cubicBezTo>
                  <a:cubicBezTo>
                    <a:pt x="1132" y="790"/>
                    <a:pt x="1144" y="784"/>
                    <a:pt x="1133" y="780"/>
                  </a:cubicBezTo>
                  <a:cubicBezTo>
                    <a:pt x="1124" y="777"/>
                    <a:pt x="1113" y="776"/>
                    <a:pt x="1103" y="775"/>
                  </a:cubicBezTo>
                  <a:cubicBezTo>
                    <a:pt x="1083" y="774"/>
                    <a:pt x="1082" y="774"/>
                    <a:pt x="1080" y="794"/>
                  </a:cubicBezTo>
                  <a:cubicBezTo>
                    <a:pt x="1074" y="792"/>
                    <a:pt x="1069" y="791"/>
                    <a:pt x="1063" y="791"/>
                  </a:cubicBezTo>
                  <a:cubicBezTo>
                    <a:pt x="1062" y="791"/>
                    <a:pt x="1105" y="832"/>
                    <a:pt x="1109" y="836"/>
                  </a:cubicBezTo>
                  <a:cubicBezTo>
                    <a:pt x="1098" y="840"/>
                    <a:pt x="1093" y="841"/>
                    <a:pt x="1093" y="853"/>
                  </a:cubicBezTo>
                  <a:cubicBezTo>
                    <a:pt x="1073" y="844"/>
                    <a:pt x="1068" y="855"/>
                    <a:pt x="1076" y="871"/>
                  </a:cubicBezTo>
                  <a:cubicBezTo>
                    <a:pt x="1058" y="871"/>
                    <a:pt x="991" y="852"/>
                    <a:pt x="1030" y="829"/>
                  </a:cubicBezTo>
                  <a:cubicBezTo>
                    <a:pt x="1010" y="816"/>
                    <a:pt x="973" y="801"/>
                    <a:pt x="973" y="777"/>
                  </a:cubicBezTo>
                  <a:cubicBezTo>
                    <a:pt x="973" y="745"/>
                    <a:pt x="949" y="733"/>
                    <a:pt x="920" y="726"/>
                  </a:cubicBezTo>
                  <a:cubicBezTo>
                    <a:pt x="907" y="722"/>
                    <a:pt x="870" y="720"/>
                    <a:pt x="862" y="707"/>
                  </a:cubicBezTo>
                  <a:cubicBezTo>
                    <a:pt x="851" y="692"/>
                    <a:pt x="853" y="661"/>
                    <a:pt x="830" y="689"/>
                  </a:cubicBezTo>
                  <a:cubicBezTo>
                    <a:pt x="824" y="658"/>
                    <a:pt x="829" y="683"/>
                    <a:pt x="814" y="670"/>
                  </a:cubicBezTo>
                  <a:cubicBezTo>
                    <a:pt x="806" y="663"/>
                    <a:pt x="801" y="669"/>
                    <a:pt x="801" y="679"/>
                  </a:cubicBezTo>
                  <a:cubicBezTo>
                    <a:pt x="802" y="706"/>
                    <a:pt x="841" y="708"/>
                    <a:pt x="842" y="735"/>
                  </a:cubicBezTo>
                  <a:cubicBezTo>
                    <a:pt x="857" y="746"/>
                    <a:pt x="861" y="751"/>
                    <a:pt x="880" y="751"/>
                  </a:cubicBezTo>
                  <a:cubicBezTo>
                    <a:pt x="895" y="751"/>
                    <a:pt x="891" y="751"/>
                    <a:pt x="900" y="762"/>
                  </a:cubicBezTo>
                  <a:cubicBezTo>
                    <a:pt x="911" y="777"/>
                    <a:pt x="934" y="782"/>
                    <a:pt x="950" y="791"/>
                  </a:cubicBezTo>
                  <a:cubicBezTo>
                    <a:pt x="929" y="798"/>
                    <a:pt x="920" y="774"/>
                    <a:pt x="905" y="795"/>
                  </a:cubicBezTo>
                  <a:cubicBezTo>
                    <a:pt x="915" y="799"/>
                    <a:pt x="916" y="800"/>
                    <a:pt x="916" y="810"/>
                  </a:cubicBezTo>
                  <a:cubicBezTo>
                    <a:pt x="898" y="815"/>
                    <a:pt x="903" y="817"/>
                    <a:pt x="903" y="833"/>
                  </a:cubicBezTo>
                  <a:cubicBezTo>
                    <a:pt x="903" y="844"/>
                    <a:pt x="885" y="839"/>
                    <a:pt x="879" y="839"/>
                  </a:cubicBezTo>
                  <a:cubicBezTo>
                    <a:pt x="863" y="862"/>
                    <a:pt x="863" y="862"/>
                    <a:pt x="836" y="859"/>
                  </a:cubicBezTo>
                  <a:cubicBezTo>
                    <a:pt x="823" y="858"/>
                    <a:pt x="810" y="856"/>
                    <a:pt x="798" y="852"/>
                  </a:cubicBezTo>
                  <a:cubicBezTo>
                    <a:pt x="798" y="835"/>
                    <a:pt x="800" y="833"/>
                    <a:pt x="819" y="834"/>
                  </a:cubicBezTo>
                  <a:cubicBezTo>
                    <a:pt x="841" y="835"/>
                    <a:pt x="875" y="829"/>
                    <a:pt x="893" y="812"/>
                  </a:cubicBezTo>
                  <a:cubicBezTo>
                    <a:pt x="863" y="767"/>
                    <a:pt x="788" y="759"/>
                    <a:pt x="745" y="731"/>
                  </a:cubicBezTo>
                  <a:cubicBezTo>
                    <a:pt x="745" y="753"/>
                    <a:pt x="752" y="767"/>
                    <a:pt x="728" y="771"/>
                  </a:cubicBezTo>
                  <a:cubicBezTo>
                    <a:pt x="738" y="783"/>
                    <a:pt x="731" y="797"/>
                    <a:pt x="734" y="810"/>
                  </a:cubicBezTo>
                  <a:cubicBezTo>
                    <a:pt x="693" y="810"/>
                    <a:pt x="694" y="804"/>
                    <a:pt x="682" y="764"/>
                  </a:cubicBezTo>
                  <a:cubicBezTo>
                    <a:pt x="692" y="764"/>
                    <a:pt x="703" y="764"/>
                    <a:pt x="714" y="764"/>
                  </a:cubicBezTo>
                  <a:cubicBezTo>
                    <a:pt x="697" y="759"/>
                    <a:pt x="697" y="755"/>
                    <a:pt x="697" y="738"/>
                  </a:cubicBezTo>
                  <a:cubicBezTo>
                    <a:pt x="697" y="719"/>
                    <a:pt x="710" y="728"/>
                    <a:pt x="718" y="723"/>
                  </a:cubicBezTo>
                  <a:cubicBezTo>
                    <a:pt x="723" y="727"/>
                    <a:pt x="716" y="725"/>
                    <a:pt x="718" y="723"/>
                  </a:cubicBezTo>
                  <a:close/>
                  <a:moveTo>
                    <a:pt x="1802" y="666"/>
                  </a:moveTo>
                  <a:cubicBezTo>
                    <a:pt x="1779" y="641"/>
                    <a:pt x="1742" y="637"/>
                    <a:pt x="1710" y="641"/>
                  </a:cubicBezTo>
                  <a:cubicBezTo>
                    <a:pt x="1695" y="643"/>
                    <a:pt x="1643" y="655"/>
                    <a:pt x="1636" y="671"/>
                  </a:cubicBezTo>
                  <a:cubicBezTo>
                    <a:pt x="1630" y="683"/>
                    <a:pt x="1634" y="684"/>
                    <a:pt x="1644" y="693"/>
                  </a:cubicBezTo>
                  <a:cubicBezTo>
                    <a:pt x="1657" y="704"/>
                    <a:pt x="1656" y="714"/>
                    <a:pt x="1663" y="728"/>
                  </a:cubicBezTo>
                  <a:cubicBezTo>
                    <a:pt x="1675" y="749"/>
                    <a:pt x="1720" y="772"/>
                    <a:pt x="1742" y="777"/>
                  </a:cubicBezTo>
                  <a:cubicBezTo>
                    <a:pt x="1723" y="794"/>
                    <a:pt x="1710" y="842"/>
                    <a:pt x="1739" y="853"/>
                  </a:cubicBezTo>
                  <a:cubicBezTo>
                    <a:pt x="1779" y="868"/>
                    <a:pt x="1807" y="863"/>
                    <a:pt x="1848" y="856"/>
                  </a:cubicBezTo>
                  <a:cubicBezTo>
                    <a:pt x="1837" y="838"/>
                    <a:pt x="1832" y="818"/>
                    <a:pt x="1818" y="802"/>
                  </a:cubicBezTo>
                  <a:cubicBezTo>
                    <a:pt x="1800" y="782"/>
                    <a:pt x="1796" y="775"/>
                    <a:pt x="1827" y="773"/>
                  </a:cubicBezTo>
                  <a:cubicBezTo>
                    <a:pt x="1823" y="768"/>
                    <a:pt x="1819" y="763"/>
                    <a:pt x="1815" y="757"/>
                  </a:cubicBezTo>
                  <a:cubicBezTo>
                    <a:pt x="1810" y="762"/>
                    <a:pt x="1806" y="767"/>
                    <a:pt x="1802" y="772"/>
                  </a:cubicBezTo>
                  <a:cubicBezTo>
                    <a:pt x="1787" y="758"/>
                    <a:pt x="1782" y="753"/>
                    <a:pt x="1782" y="733"/>
                  </a:cubicBezTo>
                  <a:cubicBezTo>
                    <a:pt x="1760" y="731"/>
                    <a:pt x="1735" y="711"/>
                    <a:pt x="1733" y="688"/>
                  </a:cubicBezTo>
                  <a:cubicBezTo>
                    <a:pt x="1731" y="670"/>
                    <a:pt x="1744" y="667"/>
                    <a:pt x="1759" y="668"/>
                  </a:cubicBezTo>
                  <a:cubicBezTo>
                    <a:pt x="1768" y="668"/>
                    <a:pt x="1808" y="670"/>
                    <a:pt x="1796" y="660"/>
                  </a:cubicBezTo>
                  <a:cubicBezTo>
                    <a:pt x="1797" y="661"/>
                    <a:pt x="1800" y="666"/>
                    <a:pt x="1802" y="666"/>
                  </a:cubicBezTo>
                  <a:cubicBezTo>
                    <a:pt x="1783" y="646"/>
                    <a:pt x="1800" y="666"/>
                    <a:pt x="1802" y="666"/>
                  </a:cubicBezTo>
                  <a:close/>
                  <a:moveTo>
                    <a:pt x="1229" y="654"/>
                  </a:moveTo>
                  <a:cubicBezTo>
                    <a:pt x="1217" y="662"/>
                    <a:pt x="1223" y="672"/>
                    <a:pt x="1220" y="683"/>
                  </a:cubicBezTo>
                  <a:cubicBezTo>
                    <a:pt x="1217" y="693"/>
                    <a:pt x="1203" y="695"/>
                    <a:pt x="1195" y="697"/>
                  </a:cubicBezTo>
                  <a:cubicBezTo>
                    <a:pt x="1200" y="701"/>
                    <a:pt x="1205" y="705"/>
                    <a:pt x="1209" y="709"/>
                  </a:cubicBezTo>
                  <a:cubicBezTo>
                    <a:pt x="1188" y="722"/>
                    <a:pt x="1175" y="727"/>
                    <a:pt x="1191" y="752"/>
                  </a:cubicBezTo>
                  <a:cubicBezTo>
                    <a:pt x="1203" y="774"/>
                    <a:pt x="1269" y="769"/>
                    <a:pt x="1285" y="757"/>
                  </a:cubicBezTo>
                  <a:cubicBezTo>
                    <a:pt x="1315" y="733"/>
                    <a:pt x="1341" y="736"/>
                    <a:pt x="1375" y="749"/>
                  </a:cubicBezTo>
                  <a:cubicBezTo>
                    <a:pt x="1409" y="762"/>
                    <a:pt x="1436" y="768"/>
                    <a:pt x="1472" y="765"/>
                  </a:cubicBezTo>
                  <a:cubicBezTo>
                    <a:pt x="1488" y="764"/>
                    <a:pt x="1501" y="753"/>
                    <a:pt x="1517" y="755"/>
                  </a:cubicBezTo>
                  <a:cubicBezTo>
                    <a:pt x="1517" y="739"/>
                    <a:pt x="1504" y="736"/>
                    <a:pt x="1491" y="729"/>
                  </a:cubicBezTo>
                  <a:cubicBezTo>
                    <a:pt x="1465" y="713"/>
                    <a:pt x="1431" y="698"/>
                    <a:pt x="1401" y="689"/>
                  </a:cubicBezTo>
                  <a:cubicBezTo>
                    <a:pt x="1385" y="684"/>
                    <a:pt x="1368" y="684"/>
                    <a:pt x="1352" y="689"/>
                  </a:cubicBezTo>
                  <a:cubicBezTo>
                    <a:pt x="1334" y="693"/>
                    <a:pt x="1318" y="708"/>
                    <a:pt x="1310" y="688"/>
                  </a:cubicBezTo>
                  <a:cubicBezTo>
                    <a:pt x="1303" y="676"/>
                    <a:pt x="1267" y="671"/>
                    <a:pt x="1296" y="661"/>
                  </a:cubicBezTo>
                  <a:cubicBezTo>
                    <a:pt x="1285" y="652"/>
                    <a:pt x="1233" y="646"/>
                    <a:pt x="1225" y="657"/>
                  </a:cubicBezTo>
                  <a:cubicBezTo>
                    <a:pt x="1223" y="661"/>
                    <a:pt x="1239" y="656"/>
                    <a:pt x="1235" y="654"/>
                  </a:cubicBezTo>
                  <a:cubicBezTo>
                    <a:pt x="1233" y="654"/>
                    <a:pt x="1231" y="654"/>
                    <a:pt x="1229" y="654"/>
                  </a:cubicBezTo>
                  <a:cubicBezTo>
                    <a:pt x="1220" y="660"/>
                    <a:pt x="1249" y="654"/>
                    <a:pt x="1229" y="654"/>
                  </a:cubicBezTo>
                  <a:close/>
                  <a:moveTo>
                    <a:pt x="1975" y="226"/>
                  </a:moveTo>
                  <a:cubicBezTo>
                    <a:pt x="2005" y="246"/>
                    <a:pt x="2064" y="205"/>
                    <a:pt x="2006" y="195"/>
                  </a:cubicBezTo>
                  <a:cubicBezTo>
                    <a:pt x="2002" y="213"/>
                    <a:pt x="1990" y="217"/>
                    <a:pt x="1975" y="226"/>
                  </a:cubicBezTo>
                  <a:cubicBezTo>
                    <a:pt x="1978" y="229"/>
                    <a:pt x="1982" y="231"/>
                    <a:pt x="1986" y="231"/>
                  </a:cubicBezTo>
                  <a:cubicBezTo>
                    <a:pt x="1989" y="229"/>
                    <a:pt x="1979" y="224"/>
                    <a:pt x="1975" y="226"/>
                  </a:cubicBezTo>
                  <a:cubicBezTo>
                    <a:pt x="1994" y="239"/>
                    <a:pt x="1985" y="220"/>
                    <a:pt x="1975" y="226"/>
                  </a:cubicBezTo>
                  <a:close/>
                  <a:moveTo>
                    <a:pt x="1409" y="643"/>
                  </a:moveTo>
                  <a:cubicBezTo>
                    <a:pt x="1387" y="640"/>
                    <a:pt x="1367" y="649"/>
                    <a:pt x="1346" y="656"/>
                  </a:cubicBezTo>
                  <a:cubicBezTo>
                    <a:pt x="1359" y="664"/>
                    <a:pt x="1375" y="664"/>
                    <a:pt x="1390" y="662"/>
                  </a:cubicBezTo>
                  <a:cubicBezTo>
                    <a:pt x="1410" y="660"/>
                    <a:pt x="1387" y="649"/>
                    <a:pt x="1409" y="643"/>
                  </a:cubicBezTo>
                  <a:cubicBezTo>
                    <a:pt x="1405" y="642"/>
                    <a:pt x="1402" y="642"/>
                    <a:pt x="1398" y="642"/>
                  </a:cubicBezTo>
                  <a:cubicBezTo>
                    <a:pt x="1401" y="643"/>
                    <a:pt x="1406" y="644"/>
                    <a:pt x="1409" y="643"/>
                  </a:cubicBezTo>
                  <a:cubicBezTo>
                    <a:pt x="1386" y="640"/>
                    <a:pt x="1405" y="644"/>
                    <a:pt x="1409" y="643"/>
                  </a:cubicBezTo>
                  <a:close/>
                  <a:moveTo>
                    <a:pt x="1157" y="787"/>
                  </a:moveTo>
                  <a:cubicBezTo>
                    <a:pt x="1174" y="787"/>
                    <a:pt x="1190" y="787"/>
                    <a:pt x="1206" y="787"/>
                  </a:cubicBezTo>
                  <a:cubicBezTo>
                    <a:pt x="1203" y="779"/>
                    <a:pt x="1200" y="768"/>
                    <a:pt x="1189" y="769"/>
                  </a:cubicBezTo>
                  <a:cubicBezTo>
                    <a:pt x="1178" y="769"/>
                    <a:pt x="1149" y="791"/>
                    <a:pt x="1165" y="787"/>
                  </a:cubicBezTo>
                  <a:cubicBezTo>
                    <a:pt x="1164" y="787"/>
                    <a:pt x="1158" y="784"/>
                    <a:pt x="1157" y="787"/>
                  </a:cubicBezTo>
                  <a:cubicBezTo>
                    <a:pt x="1174" y="787"/>
                    <a:pt x="1158" y="784"/>
                    <a:pt x="1157" y="787"/>
                  </a:cubicBezTo>
                  <a:close/>
                </a:path>
              </a:pathLst>
            </a:custGeom>
            <a:solidFill>
              <a:srgbClr val="3B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2" name="Freeform 2059"/>
            <p:cNvSpPr>
              <a:spLocks/>
            </p:cNvSpPr>
            <p:nvPr/>
          </p:nvSpPr>
          <p:spPr bwMode="auto">
            <a:xfrm>
              <a:off x="5668" y="2282"/>
              <a:ext cx="802" cy="478"/>
            </a:xfrm>
            <a:custGeom>
              <a:avLst/>
              <a:gdLst>
                <a:gd name="T0" fmla="*/ 1023 w 1074"/>
                <a:gd name="T1" fmla="*/ 264 h 640"/>
                <a:gd name="T2" fmla="*/ 1063 w 1074"/>
                <a:gd name="T3" fmla="*/ 406 h 640"/>
                <a:gd name="T4" fmla="*/ 959 w 1074"/>
                <a:gd name="T5" fmla="*/ 507 h 640"/>
                <a:gd name="T6" fmla="*/ 720 w 1074"/>
                <a:gd name="T7" fmla="*/ 640 h 640"/>
                <a:gd name="T8" fmla="*/ 700 w 1074"/>
                <a:gd name="T9" fmla="*/ 627 h 640"/>
                <a:gd name="T10" fmla="*/ 613 w 1074"/>
                <a:gd name="T11" fmla="*/ 628 h 640"/>
                <a:gd name="T12" fmla="*/ 601 w 1074"/>
                <a:gd name="T13" fmla="*/ 578 h 640"/>
                <a:gd name="T14" fmla="*/ 583 w 1074"/>
                <a:gd name="T15" fmla="*/ 535 h 640"/>
                <a:gd name="T16" fmla="*/ 577 w 1074"/>
                <a:gd name="T17" fmla="*/ 507 h 640"/>
                <a:gd name="T18" fmla="*/ 501 w 1074"/>
                <a:gd name="T19" fmla="*/ 498 h 640"/>
                <a:gd name="T20" fmla="*/ 351 w 1074"/>
                <a:gd name="T21" fmla="*/ 484 h 640"/>
                <a:gd name="T22" fmla="*/ 196 w 1074"/>
                <a:gd name="T23" fmla="*/ 520 h 640"/>
                <a:gd name="T24" fmla="*/ 106 w 1074"/>
                <a:gd name="T25" fmla="*/ 535 h 640"/>
                <a:gd name="T26" fmla="*/ 4 w 1074"/>
                <a:gd name="T27" fmla="*/ 518 h 640"/>
                <a:gd name="T28" fmla="*/ 28 w 1074"/>
                <a:gd name="T29" fmla="*/ 384 h 640"/>
                <a:gd name="T30" fmla="*/ 33 w 1074"/>
                <a:gd name="T31" fmla="*/ 338 h 640"/>
                <a:gd name="T32" fmla="*/ 70 w 1074"/>
                <a:gd name="T33" fmla="*/ 248 h 640"/>
                <a:gd name="T34" fmla="*/ 141 w 1074"/>
                <a:gd name="T35" fmla="*/ 214 h 640"/>
                <a:gd name="T36" fmla="*/ 332 w 1074"/>
                <a:gd name="T37" fmla="*/ 125 h 640"/>
                <a:gd name="T38" fmla="*/ 345 w 1074"/>
                <a:gd name="T39" fmla="*/ 140 h 640"/>
                <a:gd name="T40" fmla="*/ 383 w 1074"/>
                <a:gd name="T41" fmla="*/ 102 h 640"/>
                <a:gd name="T42" fmla="*/ 453 w 1074"/>
                <a:gd name="T43" fmla="*/ 72 h 640"/>
                <a:gd name="T44" fmla="*/ 514 w 1074"/>
                <a:gd name="T45" fmla="*/ 104 h 640"/>
                <a:gd name="T46" fmla="*/ 528 w 1074"/>
                <a:gd name="T47" fmla="*/ 72 h 640"/>
                <a:gd name="T48" fmla="*/ 602 w 1074"/>
                <a:gd name="T49" fmla="*/ 23 h 640"/>
                <a:gd name="T50" fmla="*/ 726 w 1074"/>
                <a:gd name="T51" fmla="*/ 36 h 640"/>
                <a:gd name="T52" fmla="*/ 690 w 1074"/>
                <a:gd name="T53" fmla="*/ 88 h 640"/>
                <a:gd name="T54" fmla="*/ 715 w 1074"/>
                <a:gd name="T55" fmla="*/ 117 h 640"/>
                <a:gd name="T56" fmla="*/ 792 w 1074"/>
                <a:gd name="T57" fmla="*/ 150 h 640"/>
                <a:gd name="T58" fmla="*/ 868 w 1074"/>
                <a:gd name="T59" fmla="*/ 0 h 640"/>
                <a:gd name="T60" fmla="*/ 932 w 1074"/>
                <a:gd name="T61" fmla="*/ 100 h 640"/>
                <a:gd name="T62" fmla="*/ 948 w 1074"/>
                <a:gd name="T63" fmla="*/ 149 h 640"/>
                <a:gd name="T64" fmla="*/ 1001 w 1074"/>
                <a:gd name="T65" fmla="*/ 216 h 640"/>
                <a:gd name="T66" fmla="*/ 1001 w 1074"/>
                <a:gd name="T67" fmla="*/ 21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4" h="640">
                  <a:moveTo>
                    <a:pt x="1001" y="211"/>
                  </a:moveTo>
                  <a:cubicBezTo>
                    <a:pt x="1005" y="233"/>
                    <a:pt x="1005" y="250"/>
                    <a:pt x="1023" y="264"/>
                  </a:cubicBezTo>
                  <a:cubicBezTo>
                    <a:pt x="1041" y="279"/>
                    <a:pt x="1050" y="304"/>
                    <a:pt x="1058" y="325"/>
                  </a:cubicBezTo>
                  <a:cubicBezTo>
                    <a:pt x="1066" y="345"/>
                    <a:pt x="1074" y="385"/>
                    <a:pt x="1063" y="406"/>
                  </a:cubicBezTo>
                  <a:cubicBezTo>
                    <a:pt x="1051" y="428"/>
                    <a:pt x="1026" y="440"/>
                    <a:pt x="1015" y="463"/>
                  </a:cubicBezTo>
                  <a:cubicBezTo>
                    <a:pt x="1007" y="480"/>
                    <a:pt x="973" y="496"/>
                    <a:pt x="959" y="507"/>
                  </a:cubicBezTo>
                  <a:cubicBezTo>
                    <a:pt x="935" y="525"/>
                    <a:pt x="914" y="547"/>
                    <a:pt x="889" y="565"/>
                  </a:cubicBezTo>
                  <a:cubicBezTo>
                    <a:pt x="836" y="602"/>
                    <a:pt x="781" y="619"/>
                    <a:pt x="720" y="640"/>
                  </a:cubicBezTo>
                  <a:cubicBezTo>
                    <a:pt x="718" y="634"/>
                    <a:pt x="717" y="628"/>
                    <a:pt x="716" y="621"/>
                  </a:cubicBezTo>
                  <a:cubicBezTo>
                    <a:pt x="711" y="623"/>
                    <a:pt x="705" y="625"/>
                    <a:pt x="700" y="627"/>
                  </a:cubicBezTo>
                  <a:cubicBezTo>
                    <a:pt x="699" y="620"/>
                    <a:pt x="699" y="612"/>
                    <a:pt x="698" y="604"/>
                  </a:cubicBezTo>
                  <a:cubicBezTo>
                    <a:pt x="668" y="619"/>
                    <a:pt x="647" y="626"/>
                    <a:pt x="613" y="628"/>
                  </a:cubicBezTo>
                  <a:cubicBezTo>
                    <a:pt x="602" y="628"/>
                    <a:pt x="598" y="612"/>
                    <a:pt x="595" y="604"/>
                  </a:cubicBezTo>
                  <a:cubicBezTo>
                    <a:pt x="586" y="587"/>
                    <a:pt x="583" y="587"/>
                    <a:pt x="601" y="578"/>
                  </a:cubicBezTo>
                  <a:cubicBezTo>
                    <a:pt x="596" y="574"/>
                    <a:pt x="574" y="559"/>
                    <a:pt x="575" y="553"/>
                  </a:cubicBezTo>
                  <a:cubicBezTo>
                    <a:pt x="576" y="548"/>
                    <a:pt x="590" y="540"/>
                    <a:pt x="583" y="535"/>
                  </a:cubicBezTo>
                  <a:cubicBezTo>
                    <a:pt x="577" y="538"/>
                    <a:pt x="537" y="565"/>
                    <a:pt x="534" y="554"/>
                  </a:cubicBezTo>
                  <a:cubicBezTo>
                    <a:pt x="533" y="547"/>
                    <a:pt x="572" y="516"/>
                    <a:pt x="577" y="507"/>
                  </a:cubicBezTo>
                  <a:cubicBezTo>
                    <a:pt x="553" y="520"/>
                    <a:pt x="529" y="533"/>
                    <a:pt x="506" y="546"/>
                  </a:cubicBezTo>
                  <a:cubicBezTo>
                    <a:pt x="502" y="534"/>
                    <a:pt x="509" y="506"/>
                    <a:pt x="501" y="498"/>
                  </a:cubicBezTo>
                  <a:cubicBezTo>
                    <a:pt x="493" y="488"/>
                    <a:pt x="475" y="486"/>
                    <a:pt x="463" y="483"/>
                  </a:cubicBezTo>
                  <a:cubicBezTo>
                    <a:pt x="424" y="472"/>
                    <a:pt x="391" y="483"/>
                    <a:pt x="351" y="484"/>
                  </a:cubicBezTo>
                  <a:cubicBezTo>
                    <a:pt x="322" y="484"/>
                    <a:pt x="261" y="484"/>
                    <a:pt x="236" y="502"/>
                  </a:cubicBezTo>
                  <a:cubicBezTo>
                    <a:pt x="218" y="516"/>
                    <a:pt x="221" y="520"/>
                    <a:pt x="196" y="520"/>
                  </a:cubicBezTo>
                  <a:cubicBezTo>
                    <a:pt x="179" y="520"/>
                    <a:pt x="162" y="518"/>
                    <a:pt x="144" y="520"/>
                  </a:cubicBezTo>
                  <a:cubicBezTo>
                    <a:pt x="130" y="521"/>
                    <a:pt x="119" y="530"/>
                    <a:pt x="106" y="535"/>
                  </a:cubicBezTo>
                  <a:cubicBezTo>
                    <a:pt x="86" y="542"/>
                    <a:pt x="65" y="545"/>
                    <a:pt x="44" y="545"/>
                  </a:cubicBezTo>
                  <a:cubicBezTo>
                    <a:pt x="23" y="544"/>
                    <a:pt x="10" y="541"/>
                    <a:pt x="4" y="518"/>
                  </a:cubicBezTo>
                  <a:cubicBezTo>
                    <a:pt x="0" y="502"/>
                    <a:pt x="21" y="501"/>
                    <a:pt x="28" y="488"/>
                  </a:cubicBezTo>
                  <a:cubicBezTo>
                    <a:pt x="43" y="460"/>
                    <a:pt x="37" y="414"/>
                    <a:pt x="28" y="384"/>
                  </a:cubicBezTo>
                  <a:cubicBezTo>
                    <a:pt x="22" y="367"/>
                    <a:pt x="17" y="353"/>
                    <a:pt x="15" y="336"/>
                  </a:cubicBezTo>
                  <a:cubicBezTo>
                    <a:pt x="14" y="318"/>
                    <a:pt x="29" y="331"/>
                    <a:pt x="33" y="338"/>
                  </a:cubicBezTo>
                  <a:cubicBezTo>
                    <a:pt x="38" y="320"/>
                    <a:pt x="33" y="302"/>
                    <a:pt x="43" y="285"/>
                  </a:cubicBezTo>
                  <a:cubicBezTo>
                    <a:pt x="50" y="272"/>
                    <a:pt x="60" y="259"/>
                    <a:pt x="70" y="248"/>
                  </a:cubicBezTo>
                  <a:cubicBezTo>
                    <a:pt x="77" y="241"/>
                    <a:pt x="83" y="249"/>
                    <a:pt x="91" y="243"/>
                  </a:cubicBezTo>
                  <a:cubicBezTo>
                    <a:pt x="107" y="230"/>
                    <a:pt x="120" y="217"/>
                    <a:pt x="141" y="214"/>
                  </a:cubicBezTo>
                  <a:cubicBezTo>
                    <a:pt x="176" y="209"/>
                    <a:pt x="217" y="209"/>
                    <a:pt x="250" y="195"/>
                  </a:cubicBezTo>
                  <a:cubicBezTo>
                    <a:pt x="286" y="179"/>
                    <a:pt x="304" y="150"/>
                    <a:pt x="332" y="125"/>
                  </a:cubicBezTo>
                  <a:cubicBezTo>
                    <a:pt x="332" y="131"/>
                    <a:pt x="328" y="143"/>
                    <a:pt x="336" y="147"/>
                  </a:cubicBezTo>
                  <a:cubicBezTo>
                    <a:pt x="334" y="135"/>
                    <a:pt x="337" y="133"/>
                    <a:pt x="345" y="140"/>
                  </a:cubicBezTo>
                  <a:cubicBezTo>
                    <a:pt x="345" y="132"/>
                    <a:pt x="345" y="124"/>
                    <a:pt x="345" y="116"/>
                  </a:cubicBezTo>
                  <a:cubicBezTo>
                    <a:pt x="365" y="123"/>
                    <a:pt x="368" y="115"/>
                    <a:pt x="383" y="102"/>
                  </a:cubicBezTo>
                  <a:cubicBezTo>
                    <a:pt x="398" y="89"/>
                    <a:pt x="415" y="92"/>
                    <a:pt x="430" y="76"/>
                  </a:cubicBezTo>
                  <a:cubicBezTo>
                    <a:pt x="436" y="70"/>
                    <a:pt x="446" y="72"/>
                    <a:pt x="453" y="72"/>
                  </a:cubicBezTo>
                  <a:cubicBezTo>
                    <a:pt x="474" y="72"/>
                    <a:pt x="460" y="78"/>
                    <a:pt x="468" y="92"/>
                  </a:cubicBezTo>
                  <a:cubicBezTo>
                    <a:pt x="479" y="110"/>
                    <a:pt x="496" y="94"/>
                    <a:pt x="514" y="104"/>
                  </a:cubicBezTo>
                  <a:cubicBezTo>
                    <a:pt x="519" y="96"/>
                    <a:pt x="507" y="92"/>
                    <a:pt x="503" y="88"/>
                  </a:cubicBezTo>
                  <a:cubicBezTo>
                    <a:pt x="512" y="83"/>
                    <a:pt x="518" y="75"/>
                    <a:pt x="528" y="72"/>
                  </a:cubicBezTo>
                  <a:cubicBezTo>
                    <a:pt x="541" y="68"/>
                    <a:pt x="530" y="50"/>
                    <a:pt x="540" y="43"/>
                  </a:cubicBezTo>
                  <a:cubicBezTo>
                    <a:pt x="558" y="29"/>
                    <a:pt x="590" y="44"/>
                    <a:pt x="602" y="23"/>
                  </a:cubicBezTo>
                  <a:cubicBezTo>
                    <a:pt x="613" y="5"/>
                    <a:pt x="625" y="14"/>
                    <a:pt x="642" y="21"/>
                  </a:cubicBezTo>
                  <a:cubicBezTo>
                    <a:pt x="669" y="32"/>
                    <a:pt x="697" y="34"/>
                    <a:pt x="726" y="36"/>
                  </a:cubicBezTo>
                  <a:cubicBezTo>
                    <a:pt x="720" y="47"/>
                    <a:pt x="712" y="58"/>
                    <a:pt x="699" y="63"/>
                  </a:cubicBezTo>
                  <a:cubicBezTo>
                    <a:pt x="686" y="67"/>
                    <a:pt x="698" y="80"/>
                    <a:pt x="690" y="88"/>
                  </a:cubicBezTo>
                  <a:cubicBezTo>
                    <a:pt x="681" y="98"/>
                    <a:pt x="681" y="97"/>
                    <a:pt x="692" y="109"/>
                  </a:cubicBezTo>
                  <a:cubicBezTo>
                    <a:pt x="697" y="118"/>
                    <a:pt x="705" y="121"/>
                    <a:pt x="715" y="117"/>
                  </a:cubicBezTo>
                  <a:cubicBezTo>
                    <a:pt x="734" y="117"/>
                    <a:pt x="738" y="125"/>
                    <a:pt x="751" y="138"/>
                  </a:cubicBezTo>
                  <a:cubicBezTo>
                    <a:pt x="770" y="156"/>
                    <a:pt x="769" y="158"/>
                    <a:pt x="792" y="150"/>
                  </a:cubicBezTo>
                  <a:cubicBezTo>
                    <a:pt x="809" y="144"/>
                    <a:pt x="821" y="131"/>
                    <a:pt x="829" y="115"/>
                  </a:cubicBezTo>
                  <a:cubicBezTo>
                    <a:pt x="848" y="79"/>
                    <a:pt x="845" y="35"/>
                    <a:pt x="868" y="0"/>
                  </a:cubicBezTo>
                  <a:cubicBezTo>
                    <a:pt x="896" y="18"/>
                    <a:pt x="895" y="54"/>
                    <a:pt x="901" y="86"/>
                  </a:cubicBezTo>
                  <a:cubicBezTo>
                    <a:pt x="912" y="82"/>
                    <a:pt x="929" y="87"/>
                    <a:pt x="932" y="100"/>
                  </a:cubicBezTo>
                  <a:cubicBezTo>
                    <a:pt x="933" y="106"/>
                    <a:pt x="933" y="113"/>
                    <a:pt x="933" y="119"/>
                  </a:cubicBezTo>
                  <a:cubicBezTo>
                    <a:pt x="933" y="132"/>
                    <a:pt x="943" y="138"/>
                    <a:pt x="948" y="149"/>
                  </a:cubicBezTo>
                  <a:cubicBezTo>
                    <a:pt x="954" y="162"/>
                    <a:pt x="944" y="182"/>
                    <a:pt x="955" y="193"/>
                  </a:cubicBezTo>
                  <a:cubicBezTo>
                    <a:pt x="962" y="199"/>
                    <a:pt x="1004" y="209"/>
                    <a:pt x="1001" y="216"/>
                  </a:cubicBezTo>
                  <a:cubicBezTo>
                    <a:pt x="999" y="219"/>
                    <a:pt x="992" y="210"/>
                    <a:pt x="995" y="209"/>
                  </a:cubicBezTo>
                  <a:cubicBezTo>
                    <a:pt x="997" y="210"/>
                    <a:pt x="999" y="210"/>
                    <a:pt x="1001" y="211"/>
                  </a:cubicBezTo>
                  <a:cubicBezTo>
                    <a:pt x="1003" y="222"/>
                    <a:pt x="985" y="203"/>
                    <a:pt x="1001"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3" name="Freeform 2060"/>
            <p:cNvSpPr>
              <a:spLocks/>
            </p:cNvSpPr>
            <p:nvPr/>
          </p:nvSpPr>
          <p:spPr bwMode="auto">
            <a:xfrm>
              <a:off x="6099" y="2097"/>
              <a:ext cx="401" cy="196"/>
            </a:xfrm>
            <a:custGeom>
              <a:avLst/>
              <a:gdLst>
                <a:gd name="T0" fmla="*/ 61 w 538"/>
                <a:gd name="T1" fmla="*/ 101 h 262"/>
                <a:gd name="T2" fmla="*/ 26 w 538"/>
                <a:gd name="T3" fmla="*/ 71 h 262"/>
                <a:gd name="T4" fmla="*/ 76 w 538"/>
                <a:gd name="T5" fmla="*/ 67 h 262"/>
                <a:gd name="T6" fmla="*/ 29 w 538"/>
                <a:gd name="T7" fmla="*/ 64 h 262"/>
                <a:gd name="T8" fmla="*/ 0 w 538"/>
                <a:gd name="T9" fmla="*/ 40 h 262"/>
                <a:gd name="T10" fmla="*/ 93 w 538"/>
                <a:gd name="T11" fmla="*/ 49 h 262"/>
                <a:gd name="T12" fmla="*/ 138 w 538"/>
                <a:gd name="T13" fmla="*/ 64 h 262"/>
                <a:gd name="T14" fmla="*/ 204 w 538"/>
                <a:gd name="T15" fmla="*/ 50 h 262"/>
                <a:gd name="T16" fmla="*/ 282 w 538"/>
                <a:gd name="T17" fmla="*/ 71 h 262"/>
                <a:gd name="T18" fmla="*/ 371 w 538"/>
                <a:gd name="T19" fmla="*/ 97 h 262"/>
                <a:gd name="T20" fmla="*/ 424 w 538"/>
                <a:gd name="T21" fmla="*/ 136 h 262"/>
                <a:gd name="T22" fmla="*/ 442 w 538"/>
                <a:gd name="T23" fmla="*/ 167 h 262"/>
                <a:gd name="T24" fmla="*/ 513 w 538"/>
                <a:gd name="T25" fmla="*/ 228 h 262"/>
                <a:gd name="T26" fmla="*/ 494 w 538"/>
                <a:gd name="T27" fmla="*/ 250 h 262"/>
                <a:gd name="T28" fmla="*/ 464 w 538"/>
                <a:gd name="T29" fmla="*/ 238 h 262"/>
                <a:gd name="T30" fmla="*/ 427 w 538"/>
                <a:gd name="T31" fmla="*/ 234 h 262"/>
                <a:gd name="T32" fmla="*/ 394 w 538"/>
                <a:gd name="T33" fmla="*/ 192 h 262"/>
                <a:gd name="T34" fmla="*/ 323 w 538"/>
                <a:gd name="T35" fmla="*/ 207 h 262"/>
                <a:gd name="T36" fmla="*/ 252 w 538"/>
                <a:gd name="T37" fmla="*/ 206 h 262"/>
                <a:gd name="T38" fmla="*/ 170 w 538"/>
                <a:gd name="T39" fmla="*/ 201 h 262"/>
                <a:gd name="T40" fmla="*/ 202 w 538"/>
                <a:gd name="T41" fmla="*/ 174 h 262"/>
                <a:gd name="T42" fmla="*/ 170 w 538"/>
                <a:gd name="T43" fmla="*/ 123 h 262"/>
                <a:gd name="T44" fmla="*/ 110 w 538"/>
                <a:gd name="T45" fmla="*/ 111 h 262"/>
                <a:gd name="T46" fmla="*/ 78 w 538"/>
                <a:gd name="T47" fmla="*/ 91 h 262"/>
                <a:gd name="T48" fmla="*/ 55 w 538"/>
                <a:gd name="T49" fmla="*/ 101 h 262"/>
                <a:gd name="T50" fmla="*/ 61 w 538"/>
                <a:gd name="T51" fmla="*/ 101 h 262"/>
                <a:gd name="T52" fmla="*/ 61 w 538"/>
                <a:gd name="T53" fmla="*/ 10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8" h="262">
                  <a:moveTo>
                    <a:pt x="61" y="101"/>
                  </a:moveTo>
                  <a:cubicBezTo>
                    <a:pt x="41" y="102"/>
                    <a:pt x="36" y="84"/>
                    <a:pt x="26" y="71"/>
                  </a:cubicBezTo>
                  <a:cubicBezTo>
                    <a:pt x="42" y="65"/>
                    <a:pt x="59" y="71"/>
                    <a:pt x="76" y="67"/>
                  </a:cubicBezTo>
                  <a:cubicBezTo>
                    <a:pt x="60" y="63"/>
                    <a:pt x="44" y="65"/>
                    <a:pt x="29" y="64"/>
                  </a:cubicBezTo>
                  <a:cubicBezTo>
                    <a:pt x="24" y="45"/>
                    <a:pt x="17" y="47"/>
                    <a:pt x="0" y="40"/>
                  </a:cubicBezTo>
                  <a:cubicBezTo>
                    <a:pt x="36" y="14"/>
                    <a:pt x="70" y="0"/>
                    <a:pt x="93" y="49"/>
                  </a:cubicBezTo>
                  <a:cubicBezTo>
                    <a:pt x="106" y="75"/>
                    <a:pt x="115" y="81"/>
                    <a:pt x="138" y="64"/>
                  </a:cubicBezTo>
                  <a:cubicBezTo>
                    <a:pt x="152" y="54"/>
                    <a:pt x="185" y="45"/>
                    <a:pt x="204" y="50"/>
                  </a:cubicBezTo>
                  <a:cubicBezTo>
                    <a:pt x="230" y="56"/>
                    <a:pt x="256" y="66"/>
                    <a:pt x="282" y="71"/>
                  </a:cubicBezTo>
                  <a:cubicBezTo>
                    <a:pt x="315" y="79"/>
                    <a:pt x="342" y="79"/>
                    <a:pt x="371" y="97"/>
                  </a:cubicBezTo>
                  <a:cubicBezTo>
                    <a:pt x="390" y="108"/>
                    <a:pt x="402" y="129"/>
                    <a:pt x="424" y="136"/>
                  </a:cubicBezTo>
                  <a:cubicBezTo>
                    <a:pt x="455" y="145"/>
                    <a:pt x="462" y="135"/>
                    <a:pt x="442" y="167"/>
                  </a:cubicBezTo>
                  <a:cubicBezTo>
                    <a:pt x="424" y="194"/>
                    <a:pt x="501" y="220"/>
                    <a:pt x="513" y="228"/>
                  </a:cubicBezTo>
                  <a:cubicBezTo>
                    <a:pt x="538" y="245"/>
                    <a:pt x="516" y="262"/>
                    <a:pt x="494" y="250"/>
                  </a:cubicBezTo>
                  <a:cubicBezTo>
                    <a:pt x="481" y="243"/>
                    <a:pt x="479" y="236"/>
                    <a:pt x="464" y="238"/>
                  </a:cubicBezTo>
                  <a:cubicBezTo>
                    <a:pt x="453" y="239"/>
                    <a:pt x="435" y="245"/>
                    <a:pt x="427" y="234"/>
                  </a:cubicBezTo>
                  <a:cubicBezTo>
                    <a:pt x="416" y="219"/>
                    <a:pt x="410" y="202"/>
                    <a:pt x="394" y="192"/>
                  </a:cubicBezTo>
                  <a:cubicBezTo>
                    <a:pt x="362" y="172"/>
                    <a:pt x="349" y="188"/>
                    <a:pt x="323" y="207"/>
                  </a:cubicBezTo>
                  <a:cubicBezTo>
                    <a:pt x="302" y="222"/>
                    <a:pt x="272" y="220"/>
                    <a:pt x="252" y="206"/>
                  </a:cubicBezTo>
                  <a:cubicBezTo>
                    <a:pt x="228" y="189"/>
                    <a:pt x="197" y="209"/>
                    <a:pt x="170" y="201"/>
                  </a:cubicBezTo>
                  <a:cubicBezTo>
                    <a:pt x="182" y="192"/>
                    <a:pt x="186" y="177"/>
                    <a:pt x="202" y="174"/>
                  </a:cubicBezTo>
                  <a:cubicBezTo>
                    <a:pt x="196" y="153"/>
                    <a:pt x="194" y="132"/>
                    <a:pt x="170" y="123"/>
                  </a:cubicBezTo>
                  <a:cubicBezTo>
                    <a:pt x="151" y="115"/>
                    <a:pt x="129" y="119"/>
                    <a:pt x="110" y="111"/>
                  </a:cubicBezTo>
                  <a:cubicBezTo>
                    <a:pt x="99" y="106"/>
                    <a:pt x="89" y="98"/>
                    <a:pt x="78" y="91"/>
                  </a:cubicBezTo>
                  <a:cubicBezTo>
                    <a:pt x="76" y="93"/>
                    <a:pt x="59" y="105"/>
                    <a:pt x="55" y="101"/>
                  </a:cubicBezTo>
                  <a:cubicBezTo>
                    <a:pt x="55" y="100"/>
                    <a:pt x="65" y="99"/>
                    <a:pt x="61" y="101"/>
                  </a:cubicBezTo>
                  <a:cubicBezTo>
                    <a:pt x="39" y="102"/>
                    <a:pt x="67" y="98"/>
                    <a:pt x="6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4" name="Freeform 2061"/>
            <p:cNvSpPr>
              <a:spLocks/>
            </p:cNvSpPr>
            <p:nvPr/>
          </p:nvSpPr>
          <p:spPr bwMode="auto">
            <a:xfrm>
              <a:off x="5660" y="1991"/>
              <a:ext cx="218" cy="191"/>
            </a:xfrm>
            <a:custGeom>
              <a:avLst/>
              <a:gdLst>
                <a:gd name="T0" fmla="*/ 133 w 292"/>
                <a:gd name="T1" fmla="*/ 48 h 255"/>
                <a:gd name="T2" fmla="*/ 159 w 292"/>
                <a:gd name="T3" fmla="*/ 60 h 255"/>
                <a:gd name="T4" fmla="*/ 201 w 292"/>
                <a:gd name="T5" fmla="*/ 7 h 255"/>
                <a:gd name="T6" fmla="*/ 229 w 292"/>
                <a:gd name="T7" fmla="*/ 17 h 255"/>
                <a:gd name="T8" fmla="*/ 292 w 292"/>
                <a:gd name="T9" fmla="*/ 36 h 255"/>
                <a:gd name="T10" fmla="*/ 250 w 292"/>
                <a:gd name="T11" fmla="*/ 93 h 255"/>
                <a:gd name="T12" fmla="*/ 234 w 292"/>
                <a:gd name="T13" fmla="*/ 110 h 255"/>
                <a:gd name="T14" fmla="*/ 264 w 292"/>
                <a:gd name="T15" fmla="*/ 132 h 255"/>
                <a:gd name="T16" fmla="*/ 204 w 292"/>
                <a:gd name="T17" fmla="*/ 206 h 255"/>
                <a:gd name="T18" fmla="*/ 145 w 292"/>
                <a:gd name="T19" fmla="*/ 255 h 255"/>
                <a:gd name="T20" fmla="*/ 93 w 292"/>
                <a:gd name="T21" fmla="*/ 230 h 255"/>
                <a:gd name="T22" fmla="*/ 54 w 292"/>
                <a:gd name="T23" fmla="*/ 217 h 255"/>
                <a:gd name="T24" fmla="*/ 23 w 292"/>
                <a:gd name="T25" fmla="*/ 196 h 255"/>
                <a:gd name="T26" fmla="*/ 2 w 292"/>
                <a:gd name="T27" fmla="*/ 154 h 255"/>
                <a:gd name="T28" fmla="*/ 12 w 292"/>
                <a:gd name="T29" fmla="*/ 116 h 255"/>
                <a:gd name="T30" fmla="*/ 54 w 292"/>
                <a:gd name="T31" fmla="*/ 104 h 255"/>
                <a:gd name="T32" fmla="*/ 75 w 292"/>
                <a:gd name="T33" fmla="*/ 82 h 255"/>
                <a:gd name="T34" fmla="*/ 101 w 292"/>
                <a:gd name="T35" fmla="*/ 78 h 255"/>
                <a:gd name="T36" fmla="*/ 135 w 292"/>
                <a:gd name="T37" fmla="*/ 50 h 255"/>
                <a:gd name="T38" fmla="*/ 128 w 292"/>
                <a:gd name="T39" fmla="*/ 52 h 255"/>
                <a:gd name="T40" fmla="*/ 133 w 292"/>
                <a:gd name="T41" fmla="*/ 48 h 255"/>
                <a:gd name="T42" fmla="*/ 133 w 292"/>
                <a:gd name="T43" fmla="*/ 4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2" h="255">
                  <a:moveTo>
                    <a:pt x="133" y="48"/>
                  </a:moveTo>
                  <a:cubicBezTo>
                    <a:pt x="142" y="52"/>
                    <a:pt x="150" y="56"/>
                    <a:pt x="159" y="60"/>
                  </a:cubicBezTo>
                  <a:cubicBezTo>
                    <a:pt x="159" y="32"/>
                    <a:pt x="176" y="20"/>
                    <a:pt x="201" y="7"/>
                  </a:cubicBezTo>
                  <a:cubicBezTo>
                    <a:pt x="214" y="0"/>
                    <a:pt x="221" y="6"/>
                    <a:pt x="229" y="17"/>
                  </a:cubicBezTo>
                  <a:cubicBezTo>
                    <a:pt x="241" y="32"/>
                    <a:pt x="274" y="32"/>
                    <a:pt x="292" y="36"/>
                  </a:cubicBezTo>
                  <a:cubicBezTo>
                    <a:pt x="276" y="43"/>
                    <a:pt x="200" y="76"/>
                    <a:pt x="250" y="93"/>
                  </a:cubicBezTo>
                  <a:cubicBezTo>
                    <a:pt x="245" y="99"/>
                    <a:pt x="240" y="105"/>
                    <a:pt x="234" y="110"/>
                  </a:cubicBezTo>
                  <a:cubicBezTo>
                    <a:pt x="244" y="117"/>
                    <a:pt x="254" y="125"/>
                    <a:pt x="264" y="132"/>
                  </a:cubicBezTo>
                  <a:cubicBezTo>
                    <a:pt x="244" y="142"/>
                    <a:pt x="201" y="180"/>
                    <a:pt x="204" y="206"/>
                  </a:cubicBezTo>
                  <a:cubicBezTo>
                    <a:pt x="207" y="239"/>
                    <a:pt x="169" y="238"/>
                    <a:pt x="145" y="255"/>
                  </a:cubicBezTo>
                  <a:cubicBezTo>
                    <a:pt x="130" y="227"/>
                    <a:pt x="124" y="230"/>
                    <a:pt x="93" y="230"/>
                  </a:cubicBezTo>
                  <a:cubicBezTo>
                    <a:pt x="71" y="230"/>
                    <a:pt x="71" y="224"/>
                    <a:pt x="54" y="217"/>
                  </a:cubicBezTo>
                  <a:cubicBezTo>
                    <a:pt x="33" y="208"/>
                    <a:pt x="32" y="220"/>
                    <a:pt x="23" y="196"/>
                  </a:cubicBezTo>
                  <a:cubicBezTo>
                    <a:pt x="17" y="178"/>
                    <a:pt x="0" y="175"/>
                    <a:pt x="2" y="154"/>
                  </a:cubicBezTo>
                  <a:cubicBezTo>
                    <a:pt x="3" y="140"/>
                    <a:pt x="1" y="128"/>
                    <a:pt x="12" y="116"/>
                  </a:cubicBezTo>
                  <a:cubicBezTo>
                    <a:pt x="29" y="98"/>
                    <a:pt x="44" y="124"/>
                    <a:pt x="54" y="104"/>
                  </a:cubicBezTo>
                  <a:cubicBezTo>
                    <a:pt x="60" y="90"/>
                    <a:pt x="59" y="82"/>
                    <a:pt x="75" y="82"/>
                  </a:cubicBezTo>
                  <a:cubicBezTo>
                    <a:pt x="83" y="82"/>
                    <a:pt x="94" y="84"/>
                    <a:pt x="101" y="78"/>
                  </a:cubicBezTo>
                  <a:cubicBezTo>
                    <a:pt x="105" y="75"/>
                    <a:pt x="136" y="46"/>
                    <a:pt x="135" y="50"/>
                  </a:cubicBezTo>
                  <a:cubicBezTo>
                    <a:pt x="134" y="52"/>
                    <a:pt x="127" y="53"/>
                    <a:pt x="128" y="52"/>
                  </a:cubicBezTo>
                  <a:cubicBezTo>
                    <a:pt x="130" y="50"/>
                    <a:pt x="131" y="49"/>
                    <a:pt x="133" y="48"/>
                  </a:cubicBezTo>
                  <a:cubicBezTo>
                    <a:pt x="142" y="52"/>
                    <a:pt x="118" y="57"/>
                    <a:pt x="133"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5" name="Freeform 2062"/>
            <p:cNvSpPr>
              <a:spLocks/>
            </p:cNvSpPr>
            <p:nvPr/>
          </p:nvSpPr>
          <p:spPr bwMode="auto">
            <a:xfrm>
              <a:off x="4314" y="2308"/>
              <a:ext cx="166" cy="234"/>
            </a:xfrm>
            <a:custGeom>
              <a:avLst/>
              <a:gdLst>
                <a:gd name="T0" fmla="*/ 183 w 222"/>
                <a:gd name="T1" fmla="*/ 0 h 314"/>
                <a:gd name="T2" fmla="*/ 197 w 222"/>
                <a:gd name="T3" fmla="*/ 86 h 314"/>
                <a:gd name="T4" fmla="*/ 184 w 222"/>
                <a:gd name="T5" fmla="*/ 126 h 314"/>
                <a:gd name="T6" fmla="*/ 162 w 222"/>
                <a:gd name="T7" fmla="*/ 184 h 314"/>
                <a:gd name="T8" fmla="*/ 115 w 222"/>
                <a:gd name="T9" fmla="*/ 283 h 314"/>
                <a:gd name="T10" fmla="*/ 10 w 222"/>
                <a:gd name="T11" fmla="*/ 273 h 314"/>
                <a:gd name="T12" fmla="*/ 40 w 222"/>
                <a:gd name="T13" fmla="*/ 174 h 314"/>
                <a:gd name="T14" fmla="*/ 38 w 222"/>
                <a:gd name="T15" fmla="*/ 87 h 314"/>
                <a:gd name="T16" fmla="*/ 112 w 222"/>
                <a:gd name="T17" fmla="*/ 65 h 314"/>
                <a:gd name="T18" fmla="*/ 135 w 222"/>
                <a:gd name="T19" fmla="*/ 59 h 314"/>
                <a:gd name="T20" fmla="*/ 140 w 222"/>
                <a:gd name="T21" fmla="*/ 33 h 314"/>
                <a:gd name="T22" fmla="*/ 183 w 222"/>
                <a:gd name="T23" fmla="*/ 0 h 314"/>
                <a:gd name="T24" fmla="*/ 183 w 222"/>
                <a:gd name="T25" fmla="*/ 0 h 314"/>
                <a:gd name="T26" fmla="*/ 183 w 222"/>
                <a:gd name="T2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314">
                  <a:moveTo>
                    <a:pt x="183" y="0"/>
                  </a:moveTo>
                  <a:cubicBezTo>
                    <a:pt x="204" y="15"/>
                    <a:pt x="222" y="68"/>
                    <a:pt x="197" y="86"/>
                  </a:cubicBezTo>
                  <a:cubicBezTo>
                    <a:pt x="186" y="94"/>
                    <a:pt x="186" y="114"/>
                    <a:pt x="184" y="126"/>
                  </a:cubicBezTo>
                  <a:cubicBezTo>
                    <a:pt x="180" y="146"/>
                    <a:pt x="170" y="166"/>
                    <a:pt x="162" y="184"/>
                  </a:cubicBezTo>
                  <a:cubicBezTo>
                    <a:pt x="150" y="210"/>
                    <a:pt x="140" y="268"/>
                    <a:pt x="115" y="283"/>
                  </a:cubicBezTo>
                  <a:cubicBezTo>
                    <a:pt x="88" y="299"/>
                    <a:pt x="19" y="314"/>
                    <a:pt x="10" y="273"/>
                  </a:cubicBezTo>
                  <a:cubicBezTo>
                    <a:pt x="0" y="232"/>
                    <a:pt x="13" y="203"/>
                    <a:pt x="40" y="174"/>
                  </a:cubicBezTo>
                  <a:cubicBezTo>
                    <a:pt x="19" y="156"/>
                    <a:pt x="20" y="107"/>
                    <a:pt x="38" y="87"/>
                  </a:cubicBezTo>
                  <a:cubicBezTo>
                    <a:pt x="53" y="70"/>
                    <a:pt x="91" y="70"/>
                    <a:pt x="112" y="65"/>
                  </a:cubicBezTo>
                  <a:cubicBezTo>
                    <a:pt x="120" y="63"/>
                    <a:pt x="127" y="61"/>
                    <a:pt x="135" y="59"/>
                  </a:cubicBezTo>
                  <a:cubicBezTo>
                    <a:pt x="135" y="50"/>
                    <a:pt x="132" y="40"/>
                    <a:pt x="140" y="33"/>
                  </a:cubicBezTo>
                  <a:cubicBezTo>
                    <a:pt x="152" y="21"/>
                    <a:pt x="163" y="0"/>
                    <a:pt x="183" y="0"/>
                  </a:cubicBezTo>
                  <a:cubicBezTo>
                    <a:pt x="188" y="4"/>
                    <a:pt x="179" y="0"/>
                    <a:pt x="183" y="0"/>
                  </a:cubicBezTo>
                  <a:cubicBezTo>
                    <a:pt x="190" y="5"/>
                    <a:pt x="178" y="0"/>
                    <a:pt x="1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6" name="Freeform 2063"/>
            <p:cNvSpPr>
              <a:spLocks/>
            </p:cNvSpPr>
            <p:nvPr/>
          </p:nvSpPr>
          <p:spPr bwMode="auto">
            <a:xfrm>
              <a:off x="5383" y="2010"/>
              <a:ext cx="383" cy="247"/>
            </a:xfrm>
            <a:custGeom>
              <a:avLst/>
              <a:gdLst>
                <a:gd name="T0" fmla="*/ 471 w 513"/>
                <a:gd name="T1" fmla="*/ 316 h 331"/>
                <a:gd name="T2" fmla="*/ 351 w 513"/>
                <a:gd name="T3" fmla="*/ 300 h 331"/>
                <a:gd name="T4" fmla="*/ 303 w 513"/>
                <a:gd name="T5" fmla="*/ 286 h 331"/>
                <a:gd name="T6" fmla="*/ 273 w 513"/>
                <a:gd name="T7" fmla="*/ 257 h 331"/>
                <a:gd name="T8" fmla="*/ 242 w 513"/>
                <a:gd name="T9" fmla="*/ 263 h 331"/>
                <a:gd name="T10" fmla="*/ 155 w 513"/>
                <a:gd name="T11" fmla="*/ 188 h 331"/>
                <a:gd name="T12" fmla="*/ 97 w 513"/>
                <a:gd name="T13" fmla="*/ 120 h 331"/>
                <a:gd name="T14" fmla="*/ 94 w 513"/>
                <a:gd name="T15" fmla="*/ 90 h 331"/>
                <a:gd name="T16" fmla="*/ 49 w 513"/>
                <a:gd name="T17" fmla="*/ 65 h 331"/>
                <a:gd name="T18" fmla="*/ 0 w 513"/>
                <a:gd name="T19" fmla="*/ 0 h 331"/>
                <a:gd name="T20" fmla="*/ 122 w 513"/>
                <a:gd name="T21" fmla="*/ 56 h 331"/>
                <a:gd name="T22" fmla="*/ 184 w 513"/>
                <a:gd name="T23" fmla="*/ 89 h 331"/>
                <a:gd name="T24" fmla="*/ 234 w 513"/>
                <a:gd name="T25" fmla="*/ 138 h 331"/>
                <a:gd name="T26" fmla="*/ 217 w 513"/>
                <a:gd name="T27" fmla="*/ 142 h 331"/>
                <a:gd name="T28" fmla="*/ 240 w 513"/>
                <a:gd name="T29" fmla="*/ 149 h 331"/>
                <a:gd name="T30" fmla="*/ 274 w 513"/>
                <a:gd name="T31" fmla="*/ 172 h 331"/>
                <a:gd name="T32" fmla="*/ 284 w 513"/>
                <a:gd name="T33" fmla="*/ 259 h 331"/>
                <a:gd name="T34" fmla="*/ 359 w 513"/>
                <a:gd name="T35" fmla="*/ 279 h 331"/>
                <a:gd name="T36" fmla="*/ 395 w 513"/>
                <a:gd name="T37" fmla="*/ 283 h 331"/>
                <a:gd name="T38" fmla="*/ 435 w 513"/>
                <a:gd name="T39" fmla="*/ 275 h 331"/>
                <a:gd name="T40" fmla="*/ 470 w 513"/>
                <a:gd name="T41" fmla="*/ 291 h 331"/>
                <a:gd name="T42" fmla="*/ 505 w 513"/>
                <a:gd name="T43" fmla="*/ 295 h 331"/>
                <a:gd name="T44" fmla="*/ 511 w 513"/>
                <a:gd name="T45" fmla="*/ 318 h 331"/>
                <a:gd name="T46" fmla="*/ 471 w 513"/>
                <a:gd name="T47" fmla="*/ 316 h 331"/>
                <a:gd name="T48" fmla="*/ 477 w 513"/>
                <a:gd name="T49" fmla="*/ 316 h 331"/>
                <a:gd name="T50" fmla="*/ 471 w 513"/>
                <a:gd name="T51" fmla="*/ 316 h 331"/>
                <a:gd name="T52" fmla="*/ 471 w 513"/>
                <a:gd name="T53" fmla="*/ 31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3" h="331">
                  <a:moveTo>
                    <a:pt x="471" y="316"/>
                  </a:moveTo>
                  <a:cubicBezTo>
                    <a:pt x="448" y="331"/>
                    <a:pt x="381" y="305"/>
                    <a:pt x="351" y="300"/>
                  </a:cubicBezTo>
                  <a:cubicBezTo>
                    <a:pt x="334" y="297"/>
                    <a:pt x="318" y="292"/>
                    <a:pt x="303" y="286"/>
                  </a:cubicBezTo>
                  <a:cubicBezTo>
                    <a:pt x="284" y="279"/>
                    <a:pt x="260" y="278"/>
                    <a:pt x="273" y="257"/>
                  </a:cubicBezTo>
                  <a:cubicBezTo>
                    <a:pt x="262" y="255"/>
                    <a:pt x="253" y="259"/>
                    <a:pt x="242" y="263"/>
                  </a:cubicBezTo>
                  <a:cubicBezTo>
                    <a:pt x="234" y="225"/>
                    <a:pt x="172" y="223"/>
                    <a:pt x="155" y="188"/>
                  </a:cubicBezTo>
                  <a:cubicBezTo>
                    <a:pt x="142" y="159"/>
                    <a:pt x="116" y="144"/>
                    <a:pt x="97" y="120"/>
                  </a:cubicBezTo>
                  <a:cubicBezTo>
                    <a:pt x="91" y="111"/>
                    <a:pt x="98" y="100"/>
                    <a:pt x="94" y="90"/>
                  </a:cubicBezTo>
                  <a:cubicBezTo>
                    <a:pt x="89" y="79"/>
                    <a:pt x="59" y="72"/>
                    <a:pt x="49" y="65"/>
                  </a:cubicBezTo>
                  <a:cubicBezTo>
                    <a:pt x="20" y="48"/>
                    <a:pt x="0" y="34"/>
                    <a:pt x="0" y="0"/>
                  </a:cubicBezTo>
                  <a:cubicBezTo>
                    <a:pt x="54" y="6"/>
                    <a:pt x="80" y="26"/>
                    <a:pt x="122" y="56"/>
                  </a:cubicBezTo>
                  <a:cubicBezTo>
                    <a:pt x="143" y="71"/>
                    <a:pt x="162" y="77"/>
                    <a:pt x="184" y="89"/>
                  </a:cubicBezTo>
                  <a:cubicBezTo>
                    <a:pt x="207" y="102"/>
                    <a:pt x="218" y="116"/>
                    <a:pt x="234" y="138"/>
                  </a:cubicBezTo>
                  <a:cubicBezTo>
                    <a:pt x="228" y="139"/>
                    <a:pt x="223" y="141"/>
                    <a:pt x="217" y="142"/>
                  </a:cubicBezTo>
                  <a:cubicBezTo>
                    <a:pt x="229" y="145"/>
                    <a:pt x="229" y="149"/>
                    <a:pt x="240" y="149"/>
                  </a:cubicBezTo>
                  <a:cubicBezTo>
                    <a:pt x="258" y="149"/>
                    <a:pt x="258" y="171"/>
                    <a:pt x="274" y="172"/>
                  </a:cubicBezTo>
                  <a:cubicBezTo>
                    <a:pt x="314" y="175"/>
                    <a:pt x="284" y="238"/>
                    <a:pt x="284" y="259"/>
                  </a:cubicBezTo>
                  <a:cubicBezTo>
                    <a:pt x="318" y="244"/>
                    <a:pt x="332" y="267"/>
                    <a:pt x="359" y="279"/>
                  </a:cubicBezTo>
                  <a:cubicBezTo>
                    <a:pt x="370" y="284"/>
                    <a:pt x="384" y="283"/>
                    <a:pt x="395" y="283"/>
                  </a:cubicBezTo>
                  <a:cubicBezTo>
                    <a:pt x="407" y="260"/>
                    <a:pt x="411" y="267"/>
                    <a:pt x="435" y="275"/>
                  </a:cubicBezTo>
                  <a:cubicBezTo>
                    <a:pt x="448" y="280"/>
                    <a:pt x="457" y="285"/>
                    <a:pt x="470" y="291"/>
                  </a:cubicBezTo>
                  <a:cubicBezTo>
                    <a:pt x="481" y="296"/>
                    <a:pt x="494" y="290"/>
                    <a:pt x="505" y="295"/>
                  </a:cubicBezTo>
                  <a:cubicBezTo>
                    <a:pt x="513" y="300"/>
                    <a:pt x="511" y="311"/>
                    <a:pt x="511" y="318"/>
                  </a:cubicBezTo>
                  <a:cubicBezTo>
                    <a:pt x="498" y="325"/>
                    <a:pt x="484" y="315"/>
                    <a:pt x="471" y="316"/>
                  </a:cubicBezTo>
                  <a:cubicBezTo>
                    <a:pt x="469" y="317"/>
                    <a:pt x="477" y="316"/>
                    <a:pt x="477" y="316"/>
                  </a:cubicBezTo>
                  <a:cubicBezTo>
                    <a:pt x="475" y="316"/>
                    <a:pt x="473" y="316"/>
                    <a:pt x="471" y="316"/>
                  </a:cubicBezTo>
                  <a:cubicBezTo>
                    <a:pt x="467" y="319"/>
                    <a:pt x="486" y="315"/>
                    <a:pt x="471"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7" name="Freeform 2064"/>
            <p:cNvSpPr>
              <a:spLocks/>
            </p:cNvSpPr>
            <p:nvPr/>
          </p:nvSpPr>
          <p:spPr bwMode="auto">
            <a:xfrm>
              <a:off x="1755" y="902"/>
              <a:ext cx="332" cy="105"/>
            </a:xfrm>
            <a:custGeom>
              <a:avLst/>
              <a:gdLst>
                <a:gd name="T0" fmla="*/ 93 w 445"/>
                <a:gd name="T1" fmla="*/ 112 h 141"/>
                <a:gd name="T2" fmla="*/ 111 w 445"/>
                <a:gd name="T3" fmla="*/ 89 h 141"/>
                <a:gd name="T4" fmla="*/ 141 w 445"/>
                <a:gd name="T5" fmla="*/ 46 h 141"/>
                <a:gd name="T6" fmla="*/ 0 w 445"/>
                <a:gd name="T7" fmla="*/ 51 h 141"/>
                <a:gd name="T8" fmla="*/ 70 w 445"/>
                <a:gd name="T9" fmla="*/ 28 h 141"/>
                <a:gd name="T10" fmla="*/ 103 w 445"/>
                <a:gd name="T11" fmla="*/ 7 h 141"/>
                <a:gd name="T12" fmla="*/ 162 w 445"/>
                <a:gd name="T13" fmla="*/ 1 h 141"/>
                <a:gd name="T14" fmla="*/ 224 w 445"/>
                <a:gd name="T15" fmla="*/ 10 h 141"/>
                <a:gd name="T16" fmla="*/ 312 w 445"/>
                <a:gd name="T17" fmla="*/ 31 h 141"/>
                <a:gd name="T18" fmla="*/ 376 w 445"/>
                <a:gd name="T19" fmla="*/ 23 h 141"/>
                <a:gd name="T20" fmla="*/ 435 w 445"/>
                <a:gd name="T21" fmla="*/ 28 h 141"/>
                <a:gd name="T22" fmla="*/ 391 w 445"/>
                <a:gd name="T23" fmla="*/ 47 h 141"/>
                <a:gd name="T24" fmla="*/ 377 w 445"/>
                <a:gd name="T25" fmla="*/ 78 h 141"/>
                <a:gd name="T26" fmla="*/ 404 w 445"/>
                <a:gd name="T27" fmla="*/ 106 h 141"/>
                <a:gd name="T28" fmla="*/ 308 w 445"/>
                <a:gd name="T29" fmla="*/ 120 h 141"/>
                <a:gd name="T30" fmla="*/ 197 w 445"/>
                <a:gd name="T31" fmla="*/ 119 h 141"/>
                <a:gd name="T32" fmla="*/ 126 w 445"/>
                <a:gd name="T33" fmla="*/ 124 h 141"/>
                <a:gd name="T34" fmla="*/ 122 w 445"/>
                <a:gd name="T35" fmla="*/ 112 h 141"/>
                <a:gd name="T36" fmla="*/ 93 w 445"/>
                <a:gd name="T37" fmla="*/ 107 h 141"/>
                <a:gd name="T38" fmla="*/ 93 w 445"/>
                <a:gd name="T39" fmla="*/ 112 h 141"/>
                <a:gd name="T40" fmla="*/ 93 w 445"/>
                <a:gd name="T41" fmla="*/ 11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5" h="141">
                  <a:moveTo>
                    <a:pt x="93" y="112"/>
                  </a:moveTo>
                  <a:cubicBezTo>
                    <a:pt x="90" y="97"/>
                    <a:pt x="111" y="101"/>
                    <a:pt x="111" y="89"/>
                  </a:cubicBezTo>
                  <a:cubicBezTo>
                    <a:pt x="111" y="64"/>
                    <a:pt x="122" y="60"/>
                    <a:pt x="141" y="46"/>
                  </a:cubicBezTo>
                  <a:cubicBezTo>
                    <a:pt x="91" y="35"/>
                    <a:pt x="38" y="115"/>
                    <a:pt x="0" y="51"/>
                  </a:cubicBezTo>
                  <a:cubicBezTo>
                    <a:pt x="23" y="44"/>
                    <a:pt x="47" y="37"/>
                    <a:pt x="70" y="28"/>
                  </a:cubicBezTo>
                  <a:cubicBezTo>
                    <a:pt x="87" y="22"/>
                    <a:pt x="79" y="8"/>
                    <a:pt x="103" y="7"/>
                  </a:cubicBezTo>
                  <a:cubicBezTo>
                    <a:pt x="123" y="7"/>
                    <a:pt x="142" y="0"/>
                    <a:pt x="162" y="1"/>
                  </a:cubicBezTo>
                  <a:cubicBezTo>
                    <a:pt x="182" y="3"/>
                    <a:pt x="204" y="8"/>
                    <a:pt x="224" y="10"/>
                  </a:cubicBezTo>
                  <a:cubicBezTo>
                    <a:pt x="236" y="40"/>
                    <a:pt x="289" y="26"/>
                    <a:pt x="312" y="31"/>
                  </a:cubicBezTo>
                  <a:cubicBezTo>
                    <a:pt x="336" y="36"/>
                    <a:pt x="354" y="35"/>
                    <a:pt x="376" y="23"/>
                  </a:cubicBezTo>
                  <a:cubicBezTo>
                    <a:pt x="401" y="9"/>
                    <a:pt x="411" y="18"/>
                    <a:pt x="435" y="28"/>
                  </a:cubicBezTo>
                  <a:cubicBezTo>
                    <a:pt x="425" y="43"/>
                    <a:pt x="401" y="33"/>
                    <a:pt x="391" y="47"/>
                  </a:cubicBezTo>
                  <a:cubicBezTo>
                    <a:pt x="382" y="61"/>
                    <a:pt x="398" y="71"/>
                    <a:pt x="377" y="78"/>
                  </a:cubicBezTo>
                  <a:cubicBezTo>
                    <a:pt x="389" y="90"/>
                    <a:pt x="445" y="91"/>
                    <a:pt x="404" y="106"/>
                  </a:cubicBezTo>
                  <a:cubicBezTo>
                    <a:pt x="377" y="116"/>
                    <a:pt x="336" y="141"/>
                    <a:pt x="308" y="120"/>
                  </a:cubicBezTo>
                  <a:cubicBezTo>
                    <a:pt x="283" y="100"/>
                    <a:pt x="226" y="116"/>
                    <a:pt x="197" y="119"/>
                  </a:cubicBezTo>
                  <a:cubicBezTo>
                    <a:pt x="182" y="120"/>
                    <a:pt x="139" y="133"/>
                    <a:pt x="126" y="124"/>
                  </a:cubicBezTo>
                  <a:cubicBezTo>
                    <a:pt x="123" y="121"/>
                    <a:pt x="122" y="116"/>
                    <a:pt x="122" y="112"/>
                  </a:cubicBezTo>
                  <a:cubicBezTo>
                    <a:pt x="123" y="112"/>
                    <a:pt x="83" y="115"/>
                    <a:pt x="93" y="107"/>
                  </a:cubicBezTo>
                  <a:cubicBezTo>
                    <a:pt x="94" y="106"/>
                    <a:pt x="101" y="112"/>
                    <a:pt x="93" y="112"/>
                  </a:cubicBezTo>
                  <a:cubicBezTo>
                    <a:pt x="90" y="97"/>
                    <a:pt x="102" y="112"/>
                    <a:pt x="93"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8" name="Freeform 2065"/>
            <p:cNvSpPr>
              <a:spLocks/>
            </p:cNvSpPr>
            <p:nvPr/>
          </p:nvSpPr>
          <p:spPr bwMode="auto">
            <a:xfrm>
              <a:off x="5944" y="1350"/>
              <a:ext cx="206" cy="246"/>
            </a:xfrm>
            <a:custGeom>
              <a:avLst/>
              <a:gdLst>
                <a:gd name="T0" fmla="*/ 134 w 276"/>
                <a:gd name="T1" fmla="*/ 212 h 329"/>
                <a:gd name="T2" fmla="*/ 134 w 276"/>
                <a:gd name="T3" fmla="*/ 180 h 329"/>
                <a:gd name="T4" fmla="*/ 176 w 276"/>
                <a:gd name="T5" fmla="*/ 150 h 329"/>
                <a:gd name="T6" fmla="*/ 173 w 276"/>
                <a:gd name="T7" fmla="*/ 116 h 329"/>
                <a:gd name="T8" fmla="*/ 154 w 276"/>
                <a:gd name="T9" fmla="*/ 99 h 329"/>
                <a:gd name="T10" fmla="*/ 138 w 276"/>
                <a:gd name="T11" fmla="*/ 51 h 329"/>
                <a:gd name="T12" fmla="*/ 125 w 276"/>
                <a:gd name="T13" fmla="*/ 0 h 329"/>
                <a:gd name="T14" fmla="*/ 240 w 276"/>
                <a:gd name="T15" fmla="*/ 23 h 329"/>
                <a:gd name="T16" fmla="*/ 273 w 276"/>
                <a:gd name="T17" fmla="*/ 50 h 329"/>
                <a:gd name="T18" fmla="*/ 233 w 276"/>
                <a:gd name="T19" fmla="*/ 69 h 329"/>
                <a:gd name="T20" fmla="*/ 209 w 276"/>
                <a:gd name="T21" fmla="*/ 72 h 329"/>
                <a:gd name="T22" fmla="*/ 189 w 276"/>
                <a:gd name="T23" fmla="*/ 69 h 329"/>
                <a:gd name="T24" fmla="*/ 199 w 276"/>
                <a:gd name="T25" fmla="*/ 107 h 329"/>
                <a:gd name="T26" fmla="*/ 255 w 276"/>
                <a:gd name="T27" fmla="*/ 156 h 329"/>
                <a:gd name="T28" fmla="*/ 255 w 276"/>
                <a:gd name="T29" fmla="*/ 183 h 329"/>
                <a:gd name="T30" fmla="*/ 272 w 276"/>
                <a:gd name="T31" fmla="*/ 225 h 329"/>
                <a:gd name="T32" fmla="*/ 220 w 276"/>
                <a:gd name="T33" fmla="*/ 230 h 329"/>
                <a:gd name="T34" fmla="*/ 182 w 276"/>
                <a:gd name="T35" fmla="*/ 246 h 329"/>
                <a:gd name="T36" fmla="*/ 184 w 276"/>
                <a:gd name="T37" fmla="*/ 262 h 329"/>
                <a:gd name="T38" fmla="*/ 160 w 276"/>
                <a:gd name="T39" fmla="*/ 274 h 329"/>
                <a:gd name="T40" fmla="*/ 116 w 276"/>
                <a:gd name="T41" fmla="*/ 274 h 329"/>
                <a:gd name="T42" fmla="*/ 77 w 276"/>
                <a:gd name="T43" fmla="*/ 279 h 329"/>
                <a:gd name="T44" fmla="*/ 47 w 276"/>
                <a:gd name="T45" fmla="*/ 329 h 329"/>
                <a:gd name="T46" fmla="*/ 37 w 276"/>
                <a:gd name="T47" fmla="*/ 283 h 329"/>
                <a:gd name="T48" fmla="*/ 14 w 276"/>
                <a:gd name="T49" fmla="*/ 278 h 329"/>
                <a:gd name="T50" fmla="*/ 31 w 276"/>
                <a:gd name="T51" fmla="*/ 258 h 329"/>
                <a:gd name="T52" fmla="*/ 134 w 276"/>
                <a:gd name="T53" fmla="*/ 212 h 329"/>
                <a:gd name="T54" fmla="*/ 123 w 276"/>
                <a:gd name="T55" fmla="*/ 210 h 329"/>
                <a:gd name="T56" fmla="*/ 134 w 276"/>
                <a:gd name="T57" fmla="*/ 212 h 329"/>
                <a:gd name="T58" fmla="*/ 134 w 276"/>
                <a:gd name="T59" fmla="*/ 21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6" h="329">
                  <a:moveTo>
                    <a:pt x="134" y="212"/>
                  </a:moveTo>
                  <a:cubicBezTo>
                    <a:pt x="134" y="202"/>
                    <a:pt x="134" y="191"/>
                    <a:pt x="134" y="180"/>
                  </a:cubicBezTo>
                  <a:cubicBezTo>
                    <a:pt x="168" y="183"/>
                    <a:pt x="179" y="188"/>
                    <a:pt x="176" y="150"/>
                  </a:cubicBezTo>
                  <a:cubicBezTo>
                    <a:pt x="175" y="139"/>
                    <a:pt x="174" y="127"/>
                    <a:pt x="173" y="116"/>
                  </a:cubicBezTo>
                  <a:cubicBezTo>
                    <a:pt x="172" y="105"/>
                    <a:pt x="161" y="105"/>
                    <a:pt x="154" y="99"/>
                  </a:cubicBezTo>
                  <a:cubicBezTo>
                    <a:pt x="147" y="93"/>
                    <a:pt x="127" y="57"/>
                    <a:pt x="138" y="51"/>
                  </a:cubicBezTo>
                  <a:cubicBezTo>
                    <a:pt x="158" y="40"/>
                    <a:pt x="133" y="14"/>
                    <a:pt x="125" y="0"/>
                  </a:cubicBezTo>
                  <a:cubicBezTo>
                    <a:pt x="159" y="6"/>
                    <a:pt x="210" y="42"/>
                    <a:pt x="240" y="23"/>
                  </a:cubicBezTo>
                  <a:cubicBezTo>
                    <a:pt x="249" y="42"/>
                    <a:pt x="254" y="43"/>
                    <a:pt x="273" y="50"/>
                  </a:cubicBezTo>
                  <a:cubicBezTo>
                    <a:pt x="266" y="64"/>
                    <a:pt x="245" y="63"/>
                    <a:pt x="233" y="69"/>
                  </a:cubicBezTo>
                  <a:cubicBezTo>
                    <a:pt x="221" y="74"/>
                    <a:pt x="223" y="77"/>
                    <a:pt x="209" y="72"/>
                  </a:cubicBezTo>
                  <a:cubicBezTo>
                    <a:pt x="203" y="70"/>
                    <a:pt x="196" y="66"/>
                    <a:pt x="189" y="69"/>
                  </a:cubicBezTo>
                  <a:cubicBezTo>
                    <a:pt x="162" y="82"/>
                    <a:pt x="184" y="96"/>
                    <a:pt x="199" y="107"/>
                  </a:cubicBezTo>
                  <a:cubicBezTo>
                    <a:pt x="219" y="122"/>
                    <a:pt x="240" y="136"/>
                    <a:pt x="255" y="156"/>
                  </a:cubicBezTo>
                  <a:cubicBezTo>
                    <a:pt x="232" y="164"/>
                    <a:pt x="243" y="167"/>
                    <a:pt x="255" y="183"/>
                  </a:cubicBezTo>
                  <a:cubicBezTo>
                    <a:pt x="263" y="194"/>
                    <a:pt x="276" y="210"/>
                    <a:pt x="272" y="225"/>
                  </a:cubicBezTo>
                  <a:cubicBezTo>
                    <a:pt x="265" y="256"/>
                    <a:pt x="233" y="243"/>
                    <a:pt x="220" y="230"/>
                  </a:cubicBezTo>
                  <a:cubicBezTo>
                    <a:pt x="207" y="247"/>
                    <a:pt x="203" y="246"/>
                    <a:pt x="182" y="246"/>
                  </a:cubicBezTo>
                  <a:cubicBezTo>
                    <a:pt x="187" y="251"/>
                    <a:pt x="187" y="256"/>
                    <a:pt x="184" y="262"/>
                  </a:cubicBezTo>
                  <a:cubicBezTo>
                    <a:pt x="177" y="279"/>
                    <a:pt x="178" y="281"/>
                    <a:pt x="160" y="274"/>
                  </a:cubicBezTo>
                  <a:cubicBezTo>
                    <a:pt x="139" y="266"/>
                    <a:pt x="134" y="283"/>
                    <a:pt x="116" y="274"/>
                  </a:cubicBezTo>
                  <a:cubicBezTo>
                    <a:pt x="110" y="296"/>
                    <a:pt x="95" y="284"/>
                    <a:pt x="77" y="279"/>
                  </a:cubicBezTo>
                  <a:cubicBezTo>
                    <a:pt x="77" y="302"/>
                    <a:pt x="77" y="329"/>
                    <a:pt x="47" y="329"/>
                  </a:cubicBezTo>
                  <a:cubicBezTo>
                    <a:pt x="30" y="329"/>
                    <a:pt x="39" y="294"/>
                    <a:pt x="37" y="283"/>
                  </a:cubicBezTo>
                  <a:cubicBezTo>
                    <a:pt x="29" y="287"/>
                    <a:pt x="19" y="288"/>
                    <a:pt x="14" y="278"/>
                  </a:cubicBezTo>
                  <a:cubicBezTo>
                    <a:pt x="9" y="267"/>
                    <a:pt x="24" y="263"/>
                    <a:pt x="31" y="258"/>
                  </a:cubicBezTo>
                  <a:cubicBezTo>
                    <a:pt x="0" y="228"/>
                    <a:pt x="123" y="213"/>
                    <a:pt x="134" y="212"/>
                  </a:cubicBezTo>
                  <a:cubicBezTo>
                    <a:pt x="134" y="207"/>
                    <a:pt x="126" y="207"/>
                    <a:pt x="123" y="210"/>
                  </a:cubicBezTo>
                  <a:cubicBezTo>
                    <a:pt x="125" y="214"/>
                    <a:pt x="128" y="215"/>
                    <a:pt x="134" y="212"/>
                  </a:cubicBezTo>
                  <a:cubicBezTo>
                    <a:pt x="134" y="202"/>
                    <a:pt x="110" y="214"/>
                    <a:pt x="134"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69" name="Freeform 2066"/>
            <p:cNvSpPr>
              <a:spLocks/>
            </p:cNvSpPr>
            <p:nvPr/>
          </p:nvSpPr>
          <p:spPr bwMode="auto">
            <a:xfrm>
              <a:off x="3391" y="1139"/>
              <a:ext cx="145" cy="142"/>
            </a:xfrm>
            <a:custGeom>
              <a:avLst/>
              <a:gdLst>
                <a:gd name="T0" fmla="*/ 194 w 194"/>
                <a:gd name="T1" fmla="*/ 132 h 190"/>
                <a:gd name="T2" fmla="*/ 170 w 194"/>
                <a:gd name="T3" fmla="*/ 161 h 190"/>
                <a:gd name="T4" fmla="*/ 87 w 194"/>
                <a:gd name="T5" fmla="*/ 184 h 190"/>
                <a:gd name="T6" fmla="*/ 64 w 194"/>
                <a:gd name="T7" fmla="*/ 180 h 190"/>
                <a:gd name="T8" fmla="*/ 7 w 194"/>
                <a:gd name="T9" fmla="*/ 186 h 190"/>
                <a:gd name="T10" fmla="*/ 23 w 194"/>
                <a:gd name="T11" fmla="*/ 163 h 190"/>
                <a:gd name="T12" fmla="*/ 20 w 194"/>
                <a:gd name="T13" fmla="*/ 145 h 190"/>
                <a:gd name="T14" fmla="*/ 39 w 194"/>
                <a:gd name="T15" fmla="*/ 119 h 190"/>
                <a:gd name="T16" fmla="*/ 57 w 194"/>
                <a:gd name="T17" fmla="*/ 117 h 190"/>
                <a:gd name="T18" fmla="*/ 78 w 194"/>
                <a:gd name="T19" fmla="*/ 99 h 190"/>
                <a:gd name="T20" fmla="*/ 19 w 194"/>
                <a:gd name="T21" fmla="*/ 88 h 190"/>
                <a:gd name="T22" fmla="*/ 4 w 194"/>
                <a:gd name="T23" fmla="*/ 70 h 190"/>
                <a:gd name="T24" fmla="*/ 20 w 194"/>
                <a:gd name="T25" fmla="*/ 58 h 190"/>
                <a:gd name="T26" fmla="*/ 21 w 194"/>
                <a:gd name="T27" fmla="*/ 19 h 190"/>
                <a:gd name="T28" fmla="*/ 88 w 194"/>
                <a:gd name="T29" fmla="*/ 7 h 190"/>
                <a:gd name="T30" fmla="*/ 85 w 194"/>
                <a:gd name="T31" fmla="*/ 24 h 190"/>
                <a:gd name="T32" fmla="*/ 97 w 194"/>
                <a:gd name="T33" fmla="*/ 66 h 190"/>
                <a:gd name="T34" fmla="*/ 132 w 194"/>
                <a:gd name="T35" fmla="*/ 96 h 190"/>
                <a:gd name="T36" fmla="*/ 194 w 194"/>
                <a:gd name="T37" fmla="*/ 132 h 190"/>
                <a:gd name="T38" fmla="*/ 172 w 194"/>
                <a:gd name="T39" fmla="*/ 128 h 190"/>
                <a:gd name="T40" fmla="*/ 194 w 194"/>
                <a:gd name="T41" fmla="*/ 132 h 190"/>
                <a:gd name="T42" fmla="*/ 194 w 194"/>
                <a:gd name="T43" fmla="*/ 13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90">
                  <a:moveTo>
                    <a:pt x="194" y="132"/>
                  </a:moveTo>
                  <a:cubicBezTo>
                    <a:pt x="183" y="139"/>
                    <a:pt x="158" y="147"/>
                    <a:pt x="170" y="161"/>
                  </a:cubicBezTo>
                  <a:cubicBezTo>
                    <a:pt x="151" y="179"/>
                    <a:pt x="111" y="182"/>
                    <a:pt x="87" y="184"/>
                  </a:cubicBezTo>
                  <a:cubicBezTo>
                    <a:pt x="73" y="186"/>
                    <a:pt x="79" y="171"/>
                    <a:pt x="64" y="180"/>
                  </a:cubicBezTo>
                  <a:cubicBezTo>
                    <a:pt x="47" y="190"/>
                    <a:pt x="25" y="186"/>
                    <a:pt x="7" y="186"/>
                  </a:cubicBezTo>
                  <a:cubicBezTo>
                    <a:pt x="6" y="179"/>
                    <a:pt x="26" y="167"/>
                    <a:pt x="23" y="163"/>
                  </a:cubicBezTo>
                  <a:cubicBezTo>
                    <a:pt x="13" y="154"/>
                    <a:pt x="12" y="156"/>
                    <a:pt x="20" y="145"/>
                  </a:cubicBezTo>
                  <a:cubicBezTo>
                    <a:pt x="26" y="136"/>
                    <a:pt x="30" y="125"/>
                    <a:pt x="39" y="119"/>
                  </a:cubicBezTo>
                  <a:cubicBezTo>
                    <a:pt x="45" y="117"/>
                    <a:pt x="51" y="116"/>
                    <a:pt x="57" y="117"/>
                  </a:cubicBezTo>
                  <a:cubicBezTo>
                    <a:pt x="71" y="117"/>
                    <a:pt x="71" y="111"/>
                    <a:pt x="78" y="99"/>
                  </a:cubicBezTo>
                  <a:cubicBezTo>
                    <a:pt x="71" y="98"/>
                    <a:pt x="19" y="95"/>
                    <a:pt x="19" y="88"/>
                  </a:cubicBezTo>
                  <a:cubicBezTo>
                    <a:pt x="21" y="75"/>
                    <a:pt x="18" y="77"/>
                    <a:pt x="4" y="70"/>
                  </a:cubicBezTo>
                  <a:cubicBezTo>
                    <a:pt x="10" y="66"/>
                    <a:pt x="15" y="62"/>
                    <a:pt x="20" y="58"/>
                  </a:cubicBezTo>
                  <a:cubicBezTo>
                    <a:pt x="0" y="50"/>
                    <a:pt x="8" y="34"/>
                    <a:pt x="21" y="19"/>
                  </a:cubicBezTo>
                  <a:cubicBezTo>
                    <a:pt x="37" y="0"/>
                    <a:pt x="65" y="7"/>
                    <a:pt x="88" y="7"/>
                  </a:cubicBezTo>
                  <a:cubicBezTo>
                    <a:pt x="87" y="12"/>
                    <a:pt x="86" y="18"/>
                    <a:pt x="85" y="24"/>
                  </a:cubicBezTo>
                  <a:cubicBezTo>
                    <a:pt x="137" y="27"/>
                    <a:pt x="54" y="65"/>
                    <a:pt x="97" y="66"/>
                  </a:cubicBezTo>
                  <a:cubicBezTo>
                    <a:pt x="113" y="67"/>
                    <a:pt x="121" y="86"/>
                    <a:pt x="132" y="96"/>
                  </a:cubicBezTo>
                  <a:cubicBezTo>
                    <a:pt x="150" y="112"/>
                    <a:pt x="171" y="124"/>
                    <a:pt x="194" y="132"/>
                  </a:cubicBezTo>
                  <a:cubicBezTo>
                    <a:pt x="188" y="136"/>
                    <a:pt x="171" y="128"/>
                    <a:pt x="172" y="128"/>
                  </a:cubicBezTo>
                  <a:cubicBezTo>
                    <a:pt x="176" y="125"/>
                    <a:pt x="192" y="131"/>
                    <a:pt x="194" y="132"/>
                  </a:cubicBezTo>
                  <a:cubicBezTo>
                    <a:pt x="187" y="137"/>
                    <a:pt x="151" y="117"/>
                    <a:pt x="194"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0" name="Freeform 2067"/>
            <p:cNvSpPr>
              <a:spLocks/>
            </p:cNvSpPr>
            <p:nvPr/>
          </p:nvSpPr>
          <p:spPr bwMode="auto">
            <a:xfrm>
              <a:off x="2133" y="843"/>
              <a:ext cx="326" cy="66"/>
            </a:xfrm>
            <a:custGeom>
              <a:avLst/>
              <a:gdLst>
                <a:gd name="T0" fmla="*/ 71 w 437"/>
                <a:gd name="T1" fmla="*/ 8 h 89"/>
                <a:gd name="T2" fmla="*/ 183 w 437"/>
                <a:gd name="T3" fmla="*/ 10 h 89"/>
                <a:gd name="T4" fmla="*/ 233 w 437"/>
                <a:gd name="T5" fmla="*/ 20 h 89"/>
                <a:gd name="T6" fmla="*/ 274 w 437"/>
                <a:gd name="T7" fmla="*/ 17 h 89"/>
                <a:gd name="T8" fmla="*/ 260 w 437"/>
                <a:gd name="T9" fmla="*/ 39 h 89"/>
                <a:gd name="T10" fmla="*/ 279 w 437"/>
                <a:gd name="T11" fmla="*/ 56 h 89"/>
                <a:gd name="T12" fmla="*/ 334 w 437"/>
                <a:gd name="T13" fmla="*/ 60 h 89"/>
                <a:gd name="T14" fmla="*/ 432 w 437"/>
                <a:gd name="T15" fmla="*/ 74 h 89"/>
                <a:gd name="T16" fmla="*/ 331 w 437"/>
                <a:gd name="T17" fmla="*/ 88 h 89"/>
                <a:gd name="T18" fmla="*/ 194 w 437"/>
                <a:gd name="T19" fmla="*/ 87 h 89"/>
                <a:gd name="T20" fmla="*/ 218 w 437"/>
                <a:gd name="T21" fmla="*/ 63 h 89"/>
                <a:gd name="T22" fmla="*/ 172 w 437"/>
                <a:gd name="T23" fmla="*/ 44 h 89"/>
                <a:gd name="T24" fmla="*/ 230 w 437"/>
                <a:gd name="T25" fmla="*/ 34 h 89"/>
                <a:gd name="T26" fmla="*/ 94 w 437"/>
                <a:gd name="T27" fmla="*/ 77 h 89"/>
                <a:gd name="T28" fmla="*/ 30 w 437"/>
                <a:gd name="T29" fmla="*/ 82 h 89"/>
                <a:gd name="T30" fmla="*/ 4 w 437"/>
                <a:gd name="T31" fmla="*/ 56 h 89"/>
                <a:gd name="T32" fmla="*/ 20 w 437"/>
                <a:gd name="T33" fmla="*/ 42 h 89"/>
                <a:gd name="T34" fmla="*/ 51 w 437"/>
                <a:gd name="T35" fmla="*/ 47 h 89"/>
                <a:gd name="T36" fmla="*/ 105 w 437"/>
                <a:gd name="T37" fmla="*/ 42 h 89"/>
                <a:gd name="T38" fmla="*/ 132 w 437"/>
                <a:gd name="T39" fmla="*/ 32 h 89"/>
                <a:gd name="T40" fmla="*/ 98 w 437"/>
                <a:gd name="T41" fmla="*/ 27 h 89"/>
                <a:gd name="T42" fmla="*/ 71 w 437"/>
                <a:gd name="T43" fmla="*/ 8 h 89"/>
                <a:gd name="T44" fmla="*/ 92 w 437"/>
                <a:gd name="T45" fmla="*/ 7 h 89"/>
                <a:gd name="T46" fmla="*/ 71 w 437"/>
                <a:gd name="T47" fmla="*/ 8 h 89"/>
                <a:gd name="T48" fmla="*/ 71 w 437"/>
                <a:gd name="T49" fmla="*/ 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7" h="89">
                  <a:moveTo>
                    <a:pt x="71" y="8"/>
                  </a:moveTo>
                  <a:cubicBezTo>
                    <a:pt x="108" y="4"/>
                    <a:pt x="147" y="0"/>
                    <a:pt x="183" y="10"/>
                  </a:cubicBezTo>
                  <a:cubicBezTo>
                    <a:pt x="203" y="15"/>
                    <a:pt x="213" y="2"/>
                    <a:pt x="233" y="20"/>
                  </a:cubicBezTo>
                  <a:cubicBezTo>
                    <a:pt x="243" y="31"/>
                    <a:pt x="260" y="13"/>
                    <a:pt x="274" y="17"/>
                  </a:cubicBezTo>
                  <a:cubicBezTo>
                    <a:pt x="270" y="24"/>
                    <a:pt x="265" y="31"/>
                    <a:pt x="260" y="39"/>
                  </a:cubicBezTo>
                  <a:cubicBezTo>
                    <a:pt x="272" y="42"/>
                    <a:pt x="272" y="55"/>
                    <a:pt x="279" y="56"/>
                  </a:cubicBezTo>
                  <a:cubicBezTo>
                    <a:pt x="297" y="60"/>
                    <a:pt x="316" y="56"/>
                    <a:pt x="334" y="60"/>
                  </a:cubicBezTo>
                  <a:cubicBezTo>
                    <a:pt x="348" y="63"/>
                    <a:pt x="425" y="57"/>
                    <a:pt x="432" y="74"/>
                  </a:cubicBezTo>
                  <a:cubicBezTo>
                    <a:pt x="437" y="87"/>
                    <a:pt x="339" y="88"/>
                    <a:pt x="331" y="88"/>
                  </a:cubicBezTo>
                  <a:cubicBezTo>
                    <a:pt x="285" y="87"/>
                    <a:pt x="240" y="89"/>
                    <a:pt x="194" y="87"/>
                  </a:cubicBezTo>
                  <a:cubicBezTo>
                    <a:pt x="202" y="79"/>
                    <a:pt x="210" y="71"/>
                    <a:pt x="218" y="63"/>
                  </a:cubicBezTo>
                  <a:cubicBezTo>
                    <a:pt x="194" y="63"/>
                    <a:pt x="185" y="65"/>
                    <a:pt x="172" y="44"/>
                  </a:cubicBezTo>
                  <a:cubicBezTo>
                    <a:pt x="191" y="41"/>
                    <a:pt x="211" y="37"/>
                    <a:pt x="230" y="34"/>
                  </a:cubicBezTo>
                  <a:cubicBezTo>
                    <a:pt x="180" y="22"/>
                    <a:pt x="133" y="51"/>
                    <a:pt x="94" y="77"/>
                  </a:cubicBezTo>
                  <a:cubicBezTo>
                    <a:pt x="79" y="88"/>
                    <a:pt x="49" y="82"/>
                    <a:pt x="30" y="82"/>
                  </a:cubicBezTo>
                  <a:cubicBezTo>
                    <a:pt x="4" y="82"/>
                    <a:pt x="4" y="82"/>
                    <a:pt x="4" y="56"/>
                  </a:cubicBezTo>
                  <a:cubicBezTo>
                    <a:pt x="0" y="41"/>
                    <a:pt x="5" y="37"/>
                    <a:pt x="20" y="42"/>
                  </a:cubicBezTo>
                  <a:cubicBezTo>
                    <a:pt x="31" y="42"/>
                    <a:pt x="42" y="40"/>
                    <a:pt x="51" y="47"/>
                  </a:cubicBezTo>
                  <a:cubicBezTo>
                    <a:pt x="63" y="55"/>
                    <a:pt x="88" y="42"/>
                    <a:pt x="105" y="42"/>
                  </a:cubicBezTo>
                  <a:cubicBezTo>
                    <a:pt x="109" y="42"/>
                    <a:pt x="138" y="43"/>
                    <a:pt x="132" y="32"/>
                  </a:cubicBezTo>
                  <a:cubicBezTo>
                    <a:pt x="126" y="22"/>
                    <a:pt x="108" y="27"/>
                    <a:pt x="98" y="27"/>
                  </a:cubicBezTo>
                  <a:cubicBezTo>
                    <a:pt x="78" y="27"/>
                    <a:pt x="81" y="24"/>
                    <a:pt x="71" y="8"/>
                  </a:cubicBezTo>
                  <a:cubicBezTo>
                    <a:pt x="70" y="8"/>
                    <a:pt x="90" y="5"/>
                    <a:pt x="92" y="7"/>
                  </a:cubicBezTo>
                  <a:cubicBezTo>
                    <a:pt x="92" y="7"/>
                    <a:pt x="74" y="13"/>
                    <a:pt x="71" y="8"/>
                  </a:cubicBezTo>
                  <a:cubicBezTo>
                    <a:pt x="106" y="4"/>
                    <a:pt x="75" y="14"/>
                    <a:pt x="7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1" name="Freeform 2068"/>
            <p:cNvSpPr>
              <a:spLocks/>
            </p:cNvSpPr>
            <p:nvPr/>
          </p:nvSpPr>
          <p:spPr bwMode="auto">
            <a:xfrm>
              <a:off x="5900" y="1893"/>
              <a:ext cx="114" cy="130"/>
            </a:xfrm>
            <a:custGeom>
              <a:avLst/>
              <a:gdLst>
                <a:gd name="T0" fmla="*/ 108 w 153"/>
                <a:gd name="T1" fmla="*/ 68 h 174"/>
                <a:gd name="T2" fmla="*/ 145 w 153"/>
                <a:gd name="T3" fmla="*/ 105 h 174"/>
                <a:gd name="T4" fmla="*/ 125 w 153"/>
                <a:gd name="T5" fmla="*/ 148 h 174"/>
                <a:gd name="T6" fmla="*/ 74 w 153"/>
                <a:gd name="T7" fmla="*/ 137 h 174"/>
                <a:gd name="T8" fmla="*/ 16 w 153"/>
                <a:gd name="T9" fmla="*/ 142 h 174"/>
                <a:gd name="T10" fmla="*/ 27 w 153"/>
                <a:gd name="T11" fmla="*/ 106 h 174"/>
                <a:gd name="T12" fmla="*/ 59 w 153"/>
                <a:gd name="T13" fmla="*/ 98 h 174"/>
                <a:gd name="T14" fmla="*/ 112 w 153"/>
                <a:gd name="T15" fmla="*/ 89 h 174"/>
                <a:gd name="T16" fmla="*/ 99 w 153"/>
                <a:gd name="T17" fmla="*/ 67 h 174"/>
                <a:gd name="T18" fmla="*/ 69 w 153"/>
                <a:gd name="T19" fmla="*/ 76 h 174"/>
                <a:gd name="T20" fmla="*/ 38 w 153"/>
                <a:gd name="T21" fmla="*/ 95 h 174"/>
                <a:gd name="T22" fmla="*/ 37 w 153"/>
                <a:gd name="T23" fmla="*/ 57 h 174"/>
                <a:gd name="T24" fmla="*/ 4 w 153"/>
                <a:gd name="T25" fmla="*/ 18 h 174"/>
                <a:gd name="T26" fmla="*/ 48 w 153"/>
                <a:gd name="T27" fmla="*/ 42 h 174"/>
                <a:gd name="T28" fmla="*/ 67 w 153"/>
                <a:gd name="T29" fmla="*/ 38 h 174"/>
                <a:gd name="T30" fmla="*/ 73 w 153"/>
                <a:gd name="T31" fmla="*/ 7 h 174"/>
                <a:gd name="T32" fmla="*/ 118 w 153"/>
                <a:gd name="T33" fmla="*/ 14 h 174"/>
                <a:gd name="T34" fmla="*/ 108 w 153"/>
                <a:gd name="T35" fmla="*/ 68 h 174"/>
                <a:gd name="T36" fmla="*/ 122 w 153"/>
                <a:gd name="T37" fmla="*/ 72 h 174"/>
                <a:gd name="T38" fmla="*/ 108 w 153"/>
                <a:gd name="T39" fmla="*/ 68 h 174"/>
                <a:gd name="T40" fmla="*/ 108 w 153"/>
                <a:gd name="T41" fmla="*/ 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3" h="174">
                  <a:moveTo>
                    <a:pt x="108" y="68"/>
                  </a:moveTo>
                  <a:cubicBezTo>
                    <a:pt x="126" y="75"/>
                    <a:pt x="136" y="89"/>
                    <a:pt x="145" y="105"/>
                  </a:cubicBezTo>
                  <a:cubicBezTo>
                    <a:pt x="153" y="122"/>
                    <a:pt x="149" y="162"/>
                    <a:pt x="125" y="148"/>
                  </a:cubicBezTo>
                  <a:cubicBezTo>
                    <a:pt x="118" y="174"/>
                    <a:pt x="64" y="156"/>
                    <a:pt x="74" y="137"/>
                  </a:cubicBezTo>
                  <a:cubicBezTo>
                    <a:pt x="94" y="100"/>
                    <a:pt x="26" y="135"/>
                    <a:pt x="16" y="142"/>
                  </a:cubicBezTo>
                  <a:cubicBezTo>
                    <a:pt x="16" y="125"/>
                    <a:pt x="11" y="115"/>
                    <a:pt x="27" y="106"/>
                  </a:cubicBezTo>
                  <a:cubicBezTo>
                    <a:pt x="37" y="99"/>
                    <a:pt x="47" y="97"/>
                    <a:pt x="59" y="98"/>
                  </a:cubicBezTo>
                  <a:cubicBezTo>
                    <a:pt x="80" y="99"/>
                    <a:pt x="91" y="89"/>
                    <a:pt x="112" y="89"/>
                  </a:cubicBezTo>
                  <a:cubicBezTo>
                    <a:pt x="108" y="81"/>
                    <a:pt x="103" y="74"/>
                    <a:pt x="99" y="67"/>
                  </a:cubicBezTo>
                  <a:cubicBezTo>
                    <a:pt x="87" y="79"/>
                    <a:pt x="86" y="79"/>
                    <a:pt x="69" y="76"/>
                  </a:cubicBezTo>
                  <a:cubicBezTo>
                    <a:pt x="56" y="73"/>
                    <a:pt x="47" y="88"/>
                    <a:pt x="38" y="95"/>
                  </a:cubicBezTo>
                  <a:cubicBezTo>
                    <a:pt x="17" y="72"/>
                    <a:pt x="10" y="71"/>
                    <a:pt x="37" y="57"/>
                  </a:cubicBezTo>
                  <a:cubicBezTo>
                    <a:pt x="0" y="57"/>
                    <a:pt x="4" y="57"/>
                    <a:pt x="4" y="18"/>
                  </a:cubicBezTo>
                  <a:cubicBezTo>
                    <a:pt x="17" y="28"/>
                    <a:pt x="41" y="25"/>
                    <a:pt x="48" y="42"/>
                  </a:cubicBezTo>
                  <a:cubicBezTo>
                    <a:pt x="52" y="52"/>
                    <a:pt x="63" y="43"/>
                    <a:pt x="67" y="38"/>
                  </a:cubicBezTo>
                  <a:cubicBezTo>
                    <a:pt x="78" y="27"/>
                    <a:pt x="67" y="15"/>
                    <a:pt x="73" y="7"/>
                  </a:cubicBezTo>
                  <a:cubicBezTo>
                    <a:pt x="79" y="0"/>
                    <a:pt x="118" y="0"/>
                    <a:pt x="118" y="14"/>
                  </a:cubicBezTo>
                  <a:cubicBezTo>
                    <a:pt x="118" y="31"/>
                    <a:pt x="116" y="55"/>
                    <a:pt x="108" y="68"/>
                  </a:cubicBezTo>
                  <a:cubicBezTo>
                    <a:pt x="112" y="70"/>
                    <a:pt x="117" y="72"/>
                    <a:pt x="122" y="72"/>
                  </a:cubicBezTo>
                  <a:cubicBezTo>
                    <a:pt x="122" y="72"/>
                    <a:pt x="112" y="61"/>
                    <a:pt x="108" y="68"/>
                  </a:cubicBezTo>
                  <a:cubicBezTo>
                    <a:pt x="128" y="76"/>
                    <a:pt x="113" y="60"/>
                    <a:pt x="10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2" name="Freeform 2069"/>
            <p:cNvSpPr>
              <a:spLocks/>
            </p:cNvSpPr>
            <p:nvPr/>
          </p:nvSpPr>
          <p:spPr bwMode="auto">
            <a:xfrm>
              <a:off x="6484" y="2778"/>
              <a:ext cx="221" cy="108"/>
            </a:xfrm>
            <a:custGeom>
              <a:avLst/>
              <a:gdLst>
                <a:gd name="T0" fmla="*/ 81 w 296"/>
                <a:gd name="T1" fmla="*/ 71 h 144"/>
                <a:gd name="T2" fmla="*/ 191 w 296"/>
                <a:gd name="T3" fmla="*/ 36 h 144"/>
                <a:gd name="T4" fmla="*/ 235 w 296"/>
                <a:gd name="T5" fmla="*/ 5 h 144"/>
                <a:gd name="T6" fmla="*/ 296 w 296"/>
                <a:gd name="T7" fmla="*/ 2 h 144"/>
                <a:gd name="T8" fmla="*/ 278 w 296"/>
                <a:gd name="T9" fmla="*/ 30 h 144"/>
                <a:gd name="T10" fmla="*/ 230 w 296"/>
                <a:gd name="T11" fmla="*/ 50 h 144"/>
                <a:gd name="T12" fmla="*/ 213 w 296"/>
                <a:gd name="T13" fmla="*/ 69 h 144"/>
                <a:gd name="T14" fmla="*/ 174 w 296"/>
                <a:gd name="T15" fmla="*/ 85 h 144"/>
                <a:gd name="T16" fmla="*/ 128 w 296"/>
                <a:gd name="T17" fmla="*/ 99 h 144"/>
                <a:gd name="T18" fmla="*/ 82 w 296"/>
                <a:gd name="T19" fmla="*/ 128 h 144"/>
                <a:gd name="T20" fmla="*/ 36 w 296"/>
                <a:gd name="T21" fmla="*/ 139 h 144"/>
                <a:gd name="T22" fmla="*/ 0 w 296"/>
                <a:gd name="T23" fmla="*/ 119 h 144"/>
                <a:gd name="T24" fmla="*/ 90 w 296"/>
                <a:gd name="T25" fmla="*/ 70 h 144"/>
                <a:gd name="T26" fmla="*/ 74 w 296"/>
                <a:gd name="T27" fmla="*/ 76 h 144"/>
                <a:gd name="T28" fmla="*/ 81 w 296"/>
                <a:gd name="T29" fmla="*/ 71 h 144"/>
                <a:gd name="T30" fmla="*/ 81 w 296"/>
                <a:gd name="T31" fmla="*/ 7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6" h="144">
                  <a:moveTo>
                    <a:pt x="81" y="71"/>
                  </a:moveTo>
                  <a:cubicBezTo>
                    <a:pt x="119" y="63"/>
                    <a:pt x="159" y="60"/>
                    <a:pt x="191" y="36"/>
                  </a:cubicBezTo>
                  <a:cubicBezTo>
                    <a:pt x="204" y="26"/>
                    <a:pt x="218" y="10"/>
                    <a:pt x="235" y="5"/>
                  </a:cubicBezTo>
                  <a:cubicBezTo>
                    <a:pt x="254" y="0"/>
                    <a:pt x="276" y="6"/>
                    <a:pt x="296" y="2"/>
                  </a:cubicBezTo>
                  <a:cubicBezTo>
                    <a:pt x="288" y="12"/>
                    <a:pt x="289" y="22"/>
                    <a:pt x="278" y="30"/>
                  </a:cubicBezTo>
                  <a:cubicBezTo>
                    <a:pt x="264" y="40"/>
                    <a:pt x="247" y="45"/>
                    <a:pt x="230" y="50"/>
                  </a:cubicBezTo>
                  <a:cubicBezTo>
                    <a:pt x="218" y="55"/>
                    <a:pt x="214" y="56"/>
                    <a:pt x="213" y="69"/>
                  </a:cubicBezTo>
                  <a:cubicBezTo>
                    <a:pt x="213" y="82"/>
                    <a:pt x="182" y="83"/>
                    <a:pt x="174" y="85"/>
                  </a:cubicBezTo>
                  <a:cubicBezTo>
                    <a:pt x="156" y="90"/>
                    <a:pt x="145" y="89"/>
                    <a:pt x="128" y="99"/>
                  </a:cubicBezTo>
                  <a:cubicBezTo>
                    <a:pt x="113" y="109"/>
                    <a:pt x="98" y="121"/>
                    <a:pt x="82" y="128"/>
                  </a:cubicBezTo>
                  <a:cubicBezTo>
                    <a:pt x="67" y="134"/>
                    <a:pt x="51" y="136"/>
                    <a:pt x="36" y="139"/>
                  </a:cubicBezTo>
                  <a:cubicBezTo>
                    <a:pt x="13" y="144"/>
                    <a:pt x="13" y="137"/>
                    <a:pt x="0" y="119"/>
                  </a:cubicBezTo>
                  <a:cubicBezTo>
                    <a:pt x="16" y="110"/>
                    <a:pt x="73" y="63"/>
                    <a:pt x="90" y="70"/>
                  </a:cubicBezTo>
                  <a:cubicBezTo>
                    <a:pt x="91" y="70"/>
                    <a:pt x="74" y="78"/>
                    <a:pt x="74" y="76"/>
                  </a:cubicBezTo>
                  <a:cubicBezTo>
                    <a:pt x="76" y="74"/>
                    <a:pt x="78" y="72"/>
                    <a:pt x="81" y="71"/>
                  </a:cubicBezTo>
                  <a:cubicBezTo>
                    <a:pt x="104" y="66"/>
                    <a:pt x="56" y="86"/>
                    <a:pt x="8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3" name="Freeform 2070"/>
            <p:cNvSpPr>
              <a:spLocks/>
            </p:cNvSpPr>
            <p:nvPr/>
          </p:nvSpPr>
          <p:spPr bwMode="auto">
            <a:xfrm>
              <a:off x="4249" y="875"/>
              <a:ext cx="214" cy="102"/>
            </a:xfrm>
            <a:custGeom>
              <a:avLst/>
              <a:gdLst>
                <a:gd name="T0" fmla="*/ 143 w 287"/>
                <a:gd name="T1" fmla="*/ 49 h 136"/>
                <a:gd name="T2" fmla="*/ 96 w 287"/>
                <a:gd name="T3" fmla="*/ 89 h 136"/>
                <a:gd name="T4" fmla="*/ 139 w 287"/>
                <a:gd name="T5" fmla="*/ 130 h 136"/>
                <a:gd name="T6" fmla="*/ 0 w 287"/>
                <a:gd name="T7" fmla="*/ 99 h 136"/>
                <a:gd name="T8" fmla="*/ 44 w 287"/>
                <a:gd name="T9" fmla="*/ 75 h 136"/>
                <a:gd name="T10" fmla="*/ 29 w 287"/>
                <a:gd name="T11" fmla="*/ 60 h 136"/>
                <a:gd name="T12" fmla="*/ 62 w 287"/>
                <a:gd name="T13" fmla="*/ 39 h 136"/>
                <a:gd name="T14" fmla="*/ 152 w 287"/>
                <a:gd name="T15" fmla="*/ 24 h 136"/>
                <a:gd name="T16" fmla="*/ 287 w 287"/>
                <a:gd name="T17" fmla="*/ 33 h 136"/>
                <a:gd name="T18" fmla="*/ 203 w 287"/>
                <a:gd name="T19" fmla="*/ 43 h 136"/>
                <a:gd name="T20" fmla="*/ 139 w 287"/>
                <a:gd name="T21" fmla="*/ 53 h 136"/>
                <a:gd name="T22" fmla="*/ 143 w 287"/>
                <a:gd name="T23" fmla="*/ 49 h 136"/>
                <a:gd name="T24" fmla="*/ 143 w 287"/>
                <a:gd name="T25" fmla="*/ 4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36">
                  <a:moveTo>
                    <a:pt x="143" y="49"/>
                  </a:moveTo>
                  <a:cubicBezTo>
                    <a:pt x="129" y="59"/>
                    <a:pt x="101" y="70"/>
                    <a:pt x="96" y="89"/>
                  </a:cubicBezTo>
                  <a:cubicBezTo>
                    <a:pt x="91" y="109"/>
                    <a:pt x="127" y="121"/>
                    <a:pt x="139" y="130"/>
                  </a:cubicBezTo>
                  <a:cubicBezTo>
                    <a:pt x="98" y="134"/>
                    <a:pt x="28" y="136"/>
                    <a:pt x="0" y="99"/>
                  </a:cubicBezTo>
                  <a:cubicBezTo>
                    <a:pt x="12" y="87"/>
                    <a:pt x="28" y="79"/>
                    <a:pt x="44" y="75"/>
                  </a:cubicBezTo>
                  <a:cubicBezTo>
                    <a:pt x="39" y="70"/>
                    <a:pt x="34" y="65"/>
                    <a:pt x="29" y="60"/>
                  </a:cubicBezTo>
                  <a:cubicBezTo>
                    <a:pt x="55" y="57"/>
                    <a:pt x="43" y="42"/>
                    <a:pt x="62" y="39"/>
                  </a:cubicBezTo>
                  <a:cubicBezTo>
                    <a:pt x="93" y="35"/>
                    <a:pt x="122" y="28"/>
                    <a:pt x="152" y="24"/>
                  </a:cubicBezTo>
                  <a:cubicBezTo>
                    <a:pt x="190" y="18"/>
                    <a:pt x="259" y="0"/>
                    <a:pt x="287" y="33"/>
                  </a:cubicBezTo>
                  <a:cubicBezTo>
                    <a:pt x="260" y="37"/>
                    <a:pt x="231" y="41"/>
                    <a:pt x="203" y="43"/>
                  </a:cubicBezTo>
                  <a:cubicBezTo>
                    <a:pt x="181" y="44"/>
                    <a:pt x="158" y="50"/>
                    <a:pt x="139" y="53"/>
                  </a:cubicBezTo>
                  <a:cubicBezTo>
                    <a:pt x="141" y="53"/>
                    <a:pt x="153" y="46"/>
                    <a:pt x="143" y="49"/>
                  </a:cubicBezTo>
                  <a:cubicBezTo>
                    <a:pt x="127" y="61"/>
                    <a:pt x="158" y="44"/>
                    <a:pt x="1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4" name="Freeform 2071"/>
            <p:cNvSpPr>
              <a:spLocks/>
            </p:cNvSpPr>
            <p:nvPr/>
          </p:nvSpPr>
          <p:spPr bwMode="auto">
            <a:xfrm>
              <a:off x="5839" y="2075"/>
              <a:ext cx="162" cy="131"/>
            </a:xfrm>
            <a:custGeom>
              <a:avLst/>
              <a:gdLst>
                <a:gd name="T0" fmla="*/ 78 w 217"/>
                <a:gd name="T1" fmla="*/ 33 h 175"/>
                <a:gd name="T2" fmla="*/ 90 w 217"/>
                <a:gd name="T3" fmla="*/ 60 h 175"/>
                <a:gd name="T4" fmla="*/ 160 w 217"/>
                <a:gd name="T5" fmla="*/ 66 h 175"/>
                <a:gd name="T6" fmla="*/ 113 w 217"/>
                <a:gd name="T7" fmla="*/ 80 h 175"/>
                <a:gd name="T8" fmla="*/ 108 w 217"/>
                <a:gd name="T9" fmla="*/ 115 h 175"/>
                <a:gd name="T10" fmla="*/ 116 w 217"/>
                <a:gd name="T11" fmla="*/ 175 h 175"/>
                <a:gd name="T12" fmla="*/ 116 w 217"/>
                <a:gd name="T13" fmla="*/ 148 h 175"/>
                <a:gd name="T14" fmla="*/ 69 w 217"/>
                <a:gd name="T15" fmla="*/ 108 h 175"/>
                <a:gd name="T16" fmla="*/ 47 w 217"/>
                <a:gd name="T17" fmla="*/ 163 h 175"/>
                <a:gd name="T18" fmla="*/ 32 w 217"/>
                <a:gd name="T19" fmla="*/ 118 h 175"/>
                <a:gd name="T20" fmla="*/ 41 w 217"/>
                <a:gd name="T21" fmla="*/ 71 h 175"/>
                <a:gd name="T22" fmla="*/ 70 w 217"/>
                <a:gd name="T23" fmla="*/ 14 h 175"/>
                <a:gd name="T24" fmla="*/ 140 w 217"/>
                <a:gd name="T25" fmla="*/ 16 h 175"/>
                <a:gd name="T26" fmla="*/ 203 w 217"/>
                <a:gd name="T27" fmla="*/ 8 h 175"/>
                <a:gd name="T28" fmla="*/ 171 w 217"/>
                <a:gd name="T29" fmla="*/ 33 h 175"/>
                <a:gd name="T30" fmla="*/ 77 w 217"/>
                <a:gd name="T31" fmla="*/ 35 h 175"/>
                <a:gd name="T32" fmla="*/ 92 w 217"/>
                <a:gd name="T33" fmla="*/ 35 h 175"/>
                <a:gd name="T34" fmla="*/ 78 w 217"/>
                <a:gd name="T35" fmla="*/ 33 h 175"/>
                <a:gd name="T36" fmla="*/ 78 w 217"/>
                <a:gd name="T37" fmla="*/ 3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7" h="175">
                  <a:moveTo>
                    <a:pt x="78" y="33"/>
                  </a:moveTo>
                  <a:cubicBezTo>
                    <a:pt x="60" y="50"/>
                    <a:pt x="61" y="66"/>
                    <a:pt x="90" y="60"/>
                  </a:cubicBezTo>
                  <a:cubicBezTo>
                    <a:pt x="107" y="58"/>
                    <a:pt x="147" y="47"/>
                    <a:pt x="160" y="66"/>
                  </a:cubicBezTo>
                  <a:cubicBezTo>
                    <a:pt x="161" y="67"/>
                    <a:pt x="118" y="76"/>
                    <a:pt x="113" y="80"/>
                  </a:cubicBezTo>
                  <a:cubicBezTo>
                    <a:pt x="98" y="94"/>
                    <a:pt x="137" y="106"/>
                    <a:pt x="108" y="115"/>
                  </a:cubicBezTo>
                  <a:cubicBezTo>
                    <a:pt x="126" y="136"/>
                    <a:pt x="151" y="161"/>
                    <a:pt x="116" y="175"/>
                  </a:cubicBezTo>
                  <a:cubicBezTo>
                    <a:pt x="116" y="166"/>
                    <a:pt x="116" y="157"/>
                    <a:pt x="116" y="148"/>
                  </a:cubicBezTo>
                  <a:cubicBezTo>
                    <a:pt x="98" y="159"/>
                    <a:pt x="81" y="123"/>
                    <a:pt x="69" y="108"/>
                  </a:cubicBezTo>
                  <a:cubicBezTo>
                    <a:pt x="47" y="123"/>
                    <a:pt x="74" y="163"/>
                    <a:pt x="47" y="163"/>
                  </a:cubicBezTo>
                  <a:cubicBezTo>
                    <a:pt x="28" y="163"/>
                    <a:pt x="54" y="122"/>
                    <a:pt x="32" y="118"/>
                  </a:cubicBezTo>
                  <a:cubicBezTo>
                    <a:pt x="0" y="111"/>
                    <a:pt x="28" y="87"/>
                    <a:pt x="41" y="71"/>
                  </a:cubicBezTo>
                  <a:cubicBezTo>
                    <a:pt x="58" y="51"/>
                    <a:pt x="43" y="23"/>
                    <a:pt x="70" y="14"/>
                  </a:cubicBezTo>
                  <a:cubicBezTo>
                    <a:pt x="97" y="5"/>
                    <a:pt x="112" y="14"/>
                    <a:pt x="140" y="16"/>
                  </a:cubicBezTo>
                  <a:cubicBezTo>
                    <a:pt x="157" y="17"/>
                    <a:pt x="190" y="0"/>
                    <a:pt x="203" y="8"/>
                  </a:cubicBezTo>
                  <a:cubicBezTo>
                    <a:pt x="217" y="18"/>
                    <a:pt x="178" y="33"/>
                    <a:pt x="171" y="33"/>
                  </a:cubicBezTo>
                  <a:cubicBezTo>
                    <a:pt x="162" y="33"/>
                    <a:pt x="77" y="36"/>
                    <a:pt x="77" y="35"/>
                  </a:cubicBezTo>
                  <a:cubicBezTo>
                    <a:pt x="78" y="39"/>
                    <a:pt x="90" y="37"/>
                    <a:pt x="92" y="35"/>
                  </a:cubicBezTo>
                  <a:cubicBezTo>
                    <a:pt x="94" y="33"/>
                    <a:pt x="72" y="33"/>
                    <a:pt x="78" y="33"/>
                  </a:cubicBezTo>
                  <a:cubicBezTo>
                    <a:pt x="73" y="38"/>
                    <a:pt x="113" y="33"/>
                    <a:pt x="78"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5" name="Freeform 2072"/>
            <p:cNvSpPr>
              <a:spLocks/>
            </p:cNvSpPr>
            <p:nvPr/>
          </p:nvSpPr>
          <p:spPr bwMode="auto">
            <a:xfrm>
              <a:off x="3137" y="1024"/>
              <a:ext cx="178" cy="60"/>
            </a:xfrm>
            <a:custGeom>
              <a:avLst/>
              <a:gdLst>
                <a:gd name="T0" fmla="*/ 42 w 239"/>
                <a:gd name="T1" fmla="*/ 4 h 81"/>
                <a:gd name="T2" fmla="*/ 104 w 239"/>
                <a:gd name="T3" fmla="*/ 4 h 81"/>
                <a:gd name="T4" fmla="*/ 156 w 239"/>
                <a:gd name="T5" fmla="*/ 17 h 81"/>
                <a:gd name="T6" fmla="*/ 200 w 239"/>
                <a:gd name="T7" fmla="*/ 5 h 81"/>
                <a:gd name="T8" fmla="*/ 214 w 239"/>
                <a:gd name="T9" fmla="*/ 19 h 81"/>
                <a:gd name="T10" fmla="*/ 239 w 239"/>
                <a:gd name="T11" fmla="*/ 19 h 81"/>
                <a:gd name="T12" fmla="*/ 205 w 239"/>
                <a:gd name="T13" fmla="*/ 48 h 81"/>
                <a:gd name="T14" fmla="*/ 149 w 239"/>
                <a:gd name="T15" fmla="*/ 67 h 81"/>
                <a:gd name="T16" fmla="*/ 0 w 239"/>
                <a:gd name="T17" fmla="*/ 47 h 81"/>
                <a:gd name="T18" fmla="*/ 3 w 239"/>
                <a:gd name="T19" fmla="*/ 29 h 81"/>
                <a:gd name="T20" fmla="*/ 46 w 239"/>
                <a:gd name="T21" fmla="*/ 7 h 81"/>
                <a:gd name="T22" fmla="*/ 39 w 239"/>
                <a:gd name="T23" fmla="*/ 8 h 81"/>
                <a:gd name="T24" fmla="*/ 42 w 239"/>
                <a:gd name="T25" fmla="*/ 4 h 81"/>
                <a:gd name="T26" fmla="*/ 42 w 239"/>
                <a:gd name="T2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81">
                  <a:moveTo>
                    <a:pt x="42" y="4"/>
                  </a:moveTo>
                  <a:cubicBezTo>
                    <a:pt x="75" y="20"/>
                    <a:pt x="76" y="25"/>
                    <a:pt x="104" y="4"/>
                  </a:cubicBezTo>
                  <a:cubicBezTo>
                    <a:pt x="109" y="26"/>
                    <a:pt x="137" y="23"/>
                    <a:pt x="156" y="17"/>
                  </a:cubicBezTo>
                  <a:cubicBezTo>
                    <a:pt x="172" y="12"/>
                    <a:pt x="183" y="5"/>
                    <a:pt x="200" y="5"/>
                  </a:cubicBezTo>
                  <a:cubicBezTo>
                    <a:pt x="213" y="1"/>
                    <a:pt x="218" y="6"/>
                    <a:pt x="214" y="19"/>
                  </a:cubicBezTo>
                  <a:cubicBezTo>
                    <a:pt x="222" y="19"/>
                    <a:pt x="231" y="19"/>
                    <a:pt x="239" y="19"/>
                  </a:cubicBezTo>
                  <a:cubicBezTo>
                    <a:pt x="233" y="29"/>
                    <a:pt x="214" y="40"/>
                    <a:pt x="205" y="48"/>
                  </a:cubicBezTo>
                  <a:cubicBezTo>
                    <a:pt x="191" y="61"/>
                    <a:pt x="166" y="62"/>
                    <a:pt x="149" y="67"/>
                  </a:cubicBezTo>
                  <a:cubicBezTo>
                    <a:pt x="102" y="78"/>
                    <a:pt x="38" y="81"/>
                    <a:pt x="0" y="47"/>
                  </a:cubicBezTo>
                  <a:cubicBezTo>
                    <a:pt x="27" y="39"/>
                    <a:pt x="40" y="32"/>
                    <a:pt x="3" y="29"/>
                  </a:cubicBezTo>
                  <a:cubicBezTo>
                    <a:pt x="6" y="20"/>
                    <a:pt x="45" y="0"/>
                    <a:pt x="46" y="7"/>
                  </a:cubicBezTo>
                  <a:cubicBezTo>
                    <a:pt x="47" y="10"/>
                    <a:pt x="39" y="11"/>
                    <a:pt x="39" y="8"/>
                  </a:cubicBezTo>
                  <a:cubicBezTo>
                    <a:pt x="40" y="7"/>
                    <a:pt x="41" y="5"/>
                    <a:pt x="42" y="4"/>
                  </a:cubicBezTo>
                  <a:cubicBezTo>
                    <a:pt x="52" y="9"/>
                    <a:pt x="31" y="13"/>
                    <a:pt x="4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6" name="Freeform 2073"/>
            <p:cNvSpPr>
              <a:spLocks/>
            </p:cNvSpPr>
            <p:nvPr/>
          </p:nvSpPr>
          <p:spPr bwMode="auto">
            <a:xfrm>
              <a:off x="5899" y="1213"/>
              <a:ext cx="169" cy="138"/>
            </a:xfrm>
            <a:custGeom>
              <a:avLst/>
              <a:gdLst>
                <a:gd name="T0" fmla="*/ 17 w 227"/>
                <a:gd name="T1" fmla="*/ 27 h 185"/>
                <a:gd name="T2" fmla="*/ 0 w 227"/>
                <a:gd name="T3" fmla="*/ 0 h 185"/>
                <a:gd name="T4" fmla="*/ 91 w 227"/>
                <a:gd name="T5" fmla="*/ 34 h 185"/>
                <a:gd name="T6" fmla="*/ 197 w 227"/>
                <a:gd name="T7" fmla="*/ 105 h 185"/>
                <a:gd name="T8" fmla="*/ 157 w 227"/>
                <a:gd name="T9" fmla="*/ 122 h 185"/>
                <a:gd name="T10" fmla="*/ 188 w 227"/>
                <a:gd name="T11" fmla="*/ 146 h 185"/>
                <a:gd name="T12" fmla="*/ 222 w 227"/>
                <a:gd name="T13" fmla="*/ 163 h 185"/>
                <a:gd name="T14" fmla="*/ 191 w 227"/>
                <a:gd name="T15" fmla="*/ 175 h 185"/>
                <a:gd name="T16" fmla="*/ 154 w 227"/>
                <a:gd name="T17" fmla="*/ 148 h 185"/>
                <a:gd name="T18" fmla="*/ 112 w 227"/>
                <a:gd name="T19" fmla="*/ 103 h 185"/>
                <a:gd name="T20" fmla="*/ 52 w 227"/>
                <a:gd name="T21" fmla="*/ 56 h 185"/>
                <a:gd name="T22" fmla="*/ 19 w 227"/>
                <a:gd name="T23" fmla="*/ 25 h 185"/>
                <a:gd name="T24" fmla="*/ 22 w 227"/>
                <a:gd name="T25" fmla="*/ 27 h 185"/>
                <a:gd name="T26" fmla="*/ 17 w 227"/>
                <a:gd name="T27" fmla="*/ 27 h 185"/>
                <a:gd name="T28" fmla="*/ 17 w 227"/>
                <a:gd name="T29" fmla="*/ 2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7" h="185">
                  <a:moveTo>
                    <a:pt x="17" y="27"/>
                  </a:moveTo>
                  <a:cubicBezTo>
                    <a:pt x="17" y="9"/>
                    <a:pt x="16" y="9"/>
                    <a:pt x="0" y="0"/>
                  </a:cubicBezTo>
                  <a:cubicBezTo>
                    <a:pt x="45" y="0"/>
                    <a:pt x="55" y="8"/>
                    <a:pt x="91" y="34"/>
                  </a:cubicBezTo>
                  <a:cubicBezTo>
                    <a:pt x="125" y="59"/>
                    <a:pt x="161" y="82"/>
                    <a:pt x="197" y="105"/>
                  </a:cubicBezTo>
                  <a:cubicBezTo>
                    <a:pt x="176" y="105"/>
                    <a:pt x="157" y="98"/>
                    <a:pt x="157" y="122"/>
                  </a:cubicBezTo>
                  <a:cubicBezTo>
                    <a:pt x="157" y="134"/>
                    <a:pt x="180" y="142"/>
                    <a:pt x="188" y="146"/>
                  </a:cubicBezTo>
                  <a:cubicBezTo>
                    <a:pt x="197" y="150"/>
                    <a:pt x="216" y="155"/>
                    <a:pt x="222" y="163"/>
                  </a:cubicBezTo>
                  <a:cubicBezTo>
                    <a:pt x="227" y="170"/>
                    <a:pt x="195" y="172"/>
                    <a:pt x="191" y="175"/>
                  </a:cubicBezTo>
                  <a:cubicBezTo>
                    <a:pt x="176" y="185"/>
                    <a:pt x="160" y="160"/>
                    <a:pt x="154" y="148"/>
                  </a:cubicBezTo>
                  <a:cubicBezTo>
                    <a:pt x="144" y="128"/>
                    <a:pt x="129" y="116"/>
                    <a:pt x="112" y="103"/>
                  </a:cubicBezTo>
                  <a:cubicBezTo>
                    <a:pt x="91" y="88"/>
                    <a:pt x="72" y="72"/>
                    <a:pt x="52" y="56"/>
                  </a:cubicBezTo>
                  <a:cubicBezTo>
                    <a:pt x="44" y="50"/>
                    <a:pt x="23" y="24"/>
                    <a:pt x="19" y="25"/>
                  </a:cubicBezTo>
                  <a:cubicBezTo>
                    <a:pt x="21" y="25"/>
                    <a:pt x="22" y="26"/>
                    <a:pt x="22" y="27"/>
                  </a:cubicBezTo>
                  <a:cubicBezTo>
                    <a:pt x="20" y="27"/>
                    <a:pt x="19" y="27"/>
                    <a:pt x="17" y="27"/>
                  </a:cubicBezTo>
                  <a:cubicBezTo>
                    <a:pt x="17" y="21"/>
                    <a:pt x="29" y="31"/>
                    <a:pt x="1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7" name="Freeform 2074"/>
            <p:cNvSpPr>
              <a:spLocks/>
            </p:cNvSpPr>
            <p:nvPr/>
          </p:nvSpPr>
          <p:spPr bwMode="auto">
            <a:xfrm>
              <a:off x="3683" y="825"/>
              <a:ext cx="216" cy="53"/>
            </a:xfrm>
            <a:custGeom>
              <a:avLst/>
              <a:gdLst>
                <a:gd name="T0" fmla="*/ 246 w 290"/>
                <a:gd name="T1" fmla="*/ 55 h 72"/>
                <a:gd name="T2" fmla="*/ 180 w 290"/>
                <a:gd name="T3" fmla="*/ 56 h 72"/>
                <a:gd name="T4" fmla="*/ 123 w 290"/>
                <a:gd name="T5" fmla="*/ 54 h 72"/>
                <a:gd name="T6" fmla="*/ 62 w 290"/>
                <a:gd name="T7" fmla="*/ 62 h 72"/>
                <a:gd name="T8" fmla="*/ 0 w 290"/>
                <a:gd name="T9" fmla="*/ 16 h 72"/>
                <a:gd name="T10" fmla="*/ 98 w 290"/>
                <a:gd name="T11" fmla="*/ 8 h 72"/>
                <a:gd name="T12" fmla="*/ 215 w 290"/>
                <a:gd name="T13" fmla="*/ 4 h 72"/>
                <a:gd name="T14" fmla="*/ 270 w 290"/>
                <a:gd name="T15" fmla="*/ 7 h 72"/>
                <a:gd name="T16" fmla="*/ 260 w 290"/>
                <a:gd name="T17" fmla="*/ 23 h 72"/>
                <a:gd name="T18" fmla="*/ 206 w 290"/>
                <a:gd name="T19" fmla="*/ 33 h 72"/>
                <a:gd name="T20" fmla="*/ 140 w 290"/>
                <a:gd name="T21" fmla="*/ 21 h 72"/>
                <a:gd name="T22" fmla="*/ 246 w 290"/>
                <a:gd name="T23" fmla="*/ 55 h 72"/>
                <a:gd name="T24" fmla="*/ 224 w 290"/>
                <a:gd name="T25" fmla="*/ 48 h 72"/>
                <a:gd name="T26" fmla="*/ 246 w 290"/>
                <a:gd name="T27" fmla="*/ 55 h 72"/>
                <a:gd name="T28" fmla="*/ 246 w 290"/>
                <a:gd name="T29" fmla="*/ 5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72">
                  <a:moveTo>
                    <a:pt x="246" y="55"/>
                  </a:moveTo>
                  <a:cubicBezTo>
                    <a:pt x="224" y="55"/>
                    <a:pt x="202" y="58"/>
                    <a:pt x="180" y="56"/>
                  </a:cubicBezTo>
                  <a:cubicBezTo>
                    <a:pt x="154" y="54"/>
                    <a:pt x="149" y="38"/>
                    <a:pt x="123" y="54"/>
                  </a:cubicBezTo>
                  <a:cubicBezTo>
                    <a:pt x="98" y="69"/>
                    <a:pt x="91" y="72"/>
                    <a:pt x="62" y="62"/>
                  </a:cubicBezTo>
                  <a:cubicBezTo>
                    <a:pt x="40" y="56"/>
                    <a:pt x="18" y="30"/>
                    <a:pt x="0" y="16"/>
                  </a:cubicBezTo>
                  <a:cubicBezTo>
                    <a:pt x="31" y="9"/>
                    <a:pt x="67" y="11"/>
                    <a:pt x="98" y="8"/>
                  </a:cubicBezTo>
                  <a:cubicBezTo>
                    <a:pt x="137" y="4"/>
                    <a:pt x="176" y="4"/>
                    <a:pt x="215" y="4"/>
                  </a:cubicBezTo>
                  <a:cubicBezTo>
                    <a:pt x="233" y="4"/>
                    <a:pt x="253" y="0"/>
                    <a:pt x="270" y="7"/>
                  </a:cubicBezTo>
                  <a:cubicBezTo>
                    <a:pt x="290" y="14"/>
                    <a:pt x="270" y="21"/>
                    <a:pt x="260" y="23"/>
                  </a:cubicBezTo>
                  <a:cubicBezTo>
                    <a:pt x="243" y="27"/>
                    <a:pt x="224" y="38"/>
                    <a:pt x="206" y="33"/>
                  </a:cubicBezTo>
                  <a:cubicBezTo>
                    <a:pt x="184" y="26"/>
                    <a:pt x="162" y="24"/>
                    <a:pt x="140" y="21"/>
                  </a:cubicBezTo>
                  <a:cubicBezTo>
                    <a:pt x="140" y="33"/>
                    <a:pt x="230" y="47"/>
                    <a:pt x="246" y="55"/>
                  </a:cubicBezTo>
                  <a:cubicBezTo>
                    <a:pt x="247" y="55"/>
                    <a:pt x="220" y="51"/>
                    <a:pt x="224" y="48"/>
                  </a:cubicBezTo>
                  <a:cubicBezTo>
                    <a:pt x="227" y="45"/>
                    <a:pt x="245" y="54"/>
                    <a:pt x="246" y="55"/>
                  </a:cubicBezTo>
                  <a:cubicBezTo>
                    <a:pt x="226" y="55"/>
                    <a:pt x="213" y="40"/>
                    <a:pt x="24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8" name="Freeform 2075"/>
            <p:cNvSpPr>
              <a:spLocks/>
            </p:cNvSpPr>
            <p:nvPr/>
          </p:nvSpPr>
          <p:spPr bwMode="auto">
            <a:xfrm>
              <a:off x="6706" y="2672"/>
              <a:ext cx="130" cy="119"/>
            </a:xfrm>
            <a:custGeom>
              <a:avLst/>
              <a:gdLst>
                <a:gd name="T0" fmla="*/ 112 w 174"/>
                <a:gd name="T1" fmla="*/ 75 h 159"/>
                <a:gd name="T2" fmla="*/ 174 w 174"/>
                <a:gd name="T3" fmla="*/ 73 h 159"/>
                <a:gd name="T4" fmla="*/ 93 w 174"/>
                <a:gd name="T5" fmla="*/ 127 h 159"/>
                <a:gd name="T6" fmla="*/ 10 w 174"/>
                <a:gd name="T7" fmla="*/ 159 h 159"/>
                <a:gd name="T8" fmla="*/ 27 w 174"/>
                <a:gd name="T9" fmla="*/ 134 h 159"/>
                <a:gd name="T10" fmla="*/ 20 w 174"/>
                <a:gd name="T11" fmla="*/ 107 h 159"/>
                <a:gd name="T12" fmla="*/ 73 w 174"/>
                <a:gd name="T13" fmla="*/ 74 h 159"/>
                <a:gd name="T14" fmla="*/ 74 w 174"/>
                <a:gd name="T15" fmla="*/ 0 h 159"/>
                <a:gd name="T16" fmla="*/ 110 w 174"/>
                <a:gd name="T17" fmla="*/ 18 h 159"/>
                <a:gd name="T18" fmla="*/ 102 w 174"/>
                <a:gd name="T19" fmla="*/ 52 h 159"/>
                <a:gd name="T20" fmla="*/ 130 w 174"/>
                <a:gd name="T21" fmla="*/ 54 h 159"/>
                <a:gd name="T22" fmla="*/ 116 w 174"/>
                <a:gd name="T23" fmla="*/ 75 h 159"/>
                <a:gd name="T24" fmla="*/ 112 w 174"/>
                <a:gd name="T25" fmla="*/ 75 h 159"/>
                <a:gd name="T26" fmla="*/ 112 w 174"/>
                <a:gd name="T27" fmla="*/ 7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159">
                  <a:moveTo>
                    <a:pt x="112" y="75"/>
                  </a:moveTo>
                  <a:cubicBezTo>
                    <a:pt x="132" y="90"/>
                    <a:pt x="150" y="73"/>
                    <a:pt x="174" y="73"/>
                  </a:cubicBezTo>
                  <a:cubicBezTo>
                    <a:pt x="156" y="100"/>
                    <a:pt x="121" y="112"/>
                    <a:pt x="93" y="127"/>
                  </a:cubicBezTo>
                  <a:cubicBezTo>
                    <a:pt x="65" y="140"/>
                    <a:pt x="41" y="159"/>
                    <a:pt x="10" y="159"/>
                  </a:cubicBezTo>
                  <a:cubicBezTo>
                    <a:pt x="12" y="151"/>
                    <a:pt x="31" y="143"/>
                    <a:pt x="27" y="134"/>
                  </a:cubicBezTo>
                  <a:cubicBezTo>
                    <a:pt x="20" y="122"/>
                    <a:pt x="0" y="119"/>
                    <a:pt x="20" y="107"/>
                  </a:cubicBezTo>
                  <a:cubicBezTo>
                    <a:pt x="34" y="98"/>
                    <a:pt x="64" y="88"/>
                    <a:pt x="73" y="74"/>
                  </a:cubicBezTo>
                  <a:cubicBezTo>
                    <a:pt x="83" y="60"/>
                    <a:pt x="74" y="17"/>
                    <a:pt x="74" y="0"/>
                  </a:cubicBezTo>
                  <a:cubicBezTo>
                    <a:pt x="86" y="10"/>
                    <a:pt x="100" y="10"/>
                    <a:pt x="110" y="18"/>
                  </a:cubicBezTo>
                  <a:cubicBezTo>
                    <a:pt x="118" y="25"/>
                    <a:pt x="105" y="45"/>
                    <a:pt x="102" y="52"/>
                  </a:cubicBezTo>
                  <a:cubicBezTo>
                    <a:pt x="112" y="53"/>
                    <a:pt x="121" y="54"/>
                    <a:pt x="130" y="54"/>
                  </a:cubicBezTo>
                  <a:cubicBezTo>
                    <a:pt x="132" y="53"/>
                    <a:pt x="108" y="84"/>
                    <a:pt x="116" y="75"/>
                  </a:cubicBezTo>
                  <a:cubicBezTo>
                    <a:pt x="117" y="71"/>
                    <a:pt x="116" y="71"/>
                    <a:pt x="112" y="75"/>
                  </a:cubicBezTo>
                  <a:cubicBezTo>
                    <a:pt x="124" y="84"/>
                    <a:pt x="119" y="68"/>
                    <a:pt x="112"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79" name="Freeform 2076"/>
            <p:cNvSpPr>
              <a:spLocks/>
            </p:cNvSpPr>
            <p:nvPr/>
          </p:nvSpPr>
          <p:spPr bwMode="auto">
            <a:xfrm>
              <a:off x="1878" y="861"/>
              <a:ext cx="243" cy="48"/>
            </a:xfrm>
            <a:custGeom>
              <a:avLst/>
              <a:gdLst>
                <a:gd name="T0" fmla="*/ 284 w 326"/>
                <a:gd name="T1" fmla="*/ 15 h 64"/>
                <a:gd name="T2" fmla="*/ 326 w 326"/>
                <a:gd name="T3" fmla="*/ 33 h 64"/>
                <a:gd name="T4" fmla="*/ 175 w 326"/>
                <a:gd name="T5" fmla="*/ 61 h 64"/>
                <a:gd name="T6" fmla="*/ 123 w 326"/>
                <a:gd name="T7" fmla="*/ 51 h 64"/>
                <a:gd name="T8" fmla="*/ 71 w 326"/>
                <a:gd name="T9" fmla="*/ 52 h 64"/>
                <a:gd name="T10" fmla="*/ 99 w 326"/>
                <a:gd name="T11" fmla="*/ 35 h 64"/>
                <a:gd name="T12" fmla="*/ 31 w 326"/>
                <a:gd name="T13" fmla="*/ 42 h 64"/>
                <a:gd name="T14" fmla="*/ 37 w 326"/>
                <a:gd name="T15" fmla="*/ 25 h 64"/>
                <a:gd name="T16" fmla="*/ 197 w 326"/>
                <a:gd name="T17" fmla="*/ 2 h 64"/>
                <a:gd name="T18" fmla="*/ 170 w 326"/>
                <a:gd name="T19" fmla="*/ 18 h 64"/>
                <a:gd name="T20" fmla="*/ 211 w 326"/>
                <a:gd name="T21" fmla="*/ 29 h 64"/>
                <a:gd name="T22" fmla="*/ 227 w 326"/>
                <a:gd name="T23" fmla="*/ 41 h 64"/>
                <a:gd name="T24" fmla="*/ 246 w 326"/>
                <a:gd name="T25" fmla="*/ 26 h 64"/>
                <a:gd name="T26" fmla="*/ 284 w 326"/>
                <a:gd name="T27" fmla="*/ 15 h 64"/>
                <a:gd name="T28" fmla="*/ 277 w 326"/>
                <a:gd name="T29" fmla="*/ 21 h 64"/>
                <a:gd name="T30" fmla="*/ 284 w 326"/>
                <a:gd name="T31" fmla="*/ 15 h 64"/>
                <a:gd name="T32" fmla="*/ 284 w 326"/>
                <a:gd name="T33" fmla="*/ 1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6" h="64">
                  <a:moveTo>
                    <a:pt x="284" y="15"/>
                  </a:moveTo>
                  <a:cubicBezTo>
                    <a:pt x="297" y="33"/>
                    <a:pt x="304" y="32"/>
                    <a:pt x="326" y="33"/>
                  </a:cubicBezTo>
                  <a:cubicBezTo>
                    <a:pt x="277" y="56"/>
                    <a:pt x="228" y="54"/>
                    <a:pt x="175" y="61"/>
                  </a:cubicBezTo>
                  <a:cubicBezTo>
                    <a:pt x="155" y="64"/>
                    <a:pt x="142" y="52"/>
                    <a:pt x="123" y="51"/>
                  </a:cubicBezTo>
                  <a:cubicBezTo>
                    <a:pt x="106" y="50"/>
                    <a:pt x="88" y="52"/>
                    <a:pt x="71" y="52"/>
                  </a:cubicBezTo>
                  <a:cubicBezTo>
                    <a:pt x="78" y="42"/>
                    <a:pt x="88" y="39"/>
                    <a:pt x="99" y="35"/>
                  </a:cubicBezTo>
                  <a:cubicBezTo>
                    <a:pt x="82" y="27"/>
                    <a:pt x="51" y="43"/>
                    <a:pt x="31" y="42"/>
                  </a:cubicBezTo>
                  <a:cubicBezTo>
                    <a:pt x="0" y="41"/>
                    <a:pt x="13" y="33"/>
                    <a:pt x="37" y="25"/>
                  </a:cubicBezTo>
                  <a:cubicBezTo>
                    <a:pt x="93" y="9"/>
                    <a:pt x="138" y="0"/>
                    <a:pt x="197" y="2"/>
                  </a:cubicBezTo>
                  <a:cubicBezTo>
                    <a:pt x="188" y="7"/>
                    <a:pt x="179" y="13"/>
                    <a:pt x="170" y="18"/>
                  </a:cubicBezTo>
                  <a:cubicBezTo>
                    <a:pt x="184" y="22"/>
                    <a:pt x="197" y="25"/>
                    <a:pt x="211" y="29"/>
                  </a:cubicBezTo>
                  <a:cubicBezTo>
                    <a:pt x="213" y="39"/>
                    <a:pt x="214" y="47"/>
                    <a:pt x="227" y="41"/>
                  </a:cubicBezTo>
                  <a:cubicBezTo>
                    <a:pt x="234" y="38"/>
                    <a:pt x="237" y="29"/>
                    <a:pt x="246" y="26"/>
                  </a:cubicBezTo>
                  <a:cubicBezTo>
                    <a:pt x="258" y="21"/>
                    <a:pt x="272" y="21"/>
                    <a:pt x="284" y="15"/>
                  </a:cubicBezTo>
                  <a:cubicBezTo>
                    <a:pt x="287" y="19"/>
                    <a:pt x="279" y="21"/>
                    <a:pt x="277" y="21"/>
                  </a:cubicBezTo>
                  <a:cubicBezTo>
                    <a:pt x="277" y="17"/>
                    <a:pt x="279" y="15"/>
                    <a:pt x="284" y="15"/>
                  </a:cubicBezTo>
                  <a:cubicBezTo>
                    <a:pt x="288" y="22"/>
                    <a:pt x="265" y="23"/>
                    <a:pt x="28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0" name="Freeform 2077"/>
            <p:cNvSpPr>
              <a:spLocks/>
            </p:cNvSpPr>
            <p:nvPr/>
          </p:nvSpPr>
          <p:spPr bwMode="auto">
            <a:xfrm>
              <a:off x="5849" y="1791"/>
              <a:ext cx="114" cy="99"/>
            </a:xfrm>
            <a:custGeom>
              <a:avLst/>
              <a:gdLst>
                <a:gd name="T0" fmla="*/ 38 w 152"/>
                <a:gd name="T1" fmla="*/ 119 h 132"/>
                <a:gd name="T2" fmla="*/ 26 w 152"/>
                <a:gd name="T3" fmla="*/ 95 h 132"/>
                <a:gd name="T4" fmla="*/ 2 w 152"/>
                <a:gd name="T5" fmla="*/ 70 h 132"/>
                <a:gd name="T6" fmla="*/ 20 w 152"/>
                <a:gd name="T7" fmla="*/ 51 h 132"/>
                <a:gd name="T8" fmla="*/ 2 w 152"/>
                <a:gd name="T9" fmla="*/ 12 h 132"/>
                <a:gd name="T10" fmla="*/ 63 w 152"/>
                <a:gd name="T11" fmla="*/ 6 h 132"/>
                <a:gd name="T12" fmla="*/ 77 w 152"/>
                <a:gd name="T13" fmla="*/ 46 h 132"/>
                <a:gd name="T14" fmla="*/ 69 w 152"/>
                <a:gd name="T15" fmla="*/ 88 h 132"/>
                <a:gd name="T16" fmla="*/ 152 w 152"/>
                <a:gd name="T17" fmla="*/ 131 h 132"/>
                <a:gd name="T18" fmla="*/ 38 w 152"/>
                <a:gd name="T19" fmla="*/ 119 h 132"/>
                <a:gd name="T20" fmla="*/ 46 w 152"/>
                <a:gd name="T21" fmla="*/ 120 h 132"/>
                <a:gd name="T22" fmla="*/ 38 w 152"/>
                <a:gd name="T23" fmla="*/ 119 h 132"/>
                <a:gd name="T24" fmla="*/ 38 w 152"/>
                <a:gd name="T25" fmla="*/ 11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32">
                  <a:moveTo>
                    <a:pt x="38" y="119"/>
                  </a:moveTo>
                  <a:cubicBezTo>
                    <a:pt x="38" y="103"/>
                    <a:pt x="45" y="95"/>
                    <a:pt x="26" y="95"/>
                  </a:cubicBezTo>
                  <a:cubicBezTo>
                    <a:pt x="0" y="95"/>
                    <a:pt x="2" y="96"/>
                    <a:pt x="2" y="70"/>
                  </a:cubicBezTo>
                  <a:cubicBezTo>
                    <a:pt x="2" y="57"/>
                    <a:pt x="20" y="61"/>
                    <a:pt x="20" y="51"/>
                  </a:cubicBezTo>
                  <a:cubicBezTo>
                    <a:pt x="20" y="40"/>
                    <a:pt x="6" y="22"/>
                    <a:pt x="2" y="12"/>
                  </a:cubicBezTo>
                  <a:cubicBezTo>
                    <a:pt x="20" y="0"/>
                    <a:pt x="43" y="9"/>
                    <a:pt x="63" y="6"/>
                  </a:cubicBezTo>
                  <a:cubicBezTo>
                    <a:pt x="63" y="26"/>
                    <a:pt x="60" y="34"/>
                    <a:pt x="77" y="46"/>
                  </a:cubicBezTo>
                  <a:cubicBezTo>
                    <a:pt x="75" y="54"/>
                    <a:pt x="65" y="81"/>
                    <a:pt x="69" y="88"/>
                  </a:cubicBezTo>
                  <a:cubicBezTo>
                    <a:pt x="81" y="111"/>
                    <a:pt x="126" y="120"/>
                    <a:pt x="152" y="131"/>
                  </a:cubicBezTo>
                  <a:cubicBezTo>
                    <a:pt x="112" y="132"/>
                    <a:pt x="77" y="129"/>
                    <a:pt x="38" y="119"/>
                  </a:cubicBezTo>
                  <a:cubicBezTo>
                    <a:pt x="38" y="113"/>
                    <a:pt x="47" y="120"/>
                    <a:pt x="46" y="120"/>
                  </a:cubicBezTo>
                  <a:cubicBezTo>
                    <a:pt x="43" y="120"/>
                    <a:pt x="41" y="120"/>
                    <a:pt x="38" y="119"/>
                  </a:cubicBezTo>
                  <a:cubicBezTo>
                    <a:pt x="38" y="111"/>
                    <a:pt x="56" y="124"/>
                    <a:pt x="38"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1" name="Freeform 2078"/>
            <p:cNvSpPr>
              <a:spLocks/>
            </p:cNvSpPr>
            <p:nvPr/>
          </p:nvSpPr>
          <p:spPr bwMode="auto">
            <a:xfrm>
              <a:off x="1785" y="1720"/>
              <a:ext cx="213" cy="68"/>
            </a:xfrm>
            <a:custGeom>
              <a:avLst/>
              <a:gdLst>
                <a:gd name="T0" fmla="*/ 220 w 286"/>
                <a:gd name="T1" fmla="*/ 42 h 90"/>
                <a:gd name="T2" fmla="*/ 250 w 286"/>
                <a:gd name="T3" fmla="*/ 45 h 90"/>
                <a:gd name="T4" fmla="*/ 285 w 286"/>
                <a:gd name="T5" fmla="*/ 70 h 90"/>
                <a:gd name="T6" fmla="*/ 184 w 286"/>
                <a:gd name="T7" fmla="*/ 68 h 90"/>
                <a:gd name="T8" fmla="*/ 137 w 286"/>
                <a:gd name="T9" fmla="*/ 34 h 90"/>
                <a:gd name="T10" fmla="*/ 82 w 286"/>
                <a:gd name="T11" fmla="*/ 17 h 90"/>
                <a:gd name="T12" fmla="*/ 5 w 286"/>
                <a:gd name="T13" fmla="*/ 36 h 90"/>
                <a:gd name="T14" fmla="*/ 68 w 286"/>
                <a:gd name="T15" fmla="*/ 5 h 90"/>
                <a:gd name="T16" fmla="*/ 160 w 286"/>
                <a:gd name="T17" fmla="*/ 14 h 90"/>
                <a:gd name="T18" fmla="*/ 223 w 286"/>
                <a:gd name="T19" fmla="*/ 41 h 90"/>
                <a:gd name="T20" fmla="*/ 220 w 286"/>
                <a:gd name="T21" fmla="*/ 42 h 90"/>
                <a:gd name="T22" fmla="*/ 220 w 286"/>
                <a:gd name="T23"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6" h="90">
                  <a:moveTo>
                    <a:pt x="220" y="42"/>
                  </a:moveTo>
                  <a:cubicBezTo>
                    <a:pt x="228" y="42"/>
                    <a:pt x="246" y="37"/>
                    <a:pt x="250" y="45"/>
                  </a:cubicBezTo>
                  <a:cubicBezTo>
                    <a:pt x="257" y="57"/>
                    <a:pt x="282" y="62"/>
                    <a:pt x="285" y="70"/>
                  </a:cubicBezTo>
                  <a:cubicBezTo>
                    <a:pt x="286" y="75"/>
                    <a:pt x="193" y="90"/>
                    <a:pt x="184" y="68"/>
                  </a:cubicBezTo>
                  <a:cubicBezTo>
                    <a:pt x="174" y="46"/>
                    <a:pt x="160" y="37"/>
                    <a:pt x="137" y="34"/>
                  </a:cubicBezTo>
                  <a:cubicBezTo>
                    <a:pt x="120" y="32"/>
                    <a:pt x="88" y="35"/>
                    <a:pt x="82" y="17"/>
                  </a:cubicBezTo>
                  <a:cubicBezTo>
                    <a:pt x="68" y="20"/>
                    <a:pt x="13" y="52"/>
                    <a:pt x="5" y="36"/>
                  </a:cubicBezTo>
                  <a:cubicBezTo>
                    <a:pt x="0" y="25"/>
                    <a:pt x="62" y="6"/>
                    <a:pt x="68" y="5"/>
                  </a:cubicBezTo>
                  <a:cubicBezTo>
                    <a:pt x="100" y="0"/>
                    <a:pt x="129" y="7"/>
                    <a:pt x="160" y="14"/>
                  </a:cubicBezTo>
                  <a:cubicBezTo>
                    <a:pt x="174" y="17"/>
                    <a:pt x="216" y="27"/>
                    <a:pt x="223" y="41"/>
                  </a:cubicBezTo>
                  <a:cubicBezTo>
                    <a:pt x="222" y="40"/>
                    <a:pt x="213" y="37"/>
                    <a:pt x="220" y="42"/>
                  </a:cubicBezTo>
                  <a:cubicBezTo>
                    <a:pt x="230" y="42"/>
                    <a:pt x="212" y="35"/>
                    <a:pt x="22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2" name="Freeform 2079"/>
            <p:cNvSpPr>
              <a:spLocks/>
            </p:cNvSpPr>
            <p:nvPr/>
          </p:nvSpPr>
          <p:spPr bwMode="auto">
            <a:xfrm>
              <a:off x="3309" y="1195"/>
              <a:ext cx="91" cy="68"/>
            </a:xfrm>
            <a:custGeom>
              <a:avLst/>
              <a:gdLst>
                <a:gd name="T0" fmla="*/ 40 w 122"/>
                <a:gd name="T1" fmla="*/ 47 h 91"/>
                <a:gd name="T2" fmla="*/ 16 w 122"/>
                <a:gd name="T3" fmla="*/ 18 h 91"/>
                <a:gd name="T4" fmla="*/ 52 w 122"/>
                <a:gd name="T5" fmla="*/ 10 h 91"/>
                <a:gd name="T6" fmla="*/ 83 w 122"/>
                <a:gd name="T7" fmla="*/ 0 h 91"/>
                <a:gd name="T8" fmla="*/ 77 w 122"/>
                <a:gd name="T9" fmla="*/ 18 h 91"/>
                <a:gd name="T10" fmla="*/ 122 w 122"/>
                <a:gd name="T11" fmla="*/ 25 h 91"/>
                <a:gd name="T12" fmla="*/ 105 w 122"/>
                <a:gd name="T13" fmla="*/ 68 h 91"/>
                <a:gd name="T14" fmla="*/ 66 w 122"/>
                <a:gd name="T15" fmla="*/ 82 h 91"/>
                <a:gd name="T16" fmla="*/ 0 w 122"/>
                <a:gd name="T17" fmla="*/ 74 h 91"/>
                <a:gd name="T18" fmla="*/ 35 w 122"/>
                <a:gd name="T19" fmla="*/ 47 h 91"/>
                <a:gd name="T20" fmla="*/ 40 w 122"/>
                <a:gd name="T21" fmla="*/ 47 h 91"/>
                <a:gd name="T22" fmla="*/ 40 w 122"/>
                <a:gd name="T23" fmla="*/ 4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91">
                  <a:moveTo>
                    <a:pt x="40" y="47"/>
                  </a:moveTo>
                  <a:cubicBezTo>
                    <a:pt x="20" y="38"/>
                    <a:pt x="16" y="39"/>
                    <a:pt x="16" y="18"/>
                  </a:cubicBezTo>
                  <a:cubicBezTo>
                    <a:pt x="32" y="20"/>
                    <a:pt x="41" y="24"/>
                    <a:pt x="52" y="10"/>
                  </a:cubicBezTo>
                  <a:cubicBezTo>
                    <a:pt x="60" y="0"/>
                    <a:pt x="69" y="0"/>
                    <a:pt x="83" y="0"/>
                  </a:cubicBezTo>
                  <a:cubicBezTo>
                    <a:pt x="81" y="6"/>
                    <a:pt x="79" y="12"/>
                    <a:pt x="77" y="18"/>
                  </a:cubicBezTo>
                  <a:cubicBezTo>
                    <a:pt x="92" y="18"/>
                    <a:pt x="109" y="16"/>
                    <a:pt x="122" y="25"/>
                  </a:cubicBezTo>
                  <a:cubicBezTo>
                    <a:pt x="122" y="47"/>
                    <a:pt x="120" y="52"/>
                    <a:pt x="105" y="68"/>
                  </a:cubicBezTo>
                  <a:cubicBezTo>
                    <a:pt x="95" y="79"/>
                    <a:pt x="80" y="80"/>
                    <a:pt x="66" y="82"/>
                  </a:cubicBezTo>
                  <a:cubicBezTo>
                    <a:pt x="38" y="87"/>
                    <a:pt x="23" y="91"/>
                    <a:pt x="0" y="74"/>
                  </a:cubicBezTo>
                  <a:cubicBezTo>
                    <a:pt x="18" y="67"/>
                    <a:pt x="31" y="53"/>
                    <a:pt x="35" y="47"/>
                  </a:cubicBezTo>
                  <a:cubicBezTo>
                    <a:pt x="35" y="50"/>
                    <a:pt x="37" y="50"/>
                    <a:pt x="40" y="47"/>
                  </a:cubicBezTo>
                  <a:cubicBezTo>
                    <a:pt x="32" y="44"/>
                    <a:pt x="35" y="53"/>
                    <a:pt x="4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3" name="Freeform 2080"/>
            <p:cNvSpPr>
              <a:spLocks/>
            </p:cNvSpPr>
            <p:nvPr/>
          </p:nvSpPr>
          <p:spPr bwMode="auto">
            <a:xfrm>
              <a:off x="1977" y="1760"/>
              <a:ext cx="132" cy="61"/>
            </a:xfrm>
            <a:custGeom>
              <a:avLst/>
              <a:gdLst>
                <a:gd name="T0" fmla="*/ 43 w 177"/>
                <a:gd name="T1" fmla="*/ 34 h 82"/>
                <a:gd name="T2" fmla="*/ 31 w 177"/>
                <a:gd name="T3" fmla="*/ 34 h 82"/>
                <a:gd name="T4" fmla="*/ 157 w 177"/>
                <a:gd name="T5" fmla="*/ 25 h 82"/>
                <a:gd name="T6" fmla="*/ 169 w 177"/>
                <a:gd name="T7" fmla="*/ 40 h 82"/>
                <a:gd name="T8" fmla="*/ 173 w 177"/>
                <a:gd name="T9" fmla="*/ 69 h 82"/>
                <a:gd name="T10" fmla="*/ 94 w 177"/>
                <a:gd name="T11" fmla="*/ 82 h 82"/>
                <a:gd name="T12" fmla="*/ 44 w 177"/>
                <a:gd name="T13" fmla="*/ 72 h 82"/>
                <a:gd name="T14" fmla="*/ 0 w 177"/>
                <a:gd name="T15" fmla="*/ 49 h 82"/>
                <a:gd name="T16" fmla="*/ 64 w 177"/>
                <a:gd name="T17" fmla="*/ 49 h 82"/>
                <a:gd name="T18" fmla="*/ 46 w 177"/>
                <a:gd name="T19" fmla="*/ 35 h 82"/>
                <a:gd name="T20" fmla="*/ 43 w 177"/>
                <a:gd name="T21" fmla="*/ 34 h 82"/>
                <a:gd name="T22" fmla="*/ 43 w 177"/>
                <a:gd name="T23" fmla="*/ 3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82">
                  <a:moveTo>
                    <a:pt x="43" y="34"/>
                  </a:moveTo>
                  <a:cubicBezTo>
                    <a:pt x="39" y="34"/>
                    <a:pt x="35" y="34"/>
                    <a:pt x="31" y="34"/>
                  </a:cubicBezTo>
                  <a:cubicBezTo>
                    <a:pt x="67" y="0"/>
                    <a:pt x="113" y="25"/>
                    <a:pt x="157" y="25"/>
                  </a:cubicBezTo>
                  <a:cubicBezTo>
                    <a:pt x="144" y="48"/>
                    <a:pt x="154" y="34"/>
                    <a:pt x="169" y="40"/>
                  </a:cubicBezTo>
                  <a:cubicBezTo>
                    <a:pt x="177" y="42"/>
                    <a:pt x="173" y="63"/>
                    <a:pt x="173" y="69"/>
                  </a:cubicBezTo>
                  <a:cubicBezTo>
                    <a:pt x="140" y="54"/>
                    <a:pt x="111" y="49"/>
                    <a:pt x="94" y="82"/>
                  </a:cubicBezTo>
                  <a:cubicBezTo>
                    <a:pt x="76" y="73"/>
                    <a:pt x="65" y="72"/>
                    <a:pt x="44" y="72"/>
                  </a:cubicBezTo>
                  <a:cubicBezTo>
                    <a:pt x="20" y="72"/>
                    <a:pt x="16" y="67"/>
                    <a:pt x="0" y="49"/>
                  </a:cubicBezTo>
                  <a:cubicBezTo>
                    <a:pt x="21" y="49"/>
                    <a:pt x="43" y="49"/>
                    <a:pt x="64" y="49"/>
                  </a:cubicBezTo>
                  <a:cubicBezTo>
                    <a:pt x="67" y="51"/>
                    <a:pt x="33" y="26"/>
                    <a:pt x="46" y="35"/>
                  </a:cubicBezTo>
                  <a:cubicBezTo>
                    <a:pt x="49" y="38"/>
                    <a:pt x="48" y="38"/>
                    <a:pt x="43" y="34"/>
                  </a:cubicBezTo>
                  <a:cubicBezTo>
                    <a:pt x="42" y="34"/>
                    <a:pt x="53" y="41"/>
                    <a:pt x="43"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4" name="Freeform 2081"/>
            <p:cNvSpPr>
              <a:spLocks/>
            </p:cNvSpPr>
            <p:nvPr/>
          </p:nvSpPr>
          <p:spPr bwMode="auto">
            <a:xfrm>
              <a:off x="5789" y="2233"/>
              <a:ext cx="171" cy="47"/>
            </a:xfrm>
            <a:custGeom>
              <a:avLst/>
              <a:gdLst>
                <a:gd name="T0" fmla="*/ 15 w 230"/>
                <a:gd name="T1" fmla="*/ 44 h 62"/>
                <a:gd name="T2" fmla="*/ 15 w 230"/>
                <a:gd name="T3" fmla="*/ 18 h 62"/>
                <a:gd name="T4" fmla="*/ 49 w 230"/>
                <a:gd name="T5" fmla="*/ 16 h 62"/>
                <a:gd name="T6" fmla="*/ 91 w 230"/>
                <a:gd name="T7" fmla="*/ 14 h 62"/>
                <a:gd name="T8" fmla="*/ 135 w 230"/>
                <a:gd name="T9" fmla="*/ 10 h 62"/>
                <a:gd name="T10" fmla="*/ 182 w 230"/>
                <a:gd name="T11" fmla="*/ 7 h 62"/>
                <a:gd name="T12" fmla="*/ 230 w 230"/>
                <a:gd name="T13" fmla="*/ 23 h 62"/>
                <a:gd name="T14" fmla="*/ 180 w 230"/>
                <a:gd name="T15" fmla="*/ 41 h 62"/>
                <a:gd name="T16" fmla="*/ 112 w 230"/>
                <a:gd name="T17" fmla="*/ 27 h 62"/>
                <a:gd name="T18" fmla="*/ 13 w 230"/>
                <a:gd name="T19" fmla="*/ 42 h 62"/>
                <a:gd name="T20" fmla="*/ 26 w 230"/>
                <a:gd name="T21" fmla="*/ 43 h 62"/>
                <a:gd name="T22" fmla="*/ 15 w 230"/>
                <a:gd name="T23" fmla="*/ 44 h 62"/>
                <a:gd name="T24" fmla="*/ 15 w 230"/>
                <a:gd name="T25" fmla="*/ 4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0" h="62">
                  <a:moveTo>
                    <a:pt x="15" y="44"/>
                  </a:moveTo>
                  <a:cubicBezTo>
                    <a:pt x="0" y="38"/>
                    <a:pt x="6" y="25"/>
                    <a:pt x="15" y="18"/>
                  </a:cubicBezTo>
                  <a:cubicBezTo>
                    <a:pt x="30" y="6"/>
                    <a:pt x="33" y="8"/>
                    <a:pt x="49" y="16"/>
                  </a:cubicBezTo>
                  <a:cubicBezTo>
                    <a:pt x="53" y="0"/>
                    <a:pt x="80" y="12"/>
                    <a:pt x="91" y="14"/>
                  </a:cubicBezTo>
                  <a:cubicBezTo>
                    <a:pt x="111" y="18"/>
                    <a:pt x="118" y="6"/>
                    <a:pt x="135" y="10"/>
                  </a:cubicBezTo>
                  <a:cubicBezTo>
                    <a:pt x="158" y="16"/>
                    <a:pt x="161" y="14"/>
                    <a:pt x="182" y="7"/>
                  </a:cubicBezTo>
                  <a:cubicBezTo>
                    <a:pt x="194" y="4"/>
                    <a:pt x="218" y="18"/>
                    <a:pt x="230" y="23"/>
                  </a:cubicBezTo>
                  <a:cubicBezTo>
                    <a:pt x="213" y="29"/>
                    <a:pt x="196" y="35"/>
                    <a:pt x="180" y="41"/>
                  </a:cubicBezTo>
                  <a:cubicBezTo>
                    <a:pt x="157" y="49"/>
                    <a:pt x="135" y="31"/>
                    <a:pt x="112" y="27"/>
                  </a:cubicBezTo>
                  <a:cubicBezTo>
                    <a:pt x="90" y="24"/>
                    <a:pt x="30" y="62"/>
                    <a:pt x="13" y="42"/>
                  </a:cubicBezTo>
                  <a:cubicBezTo>
                    <a:pt x="12" y="41"/>
                    <a:pt x="27" y="43"/>
                    <a:pt x="26" y="43"/>
                  </a:cubicBezTo>
                  <a:cubicBezTo>
                    <a:pt x="23" y="44"/>
                    <a:pt x="19" y="44"/>
                    <a:pt x="15" y="44"/>
                  </a:cubicBezTo>
                  <a:cubicBezTo>
                    <a:pt x="4" y="39"/>
                    <a:pt x="46" y="44"/>
                    <a:pt x="15"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5" name="Freeform 2082"/>
            <p:cNvSpPr>
              <a:spLocks/>
            </p:cNvSpPr>
            <p:nvPr/>
          </p:nvSpPr>
          <p:spPr bwMode="auto">
            <a:xfrm>
              <a:off x="4689" y="818"/>
              <a:ext cx="133" cy="49"/>
            </a:xfrm>
            <a:custGeom>
              <a:avLst/>
              <a:gdLst>
                <a:gd name="T0" fmla="*/ 0 w 178"/>
                <a:gd name="T1" fmla="*/ 40 h 66"/>
                <a:gd name="T2" fmla="*/ 101 w 178"/>
                <a:gd name="T3" fmla="*/ 32 h 66"/>
                <a:gd name="T4" fmla="*/ 178 w 178"/>
                <a:gd name="T5" fmla="*/ 66 h 66"/>
                <a:gd name="T6" fmla="*/ 83 w 178"/>
                <a:gd name="T7" fmla="*/ 65 h 66"/>
                <a:gd name="T8" fmla="*/ 0 w 178"/>
                <a:gd name="T9" fmla="*/ 40 h 66"/>
                <a:gd name="T10" fmla="*/ 9 w 178"/>
                <a:gd name="T11" fmla="*/ 41 h 66"/>
                <a:gd name="T12" fmla="*/ 0 w 178"/>
                <a:gd name="T13" fmla="*/ 40 h 66"/>
                <a:gd name="T14" fmla="*/ 0 w 178"/>
                <a:gd name="T15" fmla="*/ 4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66">
                  <a:moveTo>
                    <a:pt x="0" y="40"/>
                  </a:moveTo>
                  <a:cubicBezTo>
                    <a:pt x="17" y="0"/>
                    <a:pt x="67" y="25"/>
                    <a:pt x="101" y="32"/>
                  </a:cubicBezTo>
                  <a:cubicBezTo>
                    <a:pt x="121" y="35"/>
                    <a:pt x="173" y="39"/>
                    <a:pt x="178" y="66"/>
                  </a:cubicBezTo>
                  <a:cubicBezTo>
                    <a:pt x="146" y="66"/>
                    <a:pt x="115" y="66"/>
                    <a:pt x="83" y="65"/>
                  </a:cubicBezTo>
                  <a:cubicBezTo>
                    <a:pt x="54" y="65"/>
                    <a:pt x="27" y="49"/>
                    <a:pt x="0" y="40"/>
                  </a:cubicBezTo>
                  <a:cubicBezTo>
                    <a:pt x="1" y="37"/>
                    <a:pt x="8" y="39"/>
                    <a:pt x="9" y="41"/>
                  </a:cubicBezTo>
                  <a:cubicBezTo>
                    <a:pt x="6" y="43"/>
                    <a:pt x="3" y="43"/>
                    <a:pt x="0" y="40"/>
                  </a:cubicBezTo>
                  <a:cubicBezTo>
                    <a:pt x="2" y="36"/>
                    <a:pt x="19" y="47"/>
                    <a:pt x="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6" name="Freeform 2083"/>
            <p:cNvSpPr>
              <a:spLocks/>
            </p:cNvSpPr>
            <p:nvPr/>
          </p:nvSpPr>
          <p:spPr bwMode="auto">
            <a:xfrm>
              <a:off x="5054" y="1941"/>
              <a:ext cx="88" cy="69"/>
            </a:xfrm>
            <a:custGeom>
              <a:avLst/>
              <a:gdLst>
                <a:gd name="T0" fmla="*/ 20 w 118"/>
                <a:gd name="T1" fmla="*/ 0 h 92"/>
                <a:gd name="T2" fmla="*/ 63 w 118"/>
                <a:gd name="T3" fmla="*/ 88 h 92"/>
                <a:gd name="T4" fmla="*/ 17 w 118"/>
                <a:gd name="T5" fmla="*/ 83 h 92"/>
                <a:gd name="T6" fmla="*/ 20 w 118"/>
                <a:gd name="T7" fmla="*/ 0 h 92"/>
                <a:gd name="T8" fmla="*/ 20 w 118"/>
                <a:gd name="T9" fmla="*/ 0 h 92"/>
                <a:gd name="T10" fmla="*/ 20 w 118"/>
                <a:gd name="T11" fmla="*/ 0 h 92"/>
              </a:gdLst>
              <a:ahLst/>
              <a:cxnLst>
                <a:cxn ang="0">
                  <a:pos x="T0" y="T1"/>
                </a:cxn>
                <a:cxn ang="0">
                  <a:pos x="T2" y="T3"/>
                </a:cxn>
                <a:cxn ang="0">
                  <a:pos x="T4" y="T5"/>
                </a:cxn>
                <a:cxn ang="0">
                  <a:pos x="T6" y="T7"/>
                </a:cxn>
                <a:cxn ang="0">
                  <a:pos x="T8" y="T9"/>
                </a:cxn>
                <a:cxn ang="0">
                  <a:pos x="T10" y="T11"/>
                </a:cxn>
              </a:cxnLst>
              <a:rect l="0" t="0" r="r" b="b"/>
              <a:pathLst>
                <a:path w="118" h="92">
                  <a:moveTo>
                    <a:pt x="20" y="0"/>
                  </a:moveTo>
                  <a:cubicBezTo>
                    <a:pt x="45" y="7"/>
                    <a:pt x="118" y="81"/>
                    <a:pt x="63" y="88"/>
                  </a:cubicBezTo>
                  <a:cubicBezTo>
                    <a:pt x="53" y="89"/>
                    <a:pt x="24" y="92"/>
                    <a:pt x="17" y="83"/>
                  </a:cubicBezTo>
                  <a:cubicBezTo>
                    <a:pt x="0" y="57"/>
                    <a:pt x="8" y="26"/>
                    <a:pt x="20" y="0"/>
                  </a:cubicBezTo>
                  <a:cubicBezTo>
                    <a:pt x="44" y="7"/>
                    <a:pt x="8" y="27"/>
                    <a:pt x="20" y="0"/>
                  </a:cubicBezTo>
                  <a:cubicBezTo>
                    <a:pt x="32" y="4"/>
                    <a:pt x="7" y="29"/>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7" name="Freeform 2084"/>
            <p:cNvSpPr>
              <a:spLocks/>
            </p:cNvSpPr>
            <p:nvPr/>
          </p:nvSpPr>
          <p:spPr bwMode="auto">
            <a:xfrm>
              <a:off x="6442" y="2148"/>
              <a:ext cx="125" cy="67"/>
            </a:xfrm>
            <a:custGeom>
              <a:avLst/>
              <a:gdLst>
                <a:gd name="T0" fmla="*/ 0 w 167"/>
                <a:gd name="T1" fmla="*/ 62 h 90"/>
                <a:gd name="T2" fmla="*/ 63 w 167"/>
                <a:gd name="T3" fmla="*/ 62 h 90"/>
                <a:gd name="T4" fmla="*/ 92 w 167"/>
                <a:gd name="T5" fmla="*/ 47 h 90"/>
                <a:gd name="T6" fmla="*/ 122 w 167"/>
                <a:gd name="T7" fmla="*/ 36 h 90"/>
                <a:gd name="T8" fmla="*/ 85 w 167"/>
                <a:gd name="T9" fmla="*/ 10 h 90"/>
                <a:gd name="T10" fmla="*/ 108 w 167"/>
                <a:gd name="T11" fmla="*/ 4 h 90"/>
                <a:gd name="T12" fmla="*/ 138 w 167"/>
                <a:gd name="T13" fmla="*/ 57 h 90"/>
                <a:gd name="T14" fmla="*/ 117 w 167"/>
                <a:gd name="T15" fmla="*/ 59 h 90"/>
                <a:gd name="T16" fmla="*/ 77 w 167"/>
                <a:gd name="T17" fmla="*/ 86 h 90"/>
                <a:gd name="T18" fmla="*/ 37 w 167"/>
                <a:gd name="T19" fmla="*/ 89 h 90"/>
                <a:gd name="T20" fmla="*/ 0 w 167"/>
                <a:gd name="T21" fmla="*/ 62 h 90"/>
                <a:gd name="T22" fmla="*/ 13 w 167"/>
                <a:gd name="T23" fmla="*/ 64 h 90"/>
                <a:gd name="T24" fmla="*/ 0 w 167"/>
                <a:gd name="T25" fmla="*/ 62 h 90"/>
                <a:gd name="T26" fmla="*/ 0 w 167"/>
                <a:gd name="T27"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7" h="90">
                  <a:moveTo>
                    <a:pt x="0" y="62"/>
                  </a:moveTo>
                  <a:cubicBezTo>
                    <a:pt x="21" y="62"/>
                    <a:pt x="42" y="66"/>
                    <a:pt x="63" y="62"/>
                  </a:cubicBezTo>
                  <a:cubicBezTo>
                    <a:pt x="77" y="59"/>
                    <a:pt x="78" y="49"/>
                    <a:pt x="92" y="47"/>
                  </a:cubicBezTo>
                  <a:cubicBezTo>
                    <a:pt x="101" y="47"/>
                    <a:pt x="111" y="37"/>
                    <a:pt x="122" y="36"/>
                  </a:cubicBezTo>
                  <a:cubicBezTo>
                    <a:pt x="115" y="31"/>
                    <a:pt x="87" y="19"/>
                    <a:pt x="85" y="10"/>
                  </a:cubicBezTo>
                  <a:cubicBezTo>
                    <a:pt x="82" y="0"/>
                    <a:pt x="106" y="3"/>
                    <a:pt x="108" y="4"/>
                  </a:cubicBezTo>
                  <a:cubicBezTo>
                    <a:pt x="118" y="8"/>
                    <a:pt x="167" y="43"/>
                    <a:pt x="138" y="57"/>
                  </a:cubicBezTo>
                  <a:cubicBezTo>
                    <a:pt x="130" y="39"/>
                    <a:pt x="129" y="49"/>
                    <a:pt x="117" y="59"/>
                  </a:cubicBezTo>
                  <a:cubicBezTo>
                    <a:pt x="105" y="70"/>
                    <a:pt x="92" y="80"/>
                    <a:pt x="77" y="86"/>
                  </a:cubicBezTo>
                  <a:cubicBezTo>
                    <a:pt x="65" y="90"/>
                    <a:pt x="50" y="89"/>
                    <a:pt x="37" y="89"/>
                  </a:cubicBezTo>
                  <a:cubicBezTo>
                    <a:pt x="17" y="89"/>
                    <a:pt x="12" y="77"/>
                    <a:pt x="0" y="62"/>
                  </a:cubicBezTo>
                  <a:cubicBezTo>
                    <a:pt x="4" y="61"/>
                    <a:pt x="9" y="62"/>
                    <a:pt x="13" y="64"/>
                  </a:cubicBezTo>
                  <a:cubicBezTo>
                    <a:pt x="15" y="67"/>
                    <a:pt x="2" y="65"/>
                    <a:pt x="0" y="62"/>
                  </a:cubicBezTo>
                  <a:cubicBezTo>
                    <a:pt x="17" y="62"/>
                    <a:pt x="9" y="73"/>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8" name="Freeform 2085"/>
            <p:cNvSpPr>
              <a:spLocks/>
            </p:cNvSpPr>
            <p:nvPr/>
          </p:nvSpPr>
          <p:spPr bwMode="auto">
            <a:xfrm>
              <a:off x="6140" y="2780"/>
              <a:ext cx="84" cy="50"/>
            </a:xfrm>
            <a:custGeom>
              <a:avLst/>
              <a:gdLst>
                <a:gd name="T0" fmla="*/ 3 w 112"/>
                <a:gd name="T1" fmla="*/ 65 h 66"/>
                <a:gd name="T2" fmla="*/ 10 w 112"/>
                <a:gd name="T3" fmla="*/ 27 h 66"/>
                <a:gd name="T4" fmla="*/ 31 w 112"/>
                <a:gd name="T5" fmla="*/ 2 h 66"/>
                <a:gd name="T6" fmla="*/ 112 w 112"/>
                <a:gd name="T7" fmla="*/ 0 h 66"/>
                <a:gd name="T8" fmla="*/ 3 w 112"/>
                <a:gd name="T9" fmla="*/ 65 h 66"/>
                <a:gd name="T10" fmla="*/ 3 w 112"/>
                <a:gd name="T11" fmla="*/ 65 h 66"/>
                <a:gd name="T12" fmla="*/ 3 w 112"/>
                <a:gd name="T13" fmla="*/ 65 h 66"/>
              </a:gdLst>
              <a:ahLst/>
              <a:cxnLst>
                <a:cxn ang="0">
                  <a:pos x="T0" y="T1"/>
                </a:cxn>
                <a:cxn ang="0">
                  <a:pos x="T2" y="T3"/>
                </a:cxn>
                <a:cxn ang="0">
                  <a:pos x="T4" y="T5"/>
                </a:cxn>
                <a:cxn ang="0">
                  <a:pos x="T6" y="T7"/>
                </a:cxn>
                <a:cxn ang="0">
                  <a:pos x="T8" y="T9"/>
                </a:cxn>
                <a:cxn ang="0">
                  <a:pos x="T10" y="T11"/>
                </a:cxn>
                <a:cxn ang="0">
                  <a:pos x="T12" y="T13"/>
                </a:cxn>
              </a:cxnLst>
              <a:rect l="0" t="0" r="r" b="b"/>
              <a:pathLst>
                <a:path w="112" h="66">
                  <a:moveTo>
                    <a:pt x="3" y="65"/>
                  </a:moveTo>
                  <a:cubicBezTo>
                    <a:pt x="1" y="51"/>
                    <a:pt x="6" y="39"/>
                    <a:pt x="10" y="27"/>
                  </a:cubicBezTo>
                  <a:cubicBezTo>
                    <a:pt x="16" y="8"/>
                    <a:pt x="9" y="1"/>
                    <a:pt x="31" y="2"/>
                  </a:cubicBezTo>
                  <a:cubicBezTo>
                    <a:pt x="58" y="4"/>
                    <a:pt x="85" y="3"/>
                    <a:pt x="112" y="0"/>
                  </a:cubicBezTo>
                  <a:cubicBezTo>
                    <a:pt x="80" y="33"/>
                    <a:pt x="53" y="66"/>
                    <a:pt x="3" y="65"/>
                  </a:cubicBezTo>
                  <a:cubicBezTo>
                    <a:pt x="1" y="46"/>
                    <a:pt x="35" y="66"/>
                    <a:pt x="3" y="65"/>
                  </a:cubicBezTo>
                  <a:cubicBezTo>
                    <a:pt x="0" y="43"/>
                    <a:pt x="37" y="66"/>
                    <a:pt x="3"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89" name="Freeform 2086"/>
            <p:cNvSpPr>
              <a:spLocks/>
            </p:cNvSpPr>
            <p:nvPr/>
          </p:nvSpPr>
          <p:spPr bwMode="auto">
            <a:xfrm>
              <a:off x="4207" y="804"/>
              <a:ext cx="142" cy="38"/>
            </a:xfrm>
            <a:custGeom>
              <a:avLst/>
              <a:gdLst>
                <a:gd name="T0" fmla="*/ 42 w 191"/>
                <a:gd name="T1" fmla="*/ 33 h 51"/>
                <a:gd name="T2" fmla="*/ 73 w 191"/>
                <a:gd name="T3" fmla="*/ 0 h 51"/>
                <a:gd name="T4" fmla="*/ 83 w 191"/>
                <a:gd name="T5" fmla="*/ 32 h 51"/>
                <a:gd name="T6" fmla="*/ 134 w 191"/>
                <a:gd name="T7" fmla="*/ 20 h 51"/>
                <a:gd name="T8" fmla="*/ 191 w 191"/>
                <a:gd name="T9" fmla="*/ 12 h 51"/>
                <a:gd name="T10" fmla="*/ 161 w 191"/>
                <a:gd name="T11" fmla="*/ 21 h 51"/>
                <a:gd name="T12" fmla="*/ 161 w 191"/>
                <a:gd name="T13" fmla="*/ 51 h 51"/>
                <a:gd name="T14" fmla="*/ 103 w 191"/>
                <a:gd name="T15" fmla="*/ 51 h 51"/>
                <a:gd name="T16" fmla="*/ 74 w 191"/>
                <a:gd name="T17" fmla="*/ 51 h 51"/>
                <a:gd name="T18" fmla="*/ 56 w 191"/>
                <a:gd name="T19" fmla="*/ 43 h 51"/>
                <a:gd name="T20" fmla="*/ 15 w 191"/>
                <a:gd name="T21" fmla="*/ 42 h 51"/>
                <a:gd name="T22" fmla="*/ 45 w 191"/>
                <a:gd name="T23" fmla="*/ 28 h 51"/>
                <a:gd name="T24" fmla="*/ 42 w 191"/>
                <a:gd name="T25" fmla="*/ 33 h 51"/>
                <a:gd name="T26" fmla="*/ 42 w 191"/>
                <a:gd name="T27" fmla="*/ 3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1" h="51">
                  <a:moveTo>
                    <a:pt x="42" y="33"/>
                  </a:moveTo>
                  <a:cubicBezTo>
                    <a:pt x="53" y="22"/>
                    <a:pt x="63" y="11"/>
                    <a:pt x="73" y="0"/>
                  </a:cubicBezTo>
                  <a:cubicBezTo>
                    <a:pt x="84" y="9"/>
                    <a:pt x="83" y="19"/>
                    <a:pt x="83" y="32"/>
                  </a:cubicBezTo>
                  <a:cubicBezTo>
                    <a:pt x="101" y="31"/>
                    <a:pt x="119" y="29"/>
                    <a:pt x="134" y="20"/>
                  </a:cubicBezTo>
                  <a:cubicBezTo>
                    <a:pt x="152" y="10"/>
                    <a:pt x="170" y="12"/>
                    <a:pt x="191" y="12"/>
                  </a:cubicBezTo>
                  <a:cubicBezTo>
                    <a:pt x="191" y="18"/>
                    <a:pt x="165" y="20"/>
                    <a:pt x="161" y="21"/>
                  </a:cubicBezTo>
                  <a:cubicBezTo>
                    <a:pt x="148" y="24"/>
                    <a:pt x="158" y="42"/>
                    <a:pt x="161" y="51"/>
                  </a:cubicBezTo>
                  <a:cubicBezTo>
                    <a:pt x="141" y="51"/>
                    <a:pt x="122" y="51"/>
                    <a:pt x="103" y="51"/>
                  </a:cubicBezTo>
                  <a:cubicBezTo>
                    <a:pt x="93" y="51"/>
                    <a:pt x="84" y="51"/>
                    <a:pt x="74" y="51"/>
                  </a:cubicBezTo>
                  <a:cubicBezTo>
                    <a:pt x="39" y="51"/>
                    <a:pt x="72" y="49"/>
                    <a:pt x="56" y="43"/>
                  </a:cubicBezTo>
                  <a:cubicBezTo>
                    <a:pt x="43" y="38"/>
                    <a:pt x="28" y="46"/>
                    <a:pt x="15" y="42"/>
                  </a:cubicBezTo>
                  <a:cubicBezTo>
                    <a:pt x="0" y="36"/>
                    <a:pt x="45" y="31"/>
                    <a:pt x="45" y="28"/>
                  </a:cubicBezTo>
                  <a:cubicBezTo>
                    <a:pt x="46" y="27"/>
                    <a:pt x="34" y="33"/>
                    <a:pt x="42" y="33"/>
                  </a:cubicBezTo>
                  <a:cubicBezTo>
                    <a:pt x="53" y="22"/>
                    <a:pt x="33" y="33"/>
                    <a:pt x="42"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0" name="Freeform 2087"/>
            <p:cNvSpPr>
              <a:spLocks/>
            </p:cNvSpPr>
            <p:nvPr/>
          </p:nvSpPr>
          <p:spPr bwMode="auto">
            <a:xfrm>
              <a:off x="4093" y="808"/>
              <a:ext cx="90" cy="35"/>
            </a:xfrm>
            <a:custGeom>
              <a:avLst/>
              <a:gdLst>
                <a:gd name="T0" fmla="*/ 120 w 120"/>
                <a:gd name="T1" fmla="*/ 46 h 46"/>
                <a:gd name="T2" fmla="*/ 0 w 120"/>
                <a:gd name="T3" fmla="*/ 46 h 46"/>
                <a:gd name="T4" fmla="*/ 41 w 120"/>
                <a:gd name="T5" fmla="*/ 6 h 46"/>
                <a:gd name="T6" fmla="*/ 120 w 120"/>
                <a:gd name="T7" fmla="*/ 46 h 46"/>
                <a:gd name="T8" fmla="*/ 102 w 120"/>
                <a:gd name="T9" fmla="*/ 45 h 46"/>
                <a:gd name="T10" fmla="*/ 120 w 120"/>
                <a:gd name="T11" fmla="*/ 46 h 46"/>
                <a:gd name="T12" fmla="*/ 120 w 120"/>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120" h="46">
                  <a:moveTo>
                    <a:pt x="120" y="46"/>
                  </a:moveTo>
                  <a:cubicBezTo>
                    <a:pt x="80" y="46"/>
                    <a:pt x="40" y="46"/>
                    <a:pt x="0" y="46"/>
                  </a:cubicBezTo>
                  <a:cubicBezTo>
                    <a:pt x="9" y="31"/>
                    <a:pt x="25" y="13"/>
                    <a:pt x="41" y="6"/>
                  </a:cubicBezTo>
                  <a:cubicBezTo>
                    <a:pt x="54" y="0"/>
                    <a:pt x="114" y="31"/>
                    <a:pt x="120" y="46"/>
                  </a:cubicBezTo>
                  <a:cubicBezTo>
                    <a:pt x="119" y="46"/>
                    <a:pt x="105" y="45"/>
                    <a:pt x="102" y="45"/>
                  </a:cubicBezTo>
                  <a:cubicBezTo>
                    <a:pt x="104" y="45"/>
                    <a:pt x="119" y="44"/>
                    <a:pt x="120" y="46"/>
                  </a:cubicBezTo>
                  <a:cubicBezTo>
                    <a:pt x="80" y="46"/>
                    <a:pt x="119" y="44"/>
                    <a:pt x="120"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1" name="Freeform 2088"/>
            <p:cNvSpPr>
              <a:spLocks/>
            </p:cNvSpPr>
            <p:nvPr/>
          </p:nvSpPr>
          <p:spPr bwMode="auto">
            <a:xfrm>
              <a:off x="5506" y="899"/>
              <a:ext cx="79" cy="34"/>
            </a:xfrm>
            <a:custGeom>
              <a:avLst/>
              <a:gdLst>
                <a:gd name="T0" fmla="*/ 106 w 106"/>
                <a:gd name="T1" fmla="*/ 9 h 46"/>
                <a:gd name="T2" fmla="*/ 106 w 106"/>
                <a:gd name="T3" fmla="*/ 46 h 46"/>
                <a:gd name="T4" fmla="*/ 5 w 106"/>
                <a:gd name="T5" fmla="*/ 13 h 46"/>
                <a:gd name="T6" fmla="*/ 106 w 106"/>
                <a:gd name="T7" fmla="*/ 9 h 46"/>
                <a:gd name="T8" fmla="*/ 91 w 106"/>
                <a:gd name="T9" fmla="*/ 11 h 46"/>
                <a:gd name="T10" fmla="*/ 106 w 106"/>
                <a:gd name="T11" fmla="*/ 9 h 46"/>
                <a:gd name="T12" fmla="*/ 106 w 106"/>
                <a:gd name="T13" fmla="*/ 9 h 46"/>
              </a:gdLst>
              <a:ahLst/>
              <a:cxnLst>
                <a:cxn ang="0">
                  <a:pos x="T0" y="T1"/>
                </a:cxn>
                <a:cxn ang="0">
                  <a:pos x="T2" y="T3"/>
                </a:cxn>
                <a:cxn ang="0">
                  <a:pos x="T4" y="T5"/>
                </a:cxn>
                <a:cxn ang="0">
                  <a:pos x="T6" y="T7"/>
                </a:cxn>
                <a:cxn ang="0">
                  <a:pos x="T8" y="T9"/>
                </a:cxn>
                <a:cxn ang="0">
                  <a:pos x="T10" y="T11"/>
                </a:cxn>
                <a:cxn ang="0">
                  <a:pos x="T12" y="T13"/>
                </a:cxn>
              </a:cxnLst>
              <a:rect l="0" t="0" r="r" b="b"/>
              <a:pathLst>
                <a:path w="106" h="46">
                  <a:moveTo>
                    <a:pt x="106" y="9"/>
                  </a:moveTo>
                  <a:cubicBezTo>
                    <a:pt x="106" y="22"/>
                    <a:pt x="106" y="34"/>
                    <a:pt x="106" y="46"/>
                  </a:cubicBezTo>
                  <a:cubicBezTo>
                    <a:pt x="99" y="45"/>
                    <a:pt x="0" y="22"/>
                    <a:pt x="5" y="13"/>
                  </a:cubicBezTo>
                  <a:cubicBezTo>
                    <a:pt x="11" y="0"/>
                    <a:pt x="98" y="9"/>
                    <a:pt x="106" y="9"/>
                  </a:cubicBezTo>
                  <a:cubicBezTo>
                    <a:pt x="106" y="19"/>
                    <a:pt x="91" y="12"/>
                    <a:pt x="91" y="11"/>
                  </a:cubicBezTo>
                  <a:cubicBezTo>
                    <a:pt x="96" y="9"/>
                    <a:pt x="101" y="9"/>
                    <a:pt x="106" y="9"/>
                  </a:cubicBezTo>
                  <a:cubicBezTo>
                    <a:pt x="106" y="22"/>
                    <a:pt x="72" y="9"/>
                    <a:pt x="10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2" name="Freeform 2089"/>
            <p:cNvSpPr>
              <a:spLocks/>
            </p:cNvSpPr>
            <p:nvPr/>
          </p:nvSpPr>
          <p:spPr bwMode="auto">
            <a:xfrm>
              <a:off x="5608" y="1762"/>
              <a:ext cx="58" cy="49"/>
            </a:xfrm>
            <a:custGeom>
              <a:avLst/>
              <a:gdLst>
                <a:gd name="T0" fmla="*/ 5 w 78"/>
                <a:gd name="T1" fmla="*/ 26 h 66"/>
                <a:gd name="T2" fmla="*/ 77 w 78"/>
                <a:gd name="T3" fmla="*/ 23 h 66"/>
                <a:gd name="T4" fmla="*/ 59 w 78"/>
                <a:gd name="T5" fmla="*/ 51 h 66"/>
                <a:gd name="T6" fmla="*/ 5 w 78"/>
                <a:gd name="T7" fmla="*/ 26 h 66"/>
                <a:gd name="T8" fmla="*/ 23 w 78"/>
                <a:gd name="T9" fmla="*/ 23 h 66"/>
                <a:gd name="T10" fmla="*/ 5 w 78"/>
                <a:gd name="T11" fmla="*/ 26 h 66"/>
                <a:gd name="T12" fmla="*/ 5 w 78"/>
                <a:gd name="T13" fmla="*/ 26 h 66"/>
              </a:gdLst>
              <a:ahLst/>
              <a:cxnLst>
                <a:cxn ang="0">
                  <a:pos x="T0" y="T1"/>
                </a:cxn>
                <a:cxn ang="0">
                  <a:pos x="T2" y="T3"/>
                </a:cxn>
                <a:cxn ang="0">
                  <a:pos x="T4" y="T5"/>
                </a:cxn>
                <a:cxn ang="0">
                  <a:pos x="T6" y="T7"/>
                </a:cxn>
                <a:cxn ang="0">
                  <a:pos x="T8" y="T9"/>
                </a:cxn>
                <a:cxn ang="0">
                  <a:pos x="T10" y="T11"/>
                </a:cxn>
                <a:cxn ang="0">
                  <a:pos x="T12" y="T13"/>
                </a:cxn>
              </a:cxnLst>
              <a:rect l="0" t="0" r="r" b="b"/>
              <a:pathLst>
                <a:path w="78" h="66">
                  <a:moveTo>
                    <a:pt x="5" y="26"/>
                  </a:moveTo>
                  <a:cubicBezTo>
                    <a:pt x="16" y="22"/>
                    <a:pt x="76" y="0"/>
                    <a:pt x="77" y="23"/>
                  </a:cubicBezTo>
                  <a:cubicBezTo>
                    <a:pt x="78" y="38"/>
                    <a:pt x="72" y="44"/>
                    <a:pt x="59" y="51"/>
                  </a:cubicBezTo>
                  <a:cubicBezTo>
                    <a:pt x="28" y="66"/>
                    <a:pt x="18" y="50"/>
                    <a:pt x="5" y="26"/>
                  </a:cubicBezTo>
                  <a:cubicBezTo>
                    <a:pt x="0" y="27"/>
                    <a:pt x="24" y="19"/>
                    <a:pt x="23" y="23"/>
                  </a:cubicBezTo>
                  <a:cubicBezTo>
                    <a:pt x="22" y="27"/>
                    <a:pt x="8" y="31"/>
                    <a:pt x="5" y="26"/>
                  </a:cubicBezTo>
                  <a:cubicBezTo>
                    <a:pt x="20" y="21"/>
                    <a:pt x="10" y="35"/>
                    <a:pt x="5"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3" name="Freeform 2090"/>
            <p:cNvSpPr>
              <a:spLocks/>
            </p:cNvSpPr>
            <p:nvPr/>
          </p:nvSpPr>
          <p:spPr bwMode="auto">
            <a:xfrm>
              <a:off x="5823" y="1684"/>
              <a:ext cx="41" cy="56"/>
            </a:xfrm>
            <a:custGeom>
              <a:avLst/>
              <a:gdLst>
                <a:gd name="T0" fmla="*/ 54 w 55"/>
                <a:gd name="T1" fmla="*/ 3 h 75"/>
                <a:gd name="T2" fmla="*/ 54 w 55"/>
                <a:gd name="T3" fmla="*/ 75 h 75"/>
                <a:gd name="T4" fmla="*/ 54 w 55"/>
                <a:gd name="T5" fmla="*/ 3 h 75"/>
                <a:gd name="T6" fmla="*/ 50 w 55"/>
                <a:gd name="T7" fmla="*/ 14 h 75"/>
                <a:gd name="T8" fmla="*/ 54 w 55"/>
                <a:gd name="T9" fmla="*/ 3 h 75"/>
                <a:gd name="T10" fmla="*/ 54 w 55"/>
                <a:gd name="T11" fmla="*/ 3 h 75"/>
              </a:gdLst>
              <a:ahLst/>
              <a:cxnLst>
                <a:cxn ang="0">
                  <a:pos x="T0" y="T1"/>
                </a:cxn>
                <a:cxn ang="0">
                  <a:pos x="T2" y="T3"/>
                </a:cxn>
                <a:cxn ang="0">
                  <a:pos x="T4" y="T5"/>
                </a:cxn>
                <a:cxn ang="0">
                  <a:pos x="T6" y="T7"/>
                </a:cxn>
                <a:cxn ang="0">
                  <a:pos x="T8" y="T9"/>
                </a:cxn>
                <a:cxn ang="0">
                  <a:pos x="T10" y="T11"/>
                </a:cxn>
              </a:cxnLst>
              <a:rect l="0" t="0" r="r" b="b"/>
              <a:pathLst>
                <a:path w="55" h="75">
                  <a:moveTo>
                    <a:pt x="54" y="3"/>
                  </a:moveTo>
                  <a:cubicBezTo>
                    <a:pt x="54" y="27"/>
                    <a:pt x="54" y="51"/>
                    <a:pt x="54" y="75"/>
                  </a:cubicBezTo>
                  <a:cubicBezTo>
                    <a:pt x="0" y="73"/>
                    <a:pt x="0" y="0"/>
                    <a:pt x="54" y="3"/>
                  </a:cubicBezTo>
                  <a:cubicBezTo>
                    <a:pt x="55" y="8"/>
                    <a:pt x="54" y="12"/>
                    <a:pt x="50" y="14"/>
                  </a:cubicBezTo>
                  <a:cubicBezTo>
                    <a:pt x="42" y="13"/>
                    <a:pt x="46" y="2"/>
                    <a:pt x="54" y="3"/>
                  </a:cubicBezTo>
                  <a:cubicBezTo>
                    <a:pt x="54" y="27"/>
                    <a:pt x="34" y="2"/>
                    <a:pt x="5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4" name="Freeform 2091"/>
            <p:cNvSpPr>
              <a:spLocks/>
            </p:cNvSpPr>
            <p:nvPr/>
          </p:nvSpPr>
          <p:spPr bwMode="auto">
            <a:xfrm>
              <a:off x="6016" y="2071"/>
              <a:ext cx="53" cy="57"/>
            </a:xfrm>
            <a:custGeom>
              <a:avLst/>
              <a:gdLst>
                <a:gd name="T0" fmla="*/ 67 w 71"/>
                <a:gd name="T1" fmla="*/ 29 h 76"/>
                <a:gd name="T2" fmla="*/ 38 w 71"/>
                <a:gd name="T3" fmla="*/ 42 h 76"/>
                <a:gd name="T4" fmla="*/ 51 w 71"/>
                <a:gd name="T5" fmla="*/ 76 h 76"/>
                <a:gd name="T6" fmla="*/ 20 w 71"/>
                <a:gd name="T7" fmla="*/ 11 h 76"/>
                <a:gd name="T8" fmla="*/ 48 w 71"/>
                <a:gd name="T9" fmla="*/ 6 h 76"/>
                <a:gd name="T10" fmla="*/ 65 w 71"/>
                <a:gd name="T11" fmla="*/ 28 h 76"/>
                <a:gd name="T12" fmla="*/ 67 w 71"/>
                <a:gd name="T13" fmla="*/ 29 h 76"/>
                <a:gd name="T14" fmla="*/ 67 w 71"/>
                <a:gd name="T15" fmla="*/ 29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76">
                  <a:moveTo>
                    <a:pt x="67" y="29"/>
                  </a:moveTo>
                  <a:cubicBezTo>
                    <a:pt x="57" y="30"/>
                    <a:pt x="44" y="34"/>
                    <a:pt x="38" y="42"/>
                  </a:cubicBezTo>
                  <a:cubicBezTo>
                    <a:pt x="28" y="54"/>
                    <a:pt x="48" y="66"/>
                    <a:pt x="51" y="76"/>
                  </a:cubicBezTo>
                  <a:cubicBezTo>
                    <a:pt x="32" y="64"/>
                    <a:pt x="0" y="32"/>
                    <a:pt x="20" y="11"/>
                  </a:cubicBezTo>
                  <a:cubicBezTo>
                    <a:pt x="30" y="0"/>
                    <a:pt x="33" y="2"/>
                    <a:pt x="48" y="6"/>
                  </a:cubicBezTo>
                  <a:cubicBezTo>
                    <a:pt x="71" y="11"/>
                    <a:pt x="65" y="17"/>
                    <a:pt x="65" y="28"/>
                  </a:cubicBezTo>
                  <a:cubicBezTo>
                    <a:pt x="66" y="25"/>
                    <a:pt x="67" y="26"/>
                    <a:pt x="67" y="29"/>
                  </a:cubicBezTo>
                  <a:cubicBezTo>
                    <a:pt x="56" y="30"/>
                    <a:pt x="67" y="22"/>
                    <a:pt x="67"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5" name="Freeform 2092"/>
            <p:cNvSpPr>
              <a:spLocks/>
            </p:cNvSpPr>
            <p:nvPr/>
          </p:nvSpPr>
          <p:spPr bwMode="auto">
            <a:xfrm>
              <a:off x="5939" y="2245"/>
              <a:ext cx="93" cy="43"/>
            </a:xfrm>
            <a:custGeom>
              <a:avLst/>
              <a:gdLst>
                <a:gd name="T0" fmla="*/ 48 w 125"/>
                <a:gd name="T1" fmla="*/ 1 h 58"/>
                <a:gd name="T2" fmla="*/ 125 w 125"/>
                <a:gd name="T3" fmla="*/ 1 h 58"/>
                <a:gd name="T4" fmla="*/ 52 w 125"/>
                <a:gd name="T5" fmla="*/ 24 h 58"/>
                <a:gd name="T6" fmla="*/ 0 w 125"/>
                <a:gd name="T7" fmla="*/ 32 h 58"/>
                <a:gd name="T8" fmla="*/ 56 w 125"/>
                <a:gd name="T9" fmla="*/ 2 h 58"/>
                <a:gd name="T10" fmla="*/ 44 w 125"/>
                <a:gd name="T11" fmla="*/ 5 h 58"/>
                <a:gd name="T12" fmla="*/ 48 w 125"/>
                <a:gd name="T13" fmla="*/ 1 h 58"/>
                <a:gd name="T14" fmla="*/ 48 w 125"/>
                <a:gd name="T15" fmla="*/ 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8">
                  <a:moveTo>
                    <a:pt x="48" y="1"/>
                  </a:moveTo>
                  <a:cubicBezTo>
                    <a:pt x="73" y="1"/>
                    <a:pt x="99" y="1"/>
                    <a:pt x="125" y="1"/>
                  </a:cubicBezTo>
                  <a:cubicBezTo>
                    <a:pt x="102" y="14"/>
                    <a:pt x="74" y="11"/>
                    <a:pt x="52" y="24"/>
                  </a:cubicBezTo>
                  <a:cubicBezTo>
                    <a:pt x="40" y="33"/>
                    <a:pt x="12" y="58"/>
                    <a:pt x="0" y="32"/>
                  </a:cubicBezTo>
                  <a:cubicBezTo>
                    <a:pt x="6" y="30"/>
                    <a:pt x="56" y="0"/>
                    <a:pt x="56" y="2"/>
                  </a:cubicBezTo>
                  <a:cubicBezTo>
                    <a:pt x="55" y="5"/>
                    <a:pt x="46" y="6"/>
                    <a:pt x="44" y="5"/>
                  </a:cubicBezTo>
                  <a:cubicBezTo>
                    <a:pt x="44" y="3"/>
                    <a:pt x="45" y="2"/>
                    <a:pt x="48" y="1"/>
                  </a:cubicBezTo>
                  <a:cubicBezTo>
                    <a:pt x="73" y="1"/>
                    <a:pt x="32" y="11"/>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6" name="Freeform 2093"/>
            <p:cNvSpPr>
              <a:spLocks/>
            </p:cNvSpPr>
            <p:nvPr/>
          </p:nvSpPr>
          <p:spPr bwMode="auto">
            <a:xfrm>
              <a:off x="2437" y="2948"/>
              <a:ext cx="57" cy="43"/>
            </a:xfrm>
            <a:custGeom>
              <a:avLst/>
              <a:gdLst>
                <a:gd name="T0" fmla="*/ 0 w 77"/>
                <a:gd name="T1" fmla="*/ 15 h 57"/>
                <a:gd name="T2" fmla="*/ 76 w 77"/>
                <a:gd name="T3" fmla="*/ 8 h 57"/>
                <a:gd name="T4" fmla="*/ 44 w 77"/>
                <a:gd name="T5" fmla="*/ 43 h 57"/>
                <a:gd name="T6" fmla="*/ 3 w 77"/>
                <a:gd name="T7" fmla="*/ 16 h 57"/>
                <a:gd name="T8" fmla="*/ 0 w 77"/>
                <a:gd name="T9" fmla="*/ 15 h 57"/>
                <a:gd name="T10" fmla="*/ 0 w 77"/>
                <a:gd name="T11" fmla="*/ 15 h 57"/>
              </a:gdLst>
              <a:ahLst/>
              <a:cxnLst>
                <a:cxn ang="0">
                  <a:pos x="T0" y="T1"/>
                </a:cxn>
                <a:cxn ang="0">
                  <a:pos x="T2" y="T3"/>
                </a:cxn>
                <a:cxn ang="0">
                  <a:pos x="T4" y="T5"/>
                </a:cxn>
                <a:cxn ang="0">
                  <a:pos x="T6" y="T7"/>
                </a:cxn>
                <a:cxn ang="0">
                  <a:pos x="T8" y="T9"/>
                </a:cxn>
                <a:cxn ang="0">
                  <a:pos x="T10" y="T11"/>
                </a:cxn>
              </a:cxnLst>
              <a:rect l="0" t="0" r="r" b="b"/>
              <a:pathLst>
                <a:path w="77" h="57">
                  <a:moveTo>
                    <a:pt x="0" y="15"/>
                  </a:moveTo>
                  <a:cubicBezTo>
                    <a:pt x="20" y="0"/>
                    <a:pt x="53" y="8"/>
                    <a:pt x="76" y="8"/>
                  </a:cubicBezTo>
                  <a:cubicBezTo>
                    <a:pt x="77" y="17"/>
                    <a:pt x="51" y="39"/>
                    <a:pt x="44" y="43"/>
                  </a:cubicBezTo>
                  <a:cubicBezTo>
                    <a:pt x="18" y="57"/>
                    <a:pt x="7" y="24"/>
                    <a:pt x="3" y="16"/>
                  </a:cubicBezTo>
                  <a:cubicBezTo>
                    <a:pt x="4" y="20"/>
                    <a:pt x="3" y="20"/>
                    <a:pt x="0" y="15"/>
                  </a:cubicBezTo>
                  <a:cubicBezTo>
                    <a:pt x="17" y="3"/>
                    <a:pt x="6" y="25"/>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7" name="Freeform 2094"/>
            <p:cNvSpPr>
              <a:spLocks/>
            </p:cNvSpPr>
            <p:nvPr/>
          </p:nvSpPr>
          <p:spPr bwMode="auto">
            <a:xfrm>
              <a:off x="6013" y="2146"/>
              <a:ext cx="94" cy="32"/>
            </a:xfrm>
            <a:custGeom>
              <a:avLst/>
              <a:gdLst>
                <a:gd name="T0" fmla="*/ 119 w 125"/>
                <a:gd name="T1" fmla="*/ 42 h 43"/>
                <a:gd name="T2" fmla="*/ 48 w 125"/>
                <a:gd name="T3" fmla="*/ 7 h 43"/>
                <a:gd name="T4" fmla="*/ 92 w 125"/>
                <a:gd name="T5" fmla="*/ 16 h 43"/>
                <a:gd name="T6" fmla="*/ 119 w 125"/>
                <a:gd name="T7" fmla="*/ 42 h 43"/>
                <a:gd name="T8" fmla="*/ 107 w 125"/>
                <a:gd name="T9" fmla="*/ 40 h 43"/>
                <a:gd name="T10" fmla="*/ 119 w 125"/>
                <a:gd name="T11" fmla="*/ 42 h 43"/>
                <a:gd name="T12" fmla="*/ 119 w 125"/>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125" h="43">
                  <a:moveTo>
                    <a:pt x="119" y="42"/>
                  </a:moveTo>
                  <a:cubicBezTo>
                    <a:pt x="109" y="40"/>
                    <a:pt x="0" y="26"/>
                    <a:pt x="48" y="7"/>
                  </a:cubicBezTo>
                  <a:cubicBezTo>
                    <a:pt x="65" y="0"/>
                    <a:pt x="78" y="6"/>
                    <a:pt x="92" y="16"/>
                  </a:cubicBezTo>
                  <a:cubicBezTo>
                    <a:pt x="96" y="18"/>
                    <a:pt x="125" y="35"/>
                    <a:pt x="119" y="42"/>
                  </a:cubicBezTo>
                  <a:cubicBezTo>
                    <a:pt x="115" y="42"/>
                    <a:pt x="111" y="41"/>
                    <a:pt x="107" y="40"/>
                  </a:cubicBezTo>
                  <a:cubicBezTo>
                    <a:pt x="108" y="38"/>
                    <a:pt x="119" y="43"/>
                    <a:pt x="119" y="42"/>
                  </a:cubicBezTo>
                  <a:cubicBezTo>
                    <a:pt x="99" y="38"/>
                    <a:pt x="120" y="41"/>
                    <a:pt x="11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8" name="Freeform 2095"/>
            <p:cNvSpPr>
              <a:spLocks/>
            </p:cNvSpPr>
            <p:nvPr/>
          </p:nvSpPr>
          <p:spPr bwMode="auto">
            <a:xfrm>
              <a:off x="6434" y="1063"/>
              <a:ext cx="70" cy="24"/>
            </a:xfrm>
            <a:custGeom>
              <a:avLst/>
              <a:gdLst>
                <a:gd name="T0" fmla="*/ 90 w 94"/>
                <a:gd name="T1" fmla="*/ 32 h 32"/>
                <a:gd name="T2" fmla="*/ 27 w 94"/>
                <a:gd name="T3" fmla="*/ 32 h 32"/>
                <a:gd name="T4" fmla="*/ 0 w 94"/>
                <a:gd name="T5" fmla="*/ 1 h 32"/>
                <a:gd name="T6" fmla="*/ 90 w 94"/>
                <a:gd name="T7" fmla="*/ 32 h 32"/>
                <a:gd name="T8" fmla="*/ 78 w 94"/>
                <a:gd name="T9" fmla="*/ 32 h 32"/>
                <a:gd name="T10" fmla="*/ 90 w 94"/>
                <a:gd name="T11" fmla="*/ 32 h 32"/>
                <a:gd name="T12" fmla="*/ 90 w 9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94" h="32">
                  <a:moveTo>
                    <a:pt x="90" y="32"/>
                  </a:moveTo>
                  <a:cubicBezTo>
                    <a:pt x="69" y="32"/>
                    <a:pt x="48" y="32"/>
                    <a:pt x="27" y="32"/>
                  </a:cubicBezTo>
                  <a:cubicBezTo>
                    <a:pt x="5" y="32"/>
                    <a:pt x="6" y="22"/>
                    <a:pt x="0" y="1"/>
                  </a:cubicBezTo>
                  <a:cubicBezTo>
                    <a:pt x="10" y="0"/>
                    <a:pt x="94" y="23"/>
                    <a:pt x="90" y="32"/>
                  </a:cubicBezTo>
                  <a:cubicBezTo>
                    <a:pt x="86" y="32"/>
                    <a:pt x="82" y="32"/>
                    <a:pt x="78" y="32"/>
                  </a:cubicBezTo>
                  <a:cubicBezTo>
                    <a:pt x="80" y="31"/>
                    <a:pt x="90" y="32"/>
                    <a:pt x="90" y="32"/>
                  </a:cubicBezTo>
                  <a:cubicBezTo>
                    <a:pt x="69" y="32"/>
                    <a:pt x="90" y="31"/>
                    <a:pt x="9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99" name="Freeform 2096"/>
            <p:cNvSpPr>
              <a:spLocks/>
            </p:cNvSpPr>
            <p:nvPr/>
          </p:nvSpPr>
          <p:spPr bwMode="auto">
            <a:xfrm>
              <a:off x="6708" y="2433"/>
              <a:ext cx="62" cy="48"/>
            </a:xfrm>
            <a:custGeom>
              <a:avLst/>
              <a:gdLst>
                <a:gd name="T0" fmla="*/ 10 w 82"/>
                <a:gd name="T1" fmla="*/ 7 h 64"/>
                <a:gd name="T2" fmla="*/ 82 w 82"/>
                <a:gd name="T3" fmla="*/ 61 h 64"/>
                <a:gd name="T4" fmla="*/ 20 w 82"/>
                <a:gd name="T5" fmla="*/ 37 h 64"/>
                <a:gd name="T6" fmla="*/ 7 w 82"/>
                <a:gd name="T7" fmla="*/ 14 h 64"/>
                <a:gd name="T8" fmla="*/ 25 w 82"/>
                <a:gd name="T9" fmla="*/ 12 h 64"/>
                <a:gd name="T10" fmla="*/ 10 w 82"/>
                <a:gd name="T11" fmla="*/ 7 h 64"/>
                <a:gd name="T12" fmla="*/ 10 w 82"/>
                <a:gd name="T13" fmla="*/ 7 h 64"/>
              </a:gdLst>
              <a:ahLst/>
              <a:cxnLst>
                <a:cxn ang="0">
                  <a:pos x="T0" y="T1"/>
                </a:cxn>
                <a:cxn ang="0">
                  <a:pos x="T2" y="T3"/>
                </a:cxn>
                <a:cxn ang="0">
                  <a:pos x="T4" y="T5"/>
                </a:cxn>
                <a:cxn ang="0">
                  <a:pos x="T6" y="T7"/>
                </a:cxn>
                <a:cxn ang="0">
                  <a:pos x="T8" y="T9"/>
                </a:cxn>
                <a:cxn ang="0">
                  <a:pos x="T10" y="T11"/>
                </a:cxn>
                <a:cxn ang="0">
                  <a:pos x="T12" y="T13"/>
                </a:cxn>
              </a:cxnLst>
              <a:rect l="0" t="0" r="r" b="b"/>
              <a:pathLst>
                <a:path w="82" h="64">
                  <a:moveTo>
                    <a:pt x="10" y="7"/>
                  </a:moveTo>
                  <a:cubicBezTo>
                    <a:pt x="43" y="13"/>
                    <a:pt x="57" y="43"/>
                    <a:pt x="82" y="61"/>
                  </a:cubicBezTo>
                  <a:cubicBezTo>
                    <a:pt x="55" y="64"/>
                    <a:pt x="40" y="57"/>
                    <a:pt x="20" y="37"/>
                  </a:cubicBezTo>
                  <a:cubicBezTo>
                    <a:pt x="14" y="31"/>
                    <a:pt x="7" y="23"/>
                    <a:pt x="7" y="14"/>
                  </a:cubicBezTo>
                  <a:cubicBezTo>
                    <a:pt x="7" y="0"/>
                    <a:pt x="25" y="11"/>
                    <a:pt x="25" y="12"/>
                  </a:cubicBezTo>
                  <a:cubicBezTo>
                    <a:pt x="24" y="16"/>
                    <a:pt x="3" y="14"/>
                    <a:pt x="10" y="7"/>
                  </a:cubicBezTo>
                  <a:cubicBezTo>
                    <a:pt x="47" y="14"/>
                    <a:pt x="0" y="17"/>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0" name="Freeform 2097"/>
            <p:cNvSpPr>
              <a:spLocks/>
            </p:cNvSpPr>
            <p:nvPr/>
          </p:nvSpPr>
          <p:spPr bwMode="auto">
            <a:xfrm>
              <a:off x="2356" y="1279"/>
              <a:ext cx="56" cy="30"/>
            </a:xfrm>
            <a:custGeom>
              <a:avLst/>
              <a:gdLst>
                <a:gd name="T0" fmla="*/ 41 w 76"/>
                <a:gd name="T1" fmla="*/ 4 h 40"/>
                <a:gd name="T2" fmla="*/ 76 w 76"/>
                <a:gd name="T3" fmla="*/ 39 h 40"/>
                <a:gd name="T4" fmla="*/ 3 w 76"/>
                <a:gd name="T5" fmla="*/ 4 h 40"/>
                <a:gd name="T6" fmla="*/ 43 w 76"/>
                <a:gd name="T7" fmla="*/ 8 h 40"/>
                <a:gd name="T8" fmla="*/ 41 w 76"/>
                <a:gd name="T9" fmla="*/ 4 h 40"/>
                <a:gd name="T10" fmla="*/ 41 w 76"/>
                <a:gd name="T11" fmla="*/ 4 h 40"/>
              </a:gdLst>
              <a:ahLst/>
              <a:cxnLst>
                <a:cxn ang="0">
                  <a:pos x="T0" y="T1"/>
                </a:cxn>
                <a:cxn ang="0">
                  <a:pos x="T2" y="T3"/>
                </a:cxn>
                <a:cxn ang="0">
                  <a:pos x="T4" y="T5"/>
                </a:cxn>
                <a:cxn ang="0">
                  <a:pos x="T6" y="T7"/>
                </a:cxn>
                <a:cxn ang="0">
                  <a:pos x="T8" y="T9"/>
                </a:cxn>
                <a:cxn ang="0">
                  <a:pos x="T10" y="T11"/>
                </a:cxn>
              </a:cxnLst>
              <a:rect l="0" t="0" r="r" b="b"/>
              <a:pathLst>
                <a:path w="76" h="40">
                  <a:moveTo>
                    <a:pt x="41" y="4"/>
                  </a:moveTo>
                  <a:cubicBezTo>
                    <a:pt x="52" y="15"/>
                    <a:pt x="64" y="27"/>
                    <a:pt x="76" y="39"/>
                  </a:cubicBezTo>
                  <a:cubicBezTo>
                    <a:pt x="56" y="39"/>
                    <a:pt x="0" y="40"/>
                    <a:pt x="3" y="4"/>
                  </a:cubicBezTo>
                  <a:cubicBezTo>
                    <a:pt x="9" y="4"/>
                    <a:pt x="42" y="0"/>
                    <a:pt x="43" y="8"/>
                  </a:cubicBezTo>
                  <a:cubicBezTo>
                    <a:pt x="44" y="10"/>
                    <a:pt x="27" y="4"/>
                    <a:pt x="41" y="4"/>
                  </a:cubicBezTo>
                  <a:cubicBezTo>
                    <a:pt x="52" y="15"/>
                    <a:pt x="25" y="4"/>
                    <a:pt x="4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1" name="Freeform 2098"/>
            <p:cNvSpPr>
              <a:spLocks/>
            </p:cNvSpPr>
            <p:nvPr/>
          </p:nvSpPr>
          <p:spPr bwMode="auto">
            <a:xfrm>
              <a:off x="1214" y="1208"/>
              <a:ext cx="49" cy="43"/>
            </a:xfrm>
            <a:custGeom>
              <a:avLst/>
              <a:gdLst>
                <a:gd name="T0" fmla="*/ 65 w 65"/>
                <a:gd name="T1" fmla="*/ 6 h 57"/>
                <a:gd name="T2" fmla="*/ 31 w 65"/>
                <a:gd name="T3" fmla="*/ 57 h 57"/>
                <a:gd name="T4" fmla="*/ 9 w 65"/>
                <a:gd name="T5" fmla="*/ 17 h 57"/>
                <a:gd name="T6" fmla="*/ 65 w 65"/>
                <a:gd name="T7" fmla="*/ 6 h 57"/>
                <a:gd name="T8" fmla="*/ 55 w 65"/>
                <a:gd name="T9" fmla="*/ 10 h 57"/>
                <a:gd name="T10" fmla="*/ 65 w 65"/>
                <a:gd name="T11" fmla="*/ 6 h 57"/>
                <a:gd name="T12" fmla="*/ 65 w 65"/>
                <a:gd name="T13" fmla="*/ 6 h 57"/>
              </a:gdLst>
              <a:ahLst/>
              <a:cxnLst>
                <a:cxn ang="0">
                  <a:pos x="T0" y="T1"/>
                </a:cxn>
                <a:cxn ang="0">
                  <a:pos x="T2" y="T3"/>
                </a:cxn>
                <a:cxn ang="0">
                  <a:pos x="T4" y="T5"/>
                </a:cxn>
                <a:cxn ang="0">
                  <a:pos x="T6" y="T7"/>
                </a:cxn>
                <a:cxn ang="0">
                  <a:pos x="T8" y="T9"/>
                </a:cxn>
                <a:cxn ang="0">
                  <a:pos x="T10" y="T11"/>
                </a:cxn>
                <a:cxn ang="0">
                  <a:pos x="T12" y="T13"/>
                </a:cxn>
              </a:cxnLst>
              <a:rect l="0" t="0" r="r" b="b"/>
              <a:pathLst>
                <a:path w="65" h="57">
                  <a:moveTo>
                    <a:pt x="65" y="6"/>
                  </a:moveTo>
                  <a:cubicBezTo>
                    <a:pt x="47" y="23"/>
                    <a:pt x="31" y="32"/>
                    <a:pt x="31" y="57"/>
                  </a:cubicBezTo>
                  <a:cubicBezTo>
                    <a:pt x="15" y="53"/>
                    <a:pt x="0" y="35"/>
                    <a:pt x="9" y="17"/>
                  </a:cubicBezTo>
                  <a:cubicBezTo>
                    <a:pt x="17" y="0"/>
                    <a:pt x="50" y="6"/>
                    <a:pt x="65" y="6"/>
                  </a:cubicBezTo>
                  <a:cubicBezTo>
                    <a:pt x="62" y="10"/>
                    <a:pt x="59" y="12"/>
                    <a:pt x="55" y="10"/>
                  </a:cubicBezTo>
                  <a:cubicBezTo>
                    <a:pt x="57" y="7"/>
                    <a:pt x="60" y="5"/>
                    <a:pt x="65" y="6"/>
                  </a:cubicBezTo>
                  <a:cubicBezTo>
                    <a:pt x="57" y="14"/>
                    <a:pt x="50" y="6"/>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2" name="Freeform 2099"/>
            <p:cNvSpPr>
              <a:spLocks/>
            </p:cNvSpPr>
            <p:nvPr/>
          </p:nvSpPr>
          <p:spPr bwMode="auto">
            <a:xfrm>
              <a:off x="801" y="1108"/>
              <a:ext cx="51" cy="39"/>
            </a:xfrm>
            <a:custGeom>
              <a:avLst/>
              <a:gdLst>
                <a:gd name="T0" fmla="*/ 67 w 68"/>
                <a:gd name="T1" fmla="*/ 7 h 53"/>
                <a:gd name="T2" fmla="*/ 44 w 68"/>
                <a:gd name="T3" fmla="*/ 40 h 53"/>
                <a:gd name="T4" fmla="*/ 15 w 68"/>
                <a:gd name="T5" fmla="*/ 21 h 53"/>
                <a:gd name="T6" fmla="*/ 67 w 68"/>
                <a:gd name="T7" fmla="*/ 7 h 53"/>
                <a:gd name="T8" fmla="*/ 60 w 68"/>
                <a:gd name="T9" fmla="*/ 7 h 53"/>
                <a:gd name="T10" fmla="*/ 67 w 68"/>
                <a:gd name="T11" fmla="*/ 7 h 53"/>
                <a:gd name="T12" fmla="*/ 67 w 68"/>
                <a:gd name="T13" fmla="*/ 7 h 53"/>
              </a:gdLst>
              <a:ahLst/>
              <a:cxnLst>
                <a:cxn ang="0">
                  <a:pos x="T0" y="T1"/>
                </a:cxn>
                <a:cxn ang="0">
                  <a:pos x="T2" y="T3"/>
                </a:cxn>
                <a:cxn ang="0">
                  <a:pos x="T4" y="T5"/>
                </a:cxn>
                <a:cxn ang="0">
                  <a:pos x="T6" y="T7"/>
                </a:cxn>
                <a:cxn ang="0">
                  <a:pos x="T8" y="T9"/>
                </a:cxn>
                <a:cxn ang="0">
                  <a:pos x="T10" y="T11"/>
                </a:cxn>
                <a:cxn ang="0">
                  <a:pos x="T12" y="T13"/>
                </a:cxn>
              </a:cxnLst>
              <a:rect l="0" t="0" r="r" b="b"/>
              <a:pathLst>
                <a:path w="68" h="53">
                  <a:moveTo>
                    <a:pt x="67" y="7"/>
                  </a:moveTo>
                  <a:cubicBezTo>
                    <a:pt x="68" y="22"/>
                    <a:pt x="52" y="30"/>
                    <a:pt x="44" y="40"/>
                  </a:cubicBezTo>
                  <a:cubicBezTo>
                    <a:pt x="32" y="53"/>
                    <a:pt x="20" y="28"/>
                    <a:pt x="15" y="21"/>
                  </a:cubicBezTo>
                  <a:cubicBezTo>
                    <a:pt x="0" y="0"/>
                    <a:pt x="56" y="7"/>
                    <a:pt x="67" y="7"/>
                  </a:cubicBezTo>
                  <a:cubicBezTo>
                    <a:pt x="68" y="10"/>
                    <a:pt x="60" y="7"/>
                    <a:pt x="60" y="7"/>
                  </a:cubicBezTo>
                  <a:cubicBezTo>
                    <a:pt x="62" y="7"/>
                    <a:pt x="65" y="7"/>
                    <a:pt x="67" y="7"/>
                  </a:cubicBezTo>
                  <a:cubicBezTo>
                    <a:pt x="68" y="19"/>
                    <a:pt x="49" y="7"/>
                    <a:pt x="6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3" name="Freeform 2100"/>
            <p:cNvSpPr>
              <a:spLocks/>
            </p:cNvSpPr>
            <p:nvPr/>
          </p:nvSpPr>
          <p:spPr bwMode="auto">
            <a:xfrm>
              <a:off x="5820" y="1920"/>
              <a:ext cx="52" cy="50"/>
            </a:xfrm>
            <a:custGeom>
              <a:avLst/>
              <a:gdLst>
                <a:gd name="T0" fmla="*/ 0 w 69"/>
                <a:gd name="T1" fmla="*/ 66 h 66"/>
                <a:gd name="T2" fmla="*/ 39 w 69"/>
                <a:gd name="T3" fmla="*/ 0 h 66"/>
                <a:gd name="T4" fmla="*/ 69 w 69"/>
                <a:gd name="T5" fmla="*/ 15 h 66"/>
                <a:gd name="T6" fmla="*/ 0 w 69"/>
                <a:gd name="T7" fmla="*/ 66 h 66"/>
                <a:gd name="T8" fmla="*/ 12 w 69"/>
                <a:gd name="T9" fmla="*/ 56 h 66"/>
                <a:gd name="T10" fmla="*/ 0 w 69"/>
                <a:gd name="T11" fmla="*/ 66 h 66"/>
                <a:gd name="T12" fmla="*/ 0 w 69"/>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69" h="66">
                  <a:moveTo>
                    <a:pt x="0" y="66"/>
                  </a:moveTo>
                  <a:cubicBezTo>
                    <a:pt x="7" y="48"/>
                    <a:pt x="46" y="19"/>
                    <a:pt x="39" y="0"/>
                  </a:cubicBezTo>
                  <a:cubicBezTo>
                    <a:pt x="52" y="1"/>
                    <a:pt x="58" y="10"/>
                    <a:pt x="69" y="15"/>
                  </a:cubicBezTo>
                  <a:cubicBezTo>
                    <a:pt x="46" y="32"/>
                    <a:pt x="23" y="49"/>
                    <a:pt x="0" y="66"/>
                  </a:cubicBezTo>
                  <a:cubicBezTo>
                    <a:pt x="2" y="61"/>
                    <a:pt x="11" y="59"/>
                    <a:pt x="12" y="56"/>
                  </a:cubicBezTo>
                  <a:cubicBezTo>
                    <a:pt x="8" y="60"/>
                    <a:pt x="4" y="63"/>
                    <a:pt x="0" y="66"/>
                  </a:cubicBezTo>
                  <a:cubicBezTo>
                    <a:pt x="5" y="53"/>
                    <a:pt x="25" y="47"/>
                    <a:pt x="0"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4" name="Freeform 2101"/>
            <p:cNvSpPr>
              <a:spLocks/>
            </p:cNvSpPr>
            <p:nvPr/>
          </p:nvSpPr>
          <p:spPr bwMode="auto">
            <a:xfrm>
              <a:off x="5854" y="2260"/>
              <a:ext cx="46" cy="31"/>
            </a:xfrm>
            <a:custGeom>
              <a:avLst/>
              <a:gdLst>
                <a:gd name="T0" fmla="*/ 26 w 62"/>
                <a:gd name="T1" fmla="*/ 4 h 41"/>
                <a:gd name="T2" fmla="*/ 62 w 62"/>
                <a:gd name="T3" fmla="*/ 39 h 41"/>
                <a:gd name="T4" fmla="*/ 0 w 62"/>
                <a:gd name="T5" fmla="*/ 4 h 41"/>
                <a:gd name="T6" fmla="*/ 29 w 62"/>
                <a:gd name="T7" fmla="*/ 8 h 41"/>
                <a:gd name="T8" fmla="*/ 26 w 62"/>
                <a:gd name="T9" fmla="*/ 4 h 41"/>
                <a:gd name="T10" fmla="*/ 26 w 62"/>
                <a:gd name="T11" fmla="*/ 4 h 41"/>
              </a:gdLst>
              <a:ahLst/>
              <a:cxnLst>
                <a:cxn ang="0">
                  <a:pos x="T0" y="T1"/>
                </a:cxn>
                <a:cxn ang="0">
                  <a:pos x="T2" y="T3"/>
                </a:cxn>
                <a:cxn ang="0">
                  <a:pos x="T4" y="T5"/>
                </a:cxn>
                <a:cxn ang="0">
                  <a:pos x="T6" y="T7"/>
                </a:cxn>
                <a:cxn ang="0">
                  <a:pos x="T8" y="T9"/>
                </a:cxn>
                <a:cxn ang="0">
                  <a:pos x="T10" y="T11"/>
                </a:cxn>
              </a:cxnLst>
              <a:rect l="0" t="0" r="r" b="b"/>
              <a:pathLst>
                <a:path w="62" h="41">
                  <a:moveTo>
                    <a:pt x="26" y="4"/>
                  </a:moveTo>
                  <a:cubicBezTo>
                    <a:pt x="38" y="16"/>
                    <a:pt x="50" y="27"/>
                    <a:pt x="62" y="39"/>
                  </a:cubicBezTo>
                  <a:cubicBezTo>
                    <a:pt x="37" y="41"/>
                    <a:pt x="8" y="33"/>
                    <a:pt x="0" y="4"/>
                  </a:cubicBezTo>
                  <a:cubicBezTo>
                    <a:pt x="5" y="4"/>
                    <a:pt x="28" y="0"/>
                    <a:pt x="29" y="8"/>
                  </a:cubicBezTo>
                  <a:cubicBezTo>
                    <a:pt x="29" y="10"/>
                    <a:pt x="17" y="4"/>
                    <a:pt x="26" y="4"/>
                  </a:cubicBezTo>
                  <a:cubicBezTo>
                    <a:pt x="38" y="16"/>
                    <a:pt x="16"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5" name="Freeform 2102"/>
            <p:cNvSpPr>
              <a:spLocks/>
            </p:cNvSpPr>
            <p:nvPr/>
          </p:nvSpPr>
          <p:spPr bwMode="auto">
            <a:xfrm>
              <a:off x="3925" y="1508"/>
              <a:ext cx="63" cy="30"/>
            </a:xfrm>
            <a:custGeom>
              <a:avLst/>
              <a:gdLst>
                <a:gd name="T0" fmla="*/ 68 w 84"/>
                <a:gd name="T1" fmla="*/ 13 h 39"/>
                <a:gd name="T2" fmla="*/ 50 w 84"/>
                <a:gd name="T3" fmla="*/ 38 h 39"/>
                <a:gd name="T4" fmla="*/ 0 w 84"/>
                <a:gd name="T5" fmla="*/ 0 h 39"/>
                <a:gd name="T6" fmla="*/ 68 w 84"/>
                <a:gd name="T7" fmla="*/ 13 h 39"/>
                <a:gd name="T8" fmla="*/ 68 w 84"/>
                <a:gd name="T9" fmla="*/ 13 h 39"/>
              </a:gdLst>
              <a:ahLst/>
              <a:cxnLst>
                <a:cxn ang="0">
                  <a:pos x="T0" y="T1"/>
                </a:cxn>
                <a:cxn ang="0">
                  <a:pos x="T2" y="T3"/>
                </a:cxn>
                <a:cxn ang="0">
                  <a:pos x="T4" y="T5"/>
                </a:cxn>
                <a:cxn ang="0">
                  <a:pos x="T6" y="T7"/>
                </a:cxn>
                <a:cxn ang="0">
                  <a:pos x="T8" y="T9"/>
                </a:cxn>
              </a:cxnLst>
              <a:rect l="0" t="0" r="r" b="b"/>
              <a:pathLst>
                <a:path w="84" h="39">
                  <a:moveTo>
                    <a:pt x="68" y="13"/>
                  </a:moveTo>
                  <a:cubicBezTo>
                    <a:pt x="84" y="24"/>
                    <a:pt x="60" y="39"/>
                    <a:pt x="50" y="38"/>
                  </a:cubicBezTo>
                  <a:cubicBezTo>
                    <a:pt x="24" y="38"/>
                    <a:pt x="0" y="27"/>
                    <a:pt x="0" y="0"/>
                  </a:cubicBezTo>
                  <a:cubicBezTo>
                    <a:pt x="22" y="7"/>
                    <a:pt x="44" y="17"/>
                    <a:pt x="68" y="13"/>
                  </a:cubicBezTo>
                  <a:cubicBezTo>
                    <a:pt x="75" y="18"/>
                    <a:pt x="43" y="17"/>
                    <a:pt x="6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106" name="Freeform 2103"/>
            <p:cNvSpPr>
              <a:spLocks/>
            </p:cNvSpPr>
            <p:nvPr/>
          </p:nvSpPr>
          <p:spPr bwMode="auto">
            <a:xfrm>
              <a:off x="4076" y="1505"/>
              <a:ext cx="57" cy="33"/>
            </a:xfrm>
            <a:custGeom>
              <a:avLst/>
              <a:gdLst>
                <a:gd name="T0" fmla="*/ 76 w 76"/>
                <a:gd name="T1" fmla="*/ 9 h 44"/>
                <a:gd name="T2" fmla="*/ 63 w 76"/>
                <a:gd name="T3" fmla="*/ 43 h 44"/>
                <a:gd name="T4" fmla="*/ 0 w 76"/>
                <a:gd name="T5" fmla="*/ 43 h 44"/>
                <a:gd name="T6" fmla="*/ 76 w 76"/>
                <a:gd name="T7" fmla="*/ 9 h 44"/>
                <a:gd name="T8" fmla="*/ 76 w 76"/>
                <a:gd name="T9" fmla="*/ 9 h 44"/>
                <a:gd name="T10" fmla="*/ 76 w 76"/>
                <a:gd name="T11" fmla="*/ 9 h 44"/>
              </a:gdLst>
              <a:ahLst/>
              <a:cxnLst>
                <a:cxn ang="0">
                  <a:pos x="T0" y="T1"/>
                </a:cxn>
                <a:cxn ang="0">
                  <a:pos x="T2" y="T3"/>
                </a:cxn>
                <a:cxn ang="0">
                  <a:pos x="T4" y="T5"/>
                </a:cxn>
                <a:cxn ang="0">
                  <a:pos x="T6" y="T7"/>
                </a:cxn>
                <a:cxn ang="0">
                  <a:pos x="T8" y="T9"/>
                </a:cxn>
                <a:cxn ang="0">
                  <a:pos x="T10" y="T11"/>
                </a:cxn>
              </a:cxnLst>
              <a:rect l="0" t="0" r="r" b="b"/>
              <a:pathLst>
                <a:path w="76" h="44">
                  <a:moveTo>
                    <a:pt x="76" y="9"/>
                  </a:moveTo>
                  <a:cubicBezTo>
                    <a:pt x="65" y="22"/>
                    <a:pt x="63" y="26"/>
                    <a:pt x="63" y="43"/>
                  </a:cubicBezTo>
                  <a:cubicBezTo>
                    <a:pt x="42" y="44"/>
                    <a:pt x="21" y="44"/>
                    <a:pt x="0" y="43"/>
                  </a:cubicBezTo>
                  <a:cubicBezTo>
                    <a:pt x="13" y="33"/>
                    <a:pt x="65" y="0"/>
                    <a:pt x="76" y="9"/>
                  </a:cubicBezTo>
                  <a:cubicBezTo>
                    <a:pt x="72" y="14"/>
                    <a:pt x="74" y="8"/>
                    <a:pt x="76" y="9"/>
                  </a:cubicBezTo>
                  <a:cubicBezTo>
                    <a:pt x="72" y="14"/>
                    <a:pt x="74" y="8"/>
                    <a:pt x="7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nvGrpSpPr>
          <p:cNvPr id="2" name="组合 1"/>
          <p:cNvGrpSpPr/>
          <p:nvPr/>
        </p:nvGrpSpPr>
        <p:grpSpPr>
          <a:xfrm>
            <a:off x="713342" y="3401989"/>
            <a:ext cx="7148472" cy="2572725"/>
            <a:chOff x="713342" y="3401989"/>
            <a:chExt cx="7148472" cy="2572725"/>
          </a:xfrm>
        </p:grpSpPr>
        <p:cxnSp>
          <p:nvCxnSpPr>
            <p:cNvPr id="2149" name="曲线连接符 2148"/>
            <p:cNvCxnSpPr>
              <a:stCxn id="2121" idx="1"/>
              <a:endCxn id="2133" idx="0"/>
            </p:cNvCxnSpPr>
            <p:nvPr/>
          </p:nvCxnSpPr>
          <p:spPr>
            <a:xfrm rot="16200000" flipH="1" flipV="1">
              <a:off x="3939416" y="2264776"/>
              <a:ext cx="175086" cy="3399302"/>
            </a:xfrm>
            <a:prstGeom prst="curvedConnector3">
              <a:avLst>
                <a:gd name="adj1" fmla="val -139646"/>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993" name="Freeform 1989"/>
            <p:cNvSpPr>
              <a:spLocks/>
            </p:cNvSpPr>
            <p:nvPr/>
          </p:nvSpPr>
          <p:spPr bwMode="auto">
            <a:xfrm>
              <a:off x="2844876" y="4250873"/>
              <a:ext cx="585503" cy="194376"/>
            </a:xfrm>
            <a:custGeom>
              <a:avLst/>
              <a:gdLst>
                <a:gd name="T0" fmla="*/ 516 w 530"/>
                <a:gd name="T1" fmla="*/ 138 h 163"/>
                <a:gd name="T2" fmla="*/ 530 w 530"/>
                <a:gd name="T3" fmla="*/ 95 h 163"/>
                <a:gd name="T4" fmla="*/ 519 w 530"/>
                <a:gd name="T5" fmla="*/ 95 h 163"/>
                <a:gd name="T6" fmla="*/ 519 w 530"/>
                <a:gd name="T7" fmla="*/ 48 h 163"/>
                <a:gd name="T8" fmla="*/ 513 w 530"/>
                <a:gd name="T9" fmla="*/ 48 h 163"/>
                <a:gd name="T10" fmla="*/ 513 w 530"/>
                <a:gd name="T11" fmla="*/ 95 h 163"/>
                <a:gd name="T12" fmla="*/ 441 w 530"/>
                <a:gd name="T13" fmla="*/ 95 h 163"/>
                <a:gd name="T14" fmla="*/ 412 w 530"/>
                <a:gd name="T15" fmla="*/ 118 h 163"/>
                <a:gd name="T16" fmla="*/ 187 w 530"/>
                <a:gd name="T17" fmla="*/ 119 h 163"/>
                <a:gd name="T18" fmla="*/ 187 w 530"/>
                <a:gd name="T19" fmla="*/ 95 h 163"/>
                <a:gd name="T20" fmla="*/ 148 w 530"/>
                <a:gd name="T21" fmla="*/ 95 h 163"/>
                <a:gd name="T22" fmla="*/ 148 w 530"/>
                <a:gd name="T23" fmla="*/ 56 h 163"/>
                <a:gd name="T24" fmla="*/ 164 w 530"/>
                <a:gd name="T25" fmla="*/ 56 h 163"/>
                <a:gd name="T26" fmla="*/ 164 w 530"/>
                <a:gd name="T27" fmla="*/ 39 h 163"/>
                <a:gd name="T28" fmla="*/ 148 w 530"/>
                <a:gd name="T29" fmla="*/ 39 h 163"/>
                <a:gd name="T30" fmla="*/ 148 w 530"/>
                <a:gd name="T31" fmla="*/ 24 h 163"/>
                <a:gd name="T32" fmla="*/ 136 w 530"/>
                <a:gd name="T33" fmla="*/ 24 h 163"/>
                <a:gd name="T34" fmla="*/ 136 w 530"/>
                <a:gd name="T35" fmla="*/ 0 h 163"/>
                <a:gd name="T36" fmla="*/ 105 w 530"/>
                <a:gd name="T37" fmla="*/ 0 h 163"/>
                <a:gd name="T38" fmla="*/ 105 w 530"/>
                <a:gd name="T39" fmla="*/ 24 h 163"/>
                <a:gd name="T40" fmla="*/ 62 w 530"/>
                <a:gd name="T41" fmla="*/ 24 h 163"/>
                <a:gd name="T42" fmla="*/ 62 w 530"/>
                <a:gd name="T43" fmla="*/ 39 h 163"/>
                <a:gd name="T44" fmla="*/ 45 w 530"/>
                <a:gd name="T45" fmla="*/ 39 h 163"/>
                <a:gd name="T46" fmla="*/ 45 w 530"/>
                <a:gd name="T47" fmla="*/ 56 h 163"/>
                <a:gd name="T48" fmla="*/ 62 w 530"/>
                <a:gd name="T49" fmla="*/ 56 h 163"/>
                <a:gd name="T50" fmla="*/ 62 w 530"/>
                <a:gd name="T51" fmla="*/ 81 h 163"/>
                <a:gd name="T52" fmla="*/ 30 w 530"/>
                <a:gd name="T53" fmla="*/ 81 h 163"/>
                <a:gd name="T54" fmla="*/ 30 w 530"/>
                <a:gd name="T55" fmla="*/ 101 h 163"/>
                <a:gd name="T56" fmla="*/ 0 w 530"/>
                <a:gd name="T57" fmla="*/ 101 h 163"/>
                <a:gd name="T58" fmla="*/ 0 w 530"/>
                <a:gd name="T59" fmla="*/ 141 h 163"/>
                <a:gd name="T60" fmla="*/ 65 w 530"/>
                <a:gd name="T61" fmla="*/ 163 h 163"/>
                <a:gd name="T62" fmla="*/ 530 w 530"/>
                <a:gd name="T63" fmla="*/ 163 h 163"/>
                <a:gd name="T64" fmla="*/ 530 w 530"/>
                <a:gd name="T65" fmla="*/ 153 h 163"/>
                <a:gd name="T66" fmla="*/ 516 w 530"/>
                <a:gd name="T67" fmla="*/ 1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0" h="163">
                  <a:moveTo>
                    <a:pt x="516" y="138"/>
                  </a:moveTo>
                  <a:cubicBezTo>
                    <a:pt x="530" y="95"/>
                    <a:pt x="530" y="95"/>
                    <a:pt x="530" y="95"/>
                  </a:cubicBezTo>
                  <a:cubicBezTo>
                    <a:pt x="519" y="95"/>
                    <a:pt x="519" y="95"/>
                    <a:pt x="519" y="95"/>
                  </a:cubicBezTo>
                  <a:cubicBezTo>
                    <a:pt x="519" y="48"/>
                    <a:pt x="519" y="48"/>
                    <a:pt x="519" y="48"/>
                  </a:cubicBezTo>
                  <a:cubicBezTo>
                    <a:pt x="513" y="48"/>
                    <a:pt x="513" y="48"/>
                    <a:pt x="513" y="48"/>
                  </a:cubicBezTo>
                  <a:cubicBezTo>
                    <a:pt x="513" y="95"/>
                    <a:pt x="513" y="95"/>
                    <a:pt x="513" y="95"/>
                  </a:cubicBezTo>
                  <a:cubicBezTo>
                    <a:pt x="441" y="95"/>
                    <a:pt x="441" y="95"/>
                    <a:pt x="441" y="95"/>
                  </a:cubicBezTo>
                  <a:cubicBezTo>
                    <a:pt x="412" y="118"/>
                    <a:pt x="412" y="118"/>
                    <a:pt x="412" y="118"/>
                  </a:cubicBezTo>
                  <a:cubicBezTo>
                    <a:pt x="187" y="119"/>
                    <a:pt x="187" y="119"/>
                    <a:pt x="187" y="119"/>
                  </a:cubicBezTo>
                  <a:cubicBezTo>
                    <a:pt x="187" y="95"/>
                    <a:pt x="187" y="95"/>
                    <a:pt x="187" y="95"/>
                  </a:cubicBezTo>
                  <a:cubicBezTo>
                    <a:pt x="148" y="95"/>
                    <a:pt x="148" y="95"/>
                    <a:pt x="148" y="95"/>
                  </a:cubicBezTo>
                  <a:cubicBezTo>
                    <a:pt x="148" y="56"/>
                    <a:pt x="148" y="56"/>
                    <a:pt x="148" y="56"/>
                  </a:cubicBezTo>
                  <a:cubicBezTo>
                    <a:pt x="164" y="56"/>
                    <a:pt x="164" y="56"/>
                    <a:pt x="164" y="56"/>
                  </a:cubicBezTo>
                  <a:cubicBezTo>
                    <a:pt x="164" y="39"/>
                    <a:pt x="164" y="39"/>
                    <a:pt x="164" y="39"/>
                  </a:cubicBezTo>
                  <a:cubicBezTo>
                    <a:pt x="148" y="39"/>
                    <a:pt x="148" y="39"/>
                    <a:pt x="148" y="39"/>
                  </a:cubicBezTo>
                  <a:cubicBezTo>
                    <a:pt x="148" y="24"/>
                    <a:pt x="148" y="24"/>
                    <a:pt x="148" y="24"/>
                  </a:cubicBezTo>
                  <a:cubicBezTo>
                    <a:pt x="136" y="24"/>
                    <a:pt x="136" y="24"/>
                    <a:pt x="136" y="24"/>
                  </a:cubicBezTo>
                  <a:cubicBezTo>
                    <a:pt x="136" y="0"/>
                    <a:pt x="136" y="0"/>
                    <a:pt x="136" y="0"/>
                  </a:cubicBezTo>
                  <a:cubicBezTo>
                    <a:pt x="105" y="0"/>
                    <a:pt x="105" y="0"/>
                    <a:pt x="105" y="0"/>
                  </a:cubicBezTo>
                  <a:cubicBezTo>
                    <a:pt x="105" y="24"/>
                    <a:pt x="105" y="24"/>
                    <a:pt x="105" y="24"/>
                  </a:cubicBezTo>
                  <a:cubicBezTo>
                    <a:pt x="62" y="24"/>
                    <a:pt x="62" y="24"/>
                    <a:pt x="62" y="24"/>
                  </a:cubicBezTo>
                  <a:cubicBezTo>
                    <a:pt x="62" y="39"/>
                    <a:pt x="62" y="39"/>
                    <a:pt x="62" y="39"/>
                  </a:cubicBezTo>
                  <a:cubicBezTo>
                    <a:pt x="45" y="39"/>
                    <a:pt x="45" y="39"/>
                    <a:pt x="45" y="39"/>
                  </a:cubicBezTo>
                  <a:cubicBezTo>
                    <a:pt x="45" y="56"/>
                    <a:pt x="45" y="56"/>
                    <a:pt x="45" y="56"/>
                  </a:cubicBezTo>
                  <a:cubicBezTo>
                    <a:pt x="62" y="56"/>
                    <a:pt x="62" y="56"/>
                    <a:pt x="62" y="56"/>
                  </a:cubicBezTo>
                  <a:cubicBezTo>
                    <a:pt x="62" y="81"/>
                    <a:pt x="62" y="81"/>
                    <a:pt x="62" y="81"/>
                  </a:cubicBezTo>
                  <a:cubicBezTo>
                    <a:pt x="30" y="81"/>
                    <a:pt x="30" y="81"/>
                    <a:pt x="30" y="81"/>
                  </a:cubicBezTo>
                  <a:cubicBezTo>
                    <a:pt x="30" y="101"/>
                    <a:pt x="30" y="101"/>
                    <a:pt x="30" y="101"/>
                  </a:cubicBezTo>
                  <a:cubicBezTo>
                    <a:pt x="0" y="101"/>
                    <a:pt x="0" y="101"/>
                    <a:pt x="0" y="101"/>
                  </a:cubicBezTo>
                  <a:cubicBezTo>
                    <a:pt x="0" y="141"/>
                    <a:pt x="0" y="141"/>
                    <a:pt x="0" y="141"/>
                  </a:cubicBezTo>
                  <a:cubicBezTo>
                    <a:pt x="65" y="163"/>
                    <a:pt x="65" y="163"/>
                    <a:pt x="65" y="163"/>
                  </a:cubicBezTo>
                  <a:cubicBezTo>
                    <a:pt x="530" y="163"/>
                    <a:pt x="530" y="163"/>
                    <a:pt x="530" y="163"/>
                  </a:cubicBezTo>
                  <a:cubicBezTo>
                    <a:pt x="530" y="153"/>
                    <a:pt x="530" y="153"/>
                    <a:pt x="530" y="153"/>
                  </a:cubicBezTo>
                  <a:cubicBezTo>
                    <a:pt x="530" y="146"/>
                    <a:pt x="523" y="140"/>
                    <a:pt x="516" y="138"/>
                  </a:cubicBezTo>
                  <a:close/>
                </a:path>
              </a:pathLst>
            </a:custGeom>
            <a:solidFill>
              <a:srgbClr val="3FACD9"/>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997" name="Freeform 1993"/>
            <p:cNvSpPr>
              <a:spLocks/>
            </p:cNvSpPr>
            <p:nvPr/>
          </p:nvSpPr>
          <p:spPr bwMode="auto">
            <a:xfrm>
              <a:off x="3167295" y="3401989"/>
              <a:ext cx="334722" cy="408759"/>
            </a:xfrm>
            <a:custGeom>
              <a:avLst/>
              <a:gdLst>
                <a:gd name="T0" fmla="*/ 266 w 267"/>
                <a:gd name="T1" fmla="*/ 186 h 307"/>
                <a:gd name="T2" fmla="*/ 266 w 267"/>
                <a:gd name="T3" fmla="*/ 172 h 307"/>
                <a:gd name="T4" fmla="*/ 254 w 267"/>
                <a:gd name="T5" fmla="*/ 159 h 307"/>
                <a:gd name="T6" fmla="*/ 230 w 267"/>
                <a:gd name="T7" fmla="*/ 146 h 307"/>
                <a:gd name="T8" fmla="*/ 230 w 267"/>
                <a:gd name="T9" fmla="*/ 123 h 307"/>
                <a:gd name="T10" fmla="*/ 221 w 267"/>
                <a:gd name="T11" fmla="*/ 114 h 307"/>
                <a:gd name="T12" fmla="*/ 216 w 267"/>
                <a:gd name="T13" fmla="*/ 114 h 307"/>
                <a:gd name="T14" fmla="*/ 207 w 267"/>
                <a:gd name="T15" fmla="*/ 123 h 307"/>
                <a:gd name="T16" fmla="*/ 207 w 267"/>
                <a:gd name="T17" fmla="*/ 133 h 307"/>
                <a:gd name="T18" fmla="*/ 196 w 267"/>
                <a:gd name="T19" fmla="*/ 127 h 307"/>
                <a:gd name="T20" fmla="*/ 196 w 267"/>
                <a:gd name="T21" fmla="*/ 108 h 307"/>
                <a:gd name="T22" fmla="*/ 188 w 267"/>
                <a:gd name="T23" fmla="*/ 99 h 307"/>
                <a:gd name="T24" fmla="*/ 182 w 267"/>
                <a:gd name="T25" fmla="*/ 99 h 307"/>
                <a:gd name="T26" fmla="*/ 174 w 267"/>
                <a:gd name="T27" fmla="*/ 108 h 307"/>
                <a:gd name="T28" fmla="*/ 174 w 267"/>
                <a:gd name="T29" fmla="*/ 115 h 307"/>
                <a:gd name="T30" fmla="*/ 157 w 267"/>
                <a:gd name="T31" fmla="*/ 106 h 307"/>
                <a:gd name="T32" fmla="*/ 156 w 267"/>
                <a:gd name="T33" fmla="*/ 50 h 307"/>
                <a:gd name="T34" fmla="*/ 133 w 267"/>
                <a:gd name="T35" fmla="*/ 0 h 307"/>
                <a:gd name="T36" fmla="*/ 133 w 267"/>
                <a:gd name="T37" fmla="*/ 0 h 307"/>
                <a:gd name="T38" fmla="*/ 133 w 267"/>
                <a:gd name="T39" fmla="*/ 0 h 307"/>
                <a:gd name="T40" fmla="*/ 133 w 267"/>
                <a:gd name="T41" fmla="*/ 0 h 307"/>
                <a:gd name="T42" fmla="*/ 133 w 267"/>
                <a:gd name="T43" fmla="*/ 0 h 307"/>
                <a:gd name="T44" fmla="*/ 111 w 267"/>
                <a:gd name="T45" fmla="*/ 50 h 307"/>
                <a:gd name="T46" fmla="*/ 110 w 267"/>
                <a:gd name="T47" fmla="*/ 106 h 307"/>
                <a:gd name="T48" fmla="*/ 93 w 267"/>
                <a:gd name="T49" fmla="*/ 115 h 307"/>
                <a:gd name="T50" fmla="*/ 93 w 267"/>
                <a:gd name="T51" fmla="*/ 108 h 307"/>
                <a:gd name="T52" fmla="*/ 84 w 267"/>
                <a:gd name="T53" fmla="*/ 99 h 307"/>
                <a:gd name="T54" fmla="*/ 79 w 267"/>
                <a:gd name="T55" fmla="*/ 99 h 307"/>
                <a:gd name="T56" fmla="*/ 70 w 267"/>
                <a:gd name="T57" fmla="*/ 108 h 307"/>
                <a:gd name="T58" fmla="*/ 70 w 267"/>
                <a:gd name="T59" fmla="*/ 127 h 307"/>
                <a:gd name="T60" fmla="*/ 60 w 267"/>
                <a:gd name="T61" fmla="*/ 133 h 307"/>
                <a:gd name="T62" fmla="*/ 60 w 267"/>
                <a:gd name="T63" fmla="*/ 123 h 307"/>
                <a:gd name="T64" fmla="*/ 51 w 267"/>
                <a:gd name="T65" fmla="*/ 114 h 307"/>
                <a:gd name="T66" fmla="*/ 45 w 267"/>
                <a:gd name="T67" fmla="*/ 114 h 307"/>
                <a:gd name="T68" fmla="*/ 37 w 267"/>
                <a:gd name="T69" fmla="*/ 123 h 307"/>
                <a:gd name="T70" fmla="*/ 37 w 267"/>
                <a:gd name="T71" fmla="*/ 146 h 307"/>
                <a:gd name="T72" fmla="*/ 13 w 267"/>
                <a:gd name="T73" fmla="*/ 159 h 307"/>
                <a:gd name="T74" fmla="*/ 1 w 267"/>
                <a:gd name="T75" fmla="*/ 172 h 307"/>
                <a:gd name="T76" fmla="*/ 1 w 267"/>
                <a:gd name="T77" fmla="*/ 186 h 307"/>
                <a:gd name="T78" fmla="*/ 5 w 267"/>
                <a:gd name="T79" fmla="*/ 196 h 307"/>
                <a:gd name="T80" fmla="*/ 110 w 267"/>
                <a:gd name="T81" fmla="*/ 170 h 307"/>
                <a:gd name="T82" fmla="*/ 116 w 267"/>
                <a:gd name="T83" fmla="*/ 260 h 307"/>
                <a:gd name="T84" fmla="*/ 89 w 267"/>
                <a:gd name="T85" fmla="*/ 275 h 307"/>
                <a:gd name="T86" fmla="*/ 82 w 267"/>
                <a:gd name="T87" fmla="*/ 283 h 307"/>
                <a:gd name="T88" fmla="*/ 82 w 267"/>
                <a:gd name="T89" fmla="*/ 301 h 307"/>
                <a:gd name="T90" fmla="*/ 84 w 267"/>
                <a:gd name="T91" fmla="*/ 307 h 307"/>
                <a:gd name="T92" fmla="*/ 128 w 267"/>
                <a:gd name="T93" fmla="*/ 296 h 307"/>
                <a:gd name="T94" fmla="*/ 133 w 267"/>
                <a:gd name="T95" fmla="*/ 299 h 307"/>
                <a:gd name="T96" fmla="*/ 133 w 267"/>
                <a:gd name="T97" fmla="*/ 299 h 307"/>
                <a:gd name="T98" fmla="*/ 133 w 267"/>
                <a:gd name="T99" fmla="*/ 299 h 307"/>
                <a:gd name="T100" fmla="*/ 133 w 267"/>
                <a:gd name="T101" fmla="*/ 299 h 307"/>
                <a:gd name="T102" fmla="*/ 133 w 267"/>
                <a:gd name="T103" fmla="*/ 299 h 307"/>
                <a:gd name="T104" fmla="*/ 138 w 267"/>
                <a:gd name="T105" fmla="*/ 296 h 307"/>
                <a:gd name="T106" fmla="*/ 182 w 267"/>
                <a:gd name="T107" fmla="*/ 307 h 307"/>
                <a:gd name="T108" fmla="*/ 185 w 267"/>
                <a:gd name="T109" fmla="*/ 301 h 307"/>
                <a:gd name="T110" fmla="*/ 185 w 267"/>
                <a:gd name="T111" fmla="*/ 283 h 307"/>
                <a:gd name="T112" fmla="*/ 177 w 267"/>
                <a:gd name="T113" fmla="*/ 275 h 307"/>
                <a:gd name="T114" fmla="*/ 150 w 267"/>
                <a:gd name="T115" fmla="*/ 260 h 307"/>
                <a:gd name="T116" fmla="*/ 157 w 267"/>
                <a:gd name="T117" fmla="*/ 170 h 307"/>
                <a:gd name="T118" fmla="*/ 262 w 267"/>
                <a:gd name="T119" fmla="*/ 196 h 307"/>
                <a:gd name="T120" fmla="*/ 266 w 267"/>
                <a:gd name="T121" fmla="*/ 1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7" h="307">
                  <a:moveTo>
                    <a:pt x="266" y="186"/>
                  </a:moveTo>
                  <a:cubicBezTo>
                    <a:pt x="266" y="172"/>
                    <a:pt x="266" y="172"/>
                    <a:pt x="266" y="172"/>
                  </a:cubicBezTo>
                  <a:cubicBezTo>
                    <a:pt x="266" y="167"/>
                    <a:pt x="262" y="164"/>
                    <a:pt x="254" y="159"/>
                  </a:cubicBezTo>
                  <a:cubicBezTo>
                    <a:pt x="230" y="146"/>
                    <a:pt x="230" y="146"/>
                    <a:pt x="230" y="146"/>
                  </a:cubicBezTo>
                  <a:cubicBezTo>
                    <a:pt x="230" y="123"/>
                    <a:pt x="230" y="123"/>
                    <a:pt x="230" y="123"/>
                  </a:cubicBezTo>
                  <a:cubicBezTo>
                    <a:pt x="230" y="118"/>
                    <a:pt x="226" y="114"/>
                    <a:pt x="221" y="114"/>
                  </a:cubicBezTo>
                  <a:cubicBezTo>
                    <a:pt x="216" y="114"/>
                    <a:pt x="216" y="114"/>
                    <a:pt x="216" y="114"/>
                  </a:cubicBezTo>
                  <a:cubicBezTo>
                    <a:pt x="211" y="114"/>
                    <a:pt x="207" y="118"/>
                    <a:pt x="207" y="123"/>
                  </a:cubicBezTo>
                  <a:cubicBezTo>
                    <a:pt x="207" y="133"/>
                    <a:pt x="207" y="133"/>
                    <a:pt x="207" y="133"/>
                  </a:cubicBezTo>
                  <a:cubicBezTo>
                    <a:pt x="196" y="127"/>
                    <a:pt x="196" y="127"/>
                    <a:pt x="196" y="127"/>
                  </a:cubicBezTo>
                  <a:cubicBezTo>
                    <a:pt x="196" y="108"/>
                    <a:pt x="196" y="108"/>
                    <a:pt x="196" y="108"/>
                  </a:cubicBezTo>
                  <a:cubicBezTo>
                    <a:pt x="196" y="103"/>
                    <a:pt x="192" y="99"/>
                    <a:pt x="188" y="99"/>
                  </a:cubicBezTo>
                  <a:cubicBezTo>
                    <a:pt x="182" y="99"/>
                    <a:pt x="182" y="99"/>
                    <a:pt x="182" y="99"/>
                  </a:cubicBezTo>
                  <a:cubicBezTo>
                    <a:pt x="177" y="99"/>
                    <a:pt x="174" y="103"/>
                    <a:pt x="174" y="108"/>
                  </a:cubicBezTo>
                  <a:cubicBezTo>
                    <a:pt x="174" y="115"/>
                    <a:pt x="174" y="115"/>
                    <a:pt x="174" y="115"/>
                  </a:cubicBezTo>
                  <a:cubicBezTo>
                    <a:pt x="157" y="106"/>
                    <a:pt x="157" y="106"/>
                    <a:pt x="157" y="106"/>
                  </a:cubicBezTo>
                  <a:cubicBezTo>
                    <a:pt x="156" y="78"/>
                    <a:pt x="156" y="57"/>
                    <a:pt x="156" y="50"/>
                  </a:cubicBezTo>
                  <a:cubicBezTo>
                    <a:pt x="156" y="25"/>
                    <a:pt x="145" y="1"/>
                    <a:pt x="133" y="0"/>
                  </a:cubicBezTo>
                  <a:cubicBezTo>
                    <a:pt x="133" y="0"/>
                    <a:pt x="133" y="0"/>
                    <a:pt x="133" y="0"/>
                  </a:cubicBezTo>
                  <a:cubicBezTo>
                    <a:pt x="133" y="0"/>
                    <a:pt x="133" y="0"/>
                    <a:pt x="133" y="0"/>
                  </a:cubicBezTo>
                  <a:cubicBezTo>
                    <a:pt x="133" y="0"/>
                    <a:pt x="133" y="0"/>
                    <a:pt x="133" y="0"/>
                  </a:cubicBezTo>
                  <a:cubicBezTo>
                    <a:pt x="133" y="0"/>
                    <a:pt x="133" y="0"/>
                    <a:pt x="133" y="0"/>
                  </a:cubicBezTo>
                  <a:cubicBezTo>
                    <a:pt x="122" y="1"/>
                    <a:pt x="111" y="25"/>
                    <a:pt x="111" y="50"/>
                  </a:cubicBezTo>
                  <a:cubicBezTo>
                    <a:pt x="111" y="57"/>
                    <a:pt x="110" y="78"/>
                    <a:pt x="110" y="106"/>
                  </a:cubicBezTo>
                  <a:cubicBezTo>
                    <a:pt x="93" y="115"/>
                    <a:pt x="93" y="115"/>
                    <a:pt x="93" y="115"/>
                  </a:cubicBezTo>
                  <a:cubicBezTo>
                    <a:pt x="93" y="108"/>
                    <a:pt x="93" y="108"/>
                    <a:pt x="93" y="108"/>
                  </a:cubicBezTo>
                  <a:cubicBezTo>
                    <a:pt x="93" y="103"/>
                    <a:pt x="89" y="99"/>
                    <a:pt x="84" y="99"/>
                  </a:cubicBezTo>
                  <a:cubicBezTo>
                    <a:pt x="79" y="99"/>
                    <a:pt x="79" y="99"/>
                    <a:pt x="79" y="99"/>
                  </a:cubicBezTo>
                  <a:cubicBezTo>
                    <a:pt x="74" y="99"/>
                    <a:pt x="70" y="103"/>
                    <a:pt x="70" y="108"/>
                  </a:cubicBezTo>
                  <a:cubicBezTo>
                    <a:pt x="70" y="127"/>
                    <a:pt x="70" y="127"/>
                    <a:pt x="70" y="127"/>
                  </a:cubicBezTo>
                  <a:cubicBezTo>
                    <a:pt x="60" y="133"/>
                    <a:pt x="60" y="133"/>
                    <a:pt x="60" y="133"/>
                  </a:cubicBezTo>
                  <a:cubicBezTo>
                    <a:pt x="60" y="123"/>
                    <a:pt x="60" y="123"/>
                    <a:pt x="60" y="123"/>
                  </a:cubicBezTo>
                  <a:cubicBezTo>
                    <a:pt x="60" y="118"/>
                    <a:pt x="56" y="114"/>
                    <a:pt x="51" y="114"/>
                  </a:cubicBezTo>
                  <a:cubicBezTo>
                    <a:pt x="45" y="114"/>
                    <a:pt x="45" y="114"/>
                    <a:pt x="45" y="114"/>
                  </a:cubicBezTo>
                  <a:cubicBezTo>
                    <a:pt x="41" y="114"/>
                    <a:pt x="37" y="118"/>
                    <a:pt x="37" y="123"/>
                  </a:cubicBezTo>
                  <a:cubicBezTo>
                    <a:pt x="37" y="146"/>
                    <a:pt x="37" y="146"/>
                    <a:pt x="37" y="146"/>
                  </a:cubicBezTo>
                  <a:cubicBezTo>
                    <a:pt x="13" y="159"/>
                    <a:pt x="13" y="159"/>
                    <a:pt x="13" y="159"/>
                  </a:cubicBezTo>
                  <a:cubicBezTo>
                    <a:pt x="5" y="164"/>
                    <a:pt x="1" y="167"/>
                    <a:pt x="1" y="172"/>
                  </a:cubicBezTo>
                  <a:cubicBezTo>
                    <a:pt x="1" y="186"/>
                    <a:pt x="1" y="186"/>
                    <a:pt x="1" y="186"/>
                  </a:cubicBezTo>
                  <a:cubicBezTo>
                    <a:pt x="1" y="191"/>
                    <a:pt x="0" y="196"/>
                    <a:pt x="5" y="196"/>
                  </a:cubicBezTo>
                  <a:cubicBezTo>
                    <a:pt x="110" y="170"/>
                    <a:pt x="110" y="170"/>
                    <a:pt x="110" y="170"/>
                  </a:cubicBezTo>
                  <a:cubicBezTo>
                    <a:pt x="110" y="202"/>
                    <a:pt x="112" y="235"/>
                    <a:pt x="116" y="260"/>
                  </a:cubicBezTo>
                  <a:cubicBezTo>
                    <a:pt x="89" y="275"/>
                    <a:pt x="89" y="275"/>
                    <a:pt x="89" y="275"/>
                  </a:cubicBezTo>
                  <a:cubicBezTo>
                    <a:pt x="84" y="278"/>
                    <a:pt x="82" y="280"/>
                    <a:pt x="82" y="283"/>
                  </a:cubicBezTo>
                  <a:cubicBezTo>
                    <a:pt x="82" y="301"/>
                    <a:pt x="82" y="301"/>
                    <a:pt x="82" y="301"/>
                  </a:cubicBezTo>
                  <a:cubicBezTo>
                    <a:pt x="82" y="304"/>
                    <a:pt x="81" y="307"/>
                    <a:pt x="84" y="307"/>
                  </a:cubicBezTo>
                  <a:cubicBezTo>
                    <a:pt x="128" y="296"/>
                    <a:pt x="128" y="296"/>
                    <a:pt x="128" y="296"/>
                  </a:cubicBezTo>
                  <a:cubicBezTo>
                    <a:pt x="130" y="297"/>
                    <a:pt x="132" y="298"/>
                    <a:pt x="133" y="299"/>
                  </a:cubicBezTo>
                  <a:cubicBezTo>
                    <a:pt x="133" y="299"/>
                    <a:pt x="133" y="299"/>
                    <a:pt x="133" y="299"/>
                  </a:cubicBezTo>
                  <a:cubicBezTo>
                    <a:pt x="133" y="299"/>
                    <a:pt x="133" y="299"/>
                    <a:pt x="133" y="299"/>
                  </a:cubicBezTo>
                  <a:cubicBezTo>
                    <a:pt x="133" y="299"/>
                    <a:pt x="133" y="299"/>
                    <a:pt x="133" y="299"/>
                  </a:cubicBezTo>
                  <a:cubicBezTo>
                    <a:pt x="133" y="299"/>
                    <a:pt x="133" y="299"/>
                    <a:pt x="133" y="299"/>
                  </a:cubicBezTo>
                  <a:cubicBezTo>
                    <a:pt x="135" y="298"/>
                    <a:pt x="137" y="297"/>
                    <a:pt x="138" y="296"/>
                  </a:cubicBezTo>
                  <a:cubicBezTo>
                    <a:pt x="182" y="307"/>
                    <a:pt x="182" y="307"/>
                    <a:pt x="182" y="307"/>
                  </a:cubicBezTo>
                  <a:cubicBezTo>
                    <a:pt x="185" y="307"/>
                    <a:pt x="185" y="304"/>
                    <a:pt x="185" y="301"/>
                  </a:cubicBezTo>
                  <a:cubicBezTo>
                    <a:pt x="185" y="283"/>
                    <a:pt x="185" y="283"/>
                    <a:pt x="185" y="283"/>
                  </a:cubicBezTo>
                  <a:cubicBezTo>
                    <a:pt x="185" y="280"/>
                    <a:pt x="182" y="278"/>
                    <a:pt x="177" y="275"/>
                  </a:cubicBezTo>
                  <a:cubicBezTo>
                    <a:pt x="150" y="260"/>
                    <a:pt x="150" y="260"/>
                    <a:pt x="150" y="260"/>
                  </a:cubicBezTo>
                  <a:cubicBezTo>
                    <a:pt x="154" y="235"/>
                    <a:pt x="156" y="202"/>
                    <a:pt x="157" y="170"/>
                  </a:cubicBezTo>
                  <a:cubicBezTo>
                    <a:pt x="262" y="196"/>
                    <a:pt x="262" y="196"/>
                    <a:pt x="262" y="196"/>
                  </a:cubicBezTo>
                  <a:cubicBezTo>
                    <a:pt x="267" y="196"/>
                    <a:pt x="266" y="191"/>
                    <a:pt x="266" y="186"/>
                  </a:cubicBezTo>
                  <a:close/>
                </a:path>
              </a:pathLst>
            </a:custGeom>
            <a:solidFill>
              <a:srgbClr val="00A99D"/>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005" name="Freeform 2001"/>
            <p:cNvSpPr>
              <a:spLocks noEditPoints="1"/>
            </p:cNvSpPr>
            <p:nvPr/>
          </p:nvSpPr>
          <p:spPr bwMode="auto">
            <a:xfrm>
              <a:off x="6954770" y="3860983"/>
              <a:ext cx="330047" cy="169836"/>
            </a:xfrm>
            <a:custGeom>
              <a:avLst/>
              <a:gdLst>
                <a:gd name="T0" fmla="*/ 326 w 330"/>
                <a:gd name="T1" fmla="*/ 0 h 158"/>
                <a:gd name="T2" fmla="*/ 78 w 330"/>
                <a:gd name="T3" fmla="*/ 0 h 158"/>
                <a:gd name="T4" fmla="*/ 74 w 330"/>
                <a:gd name="T5" fmla="*/ 4 h 158"/>
                <a:gd name="T6" fmla="*/ 74 w 330"/>
                <a:gd name="T7" fmla="*/ 100 h 158"/>
                <a:gd name="T8" fmla="*/ 71 w 330"/>
                <a:gd name="T9" fmla="*/ 100 h 158"/>
                <a:gd name="T10" fmla="*/ 71 w 330"/>
                <a:gd name="T11" fmla="*/ 48 h 158"/>
                <a:gd name="T12" fmla="*/ 67 w 330"/>
                <a:gd name="T13" fmla="*/ 44 h 158"/>
                <a:gd name="T14" fmla="*/ 23 w 330"/>
                <a:gd name="T15" fmla="*/ 44 h 158"/>
                <a:gd name="T16" fmla="*/ 19 w 330"/>
                <a:gd name="T17" fmla="*/ 48 h 158"/>
                <a:gd name="T18" fmla="*/ 8 w 330"/>
                <a:gd name="T19" fmla="*/ 76 h 158"/>
                <a:gd name="T20" fmla="*/ 8 w 330"/>
                <a:gd name="T21" fmla="*/ 107 h 158"/>
                <a:gd name="T22" fmla="*/ 8 w 330"/>
                <a:gd name="T23" fmla="*/ 107 h 158"/>
                <a:gd name="T24" fmla="*/ 4 w 330"/>
                <a:gd name="T25" fmla="*/ 111 h 158"/>
                <a:gd name="T26" fmla="*/ 4 w 330"/>
                <a:gd name="T27" fmla="*/ 113 h 158"/>
                <a:gd name="T28" fmla="*/ 3 w 330"/>
                <a:gd name="T29" fmla="*/ 113 h 158"/>
                <a:gd name="T30" fmla="*/ 0 w 330"/>
                <a:gd name="T31" fmla="*/ 116 h 158"/>
                <a:gd name="T32" fmla="*/ 0 w 330"/>
                <a:gd name="T33" fmla="*/ 125 h 158"/>
                <a:gd name="T34" fmla="*/ 3 w 330"/>
                <a:gd name="T35" fmla="*/ 128 h 158"/>
                <a:gd name="T36" fmla="*/ 4 w 330"/>
                <a:gd name="T37" fmla="*/ 128 h 158"/>
                <a:gd name="T38" fmla="*/ 8 w 330"/>
                <a:gd name="T39" fmla="*/ 131 h 158"/>
                <a:gd name="T40" fmla="*/ 10 w 330"/>
                <a:gd name="T41" fmla="*/ 131 h 158"/>
                <a:gd name="T42" fmla="*/ 18 w 330"/>
                <a:gd name="T43" fmla="*/ 131 h 158"/>
                <a:gd name="T44" fmla="*/ 30 w 330"/>
                <a:gd name="T45" fmla="*/ 131 h 158"/>
                <a:gd name="T46" fmla="*/ 33 w 330"/>
                <a:gd name="T47" fmla="*/ 132 h 158"/>
                <a:gd name="T48" fmla="*/ 33 w 330"/>
                <a:gd name="T49" fmla="*/ 131 h 158"/>
                <a:gd name="T50" fmla="*/ 37 w 330"/>
                <a:gd name="T51" fmla="*/ 131 h 158"/>
                <a:gd name="T52" fmla="*/ 36 w 330"/>
                <a:gd name="T53" fmla="*/ 137 h 158"/>
                <a:gd name="T54" fmla="*/ 57 w 330"/>
                <a:gd name="T55" fmla="*/ 158 h 158"/>
                <a:gd name="T56" fmla="*/ 78 w 330"/>
                <a:gd name="T57" fmla="*/ 137 h 158"/>
                <a:gd name="T58" fmla="*/ 77 w 330"/>
                <a:gd name="T59" fmla="*/ 131 h 158"/>
                <a:gd name="T60" fmla="*/ 220 w 330"/>
                <a:gd name="T61" fmla="*/ 131 h 158"/>
                <a:gd name="T62" fmla="*/ 219 w 330"/>
                <a:gd name="T63" fmla="*/ 137 h 158"/>
                <a:gd name="T64" fmla="*/ 240 w 330"/>
                <a:gd name="T65" fmla="*/ 158 h 158"/>
                <a:gd name="T66" fmla="*/ 260 w 330"/>
                <a:gd name="T67" fmla="*/ 137 h 158"/>
                <a:gd name="T68" fmla="*/ 259 w 330"/>
                <a:gd name="T69" fmla="*/ 131 h 158"/>
                <a:gd name="T70" fmla="*/ 272 w 330"/>
                <a:gd name="T71" fmla="*/ 131 h 158"/>
                <a:gd name="T72" fmla="*/ 271 w 330"/>
                <a:gd name="T73" fmla="*/ 137 h 158"/>
                <a:gd name="T74" fmla="*/ 292 w 330"/>
                <a:gd name="T75" fmla="*/ 158 h 158"/>
                <a:gd name="T76" fmla="*/ 312 w 330"/>
                <a:gd name="T77" fmla="*/ 137 h 158"/>
                <a:gd name="T78" fmla="*/ 312 w 330"/>
                <a:gd name="T79" fmla="*/ 131 h 158"/>
                <a:gd name="T80" fmla="*/ 314 w 330"/>
                <a:gd name="T81" fmla="*/ 131 h 158"/>
                <a:gd name="T82" fmla="*/ 317 w 330"/>
                <a:gd name="T83" fmla="*/ 128 h 158"/>
                <a:gd name="T84" fmla="*/ 317 w 330"/>
                <a:gd name="T85" fmla="*/ 113 h 158"/>
                <a:gd name="T86" fmla="*/ 326 w 330"/>
                <a:gd name="T87" fmla="*/ 113 h 158"/>
                <a:gd name="T88" fmla="*/ 330 w 330"/>
                <a:gd name="T89" fmla="*/ 109 h 158"/>
                <a:gd name="T90" fmla="*/ 330 w 330"/>
                <a:gd name="T91" fmla="*/ 4 h 158"/>
                <a:gd name="T92" fmla="*/ 326 w 330"/>
                <a:gd name="T93" fmla="*/ 0 h 158"/>
                <a:gd name="T94" fmla="*/ 25 w 330"/>
                <a:gd name="T95" fmla="*/ 50 h 158"/>
                <a:gd name="T96" fmla="*/ 50 w 330"/>
                <a:gd name="T97" fmla="*/ 50 h 158"/>
                <a:gd name="T98" fmla="*/ 50 w 330"/>
                <a:gd name="T99" fmla="*/ 77 h 158"/>
                <a:gd name="T100" fmla="*/ 14 w 330"/>
                <a:gd name="T101" fmla="*/ 77 h 158"/>
                <a:gd name="T102" fmla="*/ 25 w 330"/>
                <a:gd name="T103"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0" h="158">
                  <a:moveTo>
                    <a:pt x="326" y="0"/>
                  </a:moveTo>
                  <a:cubicBezTo>
                    <a:pt x="78" y="0"/>
                    <a:pt x="78" y="0"/>
                    <a:pt x="78" y="0"/>
                  </a:cubicBezTo>
                  <a:cubicBezTo>
                    <a:pt x="76" y="0"/>
                    <a:pt x="74" y="2"/>
                    <a:pt x="74" y="4"/>
                  </a:cubicBezTo>
                  <a:cubicBezTo>
                    <a:pt x="74" y="100"/>
                    <a:pt x="74" y="100"/>
                    <a:pt x="74" y="100"/>
                  </a:cubicBezTo>
                  <a:cubicBezTo>
                    <a:pt x="71" y="100"/>
                    <a:pt x="71" y="100"/>
                    <a:pt x="71" y="100"/>
                  </a:cubicBezTo>
                  <a:cubicBezTo>
                    <a:pt x="71" y="48"/>
                    <a:pt x="71" y="48"/>
                    <a:pt x="71" y="48"/>
                  </a:cubicBezTo>
                  <a:cubicBezTo>
                    <a:pt x="71" y="46"/>
                    <a:pt x="69" y="44"/>
                    <a:pt x="67" y="44"/>
                  </a:cubicBezTo>
                  <a:cubicBezTo>
                    <a:pt x="23" y="44"/>
                    <a:pt x="23" y="44"/>
                    <a:pt x="23" y="44"/>
                  </a:cubicBezTo>
                  <a:cubicBezTo>
                    <a:pt x="21" y="44"/>
                    <a:pt x="19" y="46"/>
                    <a:pt x="19" y="48"/>
                  </a:cubicBezTo>
                  <a:cubicBezTo>
                    <a:pt x="8" y="76"/>
                    <a:pt x="8" y="76"/>
                    <a:pt x="8" y="76"/>
                  </a:cubicBezTo>
                  <a:cubicBezTo>
                    <a:pt x="8" y="107"/>
                    <a:pt x="8" y="107"/>
                    <a:pt x="8" y="107"/>
                  </a:cubicBezTo>
                  <a:cubicBezTo>
                    <a:pt x="8" y="107"/>
                    <a:pt x="8" y="107"/>
                    <a:pt x="8" y="107"/>
                  </a:cubicBezTo>
                  <a:cubicBezTo>
                    <a:pt x="6" y="107"/>
                    <a:pt x="4" y="109"/>
                    <a:pt x="4" y="111"/>
                  </a:cubicBezTo>
                  <a:cubicBezTo>
                    <a:pt x="4" y="113"/>
                    <a:pt x="4" y="113"/>
                    <a:pt x="4" y="113"/>
                  </a:cubicBezTo>
                  <a:cubicBezTo>
                    <a:pt x="3" y="113"/>
                    <a:pt x="3" y="113"/>
                    <a:pt x="3" y="113"/>
                  </a:cubicBezTo>
                  <a:cubicBezTo>
                    <a:pt x="2" y="113"/>
                    <a:pt x="0" y="114"/>
                    <a:pt x="0" y="116"/>
                  </a:cubicBezTo>
                  <a:cubicBezTo>
                    <a:pt x="0" y="125"/>
                    <a:pt x="0" y="125"/>
                    <a:pt x="0" y="125"/>
                  </a:cubicBezTo>
                  <a:cubicBezTo>
                    <a:pt x="0" y="126"/>
                    <a:pt x="2" y="128"/>
                    <a:pt x="3" y="128"/>
                  </a:cubicBezTo>
                  <a:cubicBezTo>
                    <a:pt x="4" y="128"/>
                    <a:pt x="4" y="128"/>
                    <a:pt x="4" y="128"/>
                  </a:cubicBezTo>
                  <a:cubicBezTo>
                    <a:pt x="4" y="130"/>
                    <a:pt x="6" y="131"/>
                    <a:pt x="8" y="131"/>
                  </a:cubicBezTo>
                  <a:cubicBezTo>
                    <a:pt x="10" y="131"/>
                    <a:pt x="10" y="131"/>
                    <a:pt x="10" y="131"/>
                  </a:cubicBezTo>
                  <a:cubicBezTo>
                    <a:pt x="18" y="131"/>
                    <a:pt x="18" y="131"/>
                    <a:pt x="18" y="131"/>
                  </a:cubicBezTo>
                  <a:cubicBezTo>
                    <a:pt x="30" y="131"/>
                    <a:pt x="30" y="131"/>
                    <a:pt x="30" y="131"/>
                  </a:cubicBezTo>
                  <a:cubicBezTo>
                    <a:pt x="33" y="132"/>
                    <a:pt x="33" y="132"/>
                    <a:pt x="33" y="132"/>
                  </a:cubicBezTo>
                  <a:cubicBezTo>
                    <a:pt x="33" y="131"/>
                    <a:pt x="33" y="131"/>
                    <a:pt x="33" y="131"/>
                  </a:cubicBezTo>
                  <a:cubicBezTo>
                    <a:pt x="37" y="131"/>
                    <a:pt x="37" y="131"/>
                    <a:pt x="37" y="131"/>
                  </a:cubicBezTo>
                  <a:cubicBezTo>
                    <a:pt x="37" y="133"/>
                    <a:pt x="36" y="135"/>
                    <a:pt x="36" y="137"/>
                  </a:cubicBezTo>
                  <a:cubicBezTo>
                    <a:pt x="36" y="148"/>
                    <a:pt x="46" y="158"/>
                    <a:pt x="57" y="158"/>
                  </a:cubicBezTo>
                  <a:cubicBezTo>
                    <a:pt x="68" y="158"/>
                    <a:pt x="78" y="148"/>
                    <a:pt x="78" y="137"/>
                  </a:cubicBezTo>
                  <a:cubicBezTo>
                    <a:pt x="78" y="135"/>
                    <a:pt x="77" y="133"/>
                    <a:pt x="77" y="131"/>
                  </a:cubicBezTo>
                  <a:cubicBezTo>
                    <a:pt x="220" y="131"/>
                    <a:pt x="220" y="131"/>
                    <a:pt x="220" y="131"/>
                  </a:cubicBezTo>
                  <a:cubicBezTo>
                    <a:pt x="219" y="133"/>
                    <a:pt x="219" y="135"/>
                    <a:pt x="219" y="137"/>
                  </a:cubicBezTo>
                  <a:cubicBezTo>
                    <a:pt x="219" y="148"/>
                    <a:pt x="228" y="158"/>
                    <a:pt x="240" y="158"/>
                  </a:cubicBezTo>
                  <a:cubicBezTo>
                    <a:pt x="251" y="158"/>
                    <a:pt x="260" y="148"/>
                    <a:pt x="260" y="137"/>
                  </a:cubicBezTo>
                  <a:cubicBezTo>
                    <a:pt x="260" y="135"/>
                    <a:pt x="260" y="133"/>
                    <a:pt x="259" y="131"/>
                  </a:cubicBezTo>
                  <a:cubicBezTo>
                    <a:pt x="272" y="131"/>
                    <a:pt x="272" y="131"/>
                    <a:pt x="272" y="131"/>
                  </a:cubicBezTo>
                  <a:cubicBezTo>
                    <a:pt x="271" y="133"/>
                    <a:pt x="271" y="135"/>
                    <a:pt x="271" y="137"/>
                  </a:cubicBezTo>
                  <a:cubicBezTo>
                    <a:pt x="271" y="148"/>
                    <a:pt x="280" y="158"/>
                    <a:pt x="292" y="158"/>
                  </a:cubicBezTo>
                  <a:cubicBezTo>
                    <a:pt x="303" y="158"/>
                    <a:pt x="312" y="148"/>
                    <a:pt x="312" y="137"/>
                  </a:cubicBezTo>
                  <a:cubicBezTo>
                    <a:pt x="312" y="135"/>
                    <a:pt x="312" y="133"/>
                    <a:pt x="312" y="131"/>
                  </a:cubicBezTo>
                  <a:cubicBezTo>
                    <a:pt x="314" y="131"/>
                    <a:pt x="314" y="131"/>
                    <a:pt x="314" y="131"/>
                  </a:cubicBezTo>
                  <a:cubicBezTo>
                    <a:pt x="315" y="131"/>
                    <a:pt x="317" y="130"/>
                    <a:pt x="317" y="128"/>
                  </a:cubicBezTo>
                  <a:cubicBezTo>
                    <a:pt x="317" y="113"/>
                    <a:pt x="317" y="113"/>
                    <a:pt x="317" y="113"/>
                  </a:cubicBezTo>
                  <a:cubicBezTo>
                    <a:pt x="326" y="113"/>
                    <a:pt x="326" y="113"/>
                    <a:pt x="326" y="113"/>
                  </a:cubicBezTo>
                  <a:cubicBezTo>
                    <a:pt x="328" y="113"/>
                    <a:pt x="330" y="111"/>
                    <a:pt x="330" y="109"/>
                  </a:cubicBezTo>
                  <a:cubicBezTo>
                    <a:pt x="330" y="4"/>
                    <a:pt x="330" y="4"/>
                    <a:pt x="330" y="4"/>
                  </a:cubicBezTo>
                  <a:cubicBezTo>
                    <a:pt x="330" y="2"/>
                    <a:pt x="328" y="0"/>
                    <a:pt x="326" y="0"/>
                  </a:cubicBezTo>
                  <a:close/>
                  <a:moveTo>
                    <a:pt x="25" y="50"/>
                  </a:moveTo>
                  <a:cubicBezTo>
                    <a:pt x="50" y="50"/>
                    <a:pt x="50" y="50"/>
                    <a:pt x="50" y="50"/>
                  </a:cubicBezTo>
                  <a:cubicBezTo>
                    <a:pt x="50" y="77"/>
                    <a:pt x="50" y="77"/>
                    <a:pt x="50" y="77"/>
                  </a:cubicBezTo>
                  <a:cubicBezTo>
                    <a:pt x="14" y="77"/>
                    <a:pt x="14" y="77"/>
                    <a:pt x="14" y="77"/>
                  </a:cubicBezTo>
                  <a:lnTo>
                    <a:pt x="25" y="50"/>
                  </a:ln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nvGrpSpPr>
            <p:cNvPr id="2110" name="组合 2109"/>
            <p:cNvGrpSpPr/>
            <p:nvPr/>
          </p:nvGrpSpPr>
          <p:grpSpPr>
            <a:xfrm>
              <a:off x="4548259" y="5664147"/>
              <a:ext cx="137834" cy="146707"/>
              <a:chOff x="2748586" y="4459913"/>
              <a:chExt cx="1313202" cy="1313202"/>
            </a:xfrm>
          </p:grpSpPr>
          <p:sp>
            <p:nvSpPr>
              <p:cNvPr id="2111" name="流程图: 联系 2110"/>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12" name="流程图: 联系 2111"/>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13" name="组合 2112"/>
            <p:cNvGrpSpPr/>
            <p:nvPr/>
          </p:nvGrpSpPr>
          <p:grpSpPr>
            <a:xfrm>
              <a:off x="2654175" y="5566125"/>
              <a:ext cx="137834" cy="146707"/>
              <a:chOff x="2748586" y="4459913"/>
              <a:chExt cx="1313202" cy="1313202"/>
            </a:xfrm>
          </p:grpSpPr>
          <p:sp>
            <p:nvSpPr>
              <p:cNvPr id="2114" name="流程图: 联系 2113"/>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15" name="流程图: 联系 2114"/>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16" name="组合 2115"/>
            <p:cNvGrpSpPr/>
            <p:nvPr/>
          </p:nvGrpSpPr>
          <p:grpSpPr>
            <a:xfrm>
              <a:off x="1174604" y="4294183"/>
              <a:ext cx="137834" cy="146707"/>
              <a:chOff x="2748586" y="4459913"/>
              <a:chExt cx="1313202" cy="1313202"/>
            </a:xfrm>
          </p:grpSpPr>
          <p:sp>
            <p:nvSpPr>
              <p:cNvPr id="2117" name="流程图: 联系 2116"/>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18" name="流程图: 联系 2117"/>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19" name="组合 2118"/>
            <p:cNvGrpSpPr/>
            <p:nvPr/>
          </p:nvGrpSpPr>
          <p:grpSpPr>
            <a:xfrm>
              <a:off x="5692943" y="3841918"/>
              <a:ext cx="137834" cy="146707"/>
              <a:chOff x="2748586" y="4459913"/>
              <a:chExt cx="1313202" cy="1313202"/>
            </a:xfrm>
          </p:grpSpPr>
          <p:sp>
            <p:nvSpPr>
              <p:cNvPr id="2120" name="流程图: 联系 2119"/>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21" name="流程图: 联系 2120"/>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22" name="组合 2121"/>
            <p:cNvGrpSpPr/>
            <p:nvPr/>
          </p:nvGrpSpPr>
          <p:grpSpPr>
            <a:xfrm>
              <a:off x="7352493" y="5826923"/>
              <a:ext cx="137834" cy="146707"/>
              <a:chOff x="2748586" y="4459913"/>
              <a:chExt cx="1313202" cy="1313202"/>
            </a:xfrm>
          </p:grpSpPr>
          <p:sp>
            <p:nvSpPr>
              <p:cNvPr id="2123" name="流程图: 联系 2122"/>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24" name="流程图: 联系 2123"/>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25" name="组合 2124"/>
            <p:cNvGrpSpPr/>
            <p:nvPr/>
          </p:nvGrpSpPr>
          <p:grpSpPr>
            <a:xfrm>
              <a:off x="6644661" y="4333329"/>
              <a:ext cx="137834" cy="146707"/>
              <a:chOff x="2748586" y="4459913"/>
              <a:chExt cx="1313202" cy="1313202"/>
            </a:xfrm>
          </p:grpSpPr>
          <p:sp>
            <p:nvSpPr>
              <p:cNvPr id="2126" name="流程图: 联系 2125"/>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27" name="流程图: 联系 2126"/>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31" name="组合 2130"/>
            <p:cNvGrpSpPr/>
            <p:nvPr/>
          </p:nvGrpSpPr>
          <p:grpSpPr>
            <a:xfrm>
              <a:off x="2257575" y="4032905"/>
              <a:ext cx="137834" cy="146707"/>
              <a:chOff x="2748586" y="4459913"/>
              <a:chExt cx="1313202" cy="1313202"/>
            </a:xfrm>
          </p:grpSpPr>
          <p:sp>
            <p:nvSpPr>
              <p:cNvPr id="2132" name="流程图: 联系 2131"/>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33" name="流程图: 联系 2132"/>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cxnSp>
          <p:nvCxnSpPr>
            <p:cNvPr id="2142" name="曲线连接符 2141"/>
            <p:cNvCxnSpPr>
              <a:stCxn id="2124" idx="0"/>
              <a:endCxn id="2112" idx="7"/>
            </p:cNvCxnSpPr>
            <p:nvPr/>
          </p:nvCxnSpPr>
          <p:spPr>
            <a:xfrm rot="16200000" flipV="1">
              <a:off x="5964705" y="4388467"/>
              <a:ext cx="146876" cy="2768168"/>
            </a:xfrm>
            <a:prstGeom prst="curvedConnector3">
              <a:avLst>
                <a:gd name="adj1" fmla="val 742481"/>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45" name="曲线连接符 2144"/>
            <p:cNvCxnSpPr>
              <a:stCxn id="2127" idx="0"/>
              <a:endCxn id="2112" idx="0"/>
            </p:cNvCxnSpPr>
            <p:nvPr/>
          </p:nvCxnSpPr>
          <p:spPr>
            <a:xfrm rot="16200000" flipH="1" flipV="1">
              <a:off x="5000784" y="3969602"/>
              <a:ext cx="1330818" cy="2096402"/>
            </a:xfrm>
            <a:prstGeom prst="curvedConnector3">
              <a:avLst>
                <a:gd name="adj1" fmla="val 11759"/>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53" name="曲线连接符 2152"/>
            <p:cNvCxnSpPr>
              <a:stCxn id="2133" idx="1"/>
              <a:endCxn id="2118" idx="0"/>
            </p:cNvCxnSpPr>
            <p:nvPr/>
          </p:nvCxnSpPr>
          <p:spPr>
            <a:xfrm rot="16200000" flipH="1" flipV="1">
              <a:off x="1645101" y="3667107"/>
              <a:ext cx="245378" cy="1046905"/>
            </a:xfrm>
            <a:prstGeom prst="curvedConnector3">
              <a:avLst>
                <a:gd name="adj1" fmla="val -8847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56" name="曲线连接符 2155"/>
            <p:cNvCxnSpPr>
              <a:stCxn id="2133" idx="1"/>
              <a:endCxn id="2115" idx="0"/>
            </p:cNvCxnSpPr>
            <p:nvPr/>
          </p:nvCxnSpPr>
          <p:spPr>
            <a:xfrm rot="16200000" flipH="1">
              <a:off x="1748915" y="4610198"/>
              <a:ext cx="1517320" cy="432666"/>
            </a:xfrm>
            <a:prstGeom prst="curvedConnector3">
              <a:avLst>
                <a:gd name="adj1" fmla="val -14308"/>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159" name="组合 2158"/>
            <p:cNvGrpSpPr/>
            <p:nvPr/>
          </p:nvGrpSpPr>
          <p:grpSpPr>
            <a:xfrm>
              <a:off x="4896128" y="4367536"/>
              <a:ext cx="137834" cy="146707"/>
              <a:chOff x="2748586" y="4459913"/>
              <a:chExt cx="1313202" cy="1313202"/>
            </a:xfrm>
          </p:grpSpPr>
          <p:sp>
            <p:nvSpPr>
              <p:cNvPr id="2160" name="流程图: 联系 2159"/>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61" name="流程图: 联系 2160"/>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62" name="组合 2161"/>
            <p:cNvGrpSpPr/>
            <p:nvPr/>
          </p:nvGrpSpPr>
          <p:grpSpPr>
            <a:xfrm>
              <a:off x="6657788" y="4026974"/>
              <a:ext cx="137834" cy="146707"/>
              <a:chOff x="2748586" y="4459913"/>
              <a:chExt cx="1313202" cy="1313202"/>
            </a:xfrm>
          </p:grpSpPr>
          <p:sp>
            <p:nvSpPr>
              <p:cNvPr id="2163" name="流程图: 联系 2162"/>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64" name="流程图: 联系 2163"/>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2165" name="组合 2164"/>
            <p:cNvGrpSpPr/>
            <p:nvPr/>
          </p:nvGrpSpPr>
          <p:grpSpPr>
            <a:xfrm>
              <a:off x="1630755" y="4212998"/>
              <a:ext cx="137834" cy="146707"/>
              <a:chOff x="2748586" y="4459913"/>
              <a:chExt cx="1313202" cy="1313202"/>
            </a:xfrm>
          </p:grpSpPr>
          <p:sp>
            <p:nvSpPr>
              <p:cNvPr id="2166" name="流程图: 联系 2165"/>
              <p:cNvSpPr/>
              <p:nvPr/>
            </p:nvSpPr>
            <p:spPr>
              <a:xfrm>
                <a:off x="2748586" y="4459913"/>
                <a:ext cx="1313202" cy="1313202"/>
              </a:xfrm>
              <a:prstGeom prst="flowChartConnector">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67" name="流程图: 联系 2166"/>
              <p:cNvSpPr/>
              <p:nvPr/>
            </p:nvSpPr>
            <p:spPr>
              <a:xfrm>
                <a:off x="2927012" y="4630569"/>
                <a:ext cx="971889" cy="971889"/>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cxnSp>
          <p:nvCxnSpPr>
            <p:cNvPr id="2168" name="曲线连接符 2167"/>
            <p:cNvCxnSpPr>
              <a:stCxn id="2133" idx="0"/>
              <a:endCxn id="2167" idx="1"/>
            </p:cNvCxnSpPr>
            <p:nvPr/>
          </p:nvCxnSpPr>
          <p:spPr>
            <a:xfrm rot="16200000" flipH="1" flipV="1">
              <a:off x="1897867" y="3818523"/>
              <a:ext cx="195994" cy="662887"/>
            </a:xfrm>
            <a:prstGeom prst="curvedConnector3">
              <a:avLst>
                <a:gd name="adj1" fmla="val -10265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74" name="曲线连接符 2173"/>
            <p:cNvCxnSpPr>
              <a:stCxn id="2164" idx="7"/>
            </p:cNvCxnSpPr>
            <p:nvPr/>
          </p:nvCxnSpPr>
          <p:spPr>
            <a:xfrm rot="16200000" flipV="1">
              <a:off x="6152571" y="3450923"/>
              <a:ext cx="185057" cy="1036977"/>
            </a:xfrm>
            <a:prstGeom prst="curvedConnector3">
              <a:avLst>
                <a:gd name="adj1" fmla="val 21731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77" name="曲线连接符 2176"/>
            <p:cNvCxnSpPr>
              <a:stCxn id="2121" idx="1"/>
              <a:endCxn id="2161" idx="1"/>
            </p:cNvCxnSpPr>
            <p:nvPr/>
          </p:nvCxnSpPr>
          <p:spPr>
            <a:xfrm rot="16200000" flipH="1" flipV="1">
              <a:off x="5065394" y="3741285"/>
              <a:ext cx="525618" cy="796815"/>
            </a:xfrm>
            <a:prstGeom prst="curvedConnector3">
              <a:avLst>
                <a:gd name="adj1" fmla="val -41303"/>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80" name="曲线连接符 2179"/>
            <p:cNvCxnSpPr>
              <a:stCxn id="2133" idx="7"/>
              <a:endCxn id="2112" idx="1"/>
            </p:cNvCxnSpPr>
            <p:nvPr/>
          </p:nvCxnSpPr>
          <p:spPr>
            <a:xfrm rot="16200000" flipH="1">
              <a:off x="2657028" y="3774217"/>
              <a:ext cx="1631242" cy="2218551"/>
            </a:xfrm>
            <a:prstGeom prst="curvedConnector3">
              <a:avLst>
                <a:gd name="adj1" fmla="val -13309"/>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83" name="Freeform 2001"/>
            <p:cNvSpPr>
              <a:spLocks noEditPoints="1"/>
            </p:cNvSpPr>
            <p:nvPr/>
          </p:nvSpPr>
          <p:spPr bwMode="auto">
            <a:xfrm>
              <a:off x="3663782" y="4732601"/>
              <a:ext cx="330047" cy="169836"/>
            </a:xfrm>
            <a:custGeom>
              <a:avLst/>
              <a:gdLst>
                <a:gd name="T0" fmla="*/ 326 w 330"/>
                <a:gd name="T1" fmla="*/ 0 h 158"/>
                <a:gd name="T2" fmla="*/ 78 w 330"/>
                <a:gd name="T3" fmla="*/ 0 h 158"/>
                <a:gd name="T4" fmla="*/ 74 w 330"/>
                <a:gd name="T5" fmla="*/ 4 h 158"/>
                <a:gd name="T6" fmla="*/ 74 w 330"/>
                <a:gd name="T7" fmla="*/ 100 h 158"/>
                <a:gd name="T8" fmla="*/ 71 w 330"/>
                <a:gd name="T9" fmla="*/ 100 h 158"/>
                <a:gd name="T10" fmla="*/ 71 w 330"/>
                <a:gd name="T11" fmla="*/ 48 h 158"/>
                <a:gd name="T12" fmla="*/ 67 w 330"/>
                <a:gd name="T13" fmla="*/ 44 h 158"/>
                <a:gd name="T14" fmla="*/ 23 w 330"/>
                <a:gd name="T15" fmla="*/ 44 h 158"/>
                <a:gd name="T16" fmla="*/ 19 w 330"/>
                <a:gd name="T17" fmla="*/ 48 h 158"/>
                <a:gd name="T18" fmla="*/ 8 w 330"/>
                <a:gd name="T19" fmla="*/ 76 h 158"/>
                <a:gd name="T20" fmla="*/ 8 w 330"/>
                <a:gd name="T21" fmla="*/ 107 h 158"/>
                <a:gd name="T22" fmla="*/ 8 w 330"/>
                <a:gd name="T23" fmla="*/ 107 h 158"/>
                <a:gd name="T24" fmla="*/ 4 w 330"/>
                <a:gd name="T25" fmla="*/ 111 h 158"/>
                <a:gd name="T26" fmla="*/ 4 w 330"/>
                <a:gd name="T27" fmla="*/ 113 h 158"/>
                <a:gd name="T28" fmla="*/ 3 w 330"/>
                <a:gd name="T29" fmla="*/ 113 h 158"/>
                <a:gd name="T30" fmla="*/ 0 w 330"/>
                <a:gd name="T31" fmla="*/ 116 h 158"/>
                <a:gd name="T32" fmla="*/ 0 w 330"/>
                <a:gd name="T33" fmla="*/ 125 h 158"/>
                <a:gd name="T34" fmla="*/ 3 w 330"/>
                <a:gd name="T35" fmla="*/ 128 h 158"/>
                <a:gd name="T36" fmla="*/ 4 w 330"/>
                <a:gd name="T37" fmla="*/ 128 h 158"/>
                <a:gd name="T38" fmla="*/ 8 w 330"/>
                <a:gd name="T39" fmla="*/ 131 h 158"/>
                <a:gd name="T40" fmla="*/ 10 w 330"/>
                <a:gd name="T41" fmla="*/ 131 h 158"/>
                <a:gd name="T42" fmla="*/ 18 w 330"/>
                <a:gd name="T43" fmla="*/ 131 h 158"/>
                <a:gd name="T44" fmla="*/ 30 w 330"/>
                <a:gd name="T45" fmla="*/ 131 h 158"/>
                <a:gd name="T46" fmla="*/ 33 w 330"/>
                <a:gd name="T47" fmla="*/ 132 h 158"/>
                <a:gd name="T48" fmla="*/ 33 w 330"/>
                <a:gd name="T49" fmla="*/ 131 h 158"/>
                <a:gd name="T50" fmla="*/ 37 w 330"/>
                <a:gd name="T51" fmla="*/ 131 h 158"/>
                <a:gd name="T52" fmla="*/ 36 w 330"/>
                <a:gd name="T53" fmla="*/ 137 h 158"/>
                <a:gd name="T54" fmla="*/ 57 w 330"/>
                <a:gd name="T55" fmla="*/ 158 h 158"/>
                <a:gd name="T56" fmla="*/ 78 w 330"/>
                <a:gd name="T57" fmla="*/ 137 h 158"/>
                <a:gd name="T58" fmla="*/ 77 w 330"/>
                <a:gd name="T59" fmla="*/ 131 h 158"/>
                <a:gd name="T60" fmla="*/ 220 w 330"/>
                <a:gd name="T61" fmla="*/ 131 h 158"/>
                <a:gd name="T62" fmla="*/ 219 w 330"/>
                <a:gd name="T63" fmla="*/ 137 h 158"/>
                <a:gd name="T64" fmla="*/ 240 w 330"/>
                <a:gd name="T65" fmla="*/ 158 h 158"/>
                <a:gd name="T66" fmla="*/ 260 w 330"/>
                <a:gd name="T67" fmla="*/ 137 h 158"/>
                <a:gd name="T68" fmla="*/ 259 w 330"/>
                <a:gd name="T69" fmla="*/ 131 h 158"/>
                <a:gd name="T70" fmla="*/ 272 w 330"/>
                <a:gd name="T71" fmla="*/ 131 h 158"/>
                <a:gd name="T72" fmla="*/ 271 w 330"/>
                <a:gd name="T73" fmla="*/ 137 h 158"/>
                <a:gd name="T74" fmla="*/ 292 w 330"/>
                <a:gd name="T75" fmla="*/ 158 h 158"/>
                <a:gd name="T76" fmla="*/ 312 w 330"/>
                <a:gd name="T77" fmla="*/ 137 h 158"/>
                <a:gd name="T78" fmla="*/ 312 w 330"/>
                <a:gd name="T79" fmla="*/ 131 h 158"/>
                <a:gd name="T80" fmla="*/ 314 w 330"/>
                <a:gd name="T81" fmla="*/ 131 h 158"/>
                <a:gd name="T82" fmla="*/ 317 w 330"/>
                <a:gd name="T83" fmla="*/ 128 h 158"/>
                <a:gd name="T84" fmla="*/ 317 w 330"/>
                <a:gd name="T85" fmla="*/ 113 h 158"/>
                <a:gd name="T86" fmla="*/ 326 w 330"/>
                <a:gd name="T87" fmla="*/ 113 h 158"/>
                <a:gd name="T88" fmla="*/ 330 w 330"/>
                <a:gd name="T89" fmla="*/ 109 h 158"/>
                <a:gd name="T90" fmla="*/ 330 w 330"/>
                <a:gd name="T91" fmla="*/ 4 h 158"/>
                <a:gd name="T92" fmla="*/ 326 w 330"/>
                <a:gd name="T93" fmla="*/ 0 h 158"/>
                <a:gd name="T94" fmla="*/ 25 w 330"/>
                <a:gd name="T95" fmla="*/ 50 h 158"/>
                <a:gd name="T96" fmla="*/ 50 w 330"/>
                <a:gd name="T97" fmla="*/ 50 h 158"/>
                <a:gd name="T98" fmla="*/ 50 w 330"/>
                <a:gd name="T99" fmla="*/ 77 h 158"/>
                <a:gd name="T100" fmla="*/ 14 w 330"/>
                <a:gd name="T101" fmla="*/ 77 h 158"/>
                <a:gd name="T102" fmla="*/ 25 w 330"/>
                <a:gd name="T103"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0" h="158">
                  <a:moveTo>
                    <a:pt x="326" y="0"/>
                  </a:moveTo>
                  <a:cubicBezTo>
                    <a:pt x="78" y="0"/>
                    <a:pt x="78" y="0"/>
                    <a:pt x="78" y="0"/>
                  </a:cubicBezTo>
                  <a:cubicBezTo>
                    <a:pt x="76" y="0"/>
                    <a:pt x="74" y="2"/>
                    <a:pt x="74" y="4"/>
                  </a:cubicBezTo>
                  <a:cubicBezTo>
                    <a:pt x="74" y="100"/>
                    <a:pt x="74" y="100"/>
                    <a:pt x="74" y="100"/>
                  </a:cubicBezTo>
                  <a:cubicBezTo>
                    <a:pt x="71" y="100"/>
                    <a:pt x="71" y="100"/>
                    <a:pt x="71" y="100"/>
                  </a:cubicBezTo>
                  <a:cubicBezTo>
                    <a:pt x="71" y="48"/>
                    <a:pt x="71" y="48"/>
                    <a:pt x="71" y="48"/>
                  </a:cubicBezTo>
                  <a:cubicBezTo>
                    <a:pt x="71" y="46"/>
                    <a:pt x="69" y="44"/>
                    <a:pt x="67" y="44"/>
                  </a:cubicBezTo>
                  <a:cubicBezTo>
                    <a:pt x="23" y="44"/>
                    <a:pt x="23" y="44"/>
                    <a:pt x="23" y="44"/>
                  </a:cubicBezTo>
                  <a:cubicBezTo>
                    <a:pt x="21" y="44"/>
                    <a:pt x="19" y="46"/>
                    <a:pt x="19" y="48"/>
                  </a:cubicBezTo>
                  <a:cubicBezTo>
                    <a:pt x="8" y="76"/>
                    <a:pt x="8" y="76"/>
                    <a:pt x="8" y="76"/>
                  </a:cubicBezTo>
                  <a:cubicBezTo>
                    <a:pt x="8" y="107"/>
                    <a:pt x="8" y="107"/>
                    <a:pt x="8" y="107"/>
                  </a:cubicBezTo>
                  <a:cubicBezTo>
                    <a:pt x="8" y="107"/>
                    <a:pt x="8" y="107"/>
                    <a:pt x="8" y="107"/>
                  </a:cubicBezTo>
                  <a:cubicBezTo>
                    <a:pt x="6" y="107"/>
                    <a:pt x="4" y="109"/>
                    <a:pt x="4" y="111"/>
                  </a:cubicBezTo>
                  <a:cubicBezTo>
                    <a:pt x="4" y="113"/>
                    <a:pt x="4" y="113"/>
                    <a:pt x="4" y="113"/>
                  </a:cubicBezTo>
                  <a:cubicBezTo>
                    <a:pt x="3" y="113"/>
                    <a:pt x="3" y="113"/>
                    <a:pt x="3" y="113"/>
                  </a:cubicBezTo>
                  <a:cubicBezTo>
                    <a:pt x="2" y="113"/>
                    <a:pt x="0" y="114"/>
                    <a:pt x="0" y="116"/>
                  </a:cubicBezTo>
                  <a:cubicBezTo>
                    <a:pt x="0" y="125"/>
                    <a:pt x="0" y="125"/>
                    <a:pt x="0" y="125"/>
                  </a:cubicBezTo>
                  <a:cubicBezTo>
                    <a:pt x="0" y="126"/>
                    <a:pt x="2" y="128"/>
                    <a:pt x="3" y="128"/>
                  </a:cubicBezTo>
                  <a:cubicBezTo>
                    <a:pt x="4" y="128"/>
                    <a:pt x="4" y="128"/>
                    <a:pt x="4" y="128"/>
                  </a:cubicBezTo>
                  <a:cubicBezTo>
                    <a:pt x="4" y="130"/>
                    <a:pt x="6" y="131"/>
                    <a:pt x="8" y="131"/>
                  </a:cubicBezTo>
                  <a:cubicBezTo>
                    <a:pt x="10" y="131"/>
                    <a:pt x="10" y="131"/>
                    <a:pt x="10" y="131"/>
                  </a:cubicBezTo>
                  <a:cubicBezTo>
                    <a:pt x="18" y="131"/>
                    <a:pt x="18" y="131"/>
                    <a:pt x="18" y="131"/>
                  </a:cubicBezTo>
                  <a:cubicBezTo>
                    <a:pt x="30" y="131"/>
                    <a:pt x="30" y="131"/>
                    <a:pt x="30" y="131"/>
                  </a:cubicBezTo>
                  <a:cubicBezTo>
                    <a:pt x="33" y="132"/>
                    <a:pt x="33" y="132"/>
                    <a:pt x="33" y="132"/>
                  </a:cubicBezTo>
                  <a:cubicBezTo>
                    <a:pt x="33" y="131"/>
                    <a:pt x="33" y="131"/>
                    <a:pt x="33" y="131"/>
                  </a:cubicBezTo>
                  <a:cubicBezTo>
                    <a:pt x="37" y="131"/>
                    <a:pt x="37" y="131"/>
                    <a:pt x="37" y="131"/>
                  </a:cubicBezTo>
                  <a:cubicBezTo>
                    <a:pt x="37" y="133"/>
                    <a:pt x="36" y="135"/>
                    <a:pt x="36" y="137"/>
                  </a:cubicBezTo>
                  <a:cubicBezTo>
                    <a:pt x="36" y="148"/>
                    <a:pt x="46" y="158"/>
                    <a:pt x="57" y="158"/>
                  </a:cubicBezTo>
                  <a:cubicBezTo>
                    <a:pt x="68" y="158"/>
                    <a:pt x="78" y="148"/>
                    <a:pt x="78" y="137"/>
                  </a:cubicBezTo>
                  <a:cubicBezTo>
                    <a:pt x="78" y="135"/>
                    <a:pt x="77" y="133"/>
                    <a:pt x="77" y="131"/>
                  </a:cubicBezTo>
                  <a:cubicBezTo>
                    <a:pt x="220" y="131"/>
                    <a:pt x="220" y="131"/>
                    <a:pt x="220" y="131"/>
                  </a:cubicBezTo>
                  <a:cubicBezTo>
                    <a:pt x="219" y="133"/>
                    <a:pt x="219" y="135"/>
                    <a:pt x="219" y="137"/>
                  </a:cubicBezTo>
                  <a:cubicBezTo>
                    <a:pt x="219" y="148"/>
                    <a:pt x="228" y="158"/>
                    <a:pt x="240" y="158"/>
                  </a:cubicBezTo>
                  <a:cubicBezTo>
                    <a:pt x="251" y="158"/>
                    <a:pt x="260" y="148"/>
                    <a:pt x="260" y="137"/>
                  </a:cubicBezTo>
                  <a:cubicBezTo>
                    <a:pt x="260" y="135"/>
                    <a:pt x="260" y="133"/>
                    <a:pt x="259" y="131"/>
                  </a:cubicBezTo>
                  <a:cubicBezTo>
                    <a:pt x="272" y="131"/>
                    <a:pt x="272" y="131"/>
                    <a:pt x="272" y="131"/>
                  </a:cubicBezTo>
                  <a:cubicBezTo>
                    <a:pt x="271" y="133"/>
                    <a:pt x="271" y="135"/>
                    <a:pt x="271" y="137"/>
                  </a:cubicBezTo>
                  <a:cubicBezTo>
                    <a:pt x="271" y="148"/>
                    <a:pt x="280" y="158"/>
                    <a:pt x="292" y="158"/>
                  </a:cubicBezTo>
                  <a:cubicBezTo>
                    <a:pt x="303" y="158"/>
                    <a:pt x="312" y="148"/>
                    <a:pt x="312" y="137"/>
                  </a:cubicBezTo>
                  <a:cubicBezTo>
                    <a:pt x="312" y="135"/>
                    <a:pt x="312" y="133"/>
                    <a:pt x="312" y="131"/>
                  </a:cubicBezTo>
                  <a:cubicBezTo>
                    <a:pt x="314" y="131"/>
                    <a:pt x="314" y="131"/>
                    <a:pt x="314" y="131"/>
                  </a:cubicBezTo>
                  <a:cubicBezTo>
                    <a:pt x="315" y="131"/>
                    <a:pt x="317" y="130"/>
                    <a:pt x="317" y="128"/>
                  </a:cubicBezTo>
                  <a:cubicBezTo>
                    <a:pt x="317" y="113"/>
                    <a:pt x="317" y="113"/>
                    <a:pt x="317" y="113"/>
                  </a:cubicBezTo>
                  <a:cubicBezTo>
                    <a:pt x="326" y="113"/>
                    <a:pt x="326" y="113"/>
                    <a:pt x="326" y="113"/>
                  </a:cubicBezTo>
                  <a:cubicBezTo>
                    <a:pt x="328" y="113"/>
                    <a:pt x="330" y="111"/>
                    <a:pt x="330" y="109"/>
                  </a:cubicBezTo>
                  <a:cubicBezTo>
                    <a:pt x="330" y="4"/>
                    <a:pt x="330" y="4"/>
                    <a:pt x="330" y="4"/>
                  </a:cubicBezTo>
                  <a:cubicBezTo>
                    <a:pt x="330" y="2"/>
                    <a:pt x="328" y="0"/>
                    <a:pt x="326" y="0"/>
                  </a:cubicBezTo>
                  <a:close/>
                  <a:moveTo>
                    <a:pt x="25" y="50"/>
                  </a:moveTo>
                  <a:cubicBezTo>
                    <a:pt x="50" y="50"/>
                    <a:pt x="50" y="50"/>
                    <a:pt x="50" y="50"/>
                  </a:cubicBezTo>
                  <a:cubicBezTo>
                    <a:pt x="50" y="77"/>
                    <a:pt x="50" y="77"/>
                    <a:pt x="50" y="77"/>
                  </a:cubicBezTo>
                  <a:cubicBezTo>
                    <a:pt x="14" y="77"/>
                    <a:pt x="14" y="77"/>
                    <a:pt x="14" y="77"/>
                  </a:cubicBezTo>
                  <a:lnTo>
                    <a:pt x="25" y="50"/>
                  </a:ln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84" name="Freeform 2001"/>
            <p:cNvSpPr>
              <a:spLocks noEditPoints="1"/>
            </p:cNvSpPr>
            <p:nvPr/>
          </p:nvSpPr>
          <p:spPr bwMode="auto">
            <a:xfrm>
              <a:off x="2053574" y="5386801"/>
              <a:ext cx="330047" cy="169836"/>
            </a:xfrm>
            <a:custGeom>
              <a:avLst/>
              <a:gdLst>
                <a:gd name="T0" fmla="*/ 326 w 330"/>
                <a:gd name="T1" fmla="*/ 0 h 158"/>
                <a:gd name="T2" fmla="*/ 78 w 330"/>
                <a:gd name="T3" fmla="*/ 0 h 158"/>
                <a:gd name="T4" fmla="*/ 74 w 330"/>
                <a:gd name="T5" fmla="*/ 4 h 158"/>
                <a:gd name="T6" fmla="*/ 74 w 330"/>
                <a:gd name="T7" fmla="*/ 100 h 158"/>
                <a:gd name="T8" fmla="*/ 71 w 330"/>
                <a:gd name="T9" fmla="*/ 100 h 158"/>
                <a:gd name="T10" fmla="*/ 71 w 330"/>
                <a:gd name="T11" fmla="*/ 48 h 158"/>
                <a:gd name="T12" fmla="*/ 67 w 330"/>
                <a:gd name="T13" fmla="*/ 44 h 158"/>
                <a:gd name="T14" fmla="*/ 23 w 330"/>
                <a:gd name="T15" fmla="*/ 44 h 158"/>
                <a:gd name="T16" fmla="*/ 19 w 330"/>
                <a:gd name="T17" fmla="*/ 48 h 158"/>
                <a:gd name="T18" fmla="*/ 8 w 330"/>
                <a:gd name="T19" fmla="*/ 76 h 158"/>
                <a:gd name="T20" fmla="*/ 8 w 330"/>
                <a:gd name="T21" fmla="*/ 107 h 158"/>
                <a:gd name="T22" fmla="*/ 8 w 330"/>
                <a:gd name="T23" fmla="*/ 107 h 158"/>
                <a:gd name="T24" fmla="*/ 4 w 330"/>
                <a:gd name="T25" fmla="*/ 111 h 158"/>
                <a:gd name="T26" fmla="*/ 4 w 330"/>
                <a:gd name="T27" fmla="*/ 113 h 158"/>
                <a:gd name="T28" fmla="*/ 3 w 330"/>
                <a:gd name="T29" fmla="*/ 113 h 158"/>
                <a:gd name="T30" fmla="*/ 0 w 330"/>
                <a:gd name="T31" fmla="*/ 116 h 158"/>
                <a:gd name="T32" fmla="*/ 0 w 330"/>
                <a:gd name="T33" fmla="*/ 125 h 158"/>
                <a:gd name="T34" fmla="*/ 3 w 330"/>
                <a:gd name="T35" fmla="*/ 128 h 158"/>
                <a:gd name="T36" fmla="*/ 4 w 330"/>
                <a:gd name="T37" fmla="*/ 128 h 158"/>
                <a:gd name="T38" fmla="*/ 8 w 330"/>
                <a:gd name="T39" fmla="*/ 131 h 158"/>
                <a:gd name="T40" fmla="*/ 10 w 330"/>
                <a:gd name="T41" fmla="*/ 131 h 158"/>
                <a:gd name="T42" fmla="*/ 18 w 330"/>
                <a:gd name="T43" fmla="*/ 131 h 158"/>
                <a:gd name="T44" fmla="*/ 30 w 330"/>
                <a:gd name="T45" fmla="*/ 131 h 158"/>
                <a:gd name="T46" fmla="*/ 33 w 330"/>
                <a:gd name="T47" fmla="*/ 132 h 158"/>
                <a:gd name="T48" fmla="*/ 33 w 330"/>
                <a:gd name="T49" fmla="*/ 131 h 158"/>
                <a:gd name="T50" fmla="*/ 37 w 330"/>
                <a:gd name="T51" fmla="*/ 131 h 158"/>
                <a:gd name="T52" fmla="*/ 36 w 330"/>
                <a:gd name="T53" fmla="*/ 137 h 158"/>
                <a:gd name="T54" fmla="*/ 57 w 330"/>
                <a:gd name="T55" fmla="*/ 158 h 158"/>
                <a:gd name="T56" fmla="*/ 78 w 330"/>
                <a:gd name="T57" fmla="*/ 137 h 158"/>
                <a:gd name="T58" fmla="*/ 77 w 330"/>
                <a:gd name="T59" fmla="*/ 131 h 158"/>
                <a:gd name="T60" fmla="*/ 220 w 330"/>
                <a:gd name="T61" fmla="*/ 131 h 158"/>
                <a:gd name="T62" fmla="*/ 219 w 330"/>
                <a:gd name="T63" fmla="*/ 137 h 158"/>
                <a:gd name="T64" fmla="*/ 240 w 330"/>
                <a:gd name="T65" fmla="*/ 158 h 158"/>
                <a:gd name="T66" fmla="*/ 260 w 330"/>
                <a:gd name="T67" fmla="*/ 137 h 158"/>
                <a:gd name="T68" fmla="*/ 259 w 330"/>
                <a:gd name="T69" fmla="*/ 131 h 158"/>
                <a:gd name="T70" fmla="*/ 272 w 330"/>
                <a:gd name="T71" fmla="*/ 131 h 158"/>
                <a:gd name="T72" fmla="*/ 271 w 330"/>
                <a:gd name="T73" fmla="*/ 137 h 158"/>
                <a:gd name="T74" fmla="*/ 292 w 330"/>
                <a:gd name="T75" fmla="*/ 158 h 158"/>
                <a:gd name="T76" fmla="*/ 312 w 330"/>
                <a:gd name="T77" fmla="*/ 137 h 158"/>
                <a:gd name="T78" fmla="*/ 312 w 330"/>
                <a:gd name="T79" fmla="*/ 131 h 158"/>
                <a:gd name="T80" fmla="*/ 314 w 330"/>
                <a:gd name="T81" fmla="*/ 131 h 158"/>
                <a:gd name="T82" fmla="*/ 317 w 330"/>
                <a:gd name="T83" fmla="*/ 128 h 158"/>
                <a:gd name="T84" fmla="*/ 317 w 330"/>
                <a:gd name="T85" fmla="*/ 113 h 158"/>
                <a:gd name="T86" fmla="*/ 326 w 330"/>
                <a:gd name="T87" fmla="*/ 113 h 158"/>
                <a:gd name="T88" fmla="*/ 330 w 330"/>
                <a:gd name="T89" fmla="*/ 109 h 158"/>
                <a:gd name="T90" fmla="*/ 330 w 330"/>
                <a:gd name="T91" fmla="*/ 4 h 158"/>
                <a:gd name="T92" fmla="*/ 326 w 330"/>
                <a:gd name="T93" fmla="*/ 0 h 158"/>
                <a:gd name="T94" fmla="*/ 25 w 330"/>
                <a:gd name="T95" fmla="*/ 50 h 158"/>
                <a:gd name="T96" fmla="*/ 50 w 330"/>
                <a:gd name="T97" fmla="*/ 50 h 158"/>
                <a:gd name="T98" fmla="*/ 50 w 330"/>
                <a:gd name="T99" fmla="*/ 77 h 158"/>
                <a:gd name="T100" fmla="*/ 14 w 330"/>
                <a:gd name="T101" fmla="*/ 77 h 158"/>
                <a:gd name="T102" fmla="*/ 25 w 330"/>
                <a:gd name="T103"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0" h="158">
                  <a:moveTo>
                    <a:pt x="326" y="0"/>
                  </a:moveTo>
                  <a:cubicBezTo>
                    <a:pt x="78" y="0"/>
                    <a:pt x="78" y="0"/>
                    <a:pt x="78" y="0"/>
                  </a:cubicBezTo>
                  <a:cubicBezTo>
                    <a:pt x="76" y="0"/>
                    <a:pt x="74" y="2"/>
                    <a:pt x="74" y="4"/>
                  </a:cubicBezTo>
                  <a:cubicBezTo>
                    <a:pt x="74" y="100"/>
                    <a:pt x="74" y="100"/>
                    <a:pt x="74" y="100"/>
                  </a:cubicBezTo>
                  <a:cubicBezTo>
                    <a:pt x="71" y="100"/>
                    <a:pt x="71" y="100"/>
                    <a:pt x="71" y="100"/>
                  </a:cubicBezTo>
                  <a:cubicBezTo>
                    <a:pt x="71" y="48"/>
                    <a:pt x="71" y="48"/>
                    <a:pt x="71" y="48"/>
                  </a:cubicBezTo>
                  <a:cubicBezTo>
                    <a:pt x="71" y="46"/>
                    <a:pt x="69" y="44"/>
                    <a:pt x="67" y="44"/>
                  </a:cubicBezTo>
                  <a:cubicBezTo>
                    <a:pt x="23" y="44"/>
                    <a:pt x="23" y="44"/>
                    <a:pt x="23" y="44"/>
                  </a:cubicBezTo>
                  <a:cubicBezTo>
                    <a:pt x="21" y="44"/>
                    <a:pt x="19" y="46"/>
                    <a:pt x="19" y="48"/>
                  </a:cubicBezTo>
                  <a:cubicBezTo>
                    <a:pt x="8" y="76"/>
                    <a:pt x="8" y="76"/>
                    <a:pt x="8" y="76"/>
                  </a:cubicBezTo>
                  <a:cubicBezTo>
                    <a:pt x="8" y="107"/>
                    <a:pt x="8" y="107"/>
                    <a:pt x="8" y="107"/>
                  </a:cubicBezTo>
                  <a:cubicBezTo>
                    <a:pt x="8" y="107"/>
                    <a:pt x="8" y="107"/>
                    <a:pt x="8" y="107"/>
                  </a:cubicBezTo>
                  <a:cubicBezTo>
                    <a:pt x="6" y="107"/>
                    <a:pt x="4" y="109"/>
                    <a:pt x="4" y="111"/>
                  </a:cubicBezTo>
                  <a:cubicBezTo>
                    <a:pt x="4" y="113"/>
                    <a:pt x="4" y="113"/>
                    <a:pt x="4" y="113"/>
                  </a:cubicBezTo>
                  <a:cubicBezTo>
                    <a:pt x="3" y="113"/>
                    <a:pt x="3" y="113"/>
                    <a:pt x="3" y="113"/>
                  </a:cubicBezTo>
                  <a:cubicBezTo>
                    <a:pt x="2" y="113"/>
                    <a:pt x="0" y="114"/>
                    <a:pt x="0" y="116"/>
                  </a:cubicBezTo>
                  <a:cubicBezTo>
                    <a:pt x="0" y="125"/>
                    <a:pt x="0" y="125"/>
                    <a:pt x="0" y="125"/>
                  </a:cubicBezTo>
                  <a:cubicBezTo>
                    <a:pt x="0" y="126"/>
                    <a:pt x="2" y="128"/>
                    <a:pt x="3" y="128"/>
                  </a:cubicBezTo>
                  <a:cubicBezTo>
                    <a:pt x="4" y="128"/>
                    <a:pt x="4" y="128"/>
                    <a:pt x="4" y="128"/>
                  </a:cubicBezTo>
                  <a:cubicBezTo>
                    <a:pt x="4" y="130"/>
                    <a:pt x="6" y="131"/>
                    <a:pt x="8" y="131"/>
                  </a:cubicBezTo>
                  <a:cubicBezTo>
                    <a:pt x="10" y="131"/>
                    <a:pt x="10" y="131"/>
                    <a:pt x="10" y="131"/>
                  </a:cubicBezTo>
                  <a:cubicBezTo>
                    <a:pt x="18" y="131"/>
                    <a:pt x="18" y="131"/>
                    <a:pt x="18" y="131"/>
                  </a:cubicBezTo>
                  <a:cubicBezTo>
                    <a:pt x="30" y="131"/>
                    <a:pt x="30" y="131"/>
                    <a:pt x="30" y="131"/>
                  </a:cubicBezTo>
                  <a:cubicBezTo>
                    <a:pt x="33" y="132"/>
                    <a:pt x="33" y="132"/>
                    <a:pt x="33" y="132"/>
                  </a:cubicBezTo>
                  <a:cubicBezTo>
                    <a:pt x="33" y="131"/>
                    <a:pt x="33" y="131"/>
                    <a:pt x="33" y="131"/>
                  </a:cubicBezTo>
                  <a:cubicBezTo>
                    <a:pt x="37" y="131"/>
                    <a:pt x="37" y="131"/>
                    <a:pt x="37" y="131"/>
                  </a:cubicBezTo>
                  <a:cubicBezTo>
                    <a:pt x="37" y="133"/>
                    <a:pt x="36" y="135"/>
                    <a:pt x="36" y="137"/>
                  </a:cubicBezTo>
                  <a:cubicBezTo>
                    <a:pt x="36" y="148"/>
                    <a:pt x="46" y="158"/>
                    <a:pt x="57" y="158"/>
                  </a:cubicBezTo>
                  <a:cubicBezTo>
                    <a:pt x="68" y="158"/>
                    <a:pt x="78" y="148"/>
                    <a:pt x="78" y="137"/>
                  </a:cubicBezTo>
                  <a:cubicBezTo>
                    <a:pt x="78" y="135"/>
                    <a:pt x="77" y="133"/>
                    <a:pt x="77" y="131"/>
                  </a:cubicBezTo>
                  <a:cubicBezTo>
                    <a:pt x="220" y="131"/>
                    <a:pt x="220" y="131"/>
                    <a:pt x="220" y="131"/>
                  </a:cubicBezTo>
                  <a:cubicBezTo>
                    <a:pt x="219" y="133"/>
                    <a:pt x="219" y="135"/>
                    <a:pt x="219" y="137"/>
                  </a:cubicBezTo>
                  <a:cubicBezTo>
                    <a:pt x="219" y="148"/>
                    <a:pt x="228" y="158"/>
                    <a:pt x="240" y="158"/>
                  </a:cubicBezTo>
                  <a:cubicBezTo>
                    <a:pt x="251" y="158"/>
                    <a:pt x="260" y="148"/>
                    <a:pt x="260" y="137"/>
                  </a:cubicBezTo>
                  <a:cubicBezTo>
                    <a:pt x="260" y="135"/>
                    <a:pt x="260" y="133"/>
                    <a:pt x="259" y="131"/>
                  </a:cubicBezTo>
                  <a:cubicBezTo>
                    <a:pt x="272" y="131"/>
                    <a:pt x="272" y="131"/>
                    <a:pt x="272" y="131"/>
                  </a:cubicBezTo>
                  <a:cubicBezTo>
                    <a:pt x="271" y="133"/>
                    <a:pt x="271" y="135"/>
                    <a:pt x="271" y="137"/>
                  </a:cubicBezTo>
                  <a:cubicBezTo>
                    <a:pt x="271" y="148"/>
                    <a:pt x="280" y="158"/>
                    <a:pt x="292" y="158"/>
                  </a:cubicBezTo>
                  <a:cubicBezTo>
                    <a:pt x="303" y="158"/>
                    <a:pt x="312" y="148"/>
                    <a:pt x="312" y="137"/>
                  </a:cubicBezTo>
                  <a:cubicBezTo>
                    <a:pt x="312" y="135"/>
                    <a:pt x="312" y="133"/>
                    <a:pt x="312" y="131"/>
                  </a:cubicBezTo>
                  <a:cubicBezTo>
                    <a:pt x="314" y="131"/>
                    <a:pt x="314" y="131"/>
                    <a:pt x="314" y="131"/>
                  </a:cubicBezTo>
                  <a:cubicBezTo>
                    <a:pt x="315" y="131"/>
                    <a:pt x="317" y="130"/>
                    <a:pt x="317" y="128"/>
                  </a:cubicBezTo>
                  <a:cubicBezTo>
                    <a:pt x="317" y="113"/>
                    <a:pt x="317" y="113"/>
                    <a:pt x="317" y="113"/>
                  </a:cubicBezTo>
                  <a:cubicBezTo>
                    <a:pt x="326" y="113"/>
                    <a:pt x="326" y="113"/>
                    <a:pt x="326" y="113"/>
                  </a:cubicBezTo>
                  <a:cubicBezTo>
                    <a:pt x="328" y="113"/>
                    <a:pt x="330" y="111"/>
                    <a:pt x="330" y="109"/>
                  </a:cubicBezTo>
                  <a:cubicBezTo>
                    <a:pt x="330" y="4"/>
                    <a:pt x="330" y="4"/>
                    <a:pt x="330" y="4"/>
                  </a:cubicBezTo>
                  <a:cubicBezTo>
                    <a:pt x="330" y="2"/>
                    <a:pt x="328" y="0"/>
                    <a:pt x="326" y="0"/>
                  </a:cubicBezTo>
                  <a:close/>
                  <a:moveTo>
                    <a:pt x="25" y="50"/>
                  </a:moveTo>
                  <a:cubicBezTo>
                    <a:pt x="50" y="50"/>
                    <a:pt x="50" y="50"/>
                    <a:pt x="50" y="50"/>
                  </a:cubicBezTo>
                  <a:cubicBezTo>
                    <a:pt x="50" y="77"/>
                    <a:pt x="50" y="77"/>
                    <a:pt x="50" y="77"/>
                  </a:cubicBezTo>
                  <a:cubicBezTo>
                    <a:pt x="14" y="77"/>
                    <a:pt x="14" y="77"/>
                    <a:pt x="14" y="77"/>
                  </a:cubicBezTo>
                  <a:lnTo>
                    <a:pt x="25" y="50"/>
                  </a:ln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85" name="Freeform 2001"/>
            <p:cNvSpPr>
              <a:spLocks noEditPoints="1"/>
            </p:cNvSpPr>
            <p:nvPr/>
          </p:nvSpPr>
          <p:spPr bwMode="auto">
            <a:xfrm>
              <a:off x="4444092" y="5035016"/>
              <a:ext cx="330047" cy="169836"/>
            </a:xfrm>
            <a:custGeom>
              <a:avLst/>
              <a:gdLst>
                <a:gd name="T0" fmla="*/ 326 w 330"/>
                <a:gd name="T1" fmla="*/ 0 h 158"/>
                <a:gd name="T2" fmla="*/ 78 w 330"/>
                <a:gd name="T3" fmla="*/ 0 h 158"/>
                <a:gd name="T4" fmla="*/ 74 w 330"/>
                <a:gd name="T5" fmla="*/ 4 h 158"/>
                <a:gd name="T6" fmla="*/ 74 w 330"/>
                <a:gd name="T7" fmla="*/ 100 h 158"/>
                <a:gd name="T8" fmla="*/ 71 w 330"/>
                <a:gd name="T9" fmla="*/ 100 h 158"/>
                <a:gd name="T10" fmla="*/ 71 w 330"/>
                <a:gd name="T11" fmla="*/ 48 h 158"/>
                <a:gd name="T12" fmla="*/ 67 w 330"/>
                <a:gd name="T13" fmla="*/ 44 h 158"/>
                <a:gd name="T14" fmla="*/ 23 w 330"/>
                <a:gd name="T15" fmla="*/ 44 h 158"/>
                <a:gd name="T16" fmla="*/ 19 w 330"/>
                <a:gd name="T17" fmla="*/ 48 h 158"/>
                <a:gd name="T18" fmla="*/ 8 w 330"/>
                <a:gd name="T19" fmla="*/ 76 h 158"/>
                <a:gd name="T20" fmla="*/ 8 w 330"/>
                <a:gd name="T21" fmla="*/ 107 h 158"/>
                <a:gd name="T22" fmla="*/ 8 w 330"/>
                <a:gd name="T23" fmla="*/ 107 h 158"/>
                <a:gd name="T24" fmla="*/ 4 w 330"/>
                <a:gd name="T25" fmla="*/ 111 h 158"/>
                <a:gd name="T26" fmla="*/ 4 w 330"/>
                <a:gd name="T27" fmla="*/ 113 h 158"/>
                <a:gd name="T28" fmla="*/ 3 w 330"/>
                <a:gd name="T29" fmla="*/ 113 h 158"/>
                <a:gd name="T30" fmla="*/ 0 w 330"/>
                <a:gd name="T31" fmla="*/ 116 h 158"/>
                <a:gd name="T32" fmla="*/ 0 w 330"/>
                <a:gd name="T33" fmla="*/ 125 h 158"/>
                <a:gd name="T34" fmla="*/ 3 w 330"/>
                <a:gd name="T35" fmla="*/ 128 h 158"/>
                <a:gd name="T36" fmla="*/ 4 w 330"/>
                <a:gd name="T37" fmla="*/ 128 h 158"/>
                <a:gd name="T38" fmla="*/ 8 w 330"/>
                <a:gd name="T39" fmla="*/ 131 h 158"/>
                <a:gd name="T40" fmla="*/ 10 w 330"/>
                <a:gd name="T41" fmla="*/ 131 h 158"/>
                <a:gd name="T42" fmla="*/ 18 w 330"/>
                <a:gd name="T43" fmla="*/ 131 h 158"/>
                <a:gd name="T44" fmla="*/ 30 w 330"/>
                <a:gd name="T45" fmla="*/ 131 h 158"/>
                <a:gd name="T46" fmla="*/ 33 w 330"/>
                <a:gd name="T47" fmla="*/ 132 h 158"/>
                <a:gd name="T48" fmla="*/ 33 w 330"/>
                <a:gd name="T49" fmla="*/ 131 h 158"/>
                <a:gd name="T50" fmla="*/ 37 w 330"/>
                <a:gd name="T51" fmla="*/ 131 h 158"/>
                <a:gd name="T52" fmla="*/ 36 w 330"/>
                <a:gd name="T53" fmla="*/ 137 h 158"/>
                <a:gd name="T54" fmla="*/ 57 w 330"/>
                <a:gd name="T55" fmla="*/ 158 h 158"/>
                <a:gd name="T56" fmla="*/ 78 w 330"/>
                <a:gd name="T57" fmla="*/ 137 h 158"/>
                <a:gd name="T58" fmla="*/ 77 w 330"/>
                <a:gd name="T59" fmla="*/ 131 h 158"/>
                <a:gd name="T60" fmla="*/ 220 w 330"/>
                <a:gd name="T61" fmla="*/ 131 h 158"/>
                <a:gd name="T62" fmla="*/ 219 w 330"/>
                <a:gd name="T63" fmla="*/ 137 h 158"/>
                <a:gd name="T64" fmla="*/ 240 w 330"/>
                <a:gd name="T65" fmla="*/ 158 h 158"/>
                <a:gd name="T66" fmla="*/ 260 w 330"/>
                <a:gd name="T67" fmla="*/ 137 h 158"/>
                <a:gd name="T68" fmla="*/ 259 w 330"/>
                <a:gd name="T69" fmla="*/ 131 h 158"/>
                <a:gd name="T70" fmla="*/ 272 w 330"/>
                <a:gd name="T71" fmla="*/ 131 h 158"/>
                <a:gd name="T72" fmla="*/ 271 w 330"/>
                <a:gd name="T73" fmla="*/ 137 h 158"/>
                <a:gd name="T74" fmla="*/ 292 w 330"/>
                <a:gd name="T75" fmla="*/ 158 h 158"/>
                <a:gd name="T76" fmla="*/ 312 w 330"/>
                <a:gd name="T77" fmla="*/ 137 h 158"/>
                <a:gd name="T78" fmla="*/ 312 w 330"/>
                <a:gd name="T79" fmla="*/ 131 h 158"/>
                <a:gd name="T80" fmla="*/ 314 w 330"/>
                <a:gd name="T81" fmla="*/ 131 h 158"/>
                <a:gd name="T82" fmla="*/ 317 w 330"/>
                <a:gd name="T83" fmla="*/ 128 h 158"/>
                <a:gd name="T84" fmla="*/ 317 w 330"/>
                <a:gd name="T85" fmla="*/ 113 h 158"/>
                <a:gd name="T86" fmla="*/ 326 w 330"/>
                <a:gd name="T87" fmla="*/ 113 h 158"/>
                <a:gd name="T88" fmla="*/ 330 w 330"/>
                <a:gd name="T89" fmla="*/ 109 h 158"/>
                <a:gd name="T90" fmla="*/ 330 w 330"/>
                <a:gd name="T91" fmla="*/ 4 h 158"/>
                <a:gd name="T92" fmla="*/ 326 w 330"/>
                <a:gd name="T93" fmla="*/ 0 h 158"/>
                <a:gd name="T94" fmla="*/ 25 w 330"/>
                <a:gd name="T95" fmla="*/ 50 h 158"/>
                <a:gd name="T96" fmla="*/ 50 w 330"/>
                <a:gd name="T97" fmla="*/ 50 h 158"/>
                <a:gd name="T98" fmla="*/ 50 w 330"/>
                <a:gd name="T99" fmla="*/ 77 h 158"/>
                <a:gd name="T100" fmla="*/ 14 w 330"/>
                <a:gd name="T101" fmla="*/ 77 h 158"/>
                <a:gd name="T102" fmla="*/ 25 w 330"/>
                <a:gd name="T103"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0" h="158">
                  <a:moveTo>
                    <a:pt x="326" y="0"/>
                  </a:moveTo>
                  <a:cubicBezTo>
                    <a:pt x="78" y="0"/>
                    <a:pt x="78" y="0"/>
                    <a:pt x="78" y="0"/>
                  </a:cubicBezTo>
                  <a:cubicBezTo>
                    <a:pt x="76" y="0"/>
                    <a:pt x="74" y="2"/>
                    <a:pt x="74" y="4"/>
                  </a:cubicBezTo>
                  <a:cubicBezTo>
                    <a:pt x="74" y="100"/>
                    <a:pt x="74" y="100"/>
                    <a:pt x="74" y="100"/>
                  </a:cubicBezTo>
                  <a:cubicBezTo>
                    <a:pt x="71" y="100"/>
                    <a:pt x="71" y="100"/>
                    <a:pt x="71" y="100"/>
                  </a:cubicBezTo>
                  <a:cubicBezTo>
                    <a:pt x="71" y="48"/>
                    <a:pt x="71" y="48"/>
                    <a:pt x="71" y="48"/>
                  </a:cubicBezTo>
                  <a:cubicBezTo>
                    <a:pt x="71" y="46"/>
                    <a:pt x="69" y="44"/>
                    <a:pt x="67" y="44"/>
                  </a:cubicBezTo>
                  <a:cubicBezTo>
                    <a:pt x="23" y="44"/>
                    <a:pt x="23" y="44"/>
                    <a:pt x="23" y="44"/>
                  </a:cubicBezTo>
                  <a:cubicBezTo>
                    <a:pt x="21" y="44"/>
                    <a:pt x="19" y="46"/>
                    <a:pt x="19" y="48"/>
                  </a:cubicBezTo>
                  <a:cubicBezTo>
                    <a:pt x="8" y="76"/>
                    <a:pt x="8" y="76"/>
                    <a:pt x="8" y="76"/>
                  </a:cubicBezTo>
                  <a:cubicBezTo>
                    <a:pt x="8" y="107"/>
                    <a:pt x="8" y="107"/>
                    <a:pt x="8" y="107"/>
                  </a:cubicBezTo>
                  <a:cubicBezTo>
                    <a:pt x="8" y="107"/>
                    <a:pt x="8" y="107"/>
                    <a:pt x="8" y="107"/>
                  </a:cubicBezTo>
                  <a:cubicBezTo>
                    <a:pt x="6" y="107"/>
                    <a:pt x="4" y="109"/>
                    <a:pt x="4" y="111"/>
                  </a:cubicBezTo>
                  <a:cubicBezTo>
                    <a:pt x="4" y="113"/>
                    <a:pt x="4" y="113"/>
                    <a:pt x="4" y="113"/>
                  </a:cubicBezTo>
                  <a:cubicBezTo>
                    <a:pt x="3" y="113"/>
                    <a:pt x="3" y="113"/>
                    <a:pt x="3" y="113"/>
                  </a:cubicBezTo>
                  <a:cubicBezTo>
                    <a:pt x="2" y="113"/>
                    <a:pt x="0" y="114"/>
                    <a:pt x="0" y="116"/>
                  </a:cubicBezTo>
                  <a:cubicBezTo>
                    <a:pt x="0" y="125"/>
                    <a:pt x="0" y="125"/>
                    <a:pt x="0" y="125"/>
                  </a:cubicBezTo>
                  <a:cubicBezTo>
                    <a:pt x="0" y="126"/>
                    <a:pt x="2" y="128"/>
                    <a:pt x="3" y="128"/>
                  </a:cubicBezTo>
                  <a:cubicBezTo>
                    <a:pt x="4" y="128"/>
                    <a:pt x="4" y="128"/>
                    <a:pt x="4" y="128"/>
                  </a:cubicBezTo>
                  <a:cubicBezTo>
                    <a:pt x="4" y="130"/>
                    <a:pt x="6" y="131"/>
                    <a:pt x="8" y="131"/>
                  </a:cubicBezTo>
                  <a:cubicBezTo>
                    <a:pt x="10" y="131"/>
                    <a:pt x="10" y="131"/>
                    <a:pt x="10" y="131"/>
                  </a:cubicBezTo>
                  <a:cubicBezTo>
                    <a:pt x="18" y="131"/>
                    <a:pt x="18" y="131"/>
                    <a:pt x="18" y="131"/>
                  </a:cubicBezTo>
                  <a:cubicBezTo>
                    <a:pt x="30" y="131"/>
                    <a:pt x="30" y="131"/>
                    <a:pt x="30" y="131"/>
                  </a:cubicBezTo>
                  <a:cubicBezTo>
                    <a:pt x="33" y="132"/>
                    <a:pt x="33" y="132"/>
                    <a:pt x="33" y="132"/>
                  </a:cubicBezTo>
                  <a:cubicBezTo>
                    <a:pt x="33" y="131"/>
                    <a:pt x="33" y="131"/>
                    <a:pt x="33" y="131"/>
                  </a:cubicBezTo>
                  <a:cubicBezTo>
                    <a:pt x="37" y="131"/>
                    <a:pt x="37" y="131"/>
                    <a:pt x="37" y="131"/>
                  </a:cubicBezTo>
                  <a:cubicBezTo>
                    <a:pt x="37" y="133"/>
                    <a:pt x="36" y="135"/>
                    <a:pt x="36" y="137"/>
                  </a:cubicBezTo>
                  <a:cubicBezTo>
                    <a:pt x="36" y="148"/>
                    <a:pt x="46" y="158"/>
                    <a:pt x="57" y="158"/>
                  </a:cubicBezTo>
                  <a:cubicBezTo>
                    <a:pt x="68" y="158"/>
                    <a:pt x="78" y="148"/>
                    <a:pt x="78" y="137"/>
                  </a:cubicBezTo>
                  <a:cubicBezTo>
                    <a:pt x="78" y="135"/>
                    <a:pt x="77" y="133"/>
                    <a:pt x="77" y="131"/>
                  </a:cubicBezTo>
                  <a:cubicBezTo>
                    <a:pt x="220" y="131"/>
                    <a:pt x="220" y="131"/>
                    <a:pt x="220" y="131"/>
                  </a:cubicBezTo>
                  <a:cubicBezTo>
                    <a:pt x="219" y="133"/>
                    <a:pt x="219" y="135"/>
                    <a:pt x="219" y="137"/>
                  </a:cubicBezTo>
                  <a:cubicBezTo>
                    <a:pt x="219" y="148"/>
                    <a:pt x="228" y="158"/>
                    <a:pt x="240" y="158"/>
                  </a:cubicBezTo>
                  <a:cubicBezTo>
                    <a:pt x="251" y="158"/>
                    <a:pt x="260" y="148"/>
                    <a:pt x="260" y="137"/>
                  </a:cubicBezTo>
                  <a:cubicBezTo>
                    <a:pt x="260" y="135"/>
                    <a:pt x="260" y="133"/>
                    <a:pt x="259" y="131"/>
                  </a:cubicBezTo>
                  <a:cubicBezTo>
                    <a:pt x="272" y="131"/>
                    <a:pt x="272" y="131"/>
                    <a:pt x="272" y="131"/>
                  </a:cubicBezTo>
                  <a:cubicBezTo>
                    <a:pt x="271" y="133"/>
                    <a:pt x="271" y="135"/>
                    <a:pt x="271" y="137"/>
                  </a:cubicBezTo>
                  <a:cubicBezTo>
                    <a:pt x="271" y="148"/>
                    <a:pt x="280" y="158"/>
                    <a:pt x="292" y="158"/>
                  </a:cubicBezTo>
                  <a:cubicBezTo>
                    <a:pt x="303" y="158"/>
                    <a:pt x="312" y="148"/>
                    <a:pt x="312" y="137"/>
                  </a:cubicBezTo>
                  <a:cubicBezTo>
                    <a:pt x="312" y="135"/>
                    <a:pt x="312" y="133"/>
                    <a:pt x="312" y="131"/>
                  </a:cubicBezTo>
                  <a:cubicBezTo>
                    <a:pt x="314" y="131"/>
                    <a:pt x="314" y="131"/>
                    <a:pt x="314" y="131"/>
                  </a:cubicBezTo>
                  <a:cubicBezTo>
                    <a:pt x="315" y="131"/>
                    <a:pt x="317" y="130"/>
                    <a:pt x="317" y="128"/>
                  </a:cubicBezTo>
                  <a:cubicBezTo>
                    <a:pt x="317" y="113"/>
                    <a:pt x="317" y="113"/>
                    <a:pt x="317" y="113"/>
                  </a:cubicBezTo>
                  <a:cubicBezTo>
                    <a:pt x="326" y="113"/>
                    <a:pt x="326" y="113"/>
                    <a:pt x="326" y="113"/>
                  </a:cubicBezTo>
                  <a:cubicBezTo>
                    <a:pt x="328" y="113"/>
                    <a:pt x="330" y="111"/>
                    <a:pt x="330" y="109"/>
                  </a:cubicBezTo>
                  <a:cubicBezTo>
                    <a:pt x="330" y="4"/>
                    <a:pt x="330" y="4"/>
                    <a:pt x="330" y="4"/>
                  </a:cubicBezTo>
                  <a:cubicBezTo>
                    <a:pt x="330" y="2"/>
                    <a:pt x="328" y="0"/>
                    <a:pt x="326" y="0"/>
                  </a:cubicBezTo>
                  <a:close/>
                  <a:moveTo>
                    <a:pt x="25" y="50"/>
                  </a:moveTo>
                  <a:cubicBezTo>
                    <a:pt x="50" y="50"/>
                    <a:pt x="50" y="50"/>
                    <a:pt x="50" y="50"/>
                  </a:cubicBezTo>
                  <a:cubicBezTo>
                    <a:pt x="50" y="77"/>
                    <a:pt x="50" y="77"/>
                    <a:pt x="50" y="77"/>
                  </a:cubicBezTo>
                  <a:cubicBezTo>
                    <a:pt x="14" y="77"/>
                    <a:pt x="14" y="77"/>
                    <a:pt x="14" y="77"/>
                  </a:cubicBezTo>
                  <a:lnTo>
                    <a:pt x="25" y="50"/>
                  </a:ln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86" name="Freeform 2001"/>
            <p:cNvSpPr>
              <a:spLocks noEditPoints="1"/>
            </p:cNvSpPr>
            <p:nvPr/>
          </p:nvSpPr>
          <p:spPr bwMode="auto">
            <a:xfrm>
              <a:off x="7531767" y="5804878"/>
              <a:ext cx="330047" cy="169836"/>
            </a:xfrm>
            <a:custGeom>
              <a:avLst/>
              <a:gdLst>
                <a:gd name="T0" fmla="*/ 326 w 330"/>
                <a:gd name="T1" fmla="*/ 0 h 158"/>
                <a:gd name="T2" fmla="*/ 78 w 330"/>
                <a:gd name="T3" fmla="*/ 0 h 158"/>
                <a:gd name="T4" fmla="*/ 74 w 330"/>
                <a:gd name="T5" fmla="*/ 4 h 158"/>
                <a:gd name="T6" fmla="*/ 74 w 330"/>
                <a:gd name="T7" fmla="*/ 100 h 158"/>
                <a:gd name="T8" fmla="*/ 71 w 330"/>
                <a:gd name="T9" fmla="*/ 100 h 158"/>
                <a:gd name="T10" fmla="*/ 71 w 330"/>
                <a:gd name="T11" fmla="*/ 48 h 158"/>
                <a:gd name="T12" fmla="*/ 67 w 330"/>
                <a:gd name="T13" fmla="*/ 44 h 158"/>
                <a:gd name="T14" fmla="*/ 23 w 330"/>
                <a:gd name="T15" fmla="*/ 44 h 158"/>
                <a:gd name="T16" fmla="*/ 19 w 330"/>
                <a:gd name="T17" fmla="*/ 48 h 158"/>
                <a:gd name="T18" fmla="*/ 8 w 330"/>
                <a:gd name="T19" fmla="*/ 76 h 158"/>
                <a:gd name="T20" fmla="*/ 8 w 330"/>
                <a:gd name="T21" fmla="*/ 107 h 158"/>
                <a:gd name="T22" fmla="*/ 8 w 330"/>
                <a:gd name="T23" fmla="*/ 107 h 158"/>
                <a:gd name="T24" fmla="*/ 4 w 330"/>
                <a:gd name="T25" fmla="*/ 111 h 158"/>
                <a:gd name="T26" fmla="*/ 4 w 330"/>
                <a:gd name="T27" fmla="*/ 113 h 158"/>
                <a:gd name="T28" fmla="*/ 3 w 330"/>
                <a:gd name="T29" fmla="*/ 113 h 158"/>
                <a:gd name="T30" fmla="*/ 0 w 330"/>
                <a:gd name="T31" fmla="*/ 116 h 158"/>
                <a:gd name="T32" fmla="*/ 0 w 330"/>
                <a:gd name="T33" fmla="*/ 125 h 158"/>
                <a:gd name="T34" fmla="*/ 3 w 330"/>
                <a:gd name="T35" fmla="*/ 128 h 158"/>
                <a:gd name="T36" fmla="*/ 4 w 330"/>
                <a:gd name="T37" fmla="*/ 128 h 158"/>
                <a:gd name="T38" fmla="*/ 8 w 330"/>
                <a:gd name="T39" fmla="*/ 131 h 158"/>
                <a:gd name="T40" fmla="*/ 10 w 330"/>
                <a:gd name="T41" fmla="*/ 131 h 158"/>
                <a:gd name="T42" fmla="*/ 18 w 330"/>
                <a:gd name="T43" fmla="*/ 131 h 158"/>
                <a:gd name="T44" fmla="*/ 30 w 330"/>
                <a:gd name="T45" fmla="*/ 131 h 158"/>
                <a:gd name="T46" fmla="*/ 33 w 330"/>
                <a:gd name="T47" fmla="*/ 132 h 158"/>
                <a:gd name="T48" fmla="*/ 33 w 330"/>
                <a:gd name="T49" fmla="*/ 131 h 158"/>
                <a:gd name="T50" fmla="*/ 37 w 330"/>
                <a:gd name="T51" fmla="*/ 131 h 158"/>
                <a:gd name="T52" fmla="*/ 36 w 330"/>
                <a:gd name="T53" fmla="*/ 137 h 158"/>
                <a:gd name="T54" fmla="*/ 57 w 330"/>
                <a:gd name="T55" fmla="*/ 158 h 158"/>
                <a:gd name="T56" fmla="*/ 78 w 330"/>
                <a:gd name="T57" fmla="*/ 137 h 158"/>
                <a:gd name="T58" fmla="*/ 77 w 330"/>
                <a:gd name="T59" fmla="*/ 131 h 158"/>
                <a:gd name="T60" fmla="*/ 220 w 330"/>
                <a:gd name="T61" fmla="*/ 131 h 158"/>
                <a:gd name="T62" fmla="*/ 219 w 330"/>
                <a:gd name="T63" fmla="*/ 137 h 158"/>
                <a:gd name="T64" fmla="*/ 240 w 330"/>
                <a:gd name="T65" fmla="*/ 158 h 158"/>
                <a:gd name="T66" fmla="*/ 260 w 330"/>
                <a:gd name="T67" fmla="*/ 137 h 158"/>
                <a:gd name="T68" fmla="*/ 259 w 330"/>
                <a:gd name="T69" fmla="*/ 131 h 158"/>
                <a:gd name="T70" fmla="*/ 272 w 330"/>
                <a:gd name="T71" fmla="*/ 131 h 158"/>
                <a:gd name="T72" fmla="*/ 271 w 330"/>
                <a:gd name="T73" fmla="*/ 137 h 158"/>
                <a:gd name="T74" fmla="*/ 292 w 330"/>
                <a:gd name="T75" fmla="*/ 158 h 158"/>
                <a:gd name="T76" fmla="*/ 312 w 330"/>
                <a:gd name="T77" fmla="*/ 137 h 158"/>
                <a:gd name="T78" fmla="*/ 312 w 330"/>
                <a:gd name="T79" fmla="*/ 131 h 158"/>
                <a:gd name="T80" fmla="*/ 314 w 330"/>
                <a:gd name="T81" fmla="*/ 131 h 158"/>
                <a:gd name="T82" fmla="*/ 317 w 330"/>
                <a:gd name="T83" fmla="*/ 128 h 158"/>
                <a:gd name="T84" fmla="*/ 317 w 330"/>
                <a:gd name="T85" fmla="*/ 113 h 158"/>
                <a:gd name="T86" fmla="*/ 326 w 330"/>
                <a:gd name="T87" fmla="*/ 113 h 158"/>
                <a:gd name="T88" fmla="*/ 330 w 330"/>
                <a:gd name="T89" fmla="*/ 109 h 158"/>
                <a:gd name="T90" fmla="*/ 330 w 330"/>
                <a:gd name="T91" fmla="*/ 4 h 158"/>
                <a:gd name="T92" fmla="*/ 326 w 330"/>
                <a:gd name="T93" fmla="*/ 0 h 158"/>
                <a:gd name="T94" fmla="*/ 25 w 330"/>
                <a:gd name="T95" fmla="*/ 50 h 158"/>
                <a:gd name="T96" fmla="*/ 50 w 330"/>
                <a:gd name="T97" fmla="*/ 50 h 158"/>
                <a:gd name="T98" fmla="*/ 50 w 330"/>
                <a:gd name="T99" fmla="*/ 77 h 158"/>
                <a:gd name="T100" fmla="*/ 14 w 330"/>
                <a:gd name="T101" fmla="*/ 77 h 158"/>
                <a:gd name="T102" fmla="*/ 25 w 330"/>
                <a:gd name="T103"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0" h="158">
                  <a:moveTo>
                    <a:pt x="326" y="0"/>
                  </a:moveTo>
                  <a:cubicBezTo>
                    <a:pt x="78" y="0"/>
                    <a:pt x="78" y="0"/>
                    <a:pt x="78" y="0"/>
                  </a:cubicBezTo>
                  <a:cubicBezTo>
                    <a:pt x="76" y="0"/>
                    <a:pt x="74" y="2"/>
                    <a:pt x="74" y="4"/>
                  </a:cubicBezTo>
                  <a:cubicBezTo>
                    <a:pt x="74" y="100"/>
                    <a:pt x="74" y="100"/>
                    <a:pt x="74" y="100"/>
                  </a:cubicBezTo>
                  <a:cubicBezTo>
                    <a:pt x="71" y="100"/>
                    <a:pt x="71" y="100"/>
                    <a:pt x="71" y="100"/>
                  </a:cubicBezTo>
                  <a:cubicBezTo>
                    <a:pt x="71" y="48"/>
                    <a:pt x="71" y="48"/>
                    <a:pt x="71" y="48"/>
                  </a:cubicBezTo>
                  <a:cubicBezTo>
                    <a:pt x="71" y="46"/>
                    <a:pt x="69" y="44"/>
                    <a:pt x="67" y="44"/>
                  </a:cubicBezTo>
                  <a:cubicBezTo>
                    <a:pt x="23" y="44"/>
                    <a:pt x="23" y="44"/>
                    <a:pt x="23" y="44"/>
                  </a:cubicBezTo>
                  <a:cubicBezTo>
                    <a:pt x="21" y="44"/>
                    <a:pt x="19" y="46"/>
                    <a:pt x="19" y="48"/>
                  </a:cubicBezTo>
                  <a:cubicBezTo>
                    <a:pt x="8" y="76"/>
                    <a:pt x="8" y="76"/>
                    <a:pt x="8" y="76"/>
                  </a:cubicBezTo>
                  <a:cubicBezTo>
                    <a:pt x="8" y="107"/>
                    <a:pt x="8" y="107"/>
                    <a:pt x="8" y="107"/>
                  </a:cubicBezTo>
                  <a:cubicBezTo>
                    <a:pt x="8" y="107"/>
                    <a:pt x="8" y="107"/>
                    <a:pt x="8" y="107"/>
                  </a:cubicBezTo>
                  <a:cubicBezTo>
                    <a:pt x="6" y="107"/>
                    <a:pt x="4" y="109"/>
                    <a:pt x="4" y="111"/>
                  </a:cubicBezTo>
                  <a:cubicBezTo>
                    <a:pt x="4" y="113"/>
                    <a:pt x="4" y="113"/>
                    <a:pt x="4" y="113"/>
                  </a:cubicBezTo>
                  <a:cubicBezTo>
                    <a:pt x="3" y="113"/>
                    <a:pt x="3" y="113"/>
                    <a:pt x="3" y="113"/>
                  </a:cubicBezTo>
                  <a:cubicBezTo>
                    <a:pt x="2" y="113"/>
                    <a:pt x="0" y="114"/>
                    <a:pt x="0" y="116"/>
                  </a:cubicBezTo>
                  <a:cubicBezTo>
                    <a:pt x="0" y="125"/>
                    <a:pt x="0" y="125"/>
                    <a:pt x="0" y="125"/>
                  </a:cubicBezTo>
                  <a:cubicBezTo>
                    <a:pt x="0" y="126"/>
                    <a:pt x="2" y="128"/>
                    <a:pt x="3" y="128"/>
                  </a:cubicBezTo>
                  <a:cubicBezTo>
                    <a:pt x="4" y="128"/>
                    <a:pt x="4" y="128"/>
                    <a:pt x="4" y="128"/>
                  </a:cubicBezTo>
                  <a:cubicBezTo>
                    <a:pt x="4" y="130"/>
                    <a:pt x="6" y="131"/>
                    <a:pt x="8" y="131"/>
                  </a:cubicBezTo>
                  <a:cubicBezTo>
                    <a:pt x="10" y="131"/>
                    <a:pt x="10" y="131"/>
                    <a:pt x="10" y="131"/>
                  </a:cubicBezTo>
                  <a:cubicBezTo>
                    <a:pt x="18" y="131"/>
                    <a:pt x="18" y="131"/>
                    <a:pt x="18" y="131"/>
                  </a:cubicBezTo>
                  <a:cubicBezTo>
                    <a:pt x="30" y="131"/>
                    <a:pt x="30" y="131"/>
                    <a:pt x="30" y="131"/>
                  </a:cubicBezTo>
                  <a:cubicBezTo>
                    <a:pt x="33" y="132"/>
                    <a:pt x="33" y="132"/>
                    <a:pt x="33" y="132"/>
                  </a:cubicBezTo>
                  <a:cubicBezTo>
                    <a:pt x="33" y="131"/>
                    <a:pt x="33" y="131"/>
                    <a:pt x="33" y="131"/>
                  </a:cubicBezTo>
                  <a:cubicBezTo>
                    <a:pt x="37" y="131"/>
                    <a:pt x="37" y="131"/>
                    <a:pt x="37" y="131"/>
                  </a:cubicBezTo>
                  <a:cubicBezTo>
                    <a:pt x="37" y="133"/>
                    <a:pt x="36" y="135"/>
                    <a:pt x="36" y="137"/>
                  </a:cubicBezTo>
                  <a:cubicBezTo>
                    <a:pt x="36" y="148"/>
                    <a:pt x="46" y="158"/>
                    <a:pt x="57" y="158"/>
                  </a:cubicBezTo>
                  <a:cubicBezTo>
                    <a:pt x="68" y="158"/>
                    <a:pt x="78" y="148"/>
                    <a:pt x="78" y="137"/>
                  </a:cubicBezTo>
                  <a:cubicBezTo>
                    <a:pt x="78" y="135"/>
                    <a:pt x="77" y="133"/>
                    <a:pt x="77" y="131"/>
                  </a:cubicBezTo>
                  <a:cubicBezTo>
                    <a:pt x="220" y="131"/>
                    <a:pt x="220" y="131"/>
                    <a:pt x="220" y="131"/>
                  </a:cubicBezTo>
                  <a:cubicBezTo>
                    <a:pt x="219" y="133"/>
                    <a:pt x="219" y="135"/>
                    <a:pt x="219" y="137"/>
                  </a:cubicBezTo>
                  <a:cubicBezTo>
                    <a:pt x="219" y="148"/>
                    <a:pt x="228" y="158"/>
                    <a:pt x="240" y="158"/>
                  </a:cubicBezTo>
                  <a:cubicBezTo>
                    <a:pt x="251" y="158"/>
                    <a:pt x="260" y="148"/>
                    <a:pt x="260" y="137"/>
                  </a:cubicBezTo>
                  <a:cubicBezTo>
                    <a:pt x="260" y="135"/>
                    <a:pt x="260" y="133"/>
                    <a:pt x="259" y="131"/>
                  </a:cubicBezTo>
                  <a:cubicBezTo>
                    <a:pt x="272" y="131"/>
                    <a:pt x="272" y="131"/>
                    <a:pt x="272" y="131"/>
                  </a:cubicBezTo>
                  <a:cubicBezTo>
                    <a:pt x="271" y="133"/>
                    <a:pt x="271" y="135"/>
                    <a:pt x="271" y="137"/>
                  </a:cubicBezTo>
                  <a:cubicBezTo>
                    <a:pt x="271" y="148"/>
                    <a:pt x="280" y="158"/>
                    <a:pt x="292" y="158"/>
                  </a:cubicBezTo>
                  <a:cubicBezTo>
                    <a:pt x="303" y="158"/>
                    <a:pt x="312" y="148"/>
                    <a:pt x="312" y="137"/>
                  </a:cubicBezTo>
                  <a:cubicBezTo>
                    <a:pt x="312" y="135"/>
                    <a:pt x="312" y="133"/>
                    <a:pt x="312" y="131"/>
                  </a:cubicBezTo>
                  <a:cubicBezTo>
                    <a:pt x="314" y="131"/>
                    <a:pt x="314" y="131"/>
                    <a:pt x="314" y="131"/>
                  </a:cubicBezTo>
                  <a:cubicBezTo>
                    <a:pt x="315" y="131"/>
                    <a:pt x="317" y="130"/>
                    <a:pt x="317" y="128"/>
                  </a:cubicBezTo>
                  <a:cubicBezTo>
                    <a:pt x="317" y="113"/>
                    <a:pt x="317" y="113"/>
                    <a:pt x="317" y="113"/>
                  </a:cubicBezTo>
                  <a:cubicBezTo>
                    <a:pt x="326" y="113"/>
                    <a:pt x="326" y="113"/>
                    <a:pt x="326" y="113"/>
                  </a:cubicBezTo>
                  <a:cubicBezTo>
                    <a:pt x="328" y="113"/>
                    <a:pt x="330" y="111"/>
                    <a:pt x="330" y="109"/>
                  </a:cubicBezTo>
                  <a:cubicBezTo>
                    <a:pt x="330" y="4"/>
                    <a:pt x="330" y="4"/>
                    <a:pt x="330" y="4"/>
                  </a:cubicBezTo>
                  <a:cubicBezTo>
                    <a:pt x="330" y="2"/>
                    <a:pt x="328" y="0"/>
                    <a:pt x="326" y="0"/>
                  </a:cubicBezTo>
                  <a:close/>
                  <a:moveTo>
                    <a:pt x="25" y="50"/>
                  </a:moveTo>
                  <a:cubicBezTo>
                    <a:pt x="50" y="50"/>
                    <a:pt x="50" y="50"/>
                    <a:pt x="50" y="50"/>
                  </a:cubicBezTo>
                  <a:cubicBezTo>
                    <a:pt x="50" y="77"/>
                    <a:pt x="50" y="77"/>
                    <a:pt x="50" y="77"/>
                  </a:cubicBezTo>
                  <a:cubicBezTo>
                    <a:pt x="14" y="77"/>
                    <a:pt x="14" y="77"/>
                    <a:pt x="14" y="77"/>
                  </a:cubicBezTo>
                  <a:lnTo>
                    <a:pt x="25" y="50"/>
                  </a:ln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1" name="Freeform 1993"/>
            <p:cNvSpPr>
              <a:spLocks/>
            </p:cNvSpPr>
            <p:nvPr/>
          </p:nvSpPr>
          <p:spPr bwMode="auto">
            <a:xfrm>
              <a:off x="1201429" y="3718878"/>
              <a:ext cx="334722" cy="408759"/>
            </a:xfrm>
            <a:custGeom>
              <a:avLst/>
              <a:gdLst>
                <a:gd name="T0" fmla="*/ 266 w 267"/>
                <a:gd name="T1" fmla="*/ 186 h 307"/>
                <a:gd name="T2" fmla="*/ 266 w 267"/>
                <a:gd name="T3" fmla="*/ 172 h 307"/>
                <a:gd name="T4" fmla="*/ 254 w 267"/>
                <a:gd name="T5" fmla="*/ 159 h 307"/>
                <a:gd name="T6" fmla="*/ 230 w 267"/>
                <a:gd name="T7" fmla="*/ 146 h 307"/>
                <a:gd name="T8" fmla="*/ 230 w 267"/>
                <a:gd name="T9" fmla="*/ 123 h 307"/>
                <a:gd name="T10" fmla="*/ 221 w 267"/>
                <a:gd name="T11" fmla="*/ 114 h 307"/>
                <a:gd name="T12" fmla="*/ 216 w 267"/>
                <a:gd name="T13" fmla="*/ 114 h 307"/>
                <a:gd name="T14" fmla="*/ 207 w 267"/>
                <a:gd name="T15" fmla="*/ 123 h 307"/>
                <a:gd name="T16" fmla="*/ 207 w 267"/>
                <a:gd name="T17" fmla="*/ 133 h 307"/>
                <a:gd name="T18" fmla="*/ 196 w 267"/>
                <a:gd name="T19" fmla="*/ 127 h 307"/>
                <a:gd name="T20" fmla="*/ 196 w 267"/>
                <a:gd name="T21" fmla="*/ 108 h 307"/>
                <a:gd name="T22" fmla="*/ 188 w 267"/>
                <a:gd name="T23" fmla="*/ 99 h 307"/>
                <a:gd name="T24" fmla="*/ 182 w 267"/>
                <a:gd name="T25" fmla="*/ 99 h 307"/>
                <a:gd name="T26" fmla="*/ 174 w 267"/>
                <a:gd name="T27" fmla="*/ 108 h 307"/>
                <a:gd name="T28" fmla="*/ 174 w 267"/>
                <a:gd name="T29" fmla="*/ 115 h 307"/>
                <a:gd name="T30" fmla="*/ 157 w 267"/>
                <a:gd name="T31" fmla="*/ 106 h 307"/>
                <a:gd name="T32" fmla="*/ 156 w 267"/>
                <a:gd name="T33" fmla="*/ 50 h 307"/>
                <a:gd name="T34" fmla="*/ 133 w 267"/>
                <a:gd name="T35" fmla="*/ 0 h 307"/>
                <a:gd name="T36" fmla="*/ 133 w 267"/>
                <a:gd name="T37" fmla="*/ 0 h 307"/>
                <a:gd name="T38" fmla="*/ 133 w 267"/>
                <a:gd name="T39" fmla="*/ 0 h 307"/>
                <a:gd name="T40" fmla="*/ 133 w 267"/>
                <a:gd name="T41" fmla="*/ 0 h 307"/>
                <a:gd name="T42" fmla="*/ 133 w 267"/>
                <a:gd name="T43" fmla="*/ 0 h 307"/>
                <a:gd name="T44" fmla="*/ 111 w 267"/>
                <a:gd name="T45" fmla="*/ 50 h 307"/>
                <a:gd name="T46" fmla="*/ 110 w 267"/>
                <a:gd name="T47" fmla="*/ 106 h 307"/>
                <a:gd name="T48" fmla="*/ 93 w 267"/>
                <a:gd name="T49" fmla="*/ 115 h 307"/>
                <a:gd name="T50" fmla="*/ 93 w 267"/>
                <a:gd name="T51" fmla="*/ 108 h 307"/>
                <a:gd name="T52" fmla="*/ 84 w 267"/>
                <a:gd name="T53" fmla="*/ 99 h 307"/>
                <a:gd name="T54" fmla="*/ 79 w 267"/>
                <a:gd name="T55" fmla="*/ 99 h 307"/>
                <a:gd name="T56" fmla="*/ 70 w 267"/>
                <a:gd name="T57" fmla="*/ 108 h 307"/>
                <a:gd name="T58" fmla="*/ 70 w 267"/>
                <a:gd name="T59" fmla="*/ 127 h 307"/>
                <a:gd name="T60" fmla="*/ 60 w 267"/>
                <a:gd name="T61" fmla="*/ 133 h 307"/>
                <a:gd name="T62" fmla="*/ 60 w 267"/>
                <a:gd name="T63" fmla="*/ 123 h 307"/>
                <a:gd name="T64" fmla="*/ 51 w 267"/>
                <a:gd name="T65" fmla="*/ 114 h 307"/>
                <a:gd name="T66" fmla="*/ 45 w 267"/>
                <a:gd name="T67" fmla="*/ 114 h 307"/>
                <a:gd name="T68" fmla="*/ 37 w 267"/>
                <a:gd name="T69" fmla="*/ 123 h 307"/>
                <a:gd name="T70" fmla="*/ 37 w 267"/>
                <a:gd name="T71" fmla="*/ 146 h 307"/>
                <a:gd name="T72" fmla="*/ 13 w 267"/>
                <a:gd name="T73" fmla="*/ 159 h 307"/>
                <a:gd name="T74" fmla="*/ 1 w 267"/>
                <a:gd name="T75" fmla="*/ 172 h 307"/>
                <a:gd name="T76" fmla="*/ 1 w 267"/>
                <a:gd name="T77" fmla="*/ 186 h 307"/>
                <a:gd name="T78" fmla="*/ 5 w 267"/>
                <a:gd name="T79" fmla="*/ 196 h 307"/>
                <a:gd name="T80" fmla="*/ 110 w 267"/>
                <a:gd name="T81" fmla="*/ 170 h 307"/>
                <a:gd name="T82" fmla="*/ 116 w 267"/>
                <a:gd name="T83" fmla="*/ 260 h 307"/>
                <a:gd name="T84" fmla="*/ 89 w 267"/>
                <a:gd name="T85" fmla="*/ 275 h 307"/>
                <a:gd name="T86" fmla="*/ 82 w 267"/>
                <a:gd name="T87" fmla="*/ 283 h 307"/>
                <a:gd name="T88" fmla="*/ 82 w 267"/>
                <a:gd name="T89" fmla="*/ 301 h 307"/>
                <a:gd name="T90" fmla="*/ 84 w 267"/>
                <a:gd name="T91" fmla="*/ 307 h 307"/>
                <a:gd name="T92" fmla="*/ 128 w 267"/>
                <a:gd name="T93" fmla="*/ 296 h 307"/>
                <a:gd name="T94" fmla="*/ 133 w 267"/>
                <a:gd name="T95" fmla="*/ 299 h 307"/>
                <a:gd name="T96" fmla="*/ 133 w 267"/>
                <a:gd name="T97" fmla="*/ 299 h 307"/>
                <a:gd name="T98" fmla="*/ 133 w 267"/>
                <a:gd name="T99" fmla="*/ 299 h 307"/>
                <a:gd name="T100" fmla="*/ 133 w 267"/>
                <a:gd name="T101" fmla="*/ 299 h 307"/>
                <a:gd name="T102" fmla="*/ 133 w 267"/>
                <a:gd name="T103" fmla="*/ 299 h 307"/>
                <a:gd name="T104" fmla="*/ 138 w 267"/>
                <a:gd name="T105" fmla="*/ 296 h 307"/>
                <a:gd name="T106" fmla="*/ 182 w 267"/>
                <a:gd name="T107" fmla="*/ 307 h 307"/>
                <a:gd name="T108" fmla="*/ 185 w 267"/>
                <a:gd name="T109" fmla="*/ 301 h 307"/>
                <a:gd name="T110" fmla="*/ 185 w 267"/>
                <a:gd name="T111" fmla="*/ 283 h 307"/>
                <a:gd name="T112" fmla="*/ 177 w 267"/>
                <a:gd name="T113" fmla="*/ 275 h 307"/>
                <a:gd name="T114" fmla="*/ 150 w 267"/>
                <a:gd name="T115" fmla="*/ 260 h 307"/>
                <a:gd name="T116" fmla="*/ 157 w 267"/>
                <a:gd name="T117" fmla="*/ 170 h 307"/>
                <a:gd name="T118" fmla="*/ 262 w 267"/>
                <a:gd name="T119" fmla="*/ 196 h 307"/>
                <a:gd name="T120" fmla="*/ 266 w 267"/>
                <a:gd name="T121" fmla="*/ 1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7" h="307">
                  <a:moveTo>
                    <a:pt x="266" y="186"/>
                  </a:moveTo>
                  <a:cubicBezTo>
                    <a:pt x="266" y="172"/>
                    <a:pt x="266" y="172"/>
                    <a:pt x="266" y="172"/>
                  </a:cubicBezTo>
                  <a:cubicBezTo>
                    <a:pt x="266" y="167"/>
                    <a:pt x="262" y="164"/>
                    <a:pt x="254" y="159"/>
                  </a:cubicBezTo>
                  <a:cubicBezTo>
                    <a:pt x="230" y="146"/>
                    <a:pt x="230" y="146"/>
                    <a:pt x="230" y="146"/>
                  </a:cubicBezTo>
                  <a:cubicBezTo>
                    <a:pt x="230" y="123"/>
                    <a:pt x="230" y="123"/>
                    <a:pt x="230" y="123"/>
                  </a:cubicBezTo>
                  <a:cubicBezTo>
                    <a:pt x="230" y="118"/>
                    <a:pt x="226" y="114"/>
                    <a:pt x="221" y="114"/>
                  </a:cubicBezTo>
                  <a:cubicBezTo>
                    <a:pt x="216" y="114"/>
                    <a:pt x="216" y="114"/>
                    <a:pt x="216" y="114"/>
                  </a:cubicBezTo>
                  <a:cubicBezTo>
                    <a:pt x="211" y="114"/>
                    <a:pt x="207" y="118"/>
                    <a:pt x="207" y="123"/>
                  </a:cubicBezTo>
                  <a:cubicBezTo>
                    <a:pt x="207" y="133"/>
                    <a:pt x="207" y="133"/>
                    <a:pt x="207" y="133"/>
                  </a:cubicBezTo>
                  <a:cubicBezTo>
                    <a:pt x="196" y="127"/>
                    <a:pt x="196" y="127"/>
                    <a:pt x="196" y="127"/>
                  </a:cubicBezTo>
                  <a:cubicBezTo>
                    <a:pt x="196" y="108"/>
                    <a:pt x="196" y="108"/>
                    <a:pt x="196" y="108"/>
                  </a:cubicBezTo>
                  <a:cubicBezTo>
                    <a:pt x="196" y="103"/>
                    <a:pt x="192" y="99"/>
                    <a:pt x="188" y="99"/>
                  </a:cubicBezTo>
                  <a:cubicBezTo>
                    <a:pt x="182" y="99"/>
                    <a:pt x="182" y="99"/>
                    <a:pt x="182" y="99"/>
                  </a:cubicBezTo>
                  <a:cubicBezTo>
                    <a:pt x="177" y="99"/>
                    <a:pt x="174" y="103"/>
                    <a:pt x="174" y="108"/>
                  </a:cubicBezTo>
                  <a:cubicBezTo>
                    <a:pt x="174" y="115"/>
                    <a:pt x="174" y="115"/>
                    <a:pt x="174" y="115"/>
                  </a:cubicBezTo>
                  <a:cubicBezTo>
                    <a:pt x="157" y="106"/>
                    <a:pt x="157" y="106"/>
                    <a:pt x="157" y="106"/>
                  </a:cubicBezTo>
                  <a:cubicBezTo>
                    <a:pt x="156" y="78"/>
                    <a:pt x="156" y="57"/>
                    <a:pt x="156" y="50"/>
                  </a:cubicBezTo>
                  <a:cubicBezTo>
                    <a:pt x="156" y="25"/>
                    <a:pt x="145" y="1"/>
                    <a:pt x="133" y="0"/>
                  </a:cubicBezTo>
                  <a:cubicBezTo>
                    <a:pt x="133" y="0"/>
                    <a:pt x="133" y="0"/>
                    <a:pt x="133" y="0"/>
                  </a:cubicBezTo>
                  <a:cubicBezTo>
                    <a:pt x="133" y="0"/>
                    <a:pt x="133" y="0"/>
                    <a:pt x="133" y="0"/>
                  </a:cubicBezTo>
                  <a:cubicBezTo>
                    <a:pt x="133" y="0"/>
                    <a:pt x="133" y="0"/>
                    <a:pt x="133" y="0"/>
                  </a:cubicBezTo>
                  <a:cubicBezTo>
                    <a:pt x="133" y="0"/>
                    <a:pt x="133" y="0"/>
                    <a:pt x="133" y="0"/>
                  </a:cubicBezTo>
                  <a:cubicBezTo>
                    <a:pt x="122" y="1"/>
                    <a:pt x="111" y="25"/>
                    <a:pt x="111" y="50"/>
                  </a:cubicBezTo>
                  <a:cubicBezTo>
                    <a:pt x="111" y="57"/>
                    <a:pt x="110" y="78"/>
                    <a:pt x="110" y="106"/>
                  </a:cubicBezTo>
                  <a:cubicBezTo>
                    <a:pt x="93" y="115"/>
                    <a:pt x="93" y="115"/>
                    <a:pt x="93" y="115"/>
                  </a:cubicBezTo>
                  <a:cubicBezTo>
                    <a:pt x="93" y="108"/>
                    <a:pt x="93" y="108"/>
                    <a:pt x="93" y="108"/>
                  </a:cubicBezTo>
                  <a:cubicBezTo>
                    <a:pt x="93" y="103"/>
                    <a:pt x="89" y="99"/>
                    <a:pt x="84" y="99"/>
                  </a:cubicBezTo>
                  <a:cubicBezTo>
                    <a:pt x="79" y="99"/>
                    <a:pt x="79" y="99"/>
                    <a:pt x="79" y="99"/>
                  </a:cubicBezTo>
                  <a:cubicBezTo>
                    <a:pt x="74" y="99"/>
                    <a:pt x="70" y="103"/>
                    <a:pt x="70" y="108"/>
                  </a:cubicBezTo>
                  <a:cubicBezTo>
                    <a:pt x="70" y="127"/>
                    <a:pt x="70" y="127"/>
                    <a:pt x="70" y="127"/>
                  </a:cubicBezTo>
                  <a:cubicBezTo>
                    <a:pt x="60" y="133"/>
                    <a:pt x="60" y="133"/>
                    <a:pt x="60" y="133"/>
                  </a:cubicBezTo>
                  <a:cubicBezTo>
                    <a:pt x="60" y="123"/>
                    <a:pt x="60" y="123"/>
                    <a:pt x="60" y="123"/>
                  </a:cubicBezTo>
                  <a:cubicBezTo>
                    <a:pt x="60" y="118"/>
                    <a:pt x="56" y="114"/>
                    <a:pt x="51" y="114"/>
                  </a:cubicBezTo>
                  <a:cubicBezTo>
                    <a:pt x="45" y="114"/>
                    <a:pt x="45" y="114"/>
                    <a:pt x="45" y="114"/>
                  </a:cubicBezTo>
                  <a:cubicBezTo>
                    <a:pt x="41" y="114"/>
                    <a:pt x="37" y="118"/>
                    <a:pt x="37" y="123"/>
                  </a:cubicBezTo>
                  <a:cubicBezTo>
                    <a:pt x="37" y="146"/>
                    <a:pt x="37" y="146"/>
                    <a:pt x="37" y="146"/>
                  </a:cubicBezTo>
                  <a:cubicBezTo>
                    <a:pt x="13" y="159"/>
                    <a:pt x="13" y="159"/>
                    <a:pt x="13" y="159"/>
                  </a:cubicBezTo>
                  <a:cubicBezTo>
                    <a:pt x="5" y="164"/>
                    <a:pt x="1" y="167"/>
                    <a:pt x="1" y="172"/>
                  </a:cubicBezTo>
                  <a:cubicBezTo>
                    <a:pt x="1" y="186"/>
                    <a:pt x="1" y="186"/>
                    <a:pt x="1" y="186"/>
                  </a:cubicBezTo>
                  <a:cubicBezTo>
                    <a:pt x="1" y="191"/>
                    <a:pt x="0" y="196"/>
                    <a:pt x="5" y="196"/>
                  </a:cubicBezTo>
                  <a:cubicBezTo>
                    <a:pt x="110" y="170"/>
                    <a:pt x="110" y="170"/>
                    <a:pt x="110" y="170"/>
                  </a:cubicBezTo>
                  <a:cubicBezTo>
                    <a:pt x="110" y="202"/>
                    <a:pt x="112" y="235"/>
                    <a:pt x="116" y="260"/>
                  </a:cubicBezTo>
                  <a:cubicBezTo>
                    <a:pt x="89" y="275"/>
                    <a:pt x="89" y="275"/>
                    <a:pt x="89" y="275"/>
                  </a:cubicBezTo>
                  <a:cubicBezTo>
                    <a:pt x="84" y="278"/>
                    <a:pt x="82" y="280"/>
                    <a:pt x="82" y="283"/>
                  </a:cubicBezTo>
                  <a:cubicBezTo>
                    <a:pt x="82" y="301"/>
                    <a:pt x="82" y="301"/>
                    <a:pt x="82" y="301"/>
                  </a:cubicBezTo>
                  <a:cubicBezTo>
                    <a:pt x="82" y="304"/>
                    <a:pt x="81" y="307"/>
                    <a:pt x="84" y="307"/>
                  </a:cubicBezTo>
                  <a:cubicBezTo>
                    <a:pt x="128" y="296"/>
                    <a:pt x="128" y="296"/>
                    <a:pt x="128" y="296"/>
                  </a:cubicBezTo>
                  <a:cubicBezTo>
                    <a:pt x="130" y="297"/>
                    <a:pt x="132" y="298"/>
                    <a:pt x="133" y="299"/>
                  </a:cubicBezTo>
                  <a:cubicBezTo>
                    <a:pt x="133" y="299"/>
                    <a:pt x="133" y="299"/>
                    <a:pt x="133" y="299"/>
                  </a:cubicBezTo>
                  <a:cubicBezTo>
                    <a:pt x="133" y="299"/>
                    <a:pt x="133" y="299"/>
                    <a:pt x="133" y="299"/>
                  </a:cubicBezTo>
                  <a:cubicBezTo>
                    <a:pt x="133" y="299"/>
                    <a:pt x="133" y="299"/>
                    <a:pt x="133" y="299"/>
                  </a:cubicBezTo>
                  <a:cubicBezTo>
                    <a:pt x="133" y="299"/>
                    <a:pt x="133" y="299"/>
                    <a:pt x="133" y="299"/>
                  </a:cubicBezTo>
                  <a:cubicBezTo>
                    <a:pt x="135" y="298"/>
                    <a:pt x="137" y="297"/>
                    <a:pt x="138" y="296"/>
                  </a:cubicBezTo>
                  <a:cubicBezTo>
                    <a:pt x="182" y="307"/>
                    <a:pt x="182" y="307"/>
                    <a:pt x="182" y="307"/>
                  </a:cubicBezTo>
                  <a:cubicBezTo>
                    <a:pt x="185" y="307"/>
                    <a:pt x="185" y="304"/>
                    <a:pt x="185" y="301"/>
                  </a:cubicBezTo>
                  <a:cubicBezTo>
                    <a:pt x="185" y="283"/>
                    <a:pt x="185" y="283"/>
                    <a:pt x="185" y="283"/>
                  </a:cubicBezTo>
                  <a:cubicBezTo>
                    <a:pt x="185" y="280"/>
                    <a:pt x="182" y="278"/>
                    <a:pt x="177" y="275"/>
                  </a:cubicBezTo>
                  <a:cubicBezTo>
                    <a:pt x="150" y="260"/>
                    <a:pt x="150" y="260"/>
                    <a:pt x="150" y="260"/>
                  </a:cubicBezTo>
                  <a:cubicBezTo>
                    <a:pt x="154" y="235"/>
                    <a:pt x="156" y="202"/>
                    <a:pt x="157" y="170"/>
                  </a:cubicBezTo>
                  <a:cubicBezTo>
                    <a:pt x="262" y="196"/>
                    <a:pt x="262" y="196"/>
                    <a:pt x="262" y="196"/>
                  </a:cubicBezTo>
                  <a:cubicBezTo>
                    <a:pt x="267" y="196"/>
                    <a:pt x="266" y="191"/>
                    <a:pt x="266" y="186"/>
                  </a:cubicBezTo>
                  <a:close/>
                </a:path>
              </a:pathLst>
            </a:custGeom>
            <a:solidFill>
              <a:srgbClr val="00A99D"/>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2" name="Freeform 1993"/>
            <p:cNvSpPr>
              <a:spLocks/>
            </p:cNvSpPr>
            <p:nvPr/>
          </p:nvSpPr>
          <p:spPr bwMode="auto">
            <a:xfrm>
              <a:off x="6342570" y="4243817"/>
              <a:ext cx="277290" cy="338623"/>
            </a:xfrm>
            <a:custGeom>
              <a:avLst/>
              <a:gdLst>
                <a:gd name="T0" fmla="*/ 266 w 267"/>
                <a:gd name="T1" fmla="*/ 186 h 307"/>
                <a:gd name="T2" fmla="*/ 266 w 267"/>
                <a:gd name="T3" fmla="*/ 172 h 307"/>
                <a:gd name="T4" fmla="*/ 254 w 267"/>
                <a:gd name="T5" fmla="*/ 159 h 307"/>
                <a:gd name="T6" fmla="*/ 230 w 267"/>
                <a:gd name="T7" fmla="*/ 146 h 307"/>
                <a:gd name="T8" fmla="*/ 230 w 267"/>
                <a:gd name="T9" fmla="*/ 123 h 307"/>
                <a:gd name="T10" fmla="*/ 221 w 267"/>
                <a:gd name="T11" fmla="*/ 114 h 307"/>
                <a:gd name="T12" fmla="*/ 216 w 267"/>
                <a:gd name="T13" fmla="*/ 114 h 307"/>
                <a:gd name="T14" fmla="*/ 207 w 267"/>
                <a:gd name="T15" fmla="*/ 123 h 307"/>
                <a:gd name="T16" fmla="*/ 207 w 267"/>
                <a:gd name="T17" fmla="*/ 133 h 307"/>
                <a:gd name="T18" fmla="*/ 196 w 267"/>
                <a:gd name="T19" fmla="*/ 127 h 307"/>
                <a:gd name="T20" fmla="*/ 196 w 267"/>
                <a:gd name="T21" fmla="*/ 108 h 307"/>
                <a:gd name="T22" fmla="*/ 188 w 267"/>
                <a:gd name="T23" fmla="*/ 99 h 307"/>
                <a:gd name="T24" fmla="*/ 182 w 267"/>
                <a:gd name="T25" fmla="*/ 99 h 307"/>
                <a:gd name="T26" fmla="*/ 174 w 267"/>
                <a:gd name="T27" fmla="*/ 108 h 307"/>
                <a:gd name="T28" fmla="*/ 174 w 267"/>
                <a:gd name="T29" fmla="*/ 115 h 307"/>
                <a:gd name="T30" fmla="*/ 157 w 267"/>
                <a:gd name="T31" fmla="*/ 106 h 307"/>
                <a:gd name="T32" fmla="*/ 156 w 267"/>
                <a:gd name="T33" fmla="*/ 50 h 307"/>
                <a:gd name="T34" fmla="*/ 133 w 267"/>
                <a:gd name="T35" fmla="*/ 0 h 307"/>
                <a:gd name="T36" fmla="*/ 133 w 267"/>
                <a:gd name="T37" fmla="*/ 0 h 307"/>
                <a:gd name="T38" fmla="*/ 133 w 267"/>
                <a:gd name="T39" fmla="*/ 0 h 307"/>
                <a:gd name="T40" fmla="*/ 133 w 267"/>
                <a:gd name="T41" fmla="*/ 0 h 307"/>
                <a:gd name="T42" fmla="*/ 133 w 267"/>
                <a:gd name="T43" fmla="*/ 0 h 307"/>
                <a:gd name="T44" fmla="*/ 111 w 267"/>
                <a:gd name="T45" fmla="*/ 50 h 307"/>
                <a:gd name="T46" fmla="*/ 110 w 267"/>
                <a:gd name="T47" fmla="*/ 106 h 307"/>
                <a:gd name="T48" fmla="*/ 93 w 267"/>
                <a:gd name="T49" fmla="*/ 115 h 307"/>
                <a:gd name="T50" fmla="*/ 93 w 267"/>
                <a:gd name="T51" fmla="*/ 108 h 307"/>
                <a:gd name="T52" fmla="*/ 84 w 267"/>
                <a:gd name="T53" fmla="*/ 99 h 307"/>
                <a:gd name="T54" fmla="*/ 79 w 267"/>
                <a:gd name="T55" fmla="*/ 99 h 307"/>
                <a:gd name="T56" fmla="*/ 70 w 267"/>
                <a:gd name="T57" fmla="*/ 108 h 307"/>
                <a:gd name="T58" fmla="*/ 70 w 267"/>
                <a:gd name="T59" fmla="*/ 127 h 307"/>
                <a:gd name="T60" fmla="*/ 60 w 267"/>
                <a:gd name="T61" fmla="*/ 133 h 307"/>
                <a:gd name="T62" fmla="*/ 60 w 267"/>
                <a:gd name="T63" fmla="*/ 123 h 307"/>
                <a:gd name="T64" fmla="*/ 51 w 267"/>
                <a:gd name="T65" fmla="*/ 114 h 307"/>
                <a:gd name="T66" fmla="*/ 45 w 267"/>
                <a:gd name="T67" fmla="*/ 114 h 307"/>
                <a:gd name="T68" fmla="*/ 37 w 267"/>
                <a:gd name="T69" fmla="*/ 123 h 307"/>
                <a:gd name="T70" fmla="*/ 37 w 267"/>
                <a:gd name="T71" fmla="*/ 146 h 307"/>
                <a:gd name="T72" fmla="*/ 13 w 267"/>
                <a:gd name="T73" fmla="*/ 159 h 307"/>
                <a:gd name="T74" fmla="*/ 1 w 267"/>
                <a:gd name="T75" fmla="*/ 172 h 307"/>
                <a:gd name="T76" fmla="*/ 1 w 267"/>
                <a:gd name="T77" fmla="*/ 186 h 307"/>
                <a:gd name="T78" fmla="*/ 5 w 267"/>
                <a:gd name="T79" fmla="*/ 196 h 307"/>
                <a:gd name="T80" fmla="*/ 110 w 267"/>
                <a:gd name="T81" fmla="*/ 170 h 307"/>
                <a:gd name="T82" fmla="*/ 116 w 267"/>
                <a:gd name="T83" fmla="*/ 260 h 307"/>
                <a:gd name="T84" fmla="*/ 89 w 267"/>
                <a:gd name="T85" fmla="*/ 275 h 307"/>
                <a:gd name="T86" fmla="*/ 82 w 267"/>
                <a:gd name="T87" fmla="*/ 283 h 307"/>
                <a:gd name="T88" fmla="*/ 82 w 267"/>
                <a:gd name="T89" fmla="*/ 301 h 307"/>
                <a:gd name="T90" fmla="*/ 84 w 267"/>
                <a:gd name="T91" fmla="*/ 307 h 307"/>
                <a:gd name="T92" fmla="*/ 128 w 267"/>
                <a:gd name="T93" fmla="*/ 296 h 307"/>
                <a:gd name="T94" fmla="*/ 133 w 267"/>
                <a:gd name="T95" fmla="*/ 299 h 307"/>
                <a:gd name="T96" fmla="*/ 133 w 267"/>
                <a:gd name="T97" fmla="*/ 299 h 307"/>
                <a:gd name="T98" fmla="*/ 133 w 267"/>
                <a:gd name="T99" fmla="*/ 299 h 307"/>
                <a:gd name="T100" fmla="*/ 133 w 267"/>
                <a:gd name="T101" fmla="*/ 299 h 307"/>
                <a:gd name="T102" fmla="*/ 133 w 267"/>
                <a:gd name="T103" fmla="*/ 299 h 307"/>
                <a:gd name="T104" fmla="*/ 138 w 267"/>
                <a:gd name="T105" fmla="*/ 296 h 307"/>
                <a:gd name="T106" fmla="*/ 182 w 267"/>
                <a:gd name="T107" fmla="*/ 307 h 307"/>
                <a:gd name="T108" fmla="*/ 185 w 267"/>
                <a:gd name="T109" fmla="*/ 301 h 307"/>
                <a:gd name="T110" fmla="*/ 185 w 267"/>
                <a:gd name="T111" fmla="*/ 283 h 307"/>
                <a:gd name="T112" fmla="*/ 177 w 267"/>
                <a:gd name="T113" fmla="*/ 275 h 307"/>
                <a:gd name="T114" fmla="*/ 150 w 267"/>
                <a:gd name="T115" fmla="*/ 260 h 307"/>
                <a:gd name="T116" fmla="*/ 157 w 267"/>
                <a:gd name="T117" fmla="*/ 170 h 307"/>
                <a:gd name="T118" fmla="*/ 262 w 267"/>
                <a:gd name="T119" fmla="*/ 196 h 307"/>
                <a:gd name="T120" fmla="*/ 266 w 267"/>
                <a:gd name="T121" fmla="*/ 1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7" h="307">
                  <a:moveTo>
                    <a:pt x="266" y="186"/>
                  </a:moveTo>
                  <a:cubicBezTo>
                    <a:pt x="266" y="172"/>
                    <a:pt x="266" y="172"/>
                    <a:pt x="266" y="172"/>
                  </a:cubicBezTo>
                  <a:cubicBezTo>
                    <a:pt x="266" y="167"/>
                    <a:pt x="262" y="164"/>
                    <a:pt x="254" y="159"/>
                  </a:cubicBezTo>
                  <a:cubicBezTo>
                    <a:pt x="230" y="146"/>
                    <a:pt x="230" y="146"/>
                    <a:pt x="230" y="146"/>
                  </a:cubicBezTo>
                  <a:cubicBezTo>
                    <a:pt x="230" y="123"/>
                    <a:pt x="230" y="123"/>
                    <a:pt x="230" y="123"/>
                  </a:cubicBezTo>
                  <a:cubicBezTo>
                    <a:pt x="230" y="118"/>
                    <a:pt x="226" y="114"/>
                    <a:pt x="221" y="114"/>
                  </a:cubicBezTo>
                  <a:cubicBezTo>
                    <a:pt x="216" y="114"/>
                    <a:pt x="216" y="114"/>
                    <a:pt x="216" y="114"/>
                  </a:cubicBezTo>
                  <a:cubicBezTo>
                    <a:pt x="211" y="114"/>
                    <a:pt x="207" y="118"/>
                    <a:pt x="207" y="123"/>
                  </a:cubicBezTo>
                  <a:cubicBezTo>
                    <a:pt x="207" y="133"/>
                    <a:pt x="207" y="133"/>
                    <a:pt x="207" y="133"/>
                  </a:cubicBezTo>
                  <a:cubicBezTo>
                    <a:pt x="196" y="127"/>
                    <a:pt x="196" y="127"/>
                    <a:pt x="196" y="127"/>
                  </a:cubicBezTo>
                  <a:cubicBezTo>
                    <a:pt x="196" y="108"/>
                    <a:pt x="196" y="108"/>
                    <a:pt x="196" y="108"/>
                  </a:cubicBezTo>
                  <a:cubicBezTo>
                    <a:pt x="196" y="103"/>
                    <a:pt x="192" y="99"/>
                    <a:pt x="188" y="99"/>
                  </a:cubicBezTo>
                  <a:cubicBezTo>
                    <a:pt x="182" y="99"/>
                    <a:pt x="182" y="99"/>
                    <a:pt x="182" y="99"/>
                  </a:cubicBezTo>
                  <a:cubicBezTo>
                    <a:pt x="177" y="99"/>
                    <a:pt x="174" y="103"/>
                    <a:pt x="174" y="108"/>
                  </a:cubicBezTo>
                  <a:cubicBezTo>
                    <a:pt x="174" y="115"/>
                    <a:pt x="174" y="115"/>
                    <a:pt x="174" y="115"/>
                  </a:cubicBezTo>
                  <a:cubicBezTo>
                    <a:pt x="157" y="106"/>
                    <a:pt x="157" y="106"/>
                    <a:pt x="157" y="106"/>
                  </a:cubicBezTo>
                  <a:cubicBezTo>
                    <a:pt x="156" y="78"/>
                    <a:pt x="156" y="57"/>
                    <a:pt x="156" y="50"/>
                  </a:cubicBezTo>
                  <a:cubicBezTo>
                    <a:pt x="156" y="25"/>
                    <a:pt x="145" y="1"/>
                    <a:pt x="133" y="0"/>
                  </a:cubicBezTo>
                  <a:cubicBezTo>
                    <a:pt x="133" y="0"/>
                    <a:pt x="133" y="0"/>
                    <a:pt x="133" y="0"/>
                  </a:cubicBezTo>
                  <a:cubicBezTo>
                    <a:pt x="133" y="0"/>
                    <a:pt x="133" y="0"/>
                    <a:pt x="133" y="0"/>
                  </a:cubicBezTo>
                  <a:cubicBezTo>
                    <a:pt x="133" y="0"/>
                    <a:pt x="133" y="0"/>
                    <a:pt x="133" y="0"/>
                  </a:cubicBezTo>
                  <a:cubicBezTo>
                    <a:pt x="133" y="0"/>
                    <a:pt x="133" y="0"/>
                    <a:pt x="133" y="0"/>
                  </a:cubicBezTo>
                  <a:cubicBezTo>
                    <a:pt x="122" y="1"/>
                    <a:pt x="111" y="25"/>
                    <a:pt x="111" y="50"/>
                  </a:cubicBezTo>
                  <a:cubicBezTo>
                    <a:pt x="111" y="57"/>
                    <a:pt x="110" y="78"/>
                    <a:pt x="110" y="106"/>
                  </a:cubicBezTo>
                  <a:cubicBezTo>
                    <a:pt x="93" y="115"/>
                    <a:pt x="93" y="115"/>
                    <a:pt x="93" y="115"/>
                  </a:cubicBezTo>
                  <a:cubicBezTo>
                    <a:pt x="93" y="108"/>
                    <a:pt x="93" y="108"/>
                    <a:pt x="93" y="108"/>
                  </a:cubicBezTo>
                  <a:cubicBezTo>
                    <a:pt x="93" y="103"/>
                    <a:pt x="89" y="99"/>
                    <a:pt x="84" y="99"/>
                  </a:cubicBezTo>
                  <a:cubicBezTo>
                    <a:pt x="79" y="99"/>
                    <a:pt x="79" y="99"/>
                    <a:pt x="79" y="99"/>
                  </a:cubicBezTo>
                  <a:cubicBezTo>
                    <a:pt x="74" y="99"/>
                    <a:pt x="70" y="103"/>
                    <a:pt x="70" y="108"/>
                  </a:cubicBezTo>
                  <a:cubicBezTo>
                    <a:pt x="70" y="127"/>
                    <a:pt x="70" y="127"/>
                    <a:pt x="70" y="127"/>
                  </a:cubicBezTo>
                  <a:cubicBezTo>
                    <a:pt x="60" y="133"/>
                    <a:pt x="60" y="133"/>
                    <a:pt x="60" y="133"/>
                  </a:cubicBezTo>
                  <a:cubicBezTo>
                    <a:pt x="60" y="123"/>
                    <a:pt x="60" y="123"/>
                    <a:pt x="60" y="123"/>
                  </a:cubicBezTo>
                  <a:cubicBezTo>
                    <a:pt x="60" y="118"/>
                    <a:pt x="56" y="114"/>
                    <a:pt x="51" y="114"/>
                  </a:cubicBezTo>
                  <a:cubicBezTo>
                    <a:pt x="45" y="114"/>
                    <a:pt x="45" y="114"/>
                    <a:pt x="45" y="114"/>
                  </a:cubicBezTo>
                  <a:cubicBezTo>
                    <a:pt x="41" y="114"/>
                    <a:pt x="37" y="118"/>
                    <a:pt x="37" y="123"/>
                  </a:cubicBezTo>
                  <a:cubicBezTo>
                    <a:pt x="37" y="146"/>
                    <a:pt x="37" y="146"/>
                    <a:pt x="37" y="146"/>
                  </a:cubicBezTo>
                  <a:cubicBezTo>
                    <a:pt x="13" y="159"/>
                    <a:pt x="13" y="159"/>
                    <a:pt x="13" y="159"/>
                  </a:cubicBezTo>
                  <a:cubicBezTo>
                    <a:pt x="5" y="164"/>
                    <a:pt x="1" y="167"/>
                    <a:pt x="1" y="172"/>
                  </a:cubicBezTo>
                  <a:cubicBezTo>
                    <a:pt x="1" y="186"/>
                    <a:pt x="1" y="186"/>
                    <a:pt x="1" y="186"/>
                  </a:cubicBezTo>
                  <a:cubicBezTo>
                    <a:pt x="1" y="191"/>
                    <a:pt x="0" y="196"/>
                    <a:pt x="5" y="196"/>
                  </a:cubicBezTo>
                  <a:cubicBezTo>
                    <a:pt x="110" y="170"/>
                    <a:pt x="110" y="170"/>
                    <a:pt x="110" y="170"/>
                  </a:cubicBezTo>
                  <a:cubicBezTo>
                    <a:pt x="110" y="202"/>
                    <a:pt x="112" y="235"/>
                    <a:pt x="116" y="260"/>
                  </a:cubicBezTo>
                  <a:cubicBezTo>
                    <a:pt x="89" y="275"/>
                    <a:pt x="89" y="275"/>
                    <a:pt x="89" y="275"/>
                  </a:cubicBezTo>
                  <a:cubicBezTo>
                    <a:pt x="84" y="278"/>
                    <a:pt x="82" y="280"/>
                    <a:pt x="82" y="283"/>
                  </a:cubicBezTo>
                  <a:cubicBezTo>
                    <a:pt x="82" y="301"/>
                    <a:pt x="82" y="301"/>
                    <a:pt x="82" y="301"/>
                  </a:cubicBezTo>
                  <a:cubicBezTo>
                    <a:pt x="82" y="304"/>
                    <a:pt x="81" y="307"/>
                    <a:pt x="84" y="307"/>
                  </a:cubicBezTo>
                  <a:cubicBezTo>
                    <a:pt x="128" y="296"/>
                    <a:pt x="128" y="296"/>
                    <a:pt x="128" y="296"/>
                  </a:cubicBezTo>
                  <a:cubicBezTo>
                    <a:pt x="130" y="297"/>
                    <a:pt x="132" y="298"/>
                    <a:pt x="133" y="299"/>
                  </a:cubicBezTo>
                  <a:cubicBezTo>
                    <a:pt x="133" y="299"/>
                    <a:pt x="133" y="299"/>
                    <a:pt x="133" y="299"/>
                  </a:cubicBezTo>
                  <a:cubicBezTo>
                    <a:pt x="133" y="299"/>
                    <a:pt x="133" y="299"/>
                    <a:pt x="133" y="299"/>
                  </a:cubicBezTo>
                  <a:cubicBezTo>
                    <a:pt x="133" y="299"/>
                    <a:pt x="133" y="299"/>
                    <a:pt x="133" y="299"/>
                  </a:cubicBezTo>
                  <a:cubicBezTo>
                    <a:pt x="133" y="299"/>
                    <a:pt x="133" y="299"/>
                    <a:pt x="133" y="299"/>
                  </a:cubicBezTo>
                  <a:cubicBezTo>
                    <a:pt x="135" y="298"/>
                    <a:pt x="137" y="297"/>
                    <a:pt x="138" y="296"/>
                  </a:cubicBezTo>
                  <a:cubicBezTo>
                    <a:pt x="182" y="307"/>
                    <a:pt x="182" y="307"/>
                    <a:pt x="182" y="307"/>
                  </a:cubicBezTo>
                  <a:cubicBezTo>
                    <a:pt x="185" y="307"/>
                    <a:pt x="185" y="304"/>
                    <a:pt x="185" y="301"/>
                  </a:cubicBezTo>
                  <a:cubicBezTo>
                    <a:pt x="185" y="283"/>
                    <a:pt x="185" y="283"/>
                    <a:pt x="185" y="283"/>
                  </a:cubicBezTo>
                  <a:cubicBezTo>
                    <a:pt x="185" y="280"/>
                    <a:pt x="182" y="278"/>
                    <a:pt x="177" y="275"/>
                  </a:cubicBezTo>
                  <a:cubicBezTo>
                    <a:pt x="150" y="260"/>
                    <a:pt x="150" y="260"/>
                    <a:pt x="150" y="260"/>
                  </a:cubicBezTo>
                  <a:cubicBezTo>
                    <a:pt x="154" y="235"/>
                    <a:pt x="156" y="202"/>
                    <a:pt x="157" y="170"/>
                  </a:cubicBezTo>
                  <a:cubicBezTo>
                    <a:pt x="262" y="196"/>
                    <a:pt x="262" y="196"/>
                    <a:pt x="262" y="196"/>
                  </a:cubicBezTo>
                  <a:cubicBezTo>
                    <a:pt x="267" y="196"/>
                    <a:pt x="266" y="191"/>
                    <a:pt x="266" y="186"/>
                  </a:cubicBezTo>
                  <a:close/>
                </a:path>
              </a:pathLst>
            </a:custGeom>
            <a:solidFill>
              <a:srgbClr val="00A99D"/>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3" name="Freeform 1993"/>
            <p:cNvSpPr>
              <a:spLocks/>
            </p:cNvSpPr>
            <p:nvPr/>
          </p:nvSpPr>
          <p:spPr bwMode="auto">
            <a:xfrm>
              <a:off x="5096015" y="3428581"/>
              <a:ext cx="334722" cy="408759"/>
            </a:xfrm>
            <a:custGeom>
              <a:avLst/>
              <a:gdLst>
                <a:gd name="T0" fmla="*/ 266 w 267"/>
                <a:gd name="T1" fmla="*/ 186 h 307"/>
                <a:gd name="T2" fmla="*/ 266 w 267"/>
                <a:gd name="T3" fmla="*/ 172 h 307"/>
                <a:gd name="T4" fmla="*/ 254 w 267"/>
                <a:gd name="T5" fmla="*/ 159 h 307"/>
                <a:gd name="T6" fmla="*/ 230 w 267"/>
                <a:gd name="T7" fmla="*/ 146 h 307"/>
                <a:gd name="T8" fmla="*/ 230 w 267"/>
                <a:gd name="T9" fmla="*/ 123 h 307"/>
                <a:gd name="T10" fmla="*/ 221 w 267"/>
                <a:gd name="T11" fmla="*/ 114 h 307"/>
                <a:gd name="T12" fmla="*/ 216 w 267"/>
                <a:gd name="T13" fmla="*/ 114 h 307"/>
                <a:gd name="T14" fmla="*/ 207 w 267"/>
                <a:gd name="T15" fmla="*/ 123 h 307"/>
                <a:gd name="T16" fmla="*/ 207 w 267"/>
                <a:gd name="T17" fmla="*/ 133 h 307"/>
                <a:gd name="T18" fmla="*/ 196 w 267"/>
                <a:gd name="T19" fmla="*/ 127 h 307"/>
                <a:gd name="T20" fmla="*/ 196 w 267"/>
                <a:gd name="T21" fmla="*/ 108 h 307"/>
                <a:gd name="T22" fmla="*/ 188 w 267"/>
                <a:gd name="T23" fmla="*/ 99 h 307"/>
                <a:gd name="T24" fmla="*/ 182 w 267"/>
                <a:gd name="T25" fmla="*/ 99 h 307"/>
                <a:gd name="T26" fmla="*/ 174 w 267"/>
                <a:gd name="T27" fmla="*/ 108 h 307"/>
                <a:gd name="T28" fmla="*/ 174 w 267"/>
                <a:gd name="T29" fmla="*/ 115 h 307"/>
                <a:gd name="T30" fmla="*/ 157 w 267"/>
                <a:gd name="T31" fmla="*/ 106 h 307"/>
                <a:gd name="T32" fmla="*/ 156 w 267"/>
                <a:gd name="T33" fmla="*/ 50 h 307"/>
                <a:gd name="T34" fmla="*/ 133 w 267"/>
                <a:gd name="T35" fmla="*/ 0 h 307"/>
                <a:gd name="T36" fmla="*/ 133 w 267"/>
                <a:gd name="T37" fmla="*/ 0 h 307"/>
                <a:gd name="T38" fmla="*/ 133 w 267"/>
                <a:gd name="T39" fmla="*/ 0 h 307"/>
                <a:gd name="T40" fmla="*/ 133 w 267"/>
                <a:gd name="T41" fmla="*/ 0 h 307"/>
                <a:gd name="T42" fmla="*/ 133 w 267"/>
                <a:gd name="T43" fmla="*/ 0 h 307"/>
                <a:gd name="T44" fmla="*/ 111 w 267"/>
                <a:gd name="T45" fmla="*/ 50 h 307"/>
                <a:gd name="T46" fmla="*/ 110 w 267"/>
                <a:gd name="T47" fmla="*/ 106 h 307"/>
                <a:gd name="T48" fmla="*/ 93 w 267"/>
                <a:gd name="T49" fmla="*/ 115 h 307"/>
                <a:gd name="T50" fmla="*/ 93 w 267"/>
                <a:gd name="T51" fmla="*/ 108 h 307"/>
                <a:gd name="T52" fmla="*/ 84 w 267"/>
                <a:gd name="T53" fmla="*/ 99 h 307"/>
                <a:gd name="T54" fmla="*/ 79 w 267"/>
                <a:gd name="T55" fmla="*/ 99 h 307"/>
                <a:gd name="T56" fmla="*/ 70 w 267"/>
                <a:gd name="T57" fmla="*/ 108 h 307"/>
                <a:gd name="T58" fmla="*/ 70 w 267"/>
                <a:gd name="T59" fmla="*/ 127 h 307"/>
                <a:gd name="T60" fmla="*/ 60 w 267"/>
                <a:gd name="T61" fmla="*/ 133 h 307"/>
                <a:gd name="T62" fmla="*/ 60 w 267"/>
                <a:gd name="T63" fmla="*/ 123 h 307"/>
                <a:gd name="T64" fmla="*/ 51 w 267"/>
                <a:gd name="T65" fmla="*/ 114 h 307"/>
                <a:gd name="T66" fmla="*/ 45 w 267"/>
                <a:gd name="T67" fmla="*/ 114 h 307"/>
                <a:gd name="T68" fmla="*/ 37 w 267"/>
                <a:gd name="T69" fmla="*/ 123 h 307"/>
                <a:gd name="T70" fmla="*/ 37 w 267"/>
                <a:gd name="T71" fmla="*/ 146 h 307"/>
                <a:gd name="T72" fmla="*/ 13 w 267"/>
                <a:gd name="T73" fmla="*/ 159 h 307"/>
                <a:gd name="T74" fmla="*/ 1 w 267"/>
                <a:gd name="T75" fmla="*/ 172 h 307"/>
                <a:gd name="T76" fmla="*/ 1 w 267"/>
                <a:gd name="T77" fmla="*/ 186 h 307"/>
                <a:gd name="T78" fmla="*/ 5 w 267"/>
                <a:gd name="T79" fmla="*/ 196 h 307"/>
                <a:gd name="T80" fmla="*/ 110 w 267"/>
                <a:gd name="T81" fmla="*/ 170 h 307"/>
                <a:gd name="T82" fmla="*/ 116 w 267"/>
                <a:gd name="T83" fmla="*/ 260 h 307"/>
                <a:gd name="T84" fmla="*/ 89 w 267"/>
                <a:gd name="T85" fmla="*/ 275 h 307"/>
                <a:gd name="T86" fmla="*/ 82 w 267"/>
                <a:gd name="T87" fmla="*/ 283 h 307"/>
                <a:gd name="T88" fmla="*/ 82 w 267"/>
                <a:gd name="T89" fmla="*/ 301 h 307"/>
                <a:gd name="T90" fmla="*/ 84 w 267"/>
                <a:gd name="T91" fmla="*/ 307 h 307"/>
                <a:gd name="T92" fmla="*/ 128 w 267"/>
                <a:gd name="T93" fmla="*/ 296 h 307"/>
                <a:gd name="T94" fmla="*/ 133 w 267"/>
                <a:gd name="T95" fmla="*/ 299 h 307"/>
                <a:gd name="T96" fmla="*/ 133 w 267"/>
                <a:gd name="T97" fmla="*/ 299 h 307"/>
                <a:gd name="T98" fmla="*/ 133 w 267"/>
                <a:gd name="T99" fmla="*/ 299 h 307"/>
                <a:gd name="T100" fmla="*/ 133 w 267"/>
                <a:gd name="T101" fmla="*/ 299 h 307"/>
                <a:gd name="T102" fmla="*/ 133 w 267"/>
                <a:gd name="T103" fmla="*/ 299 h 307"/>
                <a:gd name="T104" fmla="*/ 138 w 267"/>
                <a:gd name="T105" fmla="*/ 296 h 307"/>
                <a:gd name="T106" fmla="*/ 182 w 267"/>
                <a:gd name="T107" fmla="*/ 307 h 307"/>
                <a:gd name="T108" fmla="*/ 185 w 267"/>
                <a:gd name="T109" fmla="*/ 301 h 307"/>
                <a:gd name="T110" fmla="*/ 185 w 267"/>
                <a:gd name="T111" fmla="*/ 283 h 307"/>
                <a:gd name="T112" fmla="*/ 177 w 267"/>
                <a:gd name="T113" fmla="*/ 275 h 307"/>
                <a:gd name="T114" fmla="*/ 150 w 267"/>
                <a:gd name="T115" fmla="*/ 260 h 307"/>
                <a:gd name="T116" fmla="*/ 157 w 267"/>
                <a:gd name="T117" fmla="*/ 170 h 307"/>
                <a:gd name="T118" fmla="*/ 262 w 267"/>
                <a:gd name="T119" fmla="*/ 196 h 307"/>
                <a:gd name="T120" fmla="*/ 266 w 267"/>
                <a:gd name="T121" fmla="*/ 1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7" h="307">
                  <a:moveTo>
                    <a:pt x="266" y="186"/>
                  </a:moveTo>
                  <a:cubicBezTo>
                    <a:pt x="266" y="172"/>
                    <a:pt x="266" y="172"/>
                    <a:pt x="266" y="172"/>
                  </a:cubicBezTo>
                  <a:cubicBezTo>
                    <a:pt x="266" y="167"/>
                    <a:pt x="262" y="164"/>
                    <a:pt x="254" y="159"/>
                  </a:cubicBezTo>
                  <a:cubicBezTo>
                    <a:pt x="230" y="146"/>
                    <a:pt x="230" y="146"/>
                    <a:pt x="230" y="146"/>
                  </a:cubicBezTo>
                  <a:cubicBezTo>
                    <a:pt x="230" y="123"/>
                    <a:pt x="230" y="123"/>
                    <a:pt x="230" y="123"/>
                  </a:cubicBezTo>
                  <a:cubicBezTo>
                    <a:pt x="230" y="118"/>
                    <a:pt x="226" y="114"/>
                    <a:pt x="221" y="114"/>
                  </a:cubicBezTo>
                  <a:cubicBezTo>
                    <a:pt x="216" y="114"/>
                    <a:pt x="216" y="114"/>
                    <a:pt x="216" y="114"/>
                  </a:cubicBezTo>
                  <a:cubicBezTo>
                    <a:pt x="211" y="114"/>
                    <a:pt x="207" y="118"/>
                    <a:pt x="207" y="123"/>
                  </a:cubicBezTo>
                  <a:cubicBezTo>
                    <a:pt x="207" y="133"/>
                    <a:pt x="207" y="133"/>
                    <a:pt x="207" y="133"/>
                  </a:cubicBezTo>
                  <a:cubicBezTo>
                    <a:pt x="196" y="127"/>
                    <a:pt x="196" y="127"/>
                    <a:pt x="196" y="127"/>
                  </a:cubicBezTo>
                  <a:cubicBezTo>
                    <a:pt x="196" y="108"/>
                    <a:pt x="196" y="108"/>
                    <a:pt x="196" y="108"/>
                  </a:cubicBezTo>
                  <a:cubicBezTo>
                    <a:pt x="196" y="103"/>
                    <a:pt x="192" y="99"/>
                    <a:pt x="188" y="99"/>
                  </a:cubicBezTo>
                  <a:cubicBezTo>
                    <a:pt x="182" y="99"/>
                    <a:pt x="182" y="99"/>
                    <a:pt x="182" y="99"/>
                  </a:cubicBezTo>
                  <a:cubicBezTo>
                    <a:pt x="177" y="99"/>
                    <a:pt x="174" y="103"/>
                    <a:pt x="174" y="108"/>
                  </a:cubicBezTo>
                  <a:cubicBezTo>
                    <a:pt x="174" y="115"/>
                    <a:pt x="174" y="115"/>
                    <a:pt x="174" y="115"/>
                  </a:cubicBezTo>
                  <a:cubicBezTo>
                    <a:pt x="157" y="106"/>
                    <a:pt x="157" y="106"/>
                    <a:pt x="157" y="106"/>
                  </a:cubicBezTo>
                  <a:cubicBezTo>
                    <a:pt x="156" y="78"/>
                    <a:pt x="156" y="57"/>
                    <a:pt x="156" y="50"/>
                  </a:cubicBezTo>
                  <a:cubicBezTo>
                    <a:pt x="156" y="25"/>
                    <a:pt x="145" y="1"/>
                    <a:pt x="133" y="0"/>
                  </a:cubicBezTo>
                  <a:cubicBezTo>
                    <a:pt x="133" y="0"/>
                    <a:pt x="133" y="0"/>
                    <a:pt x="133" y="0"/>
                  </a:cubicBezTo>
                  <a:cubicBezTo>
                    <a:pt x="133" y="0"/>
                    <a:pt x="133" y="0"/>
                    <a:pt x="133" y="0"/>
                  </a:cubicBezTo>
                  <a:cubicBezTo>
                    <a:pt x="133" y="0"/>
                    <a:pt x="133" y="0"/>
                    <a:pt x="133" y="0"/>
                  </a:cubicBezTo>
                  <a:cubicBezTo>
                    <a:pt x="133" y="0"/>
                    <a:pt x="133" y="0"/>
                    <a:pt x="133" y="0"/>
                  </a:cubicBezTo>
                  <a:cubicBezTo>
                    <a:pt x="122" y="1"/>
                    <a:pt x="111" y="25"/>
                    <a:pt x="111" y="50"/>
                  </a:cubicBezTo>
                  <a:cubicBezTo>
                    <a:pt x="111" y="57"/>
                    <a:pt x="110" y="78"/>
                    <a:pt x="110" y="106"/>
                  </a:cubicBezTo>
                  <a:cubicBezTo>
                    <a:pt x="93" y="115"/>
                    <a:pt x="93" y="115"/>
                    <a:pt x="93" y="115"/>
                  </a:cubicBezTo>
                  <a:cubicBezTo>
                    <a:pt x="93" y="108"/>
                    <a:pt x="93" y="108"/>
                    <a:pt x="93" y="108"/>
                  </a:cubicBezTo>
                  <a:cubicBezTo>
                    <a:pt x="93" y="103"/>
                    <a:pt x="89" y="99"/>
                    <a:pt x="84" y="99"/>
                  </a:cubicBezTo>
                  <a:cubicBezTo>
                    <a:pt x="79" y="99"/>
                    <a:pt x="79" y="99"/>
                    <a:pt x="79" y="99"/>
                  </a:cubicBezTo>
                  <a:cubicBezTo>
                    <a:pt x="74" y="99"/>
                    <a:pt x="70" y="103"/>
                    <a:pt x="70" y="108"/>
                  </a:cubicBezTo>
                  <a:cubicBezTo>
                    <a:pt x="70" y="127"/>
                    <a:pt x="70" y="127"/>
                    <a:pt x="70" y="127"/>
                  </a:cubicBezTo>
                  <a:cubicBezTo>
                    <a:pt x="60" y="133"/>
                    <a:pt x="60" y="133"/>
                    <a:pt x="60" y="133"/>
                  </a:cubicBezTo>
                  <a:cubicBezTo>
                    <a:pt x="60" y="123"/>
                    <a:pt x="60" y="123"/>
                    <a:pt x="60" y="123"/>
                  </a:cubicBezTo>
                  <a:cubicBezTo>
                    <a:pt x="60" y="118"/>
                    <a:pt x="56" y="114"/>
                    <a:pt x="51" y="114"/>
                  </a:cubicBezTo>
                  <a:cubicBezTo>
                    <a:pt x="45" y="114"/>
                    <a:pt x="45" y="114"/>
                    <a:pt x="45" y="114"/>
                  </a:cubicBezTo>
                  <a:cubicBezTo>
                    <a:pt x="41" y="114"/>
                    <a:pt x="37" y="118"/>
                    <a:pt x="37" y="123"/>
                  </a:cubicBezTo>
                  <a:cubicBezTo>
                    <a:pt x="37" y="146"/>
                    <a:pt x="37" y="146"/>
                    <a:pt x="37" y="146"/>
                  </a:cubicBezTo>
                  <a:cubicBezTo>
                    <a:pt x="13" y="159"/>
                    <a:pt x="13" y="159"/>
                    <a:pt x="13" y="159"/>
                  </a:cubicBezTo>
                  <a:cubicBezTo>
                    <a:pt x="5" y="164"/>
                    <a:pt x="1" y="167"/>
                    <a:pt x="1" y="172"/>
                  </a:cubicBezTo>
                  <a:cubicBezTo>
                    <a:pt x="1" y="186"/>
                    <a:pt x="1" y="186"/>
                    <a:pt x="1" y="186"/>
                  </a:cubicBezTo>
                  <a:cubicBezTo>
                    <a:pt x="1" y="191"/>
                    <a:pt x="0" y="196"/>
                    <a:pt x="5" y="196"/>
                  </a:cubicBezTo>
                  <a:cubicBezTo>
                    <a:pt x="110" y="170"/>
                    <a:pt x="110" y="170"/>
                    <a:pt x="110" y="170"/>
                  </a:cubicBezTo>
                  <a:cubicBezTo>
                    <a:pt x="110" y="202"/>
                    <a:pt x="112" y="235"/>
                    <a:pt x="116" y="260"/>
                  </a:cubicBezTo>
                  <a:cubicBezTo>
                    <a:pt x="89" y="275"/>
                    <a:pt x="89" y="275"/>
                    <a:pt x="89" y="275"/>
                  </a:cubicBezTo>
                  <a:cubicBezTo>
                    <a:pt x="84" y="278"/>
                    <a:pt x="82" y="280"/>
                    <a:pt x="82" y="283"/>
                  </a:cubicBezTo>
                  <a:cubicBezTo>
                    <a:pt x="82" y="301"/>
                    <a:pt x="82" y="301"/>
                    <a:pt x="82" y="301"/>
                  </a:cubicBezTo>
                  <a:cubicBezTo>
                    <a:pt x="82" y="304"/>
                    <a:pt x="81" y="307"/>
                    <a:pt x="84" y="307"/>
                  </a:cubicBezTo>
                  <a:cubicBezTo>
                    <a:pt x="128" y="296"/>
                    <a:pt x="128" y="296"/>
                    <a:pt x="128" y="296"/>
                  </a:cubicBezTo>
                  <a:cubicBezTo>
                    <a:pt x="130" y="297"/>
                    <a:pt x="132" y="298"/>
                    <a:pt x="133" y="299"/>
                  </a:cubicBezTo>
                  <a:cubicBezTo>
                    <a:pt x="133" y="299"/>
                    <a:pt x="133" y="299"/>
                    <a:pt x="133" y="299"/>
                  </a:cubicBezTo>
                  <a:cubicBezTo>
                    <a:pt x="133" y="299"/>
                    <a:pt x="133" y="299"/>
                    <a:pt x="133" y="299"/>
                  </a:cubicBezTo>
                  <a:cubicBezTo>
                    <a:pt x="133" y="299"/>
                    <a:pt x="133" y="299"/>
                    <a:pt x="133" y="299"/>
                  </a:cubicBezTo>
                  <a:cubicBezTo>
                    <a:pt x="133" y="299"/>
                    <a:pt x="133" y="299"/>
                    <a:pt x="133" y="299"/>
                  </a:cubicBezTo>
                  <a:cubicBezTo>
                    <a:pt x="135" y="298"/>
                    <a:pt x="137" y="297"/>
                    <a:pt x="138" y="296"/>
                  </a:cubicBezTo>
                  <a:cubicBezTo>
                    <a:pt x="182" y="307"/>
                    <a:pt x="182" y="307"/>
                    <a:pt x="182" y="307"/>
                  </a:cubicBezTo>
                  <a:cubicBezTo>
                    <a:pt x="185" y="307"/>
                    <a:pt x="185" y="304"/>
                    <a:pt x="185" y="301"/>
                  </a:cubicBezTo>
                  <a:cubicBezTo>
                    <a:pt x="185" y="283"/>
                    <a:pt x="185" y="283"/>
                    <a:pt x="185" y="283"/>
                  </a:cubicBezTo>
                  <a:cubicBezTo>
                    <a:pt x="185" y="280"/>
                    <a:pt x="182" y="278"/>
                    <a:pt x="177" y="275"/>
                  </a:cubicBezTo>
                  <a:cubicBezTo>
                    <a:pt x="150" y="260"/>
                    <a:pt x="150" y="260"/>
                    <a:pt x="150" y="260"/>
                  </a:cubicBezTo>
                  <a:cubicBezTo>
                    <a:pt x="154" y="235"/>
                    <a:pt x="156" y="202"/>
                    <a:pt x="157" y="170"/>
                  </a:cubicBezTo>
                  <a:cubicBezTo>
                    <a:pt x="262" y="196"/>
                    <a:pt x="262" y="196"/>
                    <a:pt x="262" y="196"/>
                  </a:cubicBezTo>
                  <a:cubicBezTo>
                    <a:pt x="267" y="196"/>
                    <a:pt x="266" y="191"/>
                    <a:pt x="266" y="186"/>
                  </a:cubicBezTo>
                  <a:close/>
                </a:path>
              </a:pathLst>
            </a:custGeom>
            <a:solidFill>
              <a:srgbClr val="00A99D"/>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6" name="Freeform 1997"/>
            <p:cNvSpPr>
              <a:spLocks noEditPoints="1"/>
            </p:cNvSpPr>
            <p:nvPr/>
          </p:nvSpPr>
          <p:spPr bwMode="auto">
            <a:xfrm>
              <a:off x="5817894" y="4156755"/>
              <a:ext cx="353101" cy="282037"/>
            </a:xfrm>
            <a:custGeom>
              <a:avLst/>
              <a:gdLst>
                <a:gd name="T0" fmla="*/ 195 w 238"/>
                <a:gd name="T1" fmla="*/ 166 h 178"/>
                <a:gd name="T2" fmla="*/ 172 w 238"/>
                <a:gd name="T3" fmla="*/ 166 h 178"/>
                <a:gd name="T4" fmla="*/ 21 w 238"/>
                <a:gd name="T5" fmla="*/ 71 h 178"/>
                <a:gd name="T6" fmla="*/ 90 w 238"/>
                <a:gd name="T7" fmla="*/ 37 h 178"/>
                <a:gd name="T8" fmla="*/ 21 w 238"/>
                <a:gd name="T9" fmla="*/ 71 h 178"/>
                <a:gd name="T10" fmla="*/ 150 w 238"/>
                <a:gd name="T11" fmla="*/ 39 h 178"/>
                <a:gd name="T12" fmla="*/ 143 w 238"/>
                <a:gd name="T13" fmla="*/ 40 h 178"/>
                <a:gd name="T14" fmla="*/ 148 w 238"/>
                <a:gd name="T15" fmla="*/ 55 h 178"/>
                <a:gd name="T16" fmla="*/ 155 w 238"/>
                <a:gd name="T17" fmla="*/ 58 h 178"/>
                <a:gd name="T18" fmla="*/ 157 w 238"/>
                <a:gd name="T19" fmla="*/ 55 h 178"/>
                <a:gd name="T20" fmla="*/ 153 w 238"/>
                <a:gd name="T21" fmla="*/ 6 h 178"/>
                <a:gd name="T22" fmla="*/ 182 w 238"/>
                <a:gd name="T23" fmla="*/ 0 h 178"/>
                <a:gd name="T24" fmla="*/ 177 w 238"/>
                <a:gd name="T25" fmla="*/ 40 h 178"/>
                <a:gd name="T26" fmla="*/ 182 w 238"/>
                <a:gd name="T27" fmla="*/ 55 h 178"/>
                <a:gd name="T28" fmla="*/ 198 w 238"/>
                <a:gd name="T29" fmla="*/ 58 h 178"/>
                <a:gd name="T30" fmla="*/ 200 w 238"/>
                <a:gd name="T31" fmla="*/ 60 h 178"/>
                <a:gd name="T32" fmla="*/ 203 w 238"/>
                <a:gd name="T33" fmla="*/ 63 h 178"/>
                <a:gd name="T34" fmla="*/ 203 w 238"/>
                <a:gd name="T35" fmla="*/ 110 h 178"/>
                <a:gd name="T36" fmla="*/ 200 w 238"/>
                <a:gd name="T37" fmla="*/ 115 h 178"/>
                <a:gd name="T38" fmla="*/ 198 w 238"/>
                <a:gd name="T39" fmla="*/ 116 h 178"/>
                <a:gd name="T40" fmla="*/ 201 w 238"/>
                <a:gd name="T41" fmla="*/ 174 h 178"/>
                <a:gd name="T42" fmla="*/ 191 w 238"/>
                <a:gd name="T43" fmla="*/ 153 h 178"/>
                <a:gd name="T44" fmla="*/ 170 w 238"/>
                <a:gd name="T45" fmla="*/ 158 h 178"/>
                <a:gd name="T46" fmla="*/ 149 w 238"/>
                <a:gd name="T47" fmla="*/ 153 h 178"/>
                <a:gd name="T48" fmla="*/ 138 w 238"/>
                <a:gd name="T49" fmla="*/ 148 h 178"/>
                <a:gd name="T50" fmla="*/ 94 w 238"/>
                <a:gd name="T51" fmla="*/ 148 h 178"/>
                <a:gd name="T52" fmla="*/ 64 w 238"/>
                <a:gd name="T53" fmla="*/ 133 h 178"/>
                <a:gd name="T54" fmla="*/ 32 w 238"/>
                <a:gd name="T55" fmla="*/ 124 h 178"/>
                <a:gd name="T56" fmla="*/ 14 w 238"/>
                <a:gd name="T57" fmla="*/ 121 h 178"/>
                <a:gd name="T58" fmla="*/ 13 w 238"/>
                <a:gd name="T59" fmla="*/ 118 h 178"/>
                <a:gd name="T60" fmla="*/ 12 w 238"/>
                <a:gd name="T61" fmla="*/ 115 h 178"/>
                <a:gd name="T62" fmla="*/ 12 w 238"/>
                <a:gd name="T63" fmla="*/ 37 h 178"/>
                <a:gd name="T64" fmla="*/ 0 w 238"/>
                <a:gd name="T65" fmla="*/ 25 h 178"/>
                <a:gd name="T66" fmla="*/ 107 w 238"/>
                <a:gd name="T67" fmla="*/ 13 h 178"/>
                <a:gd name="T68" fmla="*/ 100 w 238"/>
                <a:gd name="T69" fmla="*/ 37 h 178"/>
                <a:gd name="T70" fmla="*/ 121 w 238"/>
                <a:gd name="T71" fmla="*/ 58 h 178"/>
                <a:gd name="T72" fmla="*/ 124 w 238"/>
                <a:gd name="T73" fmla="*/ 55 h 178"/>
                <a:gd name="T74" fmla="*/ 119 w 238"/>
                <a:gd name="T75" fmla="*/ 40 h 178"/>
                <a:gd name="T76" fmla="*/ 135 w 238"/>
                <a:gd name="T77" fmla="*/ 24 h 178"/>
                <a:gd name="T78" fmla="*/ 136 w 238"/>
                <a:gd name="T79" fmla="*/ 158 h 178"/>
                <a:gd name="T80" fmla="*/ 96 w 238"/>
                <a:gd name="T81" fmla="*/ 158 h 178"/>
                <a:gd name="T82" fmla="*/ 64 w 238"/>
                <a:gd name="T83" fmla="*/ 138 h 178"/>
                <a:gd name="T84" fmla="*/ 64 w 238"/>
                <a:gd name="T85" fmla="*/ 178 h 178"/>
                <a:gd name="T86" fmla="*/ 64 w 238"/>
                <a:gd name="T87" fmla="*/ 138 h 178"/>
                <a:gd name="T88" fmla="*/ 74 w 238"/>
                <a:gd name="T89" fmla="*/ 158 h 178"/>
                <a:gd name="T90" fmla="*/ 54 w 238"/>
                <a:gd name="T91" fmla="*/ 158 h 178"/>
                <a:gd name="T92" fmla="*/ 116 w 238"/>
                <a:gd name="T93" fmla="*/ 148 h 178"/>
                <a:gd name="T94" fmla="*/ 116 w 238"/>
                <a:gd name="T95" fmla="*/ 168 h 178"/>
                <a:gd name="T96" fmla="*/ 116 w 238"/>
                <a:gd name="T97" fmla="*/ 148 h 178"/>
                <a:gd name="T98" fmla="*/ 168 w 238"/>
                <a:gd name="T99" fmla="*/ 166 h 178"/>
                <a:gd name="T100" fmla="*/ 145 w 238"/>
                <a:gd name="T101" fmla="*/ 166 h 178"/>
                <a:gd name="T102" fmla="*/ 157 w 238"/>
                <a:gd name="T103" fmla="*/ 160 h 178"/>
                <a:gd name="T104" fmla="*/ 157 w 238"/>
                <a:gd name="T105" fmla="*/ 172 h 178"/>
                <a:gd name="T106" fmla="*/ 157 w 238"/>
                <a:gd name="T107" fmla="*/ 160 h 178"/>
                <a:gd name="T108" fmla="*/ 189 w 238"/>
                <a:gd name="T109" fmla="*/ 166 h 178"/>
                <a:gd name="T110" fmla="*/ 177 w 238"/>
                <a:gd name="T111" fmla="*/ 16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178">
                  <a:moveTo>
                    <a:pt x="183" y="155"/>
                  </a:moveTo>
                  <a:cubicBezTo>
                    <a:pt x="190" y="155"/>
                    <a:pt x="195" y="160"/>
                    <a:pt x="195" y="166"/>
                  </a:cubicBezTo>
                  <a:cubicBezTo>
                    <a:pt x="195" y="173"/>
                    <a:pt x="190" y="178"/>
                    <a:pt x="183" y="178"/>
                  </a:cubicBezTo>
                  <a:cubicBezTo>
                    <a:pt x="177" y="178"/>
                    <a:pt x="172" y="173"/>
                    <a:pt x="172" y="166"/>
                  </a:cubicBezTo>
                  <a:cubicBezTo>
                    <a:pt x="172" y="160"/>
                    <a:pt x="177" y="155"/>
                    <a:pt x="183" y="155"/>
                  </a:cubicBezTo>
                  <a:close/>
                  <a:moveTo>
                    <a:pt x="21" y="71"/>
                  </a:moveTo>
                  <a:cubicBezTo>
                    <a:pt x="90" y="71"/>
                    <a:pt x="90" y="71"/>
                    <a:pt x="90" y="71"/>
                  </a:cubicBezTo>
                  <a:cubicBezTo>
                    <a:pt x="90" y="37"/>
                    <a:pt x="90" y="37"/>
                    <a:pt x="90" y="37"/>
                  </a:cubicBezTo>
                  <a:cubicBezTo>
                    <a:pt x="21" y="37"/>
                    <a:pt x="21" y="37"/>
                    <a:pt x="21" y="37"/>
                  </a:cubicBezTo>
                  <a:cubicBezTo>
                    <a:pt x="21" y="71"/>
                    <a:pt x="21" y="71"/>
                    <a:pt x="21" y="71"/>
                  </a:cubicBezTo>
                  <a:close/>
                  <a:moveTo>
                    <a:pt x="135" y="24"/>
                  </a:moveTo>
                  <a:cubicBezTo>
                    <a:pt x="143" y="24"/>
                    <a:pt x="150" y="31"/>
                    <a:pt x="150" y="39"/>
                  </a:cubicBezTo>
                  <a:cubicBezTo>
                    <a:pt x="150" y="40"/>
                    <a:pt x="150" y="40"/>
                    <a:pt x="150" y="40"/>
                  </a:cubicBezTo>
                  <a:cubicBezTo>
                    <a:pt x="143" y="40"/>
                    <a:pt x="143" y="40"/>
                    <a:pt x="143" y="40"/>
                  </a:cubicBezTo>
                  <a:cubicBezTo>
                    <a:pt x="146" y="55"/>
                    <a:pt x="146" y="55"/>
                    <a:pt x="146" y="55"/>
                  </a:cubicBezTo>
                  <a:cubicBezTo>
                    <a:pt x="148" y="55"/>
                    <a:pt x="148" y="55"/>
                    <a:pt x="148" y="55"/>
                  </a:cubicBezTo>
                  <a:cubicBezTo>
                    <a:pt x="148" y="58"/>
                    <a:pt x="148" y="58"/>
                    <a:pt x="148" y="58"/>
                  </a:cubicBezTo>
                  <a:cubicBezTo>
                    <a:pt x="155" y="58"/>
                    <a:pt x="155" y="58"/>
                    <a:pt x="155" y="58"/>
                  </a:cubicBezTo>
                  <a:cubicBezTo>
                    <a:pt x="155" y="55"/>
                    <a:pt x="155" y="55"/>
                    <a:pt x="155" y="55"/>
                  </a:cubicBezTo>
                  <a:cubicBezTo>
                    <a:pt x="157" y="55"/>
                    <a:pt x="157" y="55"/>
                    <a:pt x="157" y="55"/>
                  </a:cubicBezTo>
                  <a:cubicBezTo>
                    <a:pt x="160" y="40"/>
                    <a:pt x="160" y="40"/>
                    <a:pt x="160" y="40"/>
                  </a:cubicBezTo>
                  <a:cubicBezTo>
                    <a:pt x="153" y="6"/>
                    <a:pt x="153" y="6"/>
                    <a:pt x="153" y="6"/>
                  </a:cubicBezTo>
                  <a:cubicBezTo>
                    <a:pt x="155" y="0"/>
                    <a:pt x="155" y="0"/>
                    <a:pt x="155" y="0"/>
                  </a:cubicBezTo>
                  <a:cubicBezTo>
                    <a:pt x="182" y="0"/>
                    <a:pt x="182" y="0"/>
                    <a:pt x="182" y="0"/>
                  </a:cubicBezTo>
                  <a:cubicBezTo>
                    <a:pt x="184" y="6"/>
                    <a:pt x="184" y="6"/>
                    <a:pt x="184" y="6"/>
                  </a:cubicBezTo>
                  <a:cubicBezTo>
                    <a:pt x="177" y="40"/>
                    <a:pt x="177" y="40"/>
                    <a:pt x="177" y="40"/>
                  </a:cubicBezTo>
                  <a:cubicBezTo>
                    <a:pt x="180" y="55"/>
                    <a:pt x="180" y="55"/>
                    <a:pt x="180" y="55"/>
                  </a:cubicBezTo>
                  <a:cubicBezTo>
                    <a:pt x="182" y="55"/>
                    <a:pt x="182" y="55"/>
                    <a:pt x="182" y="55"/>
                  </a:cubicBezTo>
                  <a:cubicBezTo>
                    <a:pt x="182" y="58"/>
                    <a:pt x="182" y="58"/>
                    <a:pt x="182" y="58"/>
                  </a:cubicBezTo>
                  <a:cubicBezTo>
                    <a:pt x="198" y="58"/>
                    <a:pt x="198" y="58"/>
                    <a:pt x="198" y="58"/>
                  </a:cubicBezTo>
                  <a:cubicBezTo>
                    <a:pt x="198" y="60"/>
                    <a:pt x="198" y="60"/>
                    <a:pt x="198" y="60"/>
                  </a:cubicBezTo>
                  <a:cubicBezTo>
                    <a:pt x="200" y="60"/>
                    <a:pt x="200" y="60"/>
                    <a:pt x="200" y="60"/>
                  </a:cubicBezTo>
                  <a:cubicBezTo>
                    <a:pt x="202" y="60"/>
                    <a:pt x="203" y="61"/>
                    <a:pt x="203" y="63"/>
                  </a:cubicBezTo>
                  <a:cubicBezTo>
                    <a:pt x="203" y="63"/>
                    <a:pt x="203" y="63"/>
                    <a:pt x="203" y="63"/>
                  </a:cubicBezTo>
                  <a:cubicBezTo>
                    <a:pt x="209" y="87"/>
                    <a:pt x="209" y="87"/>
                    <a:pt x="209" y="87"/>
                  </a:cubicBezTo>
                  <a:cubicBezTo>
                    <a:pt x="203" y="110"/>
                    <a:pt x="203" y="110"/>
                    <a:pt x="203" y="110"/>
                  </a:cubicBezTo>
                  <a:cubicBezTo>
                    <a:pt x="203" y="112"/>
                    <a:pt x="203" y="112"/>
                    <a:pt x="203" y="112"/>
                  </a:cubicBezTo>
                  <a:cubicBezTo>
                    <a:pt x="203" y="113"/>
                    <a:pt x="201" y="115"/>
                    <a:pt x="200" y="115"/>
                  </a:cubicBezTo>
                  <a:cubicBezTo>
                    <a:pt x="198" y="115"/>
                    <a:pt x="198" y="115"/>
                    <a:pt x="198" y="115"/>
                  </a:cubicBezTo>
                  <a:cubicBezTo>
                    <a:pt x="198" y="116"/>
                    <a:pt x="198" y="116"/>
                    <a:pt x="198" y="116"/>
                  </a:cubicBezTo>
                  <a:cubicBezTo>
                    <a:pt x="216" y="127"/>
                    <a:pt x="233" y="145"/>
                    <a:pt x="238" y="174"/>
                  </a:cubicBezTo>
                  <a:cubicBezTo>
                    <a:pt x="201" y="174"/>
                    <a:pt x="201" y="174"/>
                    <a:pt x="201" y="174"/>
                  </a:cubicBezTo>
                  <a:cubicBezTo>
                    <a:pt x="205" y="160"/>
                    <a:pt x="200" y="153"/>
                    <a:pt x="193" y="150"/>
                  </a:cubicBezTo>
                  <a:cubicBezTo>
                    <a:pt x="193" y="151"/>
                    <a:pt x="192" y="152"/>
                    <a:pt x="191" y="153"/>
                  </a:cubicBezTo>
                  <a:cubicBezTo>
                    <a:pt x="189" y="151"/>
                    <a:pt x="186" y="151"/>
                    <a:pt x="183" y="151"/>
                  </a:cubicBezTo>
                  <a:cubicBezTo>
                    <a:pt x="178" y="151"/>
                    <a:pt x="173" y="153"/>
                    <a:pt x="170" y="158"/>
                  </a:cubicBezTo>
                  <a:cubicBezTo>
                    <a:pt x="167" y="153"/>
                    <a:pt x="162" y="151"/>
                    <a:pt x="157" y="151"/>
                  </a:cubicBezTo>
                  <a:cubicBezTo>
                    <a:pt x="154" y="151"/>
                    <a:pt x="151" y="151"/>
                    <a:pt x="149" y="153"/>
                  </a:cubicBezTo>
                  <a:cubicBezTo>
                    <a:pt x="148" y="151"/>
                    <a:pt x="147" y="150"/>
                    <a:pt x="147" y="148"/>
                  </a:cubicBezTo>
                  <a:cubicBezTo>
                    <a:pt x="138" y="148"/>
                    <a:pt x="138" y="148"/>
                    <a:pt x="138" y="148"/>
                  </a:cubicBezTo>
                  <a:cubicBezTo>
                    <a:pt x="134" y="139"/>
                    <a:pt x="126" y="133"/>
                    <a:pt x="116" y="133"/>
                  </a:cubicBezTo>
                  <a:cubicBezTo>
                    <a:pt x="106" y="133"/>
                    <a:pt x="98" y="139"/>
                    <a:pt x="94" y="148"/>
                  </a:cubicBezTo>
                  <a:cubicBezTo>
                    <a:pt x="86" y="148"/>
                    <a:pt x="86" y="148"/>
                    <a:pt x="86" y="148"/>
                  </a:cubicBezTo>
                  <a:cubicBezTo>
                    <a:pt x="82" y="139"/>
                    <a:pt x="74" y="133"/>
                    <a:pt x="64" y="133"/>
                  </a:cubicBezTo>
                  <a:cubicBezTo>
                    <a:pt x="54" y="133"/>
                    <a:pt x="46" y="139"/>
                    <a:pt x="42" y="147"/>
                  </a:cubicBezTo>
                  <a:cubicBezTo>
                    <a:pt x="32" y="124"/>
                    <a:pt x="32" y="124"/>
                    <a:pt x="32" y="124"/>
                  </a:cubicBezTo>
                  <a:cubicBezTo>
                    <a:pt x="17" y="124"/>
                    <a:pt x="17" y="124"/>
                    <a:pt x="17" y="124"/>
                  </a:cubicBezTo>
                  <a:cubicBezTo>
                    <a:pt x="15" y="124"/>
                    <a:pt x="14" y="123"/>
                    <a:pt x="14" y="121"/>
                  </a:cubicBezTo>
                  <a:cubicBezTo>
                    <a:pt x="14" y="120"/>
                    <a:pt x="14" y="120"/>
                    <a:pt x="14" y="120"/>
                  </a:cubicBezTo>
                  <a:cubicBezTo>
                    <a:pt x="14" y="119"/>
                    <a:pt x="14" y="119"/>
                    <a:pt x="13" y="118"/>
                  </a:cubicBezTo>
                  <a:cubicBezTo>
                    <a:pt x="12" y="117"/>
                    <a:pt x="12" y="117"/>
                    <a:pt x="12" y="117"/>
                  </a:cubicBezTo>
                  <a:cubicBezTo>
                    <a:pt x="12" y="117"/>
                    <a:pt x="12" y="116"/>
                    <a:pt x="12" y="115"/>
                  </a:cubicBezTo>
                  <a:cubicBezTo>
                    <a:pt x="12" y="71"/>
                    <a:pt x="12" y="71"/>
                    <a:pt x="12" y="71"/>
                  </a:cubicBezTo>
                  <a:cubicBezTo>
                    <a:pt x="12" y="37"/>
                    <a:pt x="12" y="37"/>
                    <a:pt x="12" y="37"/>
                  </a:cubicBezTo>
                  <a:cubicBezTo>
                    <a:pt x="0" y="37"/>
                    <a:pt x="0" y="37"/>
                    <a:pt x="0" y="37"/>
                  </a:cubicBezTo>
                  <a:cubicBezTo>
                    <a:pt x="0" y="25"/>
                    <a:pt x="0" y="25"/>
                    <a:pt x="0" y="25"/>
                  </a:cubicBezTo>
                  <a:cubicBezTo>
                    <a:pt x="0" y="18"/>
                    <a:pt x="5" y="13"/>
                    <a:pt x="12" y="13"/>
                  </a:cubicBezTo>
                  <a:cubicBezTo>
                    <a:pt x="107" y="13"/>
                    <a:pt x="107" y="13"/>
                    <a:pt x="107" y="13"/>
                  </a:cubicBezTo>
                  <a:cubicBezTo>
                    <a:pt x="107" y="37"/>
                    <a:pt x="107" y="37"/>
                    <a:pt x="107" y="37"/>
                  </a:cubicBezTo>
                  <a:cubicBezTo>
                    <a:pt x="100" y="37"/>
                    <a:pt x="100" y="37"/>
                    <a:pt x="100" y="37"/>
                  </a:cubicBezTo>
                  <a:cubicBezTo>
                    <a:pt x="100" y="58"/>
                    <a:pt x="100" y="58"/>
                    <a:pt x="100" y="58"/>
                  </a:cubicBezTo>
                  <a:cubicBezTo>
                    <a:pt x="121" y="58"/>
                    <a:pt x="121" y="58"/>
                    <a:pt x="121" y="58"/>
                  </a:cubicBezTo>
                  <a:cubicBezTo>
                    <a:pt x="121" y="55"/>
                    <a:pt x="121" y="55"/>
                    <a:pt x="121" y="55"/>
                  </a:cubicBezTo>
                  <a:cubicBezTo>
                    <a:pt x="124" y="55"/>
                    <a:pt x="124" y="55"/>
                    <a:pt x="124" y="55"/>
                  </a:cubicBezTo>
                  <a:cubicBezTo>
                    <a:pt x="126" y="40"/>
                    <a:pt x="126" y="40"/>
                    <a:pt x="126" y="40"/>
                  </a:cubicBezTo>
                  <a:cubicBezTo>
                    <a:pt x="119" y="40"/>
                    <a:pt x="119" y="40"/>
                    <a:pt x="119" y="40"/>
                  </a:cubicBezTo>
                  <a:cubicBezTo>
                    <a:pt x="119" y="40"/>
                    <a:pt x="119" y="40"/>
                    <a:pt x="119" y="39"/>
                  </a:cubicBezTo>
                  <a:cubicBezTo>
                    <a:pt x="119" y="31"/>
                    <a:pt x="126" y="24"/>
                    <a:pt x="135" y="24"/>
                  </a:cubicBezTo>
                  <a:close/>
                  <a:moveTo>
                    <a:pt x="116" y="138"/>
                  </a:moveTo>
                  <a:cubicBezTo>
                    <a:pt x="127" y="138"/>
                    <a:pt x="136" y="147"/>
                    <a:pt x="136" y="158"/>
                  </a:cubicBezTo>
                  <a:cubicBezTo>
                    <a:pt x="136" y="169"/>
                    <a:pt x="127" y="178"/>
                    <a:pt x="116" y="178"/>
                  </a:cubicBezTo>
                  <a:cubicBezTo>
                    <a:pt x="105" y="178"/>
                    <a:pt x="96" y="169"/>
                    <a:pt x="96" y="158"/>
                  </a:cubicBezTo>
                  <a:cubicBezTo>
                    <a:pt x="96" y="147"/>
                    <a:pt x="105" y="138"/>
                    <a:pt x="116" y="138"/>
                  </a:cubicBezTo>
                  <a:close/>
                  <a:moveTo>
                    <a:pt x="64" y="138"/>
                  </a:moveTo>
                  <a:cubicBezTo>
                    <a:pt x="75" y="138"/>
                    <a:pt x="84" y="147"/>
                    <a:pt x="84" y="158"/>
                  </a:cubicBezTo>
                  <a:cubicBezTo>
                    <a:pt x="84" y="169"/>
                    <a:pt x="75" y="178"/>
                    <a:pt x="64" y="178"/>
                  </a:cubicBezTo>
                  <a:cubicBezTo>
                    <a:pt x="53" y="178"/>
                    <a:pt x="44" y="169"/>
                    <a:pt x="44" y="158"/>
                  </a:cubicBezTo>
                  <a:cubicBezTo>
                    <a:pt x="44" y="147"/>
                    <a:pt x="53" y="138"/>
                    <a:pt x="64" y="138"/>
                  </a:cubicBezTo>
                  <a:close/>
                  <a:moveTo>
                    <a:pt x="64" y="148"/>
                  </a:moveTo>
                  <a:cubicBezTo>
                    <a:pt x="70" y="148"/>
                    <a:pt x="74" y="152"/>
                    <a:pt x="74" y="158"/>
                  </a:cubicBezTo>
                  <a:cubicBezTo>
                    <a:pt x="74" y="163"/>
                    <a:pt x="70" y="168"/>
                    <a:pt x="64" y="168"/>
                  </a:cubicBezTo>
                  <a:cubicBezTo>
                    <a:pt x="59" y="168"/>
                    <a:pt x="54" y="163"/>
                    <a:pt x="54" y="158"/>
                  </a:cubicBezTo>
                  <a:cubicBezTo>
                    <a:pt x="54" y="152"/>
                    <a:pt x="59" y="148"/>
                    <a:pt x="64" y="148"/>
                  </a:cubicBezTo>
                  <a:close/>
                  <a:moveTo>
                    <a:pt x="116" y="148"/>
                  </a:moveTo>
                  <a:cubicBezTo>
                    <a:pt x="121" y="148"/>
                    <a:pt x="126" y="152"/>
                    <a:pt x="126" y="158"/>
                  </a:cubicBezTo>
                  <a:cubicBezTo>
                    <a:pt x="126" y="163"/>
                    <a:pt x="121" y="168"/>
                    <a:pt x="116" y="168"/>
                  </a:cubicBezTo>
                  <a:cubicBezTo>
                    <a:pt x="110" y="168"/>
                    <a:pt x="106" y="163"/>
                    <a:pt x="106" y="158"/>
                  </a:cubicBezTo>
                  <a:cubicBezTo>
                    <a:pt x="106" y="152"/>
                    <a:pt x="110" y="148"/>
                    <a:pt x="116" y="148"/>
                  </a:cubicBezTo>
                  <a:close/>
                  <a:moveTo>
                    <a:pt x="157" y="155"/>
                  </a:moveTo>
                  <a:cubicBezTo>
                    <a:pt x="163" y="155"/>
                    <a:pt x="168" y="160"/>
                    <a:pt x="168" y="166"/>
                  </a:cubicBezTo>
                  <a:cubicBezTo>
                    <a:pt x="168" y="173"/>
                    <a:pt x="163" y="178"/>
                    <a:pt x="157" y="178"/>
                  </a:cubicBezTo>
                  <a:cubicBezTo>
                    <a:pt x="151" y="178"/>
                    <a:pt x="145" y="173"/>
                    <a:pt x="145" y="166"/>
                  </a:cubicBezTo>
                  <a:cubicBezTo>
                    <a:pt x="145" y="160"/>
                    <a:pt x="151" y="155"/>
                    <a:pt x="157" y="155"/>
                  </a:cubicBezTo>
                  <a:close/>
                  <a:moveTo>
                    <a:pt x="157" y="160"/>
                  </a:moveTo>
                  <a:cubicBezTo>
                    <a:pt x="160" y="160"/>
                    <a:pt x="163" y="163"/>
                    <a:pt x="163" y="166"/>
                  </a:cubicBezTo>
                  <a:cubicBezTo>
                    <a:pt x="163" y="169"/>
                    <a:pt x="160" y="172"/>
                    <a:pt x="157" y="172"/>
                  </a:cubicBezTo>
                  <a:cubicBezTo>
                    <a:pt x="154" y="172"/>
                    <a:pt x="151" y="169"/>
                    <a:pt x="151" y="166"/>
                  </a:cubicBezTo>
                  <a:cubicBezTo>
                    <a:pt x="151" y="163"/>
                    <a:pt x="154" y="160"/>
                    <a:pt x="157" y="160"/>
                  </a:cubicBezTo>
                  <a:close/>
                  <a:moveTo>
                    <a:pt x="183" y="160"/>
                  </a:moveTo>
                  <a:cubicBezTo>
                    <a:pt x="186" y="160"/>
                    <a:pt x="189" y="163"/>
                    <a:pt x="189" y="166"/>
                  </a:cubicBezTo>
                  <a:cubicBezTo>
                    <a:pt x="189" y="169"/>
                    <a:pt x="186" y="172"/>
                    <a:pt x="183" y="172"/>
                  </a:cubicBezTo>
                  <a:cubicBezTo>
                    <a:pt x="180" y="172"/>
                    <a:pt x="177" y="169"/>
                    <a:pt x="177" y="166"/>
                  </a:cubicBezTo>
                  <a:cubicBezTo>
                    <a:pt x="177" y="163"/>
                    <a:pt x="180" y="160"/>
                    <a:pt x="183" y="160"/>
                  </a:cubicBezTo>
                  <a:close/>
                </a:path>
              </a:pathLst>
            </a:custGeom>
            <a:solidFill>
              <a:srgbClr val="FFB82E"/>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7" name="Freeform 1997"/>
            <p:cNvSpPr>
              <a:spLocks noEditPoints="1"/>
            </p:cNvSpPr>
            <p:nvPr/>
          </p:nvSpPr>
          <p:spPr bwMode="auto">
            <a:xfrm>
              <a:off x="1345755" y="4300402"/>
              <a:ext cx="353101" cy="282037"/>
            </a:xfrm>
            <a:custGeom>
              <a:avLst/>
              <a:gdLst>
                <a:gd name="T0" fmla="*/ 195 w 238"/>
                <a:gd name="T1" fmla="*/ 166 h 178"/>
                <a:gd name="T2" fmla="*/ 172 w 238"/>
                <a:gd name="T3" fmla="*/ 166 h 178"/>
                <a:gd name="T4" fmla="*/ 21 w 238"/>
                <a:gd name="T5" fmla="*/ 71 h 178"/>
                <a:gd name="T6" fmla="*/ 90 w 238"/>
                <a:gd name="T7" fmla="*/ 37 h 178"/>
                <a:gd name="T8" fmla="*/ 21 w 238"/>
                <a:gd name="T9" fmla="*/ 71 h 178"/>
                <a:gd name="T10" fmla="*/ 150 w 238"/>
                <a:gd name="T11" fmla="*/ 39 h 178"/>
                <a:gd name="T12" fmla="*/ 143 w 238"/>
                <a:gd name="T13" fmla="*/ 40 h 178"/>
                <a:gd name="T14" fmla="*/ 148 w 238"/>
                <a:gd name="T15" fmla="*/ 55 h 178"/>
                <a:gd name="T16" fmla="*/ 155 w 238"/>
                <a:gd name="T17" fmla="*/ 58 h 178"/>
                <a:gd name="T18" fmla="*/ 157 w 238"/>
                <a:gd name="T19" fmla="*/ 55 h 178"/>
                <a:gd name="T20" fmla="*/ 153 w 238"/>
                <a:gd name="T21" fmla="*/ 6 h 178"/>
                <a:gd name="T22" fmla="*/ 182 w 238"/>
                <a:gd name="T23" fmla="*/ 0 h 178"/>
                <a:gd name="T24" fmla="*/ 177 w 238"/>
                <a:gd name="T25" fmla="*/ 40 h 178"/>
                <a:gd name="T26" fmla="*/ 182 w 238"/>
                <a:gd name="T27" fmla="*/ 55 h 178"/>
                <a:gd name="T28" fmla="*/ 198 w 238"/>
                <a:gd name="T29" fmla="*/ 58 h 178"/>
                <a:gd name="T30" fmla="*/ 200 w 238"/>
                <a:gd name="T31" fmla="*/ 60 h 178"/>
                <a:gd name="T32" fmla="*/ 203 w 238"/>
                <a:gd name="T33" fmla="*/ 63 h 178"/>
                <a:gd name="T34" fmla="*/ 203 w 238"/>
                <a:gd name="T35" fmla="*/ 110 h 178"/>
                <a:gd name="T36" fmla="*/ 200 w 238"/>
                <a:gd name="T37" fmla="*/ 115 h 178"/>
                <a:gd name="T38" fmla="*/ 198 w 238"/>
                <a:gd name="T39" fmla="*/ 116 h 178"/>
                <a:gd name="T40" fmla="*/ 201 w 238"/>
                <a:gd name="T41" fmla="*/ 174 h 178"/>
                <a:gd name="T42" fmla="*/ 191 w 238"/>
                <a:gd name="T43" fmla="*/ 153 h 178"/>
                <a:gd name="T44" fmla="*/ 170 w 238"/>
                <a:gd name="T45" fmla="*/ 158 h 178"/>
                <a:gd name="T46" fmla="*/ 149 w 238"/>
                <a:gd name="T47" fmla="*/ 153 h 178"/>
                <a:gd name="T48" fmla="*/ 138 w 238"/>
                <a:gd name="T49" fmla="*/ 148 h 178"/>
                <a:gd name="T50" fmla="*/ 94 w 238"/>
                <a:gd name="T51" fmla="*/ 148 h 178"/>
                <a:gd name="T52" fmla="*/ 64 w 238"/>
                <a:gd name="T53" fmla="*/ 133 h 178"/>
                <a:gd name="T54" fmla="*/ 32 w 238"/>
                <a:gd name="T55" fmla="*/ 124 h 178"/>
                <a:gd name="T56" fmla="*/ 14 w 238"/>
                <a:gd name="T57" fmla="*/ 121 h 178"/>
                <a:gd name="T58" fmla="*/ 13 w 238"/>
                <a:gd name="T59" fmla="*/ 118 h 178"/>
                <a:gd name="T60" fmla="*/ 12 w 238"/>
                <a:gd name="T61" fmla="*/ 115 h 178"/>
                <a:gd name="T62" fmla="*/ 12 w 238"/>
                <a:gd name="T63" fmla="*/ 37 h 178"/>
                <a:gd name="T64" fmla="*/ 0 w 238"/>
                <a:gd name="T65" fmla="*/ 25 h 178"/>
                <a:gd name="T66" fmla="*/ 107 w 238"/>
                <a:gd name="T67" fmla="*/ 13 h 178"/>
                <a:gd name="T68" fmla="*/ 100 w 238"/>
                <a:gd name="T69" fmla="*/ 37 h 178"/>
                <a:gd name="T70" fmla="*/ 121 w 238"/>
                <a:gd name="T71" fmla="*/ 58 h 178"/>
                <a:gd name="T72" fmla="*/ 124 w 238"/>
                <a:gd name="T73" fmla="*/ 55 h 178"/>
                <a:gd name="T74" fmla="*/ 119 w 238"/>
                <a:gd name="T75" fmla="*/ 40 h 178"/>
                <a:gd name="T76" fmla="*/ 135 w 238"/>
                <a:gd name="T77" fmla="*/ 24 h 178"/>
                <a:gd name="T78" fmla="*/ 136 w 238"/>
                <a:gd name="T79" fmla="*/ 158 h 178"/>
                <a:gd name="T80" fmla="*/ 96 w 238"/>
                <a:gd name="T81" fmla="*/ 158 h 178"/>
                <a:gd name="T82" fmla="*/ 64 w 238"/>
                <a:gd name="T83" fmla="*/ 138 h 178"/>
                <a:gd name="T84" fmla="*/ 64 w 238"/>
                <a:gd name="T85" fmla="*/ 178 h 178"/>
                <a:gd name="T86" fmla="*/ 64 w 238"/>
                <a:gd name="T87" fmla="*/ 138 h 178"/>
                <a:gd name="T88" fmla="*/ 74 w 238"/>
                <a:gd name="T89" fmla="*/ 158 h 178"/>
                <a:gd name="T90" fmla="*/ 54 w 238"/>
                <a:gd name="T91" fmla="*/ 158 h 178"/>
                <a:gd name="T92" fmla="*/ 116 w 238"/>
                <a:gd name="T93" fmla="*/ 148 h 178"/>
                <a:gd name="T94" fmla="*/ 116 w 238"/>
                <a:gd name="T95" fmla="*/ 168 h 178"/>
                <a:gd name="T96" fmla="*/ 116 w 238"/>
                <a:gd name="T97" fmla="*/ 148 h 178"/>
                <a:gd name="T98" fmla="*/ 168 w 238"/>
                <a:gd name="T99" fmla="*/ 166 h 178"/>
                <a:gd name="T100" fmla="*/ 145 w 238"/>
                <a:gd name="T101" fmla="*/ 166 h 178"/>
                <a:gd name="T102" fmla="*/ 157 w 238"/>
                <a:gd name="T103" fmla="*/ 160 h 178"/>
                <a:gd name="T104" fmla="*/ 157 w 238"/>
                <a:gd name="T105" fmla="*/ 172 h 178"/>
                <a:gd name="T106" fmla="*/ 157 w 238"/>
                <a:gd name="T107" fmla="*/ 160 h 178"/>
                <a:gd name="T108" fmla="*/ 189 w 238"/>
                <a:gd name="T109" fmla="*/ 166 h 178"/>
                <a:gd name="T110" fmla="*/ 177 w 238"/>
                <a:gd name="T111" fmla="*/ 16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178">
                  <a:moveTo>
                    <a:pt x="183" y="155"/>
                  </a:moveTo>
                  <a:cubicBezTo>
                    <a:pt x="190" y="155"/>
                    <a:pt x="195" y="160"/>
                    <a:pt x="195" y="166"/>
                  </a:cubicBezTo>
                  <a:cubicBezTo>
                    <a:pt x="195" y="173"/>
                    <a:pt x="190" y="178"/>
                    <a:pt x="183" y="178"/>
                  </a:cubicBezTo>
                  <a:cubicBezTo>
                    <a:pt x="177" y="178"/>
                    <a:pt x="172" y="173"/>
                    <a:pt x="172" y="166"/>
                  </a:cubicBezTo>
                  <a:cubicBezTo>
                    <a:pt x="172" y="160"/>
                    <a:pt x="177" y="155"/>
                    <a:pt x="183" y="155"/>
                  </a:cubicBezTo>
                  <a:close/>
                  <a:moveTo>
                    <a:pt x="21" y="71"/>
                  </a:moveTo>
                  <a:cubicBezTo>
                    <a:pt x="90" y="71"/>
                    <a:pt x="90" y="71"/>
                    <a:pt x="90" y="71"/>
                  </a:cubicBezTo>
                  <a:cubicBezTo>
                    <a:pt x="90" y="37"/>
                    <a:pt x="90" y="37"/>
                    <a:pt x="90" y="37"/>
                  </a:cubicBezTo>
                  <a:cubicBezTo>
                    <a:pt x="21" y="37"/>
                    <a:pt x="21" y="37"/>
                    <a:pt x="21" y="37"/>
                  </a:cubicBezTo>
                  <a:cubicBezTo>
                    <a:pt x="21" y="71"/>
                    <a:pt x="21" y="71"/>
                    <a:pt x="21" y="71"/>
                  </a:cubicBezTo>
                  <a:close/>
                  <a:moveTo>
                    <a:pt x="135" y="24"/>
                  </a:moveTo>
                  <a:cubicBezTo>
                    <a:pt x="143" y="24"/>
                    <a:pt x="150" y="31"/>
                    <a:pt x="150" y="39"/>
                  </a:cubicBezTo>
                  <a:cubicBezTo>
                    <a:pt x="150" y="40"/>
                    <a:pt x="150" y="40"/>
                    <a:pt x="150" y="40"/>
                  </a:cubicBezTo>
                  <a:cubicBezTo>
                    <a:pt x="143" y="40"/>
                    <a:pt x="143" y="40"/>
                    <a:pt x="143" y="40"/>
                  </a:cubicBezTo>
                  <a:cubicBezTo>
                    <a:pt x="146" y="55"/>
                    <a:pt x="146" y="55"/>
                    <a:pt x="146" y="55"/>
                  </a:cubicBezTo>
                  <a:cubicBezTo>
                    <a:pt x="148" y="55"/>
                    <a:pt x="148" y="55"/>
                    <a:pt x="148" y="55"/>
                  </a:cubicBezTo>
                  <a:cubicBezTo>
                    <a:pt x="148" y="58"/>
                    <a:pt x="148" y="58"/>
                    <a:pt x="148" y="58"/>
                  </a:cubicBezTo>
                  <a:cubicBezTo>
                    <a:pt x="155" y="58"/>
                    <a:pt x="155" y="58"/>
                    <a:pt x="155" y="58"/>
                  </a:cubicBezTo>
                  <a:cubicBezTo>
                    <a:pt x="155" y="55"/>
                    <a:pt x="155" y="55"/>
                    <a:pt x="155" y="55"/>
                  </a:cubicBezTo>
                  <a:cubicBezTo>
                    <a:pt x="157" y="55"/>
                    <a:pt x="157" y="55"/>
                    <a:pt x="157" y="55"/>
                  </a:cubicBezTo>
                  <a:cubicBezTo>
                    <a:pt x="160" y="40"/>
                    <a:pt x="160" y="40"/>
                    <a:pt x="160" y="40"/>
                  </a:cubicBezTo>
                  <a:cubicBezTo>
                    <a:pt x="153" y="6"/>
                    <a:pt x="153" y="6"/>
                    <a:pt x="153" y="6"/>
                  </a:cubicBezTo>
                  <a:cubicBezTo>
                    <a:pt x="155" y="0"/>
                    <a:pt x="155" y="0"/>
                    <a:pt x="155" y="0"/>
                  </a:cubicBezTo>
                  <a:cubicBezTo>
                    <a:pt x="182" y="0"/>
                    <a:pt x="182" y="0"/>
                    <a:pt x="182" y="0"/>
                  </a:cubicBezTo>
                  <a:cubicBezTo>
                    <a:pt x="184" y="6"/>
                    <a:pt x="184" y="6"/>
                    <a:pt x="184" y="6"/>
                  </a:cubicBezTo>
                  <a:cubicBezTo>
                    <a:pt x="177" y="40"/>
                    <a:pt x="177" y="40"/>
                    <a:pt x="177" y="40"/>
                  </a:cubicBezTo>
                  <a:cubicBezTo>
                    <a:pt x="180" y="55"/>
                    <a:pt x="180" y="55"/>
                    <a:pt x="180" y="55"/>
                  </a:cubicBezTo>
                  <a:cubicBezTo>
                    <a:pt x="182" y="55"/>
                    <a:pt x="182" y="55"/>
                    <a:pt x="182" y="55"/>
                  </a:cubicBezTo>
                  <a:cubicBezTo>
                    <a:pt x="182" y="58"/>
                    <a:pt x="182" y="58"/>
                    <a:pt x="182" y="58"/>
                  </a:cubicBezTo>
                  <a:cubicBezTo>
                    <a:pt x="198" y="58"/>
                    <a:pt x="198" y="58"/>
                    <a:pt x="198" y="58"/>
                  </a:cubicBezTo>
                  <a:cubicBezTo>
                    <a:pt x="198" y="60"/>
                    <a:pt x="198" y="60"/>
                    <a:pt x="198" y="60"/>
                  </a:cubicBezTo>
                  <a:cubicBezTo>
                    <a:pt x="200" y="60"/>
                    <a:pt x="200" y="60"/>
                    <a:pt x="200" y="60"/>
                  </a:cubicBezTo>
                  <a:cubicBezTo>
                    <a:pt x="202" y="60"/>
                    <a:pt x="203" y="61"/>
                    <a:pt x="203" y="63"/>
                  </a:cubicBezTo>
                  <a:cubicBezTo>
                    <a:pt x="203" y="63"/>
                    <a:pt x="203" y="63"/>
                    <a:pt x="203" y="63"/>
                  </a:cubicBezTo>
                  <a:cubicBezTo>
                    <a:pt x="209" y="87"/>
                    <a:pt x="209" y="87"/>
                    <a:pt x="209" y="87"/>
                  </a:cubicBezTo>
                  <a:cubicBezTo>
                    <a:pt x="203" y="110"/>
                    <a:pt x="203" y="110"/>
                    <a:pt x="203" y="110"/>
                  </a:cubicBezTo>
                  <a:cubicBezTo>
                    <a:pt x="203" y="112"/>
                    <a:pt x="203" y="112"/>
                    <a:pt x="203" y="112"/>
                  </a:cubicBezTo>
                  <a:cubicBezTo>
                    <a:pt x="203" y="113"/>
                    <a:pt x="201" y="115"/>
                    <a:pt x="200" y="115"/>
                  </a:cubicBezTo>
                  <a:cubicBezTo>
                    <a:pt x="198" y="115"/>
                    <a:pt x="198" y="115"/>
                    <a:pt x="198" y="115"/>
                  </a:cubicBezTo>
                  <a:cubicBezTo>
                    <a:pt x="198" y="116"/>
                    <a:pt x="198" y="116"/>
                    <a:pt x="198" y="116"/>
                  </a:cubicBezTo>
                  <a:cubicBezTo>
                    <a:pt x="216" y="127"/>
                    <a:pt x="233" y="145"/>
                    <a:pt x="238" y="174"/>
                  </a:cubicBezTo>
                  <a:cubicBezTo>
                    <a:pt x="201" y="174"/>
                    <a:pt x="201" y="174"/>
                    <a:pt x="201" y="174"/>
                  </a:cubicBezTo>
                  <a:cubicBezTo>
                    <a:pt x="205" y="160"/>
                    <a:pt x="200" y="153"/>
                    <a:pt x="193" y="150"/>
                  </a:cubicBezTo>
                  <a:cubicBezTo>
                    <a:pt x="193" y="151"/>
                    <a:pt x="192" y="152"/>
                    <a:pt x="191" y="153"/>
                  </a:cubicBezTo>
                  <a:cubicBezTo>
                    <a:pt x="189" y="151"/>
                    <a:pt x="186" y="151"/>
                    <a:pt x="183" y="151"/>
                  </a:cubicBezTo>
                  <a:cubicBezTo>
                    <a:pt x="178" y="151"/>
                    <a:pt x="173" y="153"/>
                    <a:pt x="170" y="158"/>
                  </a:cubicBezTo>
                  <a:cubicBezTo>
                    <a:pt x="167" y="153"/>
                    <a:pt x="162" y="151"/>
                    <a:pt x="157" y="151"/>
                  </a:cubicBezTo>
                  <a:cubicBezTo>
                    <a:pt x="154" y="151"/>
                    <a:pt x="151" y="151"/>
                    <a:pt x="149" y="153"/>
                  </a:cubicBezTo>
                  <a:cubicBezTo>
                    <a:pt x="148" y="151"/>
                    <a:pt x="147" y="150"/>
                    <a:pt x="147" y="148"/>
                  </a:cubicBezTo>
                  <a:cubicBezTo>
                    <a:pt x="138" y="148"/>
                    <a:pt x="138" y="148"/>
                    <a:pt x="138" y="148"/>
                  </a:cubicBezTo>
                  <a:cubicBezTo>
                    <a:pt x="134" y="139"/>
                    <a:pt x="126" y="133"/>
                    <a:pt x="116" y="133"/>
                  </a:cubicBezTo>
                  <a:cubicBezTo>
                    <a:pt x="106" y="133"/>
                    <a:pt x="98" y="139"/>
                    <a:pt x="94" y="148"/>
                  </a:cubicBezTo>
                  <a:cubicBezTo>
                    <a:pt x="86" y="148"/>
                    <a:pt x="86" y="148"/>
                    <a:pt x="86" y="148"/>
                  </a:cubicBezTo>
                  <a:cubicBezTo>
                    <a:pt x="82" y="139"/>
                    <a:pt x="74" y="133"/>
                    <a:pt x="64" y="133"/>
                  </a:cubicBezTo>
                  <a:cubicBezTo>
                    <a:pt x="54" y="133"/>
                    <a:pt x="46" y="139"/>
                    <a:pt x="42" y="147"/>
                  </a:cubicBezTo>
                  <a:cubicBezTo>
                    <a:pt x="32" y="124"/>
                    <a:pt x="32" y="124"/>
                    <a:pt x="32" y="124"/>
                  </a:cubicBezTo>
                  <a:cubicBezTo>
                    <a:pt x="17" y="124"/>
                    <a:pt x="17" y="124"/>
                    <a:pt x="17" y="124"/>
                  </a:cubicBezTo>
                  <a:cubicBezTo>
                    <a:pt x="15" y="124"/>
                    <a:pt x="14" y="123"/>
                    <a:pt x="14" y="121"/>
                  </a:cubicBezTo>
                  <a:cubicBezTo>
                    <a:pt x="14" y="120"/>
                    <a:pt x="14" y="120"/>
                    <a:pt x="14" y="120"/>
                  </a:cubicBezTo>
                  <a:cubicBezTo>
                    <a:pt x="14" y="119"/>
                    <a:pt x="14" y="119"/>
                    <a:pt x="13" y="118"/>
                  </a:cubicBezTo>
                  <a:cubicBezTo>
                    <a:pt x="12" y="117"/>
                    <a:pt x="12" y="117"/>
                    <a:pt x="12" y="117"/>
                  </a:cubicBezTo>
                  <a:cubicBezTo>
                    <a:pt x="12" y="117"/>
                    <a:pt x="12" y="116"/>
                    <a:pt x="12" y="115"/>
                  </a:cubicBezTo>
                  <a:cubicBezTo>
                    <a:pt x="12" y="71"/>
                    <a:pt x="12" y="71"/>
                    <a:pt x="12" y="71"/>
                  </a:cubicBezTo>
                  <a:cubicBezTo>
                    <a:pt x="12" y="37"/>
                    <a:pt x="12" y="37"/>
                    <a:pt x="12" y="37"/>
                  </a:cubicBezTo>
                  <a:cubicBezTo>
                    <a:pt x="0" y="37"/>
                    <a:pt x="0" y="37"/>
                    <a:pt x="0" y="37"/>
                  </a:cubicBezTo>
                  <a:cubicBezTo>
                    <a:pt x="0" y="25"/>
                    <a:pt x="0" y="25"/>
                    <a:pt x="0" y="25"/>
                  </a:cubicBezTo>
                  <a:cubicBezTo>
                    <a:pt x="0" y="18"/>
                    <a:pt x="5" y="13"/>
                    <a:pt x="12" y="13"/>
                  </a:cubicBezTo>
                  <a:cubicBezTo>
                    <a:pt x="107" y="13"/>
                    <a:pt x="107" y="13"/>
                    <a:pt x="107" y="13"/>
                  </a:cubicBezTo>
                  <a:cubicBezTo>
                    <a:pt x="107" y="37"/>
                    <a:pt x="107" y="37"/>
                    <a:pt x="107" y="37"/>
                  </a:cubicBezTo>
                  <a:cubicBezTo>
                    <a:pt x="100" y="37"/>
                    <a:pt x="100" y="37"/>
                    <a:pt x="100" y="37"/>
                  </a:cubicBezTo>
                  <a:cubicBezTo>
                    <a:pt x="100" y="58"/>
                    <a:pt x="100" y="58"/>
                    <a:pt x="100" y="58"/>
                  </a:cubicBezTo>
                  <a:cubicBezTo>
                    <a:pt x="121" y="58"/>
                    <a:pt x="121" y="58"/>
                    <a:pt x="121" y="58"/>
                  </a:cubicBezTo>
                  <a:cubicBezTo>
                    <a:pt x="121" y="55"/>
                    <a:pt x="121" y="55"/>
                    <a:pt x="121" y="55"/>
                  </a:cubicBezTo>
                  <a:cubicBezTo>
                    <a:pt x="124" y="55"/>
                    <a:pt x="124" y="55"/>
                    <a:pt x="124" y="55"/>
                  </a:cubicBezTo>
                  <a:cubicBezTo>
                    <a:pt x="126" y="40"/>
                    <a:pt x="126" y="40"/>
                    <a:pt x="126" y="40"/>
                  </a:cubicBezTo>
                  <a:cubicBezTo>
                    <a:pt x="119" y="40"/>
                    <a:pt x="119" y="40"/>
                    <a:pt x="119" y="40"/>
                  </a:cubicBezTo>
                  <a:cubicBezTo>
                    <a:pt x="119" y="40"/>
                    <a:pt x="119" y="40"/>
                    <a:pt x="119" y="39"/>
                  </a:cubicBezTo>
                  <a:cubicBezTo>
                    <a:pt x="119" y="31"/>
                    <a:pt x="126" y="24"/>
                    <a:pt x="135" y="24"/>
                  </a:cubicBezTo>
                  <a:close/>
                  <a:moveTo>
                    <a:pt x="116" y="138"/>
                  </a:moveTo>
                  <a:cubicBezTo>
                    <a:pt x="127" y="138"/>
                    <a:pt x="136" y="147"/>
                    <a:pt x="136" y="158"/>
                  </a:cubicBezTo>
                  <a:cubicBezTo>
                    <a:pt x="136" y="169"/>
                    <a:pt x="127" y="178"/>
                    <a:pt x="116" y="178"/>
                  </a:cubicBezTo>
                  <a:cubicBezTo>
                    <a:pt x="105" y="178"/>
                    <a:pt x="96" y="169"/>
                    <a:pt x="96" y="158"/>
                  </a:cubicBezTo>
                  <a:cubicBezTo>
                    <a:pt x="96" y="147"/>
                    <a:pt x="105" y="138"/>
                    <a:pt x="116" y="138"/>
                  </a:cubicBezTo>
                  <a:close/>
                  <a:moveTo>
                    <a:pt x="64" y="138"/>
                  </a:moveTo>
                  <a:cubicBezTo>
                    <a:pt x="75" y="138"/>
                    <a:pt x="84" y="147"/>
                    <a:pt x="84" y="158"/>
                  </a:cubicBezTo>
                  <a:cubicBezTo>
                    <a:pt x="84" y="169"/>
                    <a:pt x="75" y="178"/>
                    <a:pt x="64" y="178"/>
                  </a:cubicBezTo>
                  <a:cubicBezTo>
                    <a:pt x="53" y="178"/>
                    <a:pt x="44" y="169"/>
                    <a:pt x="44" y="158"/>
                  </a:cubicBezTo>
                  <a:cubicBezTo>
                    <a:pt x="44" y="147"/>
                    <a:pt x="53" y="138"/>
                    <a:pt x="64" y="138"/>
                  </a:cubicBezTo>
                  <a:close/>
                  <a:moveTo>
                    <a:pt x="64" y="148"/>
                  </a:moveTo>
                  <a:cubicBezTo>
                    <a:pt x="70" y="148"/>
                    <a:pt x="74" y="152"/>
                    <a:pt x="74" y="158"/>
                  </a:cubicBezTo>
                  <a:cubicBezTo>
                    <a:pt x="74" y="163"/>
                    <a:pt x="70" y="168"/>
                    <a:pt x="64" y="168"/>
                  </a:cubicBezTo>
                  <a:cubicBezTo>
                    <a:pt x="59" y="168"/>
                    <a:pt x="54" y="163"/>
                    <a:pt x="54" y="158"/>
                  </a:cubicBezTo>
                  <a:cubicBezTo>
                    <a:pt x="54" y="152"/>
                    <a:pt x="59" y="148"/>
                    <a:pt x="64" y="148"/>
                  </a:cubicBezTo>
                  <a:close/>
                  <a:moveTo>
                    <a:pt x="116" y="148"/>
                  </a:moveTo>
                  <a:cubicBezTo>
                    <a:pt x="121" y="148"/>
                    <a:pt x="126" y="152"/>
                    <a:pt x="126" y="158"/>
                  </a:cubicBezTo>
                  <a:cubicBezTo>
                    <a:pt x="126" y="163"/>
                    <a:pt x="121" y="168"/>
                    <a:pt x="116" y="168"/>
                  </a:cubicBezTo>
                  <a:cubicBezTo>
                    <a:pt x="110" y="168"/>
                    <a:pt x="106" y="163"/>
                    <a:pt x="106" y="158"/>
                  </a:cubicBezTo>
                  <a:cubicBezTo>
                    <a:pt x="106" y="152"/>
                    <a:pt x="110" y="148"/>
                    <a:pt x="116" y="148"/>
                  </a:cubicBezTo>
                  <a:close/>
                  <a:moveTo>
                    <a:pt x="157" y="155"/>
                  </a:moveTo>
                  <a:cubicBezTo>
                    <a:pt x="163" y="155"/>
                    <a:pt x="168" y="160"/>
                    <a:pt x="168" y="166"/>
                  </a:cubicBezTo>
                  <a:cubicBezTo>
                    <a:pt x="168" y="173"/>
                    <a:pt x="163" y="178"/>
                    <a:pt x="157" y="178"/>
                  </a:cubicBezTo>
                  <a:cubicBezTo>
                    <a:pt x="151" y="178"/>
                    <a:pt x="145" y="173"/>
                    <a:pt x="145" y="166"/>
                  </a:cubicBezTo>
                  <a:cubicBezTo>
                    <a:pt x="145" y="160"/>
                    <a:pt x="151" y="155"/>
                    <a:pt x="157" y="155"/>
                  </a:cubicBezTo>
                  <a:close/>
                  <a:moveTo>
                    <a:pt x="157" y="160"/>
                  </a:moveTo>
                  <a:cubicBezTo>
                    <a:pt x="160" y="160"/>
                    <a:pt x="163" y="163"/>
                    <a:pt x="163" y="166"/>
                  </a:cubicBezTo>
                  <a:cubicBezTo>
                    <a:pt x="163" y="169"/>
                    <a:pt x="160" y="172"/>
                    <a:pt x="157" y="172"/>
                  </a:cubicBezTo>
                  <a:cubicBezTo>
                    <a:pt x="154" y="172"/>
                    <a:pt x="151" y="169"/>
                    <a:pt x="151" y="166"/>
                  </a:cubicBezTo>
                  <a:cubicBezTo>
                    <a:pt x="151" y="163"/>
                    <a:pt x="154" y="160"/>
                    <a:pt x="157" y="160"/>
                  </a:cubicBezTo>
                  <a:close/>
                  <a:moveTo>
                    <a:pt x="183" y="160"/>
                  </a:moveTo>
                  <a:cubicBezTo>
                    <a:pt x="186" y="160"/>
                    <a:pt x="189" y="163"/>
                    <a:pt x="189" y="166"/>
                  </a:cubicBezTo>
                  <a:cubicBezTo>
                    <a:pt x="189" y="169"/>
                    <a:pt x="186" y="172"/>
                    <a:pt x="183" y="172"/>
                  </a:cubicBezTo>
                  <a:cubicBezTo>
                    <a:pt x="180" y="172"/>
                    <a:pt x="177" y="169"/>
                    <a:pt x="177" y="166"/>
                  </a:cubicBezTo>
                  <a:cubicBezTo>
                    <a:pt x="177" y="163"/>
                    <a:pt x="180" y="160"/>
                    <a:pt x="183" y="160"/>
                  </a:cubicBezTo>
                  <a:close/>
                </a:path>
              </a:pathLst>
            </a:custGeom>
            <a:solidFill>
              <a:srgbClr val="FFB82E"/>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8" name="Freeform 1997"/>
            <p:cNvSpPr>
              <a:spLocks noEditPoints="1"/>
            </p:cNvSpPr>
            <p:nvPr/>
          </p:nvSpPr>
          <p:spPr bwMode="auto">
            <a:xfrm>
              <a:off x="2186552" y="5663548"/>
              <a:ext cx="353101" cy="282037"/>
            </a:xfrm>
            <a:custGeom>
              <a:avLst/>
              <a:gdLst>
                <a:gd name="T0" fmla="*/ 195 w 238"/>
                <a:gd name="T1" fmla="*/ 166 h 178"/>
                <a:gd name="T2" fmla="*/ 172 w 238"/>
                <a:gd name="T3" fmla="*/ 166 h 178"/>
                <a:gd name="T4" fmla="*/ 21 w 238"/>
                <a:gd name="T5" fmla="*/ 71 h 178"/>
                <a:gd name="T6" fmla="*/ 90 w 238"/>
                <a:gd name="T7" fmla="*/ 37 h 178"/>
                <a:gd name="T8" fmla="*/ 21 w 238"/>
                <a:gd name="T9" fmla="*/ 71 h 178"/>
                <a:gd name="T10" fmla="*/ 150 w 238"/>
                <a:gd name="T11" fmla="*/ 39 h 178"/>
                <a:gd name="T12" fmla="*/ 143 w 238"/>
                <a:gd name="T13" fmla="*/ 40 h 178"/>
                <a:gd name="T14" fmla="*/ 148 w 238"/>
                <a:gd name="T15" fmla="*/ 55 h 178"/>
                <a:gd name="T16" fmla="*/ 155 w 238"/>
                <a:gd name="T17" fmla="*/ 58 h 178"/>
                <a:gd name="T18" fmla="*/ 157 w 238"/>
                <a:gd name="T19" fmla="*/ 55 h 178"/>
                <a:gd name="T20" fmla="*/ 153 w 238"/>
                <a:gd name="T21" fmla="*/ 6 h 178"/>
                <a:gd name="T22" fmla="*/ 182 w 238"/>
                <a:gd name="T23" fmla="*/ 0 h 178"/>
                <a:gd name="T24" fmla="*/ 177 w 238"/>
                <a:gd name="T25" fmla="*/ 40 h 178"/>
                <a:gd name="T26" fmla="*/ 182 w 238"/>
                <a:gd name="T27" fmla="*/ 55 h 178"/>
                <a:gd name="T28" fmla="*/ 198 w 238"/>
                <a:gd name="T29" fmla="*/ 58 h 178"/>
                <a:gd name="T30" fmla="*/ 200 w 238"/>
                <a:gd name="T31" fmla="*/ 60 h 178"/>
                <a:gd name="T32" fmla="*/ 203 w 238"/>
                <a:gd name="T33" fmla="*/ 63 h 178"/>
                <a:gd name="T34" fmla="*/ 203 w 238"/>
                <a:gd name="T35" fmla="*/ 110 h 178"/>
                <a:gd name="T36" fmla="*/ 200 w 238"/>
                <a:gd name="T37" fmla="*/ 115 h 178"/>
                <a:gd name="T38" fmla="*/ 198 w 238"/>
                <a:gd name="T39" fmla="*/ 116 h 178"/>
                <a:gd name="T40" fmla="*/ 201 w 238"/>
                <a:gd name="T41" fmla="*/ 174 h 178"/>
                <a:gd name="T42" fmla="*/ 191 w 238"/>
                <a:gd name="T43" fmla="*/ 153 h 178"/>
                <a:gd name="T44" fmla="*/ 170 w 238"/>
                <a:gd name="T45" fmla="*/ 158 h 178"/>
                <a:gd name="T46" fmla="*/ 149 w 238"/>
                <a:gd name="T47" fmla="*/ 153 h 178"/>
                <a:gd name="T48" fmla="*/ 138 w 238"/>
                <a:gd name="T49" fmla="*/ 148 h 178"/>
                <a:gd name="T50" fmla="*/ 94 w 238"/>
                <a:gd name="T51" fmla="*/ 148 h 178"/>
                <a:gd name="T52" fmla="*/ 64 w 238"/>
                <a:gd name="T53" fmla="*/ 133 h 178"/>
                <a:gd name="T54" fmla="*/ 32 w 238"/>
                <a:gd name="T55" fmla="*/ 124 h 178"/>
                <a:gd name="T56" fmla="*/ 14 w 238"/>
                <a:gd name="T57" fmla="*/ 121 h 178"/>
                <a:gd name="T58" fmla="*/ 13 w 238"/>
                <a:gd name="T59" fmla="*/ 118 h 178"/>
                <a:gd name="T60" fmla="*/ 12 w 238"/>
                <a:gd name="T61" fmla="*/ 115 h 178"/>
                <a:gd name="T62" fmla="*/ 12 w 238"/>
                <a:gd name="T63" fmla="*/ 37 h 178"/>
                <a:gd name="T64" fmla="*/ 0 w 238"/>
                <a:gd name="T65" fmla="*/ 25 h 178"/>
                <a:gd name="T66" fmla="*/ 107 w 238"/>
                <a:gd name="T67" fmla="*/ 13 h 178"/>
                <a:gd name="T68" fmla="*/ 100 w 238"/>
                <a:gd name="T69" fmla="*/ 37 h 178"/>
                <a:gd name="T70" fmla="*/ 121 w 238"/>
                <a:gd name="T71" fmla="*/ 58 h 178"/>
                <a:gd name="T72" fmla="*/ 124 w 238"/>
                <a:gd name="T73" fmla="*/ 55 h 178"/>
                <a:gd name="T74" fmla="*/ 119 w 238"/>
                <a:gd name="T75" fmla="*/ 40 h 178"/>
                <a:gd name="T76" fmla="*/ 135 w 238"/>
                <a:gd name="T77" fmla="*/ 24 h 178"/>
                <a:gd name="T78" fmla="*/ 136 w 238"/>
                <a:gd name="T79" fmla="*/ 158 h 178"/>
                <a:gd name="T80" fmla="*/ 96 w 238"/>
                <a:gd name="T81" fmla="*/ 158 h 178"/>
                <a:gd name="T82" fmla="*/ 64 w 238"/>
                <a:gd name="T83" fmla="*/ 138 h 178"/>
                <a:gd name="T84" fmla="*/ 64 w 238"/>
                <a:gd name="T85" fmla="*/ 178 h 178"/>
                <a:gd name="T86" fmla="*/ 64 w 238"/>
                <a:gd name="T87" fmla="*/ 138 h 178"/>
                <a:gd name="T88" fmla="*/ 74 w 238"/>
                <a:gd name="T89" fmla="*/ 158 h 178"/>
                <a:gd name="T90" fmla="*/ 54 w 238"/>
                <a:gd name="T91" fmla="*/ 158 h 178"/>
                <a:gd name="T92" fmla="*/ 116 w 238"/>
                <a:gd name="T93" fmla="*/ 148 h 178"/>
                <a:gd name="T94" fmla="*/ 116 w 238"/>
                <a:gd name="T95" fmla="*/ 168 h 178"/>
                <a:gd name="T96" fmla="*/ 116 w 238"/>
                <a:gd name="T97" fmla="*/ 148 h 178"/>
                <a:gd name="T98" fmla="*/ 168 w 238"/>
                <a:gd name="T99" fmla="*/ 166 h 178"/>
                <a:gd name="T100" fmla="*/ 145 w 238"/>
                <a:gd name="T101" fmla="*/ 166 h 178"/>
                <a:gd name="T102" fmla="*/ 157 w 238"/>
                <a:gd name="T103" fmla="*/ 160 h 178"/>
                <a:gd name="T104" fmla="*/ 157 w 238"/>
                <a:gd name="T105" fmla="*/ 172 h 178"/>
                <a:gd name="T106" fmla="*/ 157 w 238"/>
                <a:gd name="T107" fmla="*/ 160 h 178"/>
                <a:gd name="T108" fmla="*/ 189 w 238"/>
                <a:gd name="T109" fmla="*/ 166 h 178"/>
                <a:gd name="T110" fmla="*/ 177 w 238"/>
                <a:gd name="T111" fmla="*/ 16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178">
                  <a:moveTo>
                    <a:pt x="183" y="155"/>
                  </a:moveTo>
                  <a:cubicBezTo>
                    <a:pt x="190" y="155"/>
                    <a:pt x="195" y="160"/>
                    <a:pt x="195" y="166"/>
                  </a:cubicBezTo>
                  <a:cubicBezTo>
                    <a:pt x="195" y="173"/>
                    <a:pt x="190" y="178"/>
                    <a:pt x="183" y="178"/>
                  </a:cubicBezTo>
                  <a:cubicBezTo>
                    <a:pt x="177" y="178"/>
                    <a:pt x="172" y="173"/>
                    <a:pt x="172" y="166"/>
                  </a:cubicBezTo>
                  <a:cubicBezTo>
                    <a:pt x="172" y="160"/>
                    <a:pt x="177" y="155"/>
                    <a:pt x="183" y="155"/>
                  </a:cubicBezTo>
                  <a:close/>
                  <a:moveTo>
                    <a:pt x="21" y="71"/>
                  </a:moveTo>
                  <a:cubicBezTo>
                    <a:pt x="90" y="71"/>
                    <a:pt x="90" y="71"/>
                    <a:pt x="90" y="71"/>
                  </a:cubicBezTo>
                  <a:cubicBezTo>
                    <a:pt x="90" y="37"/>
                    <a:pt x="90" y="37"/>
                    <a:pt x="90" y="37"/>
                  </a:cubicBezTo>
                  <a:cubicBezTo>
                    <a:pt x="21" y="37"/>
                    <a:pt x="21" y="37"/>
                    <a:pt x="21" y="37"/>
                  </a:cubicBezTo>
                  <a:cubicBezTo>
                    <a:pt x="21" y="71"/>
                    <a:pt x="21" y="71"/>
                    <a:pt x="21" y="71"/>
                  </a:cubicBezTo>
                  <a:close/>
                  <a:moveTo>
                    <a:pt x="135" y="24"/>
                  </a:moveTo>
                  <a:cubicBezTo>
                    <a:pt x="143" y="24"/>
                    <a:pt x="150" y="31"/>
                    <a:pt x="150" y="39"/>
                  </a:cubicBezTo>
                  <a:cubicBezTo>
                    <a:pt x="150" y="40"/>
                    <a:pt x="150" y="40"/>
                    <a:pt x="150" y="40"/>
                  </a:cubicBezTo>
                  <a:cubicBezTo>
                    <a:pt x="143" y="40"/>
                    <a:pt x="143" y="40"/>
                    <a:pt x="143" y="40"/>
                  </a:cubicBezTo>
                  <a:cubicBezTo>
                    <a:pt x="146" y="55"/>
                    <a:pt x="146" y="55"/>
                    <a:pt x="146" y="55"/>
                  </a:cubicBezTo>
                  <a:cubicBezTo>
                    <a:pt x="148" y="55"/>
                    <a:pt x="148" y="55"/>
                    <a:pt x="148" y="55"/>
                  </a:cubicBezTo>
                  <a:cubicBezTo>
                    <a:pt x="148" y="58"/>
                    <a:pt x="148" y="58"/>
                    <a:pt x="148" y="58"/>
                  </a:cubicBezTo>
                  <a:cubicBezTo>
                    <a:pt x="155" y="58"/>
                    <a:pt x="155" y="58"/>
                    <a:pt x="155" y="58"/>
                  </a:cubicBezTo>
                  <a:cubicBezTo>
                    <a:pt x="155" y="55"/>
                    <a:pt x="155" y="55"/>
                    <a:pt x="155" y="55"/>
                  </a:cubicBezTo>
                  <a:cubicBezTo>
                    <a:pt x="157" y="55"/>
                    <a:pt x="157" y="55"/>
                    <a:pt x="157" y="55"/>
                  </a:cubicBezTo>
                  <a:cubicBezTo>
                    <a:pt x="160" y="40"/>
                    <a:pt x="160" y="40"/>
                    <a:pt x="160" y="40"/>
                  </a:cubicBezTo>
                  <a:cubicBezTo>
                    <a:pt x="153" y="6"/>
                    <a:pt x="153" y="6"/>
                    <a:pt x="153" y="6"/>
                  </a:cubicBezTo>
                  <a:cubicBezTo>
                    <a:pt x="155" y="0"/>
                    <a:pt x="155" y="0"/>
                    <a:pt x="155" y="0"/>
                  </a:cubicBezTo>
                  <a:cubicBezTo>
                    <a:pt x="182" y="0"/>
                    <a:pt x="182" y="0"/>
                    <a:pt x="182" y="0"/>
                  </a:cubicBezTo>
                  <a:cubicBezTo>
                    <a:pt x="184" y="6"/>
                    <a:pt x="184" y="6"/>
                    <a:pt x="184" y="6"/>
                  </a:cubicBezTo>
                  <a:cubicBezTo>
                    <a:pt x="177" y="40"/>
                    <a:pt x="177" y="40"/>
                    <a:pt x="177" y="40"/>
                  </a:cubicBezTo>
                  <a:cubicBezTo>
                    <a:pt x="180" y="55"/>
                    <a:pt x="180" y="55"/>
                    <a:pt x="180" y="55"/>
                  </a:cubicBezTo>
                  <a:cubicBezTo>
                    <a:pt x="182" y="55"/>
                    <a:pt x="182" y="55"/>
                    <a:pt x="182" y="55"/>
                  </a:cubicBezTo>
                  <a:cubicBezTo>
                    <a:pt x="182" y="58"/>
                    <a:pt x="182" y="58"/>
                    <a:pt x="182" y="58"/>
                  </a:cubicBezTo>
                  <a:cubicBezTo>
                    <a:pt x="198" y="58"/>
                    <a:pt x="198" y="58"/>
                    <a:pt x="198" y="58"/>
                  </a:cubicBezTo>
                  <a:cubicBezTo>
                    <a:pt x="198" y="60"/>
                    <a:pt x="198" y="60"/>
                    <a:pt x="198" y="60"/>
                  </a:cubicBezTo>
                  <a:cubicBezTo>
                    <a:pt x="200" y="60"/>
                    <a:pt x="200" y="60"/>
                    <a:pt x="200" y="60"/>
                  </a:cubicBezTo>
                  <a:cubicBezTo>
                    <a:pt x="202" y="60"/>
                    <a:pt x="203" y="61"/>
                    <a:pt x="203" y="63"/>
                  </a:cubicBezTo>
                  <a:cubicBezTo>
                    <a:pt x="203" y="63"/>
                    <a:pt x="203" y="63"/>
                    <a:pt x="203" y="63"/>
                  </a:cubicBezTo>
                  <a:cubicBezTo>
                    <a:pt x="209" y="87"/>
                    <a:pt x="209" y="87"/>
                    <a:pt x="209" y="87"/>
                  </a:cubicBezTo>
                  <a:cubicBezTo>
                    <a:pt x="203" y="110"/>
                    <a:pt x="203" y="110"/>
                    <a:pt x="203" y="110"/>
                  </a:cubicBezTo>
                  <a:cubicBezTo>
                    <a:pt x="203" y="112"/>
                    <a:pt x="203" y="112"/>
                    <a:pt x="203" y="112"/>
                  </a:cubicBezTo>
                  <a:cubicBezTo>
                    <a:pt x="203" y="113"/>
                    <a:pt x="201" y="115"/>
                    <a:pt x="200" y="115"/>
                  </a:cubicBezTo>
                  <a:cubicBezTo>
                    <a:pt x="198" y="115"/>
                    <a:pt x="198" y="115"/>
                    <a:pt x="198" y="115"/>
                  </a:cubicBezTo>
                  <a:cubicBezTo>
                    <a:pt x="198" y="116"/>
                    <a:pt x="198" y="116"/>
                    <a:pt x="198" y="116"/>
                  </a:cubicBezTo>
                  <a:cubicBezTo>
                    <a:pt x="216" y="127"/>
                    <a:pt x="233" y="145"/>
                    <a:pt x="238" y="174"/>
                  </a:cubicBezTo>
                  <a:cubicBezTo>
                    <a:pt x="201" y="174"/>
                    <a:pt x="201" y="174"/>
                    <a:pt x="201" y="174"/>
                  </a:cubicBezTo>
                  <a:cubicBezTo>
                    <a:pt x="205" y="160"/>
                    <a:pt x="200" y="153"/>
                    <a:pt x="193" y="150"/>
                  </a:cubicBezTo>
                  <a:cubicBezTo>
                    <a:pt x="193" y="151"/>
                    <a:pt x="192" y="152"/>
                    <a:pt x="191" y="153"/>
                  </a:cubicBezTo>
                  <a:cubicBezTo>
                    <a:pt x="189" y="151"/>
                    <a:pt x="186" y="151"/>
                    <a:pt x="183" y="151"/>
                  </a:cubicBezTo>
                  <a:cubicBezTo>
                    <a:pt x="178" y="151"/>
                    <a:pt x="173" y="153"/>
                    <a:pt x="170" y="158"/>
                  </a:cubicBezTo>
                  <a:cubicBezTo>
                    <a:pt x="167" y="153"/>
                    <a:pt x="162" y="151"/>
                    <a:pt x="157" y="151"/>
                  </a:cubicBezTo>
                  <a:cubicBezTo>
                    <a:pt x="154" y="151"/>
                    <a:pt x="151" y="151"/>
                    <a:pt x="149" y="153"/>
                  </a:cubicBezTo>
                  <a:cubicBezTo>
                    <a:pt x="148" y="151"/>
                    <a:pt x="147" y="150"/>
                    <a:pt x="147" y="148"/>
                  </a:cubicBezTo>
                  <a:cubicBezTo>
                    <a:pt x="138" y="148"/>
                    <a:pt x="138" y="148"/>
                    <a:pt x="138" y="148"/>
                  </a:cubicBezTo>
                  <a:cubicBezTo>
                    <a:pt x="134" y="139"/>
                    <a:pt x="126" y="133"/>
                    <a:pt x="116" y="133"/>
                  </a:cubicBezTo>
                  <a:cubicBezTo>
                    <a:pt x="106" y="133"/>
                    <a:pt x="98" y="139"/>
                    <a:pt x="94" y="148"/>
                  </a:cubicBezTo>
                  <a:cubicBezTo>
                    <a:pt x="86" y="148"/>
                    <a:pt x="86" y="148"/>
                    <a:pt x="86" y="148"/>
                  </a:cubicBezTo>
                  <a:cubicBezTo>
                    <a:pt x="82" y="139"/>
                    <a:pt x="74" y="133"/>
                    <a:pt x="64" y="133"/>
                  </a:cubicBezTo>
                  <a:cubicBezTo>
                    <a:pt x="54" y="133"/>
                    <a:pt x="46" y="139"/>
                    <a:pt x="42" y="147"/>
                  </a:cubicBezTo>
                  <a:cubicBezTo>
                    <a:pt x="32" y="124"/>
                    <a:pt x="32" y="124"/>
                    <a:pt x="32" y="124"/>
                  </a:cubicBezTo>
                  <a:cubicBezTo>
                    <a:pt x="17" y="124"/>
                    <a:pt x="17" y="124"/>
                    <a:pt x="17" y="124"/>
                  </a:cubicBezTo>
                  <a:cubicBezTo>
                    <a:pt x="15" y="124"/>
                    <a:pt x="14" y="123"/>
                    <a:pt x="14" y="121"/>
                  </a:cubicBezTo>
                  <a:cubicBezTo>
                    <a:pt x="14" y="120"/>
                    <a:pt x="14" y="120"/>
                    <a:pt x="14" y="120"/>
                  </a:cubicBezTo>
                  <a:cubicBezTo>
                    <a:pt x="14" y="119"/>
                    <a:pt x="14" y="119"/>
                    <a:pt x="13" y="118"/>
                  </a:cubicBezTo>
                  <a:cubicBezTo>
                    <a:pt x="12" y="117"/>
                    <a:pt x="12" y="117"/>
                    <a:pt x="12" y="117"/>
                  </a:cubicBezTo>
                  <a:cubicBezTo>
                    <a:pt x="12" y="117"/>
                    <a:pt x="12" y="116"/>
                    <a:pt x="12" y="115"/>
                  </a:cubicBezTo>
                  <a:cubicBezTo>
                    <a:pt x="12" y="71"/>
                    <a:pt x="12" y="71"/>
                    <a:pt x="12" y="71"/>
                  </a:cubicBezTo>
                  <a:cubicBezTo>
                    <a:pt x="12" y="37"/>
                    <a:pt x="12" y="37"/>
                    <a:pt x="12" y="37"/>
                  </a:cubicBezTo>
                  <a:cubicBezTo>
                    <a:pt x="0" y="37"/>
                    <a:pt x="0" y="37"/>
                    <a:pt x="0" y="37"/>
                  </a:cubicBezTo>
                  <a:cubicBezTo>
                    <a:pt x="0" y="25"/>
                    <a:pt x="0" y="25"/>
                    <a:pt x="0" y="25"/>
                  </a:cubicBezTo>
                  <a:cubicBezTo>
                    <a:pt x="0" y="18"/>
                    <a:pt x="5" y="13"/>
                    <a:pt x="12" y="13"/>
                  </a:cubicBezTo>
                  <a:cubicBezTo>
                    <a:pt x="107" y="13"/>
                    <a:pt x="107" y="13"/>
                    <a:pt x="107" y="13"/>
                  </a:cubicBezTo>
                  <a:cubicBezTo>
                    <a:pt x="107" y="37"/>
                    <a:pt x="107" y="37"/>
                    <a:pt x="107" y="37"/>
                  </a:cubicBezTo>
                  <a:cubicBezTo>
                    <a:pt x="100" y="37"/>
                    <a:pt x="100" y="37"/>
                    <a:pt x="100" y="37"/>
                  </a:cubicBezTo>
                  <a:cubicBezTo>
                    <a:pt x="100" y="58"/>
                    <a:pt x="100" y="58"/>
                    <a:pt x="100" y="58"/>
                  </a:cubicBezTo>
                  <a:cubicBezTo>
                    <a:pt x="121" y="58"/>
                    <a:pt x="121" y="58"/>
                    <a:pt x="121" y="58"/>
                  </a:cubicBezTo>
                  <a:cubicBezTo>
                    <a:pt x="121" y="55"/>
                    <a:pt x="121" y="55"/>
                    <a:pt x="121" y="55"/>
                  </a:cubicBezTo>
                  <a:cubicBezTo>
                    <a:pt x="124" y="55"/>
                    <a:pt x="124" y="55"/>
                    <a:pt x="124" y="55"/>
                  </a:cubicBezTo>
                  <a:cubicBezTo>
                    <a:pt x="126" y="40"/>
                    <a:pt x="126" y="40"/>
                    <a:pt x="126" y="40"/>
                  </a:cubicBezTo>
                  <a:cubicBezTo>
                    <a:pt x="119" y="40"/>
                    <a:pt x="119" y="40"/>
                    <a:pt x="119" y="40"/>
                  </a:cubicBezTo>
                  <a:cubicBezTo>
                    <a:pt x="119" y="40"/>
                    <a:pt x="119" y="40"/>
                    <a:pt x="119" y="39"/>
                  </a:cubicBezTo>
                  <a:cubicBezTo>
                    <a:pt x="119" y="31"/>
                    <a:pt x="126" y="24"/>
                    <a:pt x="135" y="24"/>
                  </a:cubicBezTo>
                  <a:close/>
                  <a:moveTo>
                    <a:pt x="116" y="138"/>
                  </a:moveTo>
                  <a:cubicBezTo>
                    <a:pt x="127" y="138"/>
                    <a:pt x="136" y="147"/>
                    <a:pt x="136" y="158"/>
                  </a:cubicBezTo>
                  <a:cubicBezTo>
                    <a:pt x="136" y="169"/>
                    <a:pt x="127" y="178"/>
                    <a:pt x="116" y="178"/>
                  </a:cubicBezTo>
                  <a:cubicBezTo>
                    <a:pt x="105" y="178"/>
                    <a:pt x="96" y="169"/>
                    <a:pt x="96" y="158"/>
                  </a:cubicBezTo>
                  <a:cubicBezTo>
                    <a:pt x="96" y="147"/>
                    <a:pt x="105" y="138"/>
                    <a:pt x="116" y="138"/>
                  </a:cubicBezTo>
                  <a:close/>
                  <a:moveTo>
                    <a:pt x="64" y="138"/>
                  </a:moveTo>
                  <a:cubicBezTo>
                    <a:pt x="75" y="138"/>
                    <a:pt x="84" y="147"/>
                    <a:pt x="84" y="158"/>
                  </a:cubicBezTo>
                  <a:cubicBezTo>
                    <a:pt x="84" y="169"/>
                    <a:pt x="75" y="178"/>
                    <a:pt x="64" y="178"/>
                  </a:cubicBezTo>
                  <a:cubicBezTo>
                    <a:pt x="53" y="178"/>
                    <a:pt x="44" y="169"/>
                    <a:pt x="44" y="158"/>
                  </a:cubicBezTo>
                  <a:cubicBezTo>
                    <a:pt x="44" y="147"/>
                    <a:pt x="53" y="138"/>
                    <a:pt x="64" y="138"/>
                  </a:cubicBezTo>
                  <a:close/>
                  <a:moveTo>
                    <a:pt x="64" y="148"/>
                  </a:moveTo>
                  <a:cubicBezTo>
                    <a:pt x="70" y="148"/>
                    <a:pt x="74" y="152"/>
                    <a:pt x="74" y="158"/>
                  </a:cubicBezTo>
                  <a:cubicBezTo>
                    <a:pt x="74" y="163"/>
                    <a:pt x="70" y="168"/>
                    <a:pt x="64" y="168"/>
                  </a:cubicBezTo>
                  <a:cubicBezTo>
                    <a:pt x="59" y="168"/>
                    <a:pt x="54" y="163"/>
                    <a:pt x="54" y="158"/>
                  </a:cubicBezTo>
                  <a:cubicBezTo>
                    <a:pt x="54" y="152"/>
                    <a:pt x="59" y="148"/>
                    <a:pt x="64" y="148"/>
                  </a:cubicBezTo>
                  <a:close/>
                  <a:moveTo>
                    <a:pt x="116" y="148"/>
                  </a:moveTo>
                  <a:cubicBezTo>
                    <a:pt x="121" y="148"/>
                    <a:pt x="126" y="152"/>
                    <a:pt x="126" y="158"/>
                  </a:cubicBezTo>
                  <a:cubicBezTo>
                    <a:pt x="126" y="163"/>
                    <a:pt x="121" y="168"/>
                    <a:pt x="116" y="168"/>
                  </a:cubicBezTo>
                  <a:cubicBezTo>
                    <a:pt x="110" y="168"/>
                    <a:pt x="106" y="163"/>
                    <a:pt x="106" y="158"/>
                  </a:cubicBezTo>
                  <a:cubicBezTo>
                    <a:pt x="106" y="152"/>
                    <a:pt x="110" y="148"/>
                    <a:pt x="116" y="148"/>
                  </a:cubicBezTo>
                  <a:close/>
                  <a:moveTo>
                    <a:pt x="157" y="155"/>
                  </a:moveTo>
                  <a:cubicBezTo>
                    <a:pt x="163" y="155"/>
                    <a:pt x="168" y="160"/>
                    <a:pt x="168" y="166"/>
                  </a:cubicBezTo>
                  <a:cubicBezTo>
                    <a:pt x="168" y="173"/>
                    <a:pt x="163" y="178"/>
                    <a:pt x="157" y="178"/>
                  </a:cubicBezTo>
                  <a:cubicBezTo>
                    <a:pt x="151" y="178"/>
                    <a:pt x="145" y="173"/>
                    <a:pt x="145" y="166"/>
                  </a:cubicBezTo>
                  <a:cubicBezTo>
                    <a:pt x="145" y="160"/>
                    <a:pt x="151" y="155"/>
                    <a:pt x="157" y="155"/>
                  </a:cubicBezTo>
                  <a:close/>
                  <a:moveTo>
                    <a:pt x="157" y="160"/>
                  </a:moveTo>
                  <a:cubicBezTo>
                    <a:pt x="160" y="160"/>
                    <a:pt x="163" y="163"/>
                    <a:pt x="163" y="166"/>
                  </a:cubicBezTo>
                  <a:cubicBezTo>
                    <a:pt x="163" y="169"/>
                    <a:pt x="160" y="172"/>
                    <a:pt x="157" y="172"/>
                  </a:cubicBezTo>
                  <a:cubicBezTo>
                    <a:pt x="154" y="172"/>
                    <a:pt x="151" y="169"/>
                    <a:pt x="151" y="166"/>
                  </a:cubicBezTo>
                  <a:cubicBezTo>
                    <a:pt x="151" y="163"/>
                    <a:pt x="154" y="160"/>
                    <a:pt x="157" y="160"/>
                  </a:cubicBezTo>
                  <a:close/>
                  <a:moveTo>
                    <a:pt x="183" y="160"/>
                  </a:moveTo>
                  <a:cubicBezTo>
                    <a:pt x="186" y="160"/>
                    <a:pt x="189" y="163"/>
                    <a:pt x="189" y="166"/>
                  </a:cubicBezTo>
                  <a:cubicBezTo>
                    <a:pt x="189" y="169"/>
                    <a:pt x="186" y="172"/>
                    <a:pt x="183" y="172"/>
                  </a:cubicBezTo>
                  <a:cubicBezTo>
                    <a:pt x="180" y="172"/>
                    <a:pt x="177" y="169"/>
                    <a:pt x="177" y="166"/>
                  </a:cubicBezTo>
                  <a:cubicBezTo>
                    <a:pt x="177" y="163"/>
                    <a:pt x="180" y="160"/>
                    <a:pt x="183" y="160"/>
                  </a:cubicBezTo>
                  <a:close/>
                </a:path>
              </a:pathLst>
            </a:custGeom>
            <a:solidFill>
              <a:srgbClr val="FFB82E"/>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199" name="Freeform 1989"/>
            <p:cNvSpPr>
              <a:spLocks/>
            </p:cNvSpPr>
            <p:nvPr/>
          </p:nvSpPr>
          <p:spPr bwMode="auto">
            <a:xfrm>
              <a:off x="713342" y="5311351"/>
              <a:ext cx="585503" cy="194376"/>
            </a:xfrm>
            <a:custGeom>
              <a:avLst/>
              <a:gdLst>
                <a:gd name="T0" fmla="*/ 516 w 530"/>
                <a:gd name="T1" fmla="*/ 138 h 163"/>
                <a:gd name="T2" fmla="*/ 530 w 530"/>
                <a:gd name="T3" fmla="*/ 95 h 163"/>
                <a:gd name="T4" fmla="*/ 519 w 530"/>
                <a:gd name="T5" fmla="*/ 95 h 163"/>
                <a:gd name="T6" fmla="*/ 519 w 530"/>
                <a:gd name="T7" fmla="*/ 48 h 163"/>
                <a:gd name="T8" fmla="*/ 513 w 530"/>
                <a:gd name="T9" fmla="*/ 48 h 163"/>
                <a:gd name="T10" fmla="*/ 513 w 530"/>
                <a:gd name="T11" fmla="*/ 95 h 163"/>
                <a:gd name="T12" fmla="*/ 441 w 530"/>
                <a:gd name="T13" fmla="*/ 95 h 163"/>
                <a:gd name="T14" fmla="*/ 412 w 530"/>
                <a:gd name="T15" fmla="*/ 118 h 163"/>
                <a:gd name="T16" fmla="*/ 187 w 530"/>
                <a:gd name="T17" fmla="*/ 119 h 163"/>
                <a:gd name="T18" fmla="*/ 187 w 530"/>
                <a:gd name="T19" fmla="*/ 95 h 163"/>
                <a:gd name="T20" fmla="*/ 148 w 530"/>
                <a:gd name="T21" fmla="*/ 95 h 163"/>
                <a:gd name="T22" fmla="*/ 148 w 530"/>
                <a:gd name="T23" fmla="*/ 56 h 163"/>
                <a:gd name="T24" fmla="*/ 164 w 530"/>
                <a:gd name="T25" fmla="*/ 56 h 163"/>
                <a:gd name="T26" fmla="*/ 164 w 530"/>
                <a:gd name="T27" fmla="*/ 39 h 163"/>
                <a:gd name="T28" fmla="*/ 148 w 530"/>
                <a:gd name="T29" fmla="*/ 39 h 163"/>
                <a:gd name="T30" fmla="*/ 148 w 530"/>
                <a:gd name="T31" fmla="*/ 24 h 163"/>
                <a:gd name="T32" fmla="*/ 136 w 530"/>
                <a:gd name="T33" fmla="*/ 24 h 163"/>
                <a:gd name="T34" fmla="*/ 136 w 530"/>
                <a:gd name="T35" fmla="*/ 0 h 163"/>
                <a:gd name="T36" fmla="*/ 105 w 530"/>
                <a:gd name="T37" fmla="*/ 0 h 163"/>
                <a:gd name="T38" fmla="*/ 105 w 530"/>
                <a:gd name="T39" fmla="*/ 24 h 163"/>
                <a:gd name="T40" fmla="*/ 62 w 530"/>
                <a:gd name="T41" fmla="*/ 24 h 163"/>
                <a:gd name="T42" fmla="*/ 62 w 530"/>
                <a:gd name="T43" fmla="*/ 39 h 163"/>
                <a:gd name="T44" fmla="*/ 45 w 530"/>
                <a:gd name="T45" fmla="*/ 39 h 163"/>
                <a:gd name="T46" fmla="*/ 45 w 530"/>
                <a:gd name="T47" fmla="*/ 56 h 163"/>
                <a:gd name="T48" fmla="*/ 62 w 530"/>
                <a:gd name="T49" fmla="*/ 56 h 163"/>
                <a:gd name="T50" fmla="*/ 62 w 530"/>
                <a:gd name="T51" fmla="*/ 81 h 163"/>
                <a:gd name="T52" fmla="*/ 30 w 530"/>
                <a:gd name="T53" fmla="*/ 81 h 163"/>
                <a:gd name="T54" fmla="*/ 30 w 530"/>
                <a:gd name="T55" fmla="*/ 101 h 163"/>
                <a:gd name="T56" fmla="*/ 0 w 530"/>
                <a:gd name="T57" fmla="*/ 101 h 163"/>
                <a:gd name="T58" fmla="*/ 0 w 530"/>
                <a:gd name="T59" fmla="*/ 141 h 163"/>
                <a:gd name="T60" fmla="*/ 65 w 530"/>
                <a:gd name="T61" fmla="*/ 163 h 163"/>
                <a:gd name="T62" fmla="*/ 530 w 530"/>
                <a:gd name="T63" fmla="*/ 163 h 163"/>
                <a:gd name="T64" fmla="*/ 530 w 530"/>
                <a:gd name="T65" fmla="*/ 153 h 163"/>
                <a:gd name="T66" fmla="*/ 516 w 530"/>
                <a:gd name="T67" fmla="*/ 1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0" h="163">
                  <a:moveTo>
                    <a:pt x="516" y="138"/>
                  </a:moveTo>
                  <a:cubicBezTo>
                    <a:pt x="530" y="95"/>
                    <a:pt x="530" y="95"/>
                    <a:pt x="530" y="95"/>
                  </a:cubicBezTo>
                  <a:cubicBezTo>
                    <a:pt x="519" y="95"/>
                    <a:pt x="519" y="95"/>
                    <a:pt x="519" y="95"/>
                  </a:cubicBezTo>
                  <a:cubicBezTo>
                    <a:pt x="519" y="48"/>
                    <a:pt x="519" y="48"/>
                    <a:pt x="519" y="48"/>
                  </a:cubicBezTo>
                  <a:cubicBezTo>
                    <a:pt x="513" y="48"/>
                    <a:pt x="513" y="48"/>
                    <a:pt x="513" y="48"/>
                  </a:cubicBezTo>
                  <a:cubicBezTo>
                    <a:pt x="513" y="95"/>
                    <a:pt x="513" y="95"/>
                    <a:pt x="513" y="95"/>
                  </a:cubicBezTo>
                  <a:cubicBezTo>
                    <a:pt x="441" y="95"/>
                    <a:pt x="441" y="95"/>
                    <a:pt x="441" y="95"/>
                  </a:cubicBezTo>
                  <a:cubicBezTo>
                    <a:pt x="412" y="118"/>
                    <a:pt x="412" y="118"/>
                    <a:pt x="412" y="118"/>
                  </a:cubicBezTo>
                  <a:cubicBezTo>
                    <a:pt x="187" y="119"/>
                    <a:pt x="187" y="119"/>
                    <a:pt x="187" y="119"/>
                  </a:cubicBezTo>
                  <a:cubicBezTo>
                    <a:pt x="187" y="95"/>
                    <a:pt x="187" y="95"/>
                    <a:pt x="187" y="95"/>
                  </a:cubicBezTo>
                  <a:cubicBezTo>
                    <a:pt x="148" y="95"/>
                    <a:pt x="148" y="95"/>
                    <a:pt x="148" y="95"/>
                  </a:cubicBezTo>
                  <a:cubicBezTo>
                    <a:pt x="148" y="56"/>
                    <a:pt x="148" y="56"/>
                    <a:pt x="148" y="56"/>
                  </a:cubicBezTo>
                  <a:cubicBezTo>
                    <a:pt x="164" y="56"/>
                    <a:pt x="164" y="56"/>
                    <a:pt x="164" y="56"/>
                  </a:cubicBezTo>
                  <a:cubicBezTo>
                    <a:pt x="164" y="39"/>
                    <a:pt x="164" y="39"/>
                    <a:pt x="164" y="39"/>
                  </a:cubicBezTo>
                  <a:cubicBezTo>
                    <a:pt x="148" y="39"/>
                    <a:pt x="148" y="39"/>
                    <a:pt x="148" y="39"/>
                  </a:cubicBezTo>
                  <a:cubicBezTo>
                    <a:pt x="148" y="24"/>
                    <a:pt x="148" y="24"/>
                    <a:pt x="148" y="24"/>
                  </a:cubicBezTo>
                  <a:cubicBezTo>
                    <a:pt x="136" y="24"/>
                    <a:pt x="136" y="24"/>
                    <a:pt x="136" y="24"/>
                  </a:cubicBezTo>
                  <a:cubicBezTo>
                    <a:pt x="136" y="0"/>
                    <a:pt x="136" y="0"/>
                    <a:pt x="136" y="0"/>
                  </a:cubicBezTo>
                  <a:cubicBezTo>
                    <a:pt x="105" y="0"/>
                    <a:pt x="105" y="0"/>
                    <a:pt x="105" y="0"/>
                  </a:cubicBezTo>
                  <a:cubicBezTo>
                    <a:pt x="105" y="24"/>
                    <a:pt x="105" y="24"/>
                    <a:pt x="105" y="24"/>
                  </a:cubicBezTo>
                  <a:cubicBezTo>
                    <a:pt x="62" y="24"/>
                    <a:pt x="62" y="24"/>
                    <a:pt x="62" y="24"/>
                  </a:cubicBezTo>
                  <a:cubicBezTo>
                    <a:pt x="62" y="39"/>
                    <a:pt x="62" y="39"/>
                    <a:pt x="62" y="39"/>
                  </a:cubicBezTo>
                  <a:cubicBezTo>
                    <a:pt x="45" y="39"/>
                    <a:pt x="45" y="39"/>
                    <a:pt x="45" y="39"/>
                  </a:cubicBezTo>
                  <a:cubicBezTo>
                    <a:pt x="45" y="56"/>
                    <a:pt x="45" y="56"/>
                    <a:pt x="45" y="56"/>
                  </a:cubicBezTo>
                  <a:cubicBezTo>
                    <a:pt x="62" y="56"/>
                    <a:pt x="62" y="56"/>
                    <a:pt x="62" y="56"/>
                  </a:cubicBezTo>
                  <a:cubicBezTo>
                    <a:pt x="62" y="81"/>
                    <a:pt x="62" y="81"/>
                    <a:pt x="62" y="81"/>
                  </a:cubicBezTo>
                  <a:cubicBezTo>
                    <a:pt x="30" y="81"/>
                    <a:pt x="30" y="81"/>
                    <a:pt x="30" y="81"/>
                  </a:cubicBezTo>
                  <a:cubicBezTo>
                    <a:pt x="30" y="101"/>
                    <a:pt x="30" y="101"/>
                    <a:pt x="30" y="101"/>
                  </a:cubicBezTo>
                  <a:cubicBezTo>
                    <a:pt x="0" y="101"/>
                    <a:pt x="0" y="101"/>
                    <a:pt x="0" y="101"/>
                  </a:cubicBezTo>
                  <a:cubicBezTo>
                    <a:pt x="0" y="141"/>
                    <a:pt x="0" y="141"/>
                    <a:pt x="0" y="141"/>
                  </a:cubicBezTo>
                  <a:cubicBezTo>
                    <a:pt x="65" y="163"/>
                    <a:pt x="65" y="163"/>
                    <a:pt x="65" y="163"/>
                  </a:cubicBezTo>
                  <a:cubicBezTo>
                    <a:pt x="530" y="163"/>
                    <a:pt x="530" y="163"/>
                    <a:pt x="530" y="163"/>
                  </a:cubicBezTo>
                  <a:cubicBezTo>
                    <a:pt x="530" y="153"/>
                    <a:pt x="530" y="153"/>
                    <a:pt x="530" y="153"/>
                  </a:cubicBezTo>
                  <a:cubicBezTo>
                    <a:pt x="530" y="146"/>
                    <a:pt x="523" y="140"/>
                    <a:pt x="516" y="138"/>
                  </a:cubicBezTo>
                  <a:close/>
                </a:path>
              </a:pathLst>
            </a:custGeom>
            <a:solidFill>
              <a:srgbClr val="3FACD9"/>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200" name="Freeform 1989"/>
            <p:cNvSpPr>
              <a:spLocks/>
            </p:cNvSpPr>
            <p:nvPr/>
          </p:nvSpPr>
          <p:spPr bwMode="auto">
            <a:xfrm>
              <a:off x="3371030" y="5568955"/>
              <a:ext cx="585503" cy="194376"/>
            </a:xfrm>
            <a:custGeom>
              <a:avLst/>
              <a:gdLst>
                <a:gd name="T0" fmla="*/ 516 w 530"/>
                <a:gd name="T1" fmla="*/ 138 h 163"/>
                <a:gd name="T2" fmla="*/ 530 w 530"/>
                <a:gd name="T3" fmla="*/ 95 h 163"/>
                <a:gd name="T4" fmla="*/ 519 w 530"/>
                <a:gd name="T5" fmla="*/ 95 h 163"/>
                <a:gd name="T6" fmla="*/ 519 w 530"/>
                <a:gd name="T7" fmla="*/ 48 h 163"/>
                <a:gd name="T8" fmla="*/ 513 w 530"/>
                <a:gd name="T9" fmla="*/ 48 h 163"/>
                <a:gd name="T10" fmla="*/ 513 w 530"/>
                <a:gd name="T11" fmla="*/ 95 h 163"/>
                <a:gd name="T12" fmla="*/ 441 w 530"/>
                <a:gd name="T13" fmla="*/ 95 h 163"/>
                <a:gd name="T14" fmla="*/ 412 w 530"/>
                <a:gd name="T15" fmla="*/ 118 h 163"/>
                <a:gd name="T16" fmla="*/ 187 w 530"/>
                <a:gd name="T17" fmla="*/ 119 h 163"/>
                <a:gd name="T18" fmla="*/ 187 w 530"/>
                <a:gd name="T19" fmla="*/ 95 h 163"/>
                <a:gd name="T20" fmla="*/ 148 w 530"/>
                <a:gd name="T21" fmla="*/ 95 h 163"/>
                <a:gd name="T22" fmla="*/ 148 w 530"/>
                <a:gd name="T23" fmla="*/ 56 h 163"/>
                <a:gd name="T24" fmla="*/ 164 w 530"/>
                <a:gd name="T25" fmla="*/ 56 h 163"/>
                <a:gd name="T26" fmla="*/ 164 w 530"/>
                <a:gd name="T27" fmla="*/ 39 h 163"/>
                <a:gd name="T28" fmla="*/ 148 w 530"/>
                <a:gd name="T29" fmla="*/ 39 h 163"/>
                <a:gd name="T30" fmla="*/ 148 w 530"/>
                <a:gd name="T31" fmla="*/ 24 h 163"/>
                <a:gd name="T32" fmla="*/ 136 w 530"/>
                <a:gd name="T33" fmla="*/ 24 h 163"/>
                <a:gd name="T34" fmla="*/ 136 w 530"/>
                <a:gd name="T35" fmla="*/ 0 h 163"/>
                <a:gd name="T36" fmla="*/ 105 w 530"/>
                <a:gd name="T37" fmla="*/ 0 h 163"/>
                <a:gd name="T38" fmla="*/ 105 w 530"/>
                <a:gd name="T39" fmla="*/ 24 h 163"/>
                <a:gd name="T40" fmla="*/ 62 w 530"/>
                <a:gd name="T41" fmla="*/ 24 h 163"/>
                <a:gd name="T42" fmla="*/ 62 w 530"/>
                <a:gd name="T43" fmla="*/ 39 h 163"/>
                <a:gd name="T44" fmla="*/ 45 w 530"/>
                <a:gd name="T45" fmla="*/ 39 h 163"/>
                <a:gd name="T46" fmla="*/ 45 w 530"/>
                <a:gd name="T47" fmla="*/ 56 h 163"/>
                <a:gd name="T48" fmla="*/ 62 w 530"/>
                <a:gd name="T49" fmla="*/ 56 h 163"/>
                <a:gd name="T50" fmla="*/ 62 w 530"/>
                <a:gd name="T51" fmla="*/ 81 h 163"/>
                <a:gd name="T52" fmla="*/ 30 w 530"/>
                <a:gd name="T53" fmla="*/ 81 h 163"/>
                <a:gd name="T54" fmla="*/ 30 w 530"/>
                <a:gd name="T55" fmla="*/ 101 h 163"/>
                <a:gd name="T56" fmla="*/ 0 w 530"/>
                <a:gd name="T57" fmla="*/ 101 h 163"/>
                <a:gd name="T58" fmla="*/ 0 w 530"/>
                <a:gd name="T59" fmla="*/ 141 h 163"/>
                <a:gd name="T60" fmla="*/ 65 w 530"/>
                <a:gd name="T61" fmla="*/ 163 h 163"/>
                <a:gd name="T62" fmla="*/ 530 w 530"/>
                <a:gd name="T63" fmla="*/ 163 h 163"/>
                <a:gd name="T64" fmla="*/ 530 w 530"/>
                <a:gd name="T65" fmla="*/ 153 h 163"/>
                <a:gd name="T66" fmla="*/ 516 w 530"/>
                <a:gd name="T67" fmla="*/ 1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0" h="163">
                  <a:moveTo>
                    <a:pt x="516" y="138"/>
                  </a:moveTo>
                  <a:cubicBezTo>
                    <a:pt x="530" y="95"/>
                    <a:pt x="530" y="95"/>
                    <a:pt x="530" y="95"/>
                  </a:cubicBezTo>
                  <a:cubicBezTo>
                    <a:pt x="519" y="95"/>
                    <a:pt x="519" y="95"/>
                    <a:pt x="519" y="95"/>
                  </a:cubicBezTo>
                  <a:cubicBezTo>
                    <a:pt x="519" y="48"/>
                    <a:pt x="519" y="48"/>
                    <a:pt x="519" y="48"/>
                  </a:cubicBezTo>
                  <a:cubicBezTo>
                    <a:pt x="513" y="48"/>
                    <a:pt x="513" y="48"/>
                    <a:pt x="513" y="48"/>
                  </a:cubicBezTo>
                  <a:cubicBezTo>
                    <a:pt x="513" y="95"/>
                    <a:pt x="513" y="95"/>
                    <a:pt x="513" y="95"/>
                  </a:cubicBezTo>
                  <a:cubicBezTo>
                    <a:pt x="441" y="95"/>
                    <a:pt x="441" y="95"/>
                    <a:pt x="441" y="95"/>
                  </a:cubicBezTo>
                  <a:cubicBezTo>
                    <a:pt x="412" y="118"/>
                    <a:pt x="412" y="118"/>
                    <a:pt x="412" y="118"/>
                  </a:cubicBezTo>
                  <a:cubicBezTo>
                    <a:pt x="187" y="119"/>
                    <a:pt x="187" y="119"/>
                    <a:pt x="187" y="119"/>
                  </a:cubicBezTo>
                  <a:cubicBezTo>
                    <a:pt x="187" y="95"/>
                    <a:pt x="187" y="95"/>
                    <a:pt x="187" y="95"/>
                  </a:cubicBezTo>
                  <a:cubicBezTo>
                    <a:pt x="148" y="95"/>
                    <a:pt x="148" y="95"/>
                    <a:pt x="148" y="95"/>
                  </a:cubicBezTo>
                  <a:cubicBezTo>
                    <a:pt x="148" y="56"/>
                    <a:pt x="148" y="56"/>
                    <a:pt x="148" y="56"/>
                  </a:cubicBezTo>
                  <a:cubicBezTo>
                    <a:pt x="164" y="56"/>
                    <a:pt x="164" y="56"/>
                    <a:pt x="164" y="56"/>
                  </a:cubicBezTo>
                  <a:cubicBezTo>
                    <a:pt x="164" y="39"/>
                    <a:pt x="164" y="39"/>
                    <a:pt x="164" y="39"/>
                  </a:cubicBezTo>
                  <a:cubicBezTo>
                    <a:pt x="148" y="39"/>
                    <a:pt x="148" y="39"/>
                    <a:pt x="148" y="39"/>
                  </a:cubicBezTo>
                  <a:cubicBezTo>
                    <a:pt x="148" y="24"/>
                    <a:pt x="148" y="24"/>
                    <a:pt x="148" y="24"/>
                  </a:cubicBezTo>
                  <a:cubicBezTo>
                    <a:pt x="136" y="24"/>
                    <a:pt x="136" y="24"/>
                    <a:pt x="136" y="24"/>
                  </a:cubicBezTo>
                  <a:cubicBezTo>
                    <a:pt x="136" y="0"/>
                    <a:pt x="136" y="0"/>
                    <a:pt x="136" y="0"/>
                  </a:cubicBezTo>
                  <a:cubicBezTo>
                    <a:pt x="105" y="0"/>
                    <a:pt x="105" y="0"/>
                    <a:pt x="105" y="0"/>
                  </a:cubicBezTo>
                  <a:cubicBezTo>
                    <a:pt x="105" y="24"/>
                    <a:pt x="105" y="24"/>
                    <a:pt x="105" y="24"/>
                  </a:cubicBezTo>
                  <a:cubicBezTo>
                    <a:pt x="62" y="24"/>
                    <a:pt x="62" y="24"/>
                    <a:pt x="62" y="24"/>
                  </a:cubicBezTo>
                  <a:cubicBezTo>
                    <a:pt x="62" y="39"/>
                    <a:pt x="62" y="39"/>
                    <a:pt x="62" y="39"/>
                  </a:cubicBezTo>
                  <a:cubicBezTo>
                    <a:pt x="45" y="39"/>
                    <a:pt x="45" y="39"/>
                    <a:pt x="45" y="39"/>
                  </a:cubicBezTo>
                  <a:cubicBezTo>
                    <a:pt x="45" y="56"/>
                    <a:pt x="45" y="56"/>
                    <a:pt x="45" y="56"/>
                  </a:cubicBezTo>
                  <a:cubicBezTo>
                    <a:pt x="62" y="56"/>
                    <a:pt x="62" y="56"/>
                    <a:pt x="62" y="56"/>
                  </a:cubicBezTo>
                  <a:cubicBezTo>
                    <a:pt x="62" y="81"/>
                    <a:pt x="62" y="81"/>
                    <a:pt x="62" y="81"/>
                  </a:cubicBezTo>
                  <a:cubicBezTo>
                    <a:pt x="30" y="81"/>
                    <a:pt x="30" y="81"/>
                    <a:pt x="30" y="81"/>
                  </a:cubicBezTo>
                  <a:cubicBezTo>
                    <a:pt x="30" y="101"/>
                    <a:pt x="30" y="101"/>
                    <a:pt x="30" y="101"/>
                  </a:cubicBezTo>
                  <a:cubicBezTo>
                    <a:pt x="0" y="101"/>
                    <a:pt x="0" y="101"/>
                    <a:pt x="0" y="101"/>
                  </a:cubicBezTo>
                  <a:cubicBezTo>
                    <a:pt x="0" y="141"/>
                    <a:pt x="0" y="141"/>
                    <a:pt x="0" y="141"/>
                  </a:cubicBezTo>
                  <a:cubicBezTo>
                    <a:pt x="65" y="163"/>
                    <a:pt x="65" y="163"/>
                    <a:pt x="65" y="163"/>
                  </a:cubicBezTo>
                  <a:cubicBezTo>
                    <a:pt x="530" y="163"/>
                    <a:pt x="530" y="163"/>
                    <a:pt x="530" y="163"/>
                  </a:cubicBezTo>
                  <a:cubicBezTo>
                    <a:pt x="530" y="153"/>
                    <a:pt x="530" y="153"/>
                    <a:pt x="530" y="153"/>
                  </a:cubicBezTo>
                  <a:cubicBezTo>
                    <a:pt x="530" y="146"/>
                    <a:pt x="523" y="140"/>
                    <a:pt x="516" y="138"/>
                  </a:cubicBezTo>
                  <a:close/>
                </a:path>
              </a:pathLst>
            </a:custGeom>
            <a:solidFill>
              <a:srgbClr val="3FACD9"/>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201" name="Freeform 1989"/>
            <p:cNvSpPr>
              <a:spLocks/>
            </p:cNvSpPr>
            <p:nvPr/>
          </p:nvSpPr>
          <p:spPr bwMode="auto">
            <a:xfrm>
              <a:off x="5628171" y="5424727"/>
              <a:ext cx="585503" cy="194376"/>
            </a:xfrm>
            <a:custGeom>
              <a:avLst/>
              <a:gdLst>
                <a:gd name="T0" fmla="*/ 516 w 530"/>
                <a:gd name="T1" fmla="*/ 138 h 163"/>
                <a:gd name="T2" fmla="*/ 530 w 530"/>
                <a:gd name="T3" fmla="*/ 95 h 163"/>
                <a:gd name="T4" fmla="*/ 519 w 530"/>
                <a:gd name="T5" fmla="*/ 95 h 163"/>
                <a:gd name="T6" fmla="*/ 519 w 530"/>
                <a:gd name="T7" fmla="*/ 48 h 163"/>
                <a:gd name="T8" fmla="*/ 513 w 530"/>
                <a:gd name="T9" fmla="*/ 48 h 163"/>
                <a:gd name="T10" fmla="*/ 513 w 530"/>
                <a:gd name="T11" fmla="*/ 95 h 163"/>
                <a:gd name="T12" fmla="*/ 441 w 530"/>
                <a:gd name="T13" fmla="*/ 95 h 163"/>
                <a:gd name="T14" fmla="*/ 412 w 530"/>
                <a:gd name="T15" fmla="*/ 118 h 163"/>
                <a:gd name="T16" fmla="*/ 187 w 530"/>
                <a:gd name="T17" fmla="*/ 119 h 163"/>
                <a:gd name="T18" fmla="*/ 187 w 530"/>
                <a:gd name="T19" fmla="*/ 95 h 163"/>
                <a:gd name="T20" fmla="*/ 148 w 530"/>
                <a:gd name="T21" fmla="*/ 95 h 163"/>
                <a:gd name="T22" fmla="*/ 148 w 530"/>
                <a:gd name="T23" fmla="*/ 56 h 163"/>
                <a:gd name="T24" fmla="*/ 164 w 530"/>
                <a:gd name="T25" fmla="*/ 56 h 163"/>
                <a:gd name="T26" fmla="*/ 164 w 530"/>
                <a:gd name="T27" fmla="*/ 39 h 163"/>
                <a:gd name="T28" fmla="*/ 148 w 530"/>
                <a:gd name="T29" fmla="*/ 39 h 163"/>
                <a:gd name="T30" fmla="*/ 148 w 530"/>
                <a:gd name="T31" fmla="*/ 24 h 163"/>
                <a:gd name="T32" fmla="*/ 136 w 530"/>
                <a:gd name="T33" fmla="*/ 24 h 163"/>
                <a:gd name="T34" fmla="*/ 136 w 530"/>
                <a:gd name="T35" fmla="*/ 0 h 163"/>
                <a:gd name="T36" fmla="*/ 105 w 530"/>
                <a:gd name="T37" fmla="*/ 0 h 163"/>
                <a:gd name="T38" fmla="*/ 105 w 530"/>
                <a:gd name="T39" fmla="*/ 24 h 163"/>
                <a:gd name="T40" fmla="*/ 62 w 530"/>
                <a:gd name="T41" fmla="*/ 24 h 163"/>
                <a:gd name="T42" fmla="*/ 62 w 530"/>
                <a:gd name="T43" fmla="*/ 39 h 163"/>
                <a:gd name="T44" fmla="*/ 45 w 530"/>
                <a:gd name="T45" fmla="*/ 39 h 163"/>
                <a:gd name="T46" fmla="*/ 45 w 530"/>
                <a:gd name="T47" fmla="*/ 56 h 163"/>
                <a:gd name="T48" fmla="*/ 62 w 530"/>
                <a:gd name="T49" fmla="*/ 56 h 163"/>
                <a:gd name="T50" fmla="*/ 62 w 530"/>
                <a:gd name="T51" fmla="*/ 81 h 163"/>
                <a:gd name="T52" fmla="*/ 30 w 530"/>
                <a:gd name="T53" fmla="*/ 81 h 163"/>
                <a:gd name="T54" fmla="*/ 30 w 530"/>
                <a:gd name="T55" fmla="*/ 101 h 163"/>
                <a:gd name="T56" fmla="*/ 0 w 530"/>
                <a:gd name="T57" fmla="*/ 101 h 163"/>
                <a:gd name="T58" fmla="*/ 0 w 530"/>
                <a:gd name="T59" fmla="*/ 141 h 163"/>
                <a:gd name="T60" fmla="*/ 65 w 530"/>
                <a:gd name="T61" fmla="*/ 163 h 163"/>
                <a:gd name="T62" fmla="*/ 530 w 530"/>
                <a:gd name="T63" fmla="*/ 163 h 163"/>
                <a:gd name="T64" fmla="*/ 530 w 530"/>
                <a:gd name="T65" fmla="*/ 153 h 163"/>
                <a:gd name="T66" fmla="*/ 516 w 530"/>
                <a:gd name="T67" fmla="*/ 1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0" h="163">
                  <a:moveTo>
                    <a:pt x="516" y="138"/>
                  </a:moveTo>
                  <a:cubicBezTo>
                    <a:pt x="530" y="95"/>
                    <a:pt x="530" y="95"/>
                    <a:pt x="530" y="95"/>
                  </a:cubicBezTo>
                  <a:cubicBezTo>
                    <a:pt x="519" y="95"/>
                    <a:pt x="519" y="95"/>
                    <a:pt x="519" y="95"/>
                  </a:cubicBezTo>
                  <a:cubicBezTo>
                    <a:pt x="519" y="48"/>
                    <a:pt x="519" y="48"/>
                    <a:pt x="519" y="48"/>
                  </a:cubicBezTo>
                  <a:cubicBezTo>
                    <a:pt x="513" y="48"/>
                    <a:pt x="513" y="48"/>
                    <a:pt x="513" y="48"/>
                  </a:cubicBezTo>
                  <a:cubicBezTo>
                    <a:pt x="513" y="95"/>
                    <a:pt x="513" y="95"/>
                    <a:pt x="513" y="95"/>
                  </a:cubicBezTo>
                  <a:cubicBezTo>
                    <a:pt x="441" y="95"/>
                    <a:pt x="441" y="95"/>
                    <a:pt x="441" y="95"/>
                  </a:cubicBezTo>
                  <a:cubicBezTo>
                    <a:pt x="412" y="118"/>
                    <a:pt x="412" y="118"/>
                    <a:pt x="412" y="118"/>
                  </a:cubicBezTo>
                  <a:cubicBezTo>
                    <a:pt x="187" y="119"/>
                    <a:pt x="187" y="119"/>
                    <a:pt x="187" y="119"/>
                  </a:cubicBezTo>
                  <a:cubicBezTo>
                    <a:pt x="187" y="95"/>
                    <a:pt x="187" y="95"/>
                    <a:pt x="187" y="95"/>
                  </a:cubicBezTo>
                  <a:cubicBezTo>
                    <a:pt x="148" y="95"/>
                    <a:pt x="148" y="95"/>
                    <a:pt x="148" y="95"/>
                  </a:cubicBezTo>
                  <a:cubicBezTo>
                    <a:pt x="148" y="56"/>
                    <a:pt x="148" y="56"/>
                    <a:pt x="148" y="56"/>
                  </a:cubicBezTo>
                  <a:cubicBezTo>
                    <a:pt x="164" y="56"/>
                    <a:pt x="164" y="56"/>
                    <a:pt x="164" y="56"/>
                  </a:cubicBezTo>
                  <a:cubicBezTo>
                    <a:pt x="164" y="39"/>
                    <a:pt x="164" y="39"/>
                    <a:pt x="164" y="39"/>
                  </a:cubicBezTo>
                  <a:cubicBezTo>
                    <a:pt x="148" y="39"/>
                    <a:pt x="148" y="39"/>
                    <a:pt x="148" y="39"/>
                  </a:cubicBezTo>
                  <a:cubicBezTo>
                    <a:pt x="148" y="24"/>
                    <a:pt x="148" y="24"/>
                    <a:pt x="148" y="24"/>
                  </a:cubicBezTo>
                  <a:cubicBezTo>
                    <a:pt x="136" y="24"/>
                    <a:pt x="136" y="24"/>
                    <a:pt x="136" y="24"/>
                  </a:cubicBezTo>
                  <a:cubicBezTo>
                    <a:pt x="136" y="0"/>
                    <a:pt x="136" y="0"/>
                    <a:pt x="136" y="0"/>
                  </a:cubicBezTo>
                  <a:cubicBezTo>
                    <a:pt x="105" y="0"/>
                    <a:pt x="105" y="0"/>
                    <a:pt x="105" y="0"/>
                  </a:cubicBezTo>
                  <a:cubicBezTo>
                    <a:pt x="105" y="24"/>
                    <a:pt x="105" y="24"/>
                    <a:pt x="105" y="24"/>
                  </a:cubicBezTo>
                  <a:cubicBezTo>
                    <a:pt x="62" y="24"/>
                    <a:pt x="62" y="24"/>
                    <a:pt x="62" y="24"/>
                  </a:cubicBezTo>
                  <a:cubicBezTo>
                    <a:pt x="62" y="39"/>
                    <a:pt x="62" y="39"/>
                    <a:pt x="62" y="39"/>
                  </a:cubicBezTo>
                  <a:cubicBezTo>
                    <a:pt x="45" y="39"/>
                    <a:pt x="45" y="39"/>
                    <a:pt x="45" y="39"/>
                  </a:cubicBezTo>
                  <a:cubicBezTo>
                    <a:pt x="45" y="56"/>
                    <a:pt x="45" y="56"/>
                    <a:pt x="45" y="56"/>
                  </a:cubicBezTo>
                  <a:cubicBezTo>
                    <a:pt x="62" y="56"/>
                    <a:pt x="62" y="56"/>
                    <a:pt x="62" y="56"/>
                  </a:cubicBezTo>
                  <a:cubicBezTo>
                    <a:pt x="62" y="81"/>
                    <a:pt x="62" y="81"/>
                    <a:pt x="62" y="81"/>
                  </a:cubicBezTo>
                  <a:cubicBezTo>
                    <a:pt x="30" y="81"/>
                    <a:pt x="30" y="81"/>
                    <a:pt x="30" y="81"/>
                  </a:cubicBezTo>
                  <a:cubicBezTo>
                    <a:pt x="30" y="101"/>
                    <a:pt x="30" y="101"/>
                    <a:pt x="30" y="101"/>
                  </a:cubicBezTo>
                  <a:cubicBezTo>
                    <a:pt x="0" y="101"/>
                    <a:pt x="0" y="101"/>
                    <a:pt x="0" y="101"/>
                  </a:cubicBezTo>
                  <a:cubicBezTo>
                    <a:pt x="0" y="141"/>
                    <a:pt x="0" y="141"/>
                    <a:pt x="0" y="141"/>
                  </a:cubicBezTo>
                  <a:cubicBezTo>
                    <a:pt x="65" y="163"/>
                    <a:pt x="65" y="163"/>
                    <a:pt x="65" y="163"/>
                  </a:cubicBezTo>
                  <a:cubicBezTo>
                    <a:pt x="530" y="163"/>
                    <a:pt x="530" y="163"/>
                    <a:pt x="530" y="163"/>
                  </a:cubicBezTo>
                  <a:cubicBezTo>
                    <a:pt x="530" y="153"/>
                    <a:pt x="530" y="153"/>
                    <a:pt x="530" y="153"/>
                  </a:cubicBezTo>
                  <a:cubicBezTo>
                    <a:pt x="530" y="146"/>
                    <a:pt x="523" y="140"/>
                    <a:pt x="516" y="138"/>
                  </a:cubicBezTo>
                  <a:close/>
                </a:path>
              </a:pathLst>
            </a:custGeom>
            <a:solidFill>
              <a:srgbClr val="3FACD9"/>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grpSp>
        <p:nvGrpSpPr>
          <p:cNvPr id="2215" name="组合 2214"/>
          <p:cNvGrpSpPr/>
          <p:nvPr/>
        </p:nvGrpSpPr>
        <p:grpSpPr>
          <a:xfrm>
            <a:off x="8566079" y="4247731"/>
            <a:ext cx="702958" cy="702958"/>
            <a:chOff x="721895" y="4862805"/>
            <a:chExt cx="812216" cy="812216"/>
          </a:xfrm>
        </p:grpSpPr>
        <p:sp>
          <p:nvSpPr>
            <p:cNvPr id="2202" name="流程图: 联系 2201"/>
            <p:cNvSpPr/>
            <p:nvPr/>
          </p:nvSpPr>
          <p:spPr>
            <a:xfrm>
              <a:off x="721895" y="4862805"/>
              <a:ext cx="812216" cy="812216"/>
            </a:xfrm>
            <a:prstGeom prst="flowChartConnector">
              <a:avLst/>
            </a:prstGeom>
            <a:solidFill>
              <a:srgbClr val="3B3838"/>
            </a:solidFill>
            <a:ln w="28575">
              <a:solidFill>
                <a:srgbClr val="3FAC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07" name="Freeform 1989"/>
            <p:cNvSpPr>
              <a:spLocks/>
            </p:cNvSpPr>
            <p:nvPr/>
          </p:nvSpPr>
          <p:spPr bwMode="auto">
            <a:xfrm>
              <a:off x="865628" y="5170761"/>
              <a:ext cx="526504" cy="164219"/>
            </a:xfrm>
            <a:custGeom>
              <a:avLst/>
              <a:gdLst>
                <a:gd name="T0" fmla="*/ 516 w 530"/>
                <a:gd name="T1" fmla="*/ 138 h 163"/>
                <a:gd name="T2" fmla="*/ 530 w 530"/>
                <a:gd name="T3" fmla="*/ 95 h 163"/>
                <a:gd name="T4" fmla="*/ 519 w 530"/>
                <a:gd name="T5" fmla="*/ 95 h 163"/>
                <a:gd name="T6" fmla="*/ 519 w 530"/>
                <a:gd name="T7" fmla="*/ 48 h 163"/>
                <a:gd name="T8" fmla="*/ 513 w 530"/>
                <a:gd name="T9" fmla="*/ 48 h 163"/>
                <a:gd name="T10" fmla="*/ 513 w 530"/>
                <a:gd name="T11" fmla="*/ 95 h 163"/>
                <a:gd name="T12" fmla="*/ 441 w 530"/>
                <a:gd name="T13" fmla="*/ 95 h 163"/>
                <a:gd name="T14" fmla="*/ 412 w 530"/>
                <a:gd name="T15" fmla="*/ 118 h 163"/>
                <a:gd name="T16" fmla="*/ 187 w 530"/>
                <a:gd name="T17" fmla="*/ 119 h 163"/>
                <a:gd name="T18" fmla="*/ 187 w 530"/>
                <a:gd name="T19" fmla="*/ 95 h 163"/>
                <a:gd name="T20" fmla="*/ 148 w 530"/>
                <a:gd name="T21" fmla="*/ 95 h 163"/>
                <a:gd name="T22" fmla="*/ 148 w 530"/>
                <a:gd name="T23" fmla="*/ 56 h 163"/>
                <a:gd name="T24" fmla="*/ 164 w 530"/>
                <a:gd name="T25" fmla="*/ 56 h 163"/>
                <a:gd name="T26" fmla="*/ 164 w 530"/>
                <a:gd name="T27" fmla="*/ 39 h 163"/>
                <a:gd name="T28" fmla="*/ 148 w 530"/>
                <a:gd name="T29" fmla="*/ 39 h 163"/>
                <a:gd name="T30" fmla="*/ 148 w 530"/>
                <a:gd name="T31" fmla="*/ 24 h 163"/>
                <a:gd name="T32" fmla="*/ 136 w 530"/>
                <a:gd name="T33" fmla="*/ 24 h 163"/>
                <a:gd name="T34" fmla="*/ 136 w 530"/>
                <a:gd name="T35" fmla="*/ 0 h 163"/>
                <a:gd name="T36" fmla="*/ 105 w 530"/>
                <a:gd name="T37" fmla="*/ 0 h 163"/>
                <a:gd name="T38" fmla="*/ 105 w 530"/>
                <a:gd name="T39" fmla="*/ 24 h 163"/>
                <a:gd name="T40" fmla="*/ 62 w 530"/>
                <a:gd name="T41" fmla="*/ 24 h 163"/>
                <a:gd name="T42" fmla="*/ 62 w 530"/>
                <a:gd name="T43" fmla="*/ 39 h 163"/>
                <a:gd name="T44" fmla="*/ 45 w 530"/>
                <a:gd name="T45" fmla="*/ 39 h 163"/>
                <a:gd name="T46" fmla="*/ 45 w 530"/>
                <a:gd name="T47" fmla="*/ 56 h 163"/>
                <a:gd name="T48" fmla="*/ 62 w 530"/>
                <a:gd name="T49" fmla="*/ 56 h 163"/>
                <a:gd name="T50" fmla="*/ 62 w 530"/>
                <a:gd name="T51" fmla="*/ 81 h 163"/>
                <a:gd name="T52" fmla="*/ 30 w 530"/>
                <a:gd name="T53" fmla="*/ 81 h 163"/>
                <a:gd name="T54" fmla="*/ 30 w 530"/>
                <a:gd name="T55" fmla="*/ 101 h 163"/>
                <a:gd name="T56" fmla="*/ 0 w 530"/>
                <a:gd name="T57" fmla="*/ 101 h 163"/>
                <a:gd name="T58" fmla="*/ 0 w 530"/>
                <a:gd name="T59" fmla="*/ 141 h 163"/>
                <a:gd name="T60" fmla="*/ 65 w 530"/>
                <a:gd name="T61" fmla="*/ 163 h 163"/>
                <a:gd name="T62" fmla="*/ 530 w 530"/>
                <a:gd name="T63" fmla="*/ 163 h 163"/>
                <a:gd name="T64" fmla="*/ 530 w 530"/>
                <a:gd name="T65" fmla="*/ 153 h 163"/>
                <a:gd name="T66" fmla="*/ 516 w 530"/>
                <a:gd name="T67" fmla="*/ 1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0" h="163">
                  <a:moveTo>
                    <a:pt x="516" y="138"/>
                  </a:moveTo>
                  <a:cubicBezTo>
                    <a:pt x="530" y="95"/>
                    <a:pt x="530" y="95"/>
                    <a:pt x="530" y="95"/>
                  </a:cubicBezTo>
                  <a:cubicBezTo>
                    <a:pt x="519" y="95"/>
                    <a:pt x="519" y="95"/>
                    <a:pt x="519" y="95"/>
                  </a:cubicBezTo>
                  <a:cubicBezTo>
                    <a:pt x="519" y="48"/>
                    <a:pt x="519" y="48"/>
                    <a:pt x="519" y="48"/>
                  </a:cubicBezTo>
                  <a:cubicBezTo>
                    <a:pt x="513" y="48"/>
                    <a:pt x="513" y="48"/>
                    <a:pt x="513" y="48"/>
                  </a:cubicBezTo>
                  <a:cubicBezTo>
                    <a:pt x="513" y="95"/>
                    <a:pt x="513" y="95"/>
                    <a:pt x="513" y="95"/>
                  </a:cubicBezTo>
                  <a:cubicBezTo>
                    <a:pt x="441" y="95"/>
                    <a:pt x="441" y="95"/>
                    <a:pt x="441" y="95"/>
                  </a:cubicBezTo>
                  <a:cubicBezTo>
                    <a:pt x="412" y="118"/>
                    <a:pt x="412" y="118"/>
                    <a:pt x="412" y="118"/>
                  </a:cubicBezTo>
                  <a:cubicBezTo>
                    <a:pt x="187" y="119"/>
                    <a:pt x="187" y="119"/>
                    <a:pt x="187" y="119"/>
                  </a:cubicBezTo>
                  <a:cubicBezTo>
                    <a:pt x="187" y="95"/>
                    <a:pt x="187" y="95"/>
                    <a:pt x="187" y="95"/>
                  </a:cubicBezTo>
                  <a:cubicBezTo>
                    <a:pt x="148" y="95"/>
                    <a:pt x="148" y="95"/>
                    <a:pt x="148" y="95"/>
                  </a:cubicBezTo>
                  <a:cubicBezTo>
                    <a:pt x="148" y="56"/>
                    <a:pt x="148" y="56"/>
                    <a:pt x="148" y="56"/>
                  </a:cubicBezTo>
                  <a:cubicBezTo>
                    <a:pt x="164" y="56"/>
                    <a:pt x="164" y="56"/>
                    <a:pt x="164" y="56"/>
                  </a:cubicBezTo>
                  <a:cubicBezTo>
                    <a:pt x="164" y="39"/>
                    <a:pt x="164" y="39"/>
                    <a:pt x="164" y="39"/>
                  </a:cubicBezTo>
                  <a:cubicBezTo>
                    <a:pt x="148" y="39"/>
                    <a:pt x="148" y="39"/>
                    <a:pt x="148" y="39"/>
                  </a:cubicBezTo>
                  <a:cubicBezTo>
                    <a:pt x="148" y="24"/>
                    <a:pt x="148" y="24"/>
                    <a:pt x="148" y="24"/>
                  </a:cubicBezTo>
                  <a:cubicBezTo>
                    <a:pt x="136" y="24"/>
                    <a:pt x="136" y="24"/>
                    <a:pt x="136" y="24"/>
                  </a:cubicBezTo>
                  <a:cubicBezTo>
                    <a:pt x="136" y="0"/>
                    <a:pt x="136" y="0"/>
                    <a:pt x="136" y="0"/>
                  </a:cubicBezTo>
                  <a:cubicBezTo>
                    <a:pt x="105" y="0"/>
                    <a:pt x="105" y="0"/>
                    <a:pt x="105" y="0"/>
                  </a:cubicBezTo>
                  <a:cubicBezTo>
                    <a:pt x="105" y="24"/>
                    <a:pt x="105" y="24"/>
                    <a:pt x="105" y="24"/>
                  </a:cubicBezTo>
                  <a:cubicBezTo>
                    <a:pt x="62" y="24"/>
                    <a:pt x="62" y="24"/>
                    <a:pt x="62" y="24"/>
                  </a:cubicBezTo>
                  <a:cubicBezTo>
                    <a:pt x="62" y="39"/>
                    <a:pt x="62" y="39"/>
                    <a:pt x="62" y="39"/>
                  </a:cubicBezTo>
                  <a:cubicBezTo>
                    <a:pt x="45" y="39"/>
                    <a:pt x="45" y="39"/>
                    <a:pt x="45" y="39"/>
                  </a:cubicBezTo>
                  <a:cubicBezTo>
                    <a:pt x="45" y="56"/>
                    <a:pt x="45" y="56"/>
                    <a:pt x="45" y="56"/>
                  </a:cubicBezTo>
                  <a:cubicBezTo>
                    <a:pt x="62" y="56"/>
                    <a:pt x="62" y="56"/>
                    <a:pt x="62" y="56"/>
                  </a:cubicBezTo>
                  <a:cubicBezTo>
                    <a:pt x="62" y="81"/>
                    <a:pt x="62" y="81"/>
                    <a:pt x="62" y="81"/>
                  </a:cubicBezTo>
                  <a:cubicBezTo>
                    <a:pt x="30" y="81"/>
                    <a:pt x="30" y="81"/>
                    <a:pt x="30" y="81"/>
                  </a:cubicBezTo>
                  <a:cubicBezTo>
                    <a:pt x="30" y="101"/>
                    <a:pt x="30" y="101"/>
                    <a:pt x="30" y="101"/>
                  </a:cubicBezTo>
                  <a:cubicBezTo>
                    <a:pt x="0" y="101"/>
                    <a:pt x="0" y="101"/>
                    <a:pt x="0" y="101"/>
                  </a:cubicBezTo>
                  <a:cubicBezTo>
                    <a:pt x="0" y="141"/>
                    <a:pt x="0" y="141"/>
                    <a:pt x="0" y="141"/>
                  </a:cubicBezTo>
                  <a:cubicBezTo>
                    <a:pt x="65" y="163"/>
                    <a:pt x="65" y="163"/>
                    <a:pt x="65" y="163"/>
                  </a:cubicBezTo>
                  <a:cubicBezTo>
                    <a:pt x="530" y="163"/>
                    <a:pt x="530" y="163"/>
                    <a:pt x="530" y="163"/>
                  </a:cubicBezTo>
                  <a:cubicBezTo>
                    <a:pt x="530" y="153"/>
                    <a:pt x="530" y="153"/>
                    <a:pt x="530" y="153"/>
                  </a:cubicBezTo>
                  <a:cubicBezTo>
                    <a:pt x="530" y="146"/>
                    <a:pt x="523" y="140"/>
                    <a:pt x="516" y="138"/>
                  </a:cubicBezTo>
                  <a:close/>
                </a:path>
              </a:pathLst>
            </a:custGeom>
            <a:solidFill>
              <a:srgbClr val="3FACD9"/>
            </a:solidFill>
            <a:ln>
              <a:noFill/>
            </a:ln>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2212" name="组合 2211"/>
          <p:cNvGrpSpPr/>
          <p:nvPr/>
        </p:nvGrpSpPr>
        <p:grpSpPr>
          <a:xfrm>
            <a:off x="10309862" y="4247731"/>
            <a:ext cx="702958" cy="702958"/>
            <a:chOff x="1856007" y="4862805"/>
            <a:chExt cx="812216" cy="812216"/>
          </a:xfrm>
        </p:grpSpPr>
        <p:sp>
          <p:nvSpPr>
            <p:cNvPr id="2206" name="流程图: 联系 2205"/>
            <p:cNvSpPr/>
            <p:nvPr/>
          </p:nvSpPr>
          <p:spPr>
            <a:xfrm>
              <a:off x="1856007" y="4862805"/>
              <a:ext cx="812216" cy="812216"/>
            </a:xfrm>
            <a:prstGeom prst="flowChartConnector">
              <a:avLst/>
            </a:prstGeom>
            <a:solidFill>
              <a:srgbClr val="3B3838"/>
            </a:solidFill>
            <a:ln w="38100">
              <a:solidFill>
                <a:srgbClr val="00A9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08" name="Freeform 1993"/>
            <p:cNvSpPr>
              <a:spLocks/>
            </p:cNvSpPr>
            <p:nvPr/>
          </p:nvSpPr>
          <p:spPr bwMode="auto">
            <a:xfrm>
              <a:off x="2063189" y="5042819"/>
              <a:ext cx="404789" cy="464429"/>
            </a:xfrm>
            <a:custGeom>
              <a:avLst/>
              <a:gdLst>
                <a:gd name="T0" fmla="*/ 266 w 267"/>
                <a:gd name="T1" fmla="*/ 186 h 307"/>
                <a:gd name="T2" fmla="*/ 266 w 267"/>
                <a:gd name="T3" fmla="*/ 172 h 307"/>
                <a:gd name="T4" fmla="*/ 254 w 267"/>
                <a:gd name="T5" fmla="*/ 159 h 307"/>
                <a:gd name="T6" fmla="*/ 230 w 267"/>
                <a:gd name="T7" fmla="*/ 146 h 307"/>
                <a:gd name="T8" fmla="*/ 230 w 267"/>
                <a:gd name="T9" fmla="*/ 123 h 307"/>
                <a:gd name="T10" fmla="*/ 221 w 267"/>
                <a:gd name="T11" fmla="*/ 114 h 307"/>
                <a:gd name="T12" fmla="*/ 216 w 267"/>
                <a:gd name="T13" fmla="*/ 114 h 307"/>
                <a:gd name="T14" fmla="*/ 207 w 267"/>
                <a:gd name="T15" fmla="*/ 123 h 307"/>
                <a:gd name="T16" fmla="*/ 207 w 267"/>
                <a:gd name="T17" fmla="*/ 133 h 307"/>
                <a:gd name="T18" fmla="*/ 196 w 267"/>
                <a:gd name="T19" fmla="*/ 127 h 307"/>
                <a:gd name="T20" fmla="*/ 196 w 267"/>
                <a:gd name="T21" fmla="*/ 108 h 307"/>
                <a:gd name="T22" fmla="*/ 188 w 267"/>
                <a:gd name="T23" fmla="*/ 99 h 307"/>
                <a:gd name="T24" fmla="*/ 182 w 267"/>
                <a:gd name="T25" fmla="*/ 99 h 307"/>
                <a:gd name="T26" fmla="*/ 174 w 267"/>
                <a:gd name="T27" fmla="*/ 108 h 307"/>
                <a:gd name="T28" fmla="*/ 174 w 267"/>
                <a:gd name="T29" fmla="*/ 115 h 307"/>
                <a:gd name="T30" fmla="*/ 157 w 267"/>
                <a:gd name="T31" fmla="*/ 106 h 307"/>
                <a:gd name="T32" fmla="*/ 156 w 267"/>
                <a:gd name="T33" fmla="*/ 50 h 307"/>
                <a:gd name="T34" fmla="*/ 133 w 267"/>
                <a:gd name="T35" fmla="*/ 0 h 307"/>
                <a:gd name="T36" fmla="*/ 133 w 267"/>
                <a:gd name="T37" fmla="*/ 0 h 307"/>
                <a:gd name="T38" fmla="*/ 133 w 267"/>
                <a:gd name="T39" fmla="*/ 0 h 307"/>
                <a:gd name="T40" fmla="*/ 133 w 267"/>
                <a:gd name="T41" fmla="*/ 0 h 307"/>
                <a:gd name="T42" fmla="*/ 133 w 267"/>
                <a:gd name="T43" fmla="*/ 0 h 307"/>
                <a:gd name="T44" fmla="*/ 111 w 267"/>
                <a:gd name="T45" fmla="*/ 50 h 307"/>
                <a:gd name="T46" fmla="*/ 110 w 267"/>
                <a:gd name="T47" fmla="*/ 106 h 307"/>
                <a:gd name="T48" fmla="*/ 93 w 267"/>
                <a:gd name="T49" fmla="*/ 115 h 307"/>
                <a:gd name="T50" fmla="*/ 93 w 267"/>
                <a:gd name="T51" fmla="*/ 108 h 307"/>
                <a:gd name="T52" fmla="*/ 84 w 267"/>
                <a:gd name="T53" fmla="*/ 99 h 307"/>
                <a:gd name="T54" fmla="*/ 79 w 267"/>
                <a:gd name="T55" fmla="*/ 99 h 307"/>
                <a:gd name="T56" fmla="*/ 70 w 267"/>
                <a:gd name="T57" fmla="*/ 108 h 307"/>
                <a:gd name="T58" fmla="*/ 70 w 267"/>
                <a:gd name="T59" fmla="*/ 127 h 307"/>
                <a:gd name="T60" fmla="*/ 60 w 267"/>
                <a:gd name="T61" fmla="*/ 133 h 307"/>
                <a:gd name="T62" fmla="*/ 60 w 267"/>
                <a:gd name="T63" fmla="*/ 123 h 307"/>
                <a:gd name="T64" fmla="*/ 51 w 267"/>
                <a:gd name="T65" fmla="*/ 114 h 307"/>
                <a:gd name="T66" fmla="*/ 45 w 267"/>
                <a:gd name="T67" fmla="*/ 114 h 307"/>
                <a:gd name="T68" fmla="*/ 37 w 267"/>
                <a:gd name="T69" fmla="*/ 123 h 307"/>
                <a:gd name="T70" fmla="*/ 37 w 267"/>
                <a:gd name="T71" fmla="*/ 146 h 307"/>
                <a:gd name="T72" fmla="*/ 13 w 267"/>
                <a:gd name="T73" fmla="*/ 159 h 307"/>
                <a:gd name="T74" fmla="*/ 1 w 267"/>
                <a:gd name="T75" fmla="*/ 172 h 307"/>
                <a:gd name="T76" fmla="*/ 1 w 267"/>
                <a:gd name="T77" fmla="*/ 186 h 307"/>
                <a:gd name="T78" fmla="*/ 5 w 267"/>
                <a:gd name="T79" fmla="*/ 196 h 307"/>
                <a:gd name="T80" fmla="*/ 110 w 267"/>
                <a:gd name="T81" fmla="*/ 170 h 307"/>
                <a:gd name="T82" fmla="*/ 116 w 267"/>
                <a:gd name="T83" fmla="*/ 260 h 307"/>
                <a:gd name="T84" fmla="*/ 89 w 267"/>
                <a:gd name="T85" fmla="*/ 275 h 307"/>
                <a:gd name="T86" fmla="*/ 82 w 267"/>
                <a:gd name="T87" fmla="*/ 283 h 307"/>
                <a:gd name="T88" fmla="*/ 82 w 267"/>
                <a:gd name="T89" fmla="*/ 301 h 307"/>
                <a:gd name="T90" fmla="*/ 84 w 267"/>
                <a:gd name="T91" fmla="*/ 307 h 307"/>
                <a:gd name="T92" fmla="*/ 128 w 267"/>
                <a:gd name="T93" fmla="*/ 296 h 307"/>
                <a:gd name="T94" fmla="*/ 133 w 267"/>
                <a:gd name="T95" fmla="*/ 299 h 307"/>
                <a:gd name="T96" fmla="*/ 133 w 267"/>
                <a:gd name="T97" fmla="*/ 299 h 307"/>
                <a:gd name="T98" fmla="*/ 133 w 267"/>
                <a:gd name="T99" fmla="*/ 299 h 307"/>
                <a:gd name="T100" fmla="*/ 133 w 267"/>
                <a:gd name="T101" fmla="*/ 299 h 307"/>
                <a:gd name="T102" fmla="*/ 133 w 267"/>
                <a:gd name="T103" fmla="*/ 299 h 307"/>
                <a:gd name="T104" fmla="*/ 138 w 267"/>
                <a:gd name="T105" fmla="*/ 296 h 307"/>
                <a:gd name="T106" fmla="*/ 182 w 267"/>
                <a:gd name="T107" fmla="*/ 307 h 307"/>
                <a:gd name="T108" fmla="*/ 185 w 267"/>
                <a:gd name="T109" fmla="*/ 301 h 307"/>
                <a:gd name="T110" fmla="*/ 185 w 267"/>
                <a:gd name="T111" fmla="*/ 283 h 307"/>
                <a:gd name="T112" fmla="*/ 177 w 267"/>
                <a:gd name="T113" fmla="*/ 275 h 307"/>
                <a:gd name="T114" fmla="*/ 150 w 267"/>
                <a:gd name="T115" fmla="*/ 260 h 307"/>
                <a:gd name="T116" fmla="*/ 157 w 267"/>
                <a:gd name="T117" fmla="*/ 170 h 307"/>
                <a:gd name="T118" fmla="*/ 262 w 267"/>
                <a:gd name="T119" fmla="*/ 196 h 307"/>
                <a:gd name="T120" fmla="*/ 266 w 267"/>
                <a:gd name="T121" fmla="*/ 1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7" h="307">
                  <a:moveTo>
                    <a:pt x="266" y="186"/>
                  </a:moveTo>
                  <a:cubicBezTo>
                    <a:pt x="266" y="172"/>
                    <a:pt x="266" y="172"/>
                    <a:pt x="266" y="172"/>
                  </a:cubicBezTo>
                  <a:cubicBezTo>
                    <a:pt x="266" y="167"/>
                    <a:pt x="262" y="164"/>
                    <a:pt x="254" y="159"/>
                  </a:cubicBezTo>
                  <a:cubicBezTo>
                    <a:pt x="230" y="146"/>
                    <a:pt x="230" y="146"/>
                    <a:pt x="230" y="146"/>
                  </a:cubicBezTo>
                  <a:cubicBezTo>
                    <a:pt x="230" y="123"/>
                    <a:pt x="230" y="123"/>
                    <a:pt x="230" y="123"/>
                  </a:cubicBezTo>
                  <a:cubicBezTo>
                    <a:pt x="230" y="118"/>
                    <a:pt x="226" y="114"/>
                    <a:pt x="221" y="114"/>
                  </a:cubicBezTo>
                  <a:cubicBezTo>
                    <a:pt x="216" y="114"/>
                    <a:pt x="216" y="114"/>
                    <a:pt x="216" y="114"/>
                  </a:cubicBezTo>
                  <a:cubicBezTo>
                    <a:pt x="211" y="114"/>
                    <a:pt x="207" y="118"/>
                    <a:pt x="207" y="123"/>
                  </a:cubicBezTo>
                  <a:cubicBezTo>
                    <a:pt x="207" y="133"/>
                    <a:pt x="207" y="133"/>
                    <a:pt x="207" y="133"/>
                  </a:cubicBezTo>
                  <a:cubicBezTo>
                    <a:pt x="196" y="127"/>
                    <a:pt x="196" y="127"/>
                    <a:pt x="196" y="127"/>
                  </a:cubicBezTo>
                  <a:cubicBezTo>
                    <a:pt x="196" y="108"/>
                    <a:pt x="196" y="108"/>
                    <a:pt x="196" y="108"/>
                  </a:cubicBezTo>
                  <a:cubicBezTo>
                    <a:pt x="196" y="103"/>
                    <a:pt x="192" y="99"/>
                    <a:pt x="188" y="99"/>
                  </a:cubicBezTo>
                  <a:cubicBezTo>
                    <a:pt x="182" y="99"/>
                    <a:pt x="182" y="99"/>
                    <a:pt x="182" y="99"/>
                  </a:cubicBezTo>
                  <a:cubicBezTo>
                    <a:pt x="177" y="99"/>
                    <a:pt x="174" y="103"/>
                    <a:pt x="174" y="108"/>
                  </a:cubicBezTo>
                  <a:cubicBezTo>
                    <a:pt x="174" y="115"/>
                    <a:pt x="174" y="115"/>
                    <a:pt x="174" y="115"/>
                  </a:cubicBezTo>
                  <a:cubicBezTo>
                    <a:pt x="157" y="106"/>
                    <a:pt x="157" y="106"/>
                    <a:pt x="157" y="106"/>
                  </a:cubicBezTo>
                  <a:cubicBezTo>
                    <a:pt x="156" y="78"/>
                    <a:pt x="156" y="57"/>
                    <a:pt x="156" y="50"/>
                  </a:cubicBezTo>
                  <a:cubicBezTo>
                    <a:pt x="156" y="25"/>
                    <a:pt x="145" y="1"/>
                    <a:pt x="133" y="0"/>
                  </a:cubicBezTo>
                  <a:cubicBezTo>
                    <a:pt x="133" y="0"/>
                    <a:pt x="133" y="0"/>
                    <a:pt x="133" y="0"/>
                  </a:cubicBezTo>
                  <a:cubicBezTo>
                    <a:pt x="133" y="0"/>
                    <a:pt x="133" y="0"/>
                    <a:pt x="133" y="0"/>
                  </a:cubicBezTo>
                  <a:cubicBezTo>
                    <a:pt x="133" y="0"/>
                    <a:pt x="133" y="0"/>
                    <a:pt x="133" y="0"/>
                  </a:cubicBezTo>
                  <a:cubicBezTo>
                    <a:pt x="133" y="0"/>
                    <a:pt x="133" y="0"/>
                    <a:pt x="133" y="0"/>
                  </a:cubicBezTo>
                  <a:cubicBezTo>
                    <a:pt x="122" y="1"/>
                    <a:pt x="111" y="25"/>
                    <a:pt x="111" y="50"/>
                  </a:cubicBezTo>
                  <a:cubicBezTo>
                    <a:pt x="111" y="57"/>
                    <a:pt x="110" y="78"/>
                    <a:pt x="110" y="106"/>
                  </a:cubicBezTo>
                  <a:cubicBezTo>
                    <a:pt x="93" y="115"/>
                    <a:pt x="93" y="115"/>
                    <a:pt x="93" y="115"/>
                  </a:cubicBezTo>
                  <a:cubicBezTo>
                    <a:pt x="93" y="108"/>
                    <a:pt x="93" y="108"/>
                    <a:pt x="93" y="108"/>
                  </a:cubicBezTo>
                  <a:cubicBezTo>
                    <a:pt x="93" y="103"/>
                    <a:pt x="89" y="99"/>
                    <a:pt x="84" y="99"/>
                  </a:cubicBezTo>
                  <a:cubicBezTo>
                    <a:pt x="79" y="99"/>
                    <a:pt x="79" y="99"/>
                    <a:pt x="79" y="99"/>
                  </a:cubicBezTo>
                  <a:cubicBezTo>
                    <a:pt x="74" y="99"/>
                    <a:pt x="70" y="103"/>
                    <a:pt x="70" y="108"/>
                  </a:cubicBezTo>
                  <a:cubicBezTo>
                    <a:pt x="70" y="127"/>
                    <a:pt x="70" y="127"/>
                    <a:pt x="70" y="127"/>
                  </a:cubicBezTo>
                  <a:cubicBezTo>
                    <a:pt x="60" y="133"/>
                    <a:pt x="60" y="133"/>
                    <a:pt x="60" y="133"/>
                  </a:cubicBezTo>
                  <a:cubicBezTo>
                    <a:pt x="60" y="123"/>
                    <a:pt x="60" y="123"/>
                    <a:pt x="60" y="123"/>
                  </a:cubicBezTo>
                  <a:cubicBezTo>
                    <a:pt x="60" y="118"/>
                    <a:pt x="56" y="114"/>
                    <a:pt x="51" y="114"/>
                  </a:cubicBezTo>
                  <a:cubicBezTo>
                    <a:pt x="45" y="114"/>
                    <a:pt x="45" y="114"/>
                    <a:pt x="45" y="114"/>
                  </a:cubicBezTo>
                  <a:cubicBezTo>
                    <a:pt x="41" y="114"/>
                    <a:pt x="37" y="118"/>
                    <a:pt x="37" y="123"/>
                  </a:cubicBezTo>
                  <a:cubicBezTo>
                    <a:pt x="37" y="146"/>
                    <a:pt x="37" y="146"/>
                    <a:pt x="37" y="146"/>
                  </a:cubicBezTo>
                  <a:cubicBezTo>
                    <a:pt x="13" y="159"/>
                    <a:pt x="13" y="159"/>
                    <a:pt x="13" y="159"/>
                  </a:cubicBezTo>
                  <a:cubicBezTo>
                    <a:pt x="5" y="164"/>
                    <a:pt x="1" y="167"/>
                    <a:pt x="1" y="172"/>
                  </a:cubicBezTo>
                  <a:cubicBezTo>
                    <a:pt x="1" y="186"/>
                    <a:pt x="1" y="186"/>
                    <a:pt x="1" y="186"/>
                  </a:cubicBezTo>
                  <a:cubicBezTo>
                    <a:pt x="1" y="191"/>
                    <a:pt x="0" y="196"/>
                    <a:pt x="5" y="196"/>
                  </a:cubicBezTo>
                  <a:cubicBezTo>
                    <a:pt x="110" y="170"/>
                    <a:pt x="110" y="170"/>
                    <a:pt x="110" y="170"/>
                  </a:cubicBezTo>
                  <a:cubicBezTo>
                    <a:pt x="110" y="202"/>
                    <a:pt x="112" y="235"/>
                    <a:pt x="116" y="260"/>
                  </a:cubicBezTo>
                  <a:cubicBezTo>
                    <a:pt x="89" y="275"/>
                    <a:pt x="89" y="275"/>
                    <a:pt x="89" y="275"/>
                  </a:cubicBezTo>
                  <a:cubicBezTo>
                    <a:pt x="84" y="278"/>
                    <a:pt x="82" y="280"/>
                    <a:pt x="82" y="283"/>
                  </a:cubicBezTo>
                  <a:cubicBezTo>
                    <a:pt x="82" y="301"/>
                    <a:pt x="82" y="301"/>
                    <a:pt x="82" y="301"/>
                  </a:cubicBezTo>
                  <a:cubicBezTo>
                    <a:pt x="82" y="304"/>
                    <a:pt x="81" y="307"/>
                    <a:pt x="84" y="307"/>
                  </a:cubicBezTo>
                  <a:cubicBezTo>
                    <a:pt x="128" y="296"/>
                    <a:pt x="128" y="296"/>
                    <a:pt x="128" y="296"/>
                  </a:cubicBezTo>
                  <a:cubicBezTo>
                    <a:pt x="130" y="297"/>
                    <a:pt x="132" y="298"/>
                    <a:pt x="133" y="299"/>
                  </a:cubicBezTo>
                  <a:cubicBezTo>
                    <a:pt x="133" y="299"/>
                    <a:pt x="133" y="299"/>
                    <a:pt x="133" y="299"/>
                  </a:cubicBezTo>
                  <a:cubicBezTo>
                    <a:pt x="133" y="299"/>
                    <a:pt x="133" y="299"/>
                    <a:pt x="133" y="299"/>
                  </a:cubicBezTo>
                  <a:cubicBezTo>
                    <a:pt x="133" y="299"/>
                    <a:pt x="133" y="299"/>
                    <a:pt x="133" y="299"/>
                  </a:cubicBezTo>
                  <a:cubicBezTo>
                    <a:pt x="133" y="299"/>
                    <a:pt x="133" y="299"/>
                    <a:pt x="133" y="299"/>
                  </a:cubicBezTo>
                  <a:cubicBezTo>
                    <a:pt x="135" y="298"/>
                    <a:pt x="137" y="297"/>
                    <a:pt x="138" y="296"/>
                  </a:cubicBezTo>
                  <a:cubicBezTo>
                    <a:pt x="182" y="307"/>
                    <a:pt x="182" y="307"/>
                    <a:pt x="182" y="307"/>
                  </a:cubicBezTo>
                  <a:cubicBezTo>
                    <a:pt x="185" y="307"/>
                    <a:pt x="185" y="304"/>
                    <a:pt x="185" y="301"/>
                  </a:cubicBezTo>
                  <a:cubicBezTo>
                    <a:pt x="185" y="283"/>
                    <a:pt x="185" y="283"/>
                    <a:pt x="185" y="283"/>
                  </a:cubicBezTo>
                  <a:cubicBezTo>
                    <a:pt x="185" y="280"/>
                    <a:pt x="182" y="278"/>
                    <a:pt x="177" y="275"/>
                  </a:cubicBezTo>
                  <a:cubicBezTo>
                    <a:pt x="150" y="260"/>
                    <a:pt x="150" y="260"/>
                    <a:pt x="150" y="260"/>
                  </a:cubicBezTo>
                  <a:cubicBezTo>
                    <a:pt x="154" y="235"/>
                    <a:pt x="156" y="202"/>
                    <a:pt x="157" y="170"/>
                  </a:cubicBezTo>
                  <a:cubicBezTo>
                    <a:pt x="262" y="196"/>
                    <a:pt x="262" y="196"/>
                    <a:pt x="262" y="196"/>
                  </a:cubicBezTo>
                  <a:cubicBezTo>
                    <a:pt x="267" y="196"/>
                    <a:pt x="266" y="191"/>
                    <a:pt x="266" y="186"/>
                  </a:cubicBezTo>
                  <a:close/>
                </a:path>
              </a:pathLst>
            </a:custGeom>
            <a:solidFill>
              <a:srgbClr val="00A99D"/>
            </a:solidFill>
            <a:ln>
              <a:noFill/>
            </a:ln>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2214" name="组合 2213"/>
          <p:cNvGrpSpPr/>
          <p:nvPr/>
        </p:nvGrpSpPr>
        <p:grpSpPr>
          <a:xfrm>
            <a:off x="8576565" y="5535816"/>
            <a:ext cx="702958" cy="702958"/>
            <a:chOff x="-4482914" y="7298243"/>
            <a:chExt cx="812216" cy="812216"/>
          </a:xfrm>
        </p:grpSpPr>
        <p:sp>
          <p:nvSpPr>
            <p:cNvPr id="2204" name="流程图: 联系 2203"/>
            <p:cNvSpPr/>
            <p:nvPr/>
          </p:nvSpPr>
          <p:spPr>
            <a:xfrm>
              <a:off x="-4482914" y="7298243"/>
              <a:ext cx="812216" cy="812216"/>
            </a:xfrm>
            <a:prstGeom prst="flowChartConnector">
              <a:avLst/>
            </a:prstGeom>
            <a:solidFill>
              <a:srgbClr val="3B3838"/>
            </a:solidFill>
            <a:ln w="28575">
              <a:solidFill>
                <a:srgbClr val="D74B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09" name="Freeform 2001"/>
            <p:cNvSpPr>
              <a:spLocks noEditPoints="1"/>
            </p:cNvSpPr>
            <p:nvPr/>
          </p:nvSpPr>
          <p:spPr bwMode="auto">
            <a:xfrm>
              <a:off x="-4333351" y="7576628"/>
              <a:ext cx="481092" cy="232590"/>
            </a:xfrm>
            <a:custGeom>
              <a:avLst/>
              <a:gdLst>
                <a:gd name="T0" fmla="*/ 326 w 330"/>
                <a:gd name="T1" fmla="*/ 0 h 158"/>
                <a:gd name="T2" fmla="*/ 78 w 330"/>
                <a:gd name="T3" fmla="*/ 0 h 158"/>
                <a:gd name="T4" fmla="*/ 74 w 330"/>
                <a:gd name="T5" fmla="*/ 4 h 158"/>
                <a:gd name="T6" fmla="*/ 74 w 330"/>
                <a:gd name="T7" fmla="*/ 100 h 158"/>
                <a:gd name="T8" fmla="*/ 71 w 330"/>
                <a:gd name="T9" fmla="*/ 100 h 158"/>
                <a:gd name="T10" fmla="*/ 71 w 330"/>
                <a:gd name="T11" fmla="*/ 48 h 158"/>
                <a:gd name="T12" fmla="*/ 67 w 330"/>
                <a:gd name="T13" fmla="*/ 44 h 158"/>
                <a:gd name="T14" fmla="*/ 23 w 330"/>
                <a:gd name="T15" fmla="*/ 44 h 158"/>
                <a:gd name="T16" fmla="*/ 19 w 330"/>
                <a:gd name="T17" fmla="*/ 48 h 158"/>
                <a:gd name="T18" fmla="*/ 8 w 330"/>
                <a:gd name="T19" fmla="*/ 76 h 158"/>
                <a:gd name="T20" fmla="*/ 8 w 330"/>
                <a:gd name="T21" fmla="*/ 107 h 158"/>
                <a:gd name="T22" fmla="*/ 8 w 330"/>
                <a:gd name="T23" fmla="*/ 107 h 158"/>
                <a:gd name="T24" fmla="*/ 4 w 330"/>
                <a:gd name="T25" fmla="*/ 111 h 158"/>
                <a:gd name="T26" fmla="*/ 4 w 330"/>
                <a:gd name="T27" fmla="*/ 113 h 158"/>
                <a:gd name="T28" fmla="*/ 3 w 330"/>
                <a:gd name="T29" fmla="*/ 113 h 158"/>
                <a:gd name="T30" fmla="*/ 0 w 330"/>
                <a:gd name="T31" fmla="*/ 116 h 158"/>
                <a:gd name="T32" fmla="*/ 0 w 330"/>
                <a:gd name="T33" fmla="*/ 125 h 158"/>
                <a:gd name="T34" fmla="*/ 3 w 330"/>
                <a:gd name="T35" fmla="*/ 128 h 158"/>
                <a:gd name="T36" fmla="*/ 4 w 330"/>
                <a:gd name="T37" fmla="*/ 128 h 158"/>
                <a:gd name="T38" fmla="*/ 8 w 330"/>
                <a:gd name="T39" fmla="*/ 131 h 158"/>
                <a:gd name="T40" fmla="*/ 10 w 330"/>
                <a:gd name="T41" fmla="*/ 131 h 158"/>
                <a:gd name="T42" fmla="*/ 18 w 330"/>
                <a:gd name="T43" fmla="*/ 131 h 158"/>
                <a:gd name="T44" fmla="*/ 30 w 330"/>
                <a:gd name="T45" fmla="*/ 131 h 158"/>
                <a:gd name="T46" fmla="*/ 33 w 330"/>
                <a:gd name="T47" fmla="*/ 132 h 158"/>
                <a:gd name="T48" fmla="*/ 33 w 330"/>
                <a:gd name="T49" fmla="*/ 131 h 158"/>
                <a:gd name="T50" fmla="*/ 37 w 330"/>
                <a:gd name="T51" fmla="*/ 131 h 158"/>
                <a:gd name="T52" fmla="*/ 36 w 330"/>
                <a:gd name="T53" fmla="*/ 137 h 158"/>
                <a:gd name="T54" fmla="*/ 57 w 330"/>
                <a:gd name="T55" fmla="*/ 158 h 158"/>
                <a:gd name="T56" fmla="*/ 78 w 330"/>
                <a:gd name="T57" fmla="*/ 137 h 158"/>
                <a:gd name="T58" fmla="*/ 77 w 330"/>
                <a:gd name="T59" fmla="*/ 131 h 158"/>
                <a:gd name="T60" fmla="*/ 220 w 330"/>
                <a:gd name="T61" fmla="*/ 131 h 158"/>
                <a:gd name="T62" fmla="*/ 219 w 330"/>
                <a:gd name="T63" fmla="*/ 137 h 158"/>
                <a:gd name="T64" fmla="*/ 240 w 330"/>
                <a:gd name="T65" fmla="*/ 158 h 158"/>
                <a:gd name="T66" fmla="*/ 260 w 330"/>
                <a:gd name="T67" fmla="*/ 137 h 158"/>
                <a:gd name="T68" fmla="*/ 259 w 330"/>
                <a:gd name="T69" fmla="*/ 131 h 158"/>
                <a:gd name="T70" fmla="*/ 272 w 330"/>
                <a:gd name="T71" fmla="*/ 131 h 158"/>
                <a:gd name="T72" fmla="*/ 271 w 330"/>
                <a:gd name="T73" fmla="*/ 137 h 158"/>
                <a:gd name="T74" fmla="*/ 292 w 330"/>
                <a:gd name="T75" fmla="*/ 158 h 158"/>
                <a:gd name="T76" fmla="*/ 312 w 330"/>
                <a:gd name="T77" fmla="*/ 137 h 158"/>
                <a:gd name="T78" fmla="*/ 312 w 330"/>
                <a:gd name="T79" fmla="*/ 131 h 158"/>
                <a:gd name="T80" fmla="*/ 314 w 330"/>
                <a:gd name="T81" fmla="*/ 131 h 158"/>
                <a:gd name="T82" fmla="*/ 317 w 330"/>
                <a:gd name="T83" fmla="*/ 128 h 158"/>
                <a:gd name="T84" fmla="*/ 317 w 330"/>
                <a:gd name="T85" fmla="*/ 113 h 158"/>
                <a:gd name="T86" fmla="*/ 326 w 330"/>
                <a:gd name="T87" fmla="*/ 113 h 158"/>
                <a:gd name="T88" fmla="*/ 330 w 330"/>
                <a:gd name="T89" fmla="*/ 109 h 158"/>
                <a:gd name="T90" fmla="*/ 330 w 330"/>
                <a:gd name="T91" fmla="*/ 4 h 158"/>
                <a:gd name="T92" fmla="*/ 326 w 330"/>
                <a:gd name="T93" fmla="*/ 0 h 158"/>
                <a:gd name="T94" fmla="*/ 25 w 330"/>
                <a:gd name="T95" fmla="*/ 50 h 158"/>
                <a:gd name="T96" fmla="*/ 50 w 330"/>
                <a:gd name="T97" fmla="*/ 50 h 158"/>
                <a:gd name="T98" fmla="*/ 50 w 330"/>
                <a:gd name="T99" fmla="*/ 77 h 158"/>
                <a:gd name="T100" fmla="*/ 14 w 330"/>
                <a:gd name="T101" fmla="*/ 77 h 158"/>
                <a:gd name="T102" fmla="*/ 25 w 330"/>
                <a:gd name="T103" fmla="*/ 5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0" h="158">
                  <a:moveTo>
                    <a:pt x="326" y="0"/>
                  </a:moveTo>
                  <a:cubicBezTo>
                    <a:pt x="78" y="0"/>
                    <a:pt x="78" y="0"/>
                    <a:pt x="78" y="0"/>
                  </a:cubicBezTo>
                  <a:cubicBezTo>
                    <a:pt x="76" y="0"/>
                    <a:pt x="74" y="2"/>
                    <a:pt x="74" y="4"/>
                  </a:cubicBezTo>
                  <a:cubicBezTo>
                    <a:pt x="74" y="100"/>
                    <a:pt x="74" y="100"/>
                    <a:pt x="74" y="100"/>
                  </a:cubicBezTo>
                  <a:cubicBezTo>
                    <a:pt x="71" y="100"/>
                    <a:pt x="71" y="100"/>
                    <a:pt x="71" y="100"/>
                  </a:cubicBezTo>
                  <a:cubicBezTo>
                    <a:pt x="71" y="48"/>
                    <a:pt x="71" y="48"/>
                    <a:pt x="71" y="48"/>
                  </a:cubicBezTo>
                  <a:cubicBezTo>
                    <a:pt x="71" y="46"/>
                    <a:pt x="69" y="44"/>
                    <a:pt x="67" y="44"/>
                  </a:cubicBezTo>
                  <a:cubicBezTo>
                    <a:pt x="23" y="44"/>
                    <a:pt x="23" y="44"/>
                    <a:pt x="23" y="44"/>
                  </a:cubicBezTo>
                  <a:cubicBezTo>
                    <a:pt x="21" y="44"/>
                    <a:pt x="19" y="46"/>
                    <a:pt x="19" y="48"/>
                  </a:cubicBezTo>
                  <a:cubicBezTo>
                    <a:pt x="8" y="76"/>
                    <a:pt x="8" y="76"/>
                    <a:pt x="8" y="76"/>
                  </a:cubicBezTo>
                  <a:cubicBezTo>
                    <a:pt x="8" y="107"/>
                    <a:pt x="8" y="107"/>
                    <a:pt x="8" y="107"/>
                  </a:cubicBezTo>
                  <a:cubicBezTo>
                    <a:pt x="8" y="107"/>
                    <a:pt x="8" y="107"/>
                    <a:pt x="8" y="107"/>
                  </a:cubicBezTo>
                  <a:cubicBezTo>
                    <a:pt x="6" y="107"/>
                    <a:pt x="4" y="109"/>
                    <a:pt x="4" y="111"/>
                  </a:cubicBezTo>
                  <a:cubicBezTo>
                    <a:pt x="4" y="113"/>
                    <a:pt x="4" y="113"/>
                    <a:pt x="4" y="113"/>
                  </a:cubicBezTo>
                  <a:cubicBezTo>
                    <a:pt x="3" y="113"/>
                    <a:pt x="3" y="113"/>
                    <a:pt x="3" y="113"/>
                  </a:cubicBezTo>
                  <a:cubicBezTo>
                    <a:pt x="2" y="113"/>
                    <a:pt x="0" y="114"/>
                    <a:pt x="0" y="116"/>
                  </a:cubicBezTo>
                  <a:cubicBezTo>
                    <a:pt x="0" y="125"/>
                    <a:pt x="0" y="125"/>
                    <a:pt x="0" y="125"/>
                  </a:cubicBezTo>
                  <a:cubicBezTo>
                    <a:pt x="0" y="126"/>
                    <a:pt x="2" y="128"/>
                    <a:pt x="3" y="128"/>
                  </a:cubicBezTo>
                  <a:cubicBezTo>
                    <a:pt x="4" y="128"/>
                    <a:pt x="4" y="128"/>
                    <a:pt x="4" y="128"/>
                  </a:cubicBezTo>
                  <a:cubicBezTo>
                    <a:pt x="4" y="130"/>
                    <a:pt x="6" y="131"/>
                    <a:pt x="8" y="131"/>
                  </a:cubicBezTo>
                  <a:cubicBezTo>
                    <a:pt x="10" y="131"/>
                    <a:pt x="10" y="131"/>
                    <a:pt x="10" y="131"/>
                  </a:cubicBezTo>
                  <a:cubicBezTo>
                    <a:pt x="18" y="131"/>
                    <a:pt x="18" y="131"/>
                    <a:pt x="18" y="131"/>
                  </a:cubicBezTo>
                  <a:cubicBezTo>
                    <a:pt x="30" y="131"/>
                    <a:pt x="30" y="131"/>
                    <a:pt x="30" y="131"/>
                  </a:cubicBezTo>
                  <a:cubicBezTo>
                    <a:pt x="33" y="132"/>
                    <a:pt x="33" y="132"/>
                    <a:pt x="33" y="132"/>
                  </a:cubicBezTo>
                  <a:cubicBezTo>
                    <a:pt x="33" y="131"/>
                    <a:pt x="33" y="131"/>
                    <a:pt x="33" y="131"/>
                  </a:cubicBezTo>
                  <a:cubicBezTo>
                    <a:pt x="37" y="131"/>
                    <a:pt x="37" y="131"/>
                    <a:pt x="37" y="131"/>
                  </a:cubicBezTo>
                  <a:cubicBezTo>
                    <a:pt x="37" y="133"/>
                    <a:pt x="36" y="135"/>
                    <a:pt x="36" y="137"/>
                  </a:cubicBezTo>
                  <a:cubicBezTo>
                    <a:pt x="36" y="148"/>
                    <a:pt x="46" y="158"/>
                    <a:pt x="57" y="158"/>
                  </a:cubicBezTo>
                  <a:cubicBezTo>
                    <a:pt x="68" y="158"/>
                    <a:pt x="78" y="148"/>
                    <a:pt x="78" y="137"/>
                  </a:cubicBezTo>
                  <a:cubicBezTo>
                    <a:pt x="78" y="135"/>
                    <a:pt x="77" y="133"/>
                    <a:pt x="77" y="131"/>
                  </a:cubicBezTo>
                  <a:cubicBezTo>
                    <a:pt x="220" y="131"/>
                    <a:pt x="220" y="131"/>
                    <a:pt x="220" y="131"/>
                  </a:cubicBezTo>
                  <a:cubicBezTo>
                    <a:pt x="219" y="133"/>
                    <a:pt x="219" y="135"/>
                    <a:pt x="219" y="137"/>
                  </a:cubicBezTo>
                  <a:cubicBezTo>
                    <a:pt x="219" y="148"/>
                    <a:pt x="228" y="158"/>
                    <a:pt x="240" y="158"/>
                  </a:cubicBezTo>
                  <a:cubicBezTo>
                    <a:pt x="251" y="158"/>
                    <a:pt x="260" y="148"/>
                    <a:pt x="260" y="137"/>
                  </a:cubicBezTo>
                  <a:cubicBezTo>
                    <a:pt x="260" y="135"/>
                    <a:pt x="260" y="133"/>
                    <a:pt x="259" y="131"/>
                  </a:cubicBezTo>
                  <a:cubicBezTo>
                    <a:pt x="272" y="131"/>
                    <a:pt x="272" y="131"/>
                    <a:pt x="272" y="131"/>
                  </a:cubicBezTo>
                  <a:cubicBezTo>
                    <a:pt x="271" y="133"/>
                    <a:pt x="271" y="135"/>
                    <a:pt x="271" y="137"/>
                  </a:cubicBezTo>
                  <a:cubicBezTo>
                    <a:pt x="271" y="148"/>
                    <a:pt x="280" y="158"/>
                    <a:pt x="292" y="158"/>
                  </a:cubicBezTo>
                  <a:cubicBezTo>
                    <a:pt x="303" y="158"/>
                    <a:pt x="312" y="148"/>
                    <a:pt x="312" y="137"/>
                  </a:cubicBezTo>
                  <a:cubicBezTo>
                    <a:pt x="312" y="135"/>
                    <a:pt x="312" y="133"/>
                    <a:pt x="312" y="131"/>
                  </a:cubicBezTo>
                  <a:cubicBezTo>
                    <a:pt x="314" y="131"/>
                    <a:pt x="314" y="131"/>
                    <a:pt x="314" y="131"/>
                  </a:cubicBezTo>
                  <a:cubicBezTo>
                    <a:pt x="315" y="131"/>
                    <a:pt x="317" y="130"/>
                    <a:pt x="317" y="128"/>
                  </a:cubicBezTo>
                  <a:cubicBezTo>
                    <a:pt x="317" y="113"/>
                    <a:pt x="317" y="113"/>
                    <a:pt x="317" y="113"/>
                  </a:cubicBezTo>
                  <a:cubicBezTo>
                    <a:pt x="326" y="113"/>
                    <a:pt x="326" y="113"/>
                    <a:pt x="326" y="113"/>
                  </a:cubicBezTo>
                  <a:cubicBezTo>
                    <a:pt x="328" y="113"/>
                    <a:pt x="330" y="111"/>
                    <a:pt x="330" y="109"/>
                  </a:cubicBezTo>
                  <a:cubicBezTo>
                    <a:pt x="330" y="4"/>
                    <a:pt x="330" y="4"/>
                    <a:pt x="330" y="4"/>
                  </a:cubicBezTo>
                  <a:cubicBezTo>
                    <a:pt x="330" y="2"/>
                    <a:pt x="328" y="0"/>
                    <a:pt x="326" y="0"/>
                  </a:cubicBezTo>
                  <a:close/>
                  <a:moveTo>
                    <a:pt x="25" y="50"/>
                  </a:moveTo>
                  <a:cubicBezTo>
                    <a:pt x="50" y="50"/>
                    <a:pt x="50" y="50"/>
                    <a:pt x="50" y="50"/>
                  </a:cubicBezTo>
                  <a:cubicBezTo>
                    <a:pt x="50" y="77"/>
                    <a:pt x="50" y="77"/>
                    <a:pt x="50" y="77"/>
                  </a:cubicBezTo>
                  <a:cubicBezTo>
                    <a:pt x="14" y="77"/>
                    <a:pt x="14" y="77"/>
                    <a:pt x="14" y="77"/>
                  </a:cubicBezTo>
                  <a:lnTo>
                    <a:pt x="25" y="50"/>
                  </a:lnTo>
                  <a:close/>
                </a:path>
              </a:pathLst>
            </a:custGeom>
            <a:solidFill>
              <a:srgbClr val="D74B56"/>
            </a:solidFill>
            <a:ln>
              <a:noFill/>
            </a:ln>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2213" name="组合 2212"/>
          <p:cNvGrpSpPr/>
          <p:nvPr/>
        </p:nvGrpSpPr>
        <p:grpSpPr>
          <a:xfrm>
            <a:off x="10316761" y="5577043"/>
            <a:ext cx="702958" cy="702958"/>
            <a:chOff x="-3451990" y="7364051"/>
            <a:chExt cx="812216" cy="812216"/>
          </a:xfrm>
        </p:grpSpPr>
        <p:sp>
          <p:nvSpPr>
            <p:cNvPr id="2205" name="流程图: 联系 2204"/>
            <p:cNvSpPr/>
            <p:nvPr/>
          </p:nvSpPr>
          <p:spPr>
            <a:xfrm>
              <a:off x="-3451990" y="7364051"/>
              <a:ext cx="812216" cy="812216"/>
            </a:xfrm>
            <a:prstGeom prst="flowChartConnector">
              <a:avLst/>
            </a:prstGeom>
            <a:solidFill>
              <a:srgbClr val="3B3838"/>
            </a:solidFill>
            <a:ln w="28575">
              <a:solidFill>
                <a:srgbClr val="FFB8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10" name="Freeform 1997"/>
            <p:cNvSpPr>
              <a:spLocks noEditPoints="1"/>
            </p:cNvSpPr>
            <p:nvPr/>
          </p:nvSpPr>
          <p:spPr bwMode="auto">
            <a:xfrm>
              <a:off x="-3237311" y="7624263"/>
              <a:ext cx="427015" cy="320448"/>
            </a:xfrm>
            <a:custGeom>
              <a:avLst/>
              <a:gdLst>
                <a:gd name="T0" fmla="*/ 195 w 238"/>
                <a:gd name="T1" fmla="*/ 166 h 178"/>
                <a:gd name="T2" fmla="*/ 172 w 238"/>
                <a:gd name="T3" fmla="*/ 166 h 178"/>
                <a:gd name="T4" fmla="*/ 21 w 238"/>
                <a:gd name="T5" fmla="*/ 71 h 178"/>
                <a:gd name="T6" fmla="*/ 90 w 238"/>
                <a:gd name="T7" fmla="*/ 37 h 178"/>
                <a:gd name="T8" fmla="*/ 21 w 238"/>
                <a:gd name="T9" fmla="*/ 71 h 178"/>
                <a:gd name="T10" fmla="*/ 150 w 238"/>
                <a:gd name="T11" fmla="*/ 39 h 178"/>
                <a:gd name="T12" fmla="*/ 143 w 238"/>
                <a:gd name="T13" fmla="*/ 40 h 178"/>
                <a:gd name="T14" fmla="*/ 148 w 238"/>
                <a:gd name="T15" fmla="*/ 55 h 178"/>
                <a:gd name="T16" fmla="*/ 155 w 238"/>
                <a:gd name="T17" fmla="*/ 58 h 178"/>
                <a:gd name="T18" fmla="*/ 157 w 238"/>
                <a:gd name="T19" fmla="*/ 55 h 178"/>
                <a:gd name="T20" fmla="*/ 153 w 238"/>
                <a:gd name="T21" fmla="*/ 6 h 178"/>
                <a:gd name="T22" fmla="*/ 182 w 238"/>
                <a:gd name="T23" fmla="*/ 0 h 178"/>
                <a:gd name="T24" fmla="*/ 177 w 238"/>
                <a:gd name="T25" fmla="*/ 40 h 178"/>
                <a:gd name="T26" fmla="*/ 182 w 238"/>
                <a:gd name="T27" fmla="*/ 55 h 178"/>
                <a:gd name="T28" fmla="*/ 198 w 238"/>
                <a:gd name="T29" fmla="*/ 58 h 178"/>
                <a:gd name="T30" fmla="*/ 200 w 238"/>
                <a:gd name="T31" fmla="*/ 60 h 178"/>
                <a:gd name="T32" fmla="*/ 203 w 238"/>
                <a:gd name="T33" fmla="*/ 63 h 178"/>
                <a:gd name="T34" fmla="*/ 203 w 238"/>
                <a:gd name="T35" fmla="*/ 110 h 178"/>
                <a:gd name="T36" fmla="*/ 200 w 238"/>
                <a:gd name="T37" fmla="*/ 115 h 178"/>
                <a:gd name="T38" fmla="*/ 198 w 238"/>
                <a:gd name="T39" fmla="*/ 116 h 178"/>
                <a:gd name="T40" fmla="*/ 201 w 238"/>
                <a:gd name="T41" fmla="*/ 174 h 178"/>
                <a:gd name="T42" fmla="*/ 191 w 238"/>
                <a:gd name="T43" fmla="*/ 153 h 178"/>
                <a:gd name="T44" fmla="*/ 170 w 238"/>
                <a:gd name="T45" fmla="*/ 158 h 178"/>
                <a:gd name="T46" fmla="*/ 149 w 238"/>
                <a:gd name="T47" fmla="*/ 153 h 178"/>
                <a:gd name="T48" fmla="*/ 138 w 238"/>
                <a:gd name="T49" fmla="*/ 148 h 178"/>
                <a:gd name="T50" fmla="*/ 94 w 238"/>
                <a:gd name="T51" fmla="*/ 148 h 178"/>
                <a:gd name="T52" fmla="*/ 64 w 238"/>
                <a:gd name="T53" fmla="*/ 133 h 178"/>
                <a:gd name="T54" fmla="*/ 32 w 238"/>
                <a:gd name="T55" fmla="*/ 124 h 178"/>
                <a:gd name="T56" fmla="*/ 14 w 238"/>
                <a:gd name="T57" fmla="*/ 121 h 178"/>
                <a:gd name="T58" fmla="*/ 13 w 238"/>
                <a:gd name="T59" fmla="*/ 118 h 178"/>
                <a:gd name="T60" fmla="*/ 12 w 238"/>
                <a:gd name="T61" fmla="*/ 115 h 178"/>
                <a:gd name="T62" fmla="*/ 12 w 238"/>
                <a:gd name="T63" fmla="*/ 37 h 178"/>
                <a:gd name="T64" fmla="*/ 0 w 238"/>
                <a:gd name="T65" fmla="*/ 25 h 178"/>
                <a:gd name="T66" fmla="*/ 107 w 238"/>
                <a:gd name="T67" fmla="*/ 13 h 178"/>
                <a:gd name="T68" fmla="*/ 100 w 238"/>
                <a:gd name="T69" fmla="*/ 37 h 178"/>
                <a:gd name="T70" fmla="*/ 121 w 238"/>
                <a:gd name="T71" fmla="*/ 58 h 178"/>
                <a:gd name="T72" fmla="*/ 124 w 238"/>
                <a:gd name="T73" fmla="*/ 55 h 178"/>
                <a:gd name="T74" fmla="*/ 119 w 238"/>
                <a:gd name="T75" fmla="*/ 40 h 178"/>
                <a:gd name="T76" fmla="*/ 135 w 238"/>
                <a:gd name="T77" fmla="*/ 24 h 178"/>
                <a:gd name="T78" fmla="*/ 136 w 238"/>
                <a:gd name="T79" fmla="*/ 158 h 178"/>
                <a:gd name="T80" fmla="*/ 96 w 238"/>
                <a:gd name="T81" fmla="*/ 158 h 178"/>
                <a:gd name="T82" fmla="*/ 64 w 238"/>
                <a:gd name="T83" fmla="*/ 138 h 178"/>
                <a:gd name="T84" fmla="*/ 64 w 238"/>
                <a:gd name="T85" fmla="*/ 178 h 178"/>
                <a:gd name="T86" fmla="*/ 64 w 238"/>
                <a:gd name="T87" fmla="*/ 138 h 178"/>
                <a:gd name="T88" fmla="*/ 74 w 238"/>
                <a:gd name="T89" fmla="*/ 158 h 178"/>
                <a:gd name="T90" fmla="*/ 54 w 238"/>
                <a:gd name="T91" fmla="*/ 158 h 178"/>
                <a:gd name="T92" fmla="*/ 116 w 238"/>
                <a:gd name="T93" fmla="*/ 148 h 178"/>
                <a:gd name="T94" fmla="*/ 116 w 238"/>
                <a:gd name="T95" fmla="*/ 168 h 178"/>
                <a:gd name="T96" fmla="*/ 116 w 238"/>
                <a:gd name="T97" fmla="*/ 148 h 178"/>
                <a:gd name="T98" fmla="*/ 168 w 238"/>
                <a:gd name="T99" fmla="*/ 166 h 178"/>
                <a:gd name="T100" fmla="*/ 145 w 238"/>
                <a:gd name="T101" fmla="*/ 166 h 178"/>
                <a:gd name="T102" fmla="*/ 157 w 238"/>
                <a:gd name="T103" fmla="*/ 160 h 178"/>
                <a:gd name="T104" fmla="*/ 157 w 238"/>
                <a:gd name="T105" fmla="*/ 172 h 178"/>
                <a:gd name="T106" fmla="*/ 157 w 238"/>
                <a:gd name="T107" fmla="*/ 160 h 178"/>
                <a:gd name="T108" fmla="*/ 189 w 238"/>
                <a:gd name="T109" fmla="*/ 166 h 178"/>
                <a:gd name="T110" fmla="*/ 177 w 238"/>
                <a:gd name="T111" fmla="*/ 16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178">
                  <a:moveTo>
                    <a:pt x="183" y="155"/>
                  </a:moveTo>
                  <a:cubicBezTo>
                    <a:pt x="190" y="155"/>
                    <a:pt x="195" y="160"/>
                    <a:pt x="195" y="166"/>
                  </a:cubicBezTo>
                  <a:cubicBezTo>
                    <a:pt x="195" y="173"/>
                    <a:pt x="190" y="178"/>
                    <a:pt x="183" y="178"/>
                  </a:cubicBezTo>
                  <a:cubicBezTo>
                    <a:pt x="177" y="178"/>
                    <a:pt x="172" y="173"/>
                    <a:pt x="172" y="166"/>
                  </a:cubicBezTo>
                  <a:cubicBezTo>
                    <a:pt x="172" y="160"/>
                    <a:pt x="177" y="155"/>
                    <a:pt x="183" y="155"/>
                  </a:cubicBezTo>
                  <a:close/>
                  <a:moveTo>
                    <a:pt x="21" y="71"/>
                  </a:moveTo>
                  <a:cubicBezTo>
                    <a:pt x="90" y="71"/>
                    <a:pt x="90" y="71"/>
                    <a:pt x="90" y="71"/>
                  </a:cubicBezTo>
                  <a:cubicBezTo>
                    <a:pt x="90" y="37"/>
                    <a:pt x="90" y="37"/>
                    <a:pt x="90" y="37"/>
                  </a:cubicBezTo>
                  <a:cubicBezTo>
                    <a:pt x="21" y="37"/>
                    <a:pt x="21" y="37"/>
                    <a:pt x="21" y="37"/>
                  </a:cubicBezTo>
                  <a:cubicBezTo>
                    <a:pt x="21" y="71"/>
                    <a:pt x="21" y="71"/>
                    <a:pt x="21" y="71"/>
                  </a:cubicBezTo>
                  <a:close/>
                  <a:moveTo>
                    <a:pt x="135" y="24"/>
                  </a:moveTo>
                  <a:cubicBezTo>
                    <a:pt x="143" y="24"/>
                    <a:pt x="150" y="31"/>
                    <a:pt x="150" y="39"/>
                  </a:cubicBezTo>
                  <a:cubicBezTo>
                    <a:pt x="150" y="40"/>
                    <a:pt x="150" y="40"/>
                    <a:pt x="150" y="40"/>
                  </a:cubicBezTo>
                  <a:cubicBezTo>
                    <a:pt x="143" y="40"/>
                    <a:pt x="143" y="40"/>
                    <a:pt x="143" y="40"/>
                  </a:cubicBezTo>
                  <a:cubicBezTo>
                    <a:pt x="146" y="55"/>
                    <a:pt x="146" y="55"/>
                    <a:pt x="146" y="55"/>
                  </a:cubicBezTo>
                  <a:cubicBezTo>
                    <a:pt x="148" y="55"/>
                    <a:pt x="148" y="55"/>
                    <a:pt x="148" y="55"/>
                  </a:cubicBezTo>
                  <a:cubicBezTo>
                    <a:pt x="148" y="58"/>
                    <a:pt x="148" y="58"/>
                    <a:pt x="148" y="58"/>
                  </a:cubicBezTo>
                  <a:cubicBezTo>
                    <a:pt x="155" y="58"/>
                    <a:pt x="155" y="58"/>
                    <a:pt x="155" y="58"/>
                  </a:cubicBezTo>
                  <a:cubicBezTo>
                    <a:pt x="155" y="55"/>
                    <a:pt x="155" y="55"/>
                    <a:pt x="155" y="55"/>
                  </a:cubicBezTo>
                  <a:cubicBezTo>
                    <a:pt x="157" y="55"/>
                    <a:pt x="157" y="55"/>
                    <a:pt x="157" y="55"/>
                  </a:cubicBezTo>
                  <a:cubicBezTo>
                    <a:pt x="160" y="40"/>
                    <a:pt x="160" y="40"/>
                    <a:pt x="160" y="40"/>
                  </a:cubicBezTo>
                  <a:cubicBezTo>
                    <a:pt x="153" y="6"/>
                    <a:pt x="153" y="6"/>
                    <a:pt x="153" y="6"/>
                  </a:cubicBezTo>
                  <a:cubicBezTo>
                    <a:pt x="155" y="0"/>
                    <a:pt x="155" y="0"/>
                    <a:pt x="155" y="0"/>
                  </a:cubicBezTo>
                  <a:cubicBezTo>
                    <a:pt x="182" y="0"/>
                    <a:pt x="182" y="0"/>
                    <a:pt x="182" y="0"/>
                  </a:cubicBezTo>
                  <a:cubicBezTo>
                    <a:pt x="184" y="6"/>
                    <a:pt x="184" y="6"/>
                    <a:pt x="184" y="6"/>
                  </a:cubicBezTo>
                  <a:cubicBezTo>
                    <a:pt x="177" y="40"/>
                    <a:pt x="177" y="40"/>
                    <a:pt x="177" y="40"/>
                  </a:cubicBezTo>
                  <a:cubicBezTo>
                    <a:pt x="180" y="55"/>
                    <a:pt x="180" y="55"/>
                    <a:pt x="180" y="55"/>
                  </a:cubicBezTo>
                  <a:cubicBezTo>
                    <a:pt x="182" y="55"/>
                    <a:pt x="182" y="55"/>
                    <a:pt x="182" y="55"/>
                  </a:cubicBezTo>
                  <a:cubicBezTo>
                    <a:pt x="182" y="58"/>
                    <a:pt x="182" y="58"/>
                    <a:pt x="182" y="58"/>
                  </a:cubicBezTo>
                  <a:cubicBezTo>
                    <a:pt x="198" y="58"/>
                    <a:pt x="198" y="58"/>
                    <a:pt x="198" y="58"/>
                  </a:cubicBezTo>
                  <a:cubicBezTo>
                    <a:pt x="198" y="60"/>
                    <a:pt x="198" y="60"/>
                    <a:pt x="198" y="60"/>
                  </a:cubicBezTo>
                  <a:cubicBezTo>
                    <a:pt x="200" y="60"/>
                    <a:pt x="200" y="60"/>
                    <a:pt x="200" y="60"/>
                  </a:cubicBezTo>
                  <a:cubicBezTo>
                    <a:pt x="202" y="60"/>
                    <a:pt x="203" y="61"/>
                    <a:pt x="203" y="63"/>
                  </a:cubicBezTo>
                  <a:cubicBezTo>
                    <a:pt x="203" y="63"/>
                    <a:pt x="203" y="63"/>
                    <a:pt x="203" y="63"/>
                  </a:cubicBezTo>
                  <a:cubicBezTo>
                    <a:pt x="209" y="87"/>
                    <a:pt x="209" y="87"/>
                    <a:pt x="209" y="87"/>
                  </a:cubicBezTo>
                  <a:cubicBezTo>
                    <a:pt x="203" y="110"/>
                    <a:pt x="203" y="110"/>
                    <a:pt x="203" y="110"/>
                  </a:cubicBezTo>
                  <a:cubicBezTo>
                    <a:pt x="203" y="112"/>
                    <a:pt x="203" y="112"/>
                    <a:pt x="203" y="112"/>
                  </a:cubicBezTo>
                  <a:cubicBezTo>
                    <a:pt x="203" y="113"/>
                    <a:pt x="201" y="115"/>
                    <a:pt x="200" y="115"/>
                  </a:cubicBezTo>
                  <a:cubicBezTo>
                    <a:pt x="198" y="115"/>
                    <a:pt x="198" y="115"/>
                    <a:pt x="198" y="115"/>
                  </a:cubicBezTo>
                  <a:cubicBezTo>
                    <a:pt x="198" y="116"/>
                    <a:pt x="198" y="116"/>
                    <a:pt x="198" y="116"/>
                  </a:cubicBezTo>
                  <a:cubicBezTo>
                    <a:pt x="216" y="127"/>
                    <a:pt x="233" y="145"/>
                    <a:pt x="238" y="174"/>
                  </a:cubicBezTo>
                  <a:cubicBezTo>
                    <a:pt x="201" y="174"/>
                    <a:pt x="201" y="174"/>
                    <a:pt x="201" y="174"/>
                  </a:cubicBezTo>
                  <a:cubicBezTo>
                    <a:pt x="205" y="160"/>
                    <a:pt x="200" y="153"/>
                    <a:pt x="193" y="150"/>
                  </a:cubicBezTo>
                  <a:cubicBezTo>
                    <a:pt x="193" y="151"/>
                    <a:pt x="192" y="152"/>
                    <a:pt x="191" y="153"/>
                  </a:cubicBezTo>
                  <a:cubicBezTo>
                    <a:pt x="189" y="151"/>
                    <a:pt x="186" y="151"/>
                    <a:pt x="183" y="151"/>
                  </a:cubicBezTo>
                  <a:cubicBezTo>
                    <a:pt x="178" y="151"/>
                    <a:pt x="173" y="153"/>
                    <a:pt x="170" y="158"/>
                  </a:cubicBezTo>
                  <a:cubicBezTo>
                    <a:pt x="167" y="153"/>
                    <a:pt x="162" y="151"/>
                    <a:pt x="157" y="151"/>
                  </a:cubicBezTo>
                  <a:cubicBezTo>
                    <a:pt x="154" y="151"/>
                    <a:pt x="151" y="151"/>
                    <a:pt x="149" y="153"/>
                  </a:cubicBezTo>
                  <a:cubicBezTo>
                    <a:pt x="148" y="151"/>
                    <a:pt x="147" y="150"/>
                    <a:pt x="147" y="148"/>
                  </a:cubicBezTo>
                  <a:cubicBezTo>
                    <a:pt x="138" y="148"/>
                    <a:pt x="138" y="148"/>
                    <a:pt x="138" y="148"/>
                  </a:cubicBezTo>
                  <a:cubicBezTo>
                    <a:pt x="134" y="139"/>
                    <a:pt x="126" y="133"/>
                    <a:pt x="116" y="133"/>
                  </a:cubicBezTo>
                  <a:cubicBezTo>
                    <a:pt x="106" y="133"/>
                    <a:pt x="98" y="139"/>
                    <a:pt x="94" y="148"/>
                  </a:cubicBezTo>
                  <a:cubicBezTo>
                    <a:pt x="86" y="148"/>
                    <a:pt x="86" y="148"/>
                    <a:pt x="86" y="148"/>
                  </a:cubicBezTo>
                  <a:cubicBezTo>
                    <a:pt x="82" y="139"/>
                    <a:pt x="74" y="133"/>
                    <a:pt x="64" y="133"/>
                  </a:cubicBezTo>
                  <a:cubicBezTo>
                    <a:pt x="54" y="133"/>
                    <a:pt x="46" y="139"/>
                    <a:pt x="42" y="147"/>
                  </a:cubicBezTo>
                  <a:cubicBezTo>
                    <a:pt x="32" y="124"/>
                    <a:pt x="32" y="124"/>
                    <a:pt x="32" y="124"/>
                  </a:cubicBezTo>
                  <a:cubicBezTo>
                    <a:pt x="17" y="124"/>
                    <a:pt x="17" y="124"/>
                    <a:pt x="17" y="124"/>
                  </a:cubicBezTo>
                  <a:cubicBezTo>
                    <a:pt x="15" y="124"/>
                    <a:pt x="14" y="123"/>
                    <a:pt x="14" y="121"/>
                  </a:cubicBezTo>
                  <a:cubicBezTo>
                    <a:pt x="14" y="120"/>
                    <a:pt x="14" y="120"/>
                    <a:pt x="14" y="120"/>
                  </a:cubicBezTo>
                  <a:cubicBezTo>
                    <a:pt x="14" y="119"/>
                    <a:pt x="14" y="119"/>
                    <a:pt x="13" y="118"/>
                  </a:cubicBezTo>
                  <a:cubicBezTo>
                    <a:pt x="12" y="117"/>
                    <a:pt x="12" y="117"/>
                    <a:pt x="12" y="117"/>
                  </a:cubicBezTo>
                  <a:cubicBezTo>
                    <a:pt x="12" y="117"/>
                    <a:pt x="12" y="116"/>
                    <a:pt x="12" y="115"/>
                  </a:cubicBezTo>
                  <a:cubicBezTo>
                    <a:pt x="12" y="71"/>
                    <a:pt x="12" y="71"/>
                    <a:pt x="12" y="71"/>
                  </a:cubicBezTo>
                  <a:cubicBezTo>
                    <a:pt x="12" y="37"/>
                    <a:pt x="12" y="37"/>
                    <a:pt x="12" y="37"/>
                  </a:cubicBezTo>
                  <a:cubicBezTo>
                    <a:pt x="0" y="37"/>
                    <a:pt x="0" y="37"/>
                    <a:pt x="0" y="37"/>
                  </a:cubicBezTo>
                  <a:cubicBezTo>
                    <a:pt x="0" y="25"/>
                    <a:pt x="0" y="25"/>
                    <a:pt x="0" y="25"/>
                  </a:cubicBezTo>
                  <a:cubicBezTo>
                    <a:pt x="0" y="18"/>
                    <a:pt x="5" y="13"/>
                    <a:pt x="12" y="13"/>
                  </a:cubicBezTo>
                  <a:cubicBezTo>
                    <a:pt x="107" y="13"/>
                    <a:pt x="107" y="13"/>
                    <a:pt x="107" y="13"/>
                  </a:cubicBezTo>
                  <a:cubicBezTo>
                    <a:pt x="107" y="37"/>
                    <a:pt x="107" y="37"/>
                    <a:pt x="107" y="37"/>
                  </a:cubicBezTo>
                  <a:cubicBezTo>
                    <a:pt x="100" y="37"/>
                    <a:pt x="100" y="37"/>
                    <a:pt x="100" y="37"/>
                  </a:cubicBezTo>
                  <a:cubicBezTo>
                    <a:pt x="100" y="58"/>
                    <a:pt x="100" y="58"/>
                    <a:pt x="100" y="58"/>
                  </a:cubicBezTo>
                  <a:cubicBezTo>
                    <a:pt x="121" y="58"/>
                    <a:pt x="121" y="58"/>
                    <a:pt x="121" y="58"/>
                  </a:cubicBezTo>
                  <a:cubicBezTo>
                    <a:pt x="121" y="55"/>
                    <a:pt x="121" y="55"/>
                    <a:pt x="121" y="55"/>
                  </a:cubicBezTo>
                  <a:cubicBezTo>
                    <a:pt x="124" y="55"/>
                    <a:pt x="124" y="55"/>
                    <a:pt x="124" y="55"/>
                  </a:cubicBezTo>
                  <a:cubicBezTo>
                    <a:pt x="126" y="40"/>
                    <a:pt x="126" y="40"/>
                    <a:pt x="126" y="40"/>
                  </a:cubicBezTo>
                  <a:cubicBezTo>
                    <a:pt x="119" y="40"/>
                    <a:pt x="119" y="40"/>
                    <a:pt x="119" y="40"/>
                  </a:cubicBezTo>
                  <a:cubicBezTo>
                    <a:pt x="119" y="40"/>
                    <a:pt x="119" y="40"/>
                    <a:pt x="119" y="39"/>
                  </a:cubicBezTo>
                  <a:cubicBezTo>
                    <a:pt x="119" y="31"/>
                    <a:pt x="126" y="24"/>
                    <a:pt x="135" y="24"/>
                  </a:cubicBezTo>
                  <a:close/>
                  <a:moveTo>
                    <a:pt x="116" y="138"/>
                  </a:moveTo>
                  <a:cubicBezTo>
                    <a:pt x="127" y="138"/>
                    <a:pt x="136" y="147"/>
                    <a:pt x="136" y="158"/>
                  </a:cubicBezTo>
                  <a:cubicBezTo>
                    <a:pt x="136" y="169"/>
                    <a:pt x="127" y="178"/>
                    <a:pt x="116" y="178"/>
                  </a:cubicBezTo>
                  <a:cubicBezTo>
                    <a:pt x="105" y="178"/>
                    <a:pt x="96" y="169"/>
                    <a:pt x="96" y="158"/>
                  </a:cubicBezTo>
                  <a:cubicBezTo>
                    <a:pt x="96" y="147"/>
                    <a:pt x="105" y="138"/>
                    <a:pt x="116" y="138"/>
                  </a:cubicBezTo>
                  <a:close/>
                  <a:moveTo>
                    <a:pt x="64" y="138"/>
                  </a:moveTo>
                  <a:cubicBezTo>
                    <a:pt x="75" y="138"/>
                    <a:pt x="84" y="147"/>
                    <a:pt x="84" y="158"/>
                  </a:cubicBezTo>
                  <a:cubicBezTo>
                    <a:pt x="84" y="169"/>
                    <a:pt x="75" y="178"/>
                    <a:pt x="64" y="178"/>
                  </a:cubicBezTo>
                  <a:cubicBezTo>
                    <a:pt x="53" y="178"/>
                    <a:pt x="44" y="169"/>
                    <a:pt x="44" y="158"/>
                  </a:cubicBezTo>
                  <a:cubicBezTo>
                    <a:pt x="44" y="147"/>
                    <a:pt x="53" y="138"/>
                    <a:pt x="64" y="138"/>
                  </a:cubicBezTo>
                  <a:close/>
                  <a:moveTo>
                    <a:pt x="64" y="148"/>
                  </a:moveTo>
                  <a:cubicBezTo>
                    <a:pt x="70" y="148"/>
                    <a:pt x="74" y="152"/>
                    <a:pt x="74" y="158"/>
                  </a:cubicBezTo>
                  <a:cubicBezTo>
                    <a:pt x="74" y="163"/>
                    <a:pt x="70" y="168"/>
                    <a:pt x="64" y="168"/>
                  </a:cubicBezTo>
                  <a:cubicBezTo>
                    <a:pt x="59" y="168"/>
                    <a:pt x="54" y="163"/>
                    <a:pt x="54" y="158"/>
                  </a:cubicBezTo>
                  <a:cubicBezTo>
                    <a:pt x="54" y="152"/>
                    <a:pt x="59" y="148"/>
                    <a:pt x="64" y="148"/>
                  </a:cubicBezTo>
                  <a:close/>
                  <a:moveTo>
                    <a:pt x="116" y="148"/>
                  </a:moveTo>
                  <a:cubicBezTo>
                    <a:pt x="121" y="148"/>
                    <a:pt x="126" y="152"/>
                    <a:pt x="126" y="158"/>
                  </a:cubicBezTo>
                  <a:cubicBezTo>
                    <a:pt x="126" y="163"/>
                    <a:pt x="121" y="168"/>
                    <a:pt x="116" y="168"/>
                  </a:cubicBezTo>
                  <a:cubicBezTo>
                    <a:pt x="110" y="168"/>
                    <a:pt x="106" y="163"/>
                    <a:pt x="106" y="158"/>
                  </a:cubicBezTo>
                  <a:cubicBezTo>
                    <a:pt x="106" y="152"/>
                    <a:pt x="110" y="148"/>
                    <a:pt x="116" y="148"/>
                  </a:cubicBezTo>
                  <a:close/>
                  <a:moveTo>
                    <a:pt x="157" y="155"/>
                  </a:moveTo>
                  <a:cubicBezTo>
                    <a:pt x="163" y="155"/>
                    <a:pt x="168" y="160"/>
                    <a:pt x="168" y="166"/>
                  </a:cubicBezTo>
                  <a:cubicBezTo>
                    <a:pt x="168" y="173"/>
                    <a:pt x="163" y="178"/>
                    <a:pt x="157" y="178"/>
                  </a:cubicBezTo>
                  <a:cubicBezTo>
                    <a:pt x="151" y="178"/>
                    <a:pt x="145" y="173"/>
                    <a:pt x="145" y="166"/>
                  </a:cubicBezTo>
                  <a:cubicBezTo>
                    <a:pt x="145" y="160"/>
                    <a:pt x="151" y="155"/>
                    <a:pt x="157" y="155"/>
                  </a:cubicBezTo>
                  <a:close/>
                  <a:moveTo>
                    <a:pt x="157" y="160"/>
                  </a:moveTo>
                  <a:cubicBezTo>
                    <a:pt x="160" y="160"/>
                    <a:pt x="163" y="163"/>
                    <a:pt x="163" y="166"/>
                  </a:cubicBezTo>
                  <a:cubicBezTo>
                    <a:pt x="163" y="169"/>
                    <a:pt x="160" y="172"/>
                    <a:pt x="157" y="172"/>
                  </a:cubicBezTo>
                  <a:cubicBezTo>
                    <a:pt x="154" y="172"/>
                    <a:pt x="151" y="169"/>
                    <a:pt x="151" y="166"/>
                  </a:cubicBezTo>
                  <a:cubicBezTo>
                    <a:pt x="151" y="163"/>
                    <a:pt x="154" y="160"/>
                    <a:pt x="157" y="160"/>
                  </a:cubicBezTo>
                  <a:close/>
                  <a:moveTo>
                    <a:pt x="183" y="160"/>
                  </a:moveTo>
                  <a:cubicBezTo>
                    <a:pt x="186" y="160"/>
                    <a:pt x="189" y="163"/>
                    <a:pt x="189" y="166"/>
                  </a:cubicBezTo>
                  <a:cubicBezTo>
                    <a:pt x="189" y="169"/>
                    <a:pt x="186" y="172"/>
                    <a:pt x="183" y="172"/>
                  </a:cubicBezTo>
                  <a:cubicBezTo>
                    <a:pt x="180" y="172"/>
                    <a:pt x="177" y="169"/>
                    <a:pt x="177" y="166"/>
                  </a:cubicBezTo>
                  <a:cubicBezTo>
                    <a:pt x="177" y="163"/>
                    <a:pt x="180" y="160"/>
                    <a:pt x="183" y="160"/>
                  </a:cubicBezTo>
                  <a:close/>
                </a:path>
              </a:pathLst>
            </a:custGeom>
            <a:solidFill>
              <a:srgbClr val="FFB82E"/>
            </a:solidFill>
            <a:ln>
              <a:noFill/>
            </a:ln>
          </p:spPr>
          <p:txBody>
            <a:bodyPr vert="horz" wrap="square" lIns="91440" tIns="45720" rIns="91440" bIns="45720" numCol="1" anchor="t" anchorCtr="0" compatLnSpc="1">
              <a:prstTxWarp prst="textNoShape">
                <a:avLst/>
              </a:prstTxWarp>
            </a:bodyPr>
            <a:lstStyle/>
            <a:p>
              <a:endParaRPr lang="zh-CN" altLang="en-US" sz="1600"/>
            </a:p>
          </p:txBody>
        </p:sp>
      </p:grpSp>
      <p:sp>
        <p:nvSpPr>
          <p:cNvPr id="2217" name="文本框 2216"/>
          <p:cNvSpPr txBox="1"/>
          <p:nvPr/>
        </p:nvSpPr>
        <p:spPr>
          <a:xfrm>
            <a:off x="9269037" y="4258712"/>
            <a:ext cx="1030727" cy="646332"/>
          </a:xfrm>
          <a:prstGeom prst="rect">
            <a:avLst/>
          </a:prstGeom>
          <a:noFill/>
        </p:spPr>
        <p:txBody>
          <a:bodyPr wrap="square" rtlCol="0">
            <a:spAutoFit/>
          </a:bodyPr>
          <a:lstStyle/>
          <a:p>
            <a:r>
              <a:rPr lang="en-US" altLang="zh-CN" sz="3600" b="1" dirty="0" smtClean="0">
                <a:solidFill>
                  <a:srgbClr val="3FACD9"/>
                </a:solidFill>
                <a:latin typeface="DFGothic-EB" panose="02010609010101010101" pitchFamily="1" charset="-128"/>
                <a:ea typeface="DFGothic-EB" panose="02010609010101010101" pitchFamily="1" charset="-128"/>
              </a:rPr>
              <a:t>40%</a:t>
            </a:r>
            <a:endParaRPr lang="zh-CN" altLang="en-US" sz="3600" b="1" dirty="0">
              <a:solidFill>
                <a:srgbClr val="3FACD9"/>
              </a:solidFill>
              <a:latin typeface="DFGothic-EB" panose="02010609010101010101" pitchFamily="1" charset="-128"/>
              <a:ea typeface="DFGothic-EB" panose="02010609010101010101" pitchFamily="1" charset="-128"/>
            </a:endParaRPr>
          </a:p>
        </p:txBody>
      </p:sp>
      <p:sp>
        <p:nvSpPr>
          <p:cNvPr id="2218" name="文本框 2217"/>
          <p:cNvSpPr txBox="1"/>
          <p:nvPr/>
        </p:nvSpPr>
        <p:spPr>
          <a:xfrm>
            <a:off x="9291940" y="5574850"/>
            <a:ext cx="877163" cy="646332"/>
          </a:xfrm>
          <a:prstGeom prst="rect">
            <a:avLst/>
          </a:prstGeom>
          <a:noFill/>
        </p:spPr>
        <p:txBody>
          <a:bodyPr wrap="none" rtlCol="0">
            <a:spAutoFit/>
          </a:bodyPr>
          <a:lstStyle/>
          <a:p>
            <a:r>
              <a:rPr lang="en-US" altLang="zh-CN" sz="3600" b="1" dirty="0" smtClean="0">
                <a:solidFill>
                  <a:srgbClr val="D74B56"/>
                </a:solidFill>
                <a:latin typeface="DFGothic-EB" panose="02010609010101010101" pitchFamily="1" charset="-128"/>
                <a:ea typeface="DFGothic-EB" panose="02010609010101010101" pitchFamily="1" charset="-128"/>
              </a:rPr>
              <a:t>39%</a:t>
            </a:r>
            <a:endParaRPr lang="zh-CN" altLang="en-US" sz="3600" b="1" dirty="0">
              <a:solidFill>
                <a:srgbClr val="D74B56"/>
              </a:solidFill>
              <a:latin typeface="DFGothic-EB" panose="02010609010101010101" pitchFamily="1" charset="-128"/>
              <a:ea typeface="DFGothic-EB" panose="02010609010101010101" pitchFamily="1" charset="-128"/>
            </a:endParaRPr>
          </a:p>
        </p:txBody>
      </p:sp>
      <p:sp>
        <p:nvSpPr>
          <p:cNvPr id="2219" name="文本框 2218"/>
          <p:cNvSpPr txBox="1"/>
          <p:nvPr/>
        </p:nvSpPr>
        <p:spPr>
          <a:xfrm>
            <a:off x="11037600" y="4244199"/>
            <a:ext cx="877163" cy="646332"/>
          </a:xfrm>
          <a:prstGeom prst="rect">
            <a:avLst/>
          </a:prstGeom>
          <a:noFill/>
        </p:spPr>
        <p:txBody>
          <a:bodyPr wrap="none" rtlCol="0">
            <a:spAutoFit/>
          </a:bodyPr>
          <a:lstStyle/>
          <a:p>
            <a:r>
              <a:rPr lang="en-US" altLang="zh-CN" sz="3600" b="1" dirty="0" smtClean="0">
                <a:solidFill>
                  <a:srgbClr val="00A99D"/>
                </a:solidFill>
                <a:latin typeface="DFGothic-EB" panose="02010609010101010101" pitchFamily="1" charset="-128"/>
                <a:ea typeface="DFGothic-EB" panose="02010609010101010101" pitchFamily="1" charset="-128"/>
              </a:rPr>
              <a:t>20%</a:t>
            </a:r>
            <a:endParaRPr lang="zh-CN" altLang="en-US" sz="3600" b="1" dirty="0">
              <a:solidFill>
                <a:srgbClr val="00A99D"/>
              </a:solidFill>
              <a:latin typeface="DFGothic-EB" panose="02010609010101010101" pitchFamily="1" charset="-128"/>
              <a:ea typeface="DFGothic-EB" panose="02010609010101010101" pitchFamily="1" charset="-128"/>
            </a:endParaRPr>
          </a:p>
        </p:txBody>
      </p:sp>
      <p:sp>
        <p:nvSpPr>
          <p:cNvPr id="2220" name="文本框 2219"/>
          <p:cNvSpPr txBox="1"/>
          <p:nvPr/>
        </p:nvSpPr>
        <p:spPr>
          <a:xfrm>
            <a:off x="10990523" y="5617757"/>
            <a:ext cx="877163" cy="646332"/>
          </a:xfrm>
          <a:prstGeom prst="rect">
            <a:avLst/>
          </a:prstGeom>
          <a:noFill/>
        </p:spPr>
        <p:txBody>
          <a:bodyPr wrap="none" rtlCol="0">
            <a:spAutoFit/>
          </a:bodyPr>
          <a:lstStyle/>
          <a:p>
            <a:r>
              <a:rPr lang="en-US" altLang="zh-CN" sz="3600" b="1" dirty="0" smtClean="0">
                <a:solidFill>
                  <a:srgbClr val="FFB82E"/>
                </a:solidFill>
                <a:latin typeface="DFGothic-EB" panose="02010609010101010101" pitchFamily="1" charset="-128"/>
                <a:ea typeface="DFGothic-EB" panose="02010609010101010101" pitchFamily="1" charset="-128"/>
              </a:rPr>
              <a:t>15%</a:t>
            </a:r>
            <a:endParaRPr lang="zh-CN" altLang="en-US" sz="3600" b="1" dirty="0">
              <a:solidFill>
                <a:srgbClr val="FFB82E"/>
              </a:solidFill>
              <a:latin typeface="DFGothic-EB" panose="02010609010101010101" pitchFamily="1" charset="-128"/>
              <a:ea typeface="DFGothic-EB" panose="02010609010101010101" pitchFamily="1" charset="-128"/>
            </a:endParaRPr>
          </a:p>
        </p:txBody>
      </p:sp>
      <p:sp>
        <p:nvSpPr>
          <p:cNvPr id="2244" name="文本框 19"/>
          <p:cNvSpPr txBox="1">
            <a:spLocks noChangeArrowheads="1"/>
          </p:cNvSpPr>
          <p:nvPr>
            <p:custDataLst>
              <p:tags r:id="rId1"/>
            </p:custDataLst>
          </p:nvPr>
        </p:nvSpPr>
        <p:spPr bwMode="auto">
          <a:xfrm>
            <a:off x="4753304" y="1255824"/>
            <a:ext cx="2161846" cy="533918"/>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eaLnBrk="1" hangingPunct="1">
              <a:defRPr/>
            </a:pPr>
            <a:r>
              <a:rPr lang="zh-CN" altLang="en-US" sz="2800" b="1" dirty="0" smtClean="0">
                <a:solidFill>
                  <a:schemeClr val="bg1"/>
                </a:solidFill>
                <a:latin typeface="微软雅黑" pitchFamily="34" charset="-122"/>
                <a:ea typeface="微软雅黑" pitchFamily="34" charset="-122"/>
              </a:rPr>
              <a:t>销售计划</a:t>
            </a:r>
            <a:endParaRPr lang="zh-CN" altLang="en-US" sz="2800" b="1" dirty="0">
              <a:solidFill>
                <a:schemeClr val="bg1"/>
              </a:solidFill>
              <a:latin typeface="微软雅黑" pitchFamily="34" charset="-122"/>
              <a:ea typeface="微软雅黑" pitchFamily="34" charset="-122"/>
            </a:endParaRPr>
          </a:p>
        </p:txBody>
      </p:sp>
      <p:sp>
        <p:nvSpPr>
          <p:cNvPr id="2245" name="Rectangle 43"/>
          <p:cNvSpPr/>
          <p:nvPr/>
        </p:nvSpPr>
        <p:spPr bwMode="auto">
          <a:xfrm>
            <a:off x="2068252" y="1860493"/>
            <a:ext cx="7755812" cy="137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dirty="0">
                <a:solidFill>
                  <a:schemeClr val="bg1"/>
                </a:solidFill>
                <a:latin typeface="微软雅黑"/>
                <a:ea typeface="微软雅黑"/>
                <a:cs typeface="Lato Light" charset="0"/>
                <a:sym typeface="Lato Light" charset="0"/>
              </a:rPr>
              <a:t>此处添加内容详细文本描述，建议与标题相关并符合整体语言风格</a:t>
            </a:r>
            <a:r>
              <a:rPr lang="en-US" altLang="zh-CN" dirty="0" smtClean="0">
                <a:solidFill>
                  <a:schemeClr val="bg1"/>
                </a:solidFill>
                <a:latin typeface="微软雅黑"/>
                <a:ea typeface="微软雅黑"/>
                <a:cs typeface="Lato Light" charset="0"/>
                <a:sym typeface="Lato Light" charset="0"/>
              </a:rPr>
              <a:t>.</a:t>
            </a:r>
            <a:r>
              <a:rPr lang="zh-CN" altLang="en-US" dirty="0">
                <a:solidFill>
                  <a:schemeClr val="bg1"/>
                </a:solidFill>
                <a:latin typeface="微软雅黑"/>
                <a:ea typeface="微软雅黑"/>
                <a:cs typeface="Lato Light" charset="0"/>
                <a:sym typeface="Lato Light" charset="0"/>
              </a:rPr>
              <a:t>此处添加内容详细文本描述，建议与标题相关并符合整体语言风格</a:t>
            </a:r>
            <a:r>
              <a:rPr lang="en-US" altLang="zh-CN" dirty="0">
                <a:solidFill>
                  <a:schemeClr val="bg1"/>
                </a:solidFill>
                <a:latin typeface="微软雅黑"/>
                <a:ea typeface="微软雅黑"/>
                <a:cs typeface="Lato Light" charset="0"/>
                <a:sym typeface="Lato Light" charset="0"/>
              </a:rPr>
              <a:t>.</a:t>
            </a:r>
          </a:p>
          <a:p>
            <a:pPr algn="ctr" fontAlgn="base">
              <a:lnSpc>
                <a:spcPct val="125000"/>
              </a:lnSpc>
              <a:spcBef>
                <a:spcPct val="0"/>
              </a:spcBef>
              <a:spcAft>
                <a:spcPct val="0"/>
              </a:spcAft>
            </a:pPr>
            <a:endParaRPr lang="en-US" altLang="zh-CN" dirty="0">
              <a:solidFill>
                <a:schemeClr val="bg1"/>
              </a:solidFill>
              <a:latin typeface="微软雅黑"/>
              <a:ea typeface="微软雅黑"/>
              <a:cs typeface="Lato Light" charset="0"/>
              <a:sym typeface="Lato Light" charset="0"/>
            </a:endParaRPr>
          </a:p>
        </p:txBody>
      </p:sp>
      <p:sp>
        <p:nvSpPr>
          <p:cNvPr id="2247" name="文本框 19"/>
          <p:cNvSpPr txBox="1">
            <a:spLocks noChangeArrowheads="1"/>
          </p:cNvSpPr>
          <p:nvPr>
            <p:custDataLst>
              <p:tags r:id="rId2"/>
            </p:custDataLst>
          </p:nvPr>
        </p:nvSpPr>
        <p:spPr bwMode="auto">
          <a:xfrm>
            <a:off x="8448137" y="3155845"/>
            <a:ext cx="1776384" cy="533918"/>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eaLnBrk="1" hangingPunct="1">
              <a:defRPr/>
            </a:pPr>
            <a:r>
              <a:rPr lang="zh-CN" altLang="en-US" sz="2000" b="1" dirty="0" smtClean="0">
                <a:solidFill>
                  <a:srgbClr val="3B3838"/>
                </a:solidFill>
                <a:latin typeface="微软雅黑" pitchFamily="34" charset="-122"/>
                <a:ea typeface="微软雅黑" pitchFamily="34" charset="-122"/>
              </a:rPr>
              <a:t>点击添加标题</a:t>
            </a:r>
            <a:endParaRPr lang="zh-CN" altLang="en-US" sz="2000" b="1" dirty="0">
              <a:solidFill>
                <a:srgbClr val="3B3838"/>
              </a:solidFill>
              <a:latin typeface="微软雅黑" pitchFamily="34" charset="-122"/>
              <a:ea typeface="微软雅黑" pitchFamily="34" charset="-122"/>
            </a:endParaRPr>
          </a:p>
        </p:txBody>
      </p:sp>
      <p:sp>
        <p:nvSpPr>
          <p:cNvPr id="2248" name="矩形 2247"/>
          <p:cNvSpPr/>
          <p:nvPr/>
        </p:nvSpPr>
        <p:spPr>
          <a:xfrm>
            <a:off x="8477172" y="3518318"/>
            <a:ext cx="2885834" cy="630942"/>
          </a:xfrm>
          <a:prstGeom prst="rect">
            <a:avLst/>
          </a:prstGeom>
        </p:spPr>
        <p:txBody>
          <a:bodyPr wrap="square">
            <a:spAutoFit/>
          </a:bodyPr>
          <a:lstStyle/>
          <a:p>
            <a:pPr fontAlgn="base">
              <a:lnSpc>
                <a:spcPct val="125000"/>
              </a:lnSpc>
              <a:spcBef>
                <a:spcPct val="0"/>
              </a:spcBef>
              <a:spcAft>
                <a:spcPct val="0"/>
              </a:spcAft>
            </a:pPr>
            <a:r>
              <a:rPr lang="zh-CN" altLang="en-US" sz="1400" dirty="0">
                <a:solidFill>
                  <a:srgbClr val="595959"/>
                </a:solidFill>
                <a:latin typeface="微软雅黑"/>
                <a:ea typeface="微软雅黑"/>
                <a:sym typeface="Gill Sans" charset="0"/>
              </a:rPr>
              <a:t>此处添加详细文本描述建议与标题相关并符合整体语言风格</a:t>
            </a:r>
            <a:endParaRPr lang="en-US" altLang="zh-CN" sz="1400" dirty="0">
              <a:solidFill>
                <a:srgbClr val="595959"/>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98205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47"/>
                                        </p:tgtEl>
                                        <p:attrNameLst>
                                          <p:attrName>style.visibility</p:attrName>
                                        </p:attrNameLst>
                                      </p:cBhvr>
                                      <p:to>
                                        <p:strVal val="visible"/>
                                      </p:to>
                                    </p:set>
                                    <p:animEffect transition="in" filter="fade">
                                      <p:cBhvr>
                                        <p:cTn id="7" dur="200"/>
                                        <p:tgtEl>
                                          <p:spTgt spid="2247"/>
                                        </p:tgtEl>
                                      </p:cBhvr>
                                    </p:animEffect>
                                    <p:anim calcmode="lin" valueType="num">
                                      <p:cBhvr>
                                        <p:cTn id="8" dur="200" fill="hold"/>
                                        <p:tgtEl>
                                          <p:spTgt spid="2247"/>
                                        </p:tgtEl>
                                        <p:attrNameLst>
                                          <p:attrName>ppt_x</p:attrName>
                                        </p:attrNameLst>
                                      </p:cBhvr>
                                      <p:tavLst>
                                        <p:tav tm="0">
                                          <p:val>
                                            <p:strVal val="#ppt_x"/>
                                          </p:val>
                                        </p:tav>
                                        <p:tav tm="100000">
                                          <p:val>
                                            <p:strVal val="#ppt_x"/>
                                          </p:val>
                                        </p:tav>
                                      </p:tavLst>
                                    </p:anim>
                                    <p:anim calcmode="lin" valueType="num">
                                      <p:cBhvr>
                                        <p:cTn id="9" dur="200" fill="hold"/>
                                        <p:tgtEl>
                                          <p:spTgt spid="224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900"/>
                                        <p:tgtEl>
                                          <p:spTgt spid="2"/>
                                        </p:tgtEl>
                                      </p:cBhvr>
                                    </p:animEffect>
                                  </p:childTnLst>
                                </p:cTn>
                              </p:par>
                            </p:childTnLst>
                          </p:cTn>
                        </p:par>
                        <p:par>
                          <p:cTn id="13" fill="hold">
                            <p:stCondLst>
                              <p:cond delay="900"/>
                            </p:stCondLst>
                            <p:childTnLst>
                              <p:par>
                                <p:cTn id="14" presetID="22" presetClass="entr" presetSubtype="4" fill="hold" grpId="0" nodeType="afterEffect">
                                  <p:stCondLst>
                                    <p:cond delay="0"/>
                                  </p:stCondLst>
                                  <p:childTnLst>
                                    <p:set>
                                      <p:cBhvr>
                                        <p:cTn id="15" dur="1" fill="hold">
                                          <p:stCondLst>
                                            <p:cond delay="0"/>
                                          </p:stCondLst>
                                        </p:cTn>
                                        <p:tgtEl>
                                          <p:spTgt spid="2248"/>
                                        </p:tgtEl>
                                        <p:attrNameLst>
                                          <p:attrName>style.visibility</p:attrName>
                                        </p:attrNameLst>
                                      </p:cBhvr>
                                      <p:to>
                                        <p:strVal val="visible"/>
                                      </p:to>
                                    </p:set>
                                    <p:animEffect transition="in" filter="wipe(down)">
                                      <p:cBhvr>
                                        <p:cTn id="16" dur="500"/>
                                        <p:tgtEl>
                                          <p:spTgt spid="2248"/>
                                        </p:tgtEl>
                                      </p:cBhvr>
                                    </p:animEffect>
                                  </p:childTnLst>
                                </p:cTn>
                              </p:par>
                            </p:childTnLst>
                          </p:cTn>
                        </p:par>
                        <p:par>
                          <p:cTn id="17" fill="hold">
                            <p:stCondLst>
                              <p:cond delay="1400"/>
                            </p:stCondLst>
                            <p:childTnLst>
                              <p:par>
                                <p:cTn id="18" presetID="2" presetClass="entr" presetSubtype="4" fill="hold" nodeType="afterEffect">
                                  <p:stCondLst>
                                    <p:cond delay="0"/>
                                  </p:stCondLst>
                                  <p:childTnLst>
                                    <p:set>
                                      <p:cBhvr>
                                        <p:cTn id="19" dur="1" fill="hold">
                                          <p:stCondLst>
                                            <p:cond delay="0"/>
                                          </p:stCondLst>
                                        </p:cTn>
                                        <p:tgtEl>
                                          <p:spTgt spid="2215"/>
                                        </p:tgtEl>
                                        <p:attrNameLst>
                                          <p:attrName>style.visibility</p:attrName>
                                        </p:attrNameLst>
                                      </p:cBhvr>
                                      <p:to>
                                        <p:strVal val="visible"/>
                                      </p:to>
                                    </p:set>
                                    <p:anim calcmode="lin" valueType="num">
                                      <p:cBhvr additive="base">
                                        <p:cTn id="20" dur="500" fill="hold"/>
                                        <p:tgtEl>
                                          <p:spTgt spid="2215"/>
                                        </p:tgtEl>
                                        <p:attrNameLst>
                                          <p:attrName>ppt_x</p:attrName>
                                        </p:attrNameLst>
                                      </p:cBhvr>
                                      <p:tavLst>
                                        <p:tav tm="0">
                                          <p:val>
                                            <p:strVal val="#ppt_x"/>
                                          </p:val>
                                        </p:tav>
                                        <p:tav tm="100000">
                                          <p:val>
                                            <p:strVal val="#ppt_x"/>
                                          </p:val>
                                        </p:tav>
                                      </p:tavLst>
                                    </p:anim>
                                    <p:anim calcmode="lin" valueType="num">
                                      <p:cBhvr additive="base">
                                        <p:cTn id="21" dur="500" fill="hold"/>
                                        <p:tgtEl>
                                          <p:spTgt spid="22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17"/>
                                        </p:tgtEl>
                                        <p:attrNameLst>
                                          <p:attrName>style.visibility</p:attrName>
                                        </p:attrNameLst>
                                      </p:cBhvr>
                                      <p:to>
                                        <p:strVal val="visible"/>
                                      </p:to>
                                    </p:set>
                                    <p:anim calcmode="lin" valueType="num">
                                      <p:cBhvr additive="base">
                                        <p:cTn id="24" dur="500" fill="hold"/>
                                        <p:tgtEl>
                                          <p:spTgt spid="2217"/>
                                        </p:tgtEl>
                                        <p:attrNameLst>
                                          <p:attrName>ppt_x</p:attrName>
                                        </p:attrNameLst>
                                      </p:cBhvr>
                                      <p:tavLst>
                                        <p:tav tm="0">
                                          <p:val>
                                            <p:strVal val="#ppt_x"/>
                                          </p:val>
                                        </p:tav>
                                        <p:tav tm="100000">
                                          <p:val>
                                            <p:strVal val="#ppt_x"/>
                                          </p:val>
                                        </p:tav>
                                      </p:tavLst>
                                    </p:anim>
                                    <p:anim calcmode="lin" valueType="num">
                                      <p:cBhvr additive="base">
                                        <p:cTn id="25" dur="500" fill="hold"/>
                                        <p:tgtEl>
                                          <p:spTgt spid="2217"/>
                                        </p:tgtEl>
                                        <p:attrNameLst>
                                          <p:attrName>ppt_y</p:attrName>
                                        </p:attrNameLst>
                                      </p:cBhvr>
                                      <p:tavLst>
                                        <p:tav tm="0">
                                          <p:val>
                                            <p:strVal val="1+#ppt_h/2"/>
                                          </p:val>
                                        </p:tav>
                                        <p:tav tm="100000">
                                          <p:val>
                                            <p:strVal val="#ppt_y"/>
                                          </p:val>
                                        </p:tav>
                                      </p:tavLst>
                                    </p:anim>
                                  </p:childTnLst>
                                </p:cTn>
                              </p:par>
                            </p:childTnLst>
                          </p:cTn>
                        </p:par>
                        <p:par>
                          <p:cTn id="26" fill="hold">
                            <p:stCondLst>
                              <p:cond delay="1900"/>
                            </p:stCondLst>
                            <p:childTnLst>
                              <p:par>
                                <p:cTn id="27" presetID="2" presetClass="entr" presetSubtype="4" fill="hold" nodeType="afterEffect">
                                  <p:stCondLst>
                                    <p:cond delay="0"/>
                                  </p:stCondLst>
                                  <p:childTnLst>
                                    <p:set>
                                      <p:cBhvr>
                                        <p:cTn id="28" dur="1" fill="hold">
                                          <p:stCondLst>
                                            <p:cond delay="0"/>
                                          </p:stCondLst>
                                        </p:cTn>
                                        <p:tgtEl>
                                          <p:spTgt spid="2212"/>
                                        </p:tgtEl>
                                        <p:attrNameLst>
                                          <p:attrName>style.visibility</p:attrName>
                                        </p:attrNameLst>
                                      </p:cBhvr>
                                      <p:to>
                                        <p:strVal val="visible"/>
                                      </p:to>
                                    </p:set>
                                    <p:anim calcmode="lin" valueType="num">
                                      <p:cBhvr additive="base">
                                        <p:cTn id="29" dur="500" fill="hold"/>
                                        <p:tgtEl>
                                          <p:spTgt spid="2212"/>
                                        </p:tgtEl>
                                        <p:attrNameLst>
                                          <p:attrName>ppt_x</p:attrName>
                                        </p:attrNameLst>
                                      </p:cBhvr>
                                      <p:tavLst>
                                        <p:tav tm="0">
                                          <p:val>
                                            <p:strVal val="#ppt_x"/>
                                          </p:val>
                                        </p:tav>
                                        <p:tav tm="100000">
                                          <p:val>
                                            <p:strVal val="#ppt_x"/>
                                          </p:val>
                                        </p:tav>
                                      </p:tavLst>
                                    </p:anim>
                                    <p:anim calcmode="lin" valueType="num">
                                      <p:cBhvr additive="base">
                                        <p:cTn id="30" dur="500" fill="hold"/>
                                        <p:tgtEl>
                                          <p:spTgt spid="22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19"/>
                                        </p:tgtEl>
                                        <p:attrNameLst>
                                          <p:attrName>style.visibility</p:attrName>
                                        </p:attrNameLst>
                                      </p:cBhvr>
                                      <p:to>
                                        <p:strVal val="visible"/>
                                      </p:to>
                                    </p:set>
                                    <p:anim calcmode="lin" valueType="num">
                                      <p:cBhvr additive="base">
                                        <p:cTn id="33" dur="500" fill="hold"/>
                                        <p:tgtEl>
                                          <p:spTgt spid="2219"/>
                                        </p:tgtEl>
                                        <p:attrNameLst>
                                          <p:attrName>ppt_x</p:attrName>
                                        </p:attrNameLst>
                                      </p:cBhvr>
                                      <p:tavLst>
                                        <p:tav tm="0">
                                          <p:val>
                                            <p:strVal val="#ppt_x"/>
                                          </p:val>
                                        </p:tav>
                                        <p:tav tm="100000">
                                          <p:val>
                                            <p:strVal val="#ppt_x"/>
                                          </p:val>
                                        </p:tav>
                                      </p:tavLst>
                                    </p:anim>
                                    <p:anim calcmode="lin" valueType="num">
                                      <p:cBhvr additive="base">
                                        <p:cTn id="34" dur="500" fill="hold"/>
                                        <p:tgtEl>
                                          <p:spTgt spid="2219"/>
                                        </p:tgtEl>
                                        <p:attrNameLst>
                                          <p:attrName>ppt_y</p:attrName>
                                        </p:attrNameLst>
                                      </p:cBhvr>
                                      <p:tavLst>
                                        <p:tav tm="0">
                                          <p:val>
                                            <p:strVal val="1+#ppt_h/2"/>
                                          </p:val>
                                        </p:tav>
                                        <p:tav tm="100000">
                                          <p:val>
                                            <p:strVal val="#ppt_y"/>
                                          </p:val>
                                        </p:tav>
                                      </p:tavLst>
                                    </p:anim>
                                  </p:childTnLst>
                                </p:cTn>
                              </p:par>
                            </p:childTnLst>
                          </p:cTn>
                        </p:par>
                        <p:par>
                          <p:cTn id="35" fill="hold">
                            <p:stCondLst>
                              <p:cond delay="2400"/>
                            </p:stCondLst>
                            <p:childTnLst>
                              <p:par>
                                <p:cTn id="36" presetID="2" presetClass="entr" presetSubtype="4" fill="hold" nodeType="afterEffect">
                                  <p:stCondLst>
                                    <p:cond delay="0"/>
                                  </p:stCondLst>
                                  <p:childTnLst>
                                    <p:set>
                                      <p:cBhvr>
                                        <p:cTn id="37" dur="1" fill="hold">
                                          <p:stCondLst>
                                            <p:cond delay="0"/>
                                          </p:stCondLst>
                                        </p:cTn>
                                        <p:tgtEl>
                                          <p:spTgt spid="2214"/>
                                        </p:tgtEl>
                                        <p:attrNameLst>
                                          <p:attrName>style.visibility</p:attrName>
                                        </p:attrNameLst>
                                      </p:cBhvr>
                                      <p:to>
                                        <p:strVal val="visible"/>
                                      </p:to>
                                    </p:set>
                                    <p:anim calcmode="lin" valueType="num">
                                      <p:cBhvr additive="base">
                                        <p:cTn id="38" dur="500" fill="hold"/>
                                        <p:tgtEl>
                                          <p:spTgt spid="2214"/>
                                        </p:tgtEl>
                                        <p:attrNameLst>
                                          <p:attrName>ppt_x</p:attrName>
                                        </p:attrNameLst>
                                      </p:cBhvr>
                                      <p:tavLst>
                                        <p:tav tm="0">
                                          <p:val>
                                            <p:strVal val="#ppt_x"/>
                                          </p:val>
                                        </p:tav>
                                        <p:tav tm="100000">
                                          <p:val>
                                            <p:strVal val="#ppt_x"/>
                                          </p:val>
                                        </p:tav>
                                      </p:tavLst>
                                    </p:anim>
                                    <p:anim calcmode="lin" valueType="num">
                                      <p:cBhvr additive="base">
                                        <p:cTn id="39" dur="500" fill="hold"/>
                                        <p:tgtEl>
                                          <p:spTgt spid="221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218"/>
                                        </p:tgtEl>
                                        <p:attrNameLst>
                                          <p:attrName>style.visibility</p:attrName>
                                        </p:attrNameLst>
                                      </p:cBhvr>
                                      <p:to>
                                        <p:strVal val="visible"/>
                                      </p:to>
                                    </p:set>
                                    <p:anim calcmode="lin" valueType="num">
                                      <p:cBhvr additive="base">
                                        <p:cTn id="42" dur="500" fill="hold"/>
                                        <p:tgtEl>
                                          <p:spTgt spid="2218"/>
                                        </p:tgtEl>
                                        <p:attrNameLst>
                                          <p:attrName>ppt_x</p:attrName>
                                        </p:attrNameLst>
                                      </p:cBhvr>
                                      <p:tavLst>
                                        <p:tav tm="0">
                                          <p:val>
                                            <p:strVal val="#ppt_x"/>
                                          </p:val>
                                        </p:tav>
                                        <p:tav tm="100000">
                                          <p:val>
                                            <p:strVal val="#ppt_x"/>
                                          </p:val>
                                        </p:tav>
                                      </p:tavLst>
                                    </p:anim>
                                    <p:anim calcmode="lin" valueType="num">
                                      <p:cBhvr additive="base">
                                        <p:cTn id="43" dur="500" fill="hold"/>
                                        <p:tgtEl>
                                          <p:spTgt spid="2218"/>
                                        </p:tgtEl>
                                        <p:attrNameLst>
                                          <p:attrName>ppt_y</p:attrName>
                                        </p:attrNameLst>
                                      </p:cBhvr>
                                      <p:tavLst>
                                        <p:tav tm="0">
                                          <p:val>
                                            <p:strVal val="1+#ppt_h/2"/>
                                          </p:val>
                                        </p:tav>
                                        <p:tav tm="100000">
                                          <p:val>
                                            <p:strVal val="#ppt_y"/>
                                          </p:val>
                                        </p:tav>
                                      </p:tavLst>
                                    </p:anim>
                                  </p:childTnLst>
                                </p:cTn>
                              </p:par>
                            </p:childTnLst>
                          </p:cTn>
                        </p:par>
                        <p:par>
                          <p:cTn id="44" fill="hold">
                            <p:stCondLst>
                              <p:cond delay="2900"/>
                            </p:stCondLst>
                            <p:childTnLst>
                              <p:par>
                                <p:cTn id="45" presetID="2" presetClass="entr" presetSubtype="4" fill="hold" nodeType="afterEffect">
                                  <p:stCondLst>
                                    <p:cond delay="0"/>
                                  </p:stCondLst>
                                  <p:childTnLst>
                                    <p:set>
                                      <p:cBhvr>
                                        <p:cTn id="46" dur="1" fill="hold">
                                          <p:stCondLst>
                                            <p:cond delay="0"/>
                                          </p:stCondLst>
                                        </p:cTn>
                                        <p:tgtEl>
                                          <p:spTgt spid="2213"/>
                                        </p:tgtEl>
                                        <p:attrNameLst>
                                          <p:attrName>style.visibility</p:attrName>
                                        </p:attrNameLst>
                                      </p:cBhvr>
                                      <p:to>
                                        <p:strVal val="visible"/>
                                      </p:to>
                                    </p:set>
                                    <p:anim calcmode="lin" valueType="num">
                                      <p:cBhvr additive="base">
                                        <p:cTn id="47" dur="500" fill="hold"/>
                                        <p:tgtEl>
                                          <p:spTgt spid="2213"/>
                                        </p:tgtEl>
                                        <p:attrNameLst>
                                          <p:attrName>ppt_x</p:attrName>
                                        </p:attrNameLst>
                                      </p:cBhvr>
                                      <p:tavLst>
                                        <p:tav tm="0">
                                          <p:val>
                                            <p:strVal val="#ppt_x"/>
                                          </p:val>
                                        </p:tav>
                                        <p:tav tm="100000">
                                          <p:val>
                                            <p:strVal val="#ppt_x"/>
                                          </p:val>
                                        </p:tav>
                                      </p:tavLst>
                                    </p:anim>
                                    <p:anim calcmode="lin" valueType="num">
                                      <p:cBhvr additive="base">
                                        <p:cTn id="48" dur="500" fill="hold"/>
                                        <p:tgtEl>
                                          <p:spTgt spid="22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220"/>
                                        </p:tgtEl>
                                        <p:attrNameLst>
                                          <p:attrName>style.visibility</p:attrName>
                                        </p:attrNameLst>
                                      </p:cBhvr>
                                      <p:to>
                                        <p:strVal val="visible"/>
                                      </p:to>
                                    </p:set>
                                    <p:anim calcmode="lin" valueType="num">
                                      <p:cBhvr additive="base">
                                        <p:cTn id="51" dur="500" fill="hold"/>
                                        <p:tgtEl>
                                          <p:spTgt spid="2220"/>
                                        </p:tgtEl>
                                        <p:attrNameLst>
                                          <p:attrName>ppt_x</p:attrName>
                                        </p:attrNameLst>
                                      </p:cBhvr>
                                      <p:tavLst>
                                        <p:tav tm="0">
                                          <p:val>
                                            <p:strVal val="#ppt_x"/>
                                          </p:val>
                                        </p:tav>
                                        <p:tav tm="100000">
                                          <p:val>
                                            <p:strVal val="#ppt_x"/>
                                          </p:val>
                                        </p:tav>
                                      </p:tavLst>
                                    </p:anim>
                                    <p:anim calcmode="lin" valueType="num">
                                      <p:cBhvr additive="base">
                                        <p:cTn id="52" dur="500" fill="hold"/>
                                        <p:tgtEl>
                                          <p:spTgt spid="2220"/>
                                        </p:tgtEl>
                                        <p:attrNameLst>
                                          <p:attrName>ppt_y</p:attrName>
                                        </p:attrNameLst>
                                      </p:cBhvr>
                                      <p:tavLst>
                                        <p:tav tm="0">
                                          <p:val>
                                            <p:strVal val="1+#ppt_h/2"/>
                                          </p:val>
                                        </p:tav>
                                        <p:tav tm="100000">
                                          <p:val>
                                            <p:strVal val="#ppt_y"/>
                                          </p:val>
                                        </p:tav>
                                      </p:tavLst>
                                    </p:anim>
                                  </p:childTnLst>
                                </p:cTn>
                              </p:par>
                            </p:childTnLst>
                          </p:cTn>
                        </p:par>
                        <p:par>
                          <p:cTn id="53" fill="hold">
                            <p:stCondLst>
                              <p:cond delay="3400"/>
                            </p:stCondLst>
                            <p:childTnLst>
                              <p:par>
                                <p:cTn id="54" presetID="42" presetClass="entr" presetSubtype="0" fill="hold" grpId="0" nodeType="afterEffect">
                                  <p:stCondLst>
                                    <p:cond delay="0"/>
                                  </p:stCondLst>
                                  <p:childTnLst>
                                    <p:set>
                                      <p:cBhvr>
                                        <p:cTn id="55" dur="1" fill="hold">
                                          <p:stCondLst>
                                            <p:cond delay="0"/>
                                          </p:stCondLst>
                                        </p:cTn>
                                        <p:tgtEl>
                                          <p:spTgt spid="2244"/>
                                        </p:tgtEl>
                                        <p:attrNameLst>
                                          <p:attrName>style.visibility</p:attrName>
                                        </p:attrNameLst>
                                      </p:cBhvr>
                                      <p:to>
                                        <p:strVal val="visible"/>
                                      </p:to>
                                    </p:set>
                                    <p:animEffect transition="in" filter="fade">
                                      <p:cBhvr>
                                        <p:cTn id="56" dur="200"/>
                                        <p:tgtEl>
                                          <p:spTgt spid="2244"/>
                                        </p:tgtEl>
                                      </p:cBhvr>
                                    </p:animEffect>
                                    <p:anim calcmode="lin" valueType="num">
                                      <p:cBhvr>
                                        <p:cTn id="57" dur="200" fill="hold"/>
                                        <p:tgtEl>
                                          <p:spTgt spid="2244"/>
                                        </p:tgtEl>
                                        <p:attrNameLst>
                                          <p:attrName>ppt_x</p:attrName>
                                        </p:attrNameLst>
                                      </p:cBhvr>
                                      <p:tavLst>
                                        <p:tav tm="0">
                                          <p:val>
                                            <p:strVal val="#ppt_x"/>
                                          </p:val>
                                        </p:tav>
                                        <p:tav tm="100000">
                                          <p:val>
                                            <p:strVal val="#ppt_x"/>
                                          </p:val>
                                        </p:tav>
                                      </p:tavLst>
                                    </p:anim>
                                    <p:anim calcmode="lin" valueType="num">
                                      <p:cBhvr>
                                        <p:cTn id="58" dur="200" fill="hold"/>
                                        <p:tgtEl>
                                          <p:spTgt spid="224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45"/>
                                        </p:tgtEl>
                                        <p:attrNameLst>
                                          <p:attrName>style.visibility</p:attrName>
                                        </p:attrNameLst>
                                      </p:cBhvr>
                                      <p:to>
                                        <p:strVal val="visible"/>
                                      </p:to>
                                    </p:set>
                                    <p:animEffect transition="in" filter="fade">
                                      <p:cBhvr>
                                        <p:cTn id="61" dur="200"/>
                                        <p:tgtEl>
                                          <p:spTgt spid="2245"/>
                                        </p:tgtEl>
                                      </p:cBhvr>
                                    </p:animEffect>
                                    <p:anim calcmode="lin" valueType="num">
                                      <p:cBhvr>
                                        <p:cTn id="62" dur="200" fill="hold"/>
                                        <p:tgtEl>
                                          <p:spTgt spid="2245"/>
                                        </p:tgtEl>
                                        <p:attrNameLst>
                                          <p:attrName>ppt_x</p:attrName>
                                        </p:attrNameLst>
                                      </p:cBhvr>
                                      <p:tavLst>
                                        <p:tav tm="0">
                                          <p:val>
                                            <p:strVal val="#ppt_x"/>
                                          </p:val>
                                        </p:tav>
                                        <p:tav tm="100000">
                                          <p:val>
                                            <p:strVal val="#ppt_x"/>
                                          </p:val>
                                        </p:tav>
                                      </p:tavLst>
                                    </p:anim>
                                    <p:anim calcmode="lin" valueType="num">
                                      <p:cBhvr>
                                        <p:cTn id="63" dur="200" fill="hold"/>
                                        <p:tgtEl>
                                          <p:spTgt spid="2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7" grpId="0"/>
      <p:bldP spid="2218" grpId="0"/>
      <p:bldP spid="2219" grpId="0"/>
      <p:bldP spid="2220" grpId="0"/>
      <p:bldP spid="2244" grpId="0"/>
      <p:bldP spid="2245" grpId="0"/>
      <p:bldP spid="2247" grpId="0"/>
      <p:bldP spid="224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074018" y="603050"/>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短期盈利计划</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SHORT-TERM PROFIT PLAN</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a:xfrm>
            <a:off x="488928" y="357242"/>
            <a:ext cx="585090" cy="56071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3B383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7" name="弧形 26"/>
          <p:cNvSpPr/>
          <p:nvPr/>
        </p:nvSpPr>
        <p:spPr>
          <a:xfrm>
            <a:off x="1985457" y="1544417"/>
            <a:ext cx="2690360" cy="1404569"/>
          </a:xfrm>
          <a:prstGeom prst="arc">
            <a:avLst>
              <a:gd name="adj1" fmla="val 10872600"/>
              <a:gd name="adj2" fmla="val 0"/>
            </a:avLst>
          </a:prstGeom>
          <a:noFill/>
          <a:ln w="57150" cap="rnd">
            <a:solidFill>
              <a:schemeClr val="bg1">
                <a:lumMod val="7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弧形 27"/>
          <p:cNvSpPr/>
          <p:nvPr/>
        </p:nvSpPr>
        <p:spPr>
          <a:xfrm>
            <a:off x="4671091" y="1558931"/>
            <a:ext cx="2690360" cy="1404569"/>
          </a:xfrm>
          <a:prstGeom prst="arc">
            <a:avLst>
              <a:gd name="adj1" fmla="val 10872600"/>
              <a:gd name="adj2" fmla="val 0"/>
            </a:avLst>
          </a:prstGeom>
          <a:noFill/>
          <a:ln w="57150" cap="rnd">
            <a:solidFill>
              <a:schemeClr val="bg1">
                <a:lumMod val="7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弧形 28"/>
          <p:cNvSpPr/>
          <p:nvPr/>
        </p:nvSpPr>
        <p:spPr>
          <a:xfrm>
            <a:off x="7360560" y="1558931"/>
            <a:ext cx="2690360" cy="1404569"/>
          </a:xfrm>
          <a:prstGeom prst="arc">
            <a:avLst>
              <a:gd name="adj1" fmla="val 10872600"/>
              <a:gd name="adj2" fmla="val 0"/>
            </a:avLst>
          </a:prstGeom>
          <a:noFill/>
          <a:ln w="57150" cap="rnd">
            <a:solidFill>
              <a:schemeClr val="bg1">
                <a:lumMod val="75000"/>
              </a:schemeClr>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0" name="组合 29"/>
          <p:cNvGrpSpPr/>
          <p:nvPr/>
        </p:nvGrpSpPr>
        <p:grpSpPr>
          <a:xfrm>
            <a:off x="1321800" y="2514627"/>
            <a:ext cx="1293745" cy="1548410"/>
            <a:chOff x="1321800" y="2514627"/>
            <a:chExt cx="1293745" cy="1548410"/>
          </a:xfrm>
        </p:grpSpPr>
        <p:sp>
          <p:nvSpPr>
            <p:cNvPr id="31" name="KSO_Shape"/>
            <p:cNvSpPr/>
            <p:nvPr/>
          </p:nvSpPr>
          <p:spPr>
            <a:xfrm rot="18877542">
              <a:off x="1406238" y="2938170"/>
              <a:ext cx="1124867" cy="1124867"/>
            </a:xfrm>
            <a:prstGeom prst="roundRect">
              <a:avLst/>
            </a:prstGeom>
            <a:solidFill>
              <a:srgbClr val="76717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2" name="KSO_Shape"/>
            <p:cNvSpPr/>
            <p:nvPr/>
          </p:nvSpPr>
          <p:spPr>
            <a:xfrm rot="18877542">
              <a:off x="1321800" y="2514627"/>
              <a:ext cx="1293745" cy="1293745"/>
            </a:xfrm>
            <a:prstGeom prst="round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3" name="椭圆 32"/>
            <p:cNvSpPr/>
            <p:nvPr/>
          </p:nvSpPr>
          <p:spPr>
            <a:xfrm>
              <a:off x="1708436" y="2650647"/>
              <a:ext cx="517343" cy="51734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824908" y="2767636"/>
              <a:ext cx="274541" cy="248622"/>
              <a:chOff x="10094914" y="5580063"/>
              <a:chExt cx="454025" cy="411162"/>
            </a:xfrm>
          </p:grpSpPr>
          <p:sp>
            <p:nvSpPr>
              <p:cNvPr id="36" name="Line 285"/>
              <p:cNvSpPr>
                <a:spLocks noChangeShapeType="1"/>
              </p:cNvSpPr>
              <p:nvPr/>
            </p:nvSpPr>
            <p:spPr bwMode="auto">
              <a:xfrm>
                <a:off x="10212389" y="5616575"/>
                <a:ext cx="227013" cy="0"/>
              </a:xfrm>
              <a:prstGeom prst="line">
                <a:avLst/>
              </a:prstGeom>
              <a:noFill/>
              <a:ln w="15875" cap="rnd">
                <a:solidFill>
                  <a:srgbClr val="3B3838"/>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286"/>
              <p:cNvSpPr>
                <a:spLocks/>
              </p:cNvSpPr>
              <p:nvPr/>
            </p:nvSpPr>
            <p:spPr bwMode="auto">
              <a:xfrm>
                <a:off x="10094914" y="5616575"/>
                <a:ext cx="454025" cy="374650"/>
              </a:xfrm>
              <a:custGeom>
                <a:avLst/>
                <a:gdLst>
                  <a:gd name="T0" fmla="*/ 216 w 248"/>
                  <a:gd name="T1" fmla="*/ 0 h 204"/>
                  <a:gd name="T2" fmla="*/ 238 w 248"/>
                  <a:gd name="T3" fmla="*/ 0 h 204"/>
                  <a:gd name="T4" fmla="*/ 248 w 248"/>
                  <a:gd name="T5" fmla="*/ 10 h 204"/>
                  <a:gd name="T6" fmla="*/ 248 w 248"/>
                  <a:gd name="T7" fmla="*/ 194 h 204"/>
                  <a:gd name="T8" fmla="*/ 238 w 248"/>
                  <a:gd name="T9" fmla="*/ 204 h 204"/>
                  <a:gd name="T10" fmla="*/ 11 w 248"/>
                  <a:gd name="T11" fmla="*/ 204 h 204"/>
                  <a:gd name="T12" fmla="*/ 0 w 248"/>
                  <a:gd name="T13" fmla="*/ 196 h 204"/>
                  <a:gd name="T14" fmla="*/ 0 w 248"/>
                  <a:gd name="T15" fmla="*/ 8 h 204"/>
                  <a:gd name="T16" fmla="*/ 11 w 248"/>
                  <a:gd name="T17" fmla="*/ 0 h 204"/>
                  <a:gd name="T18" fmla="*/ 32 w 248"/>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204">
                    <a:moveTo>
                      <a:pt x="216" y="0"/>
                    </a:moveTo>
                    <a:cubicBezTo>
                      <a:pt x="238" y="0"/>
                      <a:pt x="238" y="0"/>
                      <a:pt x="238" y="0"/>
                    </a:cubicBezTo>
                    <a:cubicBezTo>
                      <a:pt x="243" y="0"/>
                      <a:pt x="248" y="4"/>
                      <a:pt x="248" y="10"/>
                    </a:cubicBezTo>
                    <a:cubicBezTo>
                      <a:pt x="248" y="194"/>
                      <a:pt x="248" y="194"/>
                      <a:pt x="248" y="194"/>
                    </a:cubicBezTo>
                    <a:cubicBezTo>
                      <a:pt x="248" y="199"/>
                      <a:pt x="243" y="204"/>
                      <a:pt x="238" y="204"/>
                    </a:cubicBezTo>
                    <a:cubicBezTo>
                      <a:pt x="11" y="204"/>
                      <a:pt x="11" y="204"/>
                      <a:pt x="11" y="204"/>
                    </a:cubicBezTo>
                    <a:cubicBezTo>
                      <a:pt x="5" y="204"/>
                      <a:pt x="0" y="202"/>
                      <a:pt x="0" y="196"/>
                    </a:cubicBezTo>
                    <a:cubicBezTo>
                      <a:pt x="0" y="8"/>
                      <a:pt x="0" y="8"/>
                      <a:pt x="0" y="8"/>
                    </a:cubicBezTo>
                    <a:cubicBezTo>
                      <a:pt x="0" y="2"/>
                      <a:pt x="5" y="0"/>
                      <a:pt x="11" y="0"/>
                    </a:cubicBezTo>
                    <a:cubicBezTo>
                      <a:pt x="32" y="0"/>
                      <a:pt x="32" y="0"/>
                      <a:pt x="32" y="0"/>
                    </a:cubicBezTo>
                  </a:path>
                </a:pathLst>
              </a:custGeom>
              <a:noFill/>
              <a:ln w="15875" cap="rnd">
                <a:solidFill>
                  <a:srgbClr val="3B383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Line 287"/>
              <p:cNvSpPr>
                <a:spLocks noChangeShapeType="1"/>
              </p:cNvSpPr>
              <p:nvPr/>
            </p:nvSpPr>
            <p:spPr bwMode="auto">
              <a:xfrm>
                <a:off x="10098089" y="5705475"/>
                <a:ext cx="450850" cy="0"/>
              </a:xfrm>
              <a:prstGeom prst="line">
                <a:avLst/>
              </a:prstGeom>
              <a:noFill/>
              <a:ln w="15875" cap="rnd">
                <a:solidFill>
                  <a:srgbClr val="3B3838"/>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Line 288"/>
              <p:cNvSpPr>
                <a:spLocks noChangeShapeType="1"/>
              </p:cNvSpPr>
              <p:nvPr/>
            </p:nvSpPr>
            <p:spPr bwMode="auto">
              <a:xfrm>
                <a:off x="10182226" y="5580063"/>
                <a:ext cx="0" cy="66675"/>
              </a:xfrm>
              <a:prstGeom prst="line">
                <a:avLst/>
              </a:prstGeom>
              <a:noFill/>
              <a:ln w="15875" cap="rnd">
                <a:solidFill>
                  <a:srgbClr val="3B3838"/>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Line 289"/>
              <p:cNvSpPr>
                <a:spLocks noChangeShapeType="1"/>
              </p:cNvSpPr>
              <p:nvPr/>
            </p:nvSpPr>
            <p:spPr bwMode="auto">
              <a:xfrm>
                <a:off x="10467976" y="5580063"/>
                <a:ext cx="0" cy="66675"/>
              </a:xfrm>
              <a:prstGeom prst="line">
                <a:avLst/>
              </a:prstGeom>
              <a:noFill/>
              <a:ln w="15875" cap="rnd">
                <a:solidFill>
                  <a:srgbClr val="3B3838"/>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Freeform 290"/>
              <p:cNvSpPr>
                <a:spLocks/>
              </p:cNvSpPr>
              <p:nvPr/>
            </p:nvSpPr>
            <p:spPr bwMode="auto">
              <a:xfrm>
                <a:off x="10218739" y="5768975"/>
                <a:ext cx="96838" cy="149225"/>
              </a:xfrm>
              <a:custGeom>
                <a:avLst/>
                <a:gdLst>
                  <a:gd name="T0" fmla="*/ 27 w 53"/>
                  <a:gd name="T1" fmla="*/ 0 h 81"/>
                  <a:gd name="T2" fmla="*/ 52 w 53"/>
                  <a:gd name="T3" fmla="*/ 23 h 81"/>
                  <a:gd name="T4" fmla="*/ 8 w 53"/>
                  <a:gd name="T5" fmla="*/ 74 h 81"/>
                  <a:gd name="T6" fmla="*/ 49 w 53"/>
                  <a:gd name="T7" fmla="*/ 74 h 81"/>
                  <a:gd name="T8" fmla="*/ 53 w 53"/>
                  <a:gd name="T9" fmla="*/ 77 h 81"/>
                  <a:gd name="T10" fmla="*/ 49 w 53"/>
                  <a:gd name="T11" fmla="*/ 81 h 81"/>
                  <a:gd name="T12" fmla="*/ 4 w 53"/>
                  <a:gd name="T13" fmla="*/ 81 h 81"/>
                  <a:gd name="T14" fmla="*/ 0 w 53"/>
                  <a:gd name="T15" fmla="*/ 77 h 81"/>
                  <a:gd name="T16" fmla="*/ 44 w 53"/>
                  <a:gd name="T17" fmla="*/ 23 h 81"/>
                  <a:gd name="T18" fmla="*/ 27 w 53"/>
                  <a:gd name="T19" fmla="*/ 7 h 81"/>
                  <a:gd name="T20" fmla="*/ 10 w 53"/>
                  <a:gd name="T21" fmla="*/ 18 h 81"/>
                  <a:gd name="T22" fmla="*/ 6 w 53"/>
                  <a:gd name="T23" fmla="*/ 20 h 81"/>
                  <a:gd name="T24" fmla="*/ 3 w 53"/>
                  <a:gd name="T25" fmla="*/ 16 h 81"/>
                  <a:gd name="T26" fmla="*/ 3 w 53"/>
                  <a:gd name="T27" fmla="*/ 15 h 81"/>
                  <a:gd name="T28" fmla="*/ 27 w 53"/>
                  <a:gd name="T2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81">
                    <a:moveTo>
                      <a:pt x="27" y="0"/>
                    </a:moveTo>
                    <a:cubicBezTo>
                      <a:pt x="43" y="0"/>
                      <a:pt x="52" y="9"/>
                      <a:pt x="52" y="23"/>
                    </a:cubicBezTo>
                    <a:cubicBezTo>
                      <a:pt x="52" y="51"/>
                      <a:pt x="8" y="59"/>
                      <a:pt x="8" y="74"/>
                    </a:cubicBezTo>
                    <a:cubicBezTo>
                      <a:pt x="49" y="74"/>
                      <a:pt x="49" y="74"/>
                      <a:pt x="49" y="74"/>
                    </a:cubicBezTo>
                    <a:cubicBezTo>
                      <a:pt x="51" y="74"/>
                      <a:pt x="53" y="75"/>
                      <a:pt x="53" y="77"/>
                    </a:cubicBezTo>
                    <a:cubicBezTo>
                      <a:pt x="53" y="79"/>
                      <a:pt x="51" y="81"/>
                      <a:pt x="49" y="81"/>
                    </a:cubicBezTo>
                    <a:cubicBezTo>
                      <a:pt x="4" y="81"/>
                      <a:pt x="4" y="81"/>
                      <a:pt x="4" y="81"/>
                    </a:cubicBezTo>
                    <a:cubicBezTo>
                      <a:pt x="2" y="81"/>
                      <a:pt x="0" y="79"/>
                      <a:pt x="0" y="77"/>
                    </a:cubicBezTo>
                    <a:cubicBezTo>
                      <a:pt x="0" y="51"/>
                      <a:pt x="44" y="48"/>
                      <a:pt x="44" y="23"/>
                    </a:cubicBezTo>
                    <a:cubicBezTo>
                      <a:pt x="44" y="14"/>
                      <a:pt x="38" y="7"/>
                      <a:pt x="27" y="7"/>
                    </a:cubicBezTo>
                    <a:cubicBezTo>
                      <a:pt x="17" y="7"/>
                      <a:pt x="13" y="12"/>
                      <a:pt x="10" y="18"/>
                    </a:cubicBezTo>
                    <a:cubicBezTo>
                      <a:pt x="9" y="19"/>
                      <a:pt x="8" y="20"/>
                      <a:pt x="6" y="20"/>
                    </a:cubicBezTo>
                    <a:cubicBezTo>
                      <a:pt x="4" y="20"/>
                      <a:pt x="3" y="18"/>
                      <a:pt x="3" y="16"/>
                    </a:cubicBezTo>
                    <a:cubicBezTo>
                      <a:pt x="3" y="16"/>
                      <a:pt x="3" y="16"/>
                      <a:pt x="3" y="15"/>
                    </a:cubicBezTo>
                    <a:cubicBezTo>
                      <a:pt x="6" y="5"/>
                      <a:pt x="14" y="0"/>
                      <a:pt x="27" y="0"/>
                    </a:cubicBezTo>
                    <a:close/>
                  </a:path>
                </a:pathLst>
              </a:custGeom>
              <a:solidFill>
                <a:srgbClr val="231F20"/>
              </a:solidFill>
              <a:ln w="9525">
                <a:solidFill>
                  <a:srgbClr val="3B3838"/>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Freeform 291"/>
              <p:cNvSpPr>
                <a:spLocks noEditPoints="1"/>
              </p:cNvSpPr>
              <p:nvPr/>
            </p:nvSpPr>
            <p:spPr bwMode="auto">
              <a:xfrm>
                <a:off x="10337801" y="5765800"/>
                <a:ext cx="101600" cy="152400"/>
              </a:xfrm>
              <a:custGeom>
                <a:avLst/>
                <a:gdLst>
                  <a:gd name="T0" fmla="*/ 0 w 55"/>
                  <a:gd name="T1" fmla="*/ 59 h 83"/>
                  <a:gd name="T2" fmla="*/ 14 w 55"/>
                  <a:gd name="T3" fmla="*/ 38 h 83"/>
                  <a:gd name="T4" fmla="*/ 3 w 55"/>
                  <a:gd name="T5" fmla="*/ 21 h 83"/>
                  <a:gd name="T6" fmla="*/ 27 w 55"/>
                  <a:gd name="T7" fmla="*/ 0 h 83"/>
                  <a:gd name="T8" fmla="*/ 51 w 55"/>
                  <a:gd name="T9" fmla="*/ 21 h 83"/>
                  <a:gd name="T10" fmla="*/ 41 w 55"/>
                  <a:gd name="T11" fmla="*/ 38 h 83"/>
                  <a:gd name="T12" fmla="*/ 55 w 55"/>
                  <a:gd name="T13" fmla="*/ 59 h 83"/>
                  <a:gd name="T14" fmla="*/ 27 w 55"/>
                  <a:gd name="T15" fmla="*/ 83 h 83"/>
                  <a:gd name="T16" fmla="*/ 0 w 55"/>
                  <a:gd name="T17" fmla="*/ 59 h 83"/>
                  <a:gd name="T18" fmla="*/ 7 w 55"/>
                  <a:gd name="T19" fmla="*/ 59 h 83"/>
                  <a:gd name="T20" fmla="*/ 27 w 55"/>
                  <a:gd name="T21" fmla="*/ 76 h 83"/>
                  <a:gd name="T22" fmla="*/ 47 w 55"/>
                  <a:gd name="T23" fmla="*/ 59 h 83"/>
                  <a:gd name="T24" fmla="*/ 27 w 55"/>
                  <a:gd name="T25" fmla="*/ 42 h 83"/>
                  <a:gd name="T26" fmla="*/ 7 w 55"/>
                  <a:gd name="T27" fmla="*/ 59 h 83"/>
                  <a:gd name="T28" fmla="*/ 11 w 55"/>
                  <a:gd name="T29" fmla="*/ 21 h 83"/>
                  <a:gd name="T30" fmla="*/ 27 w 55"/>
                  <a:gd name="T31" fmla="*/ 35 h 83"/>
                  <a:gd name="T32" fmla="*/ 44 w 55"/>
                  <a:gd name="T33" fmla="*/ 21 h 83"/>
                  <a:gd name="T34" fmla="*/ 27 w 55"/>
                  <a:gd name="T35" fmla="*/ 7 h 83"/>
                  <a:gd name="T36" fmla="*/ 11 w 55"/>
                  <a:gd name="T37" fmla="*/ 2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5" h="83">
                    <a:moveTo>
                      <a:pt x="0" y="59"/>
                    </a:moveTo>
                    <a:cubicBezTo>
                      <a:pt x="0" y="49"/>
                      <a:pt x="5" y="41"/>
                      <a:pt x="14" y="38"/>
                    </a:cubicBezTo>
                    <a:cubicBezTo>
                      <a:pt x="8" y="35"/>
                      <a:pt x="3" y="30"/>
                      <a:pt x="3" y="21"/>
                    </a:cubicBezTo>
                    <a:cubicBezTo>
                      <a:pt x="3" y="6"/>
                      <a:pt x="13" y="0"/>
                      <a:pt x="27" y="0"/>
                    </a:cubicBezTo>
                    <a:cubicBezTo>
                      <a:pt x="42" y="0"/>
                      <a:pt x="51" y="6"/>
                      <a:pt x="51" y="21"/>
                    </a:cubicBezTo>
                    <a:cubicBezTo>
                      <a:pt x="51" y="30"/>
                      <a:pt x="46" y="35"/>
                      <a:pt x="41" y="38"/>
                    </a:cubicBezTo>
                    <a:cubicBezTo>
                      <a:pt x="50" y="41"/>
                      <a:pt x="55" y="49"/>
                      <a:pt x="55" y="59"/>
                    </a:cubicBezTo>
                    <a:cubicBezTo>
                      <a:pt x="55" y="75"/>
                      <a:pt x="44" y="83"/>
                      <a:pt x="27" y="83"/>
                    </a:cubicBezTo>
                    <a:cubicBezTo>
                      <a:pt x="11" y="83"/>
                      <a:pt x="0" y="75"/>
                      <a:pt x="0" y="59"/>
                    </a:cubicBezTo>
                    <a:close/>
                    <a:moveTo>
                      <a:pt x="7" y="59"/>
                    </a:moveTo>
                    <a:cubicBezTo>
                      <a:pt x="7" y="71"/>
                      <a:pt x="16" y="76"/>
                      <a:pt x="27" y="76"/>
                    </a:cubicBezTo>
                    <a:cubicBezTo>
                      <a:pt x="39" y="76"/>
                      <a:pt x="47" y="71"/>
                      <a:pt x="47" y="59"/>
                    </a:cubicBezTo>
                    <a:cubicBezTo>
                      <a:pt x="47" y="47"/>
                      <a:pt x="40" y="42"/>
                      <a:pt x="27" y="42"/>
                    </a:cubicBezTo>
                    <a:cubicBezTo>
                      <a:pt x="15" y="42"/>
                      <a:pt x="7" y="47"/>
                      <a:pt x="7" y="59"/>
                    </a:cubicBezTo>
                    <a:close/>
                    <a:moveTo>
                      <a:pt x="11" y="21"/>
                    </a:moveTo>
                    <a:cubicBezTo>
                      <a:pt x="11" y="30"/>
                      <a:pt x="17" y="35"/>
                      <a:pt x="27" y="35"/>
                    </a:cubicBezTo>
                    <a:cubicBezTo>
                      <a:pt x="37" y="35"/>
                      <a:pt x="44" y="30"/>
                      <a:pt x="44" y="21"/>
                    </a:cubicBezTo>
                    <a:cubicBezTo>
                      <a:pt x="44" y="11"/>
                      <a:pt x="37" y="7"/>
                      <a:pt x="27" y="7"/>
                    </a:cubicBezTo>
                    <a:cubicBezTo>
                      <a:pt x="17" y="7"/>
                      <a:pt x="11" y="11"/>
                      <a:pt x="11" y="21"/>
                    </a:cubicBezTo>
                    <a:close/>
                  </a:path>
                </a:pathLst>
              </a:custGeom>
              <a:solidFill>
                <a:srgbClr val="767171"/>
              </a:solidFill>
              <a:ln w="9525">
                <a:solidFill>
                  <a:srgbClr val="3B3838"/>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5" name="矩形 34"/>
            <p:cNvSpPr/>
            <p:nvPr/>
          </p:nvSpPr>
          <p:spPr>
            <a:xfrm>
              <a:off x="1490479" y="3245951"/>
              <a:ext cx="877163" cy="369332"/>
            </a:xfrm>
            <a:prstGeom prst="rect">
              <a:avLst/>
            </a:prstGeom>
          </p:spPr>
          <p:txBody>
            <a:bodyPr wrap="none">
              <a:spAutoFit/>
            </a:bodyPr>
            <a:lstStyle/>
            <a:p>
              <a:pPr algn="ctr">
                <a:defRPr/>
              </a:pPr>
              <a:r>
                <a:rPr lang="zh-CN" altLang="en-US" dirty="0">
                  <a:solidFill>
                    <a:srgbClr val="FFFFFF"/>
                  </a:solidFill>
                  <a:latin typeface="Arial" panose="020B0604020202020204" pitchFamily="34" charset="0"/>
                  <a:ea typeface="微软雅黑" panose="020B0503020204020204" pitchFamily="34" charset="-122"/>
                </a:rPr>
                <a:t>一季度</a:t>
              </a:r>
            </a:p>
          </p:txBody>
        </p:sp>
      </p:grpSp>
      <p:grpSp>
        <p:nvGrpSpPr>
          <p:cNvPr id="43" name="组合 42"/>
          <p:cNvGrpSpPr/>
          <p:nvPr/>
        </p:nvGrpSpPr>
        <p:grpSpPr>
          <a:xfrm>
            <a:off x="4045729" y="2514626"/>
            <a:ext cx="1293745" cy="1548411"/>
            <a:chOff x="4045729" y="2514626"/>
            <a:chExt cx="1293745" cy="1548411"/>
          </a:xfrm>
        </p:grpSpPr>
        <p:sp>
          <p:nvSpPr>
            <p:cNvPr id="44" name="KSO_Shape"/>
            <p:cNvSpPr/>
            <p:nvPr/>
          </p:nvSpPr>
          <p:spPr>
            <a:xfrm rot="18877542">
              <a:off x="4130169" y="2938170"/>
              <a:ext cx="1124867" cy="1124867"/>
            </a:xfrm>
            <a:prstGeom prst="roundRect">
              <a:avLst/>
            </a:prstGeom>
            <a:solidFill>
              <a:srgbClr val="7F7F7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5" name="KSO_Shape"/>
            <p:cNvSpPr/>
            <p:nvPr/>
          </p:nvSpPr>
          <p:spPr>
            <a:xfrm rot="18877542">
              <a:off x="4045729" y="2514626"/>
              <a:ext cx="1293745" cy="1293745"/>
            </a:xfrm>
            <a:prstGeom prst="round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6" name="椭圆 45"/>
            <p:cNvSpPr/>
            <p:nvPr/>
          </p:nvSpPr>
          <p:spPr>
            <a:xfrm>
              <a:off x="4433929" y="2650647"/>
              <a:ext cx="517343" cy="51734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4578131" y="2772201"/>
              <a:ext cx="237331" cy="261569"/>
              <a:chOff x="8240714" y="5580063"/>
              <a:chExt cx="373063" cy="411163"/>
            </a:xfrm>
          </p:grpSpPr>
          <p:sp>
            <p:nvSpPr>
              <p:cNvPr id="49" name="Freeform 271"/>
              <p:cNvSpPr>
                <a:spLocks/>
              </p:cNvSpPr>
              <p:nvPr/>
            </p:nvSpPr>
            <p:spPr bwMode="auto">
              <a:xfrm>
                <a:off x="8240714" y="5653088"/>
                <a:ext cx="373063" cy="338138"/>
              </a:xfrm>
              <a:custGeom>
                <a:avLst/>
                <a:gdLst>
                  <a:gd name="T0" fmla="*/ 132 w 204"/>
                  <a:gd name="T1" fmla="*/ 0 h 184"/>
                  <a:gd name="T2" fmla="*/ 164 w 204"/>
                  <a:gd name="T3" fmla="*/ 0 h 184"/>
                  <a:gd name="T4" fmla="*/ 196 w 204"/>
                  <a:gd name="T5" fmla="*/ 0 h 184"/>
                  <a:gd name="T6" fmla="*/ 204 w 204"/>
                  <a:gd name="T7" fmla="*/ 8 h 184"/>
                  <a:gd name="T8" fmla="*/ 204 w 204"/>
                  <a:gd name="T9" fmla="*/ 177 h 184"/>
                  <a:gd name="T10" fmla="*/ 195 w 204"/>
                  <a:gd name="T11" fmla="*/ 184 h 184"/>
                  <a:gd name="T12" fmla="*/ 9 w 204"/>
                  <a:gd name="T13" fmla="*/ 184 h 184"/>
                  <a:gd name="T14" fmla="*/ 0 w 204"/>
                  <a:gd name="T15" fmla="*/ 176 h 184"/>
                  <a:gd name="T16" fmla="*/ 0 w 204"/>
                  <a:gd name="T17" fmla="*/ 8 h 184"/>
                  <a:gd name="T18" fmla="*/ 8 w 204"/>
                  <a:gd name="T19" fmla="*/ 0 h 184"/>
                  <a:gd name="T20" fmla="*/ 40 w 204"/>
                  <a:gd name="T21" fmla="*/ 0 h 184"/>
                  <a:gd name="T22" fmla="*/ 72 w 204"/>
                  <a:gd name="T2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 h="184">
                    <a:moveTo>
                      <a:pt x="132" y="0"/>
                    </a:moveTo>
                    <a:cubicBezTo>
                      <a:pt x="164" y="0"/>
                      <a:pt x="164" y="0"/>
                      <a:pt x="164" y="0"/>
                    </a:cubicBezTo>
                    <a:cubicBezTo>
                      <a:pt x="196" y="0"/>
                      <a:pt x="196" y="0"/>
                      <a:pt x="196" y="0"/>
                    </a:cubicBezTo>
                    <a:cubicBezTo>
                      <a:pt x="201" y="0"/>
                      <a:pt x="204" y="4"/>
                      <a:pt x="204" y="8"/>
                    </a:cubicBezTo>
                    <a:cubicBezTo>
                      <a:pt x="204" y="177"/>
                      <a:pt x="204" y="177"/>
                      <a:pt x="204" y="177"/>
                    </a:cubicBezTo>
                    <a:cubicBezTo>
                      <a:pt x="204" y="181"/>
                      <a:pt x="200" y="184"/>
                      <a:pt x="195" y="184"/>
                    </a:cubicBezTo>
                    <a:cubicBezTo>
                      <a:pt x="9" y="184"/>
                      <a:pt x="9" y="184"/>
                      <a:pt x="9" y="184"/>
                    </a:cubicBezTo>
                    <a:cubicBezTo>
                      <a:pt x="4" y="184"/>
                      <a:pt x="0" y="180"/>
                      <a:pt x="0" y="176"/>
                    </a:cubicBezTo>
                    <a:cubicBezTo>
                      <a:pt x="0" y="8"/>
                      <a:pt x="0" y="8"/>
                      <a:pt x="0" y="8"/>
                    </a:cubicBezTo>
                    <a:cubicBezTo>
                      <a:pt x="0" y="4"/>
                      <a:pt x="3" y="0"/>
                      <a:pt x="8" y="0"/>
                    </a:cubicBezTo>
                    <a:cubicBezTo>
                      <a:pt x="40" y="0"/>
                      <a:pt x="40" y="0"/>
                      <a:pt x="40" y="0"/>
                    </a:cubicBezTo>
                    <a:cubicBezTo>
                      <a:pt x="72" y="0"/>
                      <a:pt x="72" y="0"/>
                      <a:pt x="72" y="0"/>
                    </a:cubicBezTo>
                  </a:path>
                </a:pathLst>
              </a:custGeom>
              <a:noFill/>
              <a:ln w="15875" cap="rnd">
                <a:solidFill>
                  <a:srgbClr val="76717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Freeform 272"/>
              <p:cNvSpPr>
                <a:spLocks/>
              </p:cNvSpPr>
              <p:nvPr/>
            </p:nvSpPr>
            <p:spPr bwMode="auto">
              <a:xfrm>
                <a:off x="8435976" y="5734050"/>
                <a:ext cx="69850" cy="69850"/>
              </a:xfrm>
              <a:custGeom>
                <a:avLst/>
                <a:gdLst>
                  <a:gd name="T0" fmla="*/ 0 w 44"/>
                  <a:gd name="T1" fmla="*/ 44 h 44"/>
                  <a:gd name="T2" fmla="*/ 44 w 44"/>
                  <a:gd name="T3" fmla="*/ 0 h 44"/>
                  <a:gd name="T4" fmla="*/ 0 w 44"/>
                  <a:gd name="T5" fmla="*/ 44 h 44"/>
                </a:gdLst>
                <a:ahLst/>
                <a:cxnLst>
                  <a:cxn ang="0">
                    <a:pos x="T0" y="T1"/>
                  </a:cxn>
                  <a:cxn ang="0">
                    <a:pos x="T2" y="T3"/>
                  </a:cxn>
                  <a:cxn ang="0">
                    <a:pos x="T4" y="T5"/>
                  </a:cxn>
                </a:cxnLst>
                <a:rect l="0" t="0" r="r" b="b"/>
                <a:pathLst>
                  <a:path w="44" h="44">
                    <a:moveTo>
                      <a:pt x="0" y="44"/>
                    </a:moveTo>
                    <a:lnTo>
                      <a:pt x="44" y="0"/>
                    </a:lnTo>
                    <a:lnTo>
                      <a:pt x="0" y="44"/>
                    </a:lnTo>
                    <a:close/>
                  </a:path>
                </a:pathLst>
              </a:custGeom>
              <a:solidFill>
                <a:srgbClr val="000000"/>
              </a:solidFill>
              <a:ln w="9525">
                <a:solidFill>
                  <a:srgbClr val="28B6F6"/>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Line 273"/>
              <p:cNvSpPr>
                <a:spLocks noChangeShapeType="1"/>
              </p:cNvSpPr>
              <p:nvPr/>
            </p:nvSpPr>
            <p:spPr bwMode="auto">
              <a:xfrm flipV="1">
                <a:off x="8435976" y="5734050"/>
                <a:ext cx="69850" cy="69850"/>
              </a:xfrm>
              <a:prstGeom prst="line">
                <a:avLst/>
              </a:prstGeom>
              <a:noFill/>
              <a:ln w="15875" cap="rnd">
                <a:solidFill>
                  <a:srgbClr val="76717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Freeform 274"/>
              <p:cNvSpPr>
                <a:spLocks/>
              </p:cNvSpPr>
              <p:nvPr/>
            </p:nvSpPr>
            <p:spPr bwMode="auto">
              <a:xfrm>
                <a:off x="8364539" y="5734050"/>
                <a:ext cx="69850" cy="69850"/>
              </a:xfrm>
              <a:custGeom>
                <a:avLst/>
                <a:gdLst>
                  <a:gd name="T0" fmla="*/ 0 w 44"/>
                  <a:gd name="T1" fmla="*/ 0 h 44"/>
                  <a:gd name="T2" fmla="*/ 44 w 44"/>
                  <a:gd name="T3" fmla="*/ 44 h 44"/>
                  <a:gd name="T4" fmla="*/ 0 w 44"/>
                  <a:gd name="T5" fmla="*/ 0 h 44"/>
                </a:gdLst>
                <a:ahLst/>
                <a:cxnLst>
                  <a:cxn ang="0">
                    <a:pos x="T0" y="T1"/>
                  </a:cxn>
                  <a:cxn ang="0">
                    <a:pos x="T2" y="T3"/>
                  </a:cxn>
                  <a:cxn ang="0">
                    <a:pos x="T4" y="T5"/>
                  </a:cxn>
                </a:cxnLst>
                <a:rect l="0" t="0" r="r" b="b"/>
                <a:pathLst>
                  <a:path w="44" h="44">
                    <a:moveTo>
                      <a:pt x="0" y="0"/>
                    </a:moveTo>
                    <a:lnTo>
                      <a:pt x="44" y="44"/>
                    </a:lnTo>
                    <a:lnTo>
                      <a:pt x="0" y="0"/>
                    </a:lnTo>
                    <a:close/>
                  </a:path>
                </a:pathLst>
              </a:custGeom>
              <a:solidFill>
                <a:srgbClr val="000000"/>
              </a:solidFill>
              <a:ln w="9525">
                <a:solidFill>
                  <a:srgbClr val="28B6F6"/>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Line 275"/>
              <p:cNvSpPr>
                <a:spLocks noChangeShapeType="1"/>
              </p:cNvSpPr>
              <p:nvPr/>
            </p:nvSpPr>
            <p:spPr bwMode="auto">
              <a:xfrm>
                <a:off x="8364539" y="5734050"/>
                <a:ext cx="69850" cy="69850"/>
              </a:xfrm>
              <a:prstGeom prst="line">
                <a:avLst/>
              </a:prstGeom>
              <a:noFill/>
              <a:ln w="15875" cap="rnd">
                <a:solidFill>
                  <a:srgbClr val="76717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Freeform 276"/>
              <p:cNvSpPr>
                <a:spLocks/>
              </p:cNvSpPr>
              <p:nvPr/>
            </p:nvSpPr>
            <p:spPr bwMode="auto">
              <a:xfrm>
                <a:off x="8431214" y="5580063"/>
                <a:ext cx="0" cy="204788"/>
              </a:xfrm>
              <a:custGeom>
                <a:avLst/>
                <a:gdLst>
                  <a:gd name="T0" fmla="*/ 129 h 129"/>
                  <a:gd name="T1" fmla="*/ 0 h 129"/>
                  <a:gd name="T2" fmla="*/ 129 h 129"/>
                </a:gdLst>
                <a:ahLst/>
                <a:cxnLst>
                  <a:cxn ang="0">
                    <a:pos x="0" y="T0"/>
                  </a:cxn>
                  <a:cxn ang="0">
                    <a:pos x="0" y="T1"/>
                  </a:cxn>
                  <a:cxn ang="0">
                    <a:pos x="0" y="T2"/>
                  </a:cxn>
                </a:cxnLst>
                <a:rect l="0" t="0" r="r" b="b"/>
                <a:pathLst>
                  <a:path h="129">
                    <a:moveTo>
                      <a:pt x="0" y="129"/>
                    </a:moveTo>
                    <a:lnTo>
                      <a:pt x="0" y="0"/>
                    </a:lnTo>
                    <a:lnTo>
                      <a:pt x="0" y="129"/>
                    </a:lnTo>
                    <a:close/>
                  </a:path>
                </a:pathLst>
              </a:custGeom>
              <a:solidFill>
                <a:srgbClr val="000000"/>
              </a:solidFill>
              <a:ln w="9525">
                <a:solidFill>
                  <a:srgbClr val="28B6F6"/>
                </a:solidFill>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Line 277"/>
              <p:cNvSpPr>
                <a:spLocks noChangeShapeType="1"/>
              </p:cNvSpPr>
              <p:nvPr/>
            </p:nvSpPr>
            <p:spPr bwMode="auto">
              <a:xfrm flipV="1">
                <a:off x="8431214" y="5580063"/>
                <a:ext cx="0" cy="204788"/>
              </a:xfrm>
              <a:prstGeom prst="line">
                <a:avLst/>
              </a:prstGeom>
              <a:noFill/>
              <a:ln w="15875" cap="rnd">
                <a:solidFill>
                  <a:srgbClr val="76717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8" name="矩形 47"/>
            <p:cNvSpPr/>
            <p:nvPr/>
          </p:nvSpPr>
          <p:spPr>
            <a:xfrm>
              <a:off x="4254018" y="3218535"/>
              <a:ext cx="877163" cy="369332"/>
            </a:xfrm>
            <a:prstGeom prst="rect">
              <a:avLst/>
            </a:prstGeom>
          </p:spPr>
          <p:txBody>
            <a:bodyPr wrap="none">
              <a:spAutoFit/>
            </a:bodyPr>
            <a:lstStyle/>
            <a:p>
              <a:pPr algn="ctr">
                <a:defRPr/>
              </a:pPr>
              <a:r>
                <a:rPr lang="zh-CN" altLang="en-US" dirty="0">
                  <a:solidFill>
                    <a:srgbClr val="FFFFFF"/>
                  </a:solidFill>
                  <a:latin typeface="Arial" panose="020B0604020202020204" pitchFamily="34" charset="0"/>
                  <a:ea typeface="微软雅黑" panose="020B0503020204020204" pitchFamily="34" charset="-122"/>
                </a:rPr>
                <a:t>二</a:t>
              </a:r>
              <a:r>
                <a:rPr lang="zh-CN" altLang="en-US" dirty="0" smtClean="0">
                  <a:solidFill>
                    <a:srgbClr val="FFFFFF"/>
                  </a:solidFill>
                  <a:latin typeface="Arial" panose="020B0604020202020204" pitchFamily="34" charset="0"/>
                  <a:ea typeface="微软雅黑" panose="020B0503020204020204" pitchFamily="34" charset="-122"/>
                </a:rPr>
                <a:t>季度</a:t>
              </a:r>
              <a:endParaRPr lang="zh-CN" altLang="en-US" dirty="0">
                <a:solidFill>
                  <a:srgbClr val="FFFFFF"/>
                </a:solidFill>
                <a:latin typeface="Arial" panose="020B0604020202020204" pitchFamily="34" charset="0"/>
                <a:ea typeface="微软雅黑" panose="020B0503020204020204" pitchFamily="34" charset="-122"/>
              </a:endParaRPr>
            </a:p>
          </p:txBody>
        </p:sp>
      </p:grpSp>
      <p:grpSp>
        <p:nvGrpSpPr>
          <p:cNvPr id="56" name="组合 55"/>
          <p:cNvGrpSpPr/>
          <p:nvPr/>
        </p:nvGrpSpPr>
        <p:grpSpPr>
          <a:xfrm>
            <a:off x="6693067" y="2514627"/>
            <a:ext cx="1293745" cy="1548411"/>
            <a:chOff x="6693067" y="2514627"/>
            <a:chExt cx="1293745" cy="1548411"/>
          </a:xfrm>
        </p:grpSpPr>
        <p:sp>
          <p:nvSpPr>
            <p:cNvPr id="57" name="KSO_Shape"/>
            <p:cNvSpPr/>
            <p:nvPr/>
          </p:nvSpPr>
          <p:spPr>
            <a:xfrm rot="18877542">
              <a:off x="6777507" y="2938171"/>
              <a:ext cx="1124867" cy="1124867"/>
            </a:xfrm>
            <a:prstGeom prst="roundRect">
              <a:avLst/>
            </a:prstGeom>
            <a:solidFill>
              <a:srgbClr val="7F7F7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8" name="KSO_Shape"/>
            <p:cNvSpPr/>
            <p:nvPr/>
          </p:nvSpPr>
          <p:spPr>
            <a:xfrm rot="18877542">
              <a:off x="6693067" y="2514627"/>
              <a:ext cx="1293745" cy="1293745"/>
            </a:xfrm>
            <a:prstGeom prst="round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9" name="椭圆 58"/>
            <p:cNvSpPr/>
            <p:nvPr/>
          </p:nvSpPr>
          <p:spPr>
            <a:xfrm>
              <a:off x="7073175" y="2650647"/>
              <a:ext cx="517343" cy="51734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7214405" y="2755166"/>
              <a:ext cx="233362" cy="280793"/>
              <a:chOff x="6364289" y="846138"/>
              <a:chExt cx="390525" cy="469900"/>
            </a:xfrm>
          </p:grpSpPr>
          <p:sp>
            <p:nvSpPr>
              <p:cNvPr id="62" name="Freeform 240"/>
              <p:cNvSpPr>
                <a:spLocks/>
              </p:cNvSpPr>
              <p:nvPr/>
            </p:nvSpPr>
            <p:spPr bwMode="auto">
              <a:xfrm>
                <a:off x="6364289" y="846138"/>
                <a:ext cx="381000" cy="469900"/>
              </a:xfrm>
              <a:custGeom>
                <a:avLst/>
                <a:gdLst>
                  <a:gd name="T0" fmla="*/ 132 w 208"/>
                  <a:gd name="T1" fmla="*/ 256 h 256"/>
                  <a:gd name="T2" fmla="*/ 12 w 208"/>
                  <a:gd name="T3" fmla="*/ 256 h 256"/>
                  <a:gd name="T4" fmla="*/ 0 w 208"/>
                  <a:gd name="T5" fmla="*/ 244 h 256"/>
                  <a:gd name="T6" fmla="*/ 0 w 208"/>
                  <a:gd name="T7" fmla="*/ 12 h 256"/>
                  <a:gd name="T8" fmla="*/ 12 w 208"/>
                  <a:gd name="T9" fmla="*/ 0 h 256"/>
                  <a:gd name="T10" fmla="*/ 196 w 208"/>
                  <a:gd name="T11" fmla="*/ 0 h 256"/>
                  <a:gd name="T12" fmla="*/ 208 w 208"/>
                  <a:gd name="T13" fmla="*/ 14 h 256"/>
                  <a:gd name="T14" fmla="*/ 208 w 208"/>
                  <a:gd name="T15" fmla="*/ 17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256">
                    <a:moveTo>
                      <a:pt x="132" y="256"/>
                    </a:moveTo>
                    <a:cubicBezTo>
                      <a:pt x="12" y="256"/>
                      <a:pt x="12" y="256"/>
                      <a:pt x="12" y="256"/>
                    </a:cubicBezTo>
                    <a:cubicBezTo>
                      <a:pt x="6" y="256"/>
                      <a:pt x="0" y="250"/>
                      <a:pt x="0" y="244"/>
                    </a:cubicBezTo>
                    <a:cubicBezTo>
                      <a:pt x="0" y="12"/>
                      <a:pt x="0" y="12"/>
                      <a:pt x="0" y="12"/>
                    </a:cubicBezTo>
                    <a:cubicBezTo>
                      <a:pt x="0" y="6"/>
                      <a:pt x="6" y="0"/>
                      <a:pt x="12" y="0"/>
                    </a:cubicBezTo>
                    <a:cubicBezTo>
                      <a:pt x="196" y="0"/>
                      <a:pt x="196" y="0"/>
                      <a:pt x="196" y="0"/>
                    </a:cubicBezTo>
                    <a:cubicBezTo>
                      <a:pt x="202" y="0"/>
                      <a:pt x="208" y="8"/>
                      <a:pt x="208" y="14"/>
                    </a:cubicBezTo>
                    <a:cubicBezTo>
                      <a:pt x="208" y="172"/>
                      <a:pt x="208" y="172"/>
                      <a:pt x="208" y="172"/>
                    </a:cubicBezTo>
                  </a:path>
                </a:pathLst>
              </a:custGeom>
              <a:noFill/>
              <a:ln w="15875" cap="rnd">
                <a:solidFill>
                  <a:srgbClr val="3B383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Line 241"/>
              <p:cNvSpPr>
                <a:spLocks noChangeShapeType="1"/>
              </p:cNvSpPr>
              <p:nvPr/>
            </p:nvSpPr>
            <p:spPr bwMode="auto">
              <a:xfrm>
                <a:off x="6437314" y="1038225"/>
                <a:ext cx="234950" cy="0"/>
              </a:xfrm>
              <a:prstGeom prst="line">
                <a:avLst/>
              </a:prstGeom>
              <a:noFill/>
              <a:ln w="15875" cap="rnd">
                <a:solidFill>
                  <a:srgbClr val="3B38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Line 242"/>
              <p:cNvSpPr>
                <a:spLocks noChangeShapeType="1"/>
              </p:cNvSpPr>
              <p:nvPr/>
            </p:nvSpPr>
            <p:spPr bwMode="auto">
              <a:xfrm>
                <a:off x="6437314" y="1133475"/>
                <a:ext cx="234950" cy="0"/>
              </a:xfrm>
              <a:prstGeom prst="line">
                <a:avLst/>
              </a:prstGeom>
              <a:noFill/>
              <a:ln w="15875" cap="rnd">
                <a:solidFill>
                  <a:srgbClr val="3B38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Line 243"/>
              <p:cNvSpPr>
                <a:spLocks noChangeShapeType="1"/>
              </p:cNvSpPr>
              <p:nvPr/>
            </p:nvSpPr>
            <p:spPr bwMode="auto">
              <a:xfrm>
                <a:off x="6437314" y="1220788"/>
                <a:ext cx="125413" cy="0"/>
              </a:xfrm>
              <a:prstGeom prst="line">
                <a:avLst/>
              </a:prstGeom>
              <a:noFill/>
              <a:ln w="15875" cap="rnd">
                <a:solidFill>
                  <a:srgbClr val="3B38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Line 244"/>
              <p:cNvSpPr>
                <a:spLocks noChangeShapeType="1"/>
              </p:cNvSpPr>
              <p:nvPr/>
            </p:nvSpPr>
            <p:spPr bwMode="auto">
              <a:xfrm>
                <a:off x="6437314" y="949325"/>
                <a:ext cx="234950" cy="0"/>
              </a:xfrm>
              <a:prstGeom prst="line">
                <a:avLst/>
              </a:prstGeom>
              <a:noFill/>
              <a:ln w="15875" cap="rnd">
                <a:solidFill>
                  <a:srgbClr val="3B38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Line 260"/>
              <p:cNvSpPr>
                <a:spLocks noChangeShapeType="1"/>
              </p:cNvSpPr>
              <p:nvPr/>
            </p:nvSpPr>
            <p:spPr bwMode="auto">
              <a:xfrm>
                <a:off x="6650039" y="1257300"/>
                <a:ext cx="104775" cy="0"/>
              </a:xfrm>
              <a:prstGeom prst="line">
                <a:avLst/>
              </a:prstGeom>
              <a:noFill/>
              <a:ln w="15875" cap="rnd">
                <a:solidFill>
                  <a:srgbClr val="3B38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Line 261"/>
              <p:cNvSpPr>
                <a:spLocks noChangeShapeType="1"/>
              </p:cNvSpPr>
              <p:nvPr/>
            </p:nvSpPr>
            <p:spPr bwMode="auto">
              <a:xfrm flipV="1">
                <a:off x="6700839" y="1206500"/>
                <a:ext cx="0" cy="103188"/>
              </a:xfrm>
              <a:prstGeom prst="line">
                <a:avLst/>
              </a:prstGeom>
              <a:noFill/>
              <a:ln w="15875" cap="rnd">
                <a:solidFill>
                  <a:srgbClr val="3B383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61" name="矩形 60"/>
            <p:cNvSpPr/>
            <p:nvPr/>
          </p:nvSpPr>
          <p:spPr>
            <a:xfrm>
              <a:off x="6901357" y="3319301"/>
              <a:ext cx="877163" cy="369332"/>
            </a:xfrm>
            <a:prstGeom prst="rect">
              <a:avLst/>
            </a:prstGeom>
          </p:spPr>
          <p:txBody>
            <a:bodyPr wrap="none">
              <a:spAutoFit/>
            </a:bodyPr>
            <a:lstStyle/>
            <a:p>
              <a:pPr algn="ctr">
                <a:defRPr/>
              </a:pPr>
              <a:r>
                <a:rPr lang="zh-CN" altLang="en-US" dirty="0" smtClean="0">
                  <a:solidFill>
                    <a:srgbClr val="FFFFFF"/>
                  </a:solidFill>
                  <a:latin typeface="Arial" panose="020B0604020202020204" pitchFamily="34" charset="0"/>
                  <a:ea typeface="微软雅黑" panose="020B0503020204020204" pitchFamily="34" charset="-122"/>
                </a:rPr>
                <a:t>三季度</a:t>
              </a:r>
              <a:endParaRPr lang="zh-CN" altLang="en-US" dirty="0">
                <a:solidFill>
                  <a:srgbClr val="FFFFFF"/>
                </a:solidFill>
                <a:latin typeface="Arial" panose="020B0604020202020204" pitchFamily="34" charset="0"/>
                <a:ea typeface="微软雅黑" panose="020B0503020204020204" pitchFamily="34" charset="-122"/>
              </a:endParaRPr>
            </a:p>
          </p:txBody>
        </p:sp>
      </p:grpSp>
      <p:grpSp>
        <p:nvGrpSpPr>
          <p:cNvPr id="69" name="组合 68"/>
          <p:cNvGrpSpPr/>
          <p:nvPr/>
        </p:nvGrpSpPr>
        <p:grpSpPr>
          <a:xfrm>
            <a:off x="9424668" y="2514627"/>
            <a:ext cx="1293745" cy="1548411"/>
            <a:chOff x="9424668" y="2514627"/>
            <a:chExt cx="1293745" cy="1548411"/>
          </a:xfrm>
        </p:grpSpPr>
        <p:sp>
          <p:nvSpPr>
            <p:cNvPr id="70" name="KSO_Shape"/>
            <p:cNvSpPr/>
            <p:nvPr/>
          </p:nvSpPr>
          <p:spPr>
            <a:xfrm rot="18877542">
              <a:off x="9509108" y="2938171"/>
              <a:ext cx="1124867" cy="1124867"/>
            </a:xfrm>
            <a:prstGeom prst="roundRect">
              <a:avLst/>
            </a:prstGeom>
            <a:solidFill>
              <a:srgbClr val="D74B5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1" name="KSO_Shape"/>
            <p:cNvSpPr/>
            <p:nvPr/>
          </p:nvSpPr>
          <p:spPr>
            <a:xfrm rot="18877542">
              <a:off x="9424668" y="2514627"/>
              <a:ext cx="1293745" cy="1293745"/>
            </a:xfrm>
            <a:prstGeom prst="roundRect">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2" name="椭圆 71"/>
            <p:cNvSpPr/>
            <p:nvPr/>
          </p:nvSpPr>
          <p:spPr>
            <a:xfrm>
              <a:off x="9812868" y="2650647"/>
              <a:ext cx="517343" cy="51734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884578" y="2719125"/>
              <a:ext cx="367995" cy="366712"/>
              <a:chOff x="4465639" y="4611687"/>
              <a:chExt cx="455613" cy="454025"/>
            </a:xfrm>
          </p:grpSpPr>
          <p:sp>
            <p:nvSpPr>
              <p:cNvPr id="75" name="Freeform 163"/>
              <p:cNvSpPr>
                <a:spLocks/>
              </p:cNvSpPr>
              <p:nvPr/>
            </p:nvSpPr>
            <p:spPr bwMode="auto">
              <a:xfrm>
                <a:off x="4465639" y="4611687"/>
                <a:ext cx="455613" cy="454025"/>
              </a:xfrm>
              <a:custGeom>
                <a:avLst/>
                <a:gdLst>
                  <a:gd name="T0" fmla="*/ 112 w 248"/>
                  <a:gd name="T1" fmla="*/ 0 h 248"/>
                  <a:gd name="T2" fmla="*/ 100 w 248"/>
                  <a:gd name="T3" fmla="*/ 27 h 248"/>
                  <a:gd name="T4" fmla="*/ 83 w 248"/>
                  <a:gd name="T5" fmla="*/ 42 h 248"/>
                  <a:gd name="T6" fmla="*/ 60 w 248"/>
                  <a:gd name="T7" fmla="*/ 28 h 248"/>
                  <a:gd name="T8" fmla="*/ 28 w 248"/>
                  <a:gd name="T9" fmla="*/ 44 h 248"/>
                  <a:gd name="T10" fmla="*/ 39 w 248"/>
                  <a:gd name="T11" fmla="*/ 71 h 248"/>
                  <a:gd name="T12" fmla="*/ 39 w 248"/>
                  <a:gd name="T13" fmla="*/ 92 h 248"/>
                  <a:gd name="T14" fmla="*/ 12 w 248"/>
                  <a:gd name="T15" fmla="*/ 100 h 248"/>
                  <a:gd name="T16" fmla="*/ 0 w 248"/>
                  <a:gd name="T17" fmla="*/ 136 h 248"/>
                  <a:gd name="T18" fmla="*/ 27 w 248"/>
                  <a:gd name="T19" fmla="*/ 148 h 248"/>
                  <a:gd name="T20" fmla="*/ 42 w 248"/>
                  <a:gd name="T21" fmla="*/ 165 h 248"/>
                  <a:gd name="T22" fmla="*/ 28 w 248"/>
                  <a:gd name="T23" fmla="*/ 188 h 248"/>
                  <a:gd name="T24" fmla="*/ 44 w 248"/>
                  <a:gd name="T25" fmla="*/ 220 h 248"/>
                  <a:gd name="T26" fmla="*/ 71 w 248"/>
                  <a:gd name="T27" fmla="*/ 209 h 248"/>
                  <a:gd name="T28" fmla="*/ 92 w 248"/>
                  <a:gd name="T29" fmla="*/ 209 h 248"/>
                  <a:gd name="T30" fmla="*/ 100 w 248"/>
                  <a:gd name="T31" fmla="*/ 236 h 248"/>
                  <a:gd name="T32" fmla="*/ 124 w 248"/>
                  <a:gd name="T33" fmla="*/ 248 h 248"/>
                  <a:gd name="T34" fmla="*/ 148 w 248"/>
                  <a:gd name="T35" fmla="*/ 236 h 248"/>
                  <a:gd name="T36" fmla="*/ 156 w 248"/>
                  <a:gd name="T37" fmla="*/ 209 h 248"/>
                  <a:gd name="T38" fmla="*/ 177 w 248"/>
                  <a:gd name="T39" fmla="*/ 209 h 248"/>
                  <a:gd name="T40" fmla="*/ 204 w 248"/>
                  <a:gd name="T41" fmla="*/ 220 h 248"/>
                  <a:gd name="T42" fmla="*/ 220 w 248"/>
                  <a:gd name="T43" fmla="*/ 188 h 248"/>
                  <a:gd name="T44" fmla="*/ 206 w 248"/>
                  <a:gd name="T45" fmla="*/ 165 h 248"/>
                  <a:gd name="T46" fmla="*/ 221 w 248"/>
                  <a:gd name="T47" fmla="*/ 148 h 248"/>
                  <a:gd name="T48" fmla="*/ 248 w 248"/>
                  <a:gd name="T49" fmla="*/ 136 h 248"/>
                  <a:gd name="T50" fmla="*/ 236 w 248"/>
                  <a:gd name="T51" fmla="*/ 100 h 248"/>
                  <a:gd name="T52" fmla="*/ 209 w 248"/>
                  <a:gd name="T53" fmla="*/ 92 h 248"/>
                  <a:gd name="T54" fmla="*/ 209 w 248"/>
                  <a:gd name="T55" fmla="*/ 71 h 248"/>
                  <a:gd name="T56" fmla="*/ 220 w 248"/>
                  <a:gd name="T57" fmla="*/ 44 h 248"/>
                  <a:gd name="T58" fmla="*/ 188 w 248"/>
                  <a:gd name="T59" fmla="*/ 28 h 248"/>
                  <a:gd name="T60" fmla="*/ 165 w 248"/>
                  <a:gd name="T61" fmla="*/ 42 h 248"/>
                  <a:gd name="T62" fmla="*/ 148 w 248"/>
                  <a:gd name="T63" fmla="*/ 27 h 248"/>
                  <a:gd name="T64" fmla="*/ 136 w 248"/>
                  <a:gd name="T6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5875" cap="rnd">
                <a:solidFill>
                  <a:srgbClr val="D74B5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64"/>
              <p:cNvSpPr>
                <a:spLocks/>
              </p:cNvSpPr>
              <p:nvPr/>
            </p:nvSpPr>
            <p:spPr bwMode="auto">
              <a:xfrm>
                <a:off x="4643439" y="4789487"/>
                <a:ext cx="100013" cy="98425"/>
              </a:xfrm>
              <a:custGeom>
                <a:avLst/>
                <a:gdLst>
                  <a:gd name="T0" fmla="*/ 50 w 54"/>
                  <a:gd name="T1" fmla="*/ 32 h 54"/>
                  <a:gd name="T2" fmla="*/ 22 w 54"/>
                  <a:gd name="T3" fmla="*/ 4 h 54"/>
                  <a:gd name="T4" fmla="*/ 4 w 54"/>
                  <a:gd name="T5" fmla="*/ 22 h 54"/>
                  <a:gd name="T6" fmla="*/ 32 w 54"/>
                  <a:gd name="T7" fmla="*/ 50 h 54"/>
                  <a:gd name="T8" fmla="*/ 50 w 54"/>
                  <a:gd name="T9" fmla="*/ 32 h 54"/>
                </a:gdLst>
                <a:ahLst/>
                <a:cxnLst>
                  <a:cxn ang="0">
                    <a:pos x="T0" y="T1"/>
                  </a:cxn>
                  <a:cxn ang="0">
                    <a:pos x="T2" y="T3"/>
                  </a:cxn>
                  <a:cxn ang="0">
                    <a:pos x="T4" y="T5"/>
                  </a:cxn>
                  <a:cxn ang="0">
                    <a:pos x="T6" y="T7"/>
                  </a:cxn>
                  <a:cxn ang="0">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5875" cap="rnd">
                <a:solidFill>
                  <a:srgbClr val="D74B5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74" name="矩形 73"/>
            <p:cNvSpPr/>
            <p:nvPr/>
          </p:nvSpPr>
          <p:spPr>
            <a:xfrm>
              <a:off x="9642693" y="3306524"/>
              <a:ext cx="877163" cy="369332"/>
            </a:xfrm>
            <a:prstGeom prst="rect">
              <a:avLst/>
            </a:prstGeom>
          </p:spPr>
          <p:txBody>
            <a:bodyPr wrap="none">
              <a:spAutoFit/>
            </a:bodyPr>
            <a:lstStyle/>
            <a:p>
              <a:pPr algn="ctr">
                <a:defRPr/>
              </a:pPr>
              <a:r>
                <a:rPr lang="zh-CN" altLang="en-US" dirty="0" smtClean="0">
                  <a:solidFill>
                    <a:srgbClr val="FFFFFF"/>
                  </a:solidFill>
                  <a:latin typeface="Arial" panose="020B0604020202020204" pitchFamily="34" charset="0"/>
                  <a:ea typeface="微软雅黑" panose="020B0503020204020204" pitchFamily="34" charset="-122"/>
                </a:rPr>
                <a:t>四季度</a:t>
              </a:r>
              <a:endParaRPr lang="zh-CN" altLang="en-US" dirty="0">
                <a:solidFill>
                  <a:srgbClr val="FFFFFF"/>
                </a:solidFill>
                <a:latin typeface="Arial" panose="020B0604020202020204" pitchFamily="34" charset="0"/>
                <a:ea typeface="微软雅黑" panose="020B0503020204020204" pitchFamily="34" charset="-122"/>
              </a:endParaRPr>
            </a:p>
          </p:txBody>
        </p:sp>
      </p:grpSp>
      <p:sp>
        <p:nvSpPr>
          <p:cNvPr id="77" name="MH_Text_1"/>
          <p:cNvSpPr/>
          <p:nvPr>
            <p:custDataLst>
              <p:tags r:id="rId1"/>
            </p:custDataLst>
          </p:nvPr>
        </p:nvSpPr>
        <p:spPr>
          <a:xfrm>
            <a:off x="1011768" y="4778582"/>
            <a:ext cx="2077447" cy="1067705"/>
          </a:xfrm>
          <a:prstGeom prst="rect">
            <a:avLst/>
          </a:prstGeom>
        </p:spPr>
        <p:txBody>
          <a:bodyPr lIns="0" tIns="0" rIns="0" bIns="0">
            <a:noAutofit/>
          </a:bodyPr>
          <a:lstStyle/>
          <a:p>
            <a:pPr algn="just">
              <a:lnSpc>
                <a:spcPct val="11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文本，或者通过复杂你的文本后，粘贴在进行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编辑，单击添加文本，或者通过复杂你的文本后，粘贴在进行编辑</a:t>
            </a: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925218" y="4343532"/>
            <a:ext cx="1107996" cy="369332"/>
          </a:xfrm>
          <a:prstGeom prst="rect">
            <a:avLst/>
          </a:prstGeom>
        </p:spPr>
        <p:txBody>
          <a:bodyPr wrap="none">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9" name="直接连接符 78"/>
          <p:cNvCxnSpPr/>
          <p:nvPr/>
        </p:nvCxnSpPr>
        <p:spPr>
          <a:xfrm>
            <a:off x="1011768" y="4692117"/>
            <a:ext cx="207744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11768" y="6070974"/>
            <a:ext cx="2077447" cy="0"/>
          </a:xfrm>
          <a:prstGeom prst="line">
            <a:avLst/>
          </a:prstGeom>
          <a:ln w="111125" cap="rnd">
            <a:solidFill>
              <a:srgbClr val="3B3838"/>
            </a:solidFill>
          </a:ln>
        </p:spPr>
        <p:style>
          <a:lnRef idx="1">
            <a:schemeClr val="accent1"/>
          </a:lnRef>
          <a:fillRef idx="0">
            <a:schemeClr val="accent1"/>
          </a:fillRef>
          <a:effectRef idx="0">
            <a:schemeClr val="accent1"/>
          </a:effectRef>
          <a:fontRef idx="minor">
            <a:schemeClr val="tx1"/>
          </a:fontRef>
        </p:style>
      </p:cxnSp>
      <p:sp>
        <p:nvSpPr>
          <p:cNvPr id="81" name="MH_Text_1"/>
          <p:cNvSpPr/>
          <p:nvPr>
            <p:custDataLst>
              <p:tags r:id="rId2"/>
            </p:custDataLst>
          </p:nvPr>
        </p:nvSpPr>
        <p:spPr>
          <a:xfrm>
            <a:off x="3864355" y="4801407"/>
            <a:ext cx="2077447" cy="1067705"/>
          </a:xfrm>
          <a:prstGeom prst="rect">
            <a:avLst/>
          </a:prstGeom>
        </p:spPr>
        <p:txBody>
          <a:bodyPr lIns="0" tIns="0" rIns="0" bIns="0">
            <a:noAutofit/>
          </a:bodyPr>
          <a:lstStyle/>
          <a:p>
            <a:pPr algn="just">
              <a:lnSpc>
                <a:spcPct val="11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文本，或者通过复杂你的文本后，粘贴在进行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编辑，单击添加文本，或者通过复杂你的文本后，粘贴在进行编辑</a:t>
            </a: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3777805" y="4366357"/>
            <a:ext cx="1107996" cy="369332"/>
          </a:xfrm>
          <a:prstGeom prst="rect">
            <a:avLst/>
          </a:prstGeom>
        </p:spPr>
        <p:txBody>
          <a:bodyPr wrap="none">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3" name="直接连接符 82"/>
          <p:cNvCxnSpPr/>
          <p:nvPr/>
        </p:nvCxnSpPr>
        <p:spPr>
          <a:xfrm>
            <a:off x="3864355" y="4714942"/>
            <a:ext cx="207744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864355" y="6093799"/>
            <a:ext cx="2077447" cy="0"/>
          </a:xfrm>
          <a:prstGeom prst="line">
            <a:avLst/>
          </a:prstGeom>
          <a:ln w="111125" cap="rnd">
            <a:solidFill>
              <a:srgbClr val="767171"/>
            </a:solidFill>
          </a:ln>
        </p:spPr>
        <p:style>
          <a:lnRef idx="1">
            <a:schemeClr val="accent1"/>
          </a:lnRef>
          <a:fillRef idx="0">
            <a:schemeClr val="accent1"/>
          </a:fillRef>
          <a:effectRef idx="0">
            <a:schemeClr val="accent1"/>
          </a:effectRef>
          <a:fontRef idx="minor">
            <a:schemeClr val="tx1"/>
          </a:fontRef>
        </p:style>
      </p:cxnSp>
      <p:sp>
        <p:nvSpPr>
          <p:cNvPr id="85" name="MH_Text_1"/>
          <p:cNvSpPr/>
          <p:nvPr>
            <p:custDataLst>
              <p:tags r:id="rId3"/>
            </p:custDataLst>
          </p:nvPr>
        </p:nvSpPr>
        <p:spPr>
          <a:xfrm>
            <a:off x="6569072" y="4785612"/>
            <a:ext cx="2077447" cy="1067705"/>
          </a:xfrm>
          <a:prstGeom prst="rect">
            <a:avLst/>
          </a:prstGeom>
        </p:spPr>
        <p:txBody>
          <a:bodyPr lIns="0" tIns="0" rIns="0" bIns="0">
            <a:noAutofit/>
          </a:bodyPr>
          <a:lstStyle/>
          <a:p>
            <a:pPr algn="just">
              <a:lnSpc>
                <a:spcPct val="11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文本，或者通过复杂你的文本后，粘贴在进行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编辑，单击添加文本，或者通过复杂你的文本后，粘贴在进行编辑</a:t>
            </a: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6482522" y="4350562"/>
            <a:ext cx="1107996" cy="369332"/>
          </a:xfrm>
          <a:prstGeom prst="rect">
            <a:avLst/>
          </a:prstGeom>
        </p:spPr>
        <p:txBody>
          <a:bodyPr wrap="none">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7" name="直接连接符 86"/>
          <p:cNvCxnSpPr/>
          <p:nvPr/>
        </p:nvCxnSpPr>
        <p:spPr>
          <a:xfrm>
            <a:off x="6569072" y="4699147"/>
            <a:ext cx="207744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6569072" y="6078004"/>
            <a:ext cx="2077447" cy="0"/>
          </a:xfrm>
          <a:prstGeom prst="line">
            <a:avLst/>
          </a:prstGeom>
          <a:ln w="111125" cap="rnd">
            <a:solidFill>
              <a:srgbClr val="3B3838"/>
            </a:solidFill>
          </a:ln>
        </p:spPr>
        <p:style>
          <a:lnRef idx="1">
            <a:schemeClr val="accent1"/>
          </a:lnRef>
          <a:fillRef idx="0">
            <a:schemeClr val="accent1"/>
          </a:fillRef>
          <a:effectRef idx="0">
            <a:schemeClr val="accent1"/>
          </a:effectRef>
          <a:fontRef idx="minor">
            <a:schemeClr val="tx1"/>
          </a:fontRef>
        </p:style>
      </p:cxnSp>
      <p:sp>
        <p:nvSpPr>
          <p:cNvPr id="89" name="MH_Text_1"/>
          <p:cNvSpPr/>
          <p:nvPr>
            <p:custDataLst>
              <p:tags r:id="rId4"/>
            </p:custDataLst>
          </p:nvPr>
        </p:nvSpPr>
        <p:spPr>
          <a:xfrm>
            <a:off x="9175245" y="4829786"/>
            <a:ext cx="2077447" cy="1067705"/>
          </a:xfrm>
          <a:prstGeom prst="rect">
            <a:avLst/>
          </a:prstGeom>
        </p:spPr>
        <p:txBody>
          <a:bodyPr lIns="0" tIns="0" rIns="0" bIns="0">
            <a:noAutofit/>
          </a:bodyPr>
          <a:lstStyle/>
          <a:p>
            <a:pPr algn="just">
              <a:lnSpc>
                <a:spcPct val="11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文本，或者通过复杂你的文本后，粘贴在进行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编辑，单击添加文本，或者通过复杂你的文本后，粘贴在进行编辑</a:t>
            </a: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0000"/>
              </a:lnSpc>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9088695" y="4394736"/>
            <a:ext cx="1107996" cy="369332"/>
          </a:xfrm>
          <a:prstGeom prst="rect">
            <a:avLst/>
          </a:prstGeom>
        </p:spPr>
        <p:txBody>
          <a:bodyPr wrap="none">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91" name="直接连接符 90"/>
          <p:cNvCxnSpPr/>
          <p:nvPr/>
        </p:nvCxnSpPr>
        <p:spPr>
          <a:xfrm>
            <a:off x="9175245" y="4743321"/>
            <a:ext cx="2077447"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9175245" y="6122178"/>
            <a:ext cx="2077447" cy="0"/>
          </a:xfrm>
          <a:prstGeom prst="line">
            <a:avLst/>
          </a:prstGeom>
          <a:ln w="111125" cap="rnd">
            <a:solidFill>
              <a:srgbClr val="D74B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490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fade">
                                      <p:cBhvr>
                                        <p:cTn id="14" dur="1000"/>
                                        <p:tgtEl>
                                          <p:spTgt spid="77"/>
                                        </p:tgtEl>
                                      </p:cBhvr>
                                    </p:animEffect>
                                    <p:anim calcmode="lin" valueType="num">
                                      <p:cBhvr>
                                        <p:cTn id="15" dur="1000" fill="hold"/>
                                        <p:tgtEl>
                                          <p:spTgt spid="77"/>
                                        </p:tgtEl>
                                        <p:attrNameLst>
                                          <p:attrName>ppt_x</p:attrName>
                                        </p:attrNameLst>
                                      </p:cBhvr>
                                      <p:tavLst>
                                        <p:tav tm="0">
                                          <p:val>
                                            <p:strVal val="#ppt_x"/>
                                          </p:val>
                                        </p:tav>
                                        <p:tav tm="100000">
                                          <p:val>
                                            <p:strVal val="#ppt_x"/>
                                          </p:val>
                                        </p:tav>
                                      </p:tavLst>
                                    </p:anim>
                                    <p:anim calcmode="lin" valueType="num">
                                      <p:cBhvr>
                                        <p:cTn id="16" dur="1000" fill="hold"/>
                                        <p:tgtEl>
                                          <p:spTgt spid="7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1000"/>
                                        <p:tgtEl>
                                          <p:spTgt spid="78"/>
                                        </p:tgtEl>
                                      </p:cBhvr>
                                    </p:animEffect>
                                    <p:anim calcmode="lin" valueType="num">
                                      <p:cBhvr>
                                        <p:cTn id="20" dur="1000" fill="hold"/>
                                        <p:tgtEl>
                                          <p:spTgt spid="78"/>
                                        </p:tgtEl>
                                        <p:attrNameLst>
                                          <p:attrName>ppt_x</p:attrName>
                                        </p:attrNameLst>
                                      </p:cBhvr>
                                      <p:tavLst>
                                        <p:tav tm="0">
                                          <p:val>
                                            <p:strVal val="#ppt_x"/>
                                          </p:val>
                                        </p:tav>
                                        <p:tav tm="100000">
                                          <p:val>
                                            <p:strVal val="#ppt_x"/>
                                          </p:val>
                                        </p:tav>
                                      </p:tavLst>
                                    </p:anim>
                                    <p:anim calcmode="lin" valueType="num">
                                      <p:cBhvr>
                                        <p:cTn id="21" dur="1000" fill="hold"/>
                                        <p:tgtEl>
                                          <p:spTgt spid="7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1000"/>
                                        <p:tgtEl>
                                          <p:spTgt spid="79"/>
                                        </p:tgtEl>
                                      </p:cBhvr>
                                    </p:animEffect>
                                    <p:anim calcmode="lin" valueType="num">
                                      <p:cBhvr>
                                        <p:cTn id="25" dur="1000" fill="hold"/>
                                        <p:tgtEl>
                                          <p:spTgt spid="79"/>
                                        </p:tgtEl>
                                        <p:attrNameLst>
                                          <p:attrName>ppt_x</p:attrName>
                                        </p:attrNameLst>
                                      </p:cBhvr>
                                      <p:tavLst>
                                        <p:tav tm="0">
                                          <p:val>
                                            <p:strVal val="#ppt_x"/>
                                          </p:val>
                                        </p:tav>
                                        <p:tav tm="100000">
                                          <p:val>
                                            <p:strVal val="#ppt_x"/>
                                          </p:val>
                                        </p:tav>
                                      </p:tavLst>
                                    </p:anim>
                                    <p:anim calcmode="lin" valueType="num">
                                      <p:cBhvr>
                                        <p:cTn id="26" dur="1000" fill="hold"/>
                                        <p:tgtEl>
                                          <p:spTgt spid="7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1000"/>
                                        <p:tgtEl>
                                          <p:spTgt spid="80"/>
                                        </p:tgtEl>
                                      </p:cBhvr>
                                    </p:animEffect>
                                    <p:anim calcmode="lin" valueType="num">
                                      <p:cBhvr>
                                        <p:cTn id="30" dur="1000" fill="hold"/>
                                        <p:tgtEl>
                                          <p:spTgt spid="80"/>
                                        </p:tgtEl>
                                        <p:attrNameLst>
                                          <p:attrName>ppt_x</p:attrName>
                                        </p:attrNameLst>
                                      </p:cBhvr>
                                      <p:tavLst>
                                        <p:tav tm="0">
                                          <p:val>
                                            <p:strVal val="#ppt_x"/>
                                          </p:val>
                                        </p:tav>
                                        <p:tav tm="100000">
                                          <p:val>
                                            <p:strVal val="#ppt_x"/>
                                          </p:val>
                                        </p:tav>
                                      </p:tavLst>
                                    </p:anim>
                                    <p:anim calcmode="lin" valueType="num">
                                      <p:cBhvr>
                                        <p:cTn id="31" dur="1000" fill="hold"/>
                                        <p:tgtEl>
                                          <p:spTgt spid="8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par>
                                <p:cTn id="40" presetID="42" presetClass="entr" presetSubtype="0" fill="hold"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1000"/>
                                        <p:tgtEl>
                                          <p:spTgt spid="83"/>
                                        </p:tgtEl>
                                      </p:cBhvr>
                                    </p:animEffect>
                                    <p:anim calcmode="lin" valueType="num">
                                      <p:cBhvr>
                                        <p:cTn id="43" dur="1000" fill="hold"/>
                                        <p:tgtEl>
                                          <p:spTgt spid="83"/>
                                        </p:tgtEl>
                                        <p:attrNameLst>
                                          <p:attrName>ppt_x</p:attrName>
                                        </p:attrNameLst>
                                      </p:cBhvr>
                                      <p:tavLst>
                                        <p:tav tm="0">
                                          <p:val>
                                            <p:strVal val="#ppt_x"/>
                                          </p:val>
                                        </p:tav>
                                        <p:tav tm="100000">
                                          <p:val>
                                            <p:strVal val="#ppt_x"/>
                                          </p:val>
                                        </p:tav>
                                      </p:tavLst>
                                    </p:anim>
                                    <p:anim calcmode="lin" valueType="num">
                                      <p:cBhvr>
                                        <p:cTn id="44" dur="1000" fill="hold"/>
                                        <p:tgtEl>
                                          <p:spTgt spid="8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1000"/>
                                        <p:tgtEl>
                                          <p:spTgt spid="82"/>
                                        </p:tgtEl>
                                      </p:cBhvr>
                                    </p:animEffect>
                                    <p:anim calcmode="lin" valueType="num">
                                      <p:cBhvr>
                                        <p:cTn id="48" dur="1000" fill="hold"/>
                                        <p:tgtEl>
                                          <p:spTgt spid="82"/>
                                        </p:tgtEl>
                                        <p:attrNameLst>
                                          <p:attrName>ppt_x</p:attrName>
                                        </p:attrNameLst>
                                      </p:cBhvr>
                                      <p:tavLst>
                                        <p:tav tm="0">
                                          <p:val>
                                            <p:strVal val="#ppt_x"/>
                                          </p:val>
                                        </p:tav>
                                        <p:tav tm="100000">
                                          <p:val>
                                            <p:strVal val="#ppt_x"/>
                                          </p:val>
                                        </p:tav>
                                      </p:tavLst>
                                    </p:anim>
                                    <p:anim calcmode="lin" valueType="num">
                                      <p:cBhvr>
                                        <p:cTn id="49" dur="1000" fill="hold"/>
                                        <p:tgtEl>
                                          <p:spTgt spid="8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1000"/>
                                        <p:tgtEl>
                                          <p:spTgt spid="81"/>
                                        </p:tgtEl>
                                      </p:cBhvr>
                                    </p:animEffect>
                                    <p:anim calcmode="lin" valueType="num">
                                      <p:cBhvr>
                                        <p:cTn id="53" dur="1000" fill="hold"/>
                                        <p:tgtEl>
                                          <p:spTgt spid="81"/>
                                        </p:tgtEl>
                                        <p:attrNameLst>
                                          <p:attrName>ppt_x</p:attrName>
                                        </p:attrNameLst>
                                      </p:cBhvr>
                                      <p:tavLst>
                                        <p:tav tm="0">
                                          <p:val>
                                            <p:strVal val="#ppt_x"/>
                                          </p:val>
                                        </p:tav>
                                        <p:tav tm="100000">
                                          <p:val>
                                            <p:strVal val="#ppt_x"/>
                                          </p:val>
                                        </p:tav>
                                      </p:tavLst>
                                    </p:anim>
                                    <p:anim calcmode="lin" valueType="num">
                                      <p:cBhvr>
                                        <p:cTn id="54" dur="10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1000"/>
                                        <p:tgtEl>
                                          <p:spTgt spid="84"/>
                                        </p:tgtEl>
                                      </p:cBhvr>
                                    </p:animEffect>
                                    <p:anim calcmode="lin" valueType="num">
                                      <p:cBhvr>
                                        <p:cTn id="58" dur="1000" fill="hold"/>
                                        <p:tgtEl>
                                          <p:spTgt spid="84"/>
                                        </p:tgtEl>
                                        <p:attrNameLst>
                                          <p:attrName>ppt_x</p:attrName>
                                        </p:attrNameLst>
                                      </p:cBhvr>
                                      <p:tavLst>
                                        <p:tav tm="0">
                                          <p:val>
                                            <p:strVal val="#ppt_x"/>
                                          </p:val>
                                        </p:tav>
                                        <p:tav tm="100000">
                                          <p:val>
                                            <p:strVal val="#ppt_x"/>
                                          </p:val>
                                        </p:tav>
                                      </p:tavLst>
                                    </p:anim>
                                    <p:anim calcmode="lin" valueType="num">
                                      <p:cBhvr>
                                        <p:cTn id="59" dur="1000" fill="hold"/>
                                        <p:tgtEl>
                                          <p:spTgt spid="84"/>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10" presetClass="entr" presetSubtype="0"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3500"/>
                            </p:stCondLst>
                            <p:childTnLst>
                              <p:par>
                                <p:cTn id="65" presetID="22" presetClass="entr" presetSubtype="8"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1000"/>
                                        <p:tgtEl>
                                          <p:spTgt spid="86"/>
                                        </p:tgtEl>
                                      </p:cBhvr>
                                    </p:animEffect>
                                    <p:anim calcmode="lin" valueType="num">
                                      <p:cBhvr>
                                        <p:cTn id="71" dur="1000" fill="hold"/>
                                        <p:tgtEl>
                                          <p:spTgt spid="86"/>
                                        </p:tgtEl>
                                        <p:attrNameLst>
                                          <p:attrName>ppt_x</p:attrName>
                                        </p:attrNameLst>
                                      </p:cBhvr>
                                      <p:tavLst>
                                        <p:tav tm="0">
                                          <p:val>
                                            <p:strVal val="#ppt_x"/>
                                          </p:val>
                                        </p:tav>
                                        <p:tav tm="100000">
                                          <p:val>
                                            <p:strVal val="#ppt_x"/>
                                          </p:val>
                                        </p:tav>
                                      </p:tavLst>
                                    </p:anim>
                                    <p:anim calcmode="lin" valueType="num">
                                      <p:cBhvr>
                                        <p:cTn id="72" dur="1000" fill="hold"/>
                                        <p:tgtEl>
                                          <p:spTgt spid="8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fade">
                                      <p:cBhvr>
                                        <p:cTn id="75" dur="1000"/>
                                        <p:tgtEl>
                                          <p:spTgt spid="87"/>
                                        </p:tgtEl>
                                      </p:cBhvr>
                                    </p:animEffect>
                                    <p:anim calcmode="lin" valueType="num">
                                      <p:cBhvr>
                                        <p:cTn id="76" dur="1000" fill="hold"/>
                                        <p:tgtEl>
                                          <p:spTgt spid="87"/>
                                        </p:tgtEl>
                                        <p:attrNameLst>
                                          <p:attrName>ppt_x</p:attrName>
                                        </p:attrNameLst>
                                      </p:cBhvr>
                                      <p:tavLst>
                                        <p:tav tm="0">
                                          <p:val>
                                            <p:strVal val="#ppt_x"/>
                                          </p:val>
                                        </p:tav>
                                        <p:tav tm="100000">
                                          <p:val>
                                            <p:strVal val="#ppt_x"/>
                                          </p:val>
                                        </p:tav>
                                      </p:tavLst>
                                    </p:anim>
                                    <p:anim calcmode="lin" valueType="num">
                                      <p:cBhvr>
                                        <p:cTn id="77" dur="1000" fill="hold"/>
                                        <p:tgtEl>
                                          <p:spTgt spid="8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fade">
                                      <p:cBhvr>
                                        <p:cTn id="80" dur="1000"/>
                                        <p:tgtEl>
                                          <p:spTgt spid="85"/>
                                        </p:tgtEl>
                                      </p:cBhvr>
                                    </p:animEffect>
                                    <p:anim calcmode="lin" valueType="num">
                                      <p:cBhvr>
                                        <p:cTn id="81" dur="1000" fill="hold"/>
                                        <p:tgtEl>
                                          <p:spTgt spid="85"/>
                                        </p:tgtEl>
                                        <p:attrNameLst>
                                          <p:attrName>ppt_x</p:attrName>
                                        </p:attrNameLst>
                                      </p:cBhvr>
                                      <p:tavLst>
                                        <p:tav tm="0">
                                          <p:val>
                                            <p:strVal val="#ppt_x"/>
                                          </p:val>
                                        </p:tav>
                                        <p:tav tm="100000">
                                          <p:val>
                                            <p:strVal val="#ppt_x"/>
                                          </p:val>
                                        </p:tav>
                                      </p:tavLst>
                                    </p:anim>
                                    <p:anim calcmode="lin" valueType="num">
                                      <p:cBhvr>
                                        <p:cTn id="82" dur="1000" fill="hold"/>
                                        <p:tgtEl>
                                          <p:spTgt spid="85"/>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fade">
                                      <p:cBhvr>
                                        <p:cTn id="85" dur="1000"/>
                                        <p:tgtEl>
                                          <p:spTgt spid="88"/>
                                        </p:tgtEl>
                                      </p:cBhvr>
                                    </p:animEffect>
                                    <p:anim calcmode="lin" valueType="num">
                                      <p:cBhvr>
                                        <p:cTn id="86" dur="1000" fill="hold"/>
                                        <p:tgtEl>
                                          <p:spTgt spid="88"/>
                                        </p:tgtEl>
                                        <p:attrNameLst>
                                          <p:attrName>ppt_x</p:attrName>
                                        </p:attrNameLst>
                                      </p:cBhvr>
                                      <p:tavLst>
                                        <p:tav tm="0">
                                          <p:val>
                                            <p:strVal val="#ppt_x"/>
                                          </p:val>
                                        </p:tav>
                                        <p:tav tm="100000">
                                          <p:val>
                                            <p:strVal val="#ppt_x"/>
                                          </p:val>
                                        </p:tav>
                                      </p:tavLst>
                                    </p:anim>
                                    <p:anim calcmode="lin" valueType="num">
                                      <p:cBhvr>
                                        <p:cTn id="87" dur="1000" fill="hold"/>
                                        <p:tgtEl>
                                          <p:spTgt spid="88"/>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10" presetClass="entr" presetSubtype="0" fill="hold" nodeType="after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fade">
                                      <p:cBhvr>
                                        <p:cTn id="91" dur="500"/>
                                        <p:tgtEl>
                                          <p:spTgt spid="69"/>
                                        </p:tgtEl>
                                      </p:cBhvr>
                                    </p:animEffect>
                                  </p:childTnLst>
                                </p:cTn>
                              </p:par>
                              <p:par>
                                <p:cTn id="92" presetID="42" presetClass="entr" presetSubtype="0" fill="hold" grpId="0" nodeType="with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fade">
                                      <p:cBhvr>
                                        <p:cTn id="94" dur="1000"/>
                                        <p:tgtEl>
                                          <p:spTgt spid="90"/>
                                        </p:tgtEl>
                                      </p:cBhvr>
                                    </p:animEffect>
                                    <p:anim calcmode="lin" valueType="num">
                                      <p:cBhvr>
                                        <p:cTn id="95" dur="1000" fill="hold"/>
                                        <p:tgtEl>
                                          <p:spTgt spid="90"/>
                                        </p:tgtEl>
                                        <p:attrNameLst>
                                          <p:attrName>ppt_x</p:attrName>
                                        </p:attrNameLst>
                                      </p:cBhvr>
                                      <p:tavLst>
                                        <p:tav tm="0">
                                          <p:val>
                                            <p:strVal val="#ppt_x"/>
                                          </p:val>
                                        </p:tav>
                                        <p:tav tm="100000">
                                          <p:val>
                                            <p:strVal val="#ppt_x"/>
                                          </p:val>
                                        </p:tav>
                                      </p:tavLst>
                                    </p:anim>
                                    <p:anim calcmode="lin" valueType="num">
                                      <p:cBhvr>
                                        <p:cTn id="96" dur="1000" fill="hold"/>
                                        <p:tgtEl>
                                          <p:spTgt spid="90"/>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fade">
                                      <p:cBhvr>
                                        <p:cTn id="99" dur="1000"/>
                                        <p:tgtEl>
                                          <p:spTgt spid="91"/>
                                        </p:tgtEl>
                                      </p:cBhvr>
                                    </p:animEffect>
                                    <p:anim calcmode="lin" valueType="num">
                                      <p:cBhvr>
                                        <p:cTn id="100" dur="1000" fill="hold"/>
                                        <p:tgtEl>
                                          <p:spTgt spid="91"/>
                                        </p:tgtEl>
                                        <p:attrNameLst>
                                          <p:attrName>ppt_x</p:attrName>
                                        </p:attrNameLst>
                                      </p:cBhvr>
                                      <p:tavLst>
                                        <p:tav tm="0">
                                          <p:val>
                                            <p:strVal val="#ppt_x"/>
                                          </p:val>
                                        </p:tav>
                                        <p:tav tm="100000">
                                          <p:val>
                                            <p:strVal val="#ppt_x"/>
                                          </p:val>
                                        </p:tav>
                                      </p:tavLst>
                                    </p:anim>
                                    <p:anim calcmode="lin" valueType="num">
                                      <p:cBhvr>
                                        <p:cTn id="101" dur="1000" fill="hold"/>
                                        <p:tgtEl>
                                          <p:spTgt spid="9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fade">
                                      <p:cBhvr>
                                        <p:cTn id="104" dur="1000"/>
                                        <p:tgtEl>
                                          <p:spTgt spid="89"/>
                                        </p:tgtEl>
                                      </p:cBhvr>
                                    </p:animEffect>
                                    <p:anim calcmode="lin" valueType="num">
                                      <p:cBhvr>
                                        <p:cTn id="105" dur="1000" fill="hold"/>
                                        <p:tgtEl>
                                          <p:spTgt spid="89"/>
                                        </p:tgtEl>
                                        <p:attrNameLst>
                                          <p:attrName>ppt_x</p:attrName>
                                        </p:attrNameLst>
                                      </p:cBhvr>
                                      <p:tavLst>
                                        <p:tav tm="0">
                                          <p:val>
                                            <p:strVal val="#ppt_x"/>
                                          </p:val>
                                        </p:tav>
                                        <p:tav tm="100000">
                                          <p:val>
                                            <p:strVal val="#ppt_x"/>
                                          </p:val>
                                        </p:tav>
                                      </p:tavLst>
                                    </p:anim>
                                    <p:anim calcmode="lin" valueType="num">
                                      <p:cBhvr>
                                        <p:cTn id="106" dur="1000" fill="hold"/>
                                        <p:tgtEl>
                                          <p:spTgt spid="89"/>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92"/>
                                        </p:tgtEl>
                                        <p:attrNameLst>
                                          <p:attrName>style.visibility</p:attrName>
                                        </p:attrNameLst>
                                      </p:cBhvr>
                                      <p:to>
                                        <p:strVal val="visible"/>
                                      </p:to>
                                    </p:set>
                                    <p:animEffect transition="in" filter="fade">
                                      <p:cBhvr>
                                        <p:cTn id="109" dur="1000"/>
                                        <p:tgtEl>
                                          <p:spTgt spid="92"/>
                                        </p:tgtEl>
                                      </p:cBhvr>
                                    </p:animEffect>
                                    <p:anim calcmode="lin" valueType="num">
                                      <p:cBhvr>
                                        <p:cTn id="110" dur="1000" fill="hold"/>
                                        <p:tgtEl>
                                          <p:spTgt spid="92"/>
                                        </p:tgtEl>
                                        <p:attrNameLst>
                                          <p:attrName>ppt_x</p:attrName>
                                        </p:attrNameLst>
                                      </p:cBhvr>
                                      <p:tavLst>
                                        <p:tav tm="0">
                                          <p:val>
                                            <p:strVal val="#ppt_x"/>
                                          </p:val>
                                        </p:tav>
                                        <p:tav tm="100000">
                                          <p:val>
                                            <p:strVal val="#ppt_x"/>
                                          </p:val>
                                        </p:tav>
                                      </p:tavLst>
                                    </p:anim>
                                    <p:anim calcmode="lin" valueType="num">
                                      <p:cBhvr>
                                        <p:cTn id="111"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77" grpId="0"/>
      <p:bldP spid="78" grpId="0"/>
      <p:bldP spid="81" grpId="0"/>
      <p:bldP spid="82" grpId="0"/>
      <p:bldP spid="85" grpId="0"/>
      <p:bldP spid="86" grpId="0"/>
      <p:bldP spid="89" grpId="0"/>
      <p:bldP spid="9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p:cNvSpPr/>
          <p:nvPr/>
        </p:nvSpPr>
        <p:spPr>
          <a:xfrm>
            <a:off x="-36257" y="-16503"/>
            <a:ext cx="12228257" cy="6874503"/>
          </a:xfrm>
          <a:prstGeom prst="rect">
            <a:avLst/>
          </a:prstGeom>
          <a:blipFill>
            <a:blip r:embed="rId2"/>
            <a:srcRect/>
            <a:stretch>
              <a:fillRect l="311" t="-9720" r="-311" b="-20782"/>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p:nvPr/>
        </p:nvSpPr>
        <p:spPr>
          <a:xfrm>
            <a:off x="1074018" y="400855"/>
            <a:ext cx="208828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itchFamily="34" charset="-122"/>
                <a:ea typeface="微软雅黑" pitchFamily="34" charset="-122"/>
              </a:rPr>
              <a:t>风险保障措施</a:t>
            </a:r>
            <a:endParaRPr lang="en-US" altLang="zh-CN" sz="2400" b="1" dirty="0" smtClean="0">
              <a:solidFill>
                <a:schemeClr val="bg1"/>
              </a:solidFill>
              <a:latin typeface="微软雅黑" pitchFamily="34" charset="-122"/>
              <a:ea typeface="微软雅黑" pitchFamily="34" charset="-122"/>
            </a:endParaRPr>
          </a:p>
          <a:p>
            <a:pPr algn="l"/>
            <a:r>
              <a:rPr lang="en-US" altLang="zh-CN" sz="1400" b="1" dirty="0" smtClean="0">
                <a:solidFill>
                  <a:schemeClr val="bg1"/>
                </a:solidFill>
                <a:latin typeface="Impact MT Std" pitchFamily="34" charset="0"/>
              </a:rPr>
              <a:t>RISK SAFEGUAR MEASURES</a:t>
            </a:r>
            <a:endParaRPr lang="zh-CN" altLang="en-US" sz="2400" b="1" dirty="0" smtClean="0">
              <a:solidFill>
                <a:schemeClr val="bg1"/>
              </a:solidFill>
              <a:latin typeface="Impact MT Std" pitchFamily="34" charset="0"/>
              <a:ea typeface="微软雅黑" pitchFamily="34" charset="-122"/>
            </a:endParaRPr>
          </a:p>
        </p:txBody>
      </p:sp>
      <p:sp>
        <p:nvSpPr>
          <p:cNvPr id="71" name="KSO_Shape"/>
          <p:cNvSpPr/>
          <p:nvPr/>
        </p:nvSpPr>
        <p:spPr>
          <a:xfrm>
            <a:off x="488928" y="357242"/>
            <a:ext cx="585090" cy="56071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3" name="Freeform 6"/>
          <p:cNvSpPr>
            <a:spLocks/>
          </p:cNvSpPr>
          <p:nvPr/>
        </p:nvSpPr>
        <p:spPr bwMode="auto">
          <a:xfrm flipH="1">
            <a:off x="4747060" y="-27040"/>
            <a:ext cx="7481196" cy="6885040"/>
          </a:xfrm>
          <a:custGeom>
            <a:avLst/>
            <a:gdLst>
              <a:gd name="T0" fmla="*/ 0 w 2863"/>
              <a:gd name="T1" fmla="*/ 0 h 3241"/>
              <a:gd name="T2" fmla="*/ 2863 w 2863"/>
              <a:gd name="T3" fmla="*/ 0 h 3241"/>
              <a:gd name="T4" fmla="*/ 1101 w 2863"/>
              <a:gd name="T5" fmla="*/ 3241 h 3241"/>
              <a:gd name="T6" fmla="*/ 0 w 2863"/>
              <a:gd name="T7" fmla="*/ 3241 h 3241"/>
              <a:gd name="T8" fmla="*/ 0 w 2863"/>
              <a:gd name="T9" fmla="*/ 0 h 3241"/>
              <a:gd name="connsiteX0" fmla="*/ 0 w 10000"/>
              <a:gd name="connsiteY0" fmla="*/ 0 h 10021"/>
              <a:gd name="connsiteX1" fmla="*/ 10000 w 10000"/>
              <a:gd name="connsiteY1" fmla="*/ 0 h 10021"/>
              <a:gd name="connsiteX2" fmla="*/ 4089 w 10000"/>
              <a:gd name="connsiteY2" fmla="*/ 10021 h 10021"/>
              <a:gd name="connsiteX3" fmla="*/ 0 w 10000"/>
              <a:gd name="connsiteY3" fmla="*/ 10000 h 10021"/>
              <a:gd name="connsiteX4" fmla="*/ 0 w 10000"/>
              <a:gd name="connsiteY4" fmla="*/ 0 h 10021"/>
              <a:gd name="connsiteX0" fmla="*/ 0 w 9846"/>
              <a:gd name="connsiteY0" fmla="*/ 0 h 10021"/>
              <a:gd name="connsiteX1" fmla="*/ 9846 w 9846"/>
              <a:gd name="connsiteY1" fmla="*/ 0 h 10021"/>
              <a:gd name="connsiteX2" fmla="*/ 4089 w 9846"/>
              <a:gd name="connsiteY2" fmla="*/ 10021 h 10021"/>
              <a:gd name="connsiteX3" fmla="*/ 0 w 9846"/>
              <a:gd name="connsiteY3" fmla="*/ 10000 h 10021"/>
              <a:gd name="connsiteX4" fmla="*/ 0 w 9846"/>
              <a:gd name="connsiteY4" fmla="*/ 0 h 10021"/>
              <a:gd name="connsiteX0" fmla="*/ 0 w 10000"/>
              <a:gd name="connsiteY0" fmla="*/ 0 h 10021"/>
              <a:gd name="connsiteX1" fmla="*/ 10000 w 10000"/>
              <a:gd name="connsiteY1" fmla="*/ 0 h 10021"/>
              <a:gd name="connsiteX2" fmla="*/ 4198 w 10000"/>
              <a:gd name="connsiteY2" fmla="*/ 10021 h 10021"/>
              <a:gd name="connsiteX3" fmla="*/ 0 w 10000"/>
              <a:gd name="connsiteY3" fmla="*/ 9979 h 10021"/>
              <a:gd name="connsiteX4" fmla="*/ 0 w 10000"/>
              <a:gd name="connsiteY4" fmla="*/ 0 h 10021"/>
              <a:gd name="connsiteX0" fmla="*/ 0 w 10000"/>
              <a:gd name="connsiteY0" fmla="*/ 0 h 10021"/>
              <a:gd name="connsiteX1" fmla="*/ 10000 w 10000"/>
              <a:gd name="connsiteY1" fmla="*/ 0 h 10021"/>
              <a:gd name="connsiteX2" fmla="*/ 4215 w 10000"/>
              <a:gd name="connsiteY2" fmla="*/ 10021 h 10021"/>
              <a:gd name="connsiteX3" fmla="*/ 0 w 10000"/>
              <a:gd name="connsiteY3" fmla="*/ 9979 h 10021"/>
              <a:gd name="connsiteX4" fmla="*/ 0 w 10000"/>
              <a:gd name="connsiteY4" fmla="*/ 0 h 10021"/>
              <a:gd name="connsiteX0" fmla="*/ 0 w 10000"/>
              <a:gd name="connsiteY0" fmla="*/ 0 h 10021"/>
              <a:gd name="connsiteX1" fmla="*/ 10000 w 10000"/>
              <a:gd name="connsiteY1" fmla="*/ 0 h 10021"/>
              <a:gd name="connsiteX2" fmla="*/ 4299 w 10000"/>
              <a:gd name="connsiteY2" fmla="*/ 10021 h 10021"/>
              <a:gd name="connsiteX3" fmla="*/ 0 w 10000"/>
              <a:gd name="connsiteY3" fmla="*/ 9979 h 10021"/>
              <a:gd name="connsiteX4" fmla="*/ 0 w 10000"/>
              <a:gd name="connsiteY4" fmla="*/ 0 h 1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21">
                <a:moveTo>
                  <a:pt x="0" y="0"/>
                </a:moveTo>
                <a:lnTo>
                  <a:pt x="10000" y="0"/>
                </a:lnTo>
                <a:lnTo>
                  <a:pt x="4299" y="10021"/>
                </a:lnTo>
                <a:lnTo>
                  <a:pt x="0" y="9979"/>
                </a:lnTo>
                <a:lnTo>
                  <a:pt x="0" y="0"/>
                </a:lnTo>
                <a:close/>
              </a:path>
            </a:pathLst>
          </a:custGeom>
          <a:solidFill>
            <a:srgbClr val="3B3838">
              <a:alpha val="78000"/>
            </a:srgbClr>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2799" kern="0">
              <a:solidFill>
                <a:srgbClr val="000000"/>
              </a:solidFill>
              <a:latin typeface="微软雅黑"/>
              <a:ea typeface="微软雅黑"/>
              <a:sym typeface="Gill Sans" charset="0"/>
            </a:endParaRPr>
          </a:p>
        </p:txBody>
      </p:sp>
      <p:sp>
        <p:nvSpPr>
          <p:cNvPr id="74" name="Freeform 6"/>
          <p:cNvSpPr>
            <a:spLocks/>
          </p:cNvSpPr>
          <p:nvPr/>
        </p:nvSpPr>
        <p:spPr bwMode="auto">
          <a:xfrm flipH="1">
            <a:off x="5228912" y="-944"/>
            <a:ext cx="6964158" cy="6885040"/>
          </a:xfrm>
          <a:custGeom>
            <a:avLst/>
            <a:gdLst>
              <a:gd name="T0" fmla="*/ 0 w 2863"/>
              <a:gd name="T1" fmla="*/ 0 h 3241"/>
              <a:gd name="T2" fmla="*/ 2863 w 2863"/>
              <a:gd name="T3" fmla="*/ 0 h 3241"/>
              <a:gd name="T4" fmla="*/ 1101 w 2863"/>
              <a:gd name="T5" fmla="*/ 3241 h 3241"/>
              <a:gd name="T6" fmla="*/ 0 w 2863"/>
              <a:gd name="T7" fmla="*/ 3241 h 3241"/>
              <a:gd name="T8" fmla="*/ 0 w 2863"/>
              <a:gd name="T9" fmla="*/ 0 h 3241"/>
              <a:gd name="connsiteX0" fmla="*/ 0 w 10000"/>
              <a:gd name="connsiteY0" fmla="*/ 0 h 10021"/>
              <a:gd name="connsiteX1" fmla="*/ 10000 w 10000"/>
              <a:gd name="connsiteY1" fmla="*/ 0 h 10021"/>
              <a:gd name="connsiteX2" fmla="*/ 4089 w 10000"/>
              <a:gd name="connsiteY2" fmla="*/ 10021 h 10021"/>
              <a:gd name="connsiteX3" fmla="*/ 0 w 10000"/>
              <a:gd name="connsiteY3" fmla="*/ 10000 h 10021"/>
              <a:gd name="connsiteX4" fmla="*/ 0 w 10000"/>
              <a:gd name="connsiteY4" fmla="*/ 0 h 10021"/>
              <a:gd name="connsiteX0" fmla="*/ 0 w 9846"/>
              <a:gd name="connsiteY0" fmla="*/ 0 h 10021"/>
              <a:gd name="connsiteX1" fmla="*/ 9846 w 9846"/>
              <a:gd name="connsiteY1" fmla="*/ 0 h 10021"/>
              <a:gd name="connsiteX2" fmla="*/ 4089 w 9846"/>
              <a:gd name="connsiteY2" fmla="*/ 10021 h 10021"/>
              <a:gd name="connsiteX3" fmla="*/ 0 w 9846"/>
              <a:gd name="connsiteY3" fmla="*/ 10000 h 10021"/>
              <a:gd name="connsiteX4" fmla="*/ 0 w 9846"/>
              <a:gd name="connsiteY4" fmla="*/ 0 h 10021"/>
              <a:gd name="connsiteX0" fmla="*/ 0 w 10000"/>
              <a:gd name="connsiteY0" fmla="*/ 0 h 10021"/>
              <a:gd name="connsiteX1" fmla="*/ 10000 w 10000"/>
              <a:gd name="connsiteY1" fmla="*/ 0 h 10021"/>
              <a:gd name="connsiteX2" fmla="*/ 4198 w 10000"/>
              <a:gd name="connsiteY2" fmla="*/ 10021 h 10021"/>
              <a:gd name="connsiteX3" fmla="*/ 0 w 10000"/>
              <a:gd name="connsiteY3" fmla="*/ 9979 h 10021"/>
              <a:gd name="connsiteX4" fmla="*/ 0 w 10000"/>
              <a:gd name="connsiteY4" fmla="*/ 0 h 10021"/>
              <a:gd name="connsiteX0" fmla="*/ 0 w 10000"/>
              <a:gd name="connsiteY0" fmla="*/ 0 h 10021"/>
              <a:gd name="connsiteX1" fmla="*/ 10000 w 10000"/>
              <a:gd name="connsiteY1" fmla="*/ 0 h 10021"/>
              <a:gd name="connsiteX2" fmla="*/ 4215 w 10000"/>
              <a:gd name="connsiteY2" fmla="*/ 10021 h 10021"/>
              <a:gd name="connsiteX3" fmla="*/ 0 w 10000"/>
              <a:gd name="connsiteY3" fmla="*/ 9979 h 10021"/>
              <a:gd name="connsiteX4" fmla="*/ 0 w 10000"/>
              <a:gd name="connsiteY4" fmla="*/ 0 h 10021"/>
              <a:gd name="connsiteX0" fmla="*/ 0 w 10000"/>
              <a:gd name="connsiteY0" fmla="*/ 0 h 10021"/>
              <a:gd name="connsiteX1" fmla="*/ 10000 w 10000"/>
              <a:gd name="connsiteY1" fmla="*/ 0 h 10021"/>
              <a:gd name="connsiteX2" fmla="*/ 4299 w 10000"/>
              <a:gd name="connsiteY2" fmla="*/ 10021 h 10021"/>
              <a:gd name="connsiteX3" fmla="*/ 0 w 10000"/>
              <a:gd name="connsiteY3" fmla="*/ 9979 h 10021"/>
              <a:gd name="connsiteX4" fmla="*/ 0 w 10000"/>
              <a:gd name="connsiteY4" fmla="*/ 0 h 1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21">
                <a:moveTo>
                  <a:pt x="0" y="0"/>
                </a:moveTo>
                <a:lnTo>
                  <a:pt x="10000" y="0"/>
                </a:lnTo>
                <a:lnTo>
                  <a:pt x="4299" y="10021"/>
                </a:lnTo>
                <a:lnTo>
                  <a:pt x="0" y="9979"/>
                </a:lnTo>
                <a:lnTo>
                  <a:pt x="0" y="0"/>
                </a:lnTo>
                <a:close/>
              </a:path>
            </a:pathLst>
          </a:custGeom>
          <a:solidFill>
            <a:srgbClr val="3B3838">
              <a:alpha val="78000"/>
            </a:srgbClr>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2799" kern="0">
              <a:solidFill>
                <a:srgbClr val="000000"/>
              </a:solidFill>
              <a:latin typeface="微软雅黑"/>
              <a:ea typeface="微软雅黑"/>
              <a:sym typeface="Gill Sans" charset="0"/>
            </a:endParaRPr>
          </a:p>
        </p:txBody>
      </p:sp>
      <p:sp>
        <p:nvSpPr>
          <p:cNvPr id="75" name="Freeform 14"/>
          <p:cNvSpPr>
            <a:spLocks/>
          </p:cNvSpPr>
          <p:nvPr/>
        </p:nvSpPr>
        <p:spPr bwMode="auto">
          <a:xfrm flipH="1">
            <a:off x="5001773" y="4684901"/>
            <a:ext cx="3551550" cy="1047755"/>
          </a:xfrm>
          <a:custGeom>
            <a:avLst/>
            <a:gdLst>
              <a:gd name="T0" fmla="*/ 281 w 1604"/>
              <a:gd name="T1" fmla="*/ 0 h 524"/>
              <a:gd name="T2" fmla="*/ 1327 w 1604"/>
              <a:gd name="T3" fmla="*/ 0 h 524"/>
              <a:gd name="T4" fmla="*/ 1604 w 1604"/>
              <a:gd name="T5" fmla="*/ 524 h 524"/>
              <a:gd name="T6" fmla="*/ 6 w 1604"/>
              <a:gd name="T7" fmla="*/ 524 h 524"/>
              <a:gd name="T8" fmla="*/ 0 w 1604"/>
              <a:gd name="T9" fmla="*/ 515 h 524"/>
              <a:gd name="T10" fmla="*/ 281 w 1604"/>
              <a:gd name="T11" fmla="*/ 0 h 524"/>
              <a:gd name="connsiteX0" fmla="*/ 1722 w 10000"/>
              <a:gd name="connsiteY0" fmla="*/ 0 h 10000"/>
              <a:gd name="connsiteX1" fmla="*/ 8273 w 10000"/>
              <a:gd name="connsiteY1" fmla="*/ 0 h 10000"/>
              <a:gd name="connsiteX2" fmla="*/ 10000 w 10000"/>
              <a:gd name="connsiteY2" fmla="*/ 10000 h 10000"/>
              <a:gd name="connsiteX3" fmla="*/ 37 w 10000"/>
              <a:gd name="connsiteY3" fmla="*/ 10000 h 10000"/>
              <a:gd name="connsiteX4" fmla="*/ 0 w 10000"/>
              <a:gd name="connsiteY4" fmla="*/ 9828 h 10000"/>
              <a:gd name="connsiteX5" fmla="*/ 1722 w 10000"/>
              <a:gd name="connsiteY5" fmla="*/ 0 h 10000"/>
              <a:gd name="connsiteX0" fmla="*/ 1722 w 10000"/>
              <a:gd name="connsiteY0" fmla="*/ 0 h 10000"/>
              <a:gd name="connsiteX1" fmla="*/ 8273 w 10000"/>
              <a:gd name="connsiteY1" fmla="*/ 0 h 10000"/>
              <a:gd name="connsiteX2" fmla="*/ 10000 w 10000"/>
              <a:gd name="connsiteY2" fmla="*/ 10000 h 10000"/>
              <a:gd name="connsiteX3" fmla="*/ 0 w 10000"/>
              <a:gd name="connsiteY3" fmla="*/ 9828 h 10000"/>
              <a:gd name="connsiteX4" fmla="*/ 1722 w 10000"/>
              <a:gd name="connsiteY4" fmla="*/ 0 h 10000"/>
              <a:gd name="connsiteX0" fmla="*/ 1742 w 10020"/>
              <a:gd name="connsiteY0" fmla="*/ 0 h 10000"/>
              <a:gd name="connsiteX1" fmla="*/ 8293 w 10020"/>
              <a:gd name="connsiteY1" fmla="*/ 0 h 10000"/>
              <a:gd name="connsiteX2" fmla="*/ 10020 w 10020"/>
              <a:gd name="connsiteY2" fmla="*/ 10000 h 10000"/>
              <a:gd name="connsiteX3" fmla="*/ 0 w 10020"/>
              <a:gd name="connsiteY3" fmla="*/ 9766 h 10000"/>
              <a:gd name="connsiteX4" fmla="*/ 1742 w 10020"/>
              <a:gd name="connsiteY4" fmla="*/ 0 h 10000"/>
              <a:gd name="connsiteX0" fmla="*/ 1742 w 10060"/>
              <a:gd name="connsiteY0" fmla="*/ 0 h 10000"/>
              <a:gd name="connsiteX1" fmla="*/ 8293 w 10060"/>
              <a:gd name="connsiteY1" fmla="*/ 0 h 10000"/>
              <a:gd name="connsiteX2" fmla="*/ 10060 w 10060"/>
              <a:gd name="connsiteY2" fmla="*/ 10000 h 10000"/>
              <a:gd name="connsiteX3" fmla="*/ 0 w 10060"/>
              <a:gd name="connsiteY3" fmla="*/ 9766 h 10000"/>
              <a:gd name="connsiteX4" fmla="*/ 1742 w 10060"/>
              <a:gd name="connsiteY4" fmla="*/ 0 h 10000"/>
              <a:gd name="connsiteX0" fmla="*/ 1742 w 10060"/>
              <a:gd name="connsiteY0" fmla="*/ 0 h 10000"/>
              <a:gd name="connsiteX1" fmla="*/ 8323 w 10060"/>
              <a:gd name="connsiteY1" fmla="*/ 31 h 10000"/>
              <a:gd name="connsiteX2" fmla="*/ 10060 w 10060"/>
              <a:gd name="connsiteY2" fmla="*/ 10000 h 10000"/>
              <a:gd name="connsiteX3" fmla="*/ 0 w 10060"/>
              <a:gd name="connsiteY3" fmla="*/ 9766 h 10000"/>
              <a:gd name="connsiteX4" fmla="*/ 1742 w 1006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 h="10000">
                <a:moveTo>
                  <a:pt x="1742" y="0"/>
                </a:moveTo>
                <a:lnTo>
                  <a:pt x="8323" y="31"/>
                </a:lnTo>
                <a:lnTo>
                  <a:pt x="10060" y="10000"/>
                </a:lnTo>
                <a:lnTo>
                  <a:pt x="0" y="9766"/>
                </a:lnTo>
                <a:lnTo>
                  <a:pt x="1742" y="0"/>
                </a:lnTo>
                <a:close/>
              </a:path>
            </a:pathLst>
          </a:custGeom>
          <a:solidFill>
            <a:schemeClr val="bg1">
              <a:lumMod val="50000"/>
              <a:alpha val="60000"/>
            </a:schemeClr>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2799" kern="0">
              <a:solidFill>
                <a:srgbClr val="000000"/>
              </a:solidFill>
              <a:latin typeface="微软雅黑"/>
              <a:ea typeface="微软雅黑"/>
              <a:sym typeface="Gill Sans" charset="0"/>
            </a:endParaRPr>
          </a:p>
        </p:txBody>
      </p:sp>
      <p:grpSp>
        <p:nvGrpSpPr>
          <p:cNvPr id="76" name="Group 3"/>
          <p:cNvGrpSpPr/>
          <p:nvPr/>
        </p:nvGrpSpPr>
        <p:grpSpPr>
          <a:xfrm flipH="1">
            <a:off x="7774455" y="4396422"/>
            <a:ext cx="1377289" cy="1318238"/>
            <a:chOff x="2227263" y="2425484"/>
            <a:chExt cx="993398" cy="1046596"/>
          </a:xfrm>
        </p:grpSpPr>
        <p:sp>
          <p:nvSpPr>
            <p:cNvPr id="77" name="Freeform 9"/>
            <p:cNvSpPr>
              <a:spLocks/>
            </p:cNvSpPr>
            <p:nvPr/>
          </p:nvSpPr>
          <p:spPr bwMode="auto">
            <a:xfrm>
              <a:off x="2230437" y="2425484"/>
              <a:ext cx="990224" cy="229033"/>
            </a:xfrm>
            <a:custGeom>
              <a:avLst/>
              <a:gdLst>
                <a:gd name="T0" fmla="*/ 630 w 630"/>
                <a:gd name="T1" fmla="*/ 0 h 143"/>
                <a:gd name="T2" fmla="*/ 553 w 630"/>
                <a:gd name="T3" fmla="*/ 143 h 143"/>
                <a:gd name="T4" fmla="*/ 0 w 630"/>
                <a:gd name="T5" fmla="*/ 143 h 143"/>
                <a:gd name="T6" fmla="*/ 630 w 630"/>
                <a:gd name="T7" fmla="*/ 0 h 143"/>
                <a:gd name="connsiteX0" fmla="*/ 9901 w 9901"/>
                <a:gd name="connsiteY0" fmla="*/ 0 h 10089"/>
                <a:gd name="connsiteX1" fmla="*/ 8778 w 9901"/>
                <a:gd name="connsiteY1" fmla="*/ 10089 h 10089"/>
                <a:gd name="connsiteX2" fmla="*/ 0 w 9901"/>
                <a:gd name="connsiteY2" fmla="*/ 10089 h 10089"/>
                <a:gd name="connsiteX3" fmla="*/ 9901 w 9901"/>
                <a:gd name="connsiteY3" fmla="*/ 0 h 10089"/>
              </a:gdLst>
              <a:ahLst/>
              <a:cxnLst>
                <a:cxn ang="0">
                  <a:pos x="connsiteX0" y="connsiteY0"/>
                </a:cxn>
                <a:cxn ang="0">
                  <a:pos x="connsiteX1" y="connsiteY1"/>
                </a:cxn>
                <a:cxn ang="0">
                  <a:pos x="connsiteX2" y="connsiteY2"/>
                </a:cxn>
                <a:cxn ang="0">
                  <a:pos x="connsiteX3" y="connsiteY3"/>
                </a:cxn>
              </a:cxnLst>
              <a:rect l="l" t="t" r="r" b="b"/>
              <a:pathLst>
                <a:path w="9901" h="10089">
                  <a:moveTo>
                    <a:pt x="9901" y="0"/>
                  </a:moveTo>
                  <a:lnTo>
                    <a:pt x="8778" y="10089"/>
                  </a:lnTo>
                  <a:lnTo>
                    <a:pt x="0" y="10089"/>
                  </a:lnTo>
                  <a:lnTo>
                    <a:pt x="9901" y="0"/>
                  </a:lnTo>
                  <a:close/>
                </a:path>
              </a:pathLst>
            </a:custGeom>
            <a:gradFill>
              <a:gsLst>
                <a:gs pos="1250">
                  <a:srgbClr val="969696">
                    <a:lumMod val="50000"/>
                  </a:srgbClr>
                </a:gs>
                <a:gs pos="37000">
                  <a:srgbClr val="969696">
                    <a:lumMod val="50000"/>
                  </a:srgbClr>
                </a:gs>
                <a:gs pos="75000">
                  <a:srgbClr val="000000"/>
                </a:gs>
              </a:gsLst>
              <a:lin ang="1800000" scaled="0"/>
            </a:gradFill>
            <a:ln w="0">
              <a:noFill/>
              <a:prstDash val="solid"/>
              <a:round/>
              <a:headEnd/>
              <a:tailEnd/>
            </a:ln>
          </p:spPr>
          <p:txBody>
            <a:bodyPr vert="horz" wrap="square" lIns="91416" tIns="45708" rIns="91416" bIns="45708" numCol="1" anchor="t" anchorCtr="0" compatLnSpc="1">
              <a:prstTxWarp prst="textNoShape">
                <a:avLst/>
              </a:prstTxWarp>
            </a:bodyPr>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sp>
          <p:nvSpPr>
            <p:cNvPr id="78" name="Freeform 15"/>
            <p:cNvSpPr>
              <a:spLocks/>
            </p:cNvSpPr>
            <p:nvPr/>
          </p:nvSpPr>
          <p:spPr bwMode="auto">
            <a:xfrm>
              <a:off x="2227263" y="2654517"/>
              <a:ext cx="881063" cy="817563"/>
            </a:xfrm>
            <a:custGeom>
              <a:avLst/>
              <a:gdLst>
                <a:gd name="T0" fmla="*/ 0 w 555"/>
                <a:gd name="T1" fmla="*/ 0 h 515"/>
                <a:gd name="T2" fmla="*/ 555 w 555"/>
                <a:gd name="T3" fmla="*/ 0 h 515"/>
                <a:gd name="T4" fmla="*/ 274 w 555"/>
                <a:gd name="T5" fmla="*/ 515 h 515"/>
                <a:gd name="T6" fmla="*/ 0 w 555"/>
                <a:gd name="T7" fmla="*/ 0 h 515"/>
              </a:gdLst>
              <a:ahLst/>
              <a:cxnLst>
                <a:cxn ang="0">
                  <a:pos x="T0" y="T1"/>
                </a:cxn>
                <a:cxn ang="0">
                  <a:pos x="T2" y="T3"/>
                </a:cxn>
                <a:cxn ang="0">
                  <a:pos x="T4" y="T5"/>
                </a:cxn>
                <a:cxn ang="0">
                  <a:pos x="T6" y="T7"/>
                </a:cxn>
              </a:cxnLst>
              <a:rect l="0" t="0" r="r" b="b"/>
              <a:pathLst>
                <a:path w="555" h="515">
                  <a:moveTo>
                    <a:pt x="0" y="0"/>
                  </a:moveTo>
                  <a:lnTo>
                    <a:pt x="555" y="0"/>
                  </a:lnTo>
                  <a:lnTo>
                    <a:pt x="274" y="515"/>
                  </a:lnTo>
                  <a:lnTo>
                    <a:pt x="0" y="0"/>
                  </a:lnTo>
                  <a:close/>
                </a:path>
              </a:pathLst>
            </a:custGeom>
            <a:solidFill>
              <a:schemeClr val="bg1">
                <a:lumMod val="50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grpSp>
      <p:sp>
        <p:nvSpPr>
          <p:cNvPr id="79" name="Freeform 16"/>
          <p:cNvSpPr>
            <a:spLocks/>
          </p:cNvSpPr>
          <p:nvPr/>
        </p:nvSpPr>
        <p:spPr bwMode="auto">
          <a:xfrm flipH="1">
            <a:off x="4389817" y="3563828"/>
            <a:ext cx="3504592" cy="1053316"/>
          </a:xfrm>
          <a:custGeom>
            <a:avLst/>
            <a:gdLst>
              <a:gd name="T0" fmla="*/ 283 w 1599"/>
              <a:gd name="T1" fmla="*/ 0 h 524"/>
              <a:gd name="T2" fmla="*/ 1322 w 1599"/>
              <a:gd name="T3" fmla="*/ 0 h 524"/>
              <a:gd name="T4" fmla="*/ 1599 w 1599"/>
              <a:gd name="T5" fmla="*/ 524 h 524"/>
              <a:gd name="T6" fmla="*/ 0 w 1599"/>
              <a:gd name="T7" fmla="*/ 524 h 524"/>
              <a:gd name="T8" fmla="*/ 283 w 1599"/>
              <a:gd name="T9" fmla="*/ 0 h 524"/>
              <a:gd name="connsiteX0" fmla="*/ 1728 w 10000"/>
              <a:gd name="connsiteY0" fmla="*/ 0 h 10032"/>
              <a:gd name="connsiteX1" fmla="*/ 8268 w 10000"/>
              <a:gd name="connsiteY1" fmla="*/ 32 h 10032"/>
              <a:gd name="connsiteX2" fmla="*/ 10000 w 10000"/>
              <a:gd name="connsiteY2" fmla="*/ 10032 h 10032"/>
              <a:gd name="connsiteX3" fmla="*/ 0 w 10000"/>
              <a:gd name="connsiteY3" fmla="*/ 10032 h 10032"/>
              <a:gd name="connsiteX4" fmla="*/ 1728 w 10000"/>
              <a:gd name="connsiteY4" fmla="*/ 0 h 10032"/>
              <a:gd name="connsiteX0" fmla="*/ 1697 w 9969"/>
              <a:gd name="connsiteY0" fmla="*/ 0 h 10032"/>
              <a:gd name="connsiteX1" fmla="*/ 8237 w 9969"/>
              <a:gd name="connsiteY1" fmla="*/ 32 h 10032"/>
              <a:gd name="connsiteX2" fmla="*/ 9969 w 9969"/>
              <a:gd name="connsiteY2" fmla="*/ 10032 h 10032"/>
              <a:gd name="connsiteX3" fmla="*/ 0 w 9969"/>
              <a:gd name="connsiteY3" fmla="*/ 9935 h 10032"/>
              <a:gd name="connsiteX4" fmla="*/ 1697 w 9969"/>
              <a:gd name="connsiteY4" fmla="*/ 0 h 10032"/>
              <a:gd name="connsiteX0" fmla="*/ 1744 w 10042"/>
              <a:gd name="connsiteY0" fmla="*/ 0 h 10000"/>
              <a:gd name="connsiteX1" fmla="*/ 8305 w 10042"/>
              <a:gd name="connsiteY1" fmla="*/ 32 h 10000"/>
              <a:gd name="connsiteX2" fmla="*/ 10042 w 10042"/>
              <a:gd name="connsiteY2" fmla="*/ 10000 h 10000"/>
              <a:gd name="connsiteX3" fmla="*/ 0 w 10042"/>
              <a:gd name="connsiteY3" fmla="*/ 9903 h 10000"/>
              <a:gd name="connsiteX4" fmla="*/ 1744 w 10042"/>
              <a:gd name="connsiteY4" fmla="*/ 0 h 10000"/>
              <a:gd name="connsiteX0" fmla="*/ 1797 w 10095"/>
              <a:gd name="connsiteY0" fmla="*/ 0 h 10000"/>
              <a:gd name="connsiteX1" fmla="*/ 8358 w 10095"/>
              <a:gd name="connsiteY1" fmla="*/ 32 h 10000"/>
              <a:gd name="connsiteX2" fmla="*/ 10095 w 10095"/>
              <a:gd name="connsiteY2" fmla="*/ 10000 h 10000"/>
              <a:gd name="connsiteX3" fmla="*/ 0 w 10095"/>
              <a:gd name="connsiteY3" fmla="*/ 9935 h 10000"/>
              <a:gd name="connsiteX4" fmla="*/ 1797 w 10095"/>
              <a:gd name="connsiteY4" fmla="*/ 0 h 10000"/>
              <a:gd name="connsiteX0" fmla="*/ 1777 w 10075"/>
              <a:gd name="connsiteY0" fmla="*/ 0 h 10000"/>
              <a:gd name="connsiteX1" fmla="*/ 8338 w 10075"/>
              <a:gd name="connsiteY1" fmla="*/ 32 h 10000"/>
              <a:gd name="connsiteX2" fmla="*/ 10075 w 10075"/>
              <a:gd name="connsiteY2" fmla="*/ 10000 h 10000"/>
              <a:gd name="connsiteX3" fmla="*/ 0 w 10075"/>
              <a:gd name="connsiteY3" fmla="*/ 9997 h 10000"/>
              <a:gd name="connsiteX4" fmla="*/ 1777 w 10075"/>
              <a:gd name="connsiteY4" fmla="*/ 0 h 10000"/>
              <a:gd name="connsiteX0" fmla="*/ 1691 w 9989"/>
              <a:gd name="connsiteY0" fmla="*/ 0 h 10021"/>
              <a:gd name="connsiteX1" fmla="*/ 8252 w 9989"/>
              <a:gd name="connsiteY1" fmla="*/ 32 h 10021"/>
              <a:gd name="connsiteX2" fmla="*/ 9989 w 9989"/>
              <a:gd name="connsiteY2" fmla="*/ 10000 h 10021"/>
              <a:gd name="connsiteX3" fmla="*/ 0 w 9989"/>
              <a:gd name="connsiteY3" fmla="*/ 10021 h 10021"/>
              <a:gd name="connsiteX4" fmla="*/ 1691 w 9989"/>
              <a:gd name="connsiteY4" fmla="*/ 0 h 1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9" h="10021">
                <a:moveTo>
                  <a:pt x="1691" y="0"/>
                </a:moveTo>
                <a:lnTo>
                  <a:pt x="8252" y="32"/>
                </a:lnTo>
                <a:lnTo>
                  <a:pt x="9989" y="10000"/>
                </a:lnTo>
                <a:lnTo>
                  <a:pt x="0" y="10021"/>
                </a:lnTo>
                <a:lnTo>
                  <a:pt x="1691" y="0"/>
                </a:lnTo>
                <a:close/>
              </a:path>
            </a:pathLst>
          </a:custGeom>
          <a:solidFill>
            <a:schemeClr val="bg1">
              <a:lumMod val="50000"/>
              <a:alpha val="60000"/>
            </a:schemeClr>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2799" kern="0">
              <a:solidFill>
                <a:srgbClr val="000000"/>
              </a:solidFill>
              <a:latin typeface="微软雅黑"/>
              <a:ea typeface="微软雅黑"/>
              <a:sym typeface="Gill Sans" charset="0"/>
            </a:endParaRPr>
          </a:p>
        </p:txBody>
      </p:sp>
      <p:grpSp>
        <p:nvGrpSpPr>
          <p:cNvPr id="80" name="Group 2"/>
          <p:cNvGrpSpPr/>
          <p:nvPr/>
        </p:nvGrpSpPr>
        <p:grpSpPr>
          <a:xfrm flipH="1">
            <a:off x="7133534" y="3275249"/>
            <a:ext cx="1396496" cy="1344717"/>
            <a:chOff x="2676525" y="1571842"/>
            <a:chExt cx="1007251" cy="1067618"/>
          </a:xfrm>
        </p:grpSpPr>
        <p:sp>
          <p:nvSpPr>
            <p:cNvPr id="81" name="Freeform 10"/>
            <p:cNvSpPr>
              <a:spLocks/>
            </p:cNvSpPr>
            <p:nvPr/>
          </p:nvSpPr>
          <p:spPr bwMode="auto">
            <a:xfrm>
              <a:off x="2676525" y="1571842"/>
              <a:ext cx="1007251" cy="231775"/>
            </a:xfrm>
            <a:custGeom>
              <a:avLst/>
              <a:gdLst>
                <a:gd name="T0" fmla="*/ 642 w 642"/>
                <a:gd name="T1" fmla="*/ 0 h 146"/>
                <a:gd name="T2" fmla="*/ 562 w 642"/>
                <a:gd name="T3" fmla="*/ 146 h 146"/>
                <a:gd name="T4" fmla="*/ 0 w 642"/>
                <a:gd name="T5" fmla="*/ 146 h 146"/>
                <a:gd name="T6" fmla="*/ 642 w 642"/>
                <a:gd name="T7" fmla="*/ 0 h 146"/>
                <a:gd name="connsiteX0" fmla="*/ 9883 w 9883"/>
                <a:gd name="connsiteY0" fmla="*/ 0 h 10000"/>
                <a:gd name="connsiteX1" fmla="*/ 8754 w 9883"/>
                <a:gd name="connsiteY1" fmla="*/ 10000 h 10000"/>
                <a:gd name="connsiteX2" fmla="*/ 0 w 9883"/>
                <a:gd name="connsiteY2" fmla="*/ 10000 h 10000"/>
                <a:gd name="connsiteX3" fmla="*/ 9883 w 9883"/>
                <a:gd name="connsiteY3" fmla="*/ 0 h 10000"/>
              </a:gdLst>
              <a:ahLst/>
              <a:cxnLst>
                <a:cxn ang="0">
                  <a:pos x="connsiteX0" y="connsiteY0"/>
                </a:cxn>
                <a:cxn ang="0">
                  <a:pos x="connsiteX1" y="connsiteY1"/>
                </a:cxn>
                <a:cxn ang="0">
                  <a:pos x="connsiteX2" y="connsiteY2"/>
                </a:cxn>
                <a:cxn ang="0">
                  <a:pos x="connsiteX3" y="connsiteY3"/>
                </a:cxn>
              </a:cxnLst>
              <a:rect l="l" t="t" r="r" b="b"/>
              <a:pathLst>
                <a:path w="9883" h="10000">
                  <a:moveTo>
                    <a:pt x="9883" y="0"/>
                  </a:moveTo>
                  <a:lnTo>
                    <a:pt x="8754" y="10000"/>
                  </a:lnTo>
                  <a:lnTo>
                    <a:pt x="0" y="10000"/>
                  </a:lnTo>
                  <a:lnTo>
                    <a:pt x="9883" y="0"/>
                  </a:lnTo>
                  <a:close/>
                </a:path>
              </a:pathLst>
            </a:custGeom>
            <a:gradFill>
              <a:gsLst>
                <a:gs pos="1250">
                  <a:srgbClr val="969696">
                    <a:lumMod val="75000"/>
                  </a:srgbClr>
                </a:gs>
                <a:gs pos="37000">
                  <a:srgbClr val="969696">
                    <a:lumMod val="75000"/>
                  </a:srgbClr>
                </a:gs>
                <a:gs pos="75000">
                  <a:srgbClr val="000000"/>
                </a:gs>
              </a:gsLst>
              <a:lin ang="1800000" scaled="0"/>
            </a:gradFill>
            <a:ln w="0">
              <a:noFill/>
              <a:prstDash val="solid"/>
              <a:round/>
              <a:headEnd/>
              <a:tailEnd/>
            </a:ln>
          </p:spPr>
          <p:txBody>
            <a:bodyPr vert="horz" wrap="square" lIns="91416" tIns="45708" rIns="91416" bIns="45708" numCol="1" anchor="t" anchorCtr="0" compatLnSpc="1">
              <a:prstTxWarp prst="textNoShape">
                <a:avLst/>
              </a:prstTxWarp>
            </a:bodyPr>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sp>
          <p:nvSpPr>
            <p:cNvPr id="82" name="Freeform 17"/>
            <p:cNvSpPr>
              <a:spLocks/>
            </p:cNvSpPr>
            <p:nvPr/>
          </p:nvSpPr>
          <p:spPr bwMode="auto">
            <a:xfrm>
              <a:off x="2676525" y="1803617"/>
              <a:ext cx="892175" cy="835843"/>
            </a:xfrm>
            <a:custGeom>
              <a:avLst/>
              <a:gdLst>
                <a:gd name="T0" fmla="*/ 0 w 562"/>
                <a:gd name="T1" fmla="*/ 0 h 524"/>
                <a:gd name="T2" fmla="*/ 562 w 562"/>
                <a:gd name="T3" fmla="*/ 0 h 524"/>
                <a:gd name="T4" fmla="*/ 279 w 562"/>
                <a:gd name="T5" fmla="*/ 524 h 524"/>
                <a:gd name="T6" fmla="*/ 278 w 562"/>
                <a:gd name="T7" fmla="*/ 524 h 524"/>
                <a:gd name="T8" fmla="*/ 0 w 562"/>
                <a:gd name="T9" fmla="*/ 0 h 524"/>
                <a:gd name="connsiteX0" fmla="*/ 0 w 10000"/>
                <a:gd name="connsiteY0" fmla="*/ 0 h 10000"/>
                <a:gd name="connsiteX1" fmla="*/ 10000 w 10000"/>
                <a:gd name="connsiteY1" fmla="*/ 0 h 10000"/>
                <a:gd name="connsiteX2" fmla="*/ 4964 w 10000"/>
                <a:gd name="connsiteY2" fmla="*/ 10000 h 10000"/>
                <a:gd name="connsiteX3" fmla="*/ 486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4861 w 10000"/>
                <a:gd name="connsiteY2" fmla="*/ 10000 h 10000"/>
                <a:gd name="connsiteX3" fmla="*/ 0 w 10000"/>
                <a:gd name="connsiteY3" fmla="*/ 0 h 10000"/>
                <a:gd name="connsiteX0" fmla="*/ 0 w 10000"/>
                <a:gd name="connsiteY0" fmla="*/ 0 h 10048"/>
                <a:gd name="connsiteX1" fmla="*/ 10000 w 10000"/>
                <a:gd name="connsiteY1" fmla="*/ 0 h 10048"/>
                <a:gd name="connsiteX2" fmla="*/ 5150 w 10000"/>
                <a:gd name="connsiteY2" fmla="*/ 10048 h 10048"/>
                <a:gd name="connsiteX3" fmla="*/ 0 w 10000"/>
                <a:gd name="connsiteY3" fmla="*/ 0 h 10048"/>
              </a:gdLst>
              <a:ahLst/>
              <a:cxnLst>
                <a:cxn ang="0">
                  <a:pos x="connsiteX0" y="connsiteY0"/>
                </a:cxn>
                <a:cxn ang="0">
                  <a:pos x="connsiteX1" y="connsiteY1"/>
                </a:cxn>
                <a:cxn ang="0">
                  <a:pos x="connsiteX2" y="connsiteY2"/>
                </a:cxn>
                <a:cxn ang="0">
                  <a:pos x="connsiteX3" y="connsiteY3"/>
                </a:cxn>
              </a:cxnLst>
              <a:rect l="l" t="t" r="r" b="b"/>
              <a:pathLst>
                <a:path w="10000" h="10048">
                  <a:moveTo>
                    <a:pt x="0" y="0"/>
                  </a:moveTo>
                  <a:lnTo>
                    <a:pt x="10000" y="0"/>
                  </a:lnTo>
                  <a:lnTo>
                    <a:pt x="5150" y="10048"/>
                  </a:lnTo>
                  <a:lnTo>
                    <a:pt x="0" y="0"/>
                  </a:lnTo>
                  <a:close/>
                </a:path>
              </a:pathLst>
            </a:custGeom>
            <a:solidFill>
              <a:schemeClr val="bg1">
                <a:lumMod val="50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grpSp>
      <p:sp>
        <p:nvSpPr>
          <p:cNvPr id="83" name="Freeform 18"/>
          <p:cNvSpPr>
            <a:spLocks/>
          </p:cNvSpPr>
          <p:nvPr/>
        </p:nvSpPr>
        <p:spPr bwMode="auto">
          <a:xfrm flipH="1">
            <a:off x="3772928" y="2446078"/>
            <a:ext cx="3486282" cy="1058410"/>
          </a:xfrm>
          <a:custGeom>
            <a:avLst/>
            <a:gdLst>
              <a:gd name="T0" fmla="*/ 285 w 1599"/>
              <a:gd name="T1" fmla="*/ 0 h 523"/>
              <a:gd name="T2" fmla="*/ 1320 w 1599"/>
              <a:gd name="T3" fmla="*/ 0 h 523"/>
              <a:gd name="T4" fmla="*/ 1599 w 1599"/>
              <a:gd name="T5" fmla="*/ 523 h 523"/>
              <a:gd name="T6" fmla="*/ 0 w 1599"/>
              <a:gd name="T7" fmla="*/ 523 h 523"/>
              <a:gd name="T8" fmla="*/ 285 w 1599"/>
              <a:gd name="T9" fmla="*/ 0 h 523"/>
              <a:gd name="connsiteX0" fmla="*/ 1688 w 9906"/>
              <a:gd name="connsiteY0" fmla="*/ 0 h 10121"/>
              <a:gd name="connsiteX1" fmla="*/ 8161 w 9906"/>
              <a:gd name="connsiteY1" fmla="*/ 0 h 10121"/>
              <a:gd name="connsiteX2" fmla="*/ 9906 w 9906"/>
              <a:gd name="connsiteY2" fmla="*/ 10000 h 10121"/>
              <a:gd name="connsiteX3" fmla="*/ 0 w 9906"/>
              <a:gd name="connsiteY3" fmla="*/ 10121 h 10121"/>
              <a:gd name="connsiteX4" fmla="*/ 1688 w 9906"/>
              <a:gd name="connsiteY4" fmla="*/ 0 h 10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 h="10121">
                <a:moveTo>
                  <a:pt x="1688" y="0"/>
                </a:moveTo>
                <a:lnTo>
                  <a:pt x="8161" y="0"/>
                </a:lnTo>
                <a:lnTo>
                  <a:pt x="9906" y="10000"/>
                </a:lnTo>
                <a:lnTo>
                  <a:pt x="0" y="10121"/>
                </a:lnTo>
                <a:lnTo>
                  <a:pt x="1688" y="0"/>
                </a:lnTo>
                <a:close/>
              </a:path>
            </a:pathLst>
          </a:custGeom>
          <a:solidFill>
            <a:schemeClr val="bg1">
              <a:lumMod val="50000"/>
              <a:alpha val="60000"/>
            </a:schemeClr>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3599" kern="0">
              <a:solidFill>
                <a:schemeClr val="bg1"/>
              </a:solidFill>
              <a:latin typeface="微软雅黑"/>
              <a:ea typeface="微软雅黑"/>
              <a:sym typeface="Gill Sans" charset="0"/>
            </a:endParaRPr>
          </a:p>
        </p:txBody>
      </p:sp>
      <p:grpSp>
        <p:nvGrpSpPr>
          <p:cNvPr id="84" name="Group 1"/>
          <p:cNvGrpSpPr/>
          <p:nvPr/>
        </p:nvGrpSpPr>
        <p:grpSpPr>
          <a:xfrm flipH="1">
            <a:off x="6473849" y="2155650"/>
            <a:ext cx="1425745" cy="1344974"/>
            <a:chOff x="3136900" y="723725"/>
            <a:chExt cx="1028348" cy="1067822"/>
          </a:xfrm>
        </p:grpSpPr>
        <p:sp>
          <p:nvSpPr>
            <p:cNvPr id="85" name="Freeform 19"/>
            <p:cNvSpPr>
              <a:spLocks/>
            </p:cNvSpPr>
            <p:nvPr/>
          </p:nvSpPr>
          <p:spPr bwMode="auto">
            <a:xfrm>
              <a:off x="3136900" y="954306"/>
              <a:ext cx="906005" cy="837241"/>
            </a:xfrm>
            <a:custGeom>
              <a:avLst/>
              <a:gdLst>
                <a:gd name="T0" fmla="*/ 0 w 564"/>
                <a:gd name="T1" fmla="*/ 0 h 523"/>
                <a:gd name="T2" fmla="*/ 564 w 564"/>
                <a:gd name="T3" fmla="*/ 0 h 523"/>
                <a:gd name="T4" fmla="*/ 279 w 564"/>
                <a:gd name="T5" fmla="*/ 523 h 523"/>
                <a:gd name="T6" fmla="*/ 277 w 564"/>
                <a:gd name="T7" fmla="*/ 523 h 523"/>
                <a:gd name="T8" fmla="*/ 0 w 564"/>
                <a:gd name="T9" fmla="*/ 0 h 523"/>
                <a:gd name="connsiteX0" fmla="*/ 0 w 10119"/>
                <a:gd name="connsiteY0" fmla="*/ 0 h 10000"/>
                <a:gd name="connsiteX1" fmla="*/ 10119 w 10119"/>
                <a:gd name="connsiteY1" fmla="*/ 0 h 10000"/>
                <a:gd name="connsiteX2" fmla="*/ 4947 w 10119"/>
                <a:gd name="connsiteY2" fmla="*/ 10000 h 10000"/>
                <a:gd name="connsiteX3" fmla="*/ 4911 w 10119"/>
                <a:gd name="connsiteY3" fmla="*/ 10000 h 10000"/>
                <a:gd name="connsiteX4" fmla="*/ 0 w 10119"/>
                <a:gd name="connsiteY4" fmla="*/ 0 h 10000"/>
                <a:gd name="connsiteX0" fmla="*/ 0 w 10119"/>
                <a:gd name="connsiteY0" fmla="*/ 0 h 10000"/>
                <a:gd name="connsiteX1" fmla="*/ 10119 w 10119"/>
                <a:gd name="connsiteY1" fmla="*/ 0 h 10000"/>
                <a:gd name="connsiteX2" fmla="*/ 4947 w 10119"/>
                <a:gd name="connsiteY2" fmla="*/ 10000 h 10000"/>
                <a:gd name="connsiteX3" fmla="*/ 4911 w 10119"/>
                <a:gd name="connsiteY3" fmla="*/ 9935 h 10000"/>
                <a:gd name="connsiteX4" fmla="*/ 0 w 10119"/>
                <a:gd name="connsiteY4" fmla="*/ 0 h 10000"/>
                <a:gd name="connsiteX0" fmla="*/ 0 w 10119"/>
                <a:gd name="connsiteY0" fmla="*/ 0 h 10000"/>
                <a:gd name="connsiteX1" fmla="*/ 10119 w 10119"/>
                <a:gd name="connsiteY1" fmla="*/ 0 h 10000"/>
                <a:gd name="connsiteX2" fmla="*/ 4947 w 10119"/>
                <a:gd name="connsiteY2" fmla="*/ 10000 h 10000"/>
                <a:gd name="connsiteX3" fmla="*/ 4822 w 10119"/>
                <a:gd name="connsiteY3" fmla="*/ 9935 h 10000"/>
                <a:gd name="connsiteX4" fmla="*/ 0 w 10119"/>
                <a:gd name="connsiteY4" fmla="*/ 0 h 10000"/>
                <a:gd name="connsiteX0" fmla="*/ 0 w 10119"/>
                <a:gd name="connsiteY0" fmla="*/ 0 h 9935"/>
                <a:gd name="connsiteX1" fmla="*/ 10119 w 10119"/>
                <a:gd name="connsiteY1" fmla="*/ 0 h 9935"/>
                <a:gd name="connsiteX2" fmla="*/ 4822 w 10119"/>
                <a:gd name="connsiteY2" fmla="*/ 9935 h 9935"/>
                <a:gd name="connsiteX3" fmla="*/ 0 w 10119"/>
                <a:gd name="connsiteY3" fmla="*/ 0 h 9935"/>
                <a:gd name="connsiteX0" fmla="*/ 0 w 10000"/>
                <a:gd name="connsiteY0" fmla="*/ 0 h 10053"/>
                <a:gd name="connsiteX1" fmla="*/ 10000 w 10000"/>
                <a:gd name="connsiteY1" fmla="*/ 0 h 10053"/>
                <a:gd name="connsiteX2" fmla="*/ 5101 w 10000"/>
                <a:gd name="connsiteY2" fmla="*/ 10053 h 10053"/>
                <a:gd name="connsiteX3" fmla="*/ 0 w 10000"/>
                <a:gd name="connsiteY3" fmla="*/ 0 h 10053"/>
                <a:gd name="connsiteX0" fmla="*/ 0 w 10000"/>
                <a:gd name="connsiteY0" fmla="*/ 0 h 10150"/>
                <a:gd name="connsiteX1" fmla="*/ 10000 w 10000"/>
                <a:gd name="connsiteY1" fmla="*/ 0 h 10150"/>
                <a:gd name="connsiteX2" fmla="*/ 5123 w 10000"/>
                <a:gd name="connsiteY2" fmla="*/ 10150 h 10150"/>
                <a:gd name="connsiteX3" fmla="*/ 0 w 10000"/>
                <a:gd name="connsiteY3" fmla="*/ 0 h 10150"/>
              </a:gdLst>
              <a:ahLst/>
              <a:cxnLst>
                <a:cxn ang="0">
                  <a:pos x="connsiteX0" y="connsiteY0"/>
                </a:cxn>
                <a:cxn ang="0">
                  <a:pos x="connsiteX1" y="connsiteY1"/>
                </a:cxn>
                <a:cxn ang="0">
                  <a:pos x="connsiteX2" y="connsiteY2"/>
                </a:cxn>
                <a:cxn ang="0">
                  <a:pos x="connsiteX3" y="connsiteY3"/>
                </a:cxn>
              </a:cxnLst>
              <a:rect l="l" t="t" r="r" b="b"/>
              <a:pathLst>
                <a:path w="10000" h="10150">
                  <a:moveTo>
                    <a:pt x="0" y="0"/>
                  </a:moveTo>
                  <a:lnTo>
                    <a:pt x="10000" y="0"/>
                  </a:lnTo>
                  <a:lnTo>
                    <a:pt x="5123" y="10150"/>
                  </a:lnTo>
                  <a:lnTo>
                    <a:pt x="0" y="0"/>
                  </a:lnTo>
                  <a:close/>
                </a:path>
              </a:pathLst>
            </a:custGeom>
            <a:solidFill>
              <a:schemeClr val="bg1">
                <a:lumMod val="50000"/>
              </a:schemeClr>
            </a:solidFill>
            <a:ln w="0">
              <a:noFill/>
              <a:prstDash val="solid"/>
              <a:round/>
              <a:headEnd/>
              <a:tailEnd/>
            </a:ln>
          </p:spPr>
          <p:txBody>
            <a:bodyPr vert="horz" wrap="square" lIns="91416" tIns="45708" rIns="91416" bIns="45708" numCol="1" anchor="t" anchorCtr="0" compatLnSpc="1">
              <a:prstTxWarp prst="textNoShape">
                <a:avLst/>
              </a:prstTxWarp>
            </a:bodyPr>
            <a:lstStyle/>
            <a:p>
              <a:pPr algn="ctr" fontAlgn="base">
                <a:spcBef>
                  <a:spcPct val="0"/>
                </a:spcBef>
                <a:spcAft>
                  <a:spcPct val="0"/>
                </a:spcAft>
                <a:defRPr/>
              </a:pPr>
              <a:endParaRPr lang="en-US" sz="2799" kern="0">
                <a:solidFill>
                  <a:srgbClr val="000000"/>
                </a:solidFill>
                <a:latin typeface="微软雅黑"/>
                <a:ea typeface="微软雅黑"/>
                <a:sym typeface="Gill Sans" charset="0"/>
              </a:endParaRPr>
            </a:p>
          </p:txBody>
        </p:sp>
        <p:sp>
          <p:nvSpPr>
            <p:cNvPr id="86" name="Freeform 11"/>
            <p:cNvSpPr>
              <a:spLocks/>
            </p:cNvSpPr>
            <p:nvPr/>
          </p:nvSpPr>
          <p:spPr bwMode="auto">
            <a:xfrm>
              <a:off x="3136900" y="723725"/>
              <a:ext cx="1028348" cy="230579"/>
            </a:xfrm>
            <a:custGeom>
              <a:avLst/>
              <a:gdLst>
                <a:gd name="T0" fmla="*/ 642 w 642"/>
                <a:gd name="T1" fmla="*/ 0 h 145"/>
                <a:gd name="T2" fmla="*/ 564 w 642"/>
                <a:gd name="T3" fmla="*/ 145 h 145"/>
                <a:gd name="T4" fmla="*/ 0 w 642"/>
                <a:gd name="T5" fmla="*/ 145 h 145"/>
                <a:gd name="T6" fmla="*/ 642 w 642"/>
                <a:gd name="T7" fmla="*/ 0 h 145"/>
                <a:gd name="connsiteX0" fmla="*/ 10157 w 10157"/>
                <a:gd name="connsiteY0" fmla="*/ 0 h 10117"/>
                <a:gd name="connsiteX1" fmla="*/ 8785 w 10157"/>
                <a:gd name="connsiteY1" fmla="*/ 10117 h 10117"/>
                <a:gd name="connsiteX2" fmla="*/ 0 w 10157"/>
                <a:gd name="connsiteY2" fmla="*/ 10117 h 10117"/>
                <a:gd name="connsiteX3" fmla="*/ 10157 w 10157"/>
                <a:gd name="connsiteY3" fmla="*/ 0 h 10117"/>
                <a:gd name="connsiteX0" fmla="*/ 10157 w 10157"/>
                <a:gd name="connsiteY0" fmla="*/ 0 h 10117"/>
                <a:gd name="connsiteX1" fmla="*/ 8942 w 10157"/>
                <a:gd name="connsiteY1" fmla="*/ 10117 h 10117"/>
                <a:gd name="connsiteX2" fmla="*/ 0 w 10157"/>
                <a:gd name="connsiteY2" fmla="*/ 10117 h 10117"/>
                <a:gd name="connsiteX3" fmla="*/ 10157 w 10157"/>
                <a:gd name="connsiteY3" fmla="*/ 0 h 10117"/>
                <a:gd name="connsiteX0" fmla="*/ 10045 w 10045"/>
                <a:gd name="connsiteY0" fmla="*/ 0 h 10017"/>
                <a:gd name="connsiteX1" fmla="*/ 8942 w 10045"/>
                <a:gd name="connsiteY1" fmla="*/ 10017 h 10017"/>
                <a:gd name="connsiteX2" fmla="*/ 0 w 10045"/>
                <a:gd name="connsiteY2" fmla="*/ 10017 h 10017"/>
                <a:gd name="connsiteX3" fmla="*/ 10045 w 10045"/>
                <a:gd name="connsiteY3" fmla="*/ 0 h 10017"/>
                <a:gd name="connsiteX0" fmla="*/ 10045 w 10045"/>
                <a:gd name="connsiteY0" fmla="*/ 0 h 10017"/>
                <a:gd name="connsiteX1" fmla="*/ 8830 w 10045"/>
                <a:gd name="connsiteY1" fmla="*/ 10017 h 10017"/>
                <a:gd name="connsiteX2" fmla="*/ 0 w 10045"/>
                <a:gd name="connsiteY2" fmla="*/ 10017 h 10017"/>
                <a:gd name="connsiteX3" fmla="*/ 10045 w 10045"/>
                <a:gd name="connsiteY3" fmla="*/ 0 h 10017"/>
                <a:gd name="connsiteX0" fmla="*/ 10090 w 10090"/>
                <a:gd name="connsiteY0" fmla="*/ 0 h 10017"/>
                <a:gd name="connsiteX1" fmla="*/ 8830 w 10090"/>
                <a:gd name="connsiteY1" fmla="*/ 10017 h 10017"/>
                <a:gd name="connsiteX2" fmla="*/ 0 w 10090"/>
                <a:gd name="connsiteY2" fmla="*/ 10017 h 10017"/>
                <a:gd name="connsiteX3" fmla="*/ 10090 w 10090"/>
                <a:gd name="connsiteY3" fmla="*/ 0 h 10017"/>
                <a:gd name="connsiteX0" fmla="*/ 10090 w 10090"/>
                <a:gd name="connsiteY0" fmla="*/ 0 h 10017"/>
                <a:gd name="connsiteX1" fmla="*/ 8897 w 10090"/>
                <a:gd name="connsiteY1" fmla="*/ 10017 h 10017"/>
                <a:gd name="connsiteX2" fmla="*/ 0 w 10090"/>
                <a:gd name="connsiteY2" fmla="*/ 10017 h 10017"/>
                <a:gd name="connsiteX3" fmla="*/ 10090 w 10090"/>
                <a:gd name="connsiteY3" fmla="*/ 0 h 10017"/>
              </a:gdLst>
              <a:ahLst/>
              <a:cxnLst>
                <a:cxn ang="0">
                  <a:pos x="connsiteX0" y="connsiteY0"/>
                </a:cxn>
                <a:cxn ang="0">
                  <a:pos x="connsiteX1" y="connsiteY1"/>
                </a:cxn>
                <a:cxn ang="0">
                  <a:pos x="connsiteX2" y="connsiteY2"/>
                </a:cxn>
                <a:cxn ang="0">
                  <a:pos x="connsiteX3" y="connsiteY3"/>
                </a:cxn>
              </a:cxnLst>
              <a:rect l="l" t="t" r="r" b="b"/>
              <a:pathLst>
                <a:path w="10090" h="10017">
                  <a:moveTo>
                    <a:pt x="10090" y="0"/>
                  </a:moveTo>
                  <a:lnTo>
                    <a:pt x="8897" y="10017"/>
                  </a:lnTo>
                  <a:lnTo>
                    <a:pt x="0" y="10017"/>
                  </a:lnTo>
                  <a:lnTo>
                    <a:pt x="10090" y="0"/>
                  </a:lnTo>
                  <a:close/>
                </a:path>
              </a:pathLst>
            </a:custGeom>
            <a:gradFill flip="none" rotWithShape="1">
              <a:gsLst>
                <a:gs pos="44000">
                  <a:schemeClr val="tx1">
                    <a:lumMod val="75000"/>
                    <a:lumOff val="25000"/>
                  </a:schemeClr>
                </a:gs>
                <a:gs pos="100000">
                  <a:schemeClr val="tx1"/>
                </a:gs>
              </a:gsLst>
              <a:path path="circle">
                <a:fillToRect t="100000" r="100000"/>
              </a:path>
              <a:tileRect l="-100000" b="-100000"/>
            </a:gradFill>
            <a:ln w="0">
              <a:noFill/>
              <a:prstDash val="solid"/>
              <a:round/>
              <a:headEnd/>
              <a:tailEnd/>
            </a:ln>
          </p:spPr>
          <p:txBody>
            <a:bodyPr vert="horz" wrap="square" lIns="91416" tIns="45708" rIns="91416" bIns="45708" numCol="1" anchor="t" anchorCtr="0" compatLnSpc="1">
              <a:prstTxWarp prst="textNoShape">
                <a:avLst/>
              </a:prstTxWarp>
            </a:bodyPr>
            <a:lstStyle/>
            <a:p>
              <a:pPr algn="ctr" fontAlgn="base">
                <a:spcBef>
                  <a:spcPct val="0"/>
                </a:spcBef>
                <a:spcAft>
                  <a:spcPct val="0"/>
                </a:spcAft>
                <a:defRPr/>
              </a:pPr>
              <a:endParaRPr lang="en-US" sz="2799" kern="0">
                <a:solidFill>
                  <a:srgbClr val="000000"/>
                </a:solidFill>
                <a:latin typeface="微软雅黑"/>
                <a:ea typeface="微软雅黑"/>
                <a:sym typeface="Gill Sans" charset="0"/>
              </a:endParaRPr>
            </a:p>
          </p:txBody>
        </p:sp>
      </p:grpSp>
      <p:sp>
        <p:nvSpPr>
          <p:cNvPr id="87" name="Freeform 20"/>
          <p:cNvSpPr>
            <a:spLocks/>
          </p:cNvSpPr>
          <p:nvPr/>
        </p:nvSpPr>
        <p:spPr bwMode="auto">
          <a:xfrm flipH="1">
            <a:off x="899760" y="2446077"/>
            <a:ext cx="3519363" cy="1045757"/>
          </a:xfrm>
          <a:custGeom>
            <a:avLst/>
            <a:gdLst>
              <a:gd name="T0" fmla="*/ 0 w 1599"/>
              <a:gd name="T1" fmla="*/ 0 h 523"/>
              <a:gd name="T2" fmla="*/ 1599 w 1599"/>
              <a:gd name="T3" fmla="*/ 0 h 523"/>
              <a:gd name="T4" fmla="*/ 1314 w 1599"/>
              <a:gd name="T5" fmla="*/ 523 h 523"/>
              <a:gd name="T6" fmla="*/ 277 w 1599"/>
              <a:gd name="T7" fmla="*/ 523 h 523"/>
              <a:gd name="T8" fmla="*/ 0 w 1599"/>
              <a:gd name="T9" fmla="*/ 0 h 523"/>
            </a:gdLst>
            <a:ahLst/>
            <a:cxnLst>
              <a:cxn ang="0">
                <a:pos x="T0" y="T1"/>
              </a:cxn>
              <a:cxn ang="0">
                <a:pos x="T2" y="T3"/>
              </a:cxn>
              <a:cxn ang="0">
                <a:pos x="T4" y="T5"/>
              </a:cxn>
              <a:cxn ang="0">
                <a:pos x="T6" y="T7"/>
              </a:cxn>
              <a:cxn ang="0">
                <a:pos x="T8" y="T9"/>
              </a:cxn>
            </a:cxnLst>
            <a:rect l="0" t="0" r="r" b="b"/>
            <a:pathLst>
              <a:path w="1599" h="523">
                <a:moveTo>
                  <a:pt x="0" y="0"/>
                </a:moveTo>
                <a:lnTo>
                  <a:pt x="1599" y="0"/>
                </a:lnTo>
                <a:lnTo>
                  <a:pt x="1314" y="523"/>
                </a:lnTo>
                <a:lnTo>
                  <a:pt x="277" y="523"/>
                </a:lnTo>
                <a:lnTo>
                  <a:pt x="0" y="0"/>
                </a:lnTo>
                <a:close/>
              </a:path>
            </a:pathLst>
          </a:custGeom>
          <a:solidFill>
            <a:srgbClr val="3B3838"/>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3599" kern="0">
              <a:solidFill>
                <a:schemeClr val="bg1"/>
              </a:solidFill>
              <a:latin typeface="微软雅黑"/>
              <a:ea typeface="微软雅黑"/>
              <a:sym typeface="Gill Sans" charset="0"/>
            </a:endParaRPr>
          </a:p>
        </p:txBody>
      </p:sp>
      <p:sp>
        <p:nvSpPr>
          <p:cNvPr id="88" name="Freeform 22"/>
          <p:cNvSpPr>
            <a:spLocks/>
          </p:cNvSpPr>
          <p:nvPr/>
        </p:nvSpPr>
        <p:spPr bwMode="auto">
          <a:xfrm flipH="1">
            <a:off x="1482333" y="3567181"/>
            <a:ext cx="3519363" cy="1047755"/>
          </a:xfrm>
          <a:custGeom>
            <a:avLst/>
            <a:gdLst>
              <a:gd name="T0" fmla="*/ 0 w 1599"/>
              <a:gd name="T1" fmla="*/ 0 h 524"/>
              <a:gd name="T2" fmla="*/ 1599 w 1599"/>
              <a:gd name="T3" fmla="*/ 0 h 524"/>
              <a:gd name="T4" fmla="*/ 1316 w 1599"/>
              <a:gd name="T5" fmla="*/ 524 h 524"/>
              <a:gd name="T6" fmla="*/ 279 w 1599"/>
              <a:gd name="T7" fmla="*/ 524 h 524"/>
              <a:gd name="T8" fmla="*/ 0 w 1599"/>
              <a:gd name="T9" fmla="*/ 0 h 524"/>
            </a:gdLst>
            <a:ahLst/>
            <a:cxnLst>
              <a:cxn ang="0">
                <a:pos x="T0" y="T1"/>
              </a:cxn>
              <a:cxn ang="0">
                <a:pos x="T2" y="T3"/>
              </a:cxn>
              <a:cxn ang="0">
                <a:pos x="T4" y="T5"/>
              </a:cxn>
              <a:cxn ang="0">
                <a:pos x="T6" y="T7"/>
              </a:cxn>
              <a:cxn ang="0">
                <a:pos x="T8" y="T9"/>
              </a:cxn>
            </a:cxnLst>
            <a:rect l="0" t="0" r="r" b="b"/>
            <a:pathLst>
              <a:path w="1599" h="524">
                <a:moveTo>
                  <a:pt x="0" y="0"/>
                </a:moveTo>
                <a:lnTo>
                  <a:pt x="1599" y="0"/>
                </a:lnTo>
                <a:lnTo>
                  <a:pt x="1316" y="524"/>
                </a:lnTo>
                <a:lnTo>
                  <a:pt x="279" y="524"/>
                </a:lnTo>
                <a:lnTo>
                  <a:pt x="0" y="0"/>
                </a:lnTo>
                <a:close/>
              </a:path>
            </a:pathLst>
          </a:custGeom>
          <a:solidFill>
            <a:srgbClr val="3B3838"/>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3599" kern="0">
              <a:solidFill>
                <a:schemeClr val="bg1"/>
              </a:solidFill>
              <a:latin typeface="微软雅黑"/>
              <a:ea typeface="微软雅黑"/>
              <a:sym typeface="Gill Sans" charset="0"/>
            </a:endParaRPr>
          </a:p>
        </p:txBody>
      </p:sp>
      <p:sp>
        <p:nvSpPr>
          <p:cNvPr id="89" name="Freeform 24"/>
          <p:cNvSpPr>
            <a:spLocks/>
          </p:cNvSpPr>
          <p:nvPr/>
        </p:nvSpPr>
        <p:spPr bwMode="auto">
          <a:xfrm flipH="1">
            <a:off x="2108407" y="4684901"/>
            <a:ext cx="3514962" cy="1047755"/>
          </a:xfrm>
          <a:custGeom>
            <a:avLst/>
            <a:gdLst>
              <a:gd name="T0" fmla="*/ 0 w 1597"/>
              <a:gd name="T1" fmla="*/ 0 h 524"/>
              <a:gd name="T2" fmla="*/ 1597 w 1597"/>
              <a:gd name="T3" fmla="*/ 0 h 524"/>
              <a:gd name="T4" fmla="*/ 1314 w 1597"/>
              <a:gd name="T5" fmla="*/ 524 h 524"/>
              <a:gd name="T6" fmla="*/ 278 w 1597"/>
              <a:gd name="T7" fmla="*/ 524 h 524"/>
              <a:gd name="T8" fmla="*/ 0 w 1597"/>
              <a:gd name="T9" fmla="*/ 0 h 524"/>
            </a:gdLst>
            <a:ahLst/>
            <a:cxnLst>
              <a:cxn ang="0">
                <a:pos x="T0" y="T1"/>
              </a:cxn>
              <a:cxn ang="0">
                <a:pos x="T2" y="T3"/>
              </a:cxn>
              <a:cxn ang="0">
                <a:pos x="T4" y="T5"/>
              </a:cxn>
              <a:cxn ang="0">
                <a:pos x="T6" y="T7"/>
              </a:cxn>
              <a:cxn ang="0">
                <a:pos x="T8" y="T9"/>
              </a:cxn>
            </a:cxnLst>
            <a:rect l="0" t="0" r="r" b="b"/>
            <a:pathLst>
              <a:path w="1597" h="524">
                <a:moveTo>
                  <a:pt x="0" y="0"/>
                </a:moveTo>
                <a:lnTo>
                  <a:pt x="1597" y="0"/>
                </a:lnTo>
                <a:lnTo>
                  <a:pt x="1314" y="524"/>
                </a:lnTo>
                <a:lnTo>
                  <a:pt x="278" y="524"/>
                </a:lnTo>
                <a:lnTo>
                  <a:pt x="0" y="0"/>
                </a:lnTo>
                <a:close/>
              </a:path>
            </a:pathLst>
          </a:custGeom>
          <a:solidFill>
            <a:srgbClr val="3B3838"/>
          </a:solidFill>
          <a:ln w="0">
            <a:noFill/>
            <a:prstDash val="solid"/>
            <a:round/>
            <a:headEnd/>
            <a:tailEnd/>
          </a:ln>
        </p:spPr>
        <p:txBody>
          <a:bodyPr vert="horz" wrap="square" lIns="123686" tIns="61843" rIns="123686" bIns="61843" numCol="1" anchor="t" anchorCtr="0" compatLnSpc="1">
            <a:prstTxWarp prst="textNoShape">
              <a:avLst/>
            </a:prstTxWarp>
          </a:bodyPr>
          <a:lstStyle/>
          <a:p>
            <a:pPr algn="ctr" fontAlgn="base">
              <a:spcBef>
                <a:spcPct val="0"/>
              </a:spcBef>
              <a:spcAft>
                <a:spcPct val="0"/>
              </a:spcAft>
              <a:defRPr/>
            </a:pPr>
            <a:endParaRPr lang="en-US" sz="3599" kern="0">
              <a:solidFill>
                <a:schemeClr val="bg1"/>
              </a:solidFill>
              <a:latin typeface="微软雅黑"/>
              <a:ea typeface="微软雅黑"/>
              <a:sym typeface="Gill Sans" charset="0"/>
            </a:endParaRPr>
          </a:p>
        </p:txBody>
      </p:sp>
      <p:sp>
        <p:nvSpPr>
          <p:cNvPr id="90" name="Rectangle 21"/>
          <p:cNvSpPr>
            <a:spLocks/>
          </p:cNvSpPr>
          <p:nvPr/>
        </p:nvSpPr>
        <p:spPr bwMode="auto">
          <a:xfrm flipH="1">
            <a:off x="4410934" y="2595024"/>
            <a:ext cx="2104688" cy="69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bg1"/>
              </a:solidFill>
              <a:latin typeface="微软雅黑"/>
              <a:ea typeface="微软雅黑"/>
              <a:cs typeface="Lato Light" charset="0"/>
              <a:sym typeface="Lato Light" charset="0"/>
            </a:endParaRPr>
          </a:p>
        </p:txBody>
      </p:sp>
      <p:grpSp>
        <p:nvGrpSpPr>
          <p:cNvPr id="91" name="Group 9"/>
          <p:cNvGrpSpPr/>
          <p:nvPr/>
        </p:nvGrpSpPr>
        <p:grpSpPr>
          <a:xfrm flipH="1">
            <a:off x="7064493" y="2558316"/>
            <a:ext cx="455603" cy="434150"/>
            <a:chOff x="3415505" y="1058936"/>
            <a:chExt cx="328613" cy="344687"/>
          </a:xfrm>
        </p:grpSpPr>
        <p:sp>
          <p:nvSpPr>
            <p:cNvPr id="92" name="Oval 20"/>
            <p:cNvSpPr>
              <a:spLocks/>
            </p:cNvSpPr>
            <p:nvPr/>
          </p:nvSpPr>
          <p:spPr bwMode="auto">
            <a:xfrm>
              <a:off x="3419672" y="1058936"/>
              <a:ext cx="323850" cy="323851"/>
            </a:xfrm>
            <a:prstGeom prst="ellipse">
              <a:avLst/>
            </a:prstGeom>
            <a:solidFill>
              <a:srgbClr val="FFFFF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sp>
          <p:nvSpPr>
            <p:cNvPr id="93" name="Rectangle 22"/>
            <p:cNvSpPr>
              <a:spLocks/>
            </p:cNvSpPr>
            <p:nvPr/>
          </p:nvSpPr>
          <p:spPr bwMode="auto">
            <a:xfrm>
              <a:off x="3415505" y="1079772"/>
              <a:ext cx="328613" cy="32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2599" kern="0" dirty="0">
                  <a:solidFill>
                    <a:srgbClr val="3B3838"/>
                  </a:solidFill>
                  <a:latin typeface="Impact MT Std" pitchFamily="34" charset="0"/>
                  <a:ea typeface="微软雅黑"/>
                  <a:cs typeface="Bebas Neue" charset="0"/>
                  <a:sym typeface="Bebas Neue" charset="0"/>
                </a:rPr>
                <a:t>1</a:t>
              </a:r>
            </a:p>
          </p:txBody>
        </p:sp>
      </p:grpSp>
      <p:sp>
        <p:nvSpPr>
          <p:cNvPr id="94" name="Rectangle 21"/>
          <p:cNvSpPr>
            <a:spLocks/>
          </p:cNvSpPr>
          <p:nvPr/>
        </p:nvSpPr>
        <p:spPr bwMode="auto">
          <a:xfrm flipH="1">
            <a:off x="1821427" y="2625452"/>
            <a:ext cx="2104688" cy="69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bg1"/>
              </a:solidFill>
              <a:latin typeface="微软雅黑"/>
              <a:ea typeface="微软雅黑"/>
              <a:cs typeface="Lato Light" charset="0"/>
              <a:sym typeface="Lato Light" charset="0"/>
            </a:endParaRPr>
          </a:p>
        </p:txBody>
      </p:sp>
      <p:sp>
        <p:nvSpPr>
          <p:cNvPr id="95" name="Rectangle 21"/>
          <p:cNvSpPr>
            <a:spLocks/>
          </p:cNvSpPr>
          <p:nvPr/>
        </p:nvSpPr>
        <p:spPr bwMode="auto">
          <a:xfrm flipH="1">
            <a:off x="5024385" y="3779268"/>
            <a:ext cx="2104688" cy="69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bg1"/>
              </a:solidFill>
              <a:latin typeface="微软雅黑"/>
              <a:ea typeface="微软雅黑"/>
              <a:cs typeface="Lato Light" charset="0"/>
              <a:sym typeface="Lato Light" charset="0"/>
            </a:endParaRPr>
          </a:p>
        </p:txBody>
      </p:sp>
      <p:grpSp>
        <p:nvGrpSpPr>
          <p:cNvPr id="96" name="Group 11"/>
          <p:cNvGrpSpPr/>
          <p:nvPr/>
        </p:nvGrpSpPr>
        <p:grpSpPr>
          <a:xfrm flipH="1">
            <a:off x="7678773" y="3751062"/>
            <a:ext cx="455603" cy="431937"/>
            <a:chOff x="2961898" y="1949614"/>
            <a:chExt cx="328613" cy="342931"/>
          </a:xfrm>
        </p:grpSpPr>
        <p:sp>
          <p:nvSpPr>
            <p:cNvPr id="97" name="Oval 20"/>
            <p:cNvSpPr>
              <a:spLocks/>
            </p:cNvSpPr>
            <p:nvPr/>
          </p:nvSpPr>
          <p:spPr bwMode="auto">
            <a:xfrm>
              <a:off x="2961904" y="1949614"/>
              <a:ext cx="323850" cy="323851"/>
            </a:xfrm>
            <a:prstGeom prst="ellipse">
              <a:avLst/>
            </a:prstGeom>
            <a:solidFill>
              <a:srgbClr val="FFFFF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sp>
          <p:nvSpPr>
            <p:cNvPr id="98" name="Rectangle 22"/>
            <p:cNvSpPr>
              <a:spLocks/>
            </p:cNvSpPr>
            <p:nvPr/>
          </p:nvSpPr>
          <p:spPr bwMode="auto">
            <a:xfrm>
              <a:off x="2961898" y="1968694"/>
              <a:ext cx="328613" cy="32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2599" kern="0" dirty="0">
                  <a:solidFill>
                    <a:srgbClr val="3B3838"/>
                  </a:solidFill>
                  <a:latin typeface="Impact MT Std" pitchFamily="34" charset="0"/>
                  <a:ea typeface="微软雅黑"/>
                  <a:cs typeface="Bebas Neue" charset="0"/>
                  <a:sym typeface="Bebas Neue" charset="0"/>
                </a:rPr>
                <a:t>2</a:t>
              </a:r>
            </a:p>
          </p:txBody>
        </p:sp>
      </p:grpSp>
      <p:sp>
        <p:nvSpPr>
          <p:cNvPr id="99" name="Rectangle 21"/>
          <p:cNvSpPr>
            <a:spLocks/>
          </p:cNvSpPr>
          <p:nvPr/>
        </p:nvSpPr>
        <p:spPr bwMode="auto">
          <a:xfrm flipH="1">
            <a:off x="2303279" y="3741442"/>
            <a:ext cx="2104688" cy="69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bg1"/>
              </a:solidFill>
              <a:latin typeface="微软雅黑"/>
              <a:ea typeface="微软雅黑"/>
              <a:cs typeface="Lato Light" charset="0"/>
              <a:sym typeface="Lato Light" charset="0"/>
            </a:endParaRPr>
          </a:p>
        </p:txBody>
      </p:sp>
      <p:sp>
        <p:nvSpPr>
          <p:cNvPr id="100" name="Rectangle 21"/>
          <p:cNvSpPr>
            <a:spLocks/>
          </p:cNvSpPr>
          <p:nvPr/>
        </p:nvSpPr>
        <p:spPr bwMode="auto">
          <a:xfrm flipH="1">
            <a:off x="5658286" y="4813238"/>
            <a:ext cx="2104688" cy="69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bg1"/>
              </a:solidFill>
              <a:latin typeface="微软雅黑"/>
              <a:ea typeface="微软雅黑"/>
              <a:cs typeface="Lato Light" charset="0"/>
              <a:sym typeface="Lato Light" charset="0"/>
            </a:endParaRPr>
          </a:p>
        </p:txBody>
      </p:sp>
      <p:grpSp>
        <p:nvGrpSpPr>
          <p:cNvPr id="101" name="Group 13"/>
          <p:cNvGrpSpPr/>
          <p:nvPr/>
        </p:nvGrpSpPr>
        <p:grpSpPr>
          <a:xfrm flipH="1">
            <a:off x="8290893" y="4830904"/>
            <a:ext cx="455603" cy="479898"/>
            <a:chOff x="2502704" y="2788676"/>
            <a:chExt cx="328613" cy="381008"/>
          </a:xfrm>
        </p:grpSpPr>
        <p:sp>
          <p:nvSpPr>
            <p:cNvPr id="102" name="Oval 20"/>
            <p:cNvSpPr>
              <a:spLocks/>
            </p:cNvSpPr>
            <p:nvPr/>
          </p:nvSpPr>
          <p:spPr bwMode="auto">
            <a:xfrm>
              <a:off x="2506871" y="2788676"/>
              <a:ext cx="323850" cy="323851"/>
            </a:xfrm>
            <a:prstGeom prst="ellipse">
              <a:avLst/>
            </a:prstGeom>
            <a:solidFill>
              <a:srgbClr val="FFFFF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799" kern="0">
                <a:solidFill>
                  <a:srgbClr val="0070C0"/>
                </a:solidFill>
                <a:latin typeface="Impact MT Std" pitchFamily="34" charset="0"/>
                <a:ea typeface="微软雅黑"/>
                <a:sym typeface="Gill Sans" charset="0"/>
              </a:endParaRPr>
            </a:p>
          </p:txBody>
        </p:sp>
        <p:sp>
          <p:nvSpPr>
            <p:cNvPr id="103" name="Rectangle 22"/>
            <p:cNvSpPr>
              <a:spLocks/>
            </p:cNvSpPr>
            <p:nvPr/>
          </p:nvSpPr>
          <p:spPr bwMode="auto">
            <a:xfrm>
              <a:off x="2502704" y="2845833"/>
              <a:ext cx="328613" cy="32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2599" kern="0" dirty="0">
                  <a:solidFill>
                    <a:srgbClr val="3B3838"/>
                  </a:solidFill>
                  <a:latin typeface="Impact MT Std" pitchFamily="34" charset="0"/>
                  <a:ea typeface="微软雅黑"/>
                  <a:cs typeface="Bebas Neue" charset="0"/>
                  <a:sym typeface="Bebas Neue" charset="0"/>
                </a:rPr>
                <a:t>3</a:t>
              </a:r>
            </a:p>
          </p:txBody>
        </p:sp>
      </p:grpSp>
      <p:sp>
        <p:nvSpPr>
          <p:cNvPr id="104" name="Rectangle 21"/>
          <p:cNvSpPr>
            <a:spLocks/>
          </p:cNvSpPr>
          <p:nvPr/>
        </p:nvSpPr>
        <p:spPr bwMode="auto">
          <a:xfrm flipH="1">
            <a:off x="2879627" y="4850093"/>
            <a:ext cx="2104688" cy="69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bg1"/>
              </a:solidFill>
              <a:latin typeface="微软雅黑"/>
              <a:ea typeface="微软雅黑"/>
              <a:cs typeface="Lato Light" charset="0"/>
              <a:sym typeface="Lato Light" charset="0"/>
            </a:endParaRPr>
          </a:p>
        </p:txBody>
      </p:sp>
      <p:sp>
        <p:nvSpPr>
          <p:cNvPr id="105" name="Rectangle 45"/>
          <p:cNvSpPr>
            <a:spLocks/>
          </p:cNvSpPr>
          <p:nvPr/>
        </p:nvSpPr>
        <p:spPr bwMode="auto">
          <a:xfrm>
            <a:off x="8290893" y="1167170"/>
            <a:ext cx="3803933" cy="5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599" b="1" dirty="0" smtClean="0">
                <a:solidFill>
                  <a:schemeClr val="bg1"/>
                </a:solidFill>
                <a:latin typeface="微软雅黑"/>
                <a:ea typeface="微软雅黑"/>
                <a:cs typeface="Bebas Neue" charset="0"/>
                <a:sym typeface="Bebas Neue" charset="0"/>
              </a:rPr>
              <a:t>点击输入标题</a:t>
            </a:r>
            <a:endParaRPr lang="en-US" altLang="zh-CN" sz="3599" b="1" dirty="0">
              <a:solidFill>
                <a:schemeClr val="bg1"/>
              </a:solidFill>
              <a:latin typeface="微软雅黑"/>
              <a:ea typeface="微软雅黑"/>
              <a:cs typeface="Bebas Neue" charset="0"/>
              <a:sym typeface="Bebas Neue" charset="0"/>
            </a:endParaRPr>
          </a:p>
        </p:txBody>
      </p:sp>
      <p:sp>
        <p:nvSpPr>
          <p:cNvPr id="106" name="Rectangle 14"/>
          <p:cNvSpPr>
            <a:spLocks/>
          </p:cNvSpPr>
          <p:nvPr/>
        </p:nvSpPr>
        <p:spPr bwMode="auto">
          <a:xfrm>
            <a:off x="8853634" y="1761032"/>
            <a:ext cx="2608583" cy="2186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chemeClr val="bg1"/>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1400" dirty="0">
                <a:solidFill>
                  <a:schemeClr val="bg1"/>
                </a:solidFill>
                <a:latin typeface="微软雅黑"/>
                <a:ea typeface="微软雅黑"/>
                <a:cs typeface="Lato Light" charset="0"/>
                <a:sym typeface="Lato Light" charset="0"/>
              </a:rPr>
              <a:t>200</a:t>
            </a:r>
            <a:r>
              <a:rPr lang="zh-CN" altLang="en-US" sz="1400" dirty="0">
                <a:solidFill>
                  <a:schemeClr val="bg1"/>
                </a:solidFill>
                <a:latin typeface="微软雅黑"/>
                <a:ea typeface="微软雅黑"/>
                <a:cs typeface="Lato Light" charset="0"/>
                <a:sym typeface="Lato Light" charset="0"/>
              </a:rPr>
              <a:t>字以内，据统计每页幻灯片的最好控制在</a:t>
            </a:r>
            <a:r>
              <a:rPr lang="en-US" altLang="zh-CN" sz="1400" dirty="0">
                <a:solidFill>
                  <a:schemeClr val="bg1"/>
                </a:solidFill>
                <a:latin typeface="微软雅黑"/>
                <a:ea typeface="微软雅黑"/>
                <a:cs typeface="Lato Light" charset="0"/>
                <a:sym typeface="Lato Light" charset="0"/>
              </a:rPr>
              <a:t>5</a:t>
            </a:r>
            <a:r>
              <a:rPr lang="zh-CN" altLang="en-US" sz="1400" dirty="0">
                <a:solidFill>
                  <a:schemeClr val="bg1"/>
                </a:solidFill>
                <a:latin typeface="微软雅黑"/>
                <a:ea typeface="微软雅黑"/>
                <a:cs typeface="Lato Light" charset="0"/>
                <a:sym typeface="Lato Light" charset="0"/>
              </a:rPr>
              <a:t>分钟之内。</a:t>
            </a:r>
            <a:endParaRPr lang="en-US" sz="1400" dirty="0">
              <a:solidFill>
                <a:schemeClr val="bg1"/>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39398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1+#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1+#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par>
                                <p:cTn id="13" presetID="16" presetClass="entr" presetSubtype="37" fill="hold" grpId="0" nodeType="withEffect">
                                  <p:stCondLst>
                                    <p:cond delay="500"/>
                                  </p:stCondLst>
                                  <p:childTnLst>
                                    <p:set>
                                      <p:cBhvr>
                                        <p:cTn id="14" dur="1" fill="hold">
                                          <p:stCondLst>
                                            <p:cond delay="0"/>
                                          </p:stCondLst>
                                        </p:cTn>
                                        <p:tgtEl>
                                          <p:spTgt spid="105"/>
                                        </p:tgtEl>
                                        <p:attrNameLst>
                                          <p:attrName>style.visibility</p:attrName>
                                        </p:attrNameLst>
                                      </p:cBhvr>
                                      <p:to>
                                        <p:strVal val="visible"/>
                                      </p:to>
                                    </p:set>
                                    <p:animEffect transition="in" filter="barn(outVertical)">
                                      <p:cBhvr>
                                        <p:cTn id="15" dur="500"/>
                                        <p:tgtEl>
                                          <p:spTgt spid="105"/>
                                        </p:tgtEl>
                                      </p:cBhvr>
                                    </p:animEffect>
                                  </p:childTnLst>
                                </p:cTn>
                              </p:par>
                              <p:par>
                                <p:cTn id="16" presetID="16" presetClass="entr" presetSubtype="37" fill="hold" grpId="0" nodeType="withEffect">
                                  <p:stCondLst>
                                    <p:cond delay="500"/>
                                  </p:stCondLst>
                                  <p:childTnLst>
                                    <p:set>
                                      <p:cBhvr>
                                        <p:cTn id="17" dur="1" fill="hold">
                                          <p:stCondLst>
                                            <p:cond delay="0"/>
                                          </p:stCondLst>
                                        </p:cTn>
                                        <p:tgtEl>
                                          <p:spTgt spid="106"/>
                                        </p:tgtEl>
                                        <p:attrNameLst>
                                          <p:attrName>style.visibility</p:attrName>
                                        </p:attrNameLst>
                                      </p:cBhvr>
                                      <p:to>
                                        <p:strVal val="visible"/>
                                      </p:to>
                                    </p:set>
                                    <p:animEffect transition="in" filter="barn(outVertical)">
                                      <p:cBhvr>
                                        <p:cTn id="18" dur="500"/>
                                        <p:tgtEl>
                                          <p:spTgt spid="106"/>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1000"/>
                                        <p:tgtEl>
                                          <p:spTgt spid="91"/>
                                        </p:tgtEl>
                                      </p:cBhvr>
                                    </p:animEffect>
                                    <p:anim calcmode="lin" valueType="num">
                                      <p:cBhvr>
                                        <p:cTn id="23" dur="1000" fill="hold"/>
                                        <p:tgtEl>
                                          <p:spTgt spid="91"/>
                                        </p:tgtEl>
                                        <p:attrNameLst>
                                          <p:attrName>ppt_x</p:attrName>
                                        </p:attrNameLst>
                                      </p:cBhvr>
                                      <p:tavLst>
                                        <p:tav tm="0">
                                          <p:val>
                                            <p:strVal val="#ppt_x"/>
                                          </p:val>
                                        </p:tav>
                                        <p:tav tm="100000">
                                          <p:val>
                                            <p:strVal val="#ppt_x"/>
                                          </p:val>
                                        </p:tav>
                                      </p:tavLst>
                                    </p:anim>
                                    <p:anim calcmode="lin" valueType="num">
                                      <p:cBhvr>
                                        <p:cTn id="24" dur="1000" fill="hold"/>
                                        <p:tgtEl>
                                          <p:spTgt spid="9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1000"/>
                                        <p:tgtEl>
                                          <p:spTgt spid="84"/>
                                        </p:tgtEl>
                                      </p:cBhvr>
                                    </p:animEffect>
                                    <p:anim calcmode="lin" valueType="num">
                                      <p:cBhvr>
                                        <p:cTn id="28" dur="1000" fill="hold"/>
                                        <p:tgtEl>
                                          <p:spTgt spid="84"/>
                                        </p:tgtEl>
                                        <p:attrNameLst>
                                          <p:attrName>ppt_x</p:attrName>
                                        </p:attrNameLst>
                                      </p:cBhvr>
                                      <p:tavLst>
                                        <p:tav tm="0">
                                          <p:val>
                                            <p:strVal val="#ppt_x"/>
                                          </p:val>
                                        </p:tav>
                                        <p:tav tm="100000">
                                          <p:val>
                                            <p:strVal val="#ppt_x"/>
                                          </p:val>
                                        </p:tav>
                                      </p:tavLst>
                                    </p:anim>
                                    <p:anim calcmode="lin" valueType="num">
                                      <p:cBhvr>
                                        <p:cTn id="29" dur="1000" fill="hold"/>
                                        <p:tgtEl>
                                          <p:spTgt spid="84"/>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14" presetClass="entr" presetSubtype="10" fill="hold" grpId="0"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randombar(horizontal)">
                                      <p:cBhvr>
                                        <p:cTn id="33" dur="500"/>
                                        <p:tgtEl>
                                          <p:spTgt spid="83"/>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randombar(horizontal)">
                                      <p:cBhvr>
                                        <p:cTn id="36" dur="500"/>
                                        <p:tgtEl>
                                          <p:spTgt spid="87"/>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randombar(horizontal)">
                                      <p:cBhvr>
                                        <p:cTn id="39" dur="500"/>
                                        <p:tgtEl>
                                          <p:spTgt spid="90"/>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randombar(horizontal)">
                                      <p:cBhvr>
                                        <p:cTn id="42" dur="500"/>
                                        <p:tgtEl>
                                          <p:spTgt spid="94"/>
                                        </p:tgtEl>
                                      </p:cBhvr>
                                    </p:animEffect>
                                  </p:childTnLst>
                                </p:cTn>
                              </p:par>
                            </p:childTnLst>
                          </p:cTn>
                        </p:par>
                        <p:par>
                          <p:cTn id="43" fill="hold">
                            <p:stCondLst>
                              <p:cond delay="2500"/>
                            </p:stCondLst>
                            <p:childTnLst>
                              <p:par>
                                <p:cTn id="44" presetID="42" presetClass="entr" presetSubtype="0" fill="hold" nodeType="after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00"/>
                                        <p:tgtEl>
                                          <p:spTgt spid="80"/>
                                        </p:tgtEl>
                                      </p:cBhvr>
                                    </p:animEffect>
                                    <p:anim calcmode="lin" valueType="num">
                                      <p:cBhvr>
                                        <p:cTn id="47" dur="1000" fill="hold"/>
                                        <p:tgtEl>
                                          <p:spTgt spid="80"/>
                                        </p:tgtEl>
                                        <p:attrNameLst>
                                          <p:attrName>ppt_x</p:attrName>
                                        </p:attrNameLst>
                                      </p:cBhvr>
                                      <p:tavLst>
                                        <p:tav tm="0">
                                          <p:val>
                                            <p:strVal val="#ppt_x"/>
                                          </p:val>
                                        </p:tav>
                                        <p:tav tm="100000">
                                          <p:val>
                                            <p:strVal val="#ppt_x"/>
                                          </p:val>
                                        </p:tav>
                                      </p:tavLst>
                                    </p:anim>
                                    <p:anim calcmode="lin" valueType="num">
                                      <p:cBhvr>
                                        <p:cTn id="48" dur="1000" fill="hold"/>
                                        <p:tgtEl>
                                          <p:spTgt spid="8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fade">
                                      <p:cBhvr>
                                        <p:cTn id="51" dur="1000"/>
                                        <p:tgtEl>
                                          <p:spTgt spid="96"/>
                                        </p:tgtEl>
                                      </p:cBhvr>
                                    </p:animEffect>
                                    <p:anim calcmode="lin" valueType="num">
                                      <p:cBhvr>
                                        <p:cTn id="52" dur="1000" fill="hold"/>
                                        <p:tgtEl>
                                          <p:spTgt spid="96"/>
                                        </p:tgtEl>
                                        <p:attrNameLst>
                                          <p:attrName>ppt_x</p:attrName>
                                        </p:attrNameLst>
                                      </p:cBhvr>
                                      <p:tavLst>
                                        <p:tav tm="0">
                                          <p:val>
                                            <p:strVal val="#ppt_x"/>
                                          </p:val>
                                        </p:tav>
                                        <p:tav tm="100000">
                                          <p:val>
                                            <p:strVal val="#ppt_x"/>
                                          </p:val>
                                        </p:tav>
                                      </p:tavLst>
                                    </p:anim>
                                    <p:anim calcmode="lin" valueType="num">
                                      <p:cBhvr>
                                        <p:cTn id="53" dur="1000" fill="hold"/>
                                        <p:tgtEl>
                                          <p:spTgt spid="96"/>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14" presetClass="entr" presetSubtype="10" fill="hold" grpId="0" nodeType="after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randombar(horizontal)">
                                      <p:cBhvr>
                                        <p:cTn id="57" dur="500"/>
                                        <p:tgtEl>
                                          <p:spTgt spid="9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randombar(horizontal)">
                                      <p:cBhvr>
                                        <p:cTn id="60" dur="500"/>
                                        <p:tgtEl>
                                          <p:spTgt spid="79"/>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randombar(horizontal)">
                                      <p:cBhvr>
                                        <p:cTn id="63" dur="500"/>
                                        <p:tgtEl>
                                          <p:spTgt spid="8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99"/>
                                        </p:tgtEl>
                                        <p:attrNameLst>
                                          <p:attrName>style.visibility</p:attrName>
                                        </p:attrNameLst>
                                      </p:cBhvr>
                                      <p:to>
                                        <p:strVal val="visible"/>
                                      </p:to>
                                    </p:set>
                                    <p:animEffect transition="in" filter="randombar(horizontal)">
                                      <p:cBhvr>
                                        <p:cTn id="66" dur="500"/>
                                        <p:tgtEl>
                                          <p:spTgt spid="99"/>
                                        </p:tgtEl>
                                      </p:cBhvr>
                                    </p:animEffect>
                                  </p:childTnLst>
                                </p:cTn>
                              </p:par>
                            </p:childTnLst>
                          </p:cTn>
                        </p:par>
                        <p:par>
                          <p:cTn id="67" fill="hold">
                            <p:stCondLst>
                              <p:cond delay="4000"/>
                            </p:stCondLst>
                            <p:childTnLst>
                              <p:par>
                                <p:cTn id="68" presetID="42" presetClass="entr" presetSubtype="0" fill="hold" nodeType="after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1000"/>
                                        <p:tgtEl>
                                          <p:spTgt spid="76"/>
                                        </p:tgtEl>
                                      </p:cBhvr>
                                    </p:animEffect>
                                    <p:anim calcmode="lin" valueType="num">
                                      <p:cBhvr>
                                        <p:cTn id="71" dur="1000" fill="hold"/>
                                        <p:tgtEl>
                                          <p:spTgt spid="76"/>
                                        </p:tgtEl>
                                        <p:attrNameLst>
                                          <p:attrName>ppt_x</p:attrName>
                                        </p:attrNameLst>
                                      </p:cBhvr>
                                      <p:tavLst>
                                        <p:tav tm="0">
                                          <p:val>
                                            <p:strVal val="#ppt_x"/>
                                          </p:val>
                                        </p:tav>
                                        <p:tav tm="100000">
                                          <p:val>
                                            <p:strVal val="#ppt_x"/>
                                          </p:val>
                                        </p:tav>
                                      </p:tavLst>
                                    </p:anim>
                                    <p:anim calcmode="lin" valueType="num">
                                      <p:cBhvr>
                                        <p:cTn id="72" dur="1000" fill="hold"/>
                                        <p:tgtEl>
                                          <p:spTgt spid="7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fade">
                                      <p:cBhvr>
                                        <p:cTn id="75" dur="1000"/>
                                        <p:tgtEl>
                                          <p:spTgt spid="101"/>
                                        </p:tgtEl>
                                      </p:cBhvr>
                                    </p:animEffect>
                                    <p:anim calcmode="lin" valueType="num">
                                      <p:cBhvr>
                                        <p:cTn id="76" dur="1000" fill="hold"/>
                                        <p:tgtEl>
                                          <p:spTgt spid="101"/>
                                        </p:tgtEl>
                                        <p:attrNameLst>
                                          <p:attrName>ppt_x</p:attrName>
                                        </p:attrNameLst>
                                      </p:cBhvr>
                                      <p:tavLst>
                                        <p:tav tm="0">
                                          <p:val>
                                            <p:strVal val="#ppt_x"/>
                                          </p:val>
                                        </p:tav>
                                        <p:tav tm="100000">
                                          <p:val>
                                            <p:strVal val="#ppt_x"/>
                                          </p:val>
                                        </p:tav>
                                      </p:tavLst>
                                    </p:anim>
                                    <p:anim calcmode="lin" valueType="num">
                                      <p:cBhvr>
                                        <p:cTn id="77" dur="1000" fill="hold"/>
                                        <p:tgtEl>
                                          <p:spTgt spid="101"/>
                                        </p:tgtEl>
                                        <p:attrNameLst>
                                          <p:attrName>ppt_y</p:attrName>
                                        </p:attrNameLst>
                                      </p:cBhvr>
                                      <p:tavLst>
                                        <p:tav tm="0">
                                          <p:val>
                                            <p:strVal val="#ppt_y+.1"/>
                                          </p:val>
                                        </p:tav>
                                        <p:tav tm="100000">
                                          <p:val>
                                            <p:strVal val="#ppt_y"/>
                                          </p:val>
                                        </p:tav>
                                      </p:tavLst>
                                    </p:anim>
                                  </p:childTnLst>
                                </p:cTn>
                              </p:par>
                            </p:childTnLst>
                          </p:cTn>
                        </p:par>
                        <p:par>
                          <p:cTn id="78" fill="hold">
                            <p:stCondLst>
                              <p:cond delay="5000"/>
                            </p:stCondLst>
                            <p:childTnLst>
                              <p:par>
                                <p:cTn id="79" presetID="14" presetClass="entr" presetSubtype="10" fill="hold" grpId="0" nodeType="afterEffect">
                                  <p:stCondLst>
                                    <p:cond delay="0"/>
                                  </p:stCondLst>
                                  <p:childTnLst>
                                    <p:set>
                                      <p:cBhvr>
                                        <p:cTn id="80" dur="1" fill="hold">
                                          <p:stCondLst>
                                            <p:cond delay="0"/>
                                          </p:stCondLst>
                                        </p:cTn>
                                        <p:tgtEl>
                                          <p:spTgt spid="100"/>
                                        </p:tgtEl>
                                        <p:attrNameLst>
                                          <p:attrName>style.visibility</p:attrName>
                                        </p:attrNameLst>
                                      </p:cBhvr>
                                      <p:to>
                                        <p:strVal val="visible"/>
                                      </p:to>
                                    </p:set>
                                    <p:animEffect transition="in" filter="randombar(horizontal)">
                                      <p:cBhvr>
                                        <p:cTn id="81" dur="500"/>
                                        <p:tgtEl>
                                          <p:spTgt spid="10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randombar(horizontal)">
                                      <p:cBhvr>
                                        <p:cTn id="84" dur="500"/>
                                        <p:tgtEl>
                                          <p:spTgt spid="75"/>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randombar(horizontal)">
                                      <p:cBhvr>
                                        <p:cTn id="87" dur="500"/>
                                        <p:tgtEl>
                                          <p:spTgt spid="104"/>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9"/>
                                        </p:tgtEl>
                                        <p:attrNameLst>
                                          <p:attrName>style.visibility</p:attrName>
                                        </p:attrNameLst>
                                      </p:cBhvr>
                                      <p:to>
                                        <p:strVal val="visible"/>
                                      </p:to>
                                    </p:set>
                                    <p:animEffect transition="in" filter="randombar(horizontal)">
                                      <p:cBhvr>
                                        <p:cTn id="90"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9" grpId="0" animBg="1"/>
      <p:bldP spid="83" grpId="0" animBg="1"/>
      <p:bldP spid="87" grpId="0" animBg="1"/>
      <p:bldP spid="88" grpId="0" animBg="1"/>
      <p:bldP spid="89" grpId="0" animBg="1"/>
      <p:bldP spid="90" grpId="0"/>
      <p:bldP spid="94" grpId="0"/>
      <p:bldP spid="95" grpId="0"/>
      <p:bldP spid="99" grpId="0"/>
      <p:bldP spid="100" grpId="0"/>
      <p:bldP spid="104" grpId="0"/>
      <p:bldP spid="105" grpId="0"/>
      <p:bldP spid="10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0" y="0"/>
            <a:ext cx="12201525" cy="6858000"/>
          </a:xfrm>
          <a:prstGeom prst="rect">
            <a:avLst/>
          </a:prstGeom>
          <a:blipFill>
            <a:blip r:embed="rId7">
              <a:extLst>
                <a:ext uri="{BEBA8EAE-BF5A-486C-A8C5-ECC9F3942E4B}">
                  <a14:imgProps xmlns:a14="http://schemas.microsoft.com/office/drawing/2010/main">
                    <a14:imgLayer r:embed="rId8">
                      <a14:imgEffect>
                        <a14:sharpenSoften amount="-100000"/>
                      </a14:imgEffect>
                    </a14:imgLayer>
                  </a14:imgProps>
                </a:ext>
              </a:extLst>
            </a:blip>
            <a:srcRect/>
            <a:stretch>
              <a:fillRect l="-234" t="-1892" b="-5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custDataLst>
              <p:tags r:id="rId1"/>
            </p:custDataLst>
          </p:nvPr>
        </p:nvSpPr>
        <p:spPr>
          <a:xfrm flipH="1">
            <a:off x="8178474" y="2184098"/>
            <a:ext cx="4032576" cy="2640717"/>
          </a:xfrm>
          <a:custGeom>
            <a:avLst/>
            <a:gdLst/>
            <a:ahLst/>
            <a:cxnLst/>
            <a:rect l="l" t="t" r="r" b="b"/>
            <a:pathLst>
              <a:path w="3563888" h="2826505">
                <a:moveTo>
                  <a:pt x="0" y="0"/>
                </a:moveTo>
                <a:lnTo>
                  <a:pt x="0" y="2802961"/>
                </a:lnTo>
                <a:lnTo>
                  <a:pt x="2661183" y="2826505"/>
                </a:lnTo>
                <a:cubicBezTo>
                  <a:pt x="2645818" y="2804835"/>
                  <a:pt x="3520866" y="1381863"/>
                  <a:pt x="3563888" y="1418582"/>
                </a:cubicBezTo>
                <a:cubicBezTo>
                  <a:pt x="3535463" y="1407275"/>
                  <a:pt x="2631221" y="38453"/>
                  <a:pt x="2661183" y="12549"/>
                </a:cubicBez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rgbClr val="FFFFFF"/>
              </a:solidFill>
            </a:endParaRPr>
          </a:p>
        </p:txBody>
      </p:sp>
      <p:sp>
        <p:nvSpPr>
          <p:cNvPr id="6" name="等腰三角形 7"/>
          <p:cNvSpPr/>
          <p:nvPr>
            <p:custDataLst>
              <p:tags r:id="rId2"/>
            </p:custDataLst>
          </p:nvPr>
        </p:nvSpPr>
        <p:spPr>
          <a:xfrm>
            <a:off x="6267473" y="3827416"/>
            <a:ext cx="2464193" cy="1386756"/>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 fmla="*/ 0 w 1840512"/>
              <a:gd name="connsiteY0" fmla="*/ 1641521 h 1641521"/>
              <a:gd name="connsiteX1" fmla="*/ 785773 w 1840512"/>
              <a:gd name="connsiteY1" fmla="*/ 0 h 1641521"/>
              <a:gd name="connsiteX2" fmla="*/ 1840512 w 1840512"/>
              <a:gd name="connsiteY2" fmla="*/ 1641521 h 1641521"/>
              <a:gd name="connsiteX3" fmla="*/ 0 w 1840512"/>
              <a:gd name="connsiteY3" fmla="*/ 1641521 h 1641521"/>
              <a:gd name="connsiteX0" fmla="*/ 0 w 2042217"/>
              <a:gd name="connsiteY0" fmla="*/ 1641521 h 1641521"/>
              <a:gd name="connsiteX1" fmla="*/ 987478 w 2042217"/>
              <a:gd name="connsiteY1" fmla="*/ 0 h 1641521"/>
              <a:gd name="connsiteX2" fmla="*/ 2042217 w 2042217"/>
              <a:gd name="connsiteY2" fmla="*/ 1641521 h 1641521"/>
              <a:gd name="connsiteX3" fmla="*/ 0 w 2042217"/>
              <a:gd name="connsiteY3" fmla="*/ 1641521 h 1641521"/>
            </a:gdLst>
            <a:ahLst/>
            <a:cxnLst>
              <a:cxn ang="0">
                <a:pos x="connsiteX0" y="connsiteY0"/>
              </a:cxn>
              <a:cxn ang="0">
                <a:pos x="connsiteX1" y="connsiteY1"/>
              </a:cxn>
              <a:cxn ang="0">
                <a:pos x="connsiteX2" y="connsiteY2"/>
              </a:cxn>
              <a:cxn ang="0">
                <a:pos x="connsiteX3" y="connsiteY3"/>
              </a:cxn>
            </a:cxnLst>
            <a:rect l="l" t="t" r="r" b="b"/>
            <a:pathLst>
              <a:path w="2042217" h="1641521">
                <a:moveTo>
                  <a:pt x="0" y="1641521"/>
                </a:moveTo>
                <a:lnTo>
                  <a:pt x="987478" y="0"/>
                </a:lnTo>
                <a:lnTo>
                  <a:pt x="2042217" y="1641521"/>
                </a:lnTo>
                <a:lnTo>
                  <a:pt x="0" y="1641521"/>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任意多边形 7"/>
          <p:cNvSpPr/>
          <p:nvPr>
            <p:custDataLst>
              <p:tags r:id="rId3"/>
            </p:custDataLst>
          </p:nvPr>
        </p:nvSpPr>
        <p:spPr>
          <a:xfrm>
            <a:off x="6314218" y="1804657"/>
            <a:ext cx="2464193" cy="1386756"/>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rgbClr val="3B383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9"/>
          <p:cNvSpPr txBox="1">
            <a:spLocks noChangeArrowheads="1"/>
          </p:cNvSpPr>
          <p:nvPr>
            <p:custDataLst>
              <p:tags r:id="rId4"/>
            </p:custDataLst>
          </p:nvPr>
        </p:nvSpPr>
        <p:spPr bwMode="auto">
          <a:xfrm>
            <a:off x="9402729" y="3812203"/>
            <a:ext cx="2386386" cy="471393"/>
          </a:xfrm>
          <a:prstGeom prst="rect">
            <a:avLst/>
          </a:prstGeom>
          <a:noFill/>
          <a:ln>
            <a:noFill/>
          </a:ln>
        </p:spPr>
        <p:txBody>
          <a:bodyPr anchor="ctr"/>
          <a:lstStyle>
            <a:lvl1pPr>
              <a:buFont typeface="Arial" pitchFamily="34" charset="0"/>
              <a:defRPr>
                <a:solidFill>
                  <a:schemeClr val="tx1"/>
                </a:solidFill>
                <a:latin typeface="Calibri" pitchFamily="34" charset="0"/>
                <a:ea typeface="宋体" pitchFamily="2" charset="-122"/>
              </a:defRPr>
            </a:lvl1pPr>
            <a:lvl2pPr marL="742950" indent="-285750">
              <a:buFont typeface="Arial" pitchFamily="34" charset="0"/>
              <a:defRPr>
                <a:solidFill>
                  <a:schemeClr val="tx1"/>
                </a:solidFill>
                <a:latin typeface="Calibri" pitchFamily="34" charset="0"/>
                <a:ea typeface="宋体" pitchFamily="2" charset="-122"/>
              </a:defRPr>
            </a:lvl2pPr>
            <a:lvl3pPr marL="1143000" indent="-228600">
              <a:buFont typeface="Arial" pitchFamily="34" charset="0"/>
              <a:defRPr>
                <a:solidFill>
                  <a:schemeClr val="tx1"/>
                </a:solidFill>
                <a:latin typeface="Calibri" pitchFamily="34" charset="0"/>
                <a:ea typeface="宋体" pitchFamily="2" charset="-122"/>
              </a:defRPr>
            </a:lvl3pPr>
            <a:lvl4pPr marL="1600200" indent="-228600">
              <a:buFont typeface="Arial" pitchFamily="34" charset="0"/>
              <a:defRPr>
                <a:solidFill>
                  <a:schemeClr val="tx1"/>
                </a:solidFill>
                <a:latin typeface="Calibri" pitchFamily="34" charset="0"/>
                <a:ea typeface="宋体" pitchFamily="2" charset="-122"/>
              </a:defRPr>
            </a:lvl4pPr>
            <a:lvl5pPr marL="2057400" indent="-22860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a:defRPr/>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财务与融资</a:t>
            </a:r>
          </a:p>
        </p:txBody>
      </p:sp>
      <p:grpSp>
        <p:nvGrpSpPr>
          <p:cNvPr id="33" name="组合 32"/>
          <p:cNvGrpSpPr/>
          <p:nvPr/>
        </p:nvGrpSpPr>
        <p:grpSpPr>
          <a:xfrm>
            <a:off x="0" y="2195916"/>
            <a:ext cx="6886459" cy="2628218"/>
            <a:chOff x="0" y="2195916"/>
            <a:chExt cx="6886459" cy="2628218"/>
          </a:xfrm>
        </p:grpSpPr>
        <p:sp>
          <p:nvSpPr>
            <p:cNvPr id="4" name="矩形 1"/>
            <p:cNvSpPr/>
            <p:nvPr>
              <p:custDataLst>
                <p:tags r:id="rId5"/>
              </p:custDataLst>
            </p:nvPr>
          </p:nvSpPr>
          <p:spPr>
            <a:xfrm>
              <a:off x="0" y="2195916"/>
              <a:ext cx="6886459" cy="2628218"/>
            </a:xfrm>
            <a:custGeom>
              <a:avLst/>
              <a:gdLst>
                <a:gd name="connsiteX0" fmla="*/ 0 w 3923928"/>
                <a:gd name="connsiteY0" fmla="*/ 0 h 2592288"/>
                <a:gd name="connsiteX1" fmla="*/ 3923928 w 3923928"/>
                <a:gd name="connsiteY1" fmla="*/ 0 h 2592288"/>
                <a:gd name="connsiteX2" fmla="*/ 3923928 w 3923928"/>
                <a:gd name="connsiteY2" fmla="*/ 2592288 h 2592288"/>
                <a:gd name="connsiteX3" fmla="*/ 0 w 3923928"/>
                <a:gd name="connsiteY3" fmla="*/ 2592288 h 2592288"/>
                <a:gd name="connsiteX4" fmla="*/ 0 w 3923928"/>
                <a:gd name="connsiteY4" fmla="*/ 0 h 2592288"/>
                <a:gd name="connsiteX0" fmla="*/ 0 w 3948699"/>
                <a:gd name="connsiteY0" fmla="*/ 0 h 2592288"/>
                <a:gd name="connsiteX1" fmla="*/ 3923928 w 3948699"/>
                <a:gd name="connsiteY1" fmla="*/ 0 h 2592288"/>
                <a:gd name="connsiteX2" fmla="*/ 3948699 w 3948699"/>
                <a:gd name="connsiteY2" fmla="*/ 4355 h 2592288"/>
                <a:gd name="connsiteX3" fmla="*/ 3923928 w 3948699"/>
                <a:gd name="connsiteY3" fmla="*/ 2592288 h 2592288"/>
                <a:gd name="connsiteX4" fmla="*/ 0 w 3948699"/>
                <a:gd name="connsiteY4" fmla="*/ 2592288 h 2592288"/>
                <a:gd name="connsiteX5" fmla="*/ 0 w 3948699"/>
                <a:gd name="connsiteY5" fmla="*/ 0 h 2592288"/>
                <a:gd name="connsiteX0" fmla="*/ 0 w 3923928"/>
                <a:gd name="connsiteY0" fmla="*/ 0 h 2592288"/>
                <a:gd name="connsiteX1" fmla="*/ 3923928 w 3923928"/>
                <a:gd name="connsiteY1" fmla="*/ 0 h 2592288"/>
                <a:gd name="connsiteX2" fmla="*/ 3921805 w 3923928"/>
                <a:gd name="connsiteY2" fmla="*/ 1322167 h 2592288"/>
                <a:gd name="connsiteX3" fmla="*/ 3923928 w 3923928"/>
                <a:gd name="connsiteY3" fmla="*/ 2592288 h 2592288"/>
                <a:gd name="connsiteX4" fmla="*/ 0 w 3923928"/>
                <a:gd name="connsiteY4" fmla="*/ 2592288 h 2592288"/>
                <a:gd name="connsiteX5" fmla="*/ 0 w 3923928"/>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 name="connsiteX0" fmla="*/ 0 w 4755523"/>
                <a:gd name="connsiteY0" fmla="*/ 0 h 2592288"/>
                <a:gd name="connsiteX1" fmla="*/ 3923928 w 4755523"/>
                <a:gd name="connsiteY1" fmla="*/ 0 h 2592288"/>
                <a:gd name="connsiteX2" fmla="*/ 4755523 w 4755523"/>
                <a:gd name="connsiteY2" fmla="*/ 1295273 h 2592288"/>
                <a:gd name="connsiteX3" fmla="*/ 3923928 w 4755523"/>
                <a:gd name="connsiteY3" fmla="*/ 2592288 h 2592288"/>
                <a:gd name="connsiteX4" fmla="*/ 0 w 4755523"/>
                <a:gd name="connsiteY4" fmla="*/ 2592288 h 2592288"/>
                <a:gd name="connsiteX5" fmla="*/ 0 w 4755523"/>
                <a:gd name="connsiteY5" fmla="*/ 0 h 259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5523" h="2592288">
                  <a:moveTo>
                    <a:pt x="0" y="0"/>
                  </a:moveTo>
                  <a:lnTo>
                    <a:pt x="3923928" y="0"/>
                  </a:lnTo>
                  <a:cubicBezTo>
                    <a:pt x="3896326" y="23863"/>
                    <a:pt x="4729337" y="1284857"/>
                    <a:pt x="4755523" y="1295273"/>
                  </a:cubicBezTo>
                  <a:cubicBezTo>
                    <a:pt x="4715890" y="1261447"/>
                    <a:pt x="3909773" y="2572325"/>
                    <a:pt x="3923928" y="2592288"/>
                  </a:cubicBezTo>
                  <a:lnTo>
                    <a:pt x="0" y="2592288"/>
                  </a:lnTo>
                  <a:lnTo>
                    <a:pt x="0" y="0"/>
                  </a:lnTo>
                  <a:close/>
                </a:path>
              </a:pathLst>
            </a:custGeom>
            <a:solidFill>
              <a:schemeClr val="tx1">
                <a:lumMod val="75000"/>
                <a:lumOff val="2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2" name="组合 31"/>
            <p:cNvGrpSpPr/>
            <p:nvPr/>
          </p:nvGrpSpPr>
          <p:grpSpPr>
            <a:xfrm>
              <a:off x="335081" y="2971079"/>
              <a:ext cx="5354278" cy="1043933"/>
              <a:chOff x="275118" y="2766408"/>
              <a:chExt cx="6372086" cy="1242377"/>
            </a:xfrm>
          </p:grpSpPr>
          <p:sp>
            <p:nvSpPr>
              <p:cNvPr id="18" name="文本框 9"/>
              <p:cNvSpPr txBox="1"/>
              <p:nvPr/>
            </p:nvSpPr>
            <p:spPr>
              <a:xfrm>
                <a:off x="801649" y="2816931"/>
                <a:ext cx="1312106"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成本预算</a:t>
                </a:r>
              </a:p>
            </p:txBody>
          </p:sp>
          <p:sp>
            <p:nvSpPr>
              <p:cNvPr id="19" name="文本框 9"/>
              <p:cNvSpPr txBox="1"/>
              <p:nvPr/>
            </p:nvSpPr>
            <p:spPr>
              <a:xfrm>
                <a:off x="5004680" y="2801987"/>
                <a:ext cx="164252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融资计划</a:t>
                </a:r>
              </a:p>
            </p:txBody>
          </p:sp>
          <p:sp>
            <p:nvSpPr>
              <p:cNvPr id="21" name="文本框 9"/>
              <p:cNvSpPr txBox="1"/>
              <p:nvPr/>
            </p:nvSpPr>
            <p:spPr>
              <a:xfrm>
                <a:off x="2908074" y="2813044"/>
                <a:ext cx="1592914"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资金缺口</a:t>
                </a:r>
              </a:p>
            </p:txBody>
          </p:sp>
          <p:sp>
            <p:nvSpPr>
              <p:cNvPr id="22" name="文本框 9"/>
              <p:cNvSpPr txBox="1"/>
              <p:nvPr/>
            </p:nvSpPr>
            <p:spPr>
              <a:xfrm>
                <a:off x="2895055" y="3602385"/>
                <a:ext cx="1592915"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结束语</a:t>
                </a:r>
              </a:p>
            </p:txBody>
          </p:sp>
          <p:sp>
            <p:nvSpPr>
              <p:cNvPr id="24" name="文本框 9"/>
              <p:cNvSpPr txBox="1"/>
              <p:nvPr/>
            </p:nvSpPr>
            <p:spPr>
              <a:xfrm>
                <a:off x="754701" y="3602386"/>
                <a:ext cx="1700026" cy="366283"/>
              </a:xfrm>
              <a:prstGeom prst="rect">
                <a:avLst/>
              </a:prstGeom>
              <a:noFill/>
            </p:spPr>
            <p:txBody>
              <a:bodyPr wrap="square" lIns="0" tIns="0" rIns="0" bIns="0" rtlCol="0">
                <a:spAutoFit/>
              </a:bodyPr>
              <a:lstStyle/>
              <a:p>
                <a:pPr marL="0" lvl="1"/>
                <a:r>
                  <a:rPr lang="zh-CN" altLang="en-US" sz="2000" dirty="0">
                    <a:solidFill>
                      <a:schemeClr val="bg1">
                        <a:lumMod val="95000"/>
                      </a:schemeClr>
                    </a:solidFill>
                    <a:latin typeface="微软雅黑" pitchFamily="34" charset="-122"/>
                    <a:ea typeface="微软雅黑" pitchFamily="34" charset="-122"/>
                  </a:rPr>
                  <a:t>资金用途</a:t>
                </a:r>
              </a:p>
            </p:txBody>
          </p:sp>
          <p:sp>
            <p:nvSpPr>
              <p:cNvPr id="25" name="椭圆 24"/>
              <p:cNvSpPr/>
              <p:nvPr/>
            </p:nvSpPr>
            <p:spPr>
              <a:xfrm>
                <a:off x="275118" y="2771211"/>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sp>
            <p:nvSpPr>
              <p:cNvPr id="26" name="椭圆 25"/>
              <p:cNvSpPr/>
              <p:nvPr/>
            </p:nvSpPr>
            <p:spPr>
              <a:xfrm>
                <a:off x="2381544" y="2783454"/>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sp>
            <p:nvSpPr>
              <p:cNvPr id="27" name="椭圆 26"/>
              <p:cNvSpPr/>
              <p:nvPr/>
            </p:nvSpPr>
            <p:spPr>
              <a:xfrm>
                <a:off x="4487971" y="2766408"/>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sp>
            <p:nvSpPr>
              <p:cNvPr id="28" name="椭圆 27"/>
              <p:cNvSpPr/>
              <p:nvPr/>
            </p:nvSpPr>
            <p:spPr>
              <a:xfrm>
                <a:off x="275118" y="3602385"/>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sp>
            <p:nvSpPr>
              <p:cNvPr id="30" name="椭圆 29"/>
              <p:cNvSpPr/>
              <p:nvPr/>
            </p:nvSpPr>
            <p:spPr>
              <a:xfrm>
                <a:off x="2381544" y="3602385"/>
                <a:ext cx="406400" cy="406400"/>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5</a:t>
                </a:r>
                <a:endParaRPr lang="zh-CN" altLang="en-US" sz="2000" b="1" dirty="0"/>
              </a:p>
            </p:txBody>
          </p:sp>
        </p:grpSp>
      </p:grpSp>
      <p:sp>
        <p:nvSpPr>
          <p:cNvPr id="23" name="KSO_Shape"/>
          <p:cNvSpPr/>
          <p:nvPr/>
        </p:nvSpPr>
        <p:spPr bwMode="auto">
          <a:xfrm>
            <a:off x="9854155" y="2574814"/>
            <a:ext cx="1122418" cy="107752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lumMod val="9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spTree>
    <p:extLst>
      <p:ext uri="{BB962C8B-B14F-4D97-AF65-F5344CB8AC3E}">
        <p14:creationId xmlns:p14="http://schemas.microsoft.com/office/powerpoint/2010/main" val="5091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1000"/>
                                        <p:tgtEl>
                                          <p:spTgt spid="3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00"/>
                                        <p:tgtEl>
                                          <p:spTgt spid="23"/>
                                        </p:tgtEl>
                                      </p:cBhvr>
                                    </p:animEffect>
                                    <p:anim calcmode="lin" valueType="num">
                                      <p:cBhvr>
                                        <p:cTn id="26" dur="200" fill="hold"/>
                                        <p:tgtEl>
                                          <p:spTgt spid="23"/>
                                        </p:tgtEl>
                                        <p:attrNameLst>
                                          <p:attrName>ppt_x</p:attrName>
                                        </p:attrNameLst>
                                      </p:cBhvr>
                                      <p:tavLst>
                                        <p:tav tm="0">
                                          <p:val>
                                            <p:strVal val="#ppt_x"/>
                                          </p:val>
                                        </p:tav>
                                        <p:tav tm="100000">
                                          <p:val>
                                            <p:strVal val="#ppt_x"/>
                                          </p:val>
                                        </p:tav>
                                      </p:tavLst>
                                    </p:anim>
                                    <p:anim calcmode="lin" valueType="num">
                                      <p:cBhvr>
                                        <p:cTn id="27" dur="2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p:bldP spid="2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039846" y="510732"/>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成本预算</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COST BUDGET</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6" name="KSO_Shape"/>
          <p:cNvSpPr/>
          <p:nvPr/>
        </p:nvSpPr>
        <p:spPr bwMode="auto">
          <a:xfrm>
            <a:off x="469878" y="307941"/>
            <a:ext cx="569968" cy="54717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sp>
        <p:nvSpPr>
          <p:cNvPr id="7" name="MH_Other_18"/>
          <p:cNvSpPr/>
          <p:nvPr>
            <p:custDataLst>
              <p:tags r:id="rId1"/>
            </p:custDataLst>
          </p:nvPr>
        </p:nvSpPr>
        <p:spPr>
          <a:xfrm>
            <a:off x="4674688" y="1963250"/>
            <a:ext cx="202474"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Other_1"/>
          <p:cNvSpPr/>
          <p:nvPr>
            <p:custDataLst>
              <p:tags r:id="rId2"/>
            </p:custDataLst>
          </p:nvPr>
        </p:nvSpPr>
        <p:spPr>
          <a:xfrm>
            <a:off x="4674688" y="2210724"/>
            <a:ext cx="202474" cy="3000984"/>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2"/>
          <p:cNvSpPr/>
          <p:nvPr>
            <p:custDataLst>
              <p:tags r:id="rId3"/>
            </p:custDataLst>
          </p:nvPr>
        </p:nvSpPr>
        <p:spPr>
          <a:xfrm>
            <a:off x="1342753"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3"/>
          <p:cNvSpPr/>
          <p:nvPr>
            <p:custDataLst>
              <p:tags r:id="rId4"/>
            </p:custDataLst>
          </p:nvPr>
        </p:nvSpPr>
        <p:spPr>
          <a:xfrm>
            <a:off x="1577196"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4"/>
          <p:cNvSpPr/>
          <p:nvPr>
            <p:custDataLst>
              <p:tags r:id="rId5"/>
            </p:custDataLst>
          </p:nvPr>
        </p:nvSpPr>
        <p:spPr>
          <a:xfrm>
            <a:off x="1342753" y="4636255"/>
            <a:ext cx="200698" cy="575451"/>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5"/>
          <p:cNvSpPr/>
          <p:nvPr>
            <p:custDataLst>
              <p:tags r:id="rId6"/>
            </p:custDataLst>
          </p:nvPr>
        </p:nvSpPr>
        <p:spPr>
          <a:xfrm>
            <a:off x="1577196" y="2741174"/>
            <a:ext cx="200698" cy="2470532"/>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SubTitle_1"/>
          <p:cNvSpPr txBox="1"/>
          <p:nvPr>
            <p:custDataLst>
              <p:tags r:id="rId7"/>
            </p:custDataLst>
          </p:nvPr>
        </p:nvSpPr>
        <p:spPr>
          <a:xfrm>
            <a:off x="1092327" y="5275646"/>
            <a:ext cx="911131" cy="442246"/>
          </a:xfrm>
          <a:prstGeom prst="rect">
            <a:avLst/>
          </a:prstGeom>
          <a:noFill/>
        </p:spPr>
        <p:txBody>
          <a:bodyPr lIns="0" tIns="0" rIns="0" bIns="0"/>
          <a:lstStyle/>
          <a:p>
            <a:pPr algn="ctr">
              <a:lnSpc>
                <a:spcPct val="150000"/>
              </a:lnSpc>
              <a:defRPr/>
            </a:pPr>
            <a:r>
              <a:rPr lang="en-US" altLang="zh-CN" sz="1600" dirty="0" smtClean="0">
                <a:solidFill>
                  <a:schemeClr val="tx1">
                    <a:lumMod val="75000"/>
                    <a:lumOff val="25000"/>
                  </a:schemeClr>
                </a:solidFill>
              </a:rPr>
              <a:t>2017</a:t>
            </a:r>
            <a:endParaRPr lang="zh-CN" altLang="en-US" sz="1600" dirty="0">
              <a:solidFill>
                <a:schemeClr val="tx1">
                  <a:lumMod val="75000"/>
                  <a:lumOff val="25000"/>
                </a:schemeClr>
              </a:solidFill>
            </a:endParaRPr>
          </a:p>
        </p:txBody>
      </p:sp>
      <p:sp>
        <p:nvSpPr>
          <p:cNvPr id="14" name="MH_Other_6"/>
          <p:cNvSpPr/>
          <p:nvPr>
            <p:custDataLst>
              <p:tags r:id="rId8"/>
            </p:custDataLst>
          </p:nvPr>
        </p:nvSpPr>
        <p:spPr>
          <a:xfrm>
            <a:off x="2170408"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7"/>
          <p:cNvSpPr/>
          <p:nvPr>
            <p:custDataLst>
              <p:tags r:id="rId9"/>
            </p:custDataLst>
          </p:nvPr>
        </p:nvSpPr>
        <p:spPr>
          <a:xfrm>
            <a:off x="2404851"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8"/>
          <p:cNvSpPr/>
          <p:nvPr>
            <p:custDataLst>
              <p:tags r:id="rId10"/>
            </p:custDataLst>
          </p:nvPr>
        </p:nvSpPr>
        <p:spPr>
          <a:xfrm>
            <a:off x="2170408" y="3947135"/>
            <a:ext cx="200698" cy="1264572"/>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9"/>
          <p:cNvSpPr/>
          <p:nvPr>
            <p:custDataLst>
              <p:tags r:id="rId11"/>
            </p:custDataLst>
          </p:nvPr>
        </p:nvSpPr>
        <p:spPr>
          <a:xfrm>
            <a:off x="2404851" y="2975617"/>
            <a:ext cx="200698" cy="2236089"/>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SubTitle_2"/>
          <p:cNvSpPr txBox="1"/>
          <p:nvPr>
            <p:custDataLst>
              <p:tags r:id="rId12"/>
            </p:custDataLst>
          </p:nvPr>
        </p:nvSpPr>
        <p:spPr>
          <a:xfrm>
            <a:off x="1935965" y="5275646"/>
            <a:ext cx="911132" cy="442246"/>
          </a:xfrm>
          <a:prstGeom prst="rect">
            <a:avLst/>
          </a:prstGeom>
          <a:noFill/>
        </p:spPr>
        <p:txBody>
          <a:bodyPr lIns="0" tIns="0" rIns="0" bIns="0"/>
          <a:lstStyle/>
          <a:p>
            <a:pPr algn="ctr">
              <a:lnSpc>
                <a:spcPct val="150000"/>
              </a:lnSpc>
              <a:defRPr/>
            </a:pPr>
            <a:r>
              <a:rPr lang="en-US" altLang="zh-CN" sz="1600" dirty="0" smtClean="0">
                <a:solidFill>
                  <a:schemeClr val="tx1">
                    <a:lumMod val="75000"/>
                    <a:lumOff val="25000"/>
                  </a:schemeClr>
                </a:solidFill>
              </a:rPr>
              <a:t>2018</a:t>
            </a:r>
            <a:endParaRPr lang="zh-CN" altLang="en-US" sz="1600" dirty="0">
              <a:solidFill>
                <a:schemeClr val="tx1">
                  <a:lumMod val="75000"/>
                  <a:lumOff val="25000"/>
                </a:schemeClr>
              </a:solidFill>
            </a:endParaRPr>
          </a:p>
        </p:txBody>
      </p:sp>
      <p:sp>
        <p:nvSpPr>
          <p:cNvPr id="19" name="MH_Other_10"/>
          <p:cNvSpPr/>
          <p:nvPr>
            <p:custDataLst>
              <p:tags r:id="rId13"/>
            </p:custDataLst>
          </p:nvPr>
        </p:nvSpPr>
        <p:spPr>
          <a:xfrm>
            <a:off x="3001615"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Other_11"/>
          <p:cNvSpPr/>
          <p:nvPr>
            <p:custDataLst>
              <p:tags r:id="rId14"/>
            </p:custDataLst>
          </p:nvPr>
        </p:nvSpPr>
        <p:spPr>
          <a:xfrm>
            <a:off x="3236059"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12"/>
          <p:cNvSpPr/>
          <p:nvPr>
            <p:custDataLst>
              <p:tags r:id="rId15"/>
            </p:custDataLst>
          </p:nvPr>
        </p:nvSpPr>
        <p:spPr>
          <a:xfrm>
            <a:off x="3001615" y="4554557"/>
            <a:ext cx="200698" cy="657151"/>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MH_Other_13"/>
          <p:cNvSpPr/>
          <p:nvPr>
            <p:custDataLst>
              <p:tags r:id="rId16"/>
            </p:custDataLst>
          </p:nvPr>
        </p:nvSpPr>
        <p:spPr>
          <a:xfrm>
            <a:off x="3236059" y="3366356"/>
            <a:ext cx="200698" cy="1845351"/>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MH_SubTitle_3"/>
          <p:cNvSpPr txBox="1"/>
          <p:nvPr>
            <p:custDataLst>
              <p:tags r:id="rId17"/>
            </p:custDataLst>
          </p:nvPr>
        </p:nvSpPr>
        <p:spPr>
          <a:xfrm>
            <a:off x="2781381" y="5275646"/>
            <a:ext cx="911132" cy="442246"/>
          </a:xfrm>
          <a:prstGeom prst="rect">
            <a:avLst/>
          </a:prstGeom>
          <a:noFill/>
        </p:spPr>
        <p:txBody>
          <a:bodyPr lIns="0" tIns="0" rIns="0" bIns="0"/>
          <a:lstStyle/>
          <a:p>
            <a:pPr algn="ctr">
              <a:lnSpc>
                <a:spcPct val="150000"/>
              </a:lnSpc>
              <a:defRPr/>
            </a:pPr>
            <a:r>
              <a:rPr lang="en-US" altLang="zh-CN" sz="1600" dirty="0" smtClean="0">
                <a:solidFill>
                  <a:schemeClr val="tx1">
                    <a:lumMod val="75000"/>
                    <a:lumOff val="25000"/>
                  </a:schemeClr>
                </a:solidFill>
              </a:rPr>
              <a:t>2019</a:t>
            </a:r>
            <a:endParaRPr lang="zh-CN" altLang="en-US" sz="1600" dirty="0">
              <a:solidFill>
                <a:schemeClr val="tx1">
                  <a:lumMod val="75000"/>
                  <a:lumOff val="25000"/>
                </a:schemeClr>
              </a:solidFill>
            </a:endParaRPr>
          </a:p>
        </p:txBody>
      </p:sp>
      <p:sp>
        <p:nvSpPr>
          <p:cNvPr id="24" name="MH_Other_14"/>
          <p:cNvSpPr/>
          <p:nvPr>
            <p:custDataLst>
              <p:tags r:id="rId18"/>
            </p:custDataLst>
          </p:nvPr>
        </p:nvSpPr>
        <p:spPr>
          <a:xfrm>
            <a:off x="3836376" y="1963250"/>
            <a:ext cx="202474"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15"/>
          <p:cNvSpPr/>
          <p:nvPr>
            <p:custDataLst>
              <p:tags r:id="rId19"/>
            </p:custDataLst>
          </p:nvPr>
        </p:nvSpPr>
        <p:spPr>
          <a:xfrm>
            <a:off x="4070818"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MH_Other_16"/>
          <p:cNvSpPr/>
          <p:nvPr>
            <p:custDataLst>
              <p:tags r:id="rId20"/>
            </p:custDataLst>
          </p:nvPr>
        </p:nvSpPr>
        <p:spPr>
          <a:xfrm>
            <a:off x="3836376" y="3462265"/>
            <a:ext cx="202474" cy="1749442"/>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Other_17"/>
          <p:cNvSpPr/>
          <p:nvPr>
            <p:custDataLst>
              <p:tags r:id="rId21"/>
            </p:custDataLst>
          </p:nvPr>
        </p:nvSpPr>
        <p:spPr>
          <a:xfrm>
            <a:off x="4070818" y="3036005"/>
            <a:ext cx="200698" cy="2175702"/>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MH_SubTitle_4"/>
          <p:cNvSpPr txBox="1"/>
          <p:nvPr>
            <p:custDataLst>
              <p:tags r:id="rId22"/>
            </p:custDataLst>
          </p:nvPr>
        </p:nvSpPr>
        <p:spPr>
          <a:xfrm>
            <a:off x="3625023" y="5275646"/>
            <a:ext cx="911131" cy="442246"/>
          </a:xfrm>
          <a:prstGeom prst="rect">
            <a:avLst/>
          </a:prstGeom>
          <a:noFill/>
        </p:spPr>
        <p:txBody>
          <a:bodyPr lIns="0" tIns="0" rIns="0" bIns="0"/>
          <a:lstStyle/>
          <a:p>
            <a:pPr algn="ctr">
              <a:lnSpc>
                <a:spcPct val="150000"/>
              </a:lnSpc>
              <a:defRPr/>
            </a:pPr>
            <a:r>
              <a:rPr lang="en-US" altLang="zh-CN" sz="1600" dirty="0" smtClean="0">
                <a:solidFill>
                  <a:schemeClr val="tx1">
                    <a:lumMod val="75000"/>
                    <a:lumOff val="25000"/>
                  </a:schemeClr>
                </a:solidFill>
              </a:rPr>
              <a:t>2020</a:t>
            </a:r>
            <a:endParaRPr lang="zh-CN" altLang="en-US" sz="1600" dirty="0">
              <a:solidFill>
                <a:schemeClr val="tx1">
                  <a:lumMod val="75000"/>
                  <a:lumOff val="25000"/>
                </a:schemeClr>
              </a:solidFill>
            </a:endParaRPr>
          </a:p>
        </p:txBody>
      </p:sp>
      <p:sp>
        <p:nvSpPr>
          <p:cNvPr id="29" name="MH_Other_19"/>
          <p:cNvSpPr/>
          <p:nvPr>
            <p:custDataLst>
              <p:tags r:id="rId23"/>
            </p:custDataLst>
          </p:nvPr>
        </p:nvSpPr>
        <p:spPr>
          <a:xfrm>
            <a:off x="4909130" y="1963250"/>
            <a:ext cx="200698"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MH_Other_20"/>
          <p:cNvSpPr/>
          <p:nvPr>
            <p:custDataLst>
              <p:tags r:id="rId24"/>
            </p:custDataLst>
          </p:nvPr>
        </p:nvSpPr>
        <p:spPr>
          <a:xfrm>
            <a:off x="4909130" y="3538636"/>
            <a:ext cx="200698" cy="1673071"/>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MH_SubTitle_5"/>
          <p:cNvSpPr txBox="1"/>
          <p:nvPr>
            <p:custDataLst>
              <p:tags r:id="rId25"/>
            </p:custDataLst>
          </p:nvPr>
        </p:nvSpPr>
        <p:spPr>
          <a:xfrm>
            <a:off x="4468661" y="5275646"/>
            <a:ext cx="911132" cy="442246"/>
          </a:xfrm>
          <a:prstGeom prst="rect">
            <a:avLst/>
          </a:prstGeom>
          <a:noFill/>
        </p:spPr>
        <p:txBody>
          <a:bodyPr lIns="0" tIns="0" rIns="0" bIns="0"/>
          <a:lstStyle/>
          <a:p>
            <a:pPr algn="ctr">
              <a:lnSpc>
                <a:spcPct val="150000"/>
              </a:lnSpc>
              <a:defRPr/>
            </a:pPr>
            <a:r>
              <a:rPr lang="en-US" altLang="zh-CN" sz="1600" dirty="0" smtClean="0">
                <a:solidFill>
                  <a:schemeClr val="tx1">
                    <a:lumMod val="75000"/>
                    <a:lumOff val="25000"/>
                  </a:schemeClr>
                </a:solidFill>
              </a:rPr>
              <a:t>2021</a:t>
            </a:r>
            <a:endParaRPr lang="zh-CN" altLang="en-US" sz="1600" dirty="0">
              <a:solidFill>
                <a:schemeClr val="tx1">
                  <a:lumMod val="75000"/>
                  <a:lumOff val="25000"/>
                </a:schemeClr>
              </a:solidFill>
            </a:endParaRPr>
          </a:p>
        </p:txBody>
      </p:sp>
      <p:sp>
        <p:nvSpPr>
          <p:cNvPr id="32" name="MH_Other_21"/>
          <p:cNvSpPr/>
          <p:nvPr>
            <p:custDataLst>
              <p:tags r:id="rId26"/>
            </p:custDataLst>
          </p:nvPr>
        </p:nvSpPr>
        <p:spPr>
          <a:xfrm>
            <a:off x="5516552" y="1963250"/>
            <a:ext cx="202474"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22"/>
          <p:cNvSpPr/>
          <p:nvPr>
            <p:custDataLst>
              <p:tags r:id="rId27"/>
            </p:custDataLst>
          </p:nvPr>
        </p:nvSpPr>
        <p:spPr>
          <a:xfrm>
            <a:off x="5750995" y="1963250"/>
            <a:ext cx="202474" cy="3248457"/>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MH_Other_23"/>
          <p:cNvSpPr/>
          <p:nvPr>
            <p:custDataLst>
              <p:tags r:id="rId28"/>
            </p:custDataLst>
          </p:nvPr>
        </p:nvSpPr>
        <p:spPr>
          <a:xfrm>
            <a:off x="5516552" y="3874317"/>
            <a:ext cx="202474" cy="1337391"/>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24"/>
          <p:cNvSpPr/>
          <p:nvPr>
            <p:custDataLst>
              <p:tags r:id="rId29"/>
            </p:custDataLst>
          </p:nvPr>
        </p:nvSpPr>
        <p:spPr>
          <a:xfrm>
            <a:off x="5750995" y="3646978"/>
            <a:ext cx="202474" cy="1564730"/>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MH_SubTitle_6"/>
          <p:cNvSpPr txBox="1"/>
          <p:nvPr>
            <p:custDataLst>
              <p:tags r:id="rId30"/>
            </p:custDataLst>
          </p:nvPr>
        </p:nvSpPr>
        <p:spPr>
          <a:xfrm>
            <a:off x="5312303" y="5275646"/>
            <a:ext cx="911131" cy="442246"/>
          </a:xfrm>
          <a:prstGeom prst="rect">
            <a:avLst/>
          </a:prstGeom>
          <a:noFill/>
        </p:spPr>
        <p:txBody>
          <a:bodyPr lIns="0" tIns="0" rIns="0" bIns="0"/>
          <a:lstStyle/>
          <a:p>
            <a:pPr algn="ctr">
              <a:lnSpc>
                <a:spcPct val="150000"/>
              </a:lnSpc>
              <a:defRPr/>
            </a:pPr>
            <a:r>
              <a:rPr lang="en-US" altLang="zh-CN" sz="1600" dirty="0" smtClean="0">
                <a:solidFill>
                  <a:schemeClr val="tx1">
                    <a:lumMod val="75000"/>
                    <a:lumOff val="25000"/>
                  </a:schemeClr>
                </a:solidFill>
              </a:rPr>
              <a:t>2022</a:t>
            </a:r>
            <a:endParaRPr lang="zh-CN" altLang="en-US" sz="1600" dirty="0">
              <a:solidFill>
                <a:schemeClr val="tx1">
                  <a:lumMod val="75000"/>
                  <a:lumOff val="25000"/>
                </a:schemeClr>
              </a:solidFill>
            </a:endParaRPr>
          </a:p>
        </p:txBody>
      </p:sp>
      <p:sp>
        <p:nvSpPr>
          <p:cNvPr id="52" name="MH_Other_37"/>
          <p:cNvSpPr txBox="1"/>
          <p:nvPr>
            <p:custDataLst>
              <p:tags r:id="rId31"/>
            </p:custDataLst>
          </p:nvPr>
        </p:nvSpPr>
        <p:spPr>
          <a:xfrm>
            <a:off x="312624" y="4773015"/>
            <a:ext cx="911132" cy="442244"/>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0</a:t>
            </a:r>
            <a:endParaRPr lang="zh-CN" altLang="en-US" sz="1600">
              <a:solidFill>
                <a:schemeClr val="tx1">
                  <a:lumMod val="50000"/>
                  <a:lumOff val="50000"/>
                </a:schemeClr>
              </a:solidFill>
            </a:endParaRPr>
          </a:p>
        </p:txBody>
      </p:sp>
      <p:sp>
        <p:nvSpPr>
          <p:cNvPr id="53" name="MH_Other_38"/>
          <p:cNvSpPr txBox="1"/>
          <p:nvPr>
            <p:custDataLst>
              <p:tags r:id="rId32"/>
            </p:custDataLst>
          </p:nvPr>
        </p:nvSpPr>
        <p:spPr>
          <a:xfrm>
            <a:off x="312624" y="4066134"/>
            <a:ext cx="911132" cy="444021"/>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250</a:t>
            </a:r>
            <a:endParaRPr lang="zh-CN" altLang="en-US" sz="1600">
              <a:solidFill>
                <a:schemeClr val="tx1">
                  <a:lumMod val="50000"/>
                  <a:lumOff val="50000"/>
                </a:schemeClr>
              </a:solidFill>
            </a:endParaRPr>
          </a:p>
        </p:txBody>
      </p:sp>
      <p:sp>
        <p:nvSpPr>
          <p:cNvPr id="54" name="MH_Other_39"/>
          <p:cNvSpPr txBox="1"/>
          <p:nvPr>
            <p:custDataLst>
              <p:tags r:id="rId33"/>
            </p:custDataLst>
          </p:nvPr>
        </p:nvSpPr>
        <p:spPr>
          <a:xfrm>
            <a:off x="312624" y="3361027"/>
            <a:ext cx="911132" cy="442246"/>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500</a:t>
            </a:r>
            <a:endParaRPr lang="zh-CN" altLang="en-US" sz="1600">
              <a:solidFill>
                <a:schemeClr val="tx1">
                  <a:lumMod val="50000"/>
                  <a:lumOff val="50000"/>
                </a:schemeClr>
              </a:solidFill>
            </a:endParaRPr>
          </a:p>
        </p:txBody>
      </p:sp>
      <p:sp>
        <p:nvSpPr>
          <p:cNvPr id="55" name="MH_Other_40"/>
          <p:cNvSpPr txBox="1"/>
          <p:nvPr>
            <p:custDataLst>
              <p:tags r:id="rId34"/>
            </p:custDataLst>
          </p:nvPr>
        </p:nvSpPr>
        <p:spPr>
          <a:xfrm>
            <a:off x="312624" y="2654145"/>
            <a:ext cx="911132" cy="442246"/>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750</a:t>
            </a:r>
            <a:endParaRPr lang="zh-CN" altLang="en-US" sz="1600">
              <a:solidFill>
                <a:schemeClr val="tx1">
                  <a:lumMod val="50000"/>
                  <a:lumOff val="50000"/>
                </a:schemeClr>
              </a:solidFill>
            </a:endParaRPr>
          </a:p>
        </p:txBody>
      </p:sp>
      <p:sp>
        <p:nvSpPr>
          <p:cNvPr id="56" name="MH_Other_41"/>
          <p:cNvSpPr txBox="1"/>
          <p:nvPr>
            <p:custDataLst>
              <p:tags r:id="rId35"/>
            </p:custDataLst>
          </p:nvPr>
        </p:nvSpPr>
        <p:spPr>
          <a:xfrm>
            <a:off x="312624" y="1947264"/>
            <a:ext cx="911132" cy="442246"/>
          </a:xfrm>
          <a:prstGeom prst="rect">
            <a:avLst/>
          </a:prstGeom>
          <a:noFill/>
        </p:spPr>
        <p:txBody>
          <a:bodyPr lIns="0" tIns="0" rIns="0" bIns="0"/>
          <a:lstStyle/>
          <a:p>
            <a:pPr algn="ctr">
              <a:lnSpc>
                <a:spcPct val="150000"/>
              </a:lnSpc>
              <a:defRPr/>
            </a:pPr>
            <a:r>
              <a:rPr lang="en-US" altLang="zh-CN" sz="1600" dirty="0" smtClean="0">
                <a:solidFill>
                  <a:schemeClr val="tx1">
                    <a:lumMod val="50000"/>
                    <a:lumOff val="50000"/>
                  </a:schemeClr>
                </a:solidFill>
              </a:rPr>
              <a:t>800</a:t>
            </a:r>
            <a:endParaRPr lang="zh-CN" altLang="en-US" sz="1600" dirty="0">
              <a:solidFill>
                <a:schemeClr val="tx1">
                  <a:lumMod val="50000"/>
                  <a:lumOff val="50000"/>
                </a:schemeClr>
              </a:solidFill>
            </a:endParaRPr>
          </a:p>
        </p:txBody>
      </p:sp>
      <p:sp>
        <p:nvSpPr>
          <p:cNvPr id="57" name="MH_Other_42"/>
          <p:cNvSpPr/>
          <p:nvPr>
            <p:custDataLst>
              <p:tags r:id="rId36"/>
            </p:custDataLst>
          </p:nvPr>
        </p:nvSpPr>
        <p:spPr>
          <a:xfrm>
            <a:off x="2619759" y="5835441"/>
            <a:ext cx="193593" cy="191817"/>
          </a:xfrm>
          <a:prstGeom prst="rect">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2500" lnSpcReduction="10000"/>
          </a:bodyPr>
          <a:lstStyle/>
          <a:p>
            <a:pPr algn="ctr">
              <a:defRPr/>
            </a:pPr>
            <a:endParaRPr lang="zh-CN" altLang="en-US" sz="1400"/>
          </a:p>
        </p:txBody>
      </p:sp>
      <p:sp>
        <p:nvSpPr>
          <p:cNvPr id="58" name="MH_Other_43"/>
          <p:cNvSpPr txBox="1"/>
          <p:nvPr>
            <p:custDataLst>
              <p:tags r:id="rId37"/>
            </p:custDataLst>
          </p:nvPr>
        </p:nvSpPr>
        <p:spPr>
          <a:xfrm>
            <a:off x="2887948" y="5741310"/>
            <a:ext cx="992832" cy="321471"/>
          </a:xfrm>
          <a:prstGeom prst="rect">
            <a:avLst/>
          </a:prstGeom>
          <a:noFill/>
        </p:spPr>
        <p:txBody>
          <a:bodyPr lIns="0" tIns="0" rIns="0" bIns="0" anchor="ctr"/>
          <a:lstStyle/>
          <a:p>
            <a:pPr>
              <a:lnSpc>
                <a:spcPct val="150000"/>
              </a:lnSpc>
              <a:defRPr/>
            </a:pPr>
            <a:r>
              <a:rPr lang="zh-CN" altLang="en-US" sz="1400" dirty="0" smtClean="0">
                <a:solidFill>
                  <a:schemeClr val="tx1">
                    <a:lumMod val="50000"/>
                    <a:lumOff val="50000"/>
                  </a:schemeClr>
                </a:solidFill>
              </a:rPr>
              <a:t>销售额</a:t>
            </a:r>
            <a:endParaRPr lang="zh-CN" altLang="en-US" sz="1400" dirty="0">
              <a:solidFill>
                <a:schemeClr val="tx1">
                  <a:lumMod val="50000"/>
                  <a:lumOff val="50000"/>
                </a:schemeClr>
              </a:solidFill>
            </a:endParaRPr>
          </a:p>
        </p:txBody>
      </p:sp>
      <p:sp>
        <p:nvSpPr>
          <p:cNvPr id="59" name="MH_Other_44"/>
          <p:cNvSpPr/>
          <p:nvPr>
            <p:custDataLst>
              <p:tags r:id="rId38"/>
            </p:custDataLst>
          </p:nvPr>
        </p:nvSpPr>
        <p:spPr>
          <a:xfrm>
            <a:off x="3909197" y="5835441"/>
            <a:ext cx="193593" cy="191817"/>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2500" lnSpcReduction="10000"/>
          </a:bodyPr>
          <a:lstStyle/>
          <a:p>
            <a:pPr algn="ctr">
              <a:defRPr/>
            </a:pPr>
            <a:endParaRPr lang="zh-CN" altLang="en-US" sz="1400"/>
          </a:p>
        </p:txBody>
      </p:sp>
      <p:sp>
        <p:nvSpPr>
          <p:cNvPr id="60" name="MH_Other_45"/>
          <p:cNvSpPr txBox="1"/>
          <p:nvPr>
            <p:custDataLst>
              <p:tags r:id="rId39"/>
            </p:custDataLst>
          </p:nvPr>
        </p:nvSpPr>
        <p:spPr>
          <a:xfrm>
            <a:off x="4177384" y="5741310"/>
            <a:ext cx="994607" cy="321471"/>
          </a:xfrm>
          <a:prstGeom prst="rect">
            <a:avLst/>
          </a:prstGeom>
          <a:noFill/>
        </p:spPr>
        <p:txBody>
          <a:bodyPr lIns="0" tIns="0" rIns="0" bIns="0" anchor="ctr"/>
          <a:lstStyle/>
          <a:p>
            <a:pPr>
              <a:lnSpc>
                <a:spcPct val="150000"/>
              </a:lnSpc>
              <a:defRPr/>
            </a:pPr>
            <a:r>
              <a:rPr lang="zh-CN" altLang="en-US" sz="1400" dirty="0" smtClean="0">
                <a:solidFill>
                  <a:schemeClr val="tx1">
                    <a:lumMod val="50000"/>
                    <a:lumOff val="50000"/>
                  </a:schemeClr>
                </a:solidFill>
              </a:rPr>
              <a:t>利润</a:t>
            </a:r>
            <a:endParaRPr lang="zh-CN" altLang="en-US" sz="1400" dirty="0">
              <a:solidFill>
                <a:schemeClr val="tx1">
                  <a:lumMod val="50000"/>
                  <a:lumOff val="50000"/>
                </a:schemeClr>
              </a:solidFill>
            </a:endParaRPr>
          </a:p>
        </p:txBody>
      </p:sp>
      <p:cxnSp>
        <p:nvCxnSpPr>
          <p:cNvPr id="61" name="MH_Other_46"/>
          <p:cNvCxnSpPr/>
          <p:nvPr>
            <p:custDataLst>
              <p:tags r:id="rId40"/>
            </p:custDataLst>
          </p:nvPr>
        </p:nvCxnSpPr>
        <p:spPr>
          <a:xfrm>
            <a:off x="595023" y="5193946"/>
            <a:ext cx="8363580"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6630158" y="1764001"/>
            <a:ext cx="4566359" cy="3732768"/>
            <a:chOff x="9198798" y="1611086"/>
            <a:chExt cx="2572288" cy="3732768"/>
          </a:xfrm>
          <a:solidFill>
            <a:srgbClr val="3B3838"/>
          </a:solidFill>
        </p:grpSpPr>
        <p:sp>
          <p:nvSpPr>
            <p:cNvPr id="63" name="剪去单角的矩形 62"/>
            <p:cNvSpPr/>
            <p:nvPr/>
          </p:nvSpPr>
          <p:spPr>
            <a:xfrm>
              <a:off x="9532279" y="1611086"/>
              <a:ext cx="2238807" cy="3732768"/>
            </a:xfrm>
            <a:prstGeom prst="snip1Rect">
              <a:avLst/>
            </a:prstGeom>
            <a:grpFill/>
            <a:ln w="165100" cap="sq">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9137276" y="4590869"/>
              <a:ext cx="529444" cy="406400"/>
            </a:xfrm>
            <a:prstGeom prst="triangle">
              <a:avLst/>
            </a:prstGeom>
            <a:grpFill/>
            <a:ln w="165100" cap="sq">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文本框 64"/>
          <p:cNvSpPr txBox="1"/>
          <p:nvPr/>
        </p:nvSpPr>
        <p:spPr>
          <a:xfrm>
            <a:off x="9136777" y="2210724"/>
            <a:ext cx="1628569" cy="1077218"/>
          </a:xfrm>
          <a:prstGeom prst="rect">
            <a:avLst/>
          </a:prstGeom>
          <a:noFill/>
        </p:spPr>
        <p:txBody>
          <a:bodyPr wrap="square" rtlCol="0">
            <a:spAutoFit/>
          </a:bodyPr>
          <a:lstStyle/>
          <a:p>
            <a:pPr algn="dist"/>
            <a:r>
              <a:rPr lang="zh-CN" altLang="en-US" sz="3200" b="1" dirty="0" smtClean="0">
                <a:solidFill>
                  <a:schemeClr val="bg1"/>
                </a:solidFill>
                <a:latin typeface="微软雅黑" panose="020B0503020204020204" pitchFamily="34" charset="-122"/>
                <a:ea typeface="微软雅黑" panose="020B0503020204020204" pitchFamily="34" charset="-122"/>
              </a:rPr>
              <a:t>单击填入标题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7791673" y="3495321"/>
            <a:ext cx="3200666" cy="1569660"/>
          </a:xfrm>
          <a:prstGeom prst="rect">
            <a:avLst/>
          </a:prstGeom>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单击添加文本，或者通过复杂你的文本</a:t>
            </a:r>
            <a:r>
              <a:rPr lang="zh-CN" altLang="en-US" sz="1600" dirty="0" smtClean="0">
                <a:solidFill>
                  <a:schemeClr val="bg1"/>
                </a:solidFill>
                <a:latin typeface="微软雅黑" panose="020B0503020204020204" pitchFamily="34" charset="-122"/>
                <a:ea typeface="微软雅黑" panose="020B0503020204020204" pitchFamily="34" charset="-122"/>
              </a:rPr>
              <a:t>后粘贴</a:t>
            </a:r>
            <a:r>
              <a:rPr lang="zh-CN" altLang="en-US" sz="1600" dirty="0">
                <a:solidFill>
                  <a:schemeClr val="bg1"/>
                </a:solidFill>
                <a:latin typeface="微软雅黑" panose="020B0503020204020204" pitchFamily="34" charset="-122"/>
                <a:ea typeface="微软雅黑" panose="020B0503020204020204" pitchFamily="34" charset="-122"/>
              </a:rPr>
              <a:t>在进行编辑单击添加文本，或者通过复杂你的文本后，粘贴在进行</a:t>
            </a:r>
            <a:r>
              <a:rPr lang="zh-CN" altLang="en-US" sz="1600" dirty="0" smtClean="0">
                <a:solidFill>
                  <a:schemeClr val="bg1"/>
                </a:solidFill>
                <a:latin typeface="微软雅黑" panose="020B0503020204020204" pitchFamily="34" charset="-122"/>
                <a:ea typeface="微软雅黑" panose="020B0503020204020204" pitchFamily="34" charset="-122"/>
              </a:rPr>
              <a:t>编辑单击</a:t>
            </a:r>
            <a:r>
              <a:rPr lang="zh-CN" altLang="en-US" sz="1600" dirty="0">
                <a:solidFill>
                  <a:schemeClr val="bg1"/>
                </a:solidFill>
                <a:latin typeface="微软雅黑" panose="020B0503020204020204" pitchFamily="34" charset="-122"/>
                <a:ea typeface="微软雅黑" panose="020B0503020204020204" pitchFamily="34" charset="-122"/>
              </a:rPr>
              <a:t>添加文本，或者通过复杂你的文本后，粘贴在进行</a:t>
            </a:r>
            <a:r>
              <a:rPr lang="zh-CN" altLang="en-US" sz="1600" dirty="0" smtClean="0">
                <a:solidFill>
                  <a:schemeClr val="bg1"/>
                </a:solidFill>
                <a:latin typeface="微软雅黑" panose="020B0503020204020204" pitchFamily="34" charset="-122"/>
                <a:ea typeface="微软雅黑" panose="020B0503020204020204" pitchFamily="34" charset="-122"/>
              </a:rPr>
              <a:t>编辑。</a:t>
            </a:r>
            <a:endParaRPr lang="zh-CN" altLang="en-US" sz="1600" dirty="0">
              <a:solidFill>
                <a:schemeClr val="bg1"/>
              </a:solidFill>
            </a:endParaRPr>
          </a:p>
        </p:txBody>
      </p:sp>
      <p:sp>
        <p:nvSpPr>
          <p:cNvPr id="67" name="圆角矩形 66"/>
          <p:cNvSpPr/>
          <p:nvPr/>
        </p:nvSpPr>
        <p:spPr>
          <a:xfrm>
            <a:off x="7098764" y="1484372"/>
            <a:ext cx="1803570" cy="1803570"/>
          </a:xfrm>
          <a:prstGeom prst="roundRect">
            <a:avLst/>
          </a:prstGeom>
          <a:blipFill>
            <a:blip r:embed="rId42"/>
            <a:srcRect/>
            <a:stretch>
              <a:fillRect l="-20619" t="-8499" r="-109657" b="-5990"/>
            </a:stretch>
          </a:blipFill>
          <a:ln w="76200">
            <a:solidFill>
              <a:srgbClr val="A5A5A5"/>
            </a:solidFill>
          </a:ln>
          <a:effectLst>
            <a:outerShdw blurRad="215900" dist="406400" dir="9660000" sx="87000" sy="87000" algn="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7864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1000"/>
                                        <p:tgtEl>
                                          <p:spTgt spid="31"/>
                                        </p:tgtEl>
                                      </p:cBhvr>
                                    </p:animEffect>
                                    <p:anim calcmode="lin" valueType="num">
                                      <p:cBhvr>
                                        <p:cTn id="78" dur="1000" fill="hold"/>
                                        <p:tgtEl>
                                          <p:spTgt spid="31"/>
                                        </p:tgtEl>
                                        <p:attrNameLst>
                                          <p:attrName>ppt_x</p:attrName>
                                        </p:attrNameLst>
                                      </p:cBhvr>
                                      <p:tavLst>
                                        <p:tav tm="0">
                                          <p:val>
                                            <p:strVal val="#ppt_x"/>
                                          </p:val>
                                        </p:tav>
                                        <p:tav tm="100000">
                                          <p:val>
                                            <p:strVal val="#ppt_x"/>
                                          </p:val>
                                        </p:tav>
                                      </p:tavLst>
                                    </p:anim>
                                    <p:anim calcmode="lin" valueType="num">
                                      <p:cBhvr>
                                        <p:cTn id="79" dur="1000" fill="hold"/>
                                        <p:tgtEl>
                                          <p:spTgt spid="3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1000"/>
                                        <p:tgtEl>
                                          <p:spTgt spid="32"/>
                                        </p:tgtEl>
                                      </p:cBhvr>
                                    </p:animEffect>
                                    <p:anim calcmode="lin" valueType="num">
                                      <p:cBhvr>
                                        <p:cTn id="83" dur="1000" fill="hold"/>
                                        <p:tgtEl>
                                          <p:spTgt spid="32"/>
                                        </p:tgtEl>
                                        <p:attrNameLst>
                                          <p:attrName>ppt_x</p:attrName>
                                        </p:attrNameLst>
                                      </p:cBhvr>
                                      <p:tavLst>
                                        <p:tav tm="0">
                                          <p:val>
                                            <p:strVal val="#ppt_x"/>
                                          </p:val>
                                        </p:tav>
                                        <p:tav tm="100000">
                                          <p:val>
                                            <p:strVal val="#ppt_x"/>
                                          </p:val>
                                        </p:tav>
                                      </p:tavLst>
                                    </p:anim>
                                    <p:anim calcmode="lin" valueType="num">
                                      <p:cBhvr>
                                        <p:cTn id="84" dur="1000" fill="hold"/>
                                        <p:tgtEl>
                                          <p:spTgt spid="3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1000"/>
                                        <p:tgtEl>
                                          <p:spTgt spid="33"/>
                                        </p:tgtEl>
                                      </p:cBhvr>
                                    </p:animEffect>
                                    <p:anim calcmode="lin" valueType="num">
                                      <p:cBhvr>
                                        <p:cTn id="88" dur="1000" fill="hold"/>
                                        <p:tgtEl>
                                          <p:spTgt spid="33"/>
                                        </p:tgtEl>
                                        <p:attrNameLst>
                                          <p:attrName>ppt_x</p:attrName>
                                        </p:attrNameLst>
                                      </p:cBhvr>
                                      <p:tavLst>
                                        <p:tav tm="0">
                                          <p:val>
                                            <p:strVal val="#ppt_x"/>
                                          </p:val>
                                        </p:tav>
                                        <p:tav tm="100000">
                                          <p:val>
                                            <p:strVal val="#ppt_x"/>
                                          </p:val>
                                        </p:tav>
                                      </p:tavLst>
                                    </p:anim>
                                    <p:anim calcmode="lin" valueType="num">
                                      <p:cBhvr>
                                        <p:cTn id="89" dur="1000" fill="hold"/>
                                        <p:tgtEl>
                                          <p:spTgt spid="3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animEffect transition="in" filter="fade">
                                      <p:cBhvr>
                                        <p:cTn id="97" dur="1000"/>
                                        <p:tgtEl>
                                          <p:spTgt spid="57"/>
                                        </p:tgtEl>
                                      </p:cBhvr>
                                    </p:animEffect>
                                    <p:anim calcmode="lin" valueType="num">
                                      <p:cBhvr>
                                        <p:cTn id="98" dur="1000" fill="hold"/>
                                        <p:tgtEl>
                                          <p:spTgt spid="57"/>
                                        </p:tgtEl>
                                        <p:attrNameLst>
                                          <p:attrName>ppt_x</p:attrName>
                                        </p:attrNameLst>
                                      </p:cBhvr>
                                      <p:tavLst>
                                        <p:tav tm="0">
                                          <p:val>
                                            <p:strVal val="#ppt_x"/>
                                          </p:val>
                                        </p:tav>
                                        <p:tav tm="100000">
                                          <p:val>
                                            <p:strVal val="#ppt_x"/>
                                          </p:val>
                                        </p:tav>
                                      </p:tavLst>
                                    </p:anim>
                                    <p:anim calcmode="lin" valueType="num">
                                      <p:cBhvr>
                                        <p:cTn id="99" dur="1000" fill="hold"/>
                                        <p:tgtEl>
                                          <p:spTgt spid="5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fade">
                                      <p:cBhvr>
                                        <p:cTn id="102" dur="1000"/>
                                        <p:tgtEl>
                                          <p:spTgt spid="58"/>
                                        </p:tgtEl>
                                      </p:cBhvr>
                                    </p:animEffect>
                                    <p:anim calcmode="lin" valueType="num">
                                      <p:cBhvr>
                                        <p:cTn id="103" dur="1000" fill="hold"/>
                                        <p:tgtEl>
                                          <p:spTgt spid="58"/>
                                        </p:tgtEl>
                                        <p:attrNameLst>
                                          <p:attrName>ppt_x</p:attrName>
                                        </p:attrNameLst>
                                      </p:cBhvr>
                                      <p:tavLst>
                                        <p:tav tm="0">
                                          <p:val>
                                            <p:strVal val="#ppt_x"/>
                                          </p:val>
                                        </p:tav>
                                        <p:tav tm="100000">
                                          <p:val>
                                            <p:strVal val="#ppt_x"/>
                                          </p:val>
                                        </p:tav>
                                      </p:tavLst>
                                    </p:anim>
                                    <p:anim calcmode="lin" valueType="num">
                                      <p:cBhvr>
                                        <p:cTn id="104" dur="1000" fill="hold"/>
                                        <p:tgtEl>
                                          <p:spTgt spid="5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fade">
                                      <p:cBhvr>
                                        <p:cTn id="107" dur="1000"/>
                                        <p:tgtEl>
                                          <p:spTgt spid="59"/>
                                        </p:tgtEl>
                                      </p:cBhvr>
                                    </p:animEffect>
                                    <p:anim calcmode="lin" valueType="num">
                                      <p:cBhvr>
                                        <p:cTn id="108" dur="1000" fill="hold"/>
                                        <p:tgtEl>
                                          <p:spTgt spid="59"/>
                                        </p:tgtEl>
                                        <p:attrNameLst>
                                          <p:attrName>ppt_x</p:attrName>
                                        </p:attrNameLst>
                                      </p:cBhvr>
                                      <p:tavLst>
                                        <p:tav tm="0">
                                          <p:val>
                                            <p:strVal val="#ppt_x"/>
                                          </p:val>
                                        </p:tav>
                                        <p:tav tm="100000">
                                          <p:val>
                                            <p:strVal val="#ppt_x"/>
                                          </p:val>
                                        </p:tav>
                                      </p:tavLst>
                                    </p:anim>
                                    <p:anim calcmode="lin" valueType="num">
                                      <p:cBhvr>
                                        <p:cTn id="109" dur="1000" fill="hold"/>
                                        <p:tgtEl>
                                          <p:spTgt spid="5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fade">
                                      <p:cBhvr>
                                        <p:cTn id="112" dur="1000"/>
                                        <p:tgtEl>
                                          <p:spTgt spid="60"/>
                                        </p:tgtEl>
                                      </p:cBhvr>
                                    </p:animEffect>
                                    <p:anim calcmode="lin" valueType="num">
                                      <p:cBhvr>
                                        <p:cTn id="113" dur="1000" fill="hold"/>
                                        <p:tgtEl>
                                          <p:spTgt spid="60"/>
                                        </p:tgtEl>
                                        <p:attrNameLst>
                                          <p:attrName>ppt_x</p:attrName>
                                        </p:attrNameLst>
                                      </p:cBhvr>
                                      <p:tavLst>
                                        <p:tav tm="0">
                                          <p:val>
                                            <p:strVal val="#ppt_x"/>
                                          </p:val>
                                        </p:tav>
                                        <p:tav tm="100000">
                                          <p:val>
                                            <p:strVal val="#ppt_x"/>
                                          </p:val>
                                        </p:tav>
                                      </p:tavLst>
                                    </p:anim>
                                    <p:anim calcmode="lin" valueType="num">
                                      <p:cBhvr>
                                        <p:cTn id="114" dur="1000" fill="hold"/>
                                        <p:tgtEl>
                                          <p:spTgt spid="60"/>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fade">
                                      <p:cBhvr>
                                        <p:cTn id="117" dur="1000"/>
                                        <p:tgtEl>
                                          <p:spTgt spid="61"/>
                                        </p:tgtEl>
                                      </p:cBhvr>
                                    </p:animEffect>
                                    <p:anim calcmode="lin" valueType="num">
                                      <p:cBhvr>
                                        <p:cTn id="118" dur="1000" fill="hold"/>
                                        <p:tgtEl>
                                          <p:spTgt spid="61"/>
                                        </p:tgtEl>
                                        <p:attrNameLst>
                                          <p:attrName>ppt_x</p:attrName>
                                        </p:attrNameLst>
                                      </p:cBhvr>
                                      <p:tavLst>
                                        <p:tav tm="0">
                                          <p:val>
                                            <p:strVal val="#ppt_x"/>
                                          </p:val>
                                        </p:tav>
                                        <p:tav tm="100000">
                                          <p:val>
                                            <p:strVal val="#ppt_x"/>
                                          </p:val>
                                        </p:tav>
                                      </p:tavLst>
                                    </p:anim>
                                    <p:anim calcmode="lin" valueType="num">
                                      <p:cBhvr>
                                        <p:cTn id="11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8" fill="hold" grpId="0" nodeType="clickEffect">
                                  <p:stCondLst>
                                    <p:cond delay="0"/>
                                  </p:stCondLst>
                                  <p:childTnLst>
                                    <p:set>
                                      <p:cBhvr>
                                        <p:cTn id="123" dur="1" fill="hold">
                                          <p:stCondLst>
                                            <p:cond delay="0"/>
                                          </p:stCondLst>
                                        </p:cTn>
                                        <p:tgtEl>
                                          <p:spTgt spid="67"/>
                                        </p:tgtEl>
                                        <p:attrNameLst>
                                          <p:attrName>style.visibility</p:attrName>
                                        </p:attrNameLst>
                                      </p:cBhvr>
                                      <p:to>
                                        <p:strVal val="visible"/>
                                      </p:to>
                                    </p:set>
                                    <p:anim calcmode="lin" valueType="num">
                                      <p:cBhvr additive="base">
                                        <p:cTn id="124" dur="500" fill="hold"/>
                                        <p:tgtEl>
                                          <p:spTgt spid="67"/>
                                        </p:tgtEl>
                                        <p:attrNameLst>
                                          <p:attrName>ppt_x</p:attrName>
                                        </p:attrNameLst>
                                      </p:cBhvr>
                                      <p:tavLst>
                                        <p:tav tm="0">
                                          <p:val>
                                            <p:strVal val="0-#ppt_w/2"/>
                                          </p:val>
                                        </p:tav>
                                        <p:tav tm="100000">
                                          <p:val>
                                            <p:strVal val="#ppt_x"/>
                                          </p:val>
                                        </p:tav>
                                      </p:tavLst>
                                    </p:anim>
                                    <p:anim calcmode="lin" valueType="num">
                                      <p:cBhvr additive="base">
                                        <p:cTn id="125" dur="500" fill="hold"/>
                                        <p:tgtEl>
                                          <p:spTgt spid="67"/>
                                        </p:tgtEl>
                                        <p:attrNameLst>
                                          <p:attrName>ppt_y</p:attrName>
                                        </p:attrNameLst>
                                      </p:cBhvr>
                                      <p:tavLst>
                                        <p:tav tm="0">
                                          <p:val>
                                            <p:strVal val="#ppt_y"/>
                                          </p:val>
                                        </p:tav>
                                        <p:tav tm="100000">
                                          <p:val>
                                            <p:strVal val="#ppt_y"/>
                                          </p:val>
                                        </p:tav>
                                      </p:tavLst>
                                    </p:anim>
                                  </p:childTnLst>
                                </p:cTn>
                              </p:par>
                              <p:par>
                                <p:cTn id="126" presetID="22" presetClass="entr" presetSubtype="4" fill="hold" grpId="0" nodeType="with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wipe(down)">
                                      <p:cBhvr>
                                        <p:cTn id="128" dur="500"/>
                                        <p:tgtEl>
                                          <p:spTgt spid="35"/>
                                        </p:tgtEl>
                                      </p:cBhvr>
                                    </p:animEffect>
                                  </p:childTnLst>
                                </p:cTn>
                              </p:par>
                              <p:par>
                                <p:cTn id="129" presetID="22" presetClass="entr" presetSubtype="4" fill="hold" grpId="0" nodeType="withEffect">
                                  <p:stCondLst>
                                    <p:cond delay="0"/>
                                  </p:stCondLst>
                                  <p:childTnLst>
                                    <p:set>
                                      <p:cBhvr>
                                        <p:cTn id="130" dur="1" fill="hold">
                                          <p:stCondLst>
                                            <p:cond delay="0"/>
                                          </p:stCondLst>
                                        </p:cTn>
                                        <p:tgtEl>
                                          <p:spTgt spid="34"/>
                                        </p:tgtEl>
                                        <p:attrNameLst>
                                          <p:attrName>style.visibility</p:attrName>
                                        </p:attrNameLst>
                                      </p:cBhvr>
                                      <p:to>
                                        <p:strVal val="visible"/>
                                      </p:to>
                                    </p:set>
                                    <p:animEffect transition="in" filter="wipe(down)">
                                      <p:cBhvr>
                                        <p:cTn id="131" dur="500"/>
                                        <p:tgtEl>
                                          <p:spTgt spid="34"/>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wipe(down)">
                                      <p:cBhvr>
                                        <p:cTn id="134" dur="500"/>
                                        <p:tgtEl>
                                          <p:spTgt spid="30"/>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8"/>
                                        </p:tgtEl>
                                        <p:attrNameLst>
                                          <p:attrName>style.visibility</p:attrName>
                                        </p:attrNameLst>
                                      </p:cBhvr>
                                      <p:to>
                                        <p:strVal val="visible"/>
                                      </p:to>
                                    </p:set>
                                    <p:animEffect transition="in" filter="wipe(down)">
                                      <p:cBhvr>
                                        <p:cTn id="137" dur="500"/>
                                        <p:tgtEl>
                                          <p:spTgt spid="8"/>
                                        </p:tgtEl>
                                      </p:cBhvr>
                                    </p:animEffect>
                                  </p:childTnLst>
                                </p:cTn>
                              </p:par>
                              <p:par>
                                <p:cTn id="138" presetID="22" presetClass="entr" presetSubtype="4" fill="hold" grpId="0" nodeType="with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wipe(down)">
                                      <p:cBhvr>
                                        <p:cTn id="140" dur="500"/>
                                        <p:tgtEl>
                                          <p:spTgt spid="27"/>
                                        </p:tgtEl>
                                      </p:cBhvr>
                                    </p:animEffect>
                                  </p:childTnLst>
                                </p:cTn>
                              </p:par>
                              <p:par>
                                <p:cTn id="141" presetID="22" presetClass="entr" presetSubtype="4" fill="hold" grpId="0" nodeType="withEffect">
                                  <p:stCondLst>
                                    <p:cond delay="0"/>
                                  </p:stCondLst>
                                  <p:childTnLst>
                                    <p:set>
                                      <p:cBhvr>
                                        <p:cTn id="142" dur="1" fill="hold">
                                          <p:stCondLst>
                                            <p:cond delay="0"/>
                                          </p:stCondLst>
                                        </p:cTn>
                                        <p:tgtEl>
                                          <p:spTgt spid="26"/>
                                        </p:tgtEl>
                                        <p:attrNameLst>
                                          <p:attrName>style.visibility</p:attrName>
                                        </p:attrNameLst>
                                      </p:cBhvr>
                                      <p:to>
                                        <p:strVal val="visible"/>
                                      </p:to>
                                    </p:set>
                                    <p:animEffect transition="in" filter="wipe(down)">
                                      <p:cBhvr>
                                        <p:cTn id="143" dur="500"/>
                                        <p:tgtEl>
                                          <p:spTgt spid="26"/>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2"/>
                                        </p:tgtEl>
                                        <p:attrNameLst>
                                          <p:attrName>style.visibility</p:attrName>
                                        </p:attrNameLst>
                                      </p:cBhvr>
                                      <p:to>
                                        <p:strVal val="visible"/>
                                      </p:to>
                                    </p:set>
                                    <p:animEffect transition="in" filter="wipe(down)">
                                      <p:cBhvr>
                                        <p:cTn id="146" dur="500"/>
                                        <p:tgtEl>
                                          <p:spTgt spid="22"/>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1"/>
                                        </p:tgtEl>
                                        <p:attrNameLst>
                                          <p:attrName>style.visibility</p:attrName>
                                        </p:attrNameLst>
                                      </p:cBhvr>
                                      <p:to>
                                        <p:strVal val="visible"/>
                                      </p:to>
                                    </p:set>
                                    <p:animEffect transition="in" filter="wipe(down)">
                                      <p:cBhvr>
                                        <p:cTn id="149" dur="500"/>
                                        <p:tgtEl>
                                          <p:spTgt spid="21"/>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17"/>
                                        </p:tgtEl>
                                        <p:attrNameLst>
                                          <p:attrName>style.visibility</p:attrName>
                                        </p:attrNameLst>
                                      </p:cBhvr>
                                      <p:to>
                                        <p:strVal val="visible"/>
                                      </p:to>
                                    </p:set>
                                    <p:animEffect transition="in" filter="wipe(down)">
                                      <p:cBhvr>
                                        <p:cTn id="152" dur="500"/>
                                        <p:tgtEl>
                                          <p:spTgt spid="17"/>
                                        </p:tgtEl>
                                      </p:cBhvr>
                                    </p:animEffect>
                                  </p:childTnLst>
                                </p:cTn>
                              </p:par>
                              <p:par>
                                <p:cTn id="153" presetID="22" presetClass="entr" presetSubtype="4" fill="hold" grpId="0" nodeType="withEffect">
                                  <p:stCondLst>
                                    <p:cond delay="0"/>
                                  </p:stCondLst>
                                  <p:childTnLst>
                                    <p:set>
                                      <p:cBhvr>
                                        <p:cTn id="154" dur="1" fill="hold">
                                          <p:stCondLst>
                                            <p:cond delay="0"/>
                                          </p:stCondLst>
                                        </p:cTn>
                                        <p:tgtEl>
                                          <p:spTgt spid="16"/>
                                        </p:tgtEl>
                                        <p:attrNameLst>
                                          <p:attrName>style.visibility</p:attrName>
                                        </p:attrNameLst>
                                      </p:cBhvr>
                                      <p:to>
                                        <p:strVal val="visible"/>
                                      </p:to>
                                    </p:set>
                                    <p:animEffect transition="in" filter="wipe(down)">
                                      <p:cBhvr>
                                        <p:cTn id="155" dur="500"/>
                                        <p:tgtEl>
                                          <p:spTgt spid="16"/>
                                        </p:tgtEl>
                                      </p:cBhvr>
                                    </p:animEffect>
                                  </p:childTnLst>
                                </p:cTn>
                              </p:par>
                              <p:par>
                                <p:cTn id="156" presetID="22" presetClass="entr" presetSubtype="4" fill="hold" grpId="0" nodeType="withEffect">
                                  <p:stCondLst>
                                    <p:cond delay="0"/>
                                  </p:stCondLst>
                                  <p:childTnLst>
                                    <p:set>
                                      <p:cBhvr>
                                        <p:cTn id="157" dur="1" fill="hold">
                                          <p:stCondLst>
                                            <p:cond delay="0"/>
                                          </p:stCondLst>
                                        </p:cTn>
                                        <p:tgtEl>
                                          <p:spTgt spid="12"/>
                                        </p:tgtEl>
                                        <p:attrNameLst>
                                          <p:attrName>style.visibility</p:attrName>
                                        </p:attrNameLst>
                                      </p:cBhvr>
                                      <p:to>
                                        <p:strVal val="visible"/>
                                      </p:to>
                                    </p:set>
                                    <p:animEffect transition="in" filter="wipe(down)">
                                      <p:cBhvr>
                                        <p:cTn id="158" dur="500"/>
                                        <p:tgtEl>
                                          <p:spTgt spid="12"/>
                                        </p:tgtEl>
                                      </p:cBhvr>
                                    </p:animEffect>
                                  </p:childTnLst>
                                </p:cTn>
                              </p:par>
                              <p:par>
                                <p:cTn id="159" presetID="22" presetClass="entr" presetSubtype="4" fill="hold" grpId="0" nodeType="withEffect">
                                  <p:stCondLst>
                                    <p:cond delay="0"/>
                                  </p:stCondLst>
                                  <p:childTnLst>
                                    <p:set>
                                      <p:cBhvr>
                                        <p:cTn id="160" dur="1" fill="hold">
                                          <p:stCondLst>
                                            <p:cond delay="0"/>
                                          </p:stCondLst>
                                        </p:cTn>
                                        <p:tgtEl>
                                          <p:spTgt spid="11"/>
                                        </p:tgtEl>
                                        <p:attrNameLst>
                                          <p:attrName>style.visibility</p:attrName>
                                        </p:attrNameLst>
                                      </p:cBhvr>
                                      <p:to>
                                        <p:strVal val="visible"/>
                                      </p:to>
                                    </p:set>
                                    <p:animEffect transition="in" filter="wipe(down)">
                                      <p:cBhvr>
                                        <p:cTn id="161" dur="500"/>
                                        <p:tgtEl>
                                          <p:spTgt spid="11"/>
                                        </p:tgtEl>
                                      </p:cBhvr>
                                    </p:animEffect>
                                  </p:childTnLst>
                                </p:cTn>
                              </p:par>
                            </p:childTnLst>
                          </p:cTn>
                        </p:par>
                        <p:par>
                          <p:cTn id="162" fill="hold">
                            <p:stCondLst>
                              <p:cond delay="500"/>
                            </p:stCondLst>
                            <p:childTnLst>
                              <p:par>
                                <p:cTn id="163" presetID="10" presetClass="entr" presetSubtype="0" fill="hold" nodeType="afterEffect">
                                  <p:stCondLst>
                                    <p:cond delay="0"/>
                                  </p:stCondLst>
                                  <p:childTnLst>
                                    <p:set>
                                      <p:cBhvr>
                                        <p:cTn id="164" dur="1" fill="hold">
                                          <p:stCondLst>
                                            <p:cond delay="0"/>
                                          </p:stCondLst>
                                        </p:cTn>
                                        <p:tgtEl>
                                          <p:spTgt spid="62"/>
                                        </p:tgtEl>
                                        <p:attrNameLst>
                                          <p:attrName>style.visibility</p:attrName>
                                        </p:attrNameLst>
                                      </p:cBhvr>
                                      <p:to>
                                        <p:strVal val="visible"/>
                                      </p:to>
                                    </p:set>
                                    <p:animEffect transition="in" filter="fade">
                                      <p:cBhvr>
                                        <p:cTn id="165" dur="500"/>
                                        <p:tgtEl>
                                          <p:spTgt spid="62"/>
                                        </p:tgtEl>
                                      </p:cBhvr>
                                    </p:animEffect>
                                  </p:childTnLst>
                                </p:cTn>
                              </p:par>
                              <p:par>
                                <p:cTn id="166" presetID="22" presetClass="entr" presetSubtype="8" fill="hold" grpId="0" nodeType="withEffect">
                                  <p:stCondLst>
                                    <p:cond delay="0"/>
                                  </p:stCondLst>
                                  <p:childTnLst>
                                    <p:set>
                                      <p:cBhvr>
                                        <p:cTn id="167" dur="1" fill="hold">
                                          <p:stCondLst>
                                            <p:cond delay="0"/>
                                          </p:stCondLst>
                                        </p:cTn>
                                        <p:tgtEl>
                                          <p:spTgt spid="66"/>
                                        </p:tgtEl>
                                        <p:attrNameLst>
                                          <p:attrName>style.visibility</p:attrName>
                                        </p:attrNameLst>
                                      </p:cBhvr>
                                      <p:to>
                                        <p:strVal val="visible"/>
                                      </p:to>
                                    </p:set>
                                    <p:animEffect transition="in" filter="wipe(left)">
                                      <p:cBhvr>
                                        <p:cTn id="168" dur="500"/>
                                        <p:tgtEl>
                                          <p:spTgt spid="66"/>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65"/>
                                        </p:tgtEl>
                                        <p:attrNameLst>
                                          <p:attrName>style.visibility</p:attrName>
                                        </p:attrNameLst>
                                      </p:cBhvr>
                                      <p:to>
                                        <p:strVal val="visible"/>
                                      </p:to>
                                    </p:set>
                                    <p:animEffect transition="in" filter="wipe(left)">
                                      <p:cBhvr>
                                        <p:cTn id="17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animBg="1"/>
      <p:bldP spid="15" grpId="0" animBg="1"/>
      <p:bldP spid="16" grpId="0" animBg="1"/>
      <p:bldP spid="17" grpId="0" animBg="1"/>
      <p:bldP spid="18" grpId="0"/>
      <p:bldP spid="19" grpId="0" animBg="1"/>
      <p:bldP spid="20" grpId="0" animBg="1"/>
      <p:bldP spid="21" grpId="0" animBg="1"/>
      <p:bldP spid="22" grpId="0" animBg="1"/>
      <p:bldP spid="23" grpId="0"/>
      <p:bldP spid="24" grpId="0" animBg="1"/>
      <p:bldP spid="25" grpId="0" animBg="1"/>
      <p:bldP spid="26" grpId="0" animBg="1"/>
      <p:bldP spid="27" grpId="0" animBg="1"/>
      <p:bldP spid="28" grpId="0"/>
      <p:bldP spid="29" grpId="0" animBg="1"/>
      <p:bldP spid="30" grpId="0" animBg="1"/>
      <p:bldP spid="31" grpId="0"/>
      <p:bldP spid="32" grpId="0" animBg="1"/>
      <p:bldP spid="33" grpId="0" animBg="1"/>
      <p:bldP spid="34" grpId="0" animBg="1"/>
      <p:bldP spid="35" grpId="0" animBg="1"/>
      <p:bldP spid="36" grpId="0"/>
      <p:bldP spid="57" grpId="0" animBg="1"/>
      <p:bldP spid="58" grpId="0"/>
      <p:bldP spid="59" grpId="0" animBg="1"/>
      <p:bldP spid="60" grpId="0"/>
      <p:bldP spid="65" grpId="0"/>
      <p:bldP spid="66" grpId="0"/>
      <p:bldP spid="6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4"/>
          <p:cNvSpPr txBox="1"/>
          <p:nvPr/>
        </p:nvSpPr>
        <p:spPr>
          <a:xfrm>
            <a:off x="1039846" y="543426"/>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资金缺口</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THE FUNDING GAP </a:t>
            </a:r>
            <a:endParaRPr lang="zh-CN" altLang="en-US" sz="1400" b="1" dirty="0" smtClean="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5" name="KSO_Shape"/>
          <p:cNvSpPr/>
          <p:nvPr/>
        </p:nvSpPr>
        <p:spPr bwMode="auto">
          <a:xfrm>
            <a:off x="469878" y="307941"/>
            <a:ext cx="569968" cy="54717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grpSp>
        <p:nvGrpSpPr>
          <p:cNvPr id="16" name="组合 15"/>
          <p:cNvGrpSpPr/>
          <p:nvPr/>
        </p:nvGrpSpPr>
        <p:grpSpPr>
          <a:xfrm>
            <a:off x="5908642" y="999023"/>
            <a:ext cx="1932802" cy="1930859"/>
            <a:chOff x="5908642" y="999023"/>
            <a:chExt cx="1932802" cy="1930859"/>
          </a:xfrm>
        </p:grpSpPr>
        <p:sp>
          <p:nvSpPr>
            <p:cNvPr id="17" name="Freeform 6"/>
            <p:cNvSpPr>
              <a:spLocks noEditPoints="1"/>
            </p:cNvSpPr>
            <p:nvPr/>
          </p:nvSpPr>
          <p:spPr bwMode="auto">
            <a:xfrm rot="18959502">
              <a:off x="5908642" y="999023"/>
              <a:ext cx="1932802" cy="1930859"/>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F3F3F"/>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 name="椭圆 17"/>
            <p:cNvSpPr/>
            <p:nvPr/>
          </p:nvSpPr>
          <p:spPr>
            <a:xfrm>
              <a:off x="6256146" y="1373194"/>
              <a:ext cx="1172079" cy="117207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6515119" y="1562260"/>
              <a:ext cx="591577" cy="761687"/>
            </a:xfrm>
            <a:custGeom>
              <a:avLst/>
              <a:gdLst>
                <a:gd name="T0" fmla="*/ 11101562 w 821094"/>
                <a:gd name="T1" fmla="*/ 0 h 1057419"/>
                <a:gd name="T2" fmla="*/ 15595066 w 821094"/>
                <a:gd name="T3" fmla="*/ 1056175 h 1057419"/>
                <a:gd name="T4" fmla="*/ 14802081 w 821094"/>
                <a:gd name="T5" fmla="*/ 4488715 h 1057419"/>
                <a:gd name="T6" fmla="*/ 11365910 w 821094"/>
                <a:gd name="T7" fmla="*/ 3696599 h 1057419"/>
                <a:gd name="T8" fmla="*/ 7665374 w 821094"/>
                <a:gd name="T9" fmla="*/ 5280841 h 1057419"/>
                <a:gd name="T10" fmla="*/ 6872406 w 821094"/>
                <a:gd name="T11" fmla="*/ 7129128 h 1057419"/>
                <a:gd name="T12" fmla="*/ 14273455 w 821094"/>
                <a:gd name="T13" fmla="*/ 7129128 h 1057419"/>
                <a:gd name="T14" fmla="*/ 14273455 w 821094"/>
                <a:gd name="T15" fmla="*/ 9241460 h 1057419"/>
                <a:gd name="T16" fmla="*/ 6343744 w 821094"/>
                <a:gd name="T17" fmla="*/ 9241460 h 1057419"/>
                <a:gd name="T18" fmla="*/ 6343744 w 821094"/>
                <a:gd name="T19" fmla="*/ 10297635 h 1057419"/>
                <a:gd name="T20" fmla="*/ 6343744 w 821094"/>
                <a:gd name="T21" fmla="*/ 10825724 h 1057419"/>
                <a:gd name="T22" fmla="*/ 14273455 w 821094"/>
                <a:gd name="T23" fmla="*/ 10825724 h 1057419"/>
                <a:gd name="T24" fmla="*/ 14273455 w 821094"/>
                <a:gd name="T25" fmla="*/ 12938058 h 1057419"/>
                <a:gd name="T26" fmla="*/ 6608071 w 821094"/>
                <a:gd name="T27" fmla="*/ 12938058 h 1057419"/>
                <a:gd name="T28" fmla="*/ 7665374 w 821094"/>
                <a:gd name="T29" fmla="*/ 15050390 h 1057419"/>
                <a:gd name="T30" fmla="*/ 11630211 w 821094"/>
                <a:gd name="T31" fmla="*/ 16370588 h 1057419"/>
                <a:gd name="T32" fmla="*/ 15066416 w 821094"/>
                <a:gd name="T33" fmla="*/ 15578469 h 1057419"/>
                <a:gd name="T34" fmla="*/ 15595066 w 821094"/>
                <a:gd name="T35" fmla="*/ 19011027 h 1057419"/>
                <a:gd name="T36" fmla="*/ 11101562 w 821094"/>
                <a:gd name="T37" fmla="*/ 20067186 h 1057419"/>
                <a:gd name="T38" fmla="*/ 3700531 w 821094"/>
                <a:gd name="T39" fmla="*/ 16634644 h 1057419"/>
                <a:gd name="T40" fmla="*/ 2114588 w 821094"/>
                <a:gd name="T41" fmla="*/ 12938058 h 1057419"/>
                <a:gd name="T42" fmla="*/ 0 w 821094"/>
                <a:gd name="T43" fmla="*/ 12938058 h 1057419"/>
                <a:gd name="T44" fmla="*/ 0 w 821094"/>
                <a:gd name="T45" fmla="*/ 10825724 h 1057419"/>
                <a:gd name="T46" fmla="*/ 1850265 w 821094"/>
                <a:gd name="T47" fmla="*/ 10825724 h 1057419"/>
                <a:gd name="T48" fmla="*/ 1850265 w 821094"/>
                <a:gd name="T49" fmla="*/ 10297635 h 1057419"/>
                <a:gd name="T50" fmla="*/ 1850265 w 821094"/>
                <a:gd name="T51" fmla="*/ 9241460 h 1057419"/>
                <a:gd name="T52" fmla="*/ 0 w 821094"/>
                <a:gd name="T53" fmla="*/ 9241460 h 1057419"/>
                <a:gd name="T54" fmla="*/ 0 w 821094"/>
                <a:gd name="T55" fmla="*/ 7129128 h 1057419"/>
                <a:gd name="T56" fmla="*/ 2114588 w 821094"/>
                <a:gd name="T57" fmla="*/ 7129128 h 1057419"/>
                <a:gd name="T58" fmla="*/ 4229155 w 821094"/>
                <a:gd name="T59" fmla="*/ 3168505 h 1057419"/>
                <a:gd name="T60" fmla="*/ 11101562 w 821094"/>
                <a:gd name="T61" fmla="*/ 0 h 105741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21094" h="1057419">
                  <a:moveTo>
                    <a:pt x="584507" y="0"/>
                  </a:moveTo>
                  <a:cubicBezTo>
                    <a:pt x="681925" y="0"/>
                    <a:pt x="765427" y="27827"/>
                    <a:pt x="821094" y="55654"/>
                  </a:cubicBezTo>
                  <a:cubicBezTo>
                    <a:pt x="821094" y="55654"/>
                    <a:pt x="821094" y="55654"/>
                    <a:pt x="779343" y="236528"/>
                  </a:cubicBezTo>
                  <a:cubicBezTo>
                    <a:pt x="737593" y="208701"/>
                    <a:pt x="668009" y="194788"/>
                    <a:pt x="598425" y="194788"/>
                  </a:cubicBezTo>
                  <a:cubicBezTo>
                    <a:pt x="528840" y="194788"/>
                    <a:pt x="459256" y="222615"/>
                    <a:pt x="403589" y="278268"/>
                  </a:cubicBezTo>
                  <a:cubicBezTo>
                    <a:pt x="389672" y="306095"/>
                    <a:pt x="361838" y="333922"/>
                    <a:pt x="361838" y="375662"/>
                  </a:cubicBezTo>
                  <a:cubicBezTo>
                    <a:pt x="361838" y="375662"/>
                    <a:pt x="361838" y="375662"/>
                    <a:pt x="751510" y="375662"/>
                  </a:cubicBezTo>
                  <a:cubicBezTo>
                    <a:pt x="751510" y="375662"/>
                    <a:pt x="751510" y="375662"/>
                    <a:pt x="751510" y="486969"/>
                  </a:cubicBezTo>
                  <a:cubicBezTo>
                    <a:pt x="751510" y="486969"/>
                    <a:pt x="751510" y="486969"/>
                    <a:pt x="334004" y="486969"/>
                  </a:cubicBezTo>
                  <a:cubicBezTo>
                    <a:pt x="334004" y="514796"/>
                    <a:pt x="334004" y="528710"/>
                    <a:pt x="334004" y="542623"/>
                  </a:cubicBezTo>
                  <a:cubicBezTo>
                    <a:pt x="334004" y="556536"/>
                    <a:pt x="334004" y="556536"/>
                    <a:pt x="334004" y="570450"/>
                  </a:cubicBezTo>
                  <a:cubicBezTo>
                    <a:pt x="334004" y="570450"/>
                    <a:pt x="334004" y="570450"/>
                    <a:pt x="751510" y="570450"/>
                  </a:cubicBezTo>
                  <a:cubicBezTo>
                    <a:pt x="751510" y="570450"/>
                    <a:pt x="751510" y="570450"/>
                    <a:pt x="751510" y="681757"/>
                  </a:cubicBezTo>
                  <a:cubicBezTo>
                    <a:pt x="751510" y="681757"/>
                    <a:pt x="751510" y="681757"/>
                    <a:pt x="347921" y="681757"/>
                  </a:cubicBezTo>
                  <a:cubicBezTo>
                    <a:pt x="361838" y="723497"/>
                    <a:pt x="375755" y="765238"/>
                    <a:pt x="403589" y="793064"/>
                  </a:cubicBezTo>
                  <a:cubicBezTo>
                    <a:pt x="459256" y="848718"/>
                    <a:pt x="528840" y="862631"/>
                    <a:pt x="612341" y="862631"/>
                  </a:cubicBezTo>
                  <a:cubicBezTo>
                    <a:pt x="681925" y="862631"/>
                    <a:pt x="751510" y="848718"/>
                    <a:pt x="793260" y="820891"/>
                  </a:cubicBezTo>
                  <a:cubicBezTo>
                    <a:pt x="793260" y="820891"/>
                    <a:pt x="793260" y="820891"/>
                    <a:pt x="821094" y="1001766"/>
                  </a:cubicBezTo>
                  <a:cubicBezTo>
                    <a:pt x="779343" y="1029592"/>
                    <a:pt x="681925" y="1057419"/>
                    <a:pt x="584507" y="1057419"/>
                  </a:cubicBezTo>
                  <a:cubicBezTo>
                    <a:pt x="431422" y="1057419"/>
                    <a:pt x="278337" y="1001766"/>
                    <a:pt x="194836" y="876545"/>
                  </a:cubicBezTo>
                  <a:cubicBezTo>
                    <a:pt x="153085" y="834805"/>
                    <a:pt x="125252" y="765238"/>
                    <a:pt x="111335" y="681757"/>
                  </a:cubicBezTo>
                  <a:cubicBezTo>
                    <a:pt x="111335" y="681757"/>
                    <a:pt x="111335" y="681757"/>
                    <a:pt x="0" y="681757"/>
                  </a:cubicBezTo>
                  <a:cubicBezTo>
                    <a:pt x="0" y="681757"/>
                    <a:pt x="0" y="681757"/>
                    <a:pt x="0" y="570450"/>
                  </a:cubicBezTo>
                  <a:cubicBezTo>
                    <a:pt x="0" y="570450"/>
                    <a:pt x="0" y="570450"/>
                    <a:pt x="97418" y="570450"/>
                  </a:cubicBezTo>
                  <a:cubicBezTo>
                    <a:pt x="97418" y="556536"/>
                    <a:pt x="97418" y="542623"/>
                    <a:pt x="97418" y="542623"/>
                  </a:cubicBezTo>
                  <a:cubicBezTo>
                    <a:pt x="97418" y="528710"/>
                    <a:pt x="97418" y="514796"/>
                    <a:pt x="97418" y="486969"/>
                  </a:cubicBezTo>
                  <a:cubicBezTo>
                    <a:pt x="97418" y="486969"/>
                    <a:pt x="97418" y="486969"/>
                    <a:pt x="0" y="486969"/>
                  </a:cubicBezTo>
                  <a:cubicBezTo>
                    <a:pt x="0" y="486969"/>
                    <a:pt x="0" y="486969"/>
                    <a:pt x="0" y="375662"/>
                  </a:cubicBezTo>
                  <a:cubicBezTo>
                    <a:pt x="0" y="375662"/>
                    <a:pt x="0" y="375662"/>
                    <a:pt x="111335" y="375662"/>
                  </a:cubicBezTo>
                  <a:cubicBezTo>
                    <a:pt x="125252" y="292182"/>
                    <a:pt x="167002" y="222615"/>
                    <a:pt x="222669" y="166961"/>
                  </a:cubicBezTo>
                  <a:cubicBezTo>
                    <a:pt x="306171" y="69567"/>
                    <a:pt x="431422" y="0"/>
                    <a:pt x="584507" y="0"/>
                  </a:cubicBezTo>
                  <a:close/>
                </a:path>
              </a:pathLst>
            </a:custGeom>
            <a:solidFill>
              <a:srgbClr val="3F3F3F"/>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grpSp>
      <p:grpSp>
        <p:nvGrpSpPr>
          <p:cNvPr id="20" name="组合 19"/>
          <p:cNvGrpSpPr/>
          <p:nvPr/>
        </p:nvGrpSpPr>
        <p:grpSpPr>
          <a:xfrm>
            <a:off x="4267291" y="2563350"/>
            <a:ext cx="1875990" cy="1874104"/>
            <a:chOff x="4267291" y="2563350"/>
            <a:chExt cx="1875990" cy="1874104"/>
          </a:xfrm>
        </p:grpSpPr>
        <p:sp>
          <p:nvSpPr>
            <p:cNvPr id="21" name="Freeform 6"/>
            <p:cNvSpPr>
              <a:spLocks noEditPoints="1"/>
            </p:cNvSpPr>
            <p:nvPr/>
          </p:nvSpPr>
          <p:spPr bwMode="auto">
            <a:xfrm rot="19436772">
              <a:off x="4267291" y="2563350"/>
              <a:ext cx="1875990" cy="1874104"/>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F3F3F"/>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2" name="椭圆 21"/>
            <p:cNvSpPr/>
            <p:nvPr/>
          </p:nvSpPr>
          <p:spPr>
            <a:xfrm>
              <a:off x="4636740" y="2932074"/>
              <a:ext cx="1137091" cy="1137091"/>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p:nvPr/>
          </p:nvSpPr>
          <p:spPr>
            <a:xfrm>
              <a:off x="4853179" y="3151368"/>
              <a:ext cx="690925" cy="724747"/>
            </a:xfrm>
            <a:custGeom>
              <a:avLst/>
              <a:gdLst>
                <a:gd name="connsiteX0" fmla="*/ 0 w 2171135"/>
                <a:gd name="connsiteY0" fmla="*/ 0 h 2277283"/>
                <a:gd name="connsiteX1" fmla="*/ 504915 w 2171135"/>
                <a:gd name="connsiteY1" fmla="*/ 0 h 2277283"/>
                <a:gd name="connsiteX2" fmla="*/ 1060322 w 2171135"/>
                <a:gd name="connsiteY2" fmla="*/ 860307 h 2277283"/>
                <a:gd name="connsiteX3" fmla="*/ 1615729 w 2171135"/>
                <a:gd name="connsiteY3" fmla="*/ 0 h 2277283"/>
                <a:gd name="connsiteX4" fmla="*/ 2171135 w 2171135"/>
                <a:gd name="connsiteY4" fmla="*/ 0 h 2277283"/>
                <a:gd name="connsiteX5" fmla="*/ 1464254 w 2171135"/>
                <a:gd name="connsiteY5" fmla="*/ 1062732 h 2277283"/>
                <a:gd name="connsiteX6" fmla="*/ 2120644 w 2171135"/>
                <a:gd name="connsiteY6" fmla="*/ 1062732 h 2277283"/>
                <a:gd name="connsiteX7" fmla="*/ 2120644 w 2171135"/>
                <a:gd name="connsiteY7" fmla="*/ 1265157 h 2277283"/>
                <a:gd name="connsiteX8" fmla="*/ 1363271 w 2171135"/>
                <a:gd name="connsiteY8" fmla="*/ 1265157 h 2277283"/>
                <a:gd name="connsiteX9" fmla="*/ 1363271 w 2171135"/>
                <a:gd name="connsiteY9" fmla="*/ 1467583 h 2277283"/>
                <a:gd name="connsiteX10" fmla="*/ 2120644 w 2171135"/>
                <a:gd name="connsiteY10" fmla="*/ 1467583 h 2277283"/>
                <a:gd name="connsiteX11" fmla="*/ 2120644 w 2171135"/>
                <a:gd name="connsiteY11" fmla="*/ 1670008 h 2277283"/>
                <a:gd name="connsiteX12" fmla="*/ 1363271 w 2171135"/>
                <a:gd name="connsiteY12" fmla="*/ 1670008 h 2277283"/>
                <a:gd name="connsiteX13" fmla="*/ 1363271 w 2171135"/>
                <a:gd name="connsiteY13" fmla="*/ 2277283 h 2277283"/>
                <a:gd name="connsiteX14" fmla="*/ 807864 w 2171135"/>
                <a:gd name="connsiteY14" fmla="*/ 2277283 h 2277283"/>
                <a:gd name="connsiteX15" fmla="*/ 807864 w 2171135"/>
                <a:gd name="connsiteY15" fmla="*/ 1670008 h 2277283"/>
                <a:gd name="connsiteX16" fmla="*/ 151475 w 2171135"/>
                <a:gd name="connsiteY16" fmla="*/ 1670008 h 2277283"/>
                <a:gd name="connsiteX17" fmla="*/ 151475 w 2171135"/>
                <a:gd name="connsiteY17" fmla="*/ 1467583 h 2277283"/>
                <a:gd name="connsiteX18" fmla="*/ 807864 w 2171135"/>
                <a:gd name="connsiteY18" fmla="*/ 1467583 h 2277283"/>
                <a:gd name="connsiteX19" fmla="*/ 807864 w 2171135"/>
                <a:gd name="connsiteY19" fmla="*/ 1265157 h 2277283"/>
                <a:gd name="connsiteX20" fmla="*/ 151475 w 2171135"/>
                <a:gd name="connsiteY20" fmla="*/ 1265157 h 2277283"/>
                <a:gd name="connsiteX21" fmla="*/ 151475 w 2171135"/>
                <a:gd name="connsiteY21" fmla="*/ 1062732 h 2277283"/>
                <a:gd name="connsiteX22" fmla="*/ 706881 w 2171135"/>
                <a:gd name="connsiteY22" fmla="*/ 1062732 h 2277283"/>
                <a:gd name="connsiteX23" fmla="*/ 0 w 2171135"/>
                <a:gd name="connsiteY23" fmla="*/ 0 h 22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24" name="组合 23"/>
          <p:cNvGrpSpPr/>
          <p:nvPr/>
        </p:nvGrpSpPr>
        <p:grpSpPr>
          <a:xfrm>
            <a:off x="6180397" y="2802693"/>
            <a:ext cx="2578057" cy="2573930"/>
            <a:chOff x="6180397" y="2802693"/>
            <a:chExt cx="2578057" cy="2573930"/>
          </a:xfrm>
        </p:grpSpPr>
        <p:grpSp>
          <p:nvGrpSpPr>
            <p:cNvPr id="25" name="组合 24"/>
            <p:cNvGrpSpPr/>
            <p:nvPr/>
          </p:nvGrpSpPr>
          <p:grpSpPr>
            <a:xfrm rot="21238737">
              <a:off x="6180397" y="2802693"/>
              <a:ext cx="2578057" cy="2573930"/>
              <a:chOff x="3514886" y="1991676"/>
              <a:chExt cx="2345600" cy="2341845"/>
            </a:xfrm>
          </p:grpSpPr>
          <p:sp>
            <p:nvSpPr>
              <p:cNvPr id="27" name="Freeform 12"/>
              <p:cNvSpPr>
                <a:spLocks noEditPoints="1"/>
              </p:cNvSpPr>
              <p:nvPr/>
            </p:nvSpPr>
            <p:spPr bwMode="auto">
              <a:xfrm>
                <a:off x="3514886" y="1991676"/>
                <a:ext cx="2345600" cy="2341845"/>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FFB82E"/>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8" name="椭圆 27"/>
              <p:cNvSpPr/>
              <p:nvPr/>
            </p:nvSpPr>
            <p:spPr>
              <a:xfrm>
                <a:off x="3905654" y="2380566"/>
                <a:ext cx="1564064" cy="156406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KSO_Shape"/>
            <p:cNvSpPr/>
            <p:nvPr/>
          </p:nvSpPr>
          <p:spPr bwMode="auto">
            <a:xfrm>
              <a:off x="7058407" y="3360165"/>
              <a:ext cx="786989" cy="1417999"/>
            </a:xfrm>
            <a:custGeom>
              <a:avLst/>
              <a:gdLst>
                <a:gd name="T0" fmla="*/ 2039641 w 709759"/>
                <a:gd name="T1" fmla="*/ 0 h 1280034"/>
                <a:gd name="T2" fmla="*/ 3161441 w 709759"/>
                <a:gd name="T3" fmla="*/ 0 h 1280034"/>
                <a:gd name="T4" fmla="*/ 3161441 w 709759"/>
                <a:gd name="T5" fmla="*/ 1015783 h 1280034"/>
                <a:gd name="T6" fmla="*/ 4895143 w 709759"/>
                <a:gd name="T7" fmla="*/ 1320524 h 1280034"/>
                <a:gd name="T8" fmla="*/ 4487218 w 709759"/>
                <a:gd name="T9" fmla="*/ 2641038 h 1280034"/>
                <a:gd name="T10" fmla="*/ 2855499 w 709759"/>
                <a:gd name="T11" fmla="*/ 2234720 h 1280034"/>
                <a:gd name="T12" fmla="*/ 1835674 w 709759"/>
                <a:gd name="T13" fmla="*/ 2945771 h 1280034"/>
                <a:gd name="T14" fmla="*/ 3263427 w 709759"/>
                <a:gd name="T15" fmla="*/ 3859978 h 1280034"/>
                <a:gd name="T16" fmla="*/ 5201082 w 709759"/>
                <a:gd name="T17" fmla="*/ 6094704 h 1280034"/>
                <a:gd name="T18" fmla="*/ 3161441 w 709759"/>
                <a:gd name="T19" fmla="*/ 8126267 h 1280034"/>
                <a:gd name="T20" fmla="*/ 3161441 w 709759"/>
                <a:gd name="T21" fmla="*/ 9345204 h 1280034"/>
                <a:gd name="T22" fmla="*/ 2039641 w 709759"/>
                <a:gd name="T23" fmla="*/ 9345204 h 1280034"/>
                <a:gd name="T24" fmla="*/ 2039641 w 709759"/>
                <a:gd name="T25" fmla="*/ 8227843 h 1280034"/>
                <a:gd name="T26" fmla="*/ 0 w 709759"/>
                <a:gd name="T27" fmla="*/ 7719950 h 1280034"/>
                <a:gd name="T28" fmla="*/ 407926 w 709759"/>
                <a:gd name="T29" fmla="*/ 6399436 h 1280034"/>
                <a:gd name="T30" fmla="*/ 2345594 w 709759"/>
                <a:gd name="T31" fmla="*/ 6907321 h 1280034"/>
                <a:gd name="T32" fmla="*/ 3467393 w 709759"/>
                <a:gd name="T33" fmla="*/ 6196278 h 1280034"/>
                <a:gd name="T34" fmla="*/ 2243610 w 709759"/>
                <a:gd name="T35" fmla="*/ 5180495 h 1280034"/>
                <a:gd name="T36" fmla="*/ 101983 w 709759"/>
                <a:gd name="T37" fmla="*/ 3148926 h 1280034"/>
                <a:gd name="T38" fmla="*/ 2039641 w 709759"/>
                <a:gd name="T39" fmla="*/ 1015783 h 1280034"/>
                <a:gd name="T40" fmla="*/ 2039641 w 709759"/>
                <a:gd name="T41" fmla="*/ 0 h 12800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9759" h="1280034">
                  <a:moveTo>
                    <a:pt x="278337" y="0"/>
                  </a:moveTo>
                  <a:cubicBezTo>
                    <a:pt x="431422" y="0"/>
                    <a:pt x="431422" y="0"/>
                    <a:pt x="431422" y="0"/>
                  </a:cubicBezTo>
                  <a:cubicBezTo>
                    <a:pt x="431422" y="139134"/>
                    <a:pt x="431422" y="139134"/>
                    <a:pt x="431422" y="139134"/>
                  </a:cubicBezTo>
                  <a:cubicBezTo>
                    <a:pt x="542757" y="139134"/>
                    <a:pt x="612342" y="166961"/>
                    <a:pt x="668009" y="180875"/>
                  </a:cubicBezTo>
                  <a:cubicBezTo>
                    <a:pt x="612342" y="361749"/>
                    <a:pt x="612342" y="361749"/>
                    <a:pt x="612342" y="361749"/>
                  </a:cubicBezTo>
                  <a:cubicBezTo>
                    <a:pt x="584508" y="347835"/>
                    <a:pt x="501007" y="306095"/>
                    <a:pt x="389672" y="306095"/>
                  </a:cubicBezTo>
                  <a:cubicBezTo>
                    <a:pt x="292254" y="306095"/>
                    <a:pt x="250503" y="361749"/>
                    <a:pt x="250503" y="403489"/>
                  </a:cubicBezTo>
                  <a:cubicBezTo>
                    <a:pt x="250503" y="445229"/>
                    <a:pt x="306171" y="486970"/>
                    <a:pt x="445339" y="528710"/>
                  </a:cubicBezTo>
                  <a:cubicBezTo>
                    <a:pt x="640175" y="598277"/>
                    <a:pt x="709759" y="681757"/>
                    <a:pt x="709759" y="834805"/>
                  </a:cubicBezTo>
                  <a:cubicBezTo>
                    <a:pt x="709759" y="973939"/>
                    <a:pt x="612342" y="1085246"/>
                    <a:pt x="431422" y="1113073"/>
                  </a:cubicBezTo>
                  <a:cubicBezTo>
                    <a:pt x="431422" y="1280034"/>
                    <a:pt x="431422" y="1280034"/>
                    <a:pt x="431422" y="1280034"/>
                  </a:cubicBezTo>
                  <a:cubicBezTo>
                    <a:pt x="278337" y="1280034"/>
                    <a:pt x="278337" y="1280034"/>
                    <a:pt x="278337" y="1280034"/>
                  </a:cubicBezTo>
                  <a:cubicBezTo>
                    <a:pt x="278337" y="1126986"/>
                    <a:pt x="278337" y="1126986"/>
                    <a:pt x="278337" y="1126986"/>
                  </a:cubicBezTo>
                  <a:cubicBezTo>
                    <a:pt x="167002" y="1126986"/>
                    <a:pt x="69584" y="1099160"/>
                    <a:pt x="0" y="1057419"/>
                  </a:cubicBezTo>
                  <a:cubicBezTo>
                    <a:pt x="55667" y="876545"/>
                    <a:pt x="55667" y="876545"/>
                    <a:pt x="55667" y="876545"/>
                  </a:cubicBezTo>
                  <a:cubicBezTo>
                    <a:pt x="125252" y="918285"/>
                    <a:pt x="208753" y="946112"/>
                    <a:pt x="320088" y="946112"/>
                  </a:cubicBezTo>
                  <a:cubicBezTo>
                    <a:pt x="403589" y="946112"/>
                    <a:pt x="473173" y="918285"/>
                    <a:pt x="473173" y="848718"/>
                  </a:cubicBezTo>
                  <a:cubicBezTo>
                    <a:pt x="473173" y="793065"/>
                    <a:pt x="417506" y="751324"/>
                    <a:pt x="306171" y="709584"/>
                  </a:cubicBezTo>
                  <a:cubicBezTo>
                    <a:pt x="125252" y="653930"/>
                    <a:pt x="13917" y="584363"/>
                    <a:pt x="13917" y="431316"/>
                  </a:cubicBezTo>
                  <a:cubicBezTo>
                    <a:pt x="13917" y="292182"/>
                    <a:pt x="111335" y="180875"/>
                    <a:pt x="278337" y="139134"/>
                  </a:cubicBezTo>
                  <a:cubicBezTo>
                    <a:pt x="278337" y="0"/>
                    <a:pt x="278337" y="0"/>
                    <a:pt x="278337" y="0"/>
                  </a:cubicBezTo>
                  <a:close/>
                </a:path>
              </a:pathLst>
            </a:custGeom>
            <a:solidFill>
              <a:srgbClr val="FFB82E"/>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grpSp>
      <p:grpSp>
        <p:nvGrpSpPr>
          <p:cNvPr id="29" name="组合 28"/>
          <p:cNvGrpSpPr/>
          <p:nvPr/>
        </p:nvGrpSpPr>
        <p:grpSpPr>
          <a:xfrm>
            <a:off x="4969689" y="4646593"/>
            <a:ext cx="1535798" cy="1534254"/>
            <a:chOff x="4969689" y="4646593"/>
            <a:chExt cx="1535798" cy="1534254"/>
          </a:xfrm>
        </p:grpSpPr>
        <p:sp>
          <p:nvSpPr>
            <p:cNvPr id="30" name="Freeform 6"/>
            <p:cNvSpPr>
              <a:spLocks noEditPoints="1"/>
            </p:cNvSpPr>
            <p:nvPr/>
          </p:nvSpPr>
          <p:spPr bwMode="auto">
            <a:xfrm rot="18959502">
              <a:off x="4969689" y="4646593"/>
              <a:ext cx="1535798" cy="1534254"/>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F3F3F"/>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1" name="椭圆 30"/>
            <p:cNvSpPr/>
            <p:nvPr/>
          </p:nvSpPr>
          <p:spPr>
            <a:xfrm>
              <a:off x="5303569" y="4972595"/>
              <a:ext cx="895009" cy="89500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KSO_Shape"/>
            <p:cNvSpPr/>
            <p:nvPr/>
          </p:nvSpPr>
          <p:spPr>
            <a:xfrm>
              <a:off x="5544426" y="5162571"/>
              <a:ext cx="350238" cy="515056"/>
            </a:xfrm>
            <a:custGeom>
              <a:avLst/>
              <a:gdLst>
                <a:gd name="connsiteX0" fmla="*/ 487089 w 709759"/>
                <a:gd name="connsiteY0" fmla="*/ 0 h 1043506"/>
                <a:gd name="connsiteX1" fmla="*/ 681925 w 709759"/>
                <a:gd name="connsiteY1" fmla="*/ 41740 h 1043506"/>
                <a:gd name="connsiteX2" fmla="*/ 640175 w 709759"/>
                <a:gd name="connsiteY2" fmla="*/ 222615 h 1043506"/>
                <a:gd name="connsiteX3" fmla="*/ 501006 w 709759"/>
                <a:gd name="connsiteY3" fmla="*/ 194788 h 1043506"/>
                <a:gd name="connsiteX4" fmla="*/ 361838 w 709759"/>
                <a:gd name="connsiteY4" fmla="*/ 347835 h 1043506"/>
                <a:gd name="connsiteX5" fmla="*/ 375755 w 709759"/>
                <a:gd name="connsiteY5" fmla="*/ 459143 h 1043506"/>
                <a:gd name="connsiteX6" fmla="*/ 584507 w 709759"/>
                <a:gd name="connsiteY6" fmla="*/ 459143 h 1043506"/>
                <a:gd name="connsiteX7" fmla="*/ 584507 w 709759"/>
                <a:gd name="connsiteY7" fmla="*/ 626104 h 1043506"/>
                <a:gd name="connsiteX8" fmla="*/ 389672 w 709759"/>
                <a:gd name="connsiteY8" fmla="*/ 626104 h 1043506"/>
                <a:gd name="connsiteX9" fmla="*/ 375755 w 709759"/>
                <a:gd name="connsiteY9" fmla="*/ 737411 h 1043506"/>
                <a:gd name="connsiteX10" fmla="*/ 292254 w 709759"/>
                <a:gd name="connsiteY10" fmla="*/ 848718 h 1043506"/>
                <a:gd name="connsiteX11" fmla="*/ 709759 w 709759"/>
                <a:gd name="connsiteY11" fmla="*/ 848718 h 1043506"/>
                <a:gd name="connsiteX12" fmla="*/ 709759 w 709759"/>
                <a:gd name="connsiteY12" fmla="*/ 1043506 h 1043506"/>
                <a:gd name="connsiteX13" fmla="*/ 0 w 709759"/>
                <a:gd name="connsiteY13" fmla="*/ 1043506 h 1043506"/>
                <a:gd name="connsiteX14" fmla="*/ 0 w 709759"/>
                <a:gd name="connsiteY14" fmla="*/ 918285 h 1043506"/>
                <a:gd name="connsiteX15" fmla="*/ 180919 w 709759"/>
                <a:gd name="connsiteY15" fmla="*/ 681757 h 1043506"/>
                <a:gd name="connsiteX16" fmla="*/ 167002 w 709759"/>
                <a:gd name="connsiteY16" fmla="*/ 626104 h 1043506"/>
                <a:gd name="connsiteX17" fmla="*/ 13917 w 709759"/>
                <a:gd name="connsiteY17" fmla="*/ 626104 h 1043506"/>
                <a:gd name="connsiteX18" fmla="*/ 13917 w 709759"/>
                <a:gd name="connsiteY18" fmla="*/ 459143 h 1043506"/>
                <a:gd name="connsiteX19" fmla="*/ 139168 w 709759"/>
                <a:gd name="connsiteY19" fmla="*/ 459143 h 1043506"/>
                <a:gd name="connsiteX20" fmla="*/ 139168 w 709759"/>
                <a:gd name="connsiteY20" fmla="*/ 333922 h 1043506"/>
                <a:gd name="connsiteX21" fmla="*/ 487089 w 709759"/>
                <a:gd name="connsiteY21" fmla="*/ 0 h 10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9759" h="1043506">
                  <a:moveTo>
                    <a:pt x="487089" y="0"/>
                  </a:moveTo>
                  <a:cubicBezTo>
                    <a:pt x="570591" y="0"/>
                    <a:pt x="640175" y="27827"/>
                    <a:pt x="681925" y="41740"/>
                  </a:cubicBezTo>
                  <a:cubicBezTo>
                    <a:pt x="681925" y="41740"/>
                    <a:pt x="681925" y="41740"/>
                    <a:pt x="640175" y="222615"/>
                  </a:cubicBezTo>
                  <a:cubicBezTo>
                    <a:pt x="598424" y="208701"/>
                    <a:pt x="556674" y="194788"/>
                    <a:pt x="501006" y="194788"/>
                  </a:cubicBezTo>
                  <a:cubicBezTo>
                    <a:pt x="389672" y="194788"/>
                    <a:pt x="361838" y="264355"/>
                    <a:pt x="361838" y="347835"/>
                  </a:cubicBezTo>
                  <a:cubicBezTo>
                    <a:pt x="361838" y="389576"/>
                    <a:pt x="361838" y="417402"/>
                    <a:pt x="375755" y="459143"/>
                  </a:cubicBezTo>
                  <a:cubicBezTo>
                    <a:pt x="375755" y="459143"/>
                    <a:pt x="375755" y="459143"/>
                    <a:pt x="584507" y="459143"/>
                  </a:cubicBezTo>
                  <a:cubicBezTo>
                    <a:pt x="584507" y="459143"/>
                    <a:pt x="584507" y="459143"/>
                    <a:pt x="584507" y="626104"/>
                  </a:cubicBezTo>
                  <a:cubicBezTo>
                    <a:pt x="584507" y="626104"/>
                    <a:pt x="584507" y="626104"/>
                    <a:pt x="389672" y="626104"/>
                  </a:cubicBezTo>
                  <a:cubicBezTo>
                    <a:pt x="389672" y="667844"/>
                    <a:pt x="389672" y="695671"/>
                    <a:pt x="375755" y="737411"/>
                  </a:cubicBezTo>
                  <a:cubicBezTo>
                    <a:pt x="361838" y="779151"/>
                    <a:pt x="334004" y="806978"/>
                    <a:pt x="292254" y="848718"/>
                  </a:cubicBezTo>
                  <a:cubicBezTo>
                    <a:pt x="292254" y="848718"/>
                    <a:pt x="292254" y="848718"/>
                    <a:pt x="709759" y="848718"/>
                  </a:cubicBezTo>
                  <a:lnTo>
                    <a:pt x="709759" y="1043506"/>
                  </a:lnTo>
                  <a:cubicBezTo>
                    <a:pt x="709759" y="1043506"/>
                    <a:pt x="709759" y="1043506"/>
                    <a:pt x="0" y="1043506"/>
                  </a:cubicBezTo>
                  <a:cubicBezTo>
                    <a:pt x="0" y="1043506"/>
                    <a:pt x="0" y="1043506"/>
                    <a:pt x="0" y="918285"/>
                  </a:cubicBezTo>
                  <a:cubicBezTo>
                    <a:pt x="83501" y="876545"/>
                    <a:pt x="167002" y="793065"/>
                    <a:pt x="180919" y="681757"/>
                  </a:cubicBezTo>
                  <a:cubicBezTo>
                    <a:pt x="180919" y="667844"/>
                    <a:pt x="180919" y="640017"/>
                    <a:pt x="167002" y="626104"/>
                  </a:cubicBezTo>
                  <a:cubicBezTo>
                    <a:pt x="167002" y="626104"/>
                    <a:pt x="167002" y="626104"/>
                    <a:pt x="13917" y="626104"/>
                  </a:cubicBezTo>
                  <a:cubicBezTo>
                    <a:pt x="13917" y="626104"/>
                    <a:pt x="13917" y="626104"/>
                    <a:pt x="13917" y="459143"/>
                  </a:cubicBezTo>
                  <a:cubicBezTo>
                    <a:pt x="13917" y="459143"/>
                    <a:pt x="13917" y="459143"/>
                    <a:pt x="139168" y="459143"/>
                  </a:cubicBezTo>
                  <a:cubicBezTo>
                    <a:pt x="139168" y="417402"/>
                    <a:pt x="139168" y="375662"/>
                    <a:pt x="139168" y="333922"/>
                  </a:cubicBezTo>
                  <a:cubicBezTo>
                    <a:pt x="139168" y="139134"/>
                    <a:pt x="278337" y="0"/>
                    <a:pt x="487089" y="0"/>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33" name="矩形 32"/>
          <p:cNvSpPr/>
          <p:nvPr/>
        </p:nvSpPr>
        <p:spPr>
          <a:xfrm>
            <a:off x="8414378" y="1205383"/>
            <a:ext cx="3282083" cy="923330"/>
          </a:xfrm>
          <a:prstGeom prst="rect">
            <a:avLst/>
          </a:prstGeom>
        </p:spPr>
        <p:txBody>
          <a:bodyPr wrap="square">
            <a:spAutoFit/>
          </a:bodyPr>
          <a:lstStyle/>
          <a:p>
            <a:r>
              <a:rPr lang="zh-CN" altLang="en-US" dirty="0">
                <a:solidFill>
                  <a:srgbClr val="3F3F3F"/>
                </a:solidFill>
                <a:latin typeface="微软雅黑" pitchFamily="34" charset="-122"/>
                <a:ea typeface="微软雅黑" pitchFamily="34" charset="-122"/>
                <a:sym typeface="微软雅黑" pitchFamily="34" charset="-122"/>
              </a:rPr>
              <a:t>在此录入上述图表的综合描述说明，在此录入上述图表的上述图表的综合描述</a:t>
            </a:r>
            <a:r>
              <a:rPr lang="zh-CN" altLang="en-US" dirty="0" smtClean="0">
                <a:solidFill>
                  <a:srgbClr val="3F3F3F"/>
                </a:solidFill>
                <a:latin typeface="微软雅黑" pitchFamily="34" charset="-122"/>
                <a:ea typeface="微软雅黑" pitchFamily="34" charset="-122"/>
                <a:sym typeface="微软雅黑" pitchFamily="34" charset="-122"/>
              </a:rPr>
              <a:t>说明。</a:t>
            </a:r>
            <a:endParaRPr lang="zh-CN" altLang="en-US" dirty="0">
              <a:solidFill>
                <a:srgbClr val="3F3F3F"/>
              </a:solidFill>
            </a:endParaRPr>
          </a:p>
        </p:txBody>
      </p:sp>
      <p:sp>
        <p:nvSpPr>
          <p:cNvPr id="34" name="矩形 33"/>
          <p:cNvSpPr/>
          <p:nvPr/>
        </p:nvSpPr>
        <p:spPr>
          <a:xfrm>
            <a:off x="776701" y="2190776"/>
            <a:ext cx="3094642" cy="923330"/>
          </a:xfrm>
          <a:prstGeom prst="rect">
            <a:avLst/>
          </a:prstGeom>
        </p:spPr>
        <p:txBody>
          <a:bodyPr wrap="square">
            <a:spAutoFit/>
          </a:bodyPr>
          <a:lstStyle/>
          <a:p>
            <a:r>
              <a:rPr lang="zh-CN" altLang="en-US" dirty="0">
                <a:solidFill>
                  <a:srgbClr val="3F3F3F"/>
                </a:solidFill>
                <a:latin typeface="微软雅黑" pitchFamily="34" charset="-122"/>
                <a:ea typeface="微软雅黑" pitchFamily="34" charset="-122"/>
                <a:sym typeface="微软雅黑" pitchFamily="34" charset="-122"/>
              </a:rPr>
              <a:t>在此录入上述图表的综合描述说明，在此录入上述图表的上述图表的综合描述</a:t>
            </a:r>
            <a:r>
              <a:rPr lang="zh-CN" altLang="en-US" dirty="0" smtClean="0">
                <a:solidFill>
                  <a:srgbClr val="3F3F3F"/>
                </a:solidFill>
                <a:latin typeface="微软雅黑" pitchFamily="34" charset="-122"/>
                <a:ea typeface="微软雅黑" pitchFamily="34" charset="-122"/>
                <a:sym typeface="微软雅黑" pitchFamily="34" charset="-122"/>
              </a:rPr>
              <a:t>说明。</a:t>
            </a:r>
            <a:endParaRPr lang="zh-CN" altLang="en-US" dirty="0">
              <a:solidFill>
                <a:srgbClr val="3F3F3F"/>
              </a:solidFill>
            </a:endParaRPr>
          </a:p>
        </p:txBody>
      </p:sp>
      <p:sp>
        <p:nvSpPr>
          <p:cNvPr id="35" name="矩形 34"/>
          <p:cNvSpPr/>
          <p:nvPr/>
        </p:nvSpPr>
        <p:spPr>
          <a:xfrm>
            <a:off x="9267951" y="3798303"/>
            <a:ext cx="2438524" cy="1200329"/>
          </a:xfrm>
          <a:prstGeom prst="rect">
            <a:avLst/>
          </a:prstGeom>
        </p:spPr>
        <p:txBody>
          <a:bodyPr wrap="square">
            <a:spAutoFit/>
          </a:bodyPr>
          <a:lstStyle/>
          <a:p>
            <a:r>
              <a:rPr lang="zh-CN" altLang="en-US" dirty="0">
                <a:solidFill>
                  <a:srgbClr val="3F3F3F"/>
                </a:solidFill>
                <a:latin typeface="微软雅黑" pitchFamily="34" charset="-122"/>
                <a:ea typeface="微软雅黑" pitchFamily="34" charset="-122"/>
                <a:sym typeface="微软雅黑" pitchFamily="34" charset="-122"/>
              </a:rPr>
              <a:t>在此录入上述图表的综合描述说明，在此录入上述图表的上述图表的综合描述</a:t>
            </a:r>
            <a:r>
              <a:rPr lang="zh-CN" altLang="en-US" dirty="0" smtClean="0">
                <a:solidFill>
                  <a:srgbClr val="3F3F3F"/>
                </a:solidFill>
                <a:latin typeface="微软雅黑" pitchFamily="34" charset="-122"/>
                <a:ea typeface="微软雅黑" pitchFamily="34" charset="-122"/>
                <a:sym typeface="微软雅黑" pitchFamily="34" charset="-122"/>
              </a:rPr>
              <a:t>说明。</a:t>
            </a:r>
            <a:endParaRPr lang="zh-CN" altLang="en-US" dirty="0">
              <a:solidFill>
                <a:srgbClr val="3F3F3F"/>
              </a:solidFill>
            </a:endParaRPr>
          </a:p>
        </p:txBody>
      </p:sp>
      <p:sp>
        <p:nvSpPr>
          <p:cNvPr id="36" name="矩形 35"/>
          <p:cNvSpPr/>
          <p:nvPr/>
        </p:nvSpPr>
        <p:spPr>
          <a:xfrm>
            <a:off x="1435026" y="4810028"/>
            <a:ext cx="3094642" cy="923330"/>
          </a:xfrm>
          <a:prstGeom prst="rect">
            <a:avLst/>
          </a:prstGeom>
        </p:spPr>
        <p:txBody>
          <a:bodyPr wrap="square">
            <a:spAutoFit/>
          </a:bodyPr>
          <a:lstStyle/>
          <a:p>
            <a:r>
              <a:rPr lang="zh-CN" altLang="en-US" dirty="0">
                <a:solidFill>
                  <a:srgbClr val="3F3F3F"/>
                </a:solidFill>
                <a:latin typeface="微软雅黑" pitchFamily="34" charset="-122"/>
                <a:ea typeface="微软雅黑" pitchFamily="34" charset="-122"/>
                <a:sym typeface="微软雅黑" pitchFamily="34" charset="-122"/>
              </a:rPr>
              <a:t>在此录入上述图表的综合描述说明，在此录入上述图表的上述图表的综合描述</a:t>
            </a:r>
            <a:r>
              <a:rPr lang="zh-CN" altLang="en-US" dirty="0" smtClean="0">
                <a:solidFill>
                  <a:srgbClr val="3F3F3F"/>
                </a:solidFill>
                <a:latin typeface="微软雅黑" pitchFamily="34" charset="-122"/>
                <a:ea typeface="微软雅黑" pitchFamily="34" charset="-122"/>
                <a:sym typeface="微软雅黑" pitchFamily="34" charset="-122"/>
              </a:rPr>
              <a:t>说明。</a:t>
            </a:r>
            <a:endParaRPr lang="zh-CN" altLang="en-US" dirty="0">
              <a:solidFill>
                <a:srgbClr val="3F3F3F"/>
              </a:solidFill>
            </a:endParaRPr>
          </a:p>
        </p:txBody>
      </p:sp>
      <p:cxnSp>
        <p:nvCxnSpPr>
          <p:cNvPr id="37" name="肘形连接符 36"/>
          <p:cNvCxnSpPr/>
          <p:nvPr/>
        </p:nvCxnSpPr>
        <p:spPr>
          <a:xfrm rot="10800000" flipV="1">
            <a:off x="7752376" y="967932"/>
            <a:ext cx="3563324" cy="1490080"/>
          </a:xfrm>
          <a:prstGeom prst="bentConnector3">
            <a:avLst>
              <a:gd name="adj1" fmla="val 86354"/>
            </a:avLst>
          </a:prstGeom>
          <a:ln>
            <a:solidFill>
              <a:schemeClr val="bg1">
                <a:lumMod val="50000"/>
              </a:schemeClr>
            </a:solidFill>
            <a:prstDash val="solid"/>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rot="10800000">
            <a:off x="8895700" y="3798304"/>
            <a:ext cx="2420001" cy="1417659"/>
          </a:xfrm>
          <a:prstGeom prst="bentConnector3">
            <a:avLst>
              <a:gd name="adj1" fmla="val 86211"/>
            </a:avLst>
          </a:prstGeom>
          <a:ln>
            <a:solidFill>
              <a:schemeClr val="bg1">
                <a:lumMod val="50000"/>
              </a:schemeClr>
            </a:solidFill>
            <a:prstDash val="solid"/>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rot="10800000">
            <a:off x="1047900" y="1943106"/>
            <a:ext cx="3081064" cy="1557297"/>
          </a:xfrm>
          <a:prstGeom prst="bentConnector3">
            <a:avLst>
              <a:gd name="adj1" fmla="val 10429"/>
            </a:avLst>
          </a:prstGeom>
          <a:ln>
            <a:solidFill>
              <a:schemeClr val="bg1">
                <a:lumMod val="50000"/>
              </a:schemeClr>
            </a:solidFill>
            <a:prstDash val="solid"/>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40" name="肘形连接符 39"/>
          <p:cNvCxnSpPr/>
          <p:nvPr/>
        </p:nvCxnSpPr>
        <p:spPr>
          <a:xfrm rot="10800000" flipV="1">
            <a:off x="1569436" y="5299247"/>
            <a:ext cx="3238914" cy="562379"/>
          </a:xfrm>
          <a:prstGeom prst="bentConnector3">
            <a:avLst>
              <a:gd name="adj1" fmla="val 7064"/>
            </a:avLst>
          </a:prstGeom>
          <a:ln>
            <a:solidFill>
              <a:schemeClr val="bg1">
                <a:lumMod val="50000"/>
              </a:schemeClr>
            </a:solidFill>
            <a:prstDash val="solid"/>
            <a:headEnd type="oval" w="lg" len="lg"/>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490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
                                        <p:tgtEl>
                                          <p:spTgt spid="5"/>
                                        </p:tgtEl>
                                      </p:cBhvr>
                                    </p:animEffect>
                                    <p:anim calcmode="lin" valueType="num">
                                      <p:cBhvr>
                                        <p:cTn id="8" dur="200" fill="hold"/>
                                        <p:tgtEl>
                                          <p:spTgt spid="5"/>
                                        </p:tgtEl>
                                        <p:attrNameLst>
                                          <p:attrName>ppt_x</p:attrName>
                                        </p:attrNameLst>
                                      </p:cBhvr>
                                      <p:tavLst>
                                        <p:tav tm="0">
                                          <p:val>
                                            <p:strVal val="#ppt_x"/>
                                          </p:val>
                                        </p:tav>
                                        <p:tav tm="100000">
                                          <p:val>
                                            <p:strVal val="#ppt_x"/>
                                          </p:val>
                                        </p:tav>
                                      </p:tavLst>
                                    </p:anim>
                                    <p:anim calcmode="lin" valueType="num">
                                      <p:cBhvr>
                                        <p:cTn id="9" dur="200" fill="hold"/>
                                        <p:tgtEl>
                                          <p:spTgt spid="5"/>
                                        </p:tgtEl>
                                        <p:attrNameLst>
                                          <p:attrName>ppt_y</p:attrName>
                                        </p:attrNameLst>
                                      </p:cBhvr>
                                      <p:tavLst>
                                        <p:tav tm="0">
                                          <p:val>
                                            <p:strVal val="#ppt_y+.1"/>
                                          </p:val>
                                        </p:tav>
                                        <p:tav tm="100000">
                                          <p:val>
                                            <p:strVal val="#ppt_y"/>
                                          </p:val>
                                        </p:tav>
                                      </p:tavLst>
                                    </p:anim>
                                  </p:childTnLst>
                                </p:cTn>
                              </p:par>
                              <p:par>
                                <p:cTn id="10" presetID="49" presetClass="entr" presetSubtype="0" decel="10000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 calcmode="lin" valueType="num">
                                      <p:cBhvr>
                                        <p:cTn id="14" dur="500" fill="hold"/>
                                        <p:tgtEl>
                                          <p:spTgt spid="29"/>
                                        </p:tgtEl>
                                        <p:attrNameLst>
                                          <p:attrName>style.rotation</p:attrName>
                                        </p:attrNameLst>
                                      </p:cBhvr>
                                      <p:tavLst>
                                        <p:tav tm="0">
                                          <p:val>
                                            <p:fltVal val="360"/>
                                          </p:val>
                                        </p:tav>
                                        <p:tav tm="100000">
                                          <p:val>
                                            <p:fltVal val="0"/>
                                          </p:val>
                                        </p:tav>
                                      </p:tavLst>
                                    </p:anim>
                                    <p:animEffect transition="in" filter="fade">
                                      <p:cBhvr>
                                        <p:cTn id="15" dur="500"/>
                                        <p:tgtEl>
                                          <p:spTgt spid="29"/>
                                        </p:tgtEl>
                                      </p:cBhvr>
                                    </p:animEffect>
                                  </p:childTnLst>
                                </p:cTn>
                              </p:par>
                              <p:par>
                                <p:cTn id="16" presetID="49" presetClass="entr" presetSubtype="0" decel="10000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 calcmode="lin" valueType="num">
                                      <p:cBhvr>
                                        <p:cTn id="20" dur="500" fill="hold"/>
                                        <p:tgtEl>
                                          <p:spTgt spid="24"/>
                                        </p:tgtEl>
                                        <p:attrNameLst>
                                          <p:attrName>style.rotation</p:attrName>
                                        </p:attrNameLst>
                                      </p:cBhvr>
                                      <p:tavLst>
                                        <p:tav tm="0">
                                          <p:val>
                                            <p:fltVal val="360"/>
                                          </p:val>
                                        </p:tav>
                                        <p:tav tm="100000">
                                          <p:val>
                                            <p:fltVal val="0"/>
                                          </p:val>
                                        </p:tav>
                                      </p:tavLst>
                                    </p:anim>
                                    <p:animEffect transition="in" filter="fade">
                                      <p:cBhvr>
                                        <p:cTn id="21" dur="500"/>
                                        <p:tgtEl>
                                          <p:spTgt spid="24"/>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 calcmode="lin" valueType="num">
                                      <p:cBhvr>
                                        <p:cTn id="26" dur="500" fill="hold"/>
                                        <p:tgtEl>
                                          <p:spTgt spid="20"/>
                                        </p:tgtEl>
                                        <p:attrNameLst>
                                          <p:attrName>style.rotation</p:attrName>
                                        </p:attrNameLst>
                                      </p:cBhvr>
                                      <p:tavLst>
                                        <p:tav tm="0">
                                          <p:val>
                                            <p:fltVal val="360"/>
                                          </p:val>
                                        </p:tav>
                                        <p:tav tm="100000">
                                          <p:val>
                                            <p:fltVal val="0"/>
                                          </p:val>
                                        </p:tav>
                                      </p:tavLst>
                                    </p:anim>
                                    <p:animEffect transition="in" filter="fade">
                                      <p:cBhvr>
                                        <p:cTn id="27" dur="500"/>
                                        <p:tgtEl>
                                          <p:spTgt spid="20"/>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 calcmode="lin" valueType="num">
                                      <p:cBhvr>
                                        <p:cTn id="32" dur="500" fill="hold"/>
                                        <p:tgtEl>
                                          <p:spTgt spid="16"/>
                                        </p:tgtEl>
                                        <p:attrNameLst>
                                          <p:attrName>style.rotation</p:attrName>
                                        </p:attrNameLst>
                                      </p:cBhvr>
                                      <p:tavLst>
                                        <p:tav tm="0">
                                          <p:val>
                                            <p:fltVal val="360"/>
                                          </p:val>
                                        </p:tav>
                                        <p:tav tm="100000">
                                          <p:val>
                                            <p:fltVal val="0"/>
                                          </p:val>
                                        </p:tav>
                                      </p:tavLst>
                                    </p:anim>
                                    <p:animEffect transition="in" filter="fade">
                                      <p:cBhvr>
                                        <p:cTn id="33" dur="500"/>
                                        <p:tgtEl>
                                          <p:spTgt spid="16"/>
                                        </p:tgtEl>
                                      </p:cBhvr>
                                    </p:animEffect>
                                  </p:childTnLst>
                                </p:cTn>
                              </p:par>
                              <p:par>
                                <p:cTn id="34" presetID="22" presetClass="entr" presetSubtype="8" fill="hold" nodeType="withEffect">
                                  <p:stCondLst>
                                    <p:cond delay="40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par>
                                <p:cTn id="37" presetID="22" presetClass="entr" presetSubtype="8" fill="hold" nodeType="withEffect">
                                  <p:stCondLst>
                                    <p:cond delay="40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par>
                                <p:cTn id="40" presetID="22" presetClass="entr" presetSubtype="2" fill="hold" nodeType="withEffect">
                                  <p:stCondLst>
                                    <p:cond delay="400"/>
                                  </p:stCondLst>
                                  <p:childTnLst>
                                    <p:set>
                                      <p:cBhvr>
                                        <p:cTn id="41" dur="1" fill="hold">
                                          <p:stCondLst>
                                            <p:cond delay="0"/>
                                          </p:stCondLst>
                                        </p:cTn>
                                        <p:tgtEl>
                                          <p:spTgt spid="39"/>
                                        </p:tgtEl>
                                        <p:attrNameLst>
                                          <p:attrName>style.visibility</p:attrName>
                                        </p:attrNameLst>
                                      </p:cBhvr>
                                      <p:to>
                                        <p:strVal val="visible"/>
                                      </p:to>
                                    </p:set>
                                    <p:animEffect transition="in" filter="wipe(right)">
                                      <p:cBhvr>
                                        <p:cTn id="42" dur="500"/>
                                        <p:tgtEl>
                                          <p:spTgt spid="39"/>
                                        </p:tgtEl>
                                      </p:cBhvr>
                                    </p:animEffect>
                                  </p:childTnLst>
                                </p:cTn>
                              </p:par>
                              <p:par>
                                <p:cTn id="43" presetID="22" presetClass="entr" presetSubtype="2" fill="hold" nodeType="withEffect">
                                  <p:stCondLst>
                                    <p:cond delay="40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10" presetClass="entr" presetSubtype="0" fill="hold" grpId="0" nodeType="withEffect">
                                  <p:stCondLst>
                                    <p:cond delay="4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10" presetClass="entr" presetSubtype="0" fill="hold" grpId="0" nodeType="withEffect">
                                  <p:stCondLst>
                                    <p:cond delay="40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grpId="0" nodeType="withEffect">
                                  <p:stCondLst>
                                    <p:cond delay="4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3" grpId="0"/>
      <p:bldP spid="34" grpId="0"/>
      <p:bldP spid="35" grpId="0"/>
      <p:bldP spid="3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txBox="1"/>
          <p:nvPr/>
        </p:nvSpPr>
        <p:spPr>
          <a:xfrm>
            <a:off x="1039846" y="581526"/>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融资计划</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THE FINANCING PLAN</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
        <p:nvSpPr>
          <p:cNvPr id="6" name="KSO_Shape"/>
          <p:cNvSpPr/>
          <p:nvPr/>
        </p:nvSpPr>
        <p:spPr bwMode="auto">
          <a:xfrm>
            <a:off x="469878" y="307941"/>
            <a:ext cx="569968" cy="54717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3B3838"/>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itchFamily="2" charset="-122"/>
            </a:endParaRPr>
          </a:p>
        </p:txBody>
      </p:sp>
      <p:grpSp>
        <p:nvGrpSpPr>
          <p:cNvPr id="2" name="组合 1"/>
          <p:cNvGrpSpPr/>
          <p:nvPr/>
        </p:nvGrpSpPr>
        <p:grpSpPr>
          <a:xfrm>
            <a:off x="4979576" y="2882638"/>
            <a:ext cx="2107565" cy="1967502"/>
            <a:chOff x="4979576" y="2882638"/>
            <a:chExt cx="2107565" cy="1967502"/>
          </a:xfrm>
        </p:grpSpPr>
        <p:grpSp>
          <p:nvGrpSpPr>
            <p:cNvPr id="33" name="组合 32"/>
            <p:cNvGrpSpPr/>
            <p:nvPr/>
          </p:nvGrpSpPr>
          <p:grpSpPr>
            <a:xfrm>
              <a:off x="4979576" y="2882638"/>
              <a:ext cx="2107565" cy="1967502"/>
              <a:chOff x="5327650" y="2528888"/>
              <a:chExt cx="1536700" cy="1800225"/>
            </a:xfrm>
            <a:solidFill>
              <a:srgbClr val="3B3838"/>
            </a:solidFill>
          </p:grpSpPr>
          <p:sp>
            <p:nvSpPr>
              <p:cNvPr id="31" name="KSO_Shape"/>
              <p:cNvSpPr>
                <a:spLocks/>
              </p:cNvSpPr>
              <p:nvPr/>
            </p:nvSpPr>
            <p:spPr bwMode="auto">
              <a:xfrm>
                <a:off x="5327650" y="2528888"/>
                <a:ext cx="1536700" cy="1800225"/>
              </a:xfrm>
              <a:custGeom>
                <a:avLst/>
                <a:gdLst>
                  <a:gd name="T0" fmla="*/ 288817 w 3466"/>
                  <a:gd name="T1" fmla="*/ 0 h 4056"/>
                  <a:gd name="T2" fmla="*/ 1249324 w 3466"/>
                  <a:gd name="T3" fmla="*/ 0 h 4056"/>
                  <a:gd name="T4" fmla="*/ 1249324 w 3466"/>
                  <a:gd name="T5" fmla="*/ 2663 h 4056"/>
                  <a:gd name="T6" fmla="*/ 1470707 w 3466"/>
                  <a:gd name="T7" fmla="*/ 270770 h 4056"/>
                  <a:gd name="T8" fmla="*/ 768849 w 3466"/>
                  <a:gd name="T9" fmla="*/ 1800397 h 4056"/>
                  <a:gd name="T10" fmla="*/ 67435 w 3466"/>
                  <a:gd name="T11" fmla="*/ 270770 h 4056"/>
                  <a:gd name="T12" fmla="*/ 288817 w 3466"/>
                  <a:gd name="T13" fmla="*/ 2663 h 4056"/>
                  <a:gd name="T14" fmla="*/ 288817 w 3466"/>
                  <a:gd name="T15" fmla="*/ 0 h 4056"/>
                  <a:gd name="T16" fmla="*/ 480919 w 3466"/>
                  <a:gd name="T17" fmla="*/ 474957 h 4056"/>
                  <a:gd name="T18" fmla="*/ 422357 w 3466"/>
                  <a:gd name="T19" fmla="*/ 474957 h 4056"/>
                  <a:gd name="T20" fmla="*/ 422357 w 3466"/>
                  <a:gd name="T21" fmla="*/ 533550 h 4056"/>
                  <a:gd name="T22" fmla="*/ 422357 w 3466"/>
                  <a:gd name="T23" fmla="*/ 675149 h 4056"/>
                  <a:gd name="T24" fmla="*/ 539925 w 3466"/>
                  <a:gd name="T25" fmla="*/ 734186 h 4056"/>
                  <a:gd name="T26" fmla="*/ 539925 w 3466"/>
                  <a:gd name="T27" fmla="*/ 592586 h 4056"/>
                  <a:gd name="T28" fmla="*/ 923684 w 3466"/>
                  <a:gd name="T29" fmla="*/ 592586 h 4056"/>
                  <a:gd name="T30" fmla="*/ 995999 w 3466"/>
                  <a:gd name="T31" fmla="*/ 474957 h 4056"/>
                  <a:gd name="T32" fmla="*/ 480919 w 3466"/>
                  <a:gd name="T33" fmla="*/ 474957 h 4056"/>
                  <a:gd name="T34" fmla="*/ 946310 w 3466"/>
                  <a:gd name="T35" fmla="*/ 1053339 h 4056"/>
                  <a:gd name="T36" fmla="*/ 1002210 w 3466"/>
                  <a:gd name="T37" fmla="*/ 1053339 h 4056"/>
                  <a:gd name="T38" fmla="*/ 1002210 w 3466"/>
                  <a:gd name="T39" fmla="*/ 931270 h 4056"/>
                  <a:gd name="T40" fmla="*/ 946310 w 3466"/>
                  <a:gd name="T41" fmla="*/ 1053339 h 4056"/>
                  <a:gd name="T42" fmla="*/ 368231 w 3466"/>
                  <a:gd name="T43" fmla="*/ 801212 h 4056"/>
                  <a:gd name="T44" fmla="*/ 422357 w 3466"/>
                  <a:gd name="T45" fmla="*/ 862468 h 4056"/>
                  <a:gd name="T46" fmla="*/ 422357 w 3466"/>
                  <a:gd name="T47" fmla="*/ 1112375 h 4056"/>
                  <a:gd name="T48" fmla="*/ 422357 w 3466"/>
                  <a:gd name="T49" fmla="*/ 1170968 h 4056"/>
                  <a:gd name="T50" fmla="*/ 480919 w 3466"/>
                  <a:gd name="T51" fmla="*/ 1170968 h 4056"/>
                  <a:gd name="T52" fmla="*/ 627768 w 3466"/>
                  <a:gd name="T53" fmla="*/ 1170968 h 4056"/>
                  <a:gd name="T54" fmla="*/ 539925 w 3466"/>
                  <a:gd name="T55" fmla="*/ 1053339 h 4056"/>
                  <a:gd name="T56" fmla="*/ 539925 w 3466"/>
                  <a:gd name="T57" fmla="*/ 995634 h 4056"/>
                  <a:gd name="T58" fmla="*/ 772842 w 3466"/>
                  <a:gd name="T59" fmla="*/ 1258857 h 4056"/>
                  <a:gd name="T60" fmla="*/ 853587 w 3466"/>
                  <a:gd name="T61" fmla="*/ 1255306 h 4056"/>
                  <a:gd name="T62" fmla="*/ 892628 w 3466"/>
                  <a:gd name="T63" fmla="*/ 1170968 h 4056"/>
                  <a:gd name="T64" fmla="*/ 1060772 w 3466"/>
                  <a:gd name="T65" fmla="*/ 1170968 h 4056"/>
                  <a:gd name="T66" fmla="*/ 1119778 w 3466"/>
                  <a:gd name="T67" fmla="*/ 1170968 h 4056"/>
                  <a:gd name="T68" fmla="*/ 1119778 w 3466"/>
                  <a:gd name="T69" fmla="*/ 1112375 h 4056"/>
                  <a:gd name="T70" fmla="*/ 1119778 w 3466"/>
                  <a:gd name="T71" fmla="*/ 674705 h 4056"/>
                  <a:gd name="T72" fmla="*/ 1240451 w 3466"/>
                  <a:gd name="T73" fmla="*/ 410593 h 4056"/>
                  <a:gd name="T74" fmla="*/ 1154826 w 3466"/>
                  <a:gd name="T75" fmla="*/ 370200 h 4056"/>
                  <a:gd name="T76" fmla="*/ 791475 w 3466"/>
                  <a:gd name="T77" fmla="*/ 965893 h 4056"/>
                  <a:gd name="T78" fmla="*/ 422357 w 3466"/>
                  <a:gd name="T79" fmla="*/ 742619 h 4056"/>
                  <a:gd name="T80" fmla="*/ 368231 w 3466"/>
                  <a:gd name="T81" fmla="*/ 801212 h 40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66" h="4056">
                    <a:moveTo>
                      <a:pt x="651" y="0"/>
                    </a:moveTo>
                    <a:cubicBezTo>
                      <a:pt x="2816" y="0"/>
                      <a:pt x="2816" y="0"/>
                      <a:pt x="2816" y="0"/>
                    </a:cubicBezTo>
                    <a:cubicBezTo>
                      <a:pt x="2816" y="6"/>
                      <a:pt x="2816" y="6"/>
                      <a:pt x="2816" y="6"/>
                    </a:cubicBezTo>
                    <a:cubicBezTo>
                      <a:pt x="2816" y="287"/>
                      <a:pt x="3025" y="525"/>
                      <a:pt x="3315" y="610"/>
                    </a:cubicBezTo>
                    <a:cubicBezTo>
                      <a:pt x="3466" y="2425"/>
                      <a:pt x="2994" y="3627"/>
                      <a:pt x="1733" y="4056"/>
                    </a:cubicBezTo>
                    <a:cubicBezTo>
                      <a:pt x="472" y="3627"/>
                      <a:pt x="0" y="2425"/>
                      <a:pt x="152" y="610"/>
                    </a:cubicBezTo>
                    <a:cubicBezTo>
                      <a:pt x="442" y="525"/>
                      <a:pt x="651" y="287"/>
                      <a:pt x="651" y="6"/>
                    </a:cubicBezTo>
                    <a:cubicBezTo>
                      <a:pt x="651" y="0"/>
                      <a:pt x="651" y="0"/>
                      <a:pt x="651" y="0"/>
                    </a:cubicBezTo>
                    <a:close/>
                    <a:moveTo>
                      <a:pt x="1084" y="1070"/>
                    </a:moveTo>
                    <a:cubicBezTo>
                      <a:pt x="952" y="1070"/>
                      <a:pt x="952" y="1070"/>
                      <a:pt x="952" y="1070"/>
                    </a:cubicBezTo>
                    <a:cubicBezTo>
                      <a:pt x="952" y="1202"/>
                      <a:pt x="952" y="1202"/>
                      <a:pt x="952" y="1202"/>
                    </a:cubicBezTo>
                    <a:cubicBezTo>
                      <a:pt x="952" y="1521"/>
                      <a:pt x="952" y="1521"/>
                      <a:pt x="952" y="1521"/>
                    </a:cubicBezTo>
                    <a:cubicBezTo>
                      <a:pt x="1217" y="1654"/>
                      <a:pt x="1217" y="1654"/>
                      <a:pt x="1217" y="1654"/>
                    </a:cubicBezTo>
                    <a:cubicBezTo>
                      <a:pt x="1217" y="1335"/>
                      <a:pt x="1217" y="1335"/>
                      <a:pt x="1217" y="1335"/>
                    </a:cubicBezTo>
                    <a:cubicBezTo>
                      <a:pt x="2082" y="1335"/>
                      <a:pt x="2082" y="1335"/>
                      <a:pt x="2082" y="1335"/>
                    </a:cubicBezTo>
                    <a:cubicBezTo>
                      <a:pt x="2245" y="1070"/>
                      <a:pt x="2245" y="1070"/>
                      <a:pt x="2245" y="1070"/>
                    </a:cubicBezTo>
                    <a:cubicBezTo>
                      <a:pt x="1084" y="1070"/>
                      <a:pt x="1084" y="1070"/>
                      <a:pt x="1084" y="1070"/>
                    </a:cubicBezTo>
                    <a:close/>
                    <a:moveTo>
                      <a:pt x="2133" y="2373"/>
                    </a:moveTo>
                    <a:cubicBezTo>
                      <a:pt x="2259" y="2373"/>
                      <a:pt x="2259" y="2373"/>
                      <a:pt x="2259" y="2373"/>
                    </a:cubicBezTo>
                    <a:cubicBezTo>
                      <a:pt x="2259" y="2098"/>
                      <a:pt x="2259" y="2098"/>
                      <a:pt x="2259" y="2098"/>
                    </a:cubicBezTo>
                    <a:cubicBezTo>
                      <a:pt x="2133" y="2373"/>
                      <a:pt x="2133" y="2373"/>
                      <a:pt x="2133" y="2373"/>
                    </a:cubicBezTo>
                    <a:close/>
                    <a:moveTo>
                      <a:pt x="830" y="1805"/>
                    </a:moveTo>
                    <a:cubicBezTo>
                      <a:pt x="952" y="1943"/>
                      <a:pt x="952" y="1943"/>
                      <a:pt x="952" y="1943"/>
                    </a:cubicBezTo>
                    <a:cubicBezTo>
                      <a:pt x="952" y="2506"/>
                      <a:pt x="952" y="2506"/>
                      <a:pt x="952" y="2506"/>
                    </a:cubicBezTo>
                    <a:cubicBezTo>
                      <a:pt x="952" y="2638"/>
                      <a:pt x="952" y="2638"/>
                      <a:pt x="952" y="2638"/>
                    </a:cubicBezTo>
                    <a:cubicBezTo>
                      <a:pt x="1084" y="2638"/>
                      <a:pt x="1084" y="2638"/>
                      <a:pt x="1084" y="2638"/>
                    </a:cubicBezTo>
                    <a:cubicBezTo>
                      <a:pt x="1415" y="2638"/>
                      <a:pt x="1415" y="2638"/>
                      <a:pt x="1415" y="2638"/>
                    </a:cubicBezTo>
                    <a:cubicBezTo>
                      <a:pt x="1217" y="2373"/>
                      <a:pt x="1217" y="2373"/>
                      <a:pt x="1217" y="2373"/>
                    </a:cubicBezTo>
                    <a:cubicBezTo>
                      <a:pt x="1217" y="2243"/>
                      <a:pt x="1217" y="2243"/>
                      <a:pt x="1217" y="2243"/>
                    </a:cubicBezTo>
                    <a:cubicBezTo>
                      <a:pt x="1742" y="2836"/>
                      <a:pt x="1742" y="2836"/>
                      <a:pt x="1742" y="2836"/>
                    </a:cubicBezTo>
                    <a:cubicBezTo>
                      <a:pt x="1924" y="2828"/>
                      <a:pt x="1924" y="2828"/>
                      <a:pt x="1924" y="2828"/>
                    </a:cubicBezTo>
                    <a:cubicBezTo>
                      <a:pt x="2012" y="2638"/>
                      <a:pt x="2012" y="2638"/>
                      <a:pt x="2012" y="2638"/>
                    </a:cubicBezTo>
                    <a:cubicBezTo>
                      <a:pt x="2391" y="2638"/>
                      <a:pt x="2391" y="2638"/>
                      <a:pt x="2391" y="2638"/>
                    </a:cubicBezTo>
                    <a:cubicBezTo>
                      <a:pt x="2524" y="2638"/>
                      <a:pt x="2524" y="2638"/>
                      <a:pt x="2524" y="2638"/>
                    </a:cubicBezTo>
                    <a:cubicBezTo>
                      <a:pt x="2524" y="2506"/>
                      <a:pt x="2524" y="2506"/>
                      <a:pt x="2524" y="2506"/>
                    </a:cubicBezTo>
                    <a:cubicBezTo>
                      <a:pt x="2524" y="1520"/>
                      <a:pt x="2524" y="1520"/>
                      <a:pt x="2524" y="1520"/>
                    </a:cubicBezTo>
                    <a:cubicBezTo>
                      <a:pt x="2796" y="925"/>
                      <a:pt x="2796" y="925"/>
                      <a:pt x="2796" y="925"/>
                    </a:cubicBezTo>
                    <a:cubicBezTo>
                      <a:pt x="2603" y="834"/>
                      <a:pt x="2603" y="834"/>
                      <a:pt x="2603" y="834"/>
                    </a:cubicBezTo>
                    <a:cubicBezTo>
                      <a:pt x="1784" y="2176"/>
                      <a:pt x="1784" y="2176"/>
                      <a:pt x="1784" y="2176"/>
                    </a:cubicBezTo>
                    <a:cubicBezTo>
                      <a:pt x="952" y="1673"/>
                      <a:pt x="952" y="1673"/>
                      <a:pt x="952" y="1673"/>
                    </a:cubicBezTo>
                    <a:lnTo>
                      <a:pt x="830" y="18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矩形 31"/>
              <p:cNvSpPr/>
              <p:nvPr/>
            </p:nvSpPr>
            <p:spPr>
              <a:xfrm>
                <a:off x="5617028" y="2815772"/>
                <a:ext cx="972457" cy="10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5335424" y="3174623"/>
              <a:ext cx="1415772" cy="461665"/>
            </a:xfrm>
            <a:prstGeom prst="rect">
              <a:avLst/>
            </a:prstGeom>
          </p:spPr>
          <p:txBody>
            <a:bodyPr wrap="none">
              <a:spAutoFit/>
            </a:bodyPr>
            <a:lstStyle/>
            <a:p>
              <a:r>
                <a:rPr lang="zh-CN" altLang="en-US" sz="2400" b="1" dirty="0" smtClean="0">
                  <a:solidFill>
                    <a:schemeClr val="bg1"/>
                  </a:solidFill>
                  <a:latin typeface="Impact MT Std" pitchFamily="34" charset="0"/>
                  <a:ea typeface="微软雅黑" pitchFamily="34" charset="-122"/>
                </a:rPr>
                <a:t>融资目标</a:t>
              </a:r>
              <a:endParaRPr lang="zh-CN" altLang="en-US" sz="2400" dirty="0">
                <a:solidFill>
                  <a:schemeClr val="bg1"/>
                </a:solidFill>
              </a:endParaRPr>
            </a:p>
          </p:txBody>
        </p:sp>
      </p:grpSp>
      <p:cxnSp>
        <p:nvCxnSpPr>
          <p:cNvPr id="38" name="直接箭头连接符 37"/>
          <p:cNvCxnSpPr/>
          <p:nvPr/>
        </p:nvCxnSpPr>
        <p:spPr>
          <a:xfrm flipV="1">
            <a:off x="6960342" y="2595492"/>
            <a:ext cx="482460" cy="385344"/>
          </a:xfrm>
          <a:prstGeom prst="straightConnector1">
            <a:avLst/>
          </a:prstGeom>
          <a:ln w="28575">
            <a:solidFill>
              <a:srgbClr val="3B3838"/>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a:off x="6994075" y="4497348"/>
            <a:ext cx="484910" cy="382271"/>
          </a:xfrm>
          <a:prstGeom prst="straightConnector1">
            <a:avLst/>
          </a:prstGeom>
          <a:ln w="28575">
            <a:solidFill>
              <a:srgbClr val="3B3838"/>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flipV="1">
            <a:off x="4610558" y="2516759"/>
            <a:ext cx="482460" cy="385344"/>
          </a:xfrm>
          <a:prstGeom prst="straightConnector1">
            <a:avLst/>
          </a:prstGeom>
          <a:ln w="28575">
            <a:solidFill>
              <a:srgbClr val="3B3838"/>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flipH="1">
            <a:off x="4644291" y="4418616"/>
            <a:ext cx="484910" cy="382271"/>
          </a:xfrm>
          <a:prstGeom prst="straightConnector1">
            <a:avLst/>
          </a:prstGeom>
          <a:ln w="28575">
            <a:solidFill>
              <a:srgbClr val="3B3838"/>
            </a:solidFill>
            <a:tailEnd type="triangle"/>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596224" y="1328595"/>
            <a:ext cx="4866213" cy="4799043"/>
            <a:chOff x="3596224" y="1328595"/>
            <a:chExt cx="4866213" cy="4799043"/>
          </a:xfrm>
        </p:grpSpPr>
        <p:sp>
          <p:nvSpPr>
            <p:cNvPr id="34" name="椭圆 33"/>
            <p:cNvSpPr/>
            <p:nvPr/>
          </p:nvSpPr>
          <p:spPr>
            <a:xfrm>
              <a:off x="3831442" y="1544077"/>
              <a:ext cx="4365922" cy="4365922"/>
            </a:xfrm>
            <a:prstGeom prst="ellipse">
              <a:avLst/>
            </a:prstGeom>
            <a:noFill/>
            <a:ln w="57150">
              <a:solidFill>
                <a:srgbClr val="BFBFB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KSO_Shape"/>
            <p:cNvSpPr/>
            <p:nvPr/>
          </p:nvSpPr>
          <p:spPr>
            <a:xfrm rot="12600000">
              <a:off x="5713666" y="1328595"/>
              <a:ext cx="879013" cy="622634"/>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6" name="KSO_Shape"/>
            <p:cNvSpPr/>
            <p:nvPr/>
          </p:nvSpPr>
          <p:spPr>
            <a:xfrm rot="7337557">
              <a:off x="3468034" y="3498354"/>
              <a:ext cx="879013" cy="622634"/>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7" name="KSO_Shape"/>
            <p:cNvSpPr/>
            <p:nvPr/>
          </p:nvSpPr>
          <p:spPr>
            <a:xfrm rot="2034538">
              <a:off x="5574896" y="5505004"/>
              <a:ext cx="879013" cy="622634"/>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8" name="KSO_Shape"/>
            <p:cNvSpPr/>
            <p:nvPr/>
          </p:nvSpPr>
          <p:spPr>
            <a:xfrm rot="18897149">
              <a:off x="7711613" y="3555072"/>
              <a:ext cx="879013" cy="622634"/>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12" name="组合 11"/>
          <p:cNvGrpSpPr/>
          <p:nvPr/>
        </p:nvGrpSpPr>
        <p:grpSpPr>
          <a:xfrm>
            <a:off x="1601961" y="1656208"/>
            <a:ext cx="1744888" cy="1482796"/>
            <a:chOff x="1601961" y="1656208"/>
            <a:chExt cx="1744888" cy="1482796"/>
          </a:xfrm>
        </p:grpSpPr>
        <p:sp>
          <p:nvSpPr>
            <p:cNvPr id="49" name="矩形 48"/>
            <p:cNvSpPr/>
            <p:nvPr/>
          </p:nvSpPr>
          <p:spPr>
            <a:xfrm>
              <a:off x="1671998" y="1656208"/>
              <a:ext cx="1597181" cy="401659"/>
            </a:xfrm>
            <a:prstGeom prst="rect">
              <a:avLst/>
            </a:prstGeom>
          </p:spPr>
          <p:txBody>
            <a:bodyPr wrap="square">
              <a:spAutoFit/>
            </a:bodyPr>
            <a:lstStyle/>
            <a:p>
              <a:r>
                <a:rPr lang="zh-CN" altLang="en-US" sz="2400" b="1" spc="300" dirty="0" smtClean="0">
                  <a:solidFill>
                    <a:srgbClr val="3B3838"/>
                  </a:solidFill>
                  <a:latin typeface="Impact MT Std" pitchFamily="34" charset="0"/>
                  <a:ea typeface="微软雅黑" pitchFamily="34" charset="-122"/>
                </a:rPr>
                <a:t>场地费用</a:t>
              </a:r>
              <a:endParaRPr lang="en-US" altLang="zh-CN" sz="2400" b="1" spc="300" dirty="0">
                <a:solidFill>
                  <a:srgbClr val="3B3838"/>
                </a:solidFill>
                <a:latin typeface="Impact MT Std" pitchFamily="34" charset="0"/>
                <a:ea typeface="微软雅黑" pitchFamily="34" charset="-122"/>
              </a:endParaRPr>
            </a:p>
          </p:txBody>
        </p:sp>
        <p:sp>
          <p:nvSpPr>
            <p:cNvPr id="50" name="矩形 49"/>
            <p:cNvSpPr/>
            <p:nvPr/>
          </p:nvSpPr>
          <p:spPr>
            <a:xfrm>
              <a:off x="1605702" y="2492673"/>
              <a:ext cx="1741147" cy="646331"/>
            </a:xfrm>
            <a:prstGeom prst="rect">
              <a:avLst/>
            </a:prstGeom>
          </p:spPr>
          <p:txBody>
            <a:bodyPr wrap="square">
              <a:spAutoFit/>
            </a:bodyPr>
            <a:lstStyle/>
            <a:p>
              <a:r>
                <a:rPr lang="en-US" altLang="zh-CN" sz="3600" b="1" spc="300" dirty="0" smtClean="0">
                  <a:solidFill>
                    <a:srgbClr val="3B3838"/>
                  </a:solidFill>
                  <a:latin typeface="Impact MT Std" pitchFamily="34" charset="0"/>
                  <a:ea typeface="微软雅黑" pitchFamily="34" charset="-122"/>
                </a:rPr>
                <a:t>1000</a:t>
              </a:r>
              <a:r>
                <a:rPr lang="zh-CN" altLang="en-US" sz="3600" b="1" spc="300" dirty="0" smtClean="0">
                  <a:solidFill>
                    <a:srgbClr val="3B3838"/>
                  </a:solidFill>
                  <a:latin typeface="Impact MT Std" pitchFamily="34" charset="0"/>
                  <a:ea typeface="微软雅黑" pitchFamily="34" charset="-122"/>
                </a:rPr>
                <a:t>万</a:t>
              </a:r>
              <a:endParaRPr lang="en-US" altLang="zh-CN" sz="3600" b="1" spc="300" dirty="0">
                <a:solidFill>
                  <a:srgbClr val="3B3838"/>
                </a:solidFill>
                <a:latin typeface="Impact MT Std" pitchFamily="34" charset="0"/>
                <a:ea typeface="微软雅黑" pitchFamily="34" charset="-122"/>
              </a:endParaRPr>
            </a:p>
          </p:txBody>
        </p:sp>
        <p:sp>
          <p:nvSpPr>
            <p:cNvPr id="51" name="矩形 50"/>
            <p:cNvSpPr/>
            <p:nvPr/>
          </p:nvSpPr>
          <p:spPr>
            <a:xfrm>
              <a:off x="1601961" y="2000733"/>
              <a:ext cx="1597181" cy="562322"/>
            </a:xfrm>
            <a:prstGeom prst="rect">
              <a:avLst/>
            </a:prstGeom>
          </p:spPr>
          <p:txBody>
            <a:bodyPr wrap="square">
              <a:spAutoFit/>
            </a:bodyPr>
            <a:lstStyle/>
            <a:p>
              <a:pPr algn="ctr"/>
              <a:r>
                <a:rPr lang="zh-CN" altLang="en-US" spc="300" dirty="0" smtClean="0">
                  <a:solidFill>
                    <a:srgbClr val="3B3838"/>
                  </a:solidFill>
                  <a:latin typeface="Impact MT Std" pitchFamily="34" charset="0"/>
                  <a:ea typeface="微软雅黑" pitchFamily="34" charset="-122"/>
                </a:rPr>
                <a:t>场地设施添置，服务器</a:t>
              </a:r>
              <a:endParaRPr lang="en-US" altLang="zh-CN" spc="300" dirty="0">
                <a:solidFill>
                  <a:srgbClr val="3B3838"/>
                </a:solidFill>
                <a:latin typeface="Impact MT Std" pitchFamily="34" charset="0"/>
                <a:ea typeface="微软雅黑" pitchFamily="34" charset="-122"/>
              </a:endParaRPr>
            </a:p>
          </p:txBody>
        </p:sp>
      </p:grpSp>
      <p:sp>
        <p:nvSpPr>
          <p:cNvPr id="52" name="矩形 51"/>
          <p:cNvSpPr/>
          <p:nvPr/>
        </p:nvSpPr>
        <p:spPr>
          <a:xfrm>
            <a:off x="1614666" y="4717386"/>
            <a:ext cx="1597181" cy="461665"/>
          </a:xfrm>
          <a:prstGeom prst="rect">
            <a:avLst/>
          </a:prstGeom>
        </p:spPr>
        <p:txBody>
          <a:bodyPr wrap="square">
            <a:spAutoFit/>
          </a:bodyPr>
          <a:lstStyle/>
          <a:p>
            <a:r>
              <a:rPr lang="zh-CN" altLang="en-US" sz="2400" b="1" spc="300" dirty="0" smtClean="0">
                <a:solidFill>
                  <a:srgbClr val="3B3838"/>
                </a:solidFill>
                <a:latin typeface="Impact MT Std" pitchFamily="34" charset="0"/>
                <a:ea typeface="微软雅黑" pitchFamily="34" charset="-122"/>
              </a:rPr>
              <a:t>人才招聘</a:t>
            </a:r>
            <a:endParaRPr lang="en-US" altLang="zh-CN" sz="2400" b="1" spc="300" dirty="0">
              <a:solidFill>
                <a:srgbClr val="3B3838"/>
              </a:solidFill>
              <a:latin typeface="Impact MT Std" pitchFamily="34" charset="0"/>
              <a:ea typeface="微软雅黑" pitchFamily="34" charset="-122"/>
            </a:endParaRPr>
          </a:p>
        </p:txBody>
      </p:sp>
      <p:sp>
        <p:nvSpPr>
          <p:cNvPr id="53" name="矩形 52"/>
          <p:cNvSpPr/>
          <p:nvPr/>
        </p:nvSpPr>
        <p:spPr>
          <a:xfrm>
            <a:off x="1628363" y="5649027"/>
            <a:ext cx="1936884" cy="646331"/>
          </a:xfrm>
          <a:prstGeom prst="rect">
            <a:avLst/>
          </a:prstGeom>
        </p:spPr>
        <p:txBody>
          <a:bodyPr wrap="square">
            <a:spAutoFit/>
          </a:bodyPr>
          <a:lstStyle/>
          <a:p>
            <a:r>
              <a:rPr lang="en-US" altLang="zh-CN" sz="3600" b="1" spc="300" dirty="0" smtClean="0">
                <a:solidFill>
                  <a:srgbClr val="3B3838"/>
                </a:solidFill>
                <a:latin typeface="Impact MT Std" pitchFamily="34" charset="0"/>
                <a:ea typeface="微软雅黑" pitchFamily="34" charset="-122"/>
              </a:rPr>
              <a:t>1000</a:t>
            </a:r>
            <a:r>
              <a:rPr lang="zh-CN" altLang="en-US" sz="3600" b="1" spc="300" dirty="0" smtClean="0">
                <a:solidFill>
                  <a:srgbClr val="3B3838"/>
                </a:solidFill>
                <a:latin typeface="Impact MT Std" pitchFamily="34" charset="0"/>
                <a:ea typeface="微软雅黑" pitchFamily="34" charset="-122"/>
              </a:rPr>
              <a:t>万</a:t>
            </a:r>
            <a:endParaRPr lang="en-US" altLang="zh-CN" sz="3600" b="1" spc="300" dirty="0">
              <a:solidFill>
                <a:srgbClr val="3B3838"/>
              </a:solidFill>
              <a:latin typeface="Impact MT Std" pitchFamily="34" charset="0"/>
              <a:ea typeface="微软雅黑" pitchFamily="34" charset="-122"/>
            </a:endParaRPr>
          </a:p>
        </p:txBody>
      </p:sp>
      <p:sp>
        <p:nvSpPr>
          <p:cNvPr id="54" name="矩形 53"/>
          <p:cNvSpPr/>
          <p:nvPr/>
        </p:nvSpPr>
        <p:spPr>
          <a:xfrm>
            <a:off x="1600200" y="5103510"/>
            <a:ext cx="1597181" cy="646331"/>
          </a:xfrm>
          <a:prstGeom prst="rect">
            <a:avLst/>
          </a:prstGeom>
        </p:spPr>
        <p:txBody>
          <a:bodyPr wrap="square">
            <a:spAutoFit/>
          </a:bodyPr>
          <a:lstStyle/>
          <a:p>
            <a:pPr algn="ctr"/>
            <a:r>
              <a:rPr lang="zh-CN" altLang="en-US" spc="300" dirty="0" smtClean="0">
                <a:solidFill>
                  <a:srgbClr val="3B3838"/>
                </a:solidFill>
                <a:latin typeface="Impact MT Std" pitchFamily="34" charset="0"/>
                <a:ea typeface="微软雅黑" pitchFamily="34" charset="-122"/>
              </a:rPr>
              <a:t>寻找尖端性合适人才</a:t>
            </a:r>
            <a:endParaRPr lang="en-US" altLang="zh-CN" spc="300" dirty="0">
              <a:solidFill>
                <a:srgbClr val="3B3838"/>
              </a:solidFill>
              <a:latin typeface="Impact MT Std" pitchFamily="34" charset="0"/>
              <a:ea typeface="微软雅黑" pitchFamily="34" charset="-122"/>
            </a:endParaRPr>
          </a:p>
        </p:txBody>
      </p:sp>
      <p:sp>
        <p:nvSpPr>
          <p:cNvPr id="55" name="矩形 54"/>
          <p:cNvSpPr/>
          <p:nvPr/>
        </p:nvSpPr>
        <p:spPr>
          <a:xfrm>
            <a:off x="9044756" y="1445428"/>
            <a:ext cx="1597181" cy="461665"/>
          </a:xfrm>
          <a:prstGeom prst="rect">
            <a:avLst/>
          </a:prstGeom>
        </p:spPr>
        <p:txBody>
          <a:bodyPr wrap="square">
            <a:spAutoFit/>
          </a:bodyPr>
          <a:lstStyle/>
          <a:p>
            <a:r>
              <a:rPr lang="zh-CN" altLang="en-US" sz="2400" b="1" spc="300" dirty="0" smtClean="0">
                <a:solidFill>
                  <a:srgbClr val="3B3838"/>
                </a:solidFill>
                <a:latin typeface="Impact MT Std" pitchFamily="34" charset="0"/>
                <a:ea typeface="微软雅黑" pitchFamily="34" charset="-122"/>
              </a:rPr>
              <a:t>推广费用</a:t>
            </a:r>
            <a:endParaRPr lang="en-US" altLang="zh-CN" sz="2400" b="1" spc="300" dirty="0">
              <a:solidFill>
                <a:srgbClr val="3B3838"/>
              </a:solidFill>
              <a:latin typeface="Impact MT Std" pitchFamily="34" charset="0"/>
              <a:ea typeface="微软雅黑" pitchFamily="34" charset="-122"/>
            </a:endParaRPr>
          </a:p>
        </p:txBody>
      </p:sp>
      <p:sp>
        <p:nvSpPr>
          <p:cNvPr id="56" name="矩形 55"/>
          <p:cNvSpPr/>
          <p:nvPr/>
        </p:nvSpPr>
        <p:spPr>
          <a:xfrm>
            <a:off x="8978460" y="2281894"/>
            <a:ext cx="1746168" cy="646331"/>
          </a:xfrm>
          <a:prstGeom prst="rect">
            <a:avLst/>
          </a:prstGeom>
        </p:spPr>
        <p:txBody>
          <a:bodyPr wrap="square">
            <a:spAutoFit/>
          </a:bodyPr>
          <a:lstStyle/>
          <a:p>
            <a:r>
              <a:rPr lang="en-US" altLang="zh-CN" sz="3600" b="1" spc="300" dirty="0" smtClean="0">
                <a:solidFill>
                  <a:srgbClr val="3B3838"/>
                </a:solidFill>
                <a:latin typeface="Impact MT Std" pitchFamily="34" charset="0"/>
                <a:ea typeface="微软雅黑" pitchFamily="34" charset="-122"/>
              </a:rPr>
              <a:t>1000</a:t>
            </a:r>
            <a:r>
              <a:rPr lang="zh-CN" altLang="en-US" sz="3600" b="1" spc="300" dirty="0" smtClean="0">
                <a:solidFill>
                  <a:srgbClr val="3B3838"/>
                </a:solidFill>
                <a:latin typeface="Impact MT Std" pitchFamily="34" charset="0"/>
                <a:ea typeface="微软雅黑" pitchFamily="34" charset="-122"/>
              </a:rPr>
              <a:t>万</a:t>
            </a:r>
            <a:endParaRPr lang="en-US" altLang="zh-CN" sz="3600" b="1" spc="300" dirty="0">
              <a:solidFill>
                <a:srgbClr val="3B3838"/>
              </a:solidFill>
              <a:latin typeface="Impact MT Std" pitchFamily="34" charset="0"/>
              <a:ea typeface="微软雅黑" pitchFamily="34" charset="-122"/>
            </a:endParaRPr>
          </a:p>
        </p:txBody>
      </p:sp>
      <p:sp>
        <p:nvSpPr>
          <p:cNvPr id="57" name="矩形 56"/>
          <p:cNvSpPr/>
          <p:nvPr/>
        </p:nvSpPr>
        <p:spPr>
          <a:xfrm>
            <a:off x="8974719" y="1789954"/>
            <a:ext cx="1597181" cy="646331"/>
          </a:xfrm>
          <a:prstGeom prst="rect">
            <a:avLst/>
          </a:prstGeom>
        </p:spPr>
        <p:txBody>
          <a:bodyPr wrap="square">
            <a:spAutoFit/>
          </a:bodyPr>
          <a:lstStyle/>
          <a:p>
            <a:pPr algn="ctr"/>
            <a:r>
              <a:rPr lang="zh-CN" altLang="en-US" spc="300" dirty="0">
                <a:solidFill>
                  <a:srgbClr val="3B3838"/>
                </a:solidFill>
                <a:latin typeface="Impact MT Std" pitchFamily="34" charset="0"/>
                <a:ea typeface="微软雅黑" pitchFamily="34" charset="-122"/>
              </a:rPr>
              <a:t>线上推广，线下推广</a:t>
            </a:r>
            <a:endParaRPr lang="en-US" altLang="zh-CN" spc="300" dirty="0">
              <a:solidFill>
                <a:srgbClr val="3B3838"/>
              </a:solidFill>
              <a:latin typeface="Impact MT Std" pitchFamily="34" charset="0"/>
              <a:ea typeface="微软雅黑" pitchFamily="34" charset="-122"/>
            </a:endParaRPr>
          </a:p>
        </p:txBody>
      </p:sp>
      <p:sp>
        <p:nvSpPr>
          <p:cNvPr id="58" name="矩形 57"/>
          <p:cNvSpPr/>
          <p:nvPr/>
        </p:nvSpPr>
        <p:spPr>
          <a:xfrm>
            <a:off x="8927204" y="4688483"/>
            <a:ext cx="1597181" cy="461665"/>
          </a:xfrm>
          <a:prstGeom prst="rect">
            <a:avLst/>
          </a:prstGeom>
        </p:spPr>
        <p:txBody>
          <a:bodyPr wrap="square">
            <a:spAutoFit/>
          </a:bodyPr>
          <a:lstStyle/>
          <a:p>
            <a:r>
              <a:rPr lang="zh-CN" altLang="en-US" sz="2400" b="1" spc="300" dirty="0" smtClean="0">
                <a:solidFill>
                  <a:srgbClr val="3B3838"/>
                </a:solidFill>
                <a:latin typeface="Impact MT Std" pitchFamily="34" charset="0"/>
                <a:ea typeface="微软雅黑" pitchFamily="34" charset="-122"/>
              </a:rPr>
              <a:t>股权激励</a:t>
            </a:r>
            <a:endParaRPr lang="en-US" altLang="zh-CN" sz="2400" b="1" spc="300" dirty="0">
              <a:solidFill>
                <a:srgbClr val="3B3838"/>
              </a:solidFill>
              <a:latin typeface="Impact MT Std" pitchFamily="34" charset="0"/>
              <a:ea typeface="微软雅黑" pitchFamily="34" charset="-122"/>
            </a:endParaRPr>
          </a:p>
        </p:txBody>
      </p:sp>
      <p:sp>
        <p:nvSpPr>
          <p:cNvPr id="59" name="矩形 58"/>
          <p:cNvSpPr/>
          <p:nvPr/>
        </p:nvSpPr>
        <p:spPr>
          <a:xfrm>
            <a:off x="8873449" y="5700747"/>
            <a:ext cx="1936883" cy="646331"/>
          </a:xfrm>
          <a:prstGeom prst="rect">
            <a:avLst/>
          </a:prstGeom>
        </p:spPr>
        <p:txBody>
          <a:bodyPr wrap="square">
            <a:spAutoFit/>
          </a:bodyPr>
          <a:lstStyle/>
          <a:p>
            <a:r>
              <a:rPr lang="en-US" altLang="zh-CN" sz="3600" b="1" spc="300" dirty="0" smtClean="0">
                <a:solidFill>
                  <a:srgbClr val="3B3838"/>
                </a:solidFill>
                <a:latin typeface="Impact MT Std" pitchFamily="34" charset="0"/>
                <a:ea typeface="微软雅黑" pitchFamily="34" charset="-122"/>
              </a:rPr>
              <a:t>1000</a:t>
            </a:r>
            <a:r>
              <a:rPr lang="zh-CN" altLang="en-US" sz="3600" b="1" spc="300" dirty="0" smtClean="0">
                <a:solidFill>
                  <a:srgbClr val="3B3838"/>
                </a:solidFill>
                <a:latin typeface="Impact MT Std" pitchFamily="34" charset="0"/>
                <a:ea typeface="微软雅黑" pitchFamily="34" charset="-122"/>
              </a:rPr>
              <a:t>万</a:t>
            </a:r>
            <a:endParaRPr lang="en-US" altLang="zh-CN" sz="3600" b="1" spc="300" dirty="0">
              <a:solidFill>
                <a:srgbClr val="3B3838"/>
              </a:solidFill>
              <a:latin typeface="Impact MT Std" pitchFamily="34" charset="0"/>
              <a:ea typeface="微软雅黑" pitchFamily="34" charset="-122"/>
            </a:endParaRPr>
          </a:p>
        </p:txBody>
      </p:sp>
      <p:sp>
        <p:nvSpPr>
          <p:cNvPr id="60" name="矩形 59"/>
          <p:cNvSpPr/>
          <p:nvPr/>
        </p:nvSpPr>
        <p:spPr>
          <a:xfrm>
            <a:off x="8923463" y="5103510"/>
            <a:ext cx="1597181" cy="646331"/>
          </a:xfrm>
          <a:prstGeom prst="rect">
            <a:avLst/>
          </a:prstGeom>
        </p:spPr>
        <p:txBody>
          <a:bodyPr wrap="square">
            <a:spAutoFit/>
          </a:bodyPr>
          <a:lstStyle/>
          <a:p>
            <a:pPr algn="ctr"/>
            <a:r>
              <a:rPr lang="zh-CN" altLang="en-US" spc="300" dirty="0">
                <a:solidFill>
                  <a:srgbClr val="3B3838"/>
                </a:solidFill>
                <a:latin typeface="Impact MT Std" pitchFamily="34" charset="0"/>
                <a:ea typeface="微软雅黑" pitchFamily="34" charset="-122"/>
              </a:rPr>
              <a:t>员工</a:t>
            </a:r>
            <a:r>
              <a:rPr lang="zh-CN" altLang="en-US" spc="300" dirty="0" smtClean="0">
                <a:solidFill>
                  <a:srgbClr val="3B3838"/>
                </a:solidFill>
                <a:latin typeface="Impact MT Std" pitchFamily="34" charset="0"/>
                <a:ea typeface="微软雅黑" pitchFamily="34" charset="-122"/>
              </a:rPr>
              <a:t>配股</a:t>
            </a:r>
            <a:endParaRPr lang="en-US" altLang="zh-CN" spc="300" dirty="0" smtClean="0">
              <a:solidFill>
                <a:srgbClr val="3B3838"/>
              </a:solidFill>
              <a:latin typeface="Impact MT Std" pitchFamily="34" charset="0"/>
              <a:ea typeface="微软雅黑" pitchFamily="34" charset="-122"/>
            </a:endParaRPr>
          </a:p>
          <a:p>
            <a:pPr algn="ctr"/>
            <a:r>
              <a:rPr lang="zh-CN" altLang="en-US" spc="300" dirty="0" smtClean="0">
                <a:solidFill>
                  <a:srgbClr val="3B3838"/>
                </a:solidFill>
                <a:latin typeface="Impact MT Std" pitchFamily="34" charset="0"/>
                <a:ea typeface="微软雅黑" pitchFamily="34" charset="-122"/>
              </a:rPr>
              <a:t>股权</a:t>
            </a:r>
            <a:r>
              <a:rPr lang="zh-CN" altLang="en-US" spc="300" dirty="0">
                <a:solidFill>
                  <a:srgbClr val="3B3838"/>
                </a:solidFill>
                <a:latin typeface="Impact MT Std" pitchFamily="34" charset="0"/>
                <a:ea typeface="微软雅黑" pitchFamily="34" charset="-122"/>
              </a:rPr>
              <a:t>激励</a:t>
            </a:r>
            <a:endParaRPr lang="en-US" altLang="zh-CN" spc="300" dirty="0">
              <a:solidFill>
                <a:srgbClr val="3B3838"/>
              </a:solidFill>
              <a:latin typeface="Impact MT Std" pitchFamily="34" charset="0"/>
              <a:ea typeface="微软雅黑" pitchFamily="34" charset="-122"/>
            </a:endParaRPr>
          </a:p>
        </p:txBody>
      </p:sp>
      <p:grpSp>
        <p:nvGrpSpPr>
          <p:cNvPr id="3" name="组合 2"/>
          <p:cNvGrpSpPr/>
          <p:nvPr/>
        </p:nvGrpSpPr>
        <p:grpSpPr>
          <a:xfrm>
            <a:off x="4890103" y="3486437"/>
            <a:ext cx="2267800" cy="612472"/>
            <a:chOff x="4890103" y="3486437"/>
            <a:chExt cx="2267800" cy="612472"/>
          </a:xfrm>
        </p:grpSpPr>
        <p:sp>
          <p:nvSpPr>
            <p:cNvPr id="71" name="矩形 69"/>
            <p:cNvSpPr/>
            <p:nvPr/>
          </p:nvSpPr>
          <p:spPr>
            <a:xfrm flipH="1">
              <a:off x="6973573" y="3486437"/>
              <a:ext cx="184330" cy="204787"/>
            </a:xfrm>
            <a:custGeom>
              <a:avLst/>
              <a:gdLst>
                <a:gd name="connsiteX0" fmla="*/ 0 w 239098"/>
                <a:gd name="connsiteY0" fmla="*/ 0 h 538162"/>
                <a:gd name="connsiteX1" fmla="*/ 239098 w 239098"/>
                <a:gd name="connsiteY1" fmla="*/ 0 h 538162"/>
                <a:gd name="connsiteX2" fmla="*/ 239098 w 239098"/>
                <a:gd name="connsiteY2" fmla="*/ 538162 h 538162"/>
                <a:gd name="connsiteX3" fmla="*/ 0 w 239098"/>
                <a:gd name="connsiteY3" fmla="*/ 538162 h 538162"/>
                <a:gd name="connsiteX4" fmla="*/ 0 w 239098"/>
                <a:gd name="connsiteY4" fmla="*/ 0 h 538162"/>
                <a:gd name="connsiteX0" fmla="*/ 0 w 239098"/>
                <a:gd name="connsiteY0" fmla="*/ 0 h 538162"/>
                <a:gd name="connsiteX1" fmla="*/ 239098 w 239098"/>
                <a:gd name="connsiteY1" fmla="*/ 0 h 538162"/>
                <a:gd name="connsiteX2" fmla="*/ 239098 w 239098"/>
                <a:gd name="connsiteY2" fmla="*/ 538162 h 538162"/>
                <a:gd name="connsiteX3" fmla="*/ 0 w 239098"/>
                <a:gd name="connsiteY3" fmla="*/ 538162 h 538162"/>
                <a:gd name="connsiteX4" fmla="*/ 0 w 239098"/>
                <a:gd name="connsiteY4" fmla="*/ 0 h 538162"/>
                <a:gd name="connsiteX0" fmla="*/ 0 w 239098"/>
                <a:gd name="connsiteY0" fmla="*/ 538162 h 538162"/>
                <a:gd name="connsiteX1" fmla="*/ 239098 w 239098"/>
                <a:gd name="connsiteY1" fmla="*/ 0 h 538162"/>
                <a:gd name="connsiteX2" fmla="*/ 239098 w 239098"/>
                <a:gd name="connsiteY2" fmla="*/ 538162 h 538162"/>
                <a:gd name="connsiteX3" fmla="*/ 0 w 239098"/>
                <a:gd name="connsiteY3" fmla="*/ 538162 h 538162"/>
                <a:gd name="connsiteX0" fmla="*/ 0 w 239098"/>
                <a:gd name="connsiteY0" fmla="*/ 538162 h 538162"/>
                <a:gd name="connsiteX1" fmla="*/ 167661 w 239098"/>
                <a:gd name="connsiteY1" fmla="*/ 0 h 538162"/>
                <a:gd name="connsiteX2" fmla="*/ 239098 w 239098"/>
                <a:gd name="connsiteY2" fmla="*/ 538162 h 538162"/>
                <a:gd name="connsiteX3" fmla="*/ 0 w 239098"/>
                <a:gd name="connsiteY3" fmla="*/ 538162 h 538162"/>
                <a:gd name="connsiteX0" fmla="*/ 0 w 234336"/>
                <a:gd name="connsiteY0" fmla="*/ 200024 h 538162"/>
                <a:gd name="connsiteX1" fmla="*/ 162899 w 234336"/>
                <a:gd name="connsiteY1" fmla="*/ 0 h 538162"/>
                <a:gd name="connsiteX2" fmla="*/ 234336 w 234336"/>
                <a:gd name="connsiteY2" fmla="*/ 538162 h 538162"/>
                <a:gd name="connsiteX3" fmla="*/ 0 w 234336"/>
                <a:gd name="connsiteY3" fmla="*/ 200024 h 538162"/>
                <a:gd name="connsiteX0" fmla="*/ 0 w 172423"/>
                <a:gd name="connsiteY0" fmla="*/ 200024 h 200024"/>
                <a:gd name="connsiteX1" fmla="*/ 162899 w 172423"/>
                <a:gd name="connsiteY1" fmla="*/ 0 h 200024"/>
                <a:gd name="connsiteX2" fmla="*/ 172423 w 172423"/>
                <a:gd name="connsiteY2" fmla="*/ 195262 h 200024"/>
                <a:gd name="connsiteX3" fmla="*/ 0 w 172423"/>
                <a:gd name="connsiteY3" fmla="*/ 200024 h 200024"/>
                <a:gd name="connsiteX0" fmla="*/ 0 w 172423"/>
                <a:gd name="connsiteY0" fmla="*/ 200024 h 204787"/>
                <a:gd name="connsiteX1" fmla="*/ 162899 w 172423"/>
                <a:gd name="connsiteY1" fmla="*/ 0 h 204787"/>
                <a:gd name="connsiteX2" fmla="*/ 172423 w 172423"/>
                <a:gd name="connsiteY2" fmla="*/ 204787 h 204787"/>
                <a:gd name="connsiteX3" fmla="*/ 0 w 172423"/>
                <a:gd name="connsiteY3" fmla="*/ 200024 h 204787"/>
                <a:gd name="connsiteX0" fmla="*/ 0 w 184330"/>
                <a:gd name="connsiteY0" fmla="*/ 202405 h 204787"/>
                <a:gd name="connsiteX1" fmla="*/ 174806 w 184330"/>
                <a:gd name="connsiteY1" fmla="*/ 0 h 204787"/>
                <a:gd name="connsiteX2" fmla="*/ 184330 w 184330"/>
                <a:gd name="connsiteY2" fmla="*/ 204787 h 204787"/>
                <a:gd name="connsiteX3" fmla="*/ 0 w 184330"/>
                <a:gd name="connsiteY3" fmla="*/ 202405 h 204787"/>
              </a:gdLst>
              <a:ahLst/>
              <a:cxnLst>
                <a:cxn ang="0">
                  <a:pos x="connsiteX0" y="connsiteY0"/>
                </a:cxn>
                <a:cxn ang="0">
                  <a:pos x="connsiteX1" y="connsiteY1"/>
                </a:cxn>
                <a:cxn ang="0">
                  <a:pos x="connsiteX2" y="connsiteY2"/>
                </a:cxn>
                <a:cxn ang="0">
                  <a:pos x="connsiteX3" y="connsiteY3"/>
                </a:cxn>
              </a:cxnLst>
              <a:rect l="l" t="t" r="r" b="b"/>
              <a:pathLst>
                <a:path w="184330" h="204787">
                  <a:moveTo>
                    <a:pt x="0" y="202405"/>
                  </a:moveTo>
                  <a:lnTo>
                    <a:pt x="174806" y="0"/>
                  </a:lnTo>
                  <a:lnTo>
                    <a:pt x="184330" y="204787"/>
                  </a:lnTo>
                  <a:lnTo>
                    <a:pt x="0" y="202405"/>
                  </a:lnTo>
                  <a:close/>
                </a:path>
              </a:pathLst>
            </a:custGeom>
            <a:solidFill>
              <a:srgbClr val="81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4892445" y="3486438"/>
              <a:ext cx="184330" cy="204787"/>
            </a:xfrm>
            <a:custGeom>
              <a:avLst/>
              <a:gdLst>
                <a:gd name="connsiteX0" fmla="*/ 0 w 239098"/>
                <a:gd name="connsiteY0" fmla="*/ 0 h 538162"/>
                <a:gd name="connsiteX1" fmla="*/ 239098 w 239098"/>
                <a:gd name="connsiteY1" fmla="*/ 0 h 538162"/>
                <a:gd name="connsiteX2" fmla="*/ 239098 w 239098"/>
                <a:gd name="connsiteY2" fmla="*/ 538162 h 538162"/>
                <a:gd name="connsiteX3" fmla="*/ 0 w 239098"/>
                <a:gd name="connsiteY3" fmla="*/ 538162 h 538162"/>
                <a:gd name="connsiteX4" fmla="*/ 0 w 239098"/>
                <a:gd name="connsiteY4" fmla="*/ 0 h 538162"/>
                <a:gd name="connsiteX0" fmla="*/ 0 w 239098"/>
                <a:gd name="connsiteY0" fmla="*/ 0 h 538162"/>
                <a:gd name="connsiteX1" fmla="*/ 239098 w 239098"/>
                <a:gd name="connsiteY1" fmla="*/ 0 h 538162"/>
                <a:gd name="connsiteX2" fmla="*/ 239098 w 239098"/>
                <a:gd name="connsiteY2" fmla="*/ 538162 h 538162"/>
                <a:gd name="connsiteX3" fmla="*/ 0 w 239098"/>
                <a:gd name="connsiteY3" fmla="*/ 538162 h 538162"/>
                <a:gd name="connsiteX4" fmla="*/ 0 w 239098"/>
                <a:gd name="connsiteY4" fmla="*/ 0 h 538162"/>
                <a:gd name="connsiteX0" fmla="*/ 0 w 239098"/>
                <a:gd name="connsiteY0" fmla="*/ 538162 h 538162"/>
                <a:gd name="connsiteX1" fmla="*/ 239098 w 239098"/>
                <a:gd name="connsiteY1" fmla="*/ 0 h 538162"/>
                <a:gd name="connsiteX2" fmla="*/ 239098 w 239098"/>
                <a:gd name="connsiteY2" fmla="*/ 538162 h 538162"/>
                <a:gd name="connsiteX3" fmla="*/ 0 w 239098"/>
                <a:gd name="connsiteY3" fmla="*/ 538162 h 538162"/>
                <a:gd name="connsiteX0" fmla="*/ 0 w 239098"/>
                <a:gd name="connsiteY0" fmla="*/ 538162 h 538162"/>
                <a:gd name="connsiteX1" fmla="*/ 167661 w 239098"/>
                <a:gd name="connsiteY1" fmla="*/ 0 h 538162"/>
                <a:gd name="connsiteX2" fmla="*/ 239098 w 239098"/>
                <a:gd name="connsiteY2" fmla="*/ 538162 h 538162"/>
                <a:gd name="connsiteX3" fmla="*/ 0 w 239098"/>
                <a:gd name="connsiteY3" fmla="*/ 538162 h 538162"/>
                <a:gd name="connsiteX0" fmla="*/ 0 w 234336"/>
                <a:gd name="connsiteY0" fmla="*/ 200024 h 538162"/>
                <a:gd name="connsiteX1" fmla="*/ 162899 w 234336"/>
                <a:gd name="connsiteY1" fmla="*/ 0 h 538162"/>
                <a:gd name="connsiteX2" fmla="*/ 234336 w 234336"/>
                <a:gd name="connsiteY2" fmla="*/ 538162 h 538162"/>
                <a:gd name="connsiteX3" fmla="*/ 0 w 234336"/>
                <a:gd name="connsiteY3" fmla="*/ 200024 h 538162"/>
                <a:gd name="connsiteX0" fmla="*/ 0 w 172423"/>
                <a:gd name="connsiteY0" fmla="*/ 200024 h 200024"/>
                <a:gd name="connsiteX1" fmla="*/ 162899 w 172423"/>
                <a:gd name="connsiteY1" fmla="*/ 0 h 200024"/>
                <a:gd name="connsiteX2" fmla="*/ 172423 w 172423"/>
                <a:gd name="connsiteY2" fmla="*/ 195262 h 200024"/>
                <a:gd name="connsiteX3" fmla="*/ 0 w 172423"/>
                <a:gd name="connsiteY3" fmla="*/ 200024 h 200024"/>
                <a:gd name="connsiteX0" fmla="*/ 0 w 172423"/>
                <a:gd name="connsiteY0" fmla="*/ 200024 h 204787"/>
                <a:gd name="connsiteX1" fmla="*/ 162899 w 172423"/>
                <a:gd name="connsiteY1" fmla="*/ 0 h 204787"/>
                <a:gd name="connsiteX2" fmla="*/ 172423 w 172423"/>
                <a:gd name="connsiteY2" fmla="*/ 204787 h 204787"/>
                <a:gd name="connsiteX3" fmla="*/ 0 w 172423"/>
                <a:gd name="connsiteY3" fmla="*/ 200024 h 204787"/>
                <a:gd name="connsiteX0" fmla="*/ 0 w 184330"/>
                <a:gd name="connsiteY0" fmla="*/ 202405 h 204787"/>
                <a:gd name="connsiteX1" fmla="*/ 174806 w 184330"/>
                <a:gd name="connsiteY1" fmla="*/ 0 h 204787"/>
                <a:gd name="connsiteX2" fmla="*/ 184330 w 184330"/>
                <a:gd name="connsiteY2" fmla="*/ 204787 h 204787"/>
                <a:gd name="connsiteX3" fmla="*/ 0 w 184330"/>
                <a:gd name="connsiteY3" fmla="*/ 202405 h 204787"/>
              </a:gdLst>
              <a:ahLst/>
              <a:cxnLst>
                <a:cxn ang="0">
                  <a:pos x="connsiteX0" y="connsiteY0"/>
                </a:cxn>
                <a:cxn ang="0">
                  <a:pos x="connsiteX1" y="connsiteY1"/>
                </a:cxn>
                <a:cxn ang="0">
                  <a:pos x="connsiteX2" y="connsiteY2"/>
                </a:cxn>
                <a:cxn ang="0">
                  <a:pos x="connsiteX3" y="connsiteY3"/>
                </a:cxn>
              </a:cxnLst>
              <a:rect l="l" t="t" r="r" b="b"/>
              <a:pathLst>
                <a:path w="184330" h="204787">
                  <a:moveTo>
                    <a:pt x="0" y="202405"/>
                  </a:moveTo>
                  <a:lnTo>
                    <a:pt x="174806" y="0"/>
                  </a:lnTo>
                  <a:lnTo>
                    <a:pt x="184330" y="204787"/>
                  </a:lnTo>
                  <a:lnTo>
                    <a:pt x="0" y="202405"/>
                  </a:lnTo>
                  <a:close/>
                </a:path>
              </a:pathLst>
            </a:custGeom>
            <a:solidFill>
              <a:srgbClr val="811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4890103" y="3686001"/>
              <a:ext cx="2265077" cy="349250"/>
            </a:xfrm>
            <a:prstGeom prst="rect">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5416736" y="3637244"/>
              <a:ext cx="1232157" cy="461665"/>
            </a:xfrm>
            <a:prstGeom prst="rect">
              <a:avLst/>
            </a:prstGeom>
          </p:spPr>
          <p:txBody>
            <a:bodyPr wrap="square">
              <a:spAutoFit/>
            </a:bodyPr>
            <a:lstStyle/>
            <a:p>
              <a:pPr algn="dist"/>
              <a:r>
                <a:rPr lang="en-US" altLang="zh-CN" sz="2400" b="1" dirty="0">
                  <a:solidFill>
                    <a:schemeClr val="bg1"/>
                  </a:solidFill>
                  <a:latin typeface="Impact MT Std" pitchFamily="34" charset="0"/>
                  <a:ea typeface="微软雅黑" pitchFamily="34" charset="-122"/>
                </a:rPr>
                <a:t>4000</a:t>
              </a:r>
              <a:r>
                <a:rPr lang="zh-CN" altLang="en-US" sz="2400" b="1" dirty="0">
                  <a:solidFill>
                    <a:schemeClr val="bg1"/>
                  </a:solidFill>
                  <a:latin typeface="Impact MT Std" pitchFamily="34" charset="0"/>
                  <a:ea typeface="微软雅黑" pitchFamily="34" charset="-122"/>
                </a:rPr>
                <a:t>万</a:t>
              </a:r>
              <a:endParaRPr lang="zh-CN" altLang="en-US" sz="2400" dirty="0">
                <a:solidFill>
                  <a:schemeClr val="bg1"/>
                </a:solidFill>
              </a:endParaRPr>
            </a:p>
          </p:txBody>
        </p:sp>
      </p:grpSp>
      <p:grpSp>
        <p:nvGrpSpPr>
          <p:cNvPr id="7" name="组合 6"/>
          <p:cNvGrpSpPr/>
          <p:nvPr/>
        </p:nvGrpSpPr>
        <p:grpSpPr>
          <a:xfrm>
            <a:off x="7620281" y="1728371"/>
            <a:ext cx="959738" cy="959738"/>
            <a:chOff x="7620282" y="1728372"/>
            <a:chExt cx="959738" cy="959738"/>
          </a:xfrm>
        </p:grpSpPr>
        <p:sp>
          <p:nvSpPr>
            <p:cNvPr id="28" name="Oval 5"/>
            <p:cNvSpPr>
              <a:spLocks noChangeArrowheads="1"/>
            </p:cNvSpPr>
            <p:nvPr/>
          </p:nvSpPr>
          <p:spPr bwMode="auto">
            <a:xfrm>
              <a:off x="7620282" y="1728372"/>
              <a:ext cx="959738" cy="959738"/>
            </a:xfrm>
            <a:prstGeom prst="ellipse">
              <a:avLst/>
            </a:prstGeom>
            <a:solidFill>
              <a:srgbClr val="3F3F3F"/>
            </a:solidFill>
            <a:ln w="136525">
              <a:solidFill>
                <a:srgbClr val="BFBFBF"/>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65" name="KSO_Shape"/>
            <p:cNvSpPr/>
            <p:nvPr/>
          </p:nvSpPr>
          <p:spPr bwMode="auto">
            <a:xfrm>
              <a:off x="7934258" y="1993907"/>
              <a:ext cx="330316" cy="425299"/>
            </a:xfrm>
            <a:custGeom>
              <a:avLst/>
              <a:gdLst>
                <a:gd name="T0" fmla="*/ 11101562 w 821094"/>
                <a:gd name="T1" fmla="*/ 0 h 1057419"/>
                <a:gd name="T2" fmla="*/ 15595066 w 821094"/>
                <a:gd name="T3" fmla="*/ 1056175 h 1057419"/>
                <a:gd name="T4" fmla="*/ 14802081 w 821094"/>
                <a:gd name="T5" fmla="*/ 4488715 h 1057419"/>
                <a:gd name="T6" fmla="*/ 11365910 w 821094"/>
                <a:gd name="T7" fmla="*/ 3696599 h 1057419"/>
                <a:gd name="T8" fmla="*/ 7665374 w 821094"/>
                <a:gd name="T9" fmla="*/ 5280841 h 1057419"/>
                <a:gd name="T10" fmla="*/ 6872406 w 821094"/>
                <a:gd name="T11" fmla="*/ 7129128 h 1057419"/>
                <a:gd name="T12" fmla="*/ 14273455 w 821094"/>
                <a:gd name="T13" fmla="*/ 7129128 h 1057419"/>
                <a:gd name="T14" fmla="*/ 14273455 w 821094"/>
                <a:gd name="T15" fmla="*/ 9241460 h 1057419"/>
                <a:gd name="T16" fmla="*/ 6343744 w 821094"/>
                <a:gd name="T17" fmla="*/ 9241460 h 1057419"/>
                <a:gd name="T18" fmla="*/ 6343744 w 821094"/>
                <a:gd name="T19" fmla="*/ 10297635 h 1057419"/>
                <a:gd name="T20" fmla="*/ 6343744 w 821094"/>
                <a:gd name="T21" fmla="*/ 10825724 h 1057419"/>
                <a:gd name="T22" fmla="*/ 14273455 w 821094"/>
                <a:gd name="T23" fmla="*/ 10825724 h 1057419"/>
                <a:gd name="T24" fmla="*/ 14273455 w 821094"/>
                <a:gd name="T25" fmla="*/ 12938058 h 1057419"/>
                <a:gd name="T26" fmla="*/ 6608071 w 821094"/>
                <a:gd name="T27" fmla="*/ 12938058 h 1057419"/>
                <a:gd name="T28" fmla="*/ 7665374 w 821094"/>
                <a:gd name="T29" fmla="*/ 15050390 h 1057419"/>
                <a:gd name="T30" fmla="*/ 11630211 w 821094"/>
                <a:gd name="T31" fmla="*/ 16370588 h 1057419"/>
                <a:gd name="T32" fmla="*/ 15066416 w 821094"/>
                <a:gd name="T33" fmla="*/ 15578469 h 1057419"/>
                <a:gd name="T34" fmla="*/ 15595066 w 821094"/>
                <a:gd name="T35" fmla="*/ 19011027 h 1057419"/>
                <a:gd name="T36" fmla="*/ 11101562 w 821094"/>
                <a:gd name="T37" fmla="*/ 20067186 h 1057419"/>
                <a:gd name="T38" fmla="*/ 3700531 w 821094"/>
                <a:gd name="T39" fmla="*/ 16634644 h 1057419"/>
                <a:gd name="T40" fmla="*/ 2114588 w 821094"/>
                <a:gd name="T41" fmla="*/ 12938058 h 1057419"/>
                <a:gd name="T42" fmla="*/ 0 w 821094"/>
                <a:gd name="T43" fmla="*/ 12938058 h 1057419"/>
                <a:gd name="T44" fmla="*/ 0 w 821094"/>
                <a:gd name="T45" fmla="*/ 10825724 h 1057419"/>
                <a:gd name="T46" fmla="*/ 1850265 w 821094"/>
                <a:gd name="T47" fmla="*/ 10825724 h 1057419"/>
                <a:gd name="T48" fmla="*/ 1850265 w 821094"/>
                <a:gd name="T49" fmla="*/ 10297635 h 1057419"/>
                <a:gd name="T50" fmla="*/ 1850265 w 821094"/>
                <a:gd name="T51" fmla="*/ 9241460 h 1057419"/>
                <a:gd name="T52" fmla="*/ 0 w 821094"/>
                <a:gd name="T53" fmla="*/ 9241460 h 1057419"/>
                <a:gd name="T54" fmla="*/ 0 w 821094"/>
                <a:gd name="T55" fmla="*/ 7129128 h 1057419"/>
                <a:gd name="T56" fmla="*/ 2114588 w 821094"/>
                <a:gd name="T57" fmla="*/ 7129128 h 1057419"/>
                <a:gd name="T58" fmla="*/ 4229155 w 821094"/>
                <a:gd name="T59" fmla="*/ 3168505 h 1057419"/>
                <a:gd name="T60" fmla="*/ 11101562 w 821094"/>
                <a:gd name="T61" fmla="*/ 0 h 105741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21094" h="1057419">
                  <a:moveTo>
                    <a:pt x="584507" y="0"/>
                  </a:moveTo>
                  <a:cubicBezTo>
                    <a:pt x="681925" y="0"/>
                    <a:pt x="765427" y="27827"/>
                    <a:pt x="821094" y="55654"/>
                  </a:cubicBezTo>
                  <a:cubicBezTo>
                    <a:pt x="821094" y="55654"/>
                    <a:pt x="821094" y="55654"/>
                    <a:pt x="779343" y="236528"/>
                  </a:cubicBezTo>
                  <a:cubicBezTo>
                    <a:pt x="737593" y="208701"/>
                    <a:pt x="668009" y="194788"/>
                    <a:pt x="598425" y="194788"/>
                  </a:cubicBezTo>
                  <a:cubicBezTo>
                    <a:pt x="528840" y="194788"/>
                    <a:pt x="459256" y="222615"/>
                    <a:pt x="403589" y="278268"/>
                  </a:cubicBezTo>
                  <a:cubicBezTo>
                    <a:pt x="389672" y="306095"/>
                    <a:pt x="361838" y="333922"/>
                    <a:pt x="361838" y="375662"/>
                  </a:cubicBezTo>
                  <a:cubicBezTo>
                    <a:pt x="361838" y="375662"/>
                    <a:pt x="361838" y="375662"/>
                    <a:pt x="751510" y="375662"/>
                  </a:cubicBezTo>
                  <a:cubicBezTo>
                    <a:pt x="751510" y="375662"/>
                    <a:pt x="751510" y="375662"/>
                    <a:pt x="751510" y="486969"/>
                  </a:cubicBezTo>
                  <a:cubicBezTo>
                    <a:pt x="751510" y="486969"/>
                    <a:pt x="751510" y="486969"/>
                    <a:pt x="334004" y="486969"/>
                  </a:cubicBezTo>
                  <a:cubicBezTo>
                    <a:pt x="334004" y="514796"/>
                    <a:pt x="334004" y="528710"/>
                    <a:pt x="334004" y="542623"/>
                  </a:cubicBezTo>
                  <a:cubicBezTo>
                    <a:pt x="334004" y="556536"/>
                    <a:pt x="334004" y="556536"/>
                    <a:pt x="334004" y="570450"/>
                  </a:cubicBezTo>
                  <a:cubicBezTo>
                    <a:pt x="334004" y="570450"/>
                    <a:pt x="334004" y="570450"/>
                    <a:pt x="751510" y="570450"/>
                  </a:cubicBezTo>
                  <a:cubicBezTo>
                    <a:pt x="751510" y="570450"/>
                    <a:pt x="751510" y="570450"/>
                    <a:pt x="751510" y="681757"/>
                  </a:cubicBezTo>
                  <a:cubicBezTo>
                    <a:pt x="751510" y="681757"/>
                    <a:pt x="751510" y="681757"/>
                    <a:pt x="347921" y="681757"/>
                  </a:cubicBezTo>
                  <a:cubicBezTo>
                    <a:pt x="361838" y="723497"/>
                    <a:pt x="375755" y="765238"/>
                    <a:pt x="403589" y="793064"/>
                  </a:cubicBezTo>
                  <a:cubicBezTo>
                    <a:pt x="459256" y="848718"/>
                    <a:pt x="528840" y="862631"/>
                    <a:pt x="612341" y="862631"/>
                  </a:cubicBezTo>
                  <a:cubicBezTo>
                    <a:pt x="681925" y="862631"/>
                    <a:pt x="751510" y="848718"/>
                    <a:pt x="793260" y="820891"/>
                  </a:cubicBezTo>
                  <a:cubicBezTo>
                    <a:pt x="793260" y="820891"/>
                    <a:pt x="793260" y="820891"/>
                    <a:pt x="821094" y="1001766"/>
                  </a:cubicBezTo>
                  <a:cubicBezTo>
                    <a:pt x="779343" y="1029592"/>
                    <a:pt x="681925" y="1057419"/>
                    <a:pt x="584507" y="1057419"/>
                  </a:cubicBezTo>
                  <a:cubicBezTo>
                    <a:pt x="431422" y="1057419"/>
                    <a:pt x="278337" y="1001766"/>
                    <a:pt x="194836" y="876545"/>
                  </a:cubicBezTo>
                  <a:cubicBezTo>
                    <a:pt x="153085" y="834805"/>
                    <a:pt x="125252" y="765238"/>
                    <a:pt x="111335" y="681757"/>
                  </a:cubicBezTo>
                  <a:cubicBezTo>
                    <a:pt x="111335" y="681757"/>
                    <a:pt x="111335" y="681757"/>
                    <a:pt x="0" y="681757"/>
                  </a:cubicBezTo>
                  <a:cubicBezTo>
                    <a:pt x="0" y="681757"/>
                    <a:pt x="0" y="681757"/>
                    <a:pt x="0" y="570450"/>
                  </a:cubicBezTo>
                  <a:cubicBezTo>
                    <a:pt x="0" y="570450"/>
                    <a:pt x="0" y="570450"/>
                    <a:pt x="97418" y="570450"/>
                  </a:cubicBezTo>
                  <a:cubicBezTo>
                    <a:pt x="97418" y="556536"/>
                    <a:pt x="97418" y="542623"/>
                    <a:pt x="97418" y="542623"/>
                  </a:cubicBezTo>
                  <a:cubicBezTo>
                    <a:pt x="97418" y="528710"/>
                    <a:pt x="97418" y="514796"/>
                    <a:pt x="97418" y="486969"/>
                  </a:cubicBezTo>
                  <a:cubicBezTo>
                    <a:pt x="97418" y="486969"/>
                    <a:pt x="97418" y="486969"/>
                    <a:pt x="0" y="486969"/>
                  </a:cubicBezTo>
                  <a:cubicBezTo>
                    <a:pt x="0" y="486969"/>
                    <a:pt x="0" y="486969"/>
                    <a:pt x="0" y="375662"/>
                  </a:cubicBezTo>
                  <a:cubicBezTo>
                    <a:pt x="0" y="375662"/>
                    <a:pt x="0" y="375662"/>
                    <a:pt x="111335" y="375662"/>
                  </a:cubicBezTo>
                  <a:cubicBezTo>
                    <a:pt x="125252" y="292182"/>
                    <a:pt x="167002" y="222615"/>
                    <a:pt x="222669" y="166961"/>
                  </a:cubicBezTo>
                  <a:cubicBezTo>
                    <a:pt x="306171" y="69567"/>
                    <a:pt x="431422" y="0"/>
                    <a:pt x="584507" y="0"/>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grpSp>
      <p:grpSp>
        <p:nvGrpSpPr>
          <p:cNvPr id="9" name="组合 8"/>
          <p:cNvGrpSpPr/>
          <p:nvPr/>
        </p:nvGrpSpPr>
        <p:grpSpPr>
          <a:xfrm>
            <a:off x="3548849" y="1728371"/>
            <a:ext cx="959738" cy="959738"/>
            <a:chOff x="3548849" y="1728371"/>
            <a:chExt cx="959738" cy="959738"/>
          </a:xfrm>
        </p:grpSpPr>
        <p:sp>
          <p:nvSpPr>
            <p:cNvPr id="23" name="Oval 5"/>
            <p:cNvSpPr>
              <a:spLocks noChangeArrowheads="1"/>
            </p:cNvSpPr>
            <p:nvPr/>
          </p:nvSpPr>
          <p:spPr bwMode="auto">
            <a:xfrm>
              <a:off x="3548849" y="1728371"/>
              <a:ext cx="959738" cy="959738"/>
            </a:xfrm>
            <a:prstGeom prst="ellipse">
              <a:avLst/>
            </a:prstGeom>
            <a:solidFill>
              <a:srgbClr val="3F3F3F"/>
            </a:solidFill>
            <a:ln w="136525">
              <a:solidFill>
                <a:srgbClr val="BFBFBF"/>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66" name="KSO_Shape"/>
            <p:cNvSpPr/>
            <p:nvPr/>
          </p:nvSpPr>
          <p:spPr>
            <a:xfrm>
              <a:off x="3837861" y="2000933"/>
              <a:ext cx="415035" cy="435352"/>
            </a:xfrm>
            <a:custGeom>
              <a:avLst/>
              <a:gdLst>
                <a:gd name="connsiteX0" fmla="*/ 0 w 2171135"/>
                <a:gd name="connsiteY0" fmla="*/ 0 h 2277283"/>
                <a:gd name="connsiteX1" fmla="*/ 504915 w 2171135"/>
                <a:gd name="connsiteY1" fmla="*/ 0 h 2277283"/>
                <a:gd name="connsiteX2" fmla="*/ 1060322 w 2171135"/>
                <a:gd name="connsiteY2" fmla="*/ 860307 h 2277283"/>
                <a:gd name="connsiteX3" fmla="*/ 1615729 w 2171135"/>
                <a:gd name="connsiteY3" fmla="*/ 0 h 2277283"/>
                <a:gd name="connsiteX4" fmla="*/ 2171135 w 2171135"/>
                <a:gd name="connsiteY4" fmla="*/ 0 h 2277283"/>
                <a:gd name="connsiteX5" fmla="*/ 1464254 w 2171135"/>
                <a:gd name="connsiteY5" fmla="*/ 1062732 h 2277283"/>
                <a:gd name="connsiteX6" fmla="*/ 2120644 w 2171135"/>
                <a:gd name="connsiteY6" fmla="*/ 1062732 h 2277283"/>
                <a:gd name="connsiteX7" fmla="*/ 2120644 w 2171135"/>
                <a:gd name="connsiteY7" fmla="*/ 1265157 h 2277283"/>
                <a:gd name="connsiteX8" fmla="*/ 1363271 w 2171135"/>
                <a:gd name="connsiteY8" fmla="*/ 1265157 h 2277283"/>
                <a:gd name="connsiteX9" fmla="*/ 1363271 w 2171135"/>
                <a:gd name="connsiteY9" fmla="*/ 1467583 h 2277283"/>
                <a:gd name="connsiteX10" fmla="*/ 2120644 w 2171135"/>
                <a:gd name="connsiteY10" fmla="*/ 1467583 h 2277283"/>
                <a:gd name="connsiteX11" fmla="*/ 2120644 w 2171135"/>
                <a:gd name="connsiteY11" fmla="*/ 1670008 h 2277283"/>
                <a:gd name="connsiteX12" fmla="*/ 1363271 w 2171135"/>
                <a:gd name="connsiteY12" fmla="*/ 1670008 h 2277283"/>
                <a:gd name="connsiteX13" fmla="*/ 1363271 w 2171135"/>
                <a:gd name="connsiteY13" fmla="*/ 2277283 h 2277283"/>
                <a:gd name="connsiteX14" fmla="*/ 807864 w 2171135"/>
                <a:gd name="connsiteY14" fmla="*/ 2277283 h 2277283"/>
                <a:gd name="connsiteX15" fmla="*/ 807864 w 2171135"/>
                <a:gd name="connsiteY15" fmla="*/ 1670008 h 2277283"/>
                <a:gd name="connsiteX16" fmla="*/ 151475 w 2171135"/>
                <a:gd name="connsiteY16" fmla="*/ 1670008 h 2277283"/>
                <a:gd name="connsiteX17" fmla="*/ 151475 w 2171135"/>
                <a:gd name="connsiteY17" fmla="*/ 1467583 h 2277283"/>
                <a:gd name="connsiteX18" fmla="*/ 807864 w 2171135"/>
                <a:gd name="connsiteY18" fmla="*/ 1467583 h 2277283"/>
                <a:gd name="connsiteX19" fmla="*/ 807864 w 2171135"/>
                <a:gd name="connsiteY19" fmla="*/ 1265157 h 2277283"/>
                <a:gd name="connsiteX20" fmla="*/ 151475 w 2171135"/>
                <a:gd name="connsiteY20" fmla="*/ 1265157 h 2277283"/>
                <a:gd name="connsiteX21" fmla="*/ 151475 w 2171135"/>
                <a:gd name="connsiteY21" fmla="*/ 1062732 h 2277283"/>
                <a:gd name="connsiteX22" fmla="*/ 706881 w 2171135"/>
                <a:gd name="connsiteY22" fmla="*/ 1062732 h 2277283"/>
                <a:gd name="connsiteX23" fmla="*/ 0 w 2171135"/>
                <a:gd name="connsiteY23" fmla="*/ 0 h 22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8" name="组合 7"/>
          <p:cNvGrpSpPr/>
          <p:nvPr/>
        </p:nvGrpSpPr>
        <p:grpSpPr>
          <a:xfrm>
            <a:off x="7620281" y="4879619"/>
            <a:ext cx="959738" cy="959738"/>
            <a:chOff x="7620281" y="4879619"/>
            <a:chExt cx="959738" cy="959738"/>
          </a:xfrm>
        </p:grpSpPr>
        <p:sp>
          <p:nvSpPr>
            <p:cNvPr id="29" name="Oval 5"/>
            <p:cNvSpPr>
              <a:spLocks noChangeArrowheads="1"/>
            </p:cNvSpPr>
            <p:nvPr/>
          </p:nvSpPr>
          <p:spPr bwMode="auto">
            <a:xfrm>
              <a:off x="7620281" y="4879619"/>
              <a:ext cx="959738" cy="959738"/>
            </a:xfrm>
            <a:prstGeom prst="ellipse">
              <a:avLst/>
            </a:prstGeom>
            <a:solidFill>
              <a:srgbClr val="3F3F3F"/>
            </a:solidFill>
            <a:ln w="136525">
              <a:solidFill>
                <a:srgbClr val="BFBFBF"/>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68" name="KSO_Shape"/>
            <p:cNvSpPr/>
            <p:nvPr/>
          </p:nvSpPr>
          <p:spPr bwMode="auto">
            <a:xfrm>
              <a:off x="7990389" y="5150148"/>
              <a:ext cx="234546" cy="422605"/>
            </a:xfrm>
            <a:custGeom>
              <a:avLst/>
              <a:gdLst>
                <a:gd name="T0" fmla="*/ 2039641 w 709759"/>
                <a:gd name="T1" fmla="*/ 0 h 1280034"/>
                <a:gd name="T2" fmla="*/ 3161441 w 709759"/>
                <a:gd name="T3" fmla="*/ 0 h 1280034"/>
                <a:gd name="T4" fmla="*/ 3161441 w 709759"/>
                <a:gd name="T5" fmla="*/ 1015783 h 1280034"/>
                <a:gd name="T6" fmla="*/ 4895143 w 709759"/>
                <a:gd name="T7" fmla="*/ 1320524 h 1280034"/>
                <a:gd name="T8" fmla="*/ 4487218 w 709759"/>
                <a:gd name="T9" fmla="*/ 2641038 h 1280034"/>
                <a:gd name="T10" fmla="*/ 2855499 w 709759"/>
                <a:gd name="T11" fmla="*/ 2234720 h 1280034"/>
                <a:gd name="T12" fmla="*/ 1835674 w 709759"/>
                <a:gd name="T13" fmla="*/ 2945771 h 1280034"/>
                <a:gd name="T14" fmla="*/ 3263427 w 709759"/>
                <a:gd name="T15" fmla="*/ 3859978 h 1280034"/>
                <a:gd name="T16" fmla="*/ 5201082 w 709759"/>
                <a:gd name="T17" fmla="*/ 6094704 h 1280034"/>
                <a:gd name="T18" fmla="*/ 3161441 w 709759"/>
                <a:gd name="T19" fmla="*/ 8126267 h 1280034"/>
                <a:gd name="T20" fmla="*/ 3161441 w 709759"/>
                <a:gd name="T21" fmla="*/ 9345204 h 1280034"/>
                <a:gd name="T22" fmla="*/ 2039641 w 709759"/>
                <a:gd name="T23" fmla="*/ 9345204 h 1280034"/>
                <a:gd name="T24" fmla="*/ 2039641 w 709759"/>
                <a:gd name="T25" fmla="*/ 8227843 h 1280034"/>
                <a:gd name="T26" fmla="*/ 0 w 709759"/>
                <a:gd name="T27" fmla="*/ 7719950 h 1280034"/>
                <a:gd name="T28" fmla="*/ 407926 w 709759"/>
                <a:gd name="T29" fmla="*/ 6399436 h 1280034"/>
                <a:gd name="T30" fmla="*/ 2345594 w 709759"/>
                <a:gd name="T31" fmla="*/ 6907321 h 1280034"/>
                <a:gd name="T32" fmla="*/ 3467393 w 709759"/>
                <a:gd name="T33" fmla="*/ 6196278 h 1280034"/>
                <a:gd name="T34" fmla="*/ 2243610 w 709759"/>
                <a:gd name="T35" fmla="*/ 5180495 h 1280034"/>
                <a:gd name="T36" fmla="*/ 101983 w 709759"/>
                <a:gd name="T37" fmla="*/ 3148926 h 1280034"/>
                <a:gd name="T38" fmla="*/ 2039641 w 709759"/>
                <a:gd name="T39" fmla="*/ 1015783 h 1280034"/>
                <a:gd name="T40" fmla="*/ 2039641 w 709759"/>
                <a:gd name="T41" fmla="*/ 0 h 12800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9759" h="1280034">
                  <a:moveTo>
                    <a:pt x="278337" y="0"/>
                  </a:moveTo>
                  <a:cubicBezTo>
                    <a:pt x="431422" y="0"/>
                    <a:pt x="431422" y="0"/>
                    <a:pt x="431422" y="0"/>
                  </a:cubicBezTo>
                  <a:cubicBezTo>
                    <a:pt x="431422" y="139134"/>
                    <a:pt x="431422" y="139134"/>
                    <a:pt x="431422" y="139134"/>
                  </a:cubicBezTo>
                  <a:cubicBezTo>
                    <a:pt x="542757" y="139134"/>
                    <a:pt x="612342" y="166961"/>
                    <a:pt x="668009" y="180875"/>
                  </a:cubicBezTo>
                  <a:cubicBezTo>
                    <a:pt x="612342" y="361749"/>
                    <a:pt x="612342" y="361749"/>
                    <a:pt x="612342" y="361749"/>
                  </a:cubicBezTo>
                  <a:cubicBezTo>
                    <a:pt x="584508" y="347835"/>
                    <a:pt x="501007" y="306095"/>
                    <a:pt x="389672" y="306095"/>
                  </a:cubicBezTo>
                  <a:cubicBezTo>
                    <a:pt x="292254" y="306095"/>
                    <a:pt x="250503" y="361749"/>
                    <a:pt x="250503" y="403489"/>
                  </a:cubicBezTo>
                  <a:cubicBezTo>
                    <a:pt x="250503" y="445229"/>
                    <a:pt x="306171" y="486970"/>
                    <a:pt x="445339" y="528710"/>
                  </a:cubicBezTo>
                  <a:cubicBezTo>
                    <a:pt x="640175" y="598277"/>
                    <a:pt x="709759" y="681757"/>
                    <a:pt x="709759" y="834805"/>
                  </a:cubicBezTo>
                  <a:cubicBezTo>
                    <a:pt x="709759" y="973939"/>
                    <a:pt x="612342" y="1085246"/>
                    <a:pt x="431422" y="1113073"/>
                  </a:cubicBezTo>
                  <a:cubicBezTo>
                    <a:pt x="431422" y="1280034"/>
                    <a:pt x="431422" y="1280034"/>
                    <a:pt x="431422" y="1280034"/>
                  </a:cubicBezTo>
                  <a:cubicBezTo>
                    <a:pt x="278337" y="1280034"/>
                    <a:pt x="278337" y="1280034"/>
                    <a:pt x="278337" y="1280034"/>
                  </a:cubicBezTo>
                  <a:cubicBezTo>
                    <a:pt x="278337" y="1126986"/>
                    <a:pt x="278337" y="1126986"/>
                    <a:pt x="278337" y="1126986"/>
                  </a:cubicBezTo>
                  <a:cubicBezTo>
                    <a:pt x="167002" y="1126986"/>
                    <a:pt x="69584" y="1099160"/>
                    <a:pt x="0" y="1057419"/>
                  </a:cubicBezTo>
                  <a:cubicBezTo>
                    <a:pt x="55667" y="876545"/>
                    <a:pt x="55667" y="876545"/>
                    <a:pt x="55667" y="876545"/>
                  </a:cubicBezTo>
                  <a:cubicBezTo>
                    <a:pt x="125252" y="918285"/>
                    <a:pt x="208753" y="946112"/>
                    <a:pt x="320088" y="946112"/>
                  </a:cubicBezTo>
                  <a:cubicBezTo>
                    <a:pt x="403589" y="946112"/>
                    <a:pt x="473173" y="918285"/>
                    <a:pt x="473173" y="848718"/>
                  </a:cubicBezTo>
                  <a:cubicBezTo>
                    <a:pt x="473173" y="793065"/>
                    <a:pt x="417506" y="751324"/>
                    <a:pt x="306171" y="709584"/>
                  </a:cubicBezTo>
                  <a:cubicBezTo>
                    <a:pt x="125252" y="653930"/>
                    <a:pt x="13917" y="584363"/>
                    <a:pt x="13917" y="431316"/>
                  </a:cubicBezTo>
                  <a:cubicBezTo>
                    <a:pt x="13917" y="292182"/>
                    <a:pt x="111335" y="180875"/>
                    <a:pt x="278337" y="139134"/>
                  </a:cubicBezTo>
                  <a:cubicBezTo>
                    <a:pt x="278337" y="0"/>
                    <a:pt x="278337" y="0"/>
                    <a:pt x="278337" y="0"/>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grpSp>
      <p:grpSp>
        <p:nvGrpSpPr>
          <p:cNvPr id="10" name="组合 9"/>
          <p:cNvGrpSpPr/>
          <p:nvPr/>
        </p:nvGrpSpPr>
        <p:grpSpPr>
          <a:xfrm>
            <a:off x="3548849" y="4884359"/>
            <a:ext cx="959738" cy="959738"/>
            <a:chOff x="3548849" y="4884359"/>
            <a:chExt cx="959738" cy="959738"/>
          </a:xfrm>
        </p:grpSpPr>
        <p:sp>
          <p:nvSpPr>
            <p:cNvPr id="27" name="Oval 5"/>
            <p:cNvSpPr>
              <a:spLocks noChangeArrowheads="1"/>
            </p:cNvSpPr>
            <p:nvPr/>
          </p:nvSpPr>
          <p:spPr bwMode="auto">
            <a:xfrm>
              <a:off x="3548849" y="4884359"/>
              <a:ext cx="959738" cy="959738"/>
            </a:xfrm>
            <a:prstGeom prst="ellipse">
              <a:avLst/>
            </a:prstGeom>
            <a:solidFill>
              <a:srgbClr val="3F3F3F"/>
            </a:solidFill>
            <a:ln w="136525">
              <a:solidFill>
                <a:srgbClr val="BFBFBF"/>
              </a:solidFill>
            </a:ln>
          </p:spPr>
          <p:txBody>
            <a:bodyPr vert="horz" wrap="square" lIns="91440" tIns="45720" rIns="91440" bIns="45720" numCol="1" anchor="t" anchorCtr="0" compatLnSpc="1"/>
            <a:lstStyle/>
            <a:p>
              <a:endParaRPr lang="zh-CN" altLang="en-US">
                <a:latin typeface="微软雅黑" pitchFamily="34" charset="-122"/>
                <a:ea typeface="微软雅黑" pitchFamily="34" charset="-122"/>
              </a:endParaRPr>
            </a:p>
          </p:txBody>
        </p:sp>
        <p:sp>
          <p:nvSpPr>
            <p:cNvPr id="69" name="KSO_Shape"/>
            <p:cNvSpPr/>
            <p:nvPr/>
          </p:nvSpPr>
          <p:spPr>
            <a:xfrm>
              <a:off x="3916654" y="5179051"/>
              <a:ext cx="248109" cy="364866"/>
            </a:xfrm>
            <a:custGeom>
              <a:avLst/>
              <a:gdLst>
                <a:gd name="connsiteX0" fmla="*/ 487089 w 709759"/>
                <a:gd name="connsiteY0" fmla="*/ 0 h 1043506"/>
                <a:gd name="connsiteX1" fmla="*/ 681925 w 709759"/>
                <a:gd name="connsiteY1" fmla="*/ 41740 h 1043506"/>
                <a:gd name="connsiteX2" fmla="*/ 640175 w 709759"/>
                <a:gd name="connsiteY2" fmla="*/ 222615 h 1043506"/>
                <a:gd name="connsiteX3" fmla="*/ 501006 w 709759"/>
                <a:gd name="connsiteY3" fmla="*/ 194788 h 1043506"/>
                <a:gd name="connsiteX4" fmla="*/ 361838 w 709759"/>
                <a:gd name="connsiteY4" fmla="*/ 347835 h 1043506"/>
                <a:gd name="connsiteX5" fmla="*/ 375755 w 709759"/>
                <a:gd name="connsiteY5" fmla="*/ 459143 h 1043506"/>
                <a:gd name="connsiteX6" fmla="*/ 584507 w 709759"/>
                <a:gd name="connsiteY6" fmla="*/ 459143 h 1043506"/>
                <a:gd name="connsiteX7" fmla="*/ 584507 w 709759"/>
                <a:gd name="connsiteY7" fmla="*/ 626104 h 1043506"/>
                <a:gd name="connsiteX8" fmla="*/ 389672 w 709759"/>
                <a:gd name="connsiteY8" fmla="*/ 626104 h 1043506"/>
                <a:gd name="connsiteX9" fmla="*/ 375755 w 709759"/>
                <a:gd name="connsiteY9" fmla="*/ 737411 h 1043506"/>
                <a:gd name="connsiteX10" fmla="*/ 292254 w 709759"/>
                <a:gd name="connsiteY10" fmla="*/ 848718 h 1043506"/>
                <a:gd name="connsiteX11" fmla="*/ 709759 w 709759"/>
                <a:gd name="connsiteY11" fmla="*/ 848718 h 1043506"/>
                <a:gd name="connsiteX12" fmla="*/ 709759 w 709759"/>
                <a:gd name="connsiteY12" fmla="*/ 1043506 h 1043506"/>
                <a:gd name="connsiteX13" fmla="*/ 0 w 709759"/>
                <a:gd name="connsiteY13" fmla="*/ 1043506 h 1043506"/>
                <a:gd name="connsiteX14" fmla="*/ 0 w 709759"/>
                <a:gd name="connsiteY14" fmla="*/ 918285 h 1043506"/>
                <a:gd name="connsiteX15" fmla="*/ 180919 w 709759"/>
                <a:gd name="connsiteY15" fmla="*/ 681757 h 1043506"/>
                <a:gd name="connsiteX16" fmla="*/ 167002 w 709759"/>
                <a:gd name="connsiteY16" fmla="*/ 626104 h 1043506"/>
                <a:gd name="connsiteX17" fmla="*/ 13917 w 709759"/>
                <a:gd name="connsiteY17" fmla="*/ 626104 h 1043506"/>
                <a:gd name="connsiteX18" fmla="*/ 13917 w 709759"/>
                <a:gd name="connsiteY18" fmla="*/ 459143 h 1043506"/>
                <a:gd name="connsiteX19" fmla="*/ 139168 w 709759"/>
                <a:gd name="connsiteY19" fmla="*/ 459143 h 1043506"/>
                <a:gd name="connsiteX20" fmla="*/ 139168 w 709759"/>
                <a:gd name="connsiteY20" fmla="*/ 333922 h 1043506"/>
                <a:gd name="connsiteX21" fmla="*/ 487089 w 709759"/>
                <a:gd name="connsiteY21" fmla="*/ 0 h 10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9759" h="1043506">
                  <a:moveTo>
                    <a:pt x="487089" y="0"/>
                  </a:moveTo>
                  <a:cubicBezTo>
                    <a:pt x="570591" y="0"/>
                    <a:pt x="640175" y="27827"/>
                    <a:pt x="681925" y="41740"/>
                  </a:cubicBezTo>
                  <a:cubicBezTo>
                    <a:pt x="681925" y="41740"/>
                    <a:pt x="681925" y="41740"/>
                    <a:pt x="640175" y="222615"/>
                  </a:cubicBezTo>
                  <a:cubicBezTo>
                    <a:pt x="598424" y="208701"/>
                    <a:pt x="556674" y="194788"/>
                    <a:pt x="501006" y="194788"/>
                  </a:cubicBezTo>
                  <a:cubicBezTo>
                    <a:pt x="389672" y="194788"/>
                    <a:pt x="361838" y="264355"/>
                    <a:pt x="361838" y="347835"/>
                  </a:cubicBezTo>
                  <a:cubicBezTo>
                    <a:pt x="361838" y="389576"/>
                    <a:pt x="361838" y="417402"/>
                    <a:pt x="375755" y="459143"/>
                  </a:cubicBezTo>
                  <a:cubicBezTo>
                    <a:pt x="375755" y="459143"/>
                    <a:pt x="375755" y="459143"/>
                    <a:pt x="584507" y="459143"/>
                  </a:cubicBezTo>
                  <a:cubicBezTo>
                    <a:pt x="584507" y="459143"/>
                    <a:pt x="584507" y="459143"/>
                    <a:pt x="584507" y="626104"/>
                  </a:cubicBezTo>
                  <a:cubicBezTo>
                    <a:pt x="584507" y="626104"/>
                    <a:pt x="584507" y="626104"/>
                    <a:pt x="389672" y="626104"/>
                  </a:cubicBezTo>
                  <a:cubicBezTo>
                    <a:pt x="389672" y="667844"/>
                    <a:pt x="389672" y="695671"/>
                    <a:pt x="375755" y="737411"/>
                  </a:cubicBezTo>
                  <a:cubicBezTo>
                    <a:pt x="361838" y="779151"/>
                    <a:pt x="334004" y="806978"/>
                    <a:pt x="292254" y="848718"/>
                  </a:cubicBezTo>
                  <a:cubicBezTo>
                    <a:pt x="292254" y="848718"/>
                    <a:pt x="292254" y="848718"/>
                    <a:pt x="709759" y="848718"/>
                  </a:cubicBezTo>
                  <a:lnTo>
                    <a:pt x="709759" y="1043506"/>
                  </a:lnTo>
                  <a:cubicBezTo>
                    <a:pt x="709759" y="1043506"/>
                    <a:pt x="709759" y="1043506"/>
                    <a:pt x="0" y="1043506"/>
                  </a:cubicBezTo>
                  <a:cubicBezTo>
                    <a:pt x="0" y="1043506"/>
                    <a:pt x="0" y="1043506"/>
                    <a:pt x="0" y="918285"/>
                  </a:cubicBezTo>
                  <a:cubicBezTo>
                    <a:pt x="83501" y="876545"/>
                    <a:pt x="167002" y="793065"/>
                    <a:pt x="180919" y="681757"/>
                  </a:cubicBezTo>
                  <a:cubicBezTo>
                    <a:pt x="180919" y="667844"/>
                    <a:pt x="180919" y="640017"/>
                    <a:pt x="167002" y="626104"/>
                  </a:cubicBezTo>
                  <a:cubicBezTo>
                    <a:pt x="167002" y="626104"/>
                    <a:pt x="167002" y="626104"/>
                    <a:pt x="13917" y="626104"/>
                  </a:cubicBezTo>
                  <a:cubicBezTo>
                    <a:pt x="13917" y="626104"/>
                    <a:pt x="13917" y="626104"/>
                    <a:pt x="13917" y="459143"/>
                  </a:cubicBezTo>
                  <a:cubicBezTo>
                    <a:pt x="13917" y="459143"/>
                    <a:pt x="13917" y="459143"/>
                    <a:pt x="139168" y="459143"/>
                  </a:cubicBezTo>
                  <a:cubicBezTo>
                    <a:pt x="139168" y="417402"/>
                    <a:pt x="139168" y="375662"/>
                    <a:pt x="139168" y="333922"/>
                  </a:cubicBezTo>
                  <a:cubicBezTo>
                    <a:pt x="139168" y="139134"/>
                    <a:pt x="278337" y="0"/>
                    <a:pt x="48708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Tree>
    <p:extLst>
      <p:ext uri="{BB962C8B-B14F-4D97-AF65-F5344CB8AC3E}">
        <p14:creationId xmlns:p14="http://schemas.microsoft.com/office/powerpoint/2010/main" val="233647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down)">
                                      <p:cBhvr>
                                        <p:cTn id="16" dur="500"/>
                                        <p:tgtEl>
                                          <p:spTgt spid="38"/>
                                        </p:tgtEl>
                                      </p:cBhvr>
                                    </p:animEffect>
                                  </p:childTnLst>
                                </p:cTn>
                              </p:par>
                              <p:par>
                                <p:cTn id="17" presetID="22" presetClass="entr" presetSubtype="1"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500"/>
                                        <p:tgtEl>
                                          <p:spTgt spid="40"/>
                                        </p:tgtEl>
                                      </p:cBhvr>
                                    </p:animEffect>
                                  </p:childTnLst>
                                </p:cTn>
                              </p:par>
                              <p:par>
                                <p:cTn id="20" presetID="22" presetClass="entr" presetSubtype="4"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down)">
                                      <p:cBhvr>
                                        <p:cTn id="22" dur="500"/>
                                        <p:tgtEl>
                                          <p:spTgt spid="43"/>
                                        </p:tgtEl>
                                      </p:cBhvr>
                                    </p:animEffect>
                                  </p:childTnLst>
                                </p:cTn>
                              </p:par>
                              <p:par>
                                <p:cTn id="23" presetID="2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up)">
                                      <p:cBhvr>
                                        <p:cTn id="25" dur="500"/>
                                        <p:tgtEl>
                                          <p:spTgt spid="44"/>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 calcmode="lin" valueType="num">
                                      <p:cBhvr>
                                        <p:cTn id="30" dur="500" fill="hold"/>
                                        <p:tgtEl>
                                          <p:spTgt spid="4"/>
                                        </p:tgtEl>
                                        <p:attrNameLst>
                                          <p:attrName>style.rotation</p:attrName>
                                        </p:attrNameLst>
                                      </p:cBhvr>
                                      <p:tavLst>
                                        <p:tav tm="0">
                                          <p:val>
                                            <p:fltVal val="360"/>
                                          </p:val>
                                        </p:tav>
                                        <p:tav tm="100000">
                                          <p:val>
                                            <p:fltVal val="0"/>
                                          </p:val>
                                        </p:tav>
                                      </p:tavLst>
                                    </p:anim>
                                    <p:animEffect transition="in" filter="fade">
                                      <p:cBhvr>
                                        <p:cTn id="31" dur="500"/>
                                        <p:tgtEl>
                                          <p:spTgt spid="4"/>
                                        </p:tgtEl>
                                      </p:cBhvr>
                                    </p:animEffect>
                                  </p:childTnLst>
                                </p:cTn>
                              </p:par>
                            </p:childTnLst>
                          </p:cTn>
                        </p:par>
                        <p:par>
                          <p:cTn id="32" fill="hold">
                            <p:stCondLst>
                              <p:cond delay="1000"/>
                            </p:stCondLst>
                            <p:childTnLst>
                              <p:par>
                                <p:cTn id="33" presetID="15"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9"/>
                                        </p:tgtEl>
                                        <p:attrNameLst>
                                          <p:attrName>ppt_y</p:attrName>
                                        </p:attrNameLst>
                                      </p:cBhvr>
                                      <p:tavLst>
                                        <p:tav tm="0" fmla="#ppt_y+(sin(-2*pi*(1-$))*-#ppt_x+cos(-2*pi*(1-$))*(1-#ppt_y))*(1-$)">
                                          <p:val>
                                            <p:fltVal val="0"/>
                                          </p:val>
                                        </p:tav>
                                        <p:tav tm="100000">
                                          <p:val>
                                            <p:fltVal val="1"/>
                                          </p:val>
                                        </p:tav>
                                      </p:tavLst>
                                    </p:anim>
                                  </p:childTnLst>
                                </p:cTn>
                              </p:par>
                              <p:par>
                                <p:cTn id="39" presetID="15"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1000" fill="hold"/>
                                        <p:tgtEl>
                                          <p:spTgt spid="7"/>
                                        </p:tgtEl>
                                        <p:attrNameLst>
                                          <p:attrName>ppt_w</p:attrName>
                                        </p:attrNameLst>
                                      </p:cBhvr>
                                      <p:tavLst>
                                        <p:tav tm="0">
                                          <p:val>
                                            <p:fltVal val="0"/>
                                          </p:val>
                                        </p:tav>
                                        <p:tav tm="100000">
                                          <p:val>
                                            <p:strVal val="#ppt_w"/>
                                          </p:val>
                                        </p:tav>
                                      </p:tavLst>
                                    </p:anim>
                                    <p:anim calcmode="lin" valueType="num">
                                      <p:cBhvr>
                                        <p:cTn id="42" dur="1000" fill="hold"/>
                                        <p:tgtEl>
                                          <p:spTgt spid="7"/>
                                        </p:tgtEl>
                                        <p:attrNameLst>
                                          <p:attrName>ppt_h</p:attrName>
                                        </p:attrNameLst>
                                      </p:cBhvr>
                                      <p:tavLst>
                                        <p:tav tm="0">
                                          <p:val>
                                            <p:fltVal val="0"/>
                                          </p:val>
                                        </p:tav>
                                        <p:tav tm="100000">
                                          <p:val>
                                            <p:strVal val="#ppt_h"/>
                                          </p:val>
                                        </p:tav>
                                      </p:tavLst>
                                    </p:anim>
                                    <p:anim calcmode="lin" valueType="num">
                                      <p:cBhvr>
                                        <p:cTn id="43"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7"/>
                                        </p:tgtEl>
                                        <p:attrNameLst>
                                          <p:attrName>ppt_y</p:attrName>
                                        </p:attrNameLst>
                                      </p:cBhvr>
                                      <p:tavLst>
                                        <p:tav tm="0" fmla="#ppt_y+(sin(-2*pi*(1-$))*-#ppt_x+cos(-2*pi*(1-$))*(1-#ppt_y))*(1-$)">
                                          <p:val>
                                            <p:fltVal val="0"/>
                                          </p:val>
                                        </p:tav>
                                        <p:tav tm="100000">
                                          <p:val>
                                            <p:fltVal val="1"/>
                                          </p:val>
                                        </p:tav>
                                      </p:tavLst>
                                    </p:anim>
                                  </p:childTnLst>
                                </p:cTn>
                              </p:par>
                              <p:par>
                                <p:cTn id="45" presetID="1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0"/>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1000" fill="hold"/>
                                        <p:tgtEl>
                                          <p:spTgt spid="8"/>
                                        </p:tgtEl>
                                        <p:attrNameLst>
                                          <p:attrName>ppt_w</p:attrName>
                                        </p:attrNameLst>
                                      </p:cBhvr>
                                      <p:tavLst>
                                        <p:tav tm="0">
                                          <p:val>
                                            <p:fltVal val="0"/>
                                          </p:val>
                                        </p:tav>
                                        <p:tav tm="100000">
                                          <p:val>
                                            <p:strVal val="#ppt_w"/>
                                          </p:val>
                                        </p:tav>
                                      </p:tavLst>
                                    </p:anim>
                                    <p:anim calcmode="lin" valueType="num">
                                      <p:cBhvr>
                                        <p:cTn id="54" dur="1000" fill="hold"/>
                                        <p:tgtEl>
                                          <p:spTgt spid="8"/>
                                        </p:tgtEl>
                                        <p:attrNameLst>
                                          <p:attrName>ppt_h</p:attrName>
                                        </p:attrNameLst>
                                      </p:cBhvr>
                                      <p:tavLst>
                                        <p:tav tm="0">
                                          <p:val>
                                            <p:fltVal val="0"/>
                                          </p:val>
                                        </p:tav>
                                        <p:tav tm="100000">
                                          <p:val>
                                            <p:strVal val="#ppt_h"/>
                                          </p:val>
                                        </p:tav>
                                      </p:tavLst>
                                    </p:anim>
                                    <p:anim calcmode="lin" valueType="num">
                                      <p:cBhvr>
                                        <p:cTn id="55"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57" fill="hold">
                            <p:stCondLst>
                              <p:cond delay="2000"/>
                            </p:stCondLst>
                            <p:childTnLst>
                              <p:par>
                                <p:cTn id="58" presetID="10"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fade">
                                      <p:cBhvr>
                                        <p:cTn id="66" dur="500"/>
                                        <p:tgtEl>
                                          <p:spTgt spid="5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fade">
                                      <p:cBhvr>
                                        <p:cTn id="72" dur="500"/>
                                        <p:tgtEl>
                                          <p:spTgt spid="6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500"/>
                                        <p:tgtEl>
                                          <p:spTgt spid="5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a:off x="1652834" y="1484784"/>
            <a:ext cx="5257193" cy="2736304"/>
          </a:xfrm>
          <a:prstGeom prst="rect">
            <a:avLst/>
          </a:prstGeom>
          <a:blipFill>
            <a:blip r:embed="rId2"/>
            <a:srcRect/>
            <a:stretch>
              <a:fillRect l="-1726" t="40" r="-1547" b="-5166"/>
            </a:stretch>
          </a:blipFill>
          <a:ln w="285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5" name="Rectangle 3"/>
          <p:cNvSpPr/>
          <p:nvPr/>
        </p:nvSpPr>
        <p:spPr>
          <a:xfrm>
            <a:off x="5705027" y="1700808"/>
            <a:ext cx="1996480" cy="432048"/>
          </a:xfrm>
          <a:prstGeom prst="rect">
            <a:avLst/>
          </a:prstGeom>
          <a:solidFill>
            <a:srgbClr val="3B3838">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 name="矩形 5"/>
          <p:cNvSpPr/>
          <p:nvPr/>
        </p:nvSpPr>
        <p:spPr>
          <a:xfrm>
            <a:off x="5705028" y="1743146"/>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场地费用</a:t>
            </a:r>
            <a:endParaRPr lang="en-US" altLang="zh-CN" b="1" dirty="0">
              <a:solidFill>
                <a:schemeClr val="bg1"/>
              </a:solidFill>
              <a:latin typeface="微软雅黑" pitchFamily="34" charset="-122"/>
              <a:ea typeface="微软雅黑" pitchFamily="34" charset="-122"/>
            </a:endParaRPr>
          </a:p>
        </p:txBody>
      </p:sp>
      <p:sp>
        <p:nvSpPr>
          <p:cNvPr id="7" name="矩形 6"/>
          <p:cNvSpPr/>
          <p:nvPr/>
        </p:nvSpPr>
        <p:spPr>
          <a:xfrm>
            <a:off x="7928884" y="1484784"/>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8" name="矩形 47"/>
          <p:cNvSpPr>
            <a:spLocks noChangeArrowheads="1"/>
          </p:cNvSpPr>
          <p:nvPr/>
        </p:nvSpPr>
        <p:spPr bwMode="auto">
          <a:xfrm>
            <a:off x="7928197" y="1786025"/>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9" name="Rectangle 3"/>
          <p:cNvSpPr/>
          <p:nvPr/>
        </p:nvSpPr>
        <p:spPr>
          <a:xfrm>
            <a:off x="5705027" y="2636912"/>
            <a:ext cx="1996480" cy="432048"/>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 name="矩形 9"/>
          <p:cNvSpPr/>
          <p:nvPr/>
        </p:nvSpPr>
        <p:spPr>
          <a:xfrm>
            <a:off x="5705028" y="2679250"/>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营销推广</a:t>
            </a:r>
            <a:endParaRPr lang="en-US" altLang="zh-CN" b="1" dirty="0">
              <a:solidFill>
                <a:schemeClr val="bg1"/>
              </a:solidFill>
              <a:latin typeface="微软雅黑" pitchFamily="34" charset="-122"/>
              <a:ea typeface="微软雅黑" pitchFamily="34" charset="-122"/>
            </a:endParaRPr>
          </a:p>
        </p:txBody>
      </p:sp>
      <p:sp>
        <p:nvSpPr>
          <p:cNvPr id="11" name="矩形 10"/>
          <p:cNvSpPr/>
          <p:nvPr/>
        </p:nvSpPr>
        <p:spPr>
          <a:xfrm>
            <a:off x="7928884" y="242088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2" name="矩形 47"/>
          <p:cNvSpPr>
            <a:spLocks noChangeArrowheads="1"/>
          </p:cNvSpPr>
          <p:nvPr/>
        </p:nvSpPr>
        <p:spPr bwMode="auto">
          <a:xfrm>
            <a:off x="7928197" y="272212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13" name="Rectangle 3"/>
          <p:cNvSpPr/>
          <p:nvPr/>
        </p:nvSpPr>
        <p:spPr>
          <a:xfrm>
            <a:off x="5757291" y="3573016"/>
            <a:ext cx="1996480" cy="432048"/>
          </a:xfrm>
          <a:prstGeom prst="rect">
            <a:avLst/>
          </a:prstGeom>
          <a:solidFill>
            <a:srgbClr val="3B3838">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矩形 13"/>
          <p:cNvSpPr/>
          <p:nvPr/>
        </p:nvSpPr>
        <p:spPr>
          <a:xfrm>
            <a:off x="5757292" y="3615354"/>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人员招聘</a:t>
            </a:r>
            <a:endParaRPr lang="en-US" altLang="zh-CN" b="1" dirty="0">
              <a:solidFill>
                <a:schemeClr val="bg1"/>
              </a:solidFill>
              <a:latin typeface="微软雅黑" pitchFamily="34" charset="-122"/>
              <a:ea typeface="微软雅黑" pitchFamily="34" charset="-122"/>
            </a:endParaRPr>
          </a:p>
        </p:txBody>
      </p:sp>
      <p:sp>
        <p:nvSpPr>
          <p:cNvPr id="15" name="矩形 14"/>
          <p:cNvSpPr/>
          <p:nvPr/>
        </p:nvSpPr>
        <p:spPr>
          <a:xfrm>
            <a:off x="7981148" y="335699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6" name="矩形 47"/>
          <p:cNvSpPr>
            <a:spLocks noChangeArrowheads="1"/>
          </p:cNvSpPr>
          <p:nvPr/>
        </p:nvSpPr>
        <p:spPr bwMode="auto">
          <a:xfrm>
            <a:off x="7980461" y="365823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17" name="Oval 4"/>
          <p:cNvSpPr/>
          <p:nvPr/>
        </p:nvSpPr>
        <p:spPr>
          <a:xfrm>
            <a:off x="1937532" y="4603153"/>
            <a:ext cx="626458" cy="629230"/>
          </a:xfrm>
          <a:prstGeom prst="ellipse">
            <a:avLst/>
          </a:prstGeom>
          <a:solidFill>
            <a:srgbClr val="FFB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 name="Oval 12"/>
          <p:cNvSpPr/>
          <p:nvPr/>
        </p:nvSpPr>
        <p:spPr>
          <a:xfrm>
            <a:off x="4461191" y="4594337"/>
            <a:ext cx="635234" cy="638046"/>
          </a:xfrm>
          <a:prstGeom prst="ellipse">
            <a:avLst/>
          </a:prstGeom>
          <a:solidFill>
            <a:srgbClr val="D74B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 name="Oval 14"/>
          <p:cNvSpPr/>
          <p:nvPr/>
        </p:nvSpPr>
        <p:spPr>
          <a:xfrm>
            <a:off x="6865686" y="4603153"/>
            <a:ext cx="625072" cy="629230"/>
          </a:xfrm>
          <a:prstGeom prst="ellipse">
            <a:avLst/>
          </a:prstGeom>
          <a:solidFill>
            <a:srgbClr val="3FA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Oval 16"/>
          <p:cNvSpPr/>
          <p:nvPr/>
        </p:nvSpPr>
        <p:spPr>
          <a:xfrm>
            <a:off x="9362604" y="4603902"/>
            <a:ext cx="624328" cy="628481"/>
          </a:xfrm>
          <a:prstGeom prst="ellipse">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21" name="Group 20"/>
          <p:cNvGrpSpPr/>
          <p:nvPr/>
        </p:nvGrpSpPr>
        <p:grpSpPr>
          <a:xfrm>
            <a:off x="2080056" y="4742456"/>
            <a:ext cx="350811" cy="352989"/>
            <a:chOff x="7971783" y="2080670"/>
            <a:chExt cx="401822" cy="404317"/>
          </a:xfrm>
          <a:solidFill>
            <a:schemeClr val="bg1"/>
          </a:solidFill>
        </p:grpSpPr>
        <p:sp>
          <p:nvSpPr>
            <p:cNvPr id="22"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3"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4" name="Group 23"/>
          <p:cNvGrpSpPr/>
          <p:nvPr/>
        </p:nvGrpSpPr>
        <p:grpSpPr>
          <a:xfrm>
            <a:off x="4638298" y="4744911"/>
            <a:ext cx="344678" cy="300488"/>
            <a:chOff x="7540014" y="4306907"/>
            <a:chExt cx="389342" cy="339426"/>
          </a:xfrm>
          <a:solidFill>
            <a:schemeClr val="bg1"/>
          </a:solidFill>
        </p:grpSpPr>
        <p:sp>
          <p:nvSpPr>
            <p:cNvPr id="2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36" name="Group 35"/>
          <p:cNvGrpSpPr/>
          <p:nvPr/>
        </p:nvGrpSpPr>
        <p:grpSpPr>
          <a:xfrm>
            <a:off x="9497897" y="4742456"/>
            <a:ext cx="330806" cy="328630"/>
            <a:chOff x="6853673" y="3715407"/>
            <a:chExt cx="379359" cy="376864"/>
          </a:xfrm>
          <a:solidFill>
            <a:schemeClr val="bg1"/>
          </a:solidFill>
        </p:grpSpPr>
        <p:sp>
          <p:nvSpPr>
            <p:cNvPr id="3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8"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9"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0"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1"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2"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3"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4"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6"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7"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8"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9"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0"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1"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2"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3"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4"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55" name="Group 54"/>
          <p:cNvGrpSpPr/>
          <p:nvPr/>
        </p:nvGrpSpPr>
        <p:grpSpPr>
          <a:xfrm>
            <a:off x="7047485" y="4785161"/>
            <a:ext cx="261474" cy="339916"/>
            <a:chOff x="6421904" y="4798576"/>
            <a:chExt cx="299494" cy="389342"/>
          </a:xfrm>
          <a:solidFill>
            <a:schemeClr val="bg1"/>
          </a:solidFill>
        </p:grpSpPr>
        <p:sp>
          <p:nvSpPr>
            <p:cNvPr id="56"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7"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8" name="矩形 57"/>
          <p:cNvSpPr/>
          <p:nvPr/>
        </p:nvSpPr>
        <p:spPr>
          <a:xfrm>
            <a:off x="1459697" y="5346122"/>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9" name="矩形 47"/>
          <p:cNvSpPr>
            <a:spLocks noChangeArrowheads="1"/>
          </p:cNvSpPr>
          <p:nvPr/>
        </p:nvSpPr>
        <p:spPr bwMode="auto">
          <a:xfrm>
            <a:off x="1315681" y="5647363"/>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itchFamily="34" charset="-122"/>
              </a:rPr>
              <a:t>在此</a:t>
            </a:r>
            <a:r>
              <a:rPr lang="zh-CN" altLang="en-US" sz="1200" dirty="0">
                <a:solidFill>
                  <a:schemeClr val="tx1">
                    <a:lumMod val="50000"/>
                    <a:lumOff val="50000"/>
                  </a:schemeClr>
                </a:solidFill>
                <a:sym typeface="微软雅黑" pitchFamily="34" charset="-122"/>
              </a:rPr>
              <a:t>录入上述图表的描述说明，在此录入上述图表的描述说明。</a:t>
            </a:r>
          </a:p>
        </p:txBody>
      </p:sp>
      <p:sp>
        <p:nvSpPr>
          <p:cNvPr id="60" name="矩形 59"/>
          <p:cNvSpPr/>
          <p:nvPr/>
        </p:nvSpPr>
        <p:spPr>
          <a:xfrm>
            <a:off x="3982298" y="5346122"/>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61" name="矩形 47"/>
          <p:cNvSpPr>
            <a:spLocks noChangeArrowheads="1"/>
          </p:cNvSpPr>
          <p:nvPr/>
        </p:nvSpPr>
        <p:spPr bwMode="auto">
          <a:xfrm>
            <a:off x="3838282" y="5647363"/>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itchFamily="34" charset="-122"/>
              </a:rPr>
              <a:t>在此</a:t>
            </a:r>
            <a:r>
              <a:rPr lang="zh-CN" altLang="en-US" sz="1200" dirty="0">
                <a:solidFill>
                  <a:schemeClr val="tx1">
                    <a:lumMod val="50000"/>
                    <a:lumOff val="50000"/>
                  </a:schemeClr>
                </a:solidFill>
                <a:sym typeface="微软雅黑" pitchFamily="34" charset="-122"/>
              </a:rPr>
              <a:t>录入上述图表的描述说明，在此录入上述图表的描述说明。</a:t>
            </a:r>
          </a:p>
        </p:txBody>
      </p:sp>
      <p:sp>
        <p:nvSpPr>
          <p:cNvPr id="62" name="矩形 61"/>
          <p:cNvSpPr/>
          <p:nvPr/>
        </p:nvSpPr>
        <p:spPr>
          <a:xfrm>
            <a:off x="8883711" y="5346122"/>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63" name="矩形 47"/>
          <p:cNvSpPr>
            <a:spLocks noChangeArrowheads="1"/>
          </p:cNvSpPr>
          <p:nvPr/>
        </p:nvSpPr>
        <p:spPr bwMode="auto">
          <a:xfrm>
            <a:off x="8739695" y="5647363"/>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itchFamily="34" charset="-122"/>
              </a:rPr>
              <a:t>在此</a:t>
            </a:r>
            <a:r>
              <a:rPr lang="zh-CN" altLang="en-US" sz="1200" dirty="0">
                <a:solidFill>
                  <a:schemeClr val="tx1">
                    <a:lumMod val="50000"/>
                    <a:lumOff val="50000"/>
                  </a:schemeClr>
                </a:solidFill>
                <a:sym typeface="微软雅黑" pitchFamily="34" charset="-122"/>
              </a:rPr>
              <a:t>录入上述图表的描述说明，在此录入上述图表的描述说明。</a:t>
            </a:r>
          </a:p>
        </p:txBody>
      </p:sp>
      <p:sp>
        <p:nvSpPr>
          <p:cNvPr id="64" name="矩形 63"/>
          <p:cNvSpPr/>
          <p:nvPr/>
        </p:nvSpPr>
        <p:spPr>
          <a:xfrm>
            <a:off x="6385735" y="5346122"/>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65" name="矩形 47"/>
          <p:cNvSpPr>
            <a:spLocks noChangeArrowheads="1"/>
          </p:cNvSpPr>
          <p:nvPr/>
        </p:nvSpPr>
        <p:spPr bwMode="auto">
          <a:xfrm>
            <a:off x="6241719" y="5647363"/>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itchFamily="34" charset="-122"/>
              </a:rPr>
              <a:t>在此</a:t>
            </a:r>
            <a:r>
              <a:rPr lang="zh-CN" altLang="en-US" sz="1200" dirty="0">
                <a:solidFill>
                  <a:schemeClr val="tx1">
                    <a:lumMod val="50000"/>
                    <a:lumOff val="50000"/>
                  </a:schemeClr>
                </a:solidFill>
                <a:sym typeface="微软雅黑" pitchFamily="34" charset="-122"/>
              </a:rPr>
              <a:t>录入上述图表的描述说明，在此录入上述图表的描述说明。</a:t>
            </a:r>
          </a:p>
        </p:txBody>
      </p:sp>
      <p:sp>
        <p:nvSpPr>
          <p:cNvPr id="66" name="标题 4"/>
          <p:cNvSpPr txBox="1"/>
          <p:nvPr/>
        </p:nvSpPr>
        <p:spPr>
          <a:xfrm>
            <a:off x="1041410" y="520711"/>
            <a:ext cx="42057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rgbClr val="3F3F3F"/>
                </a:solidFill>
                <a:latin typeface="Impact MT Std" pitchFamily="34" charset="0"/>
                <a:ea typeface="微软雅黑" pitchFamily="34" charset="-122"/>
              </a:rPr>
              <a:t>资金用途</a:t>
            </a:r>
            <a:endParaRPr lang="en-US" altLang="zh-CN" sz="2400" b="1" dirty="0" smtClean="0">
              <a:solidFill>
                <a:srgbClr val="3F3F3F"/>
              </a:solidFill>
              <a:latin typeface="Impact MT Std" pitchFamily="34" charset="0"/>
              <a:ea typeface="微软雅黑" pitchFamily="34" charset="-122"/>
            </a:endParaRPr>
          </a:p>
          <a:p>
            <a:pPr algn="l"/>
            <a:r>
              <a:rPr lang="en-US" altLang="zh-CN" sz="1400" b="1" dirty="0">
                <a:solidFill>
                  <a:srgbClr val="3F3F3F"/>
                </a:solidFill>
                <a:latin typeface="Impact MT Std" pitchFamily="34" charset="0"/>
                <a:ea typeface="微软雅黑" pitchFamily="34" charset="-122"/>
              </a:rPr>
              <a:t>FINANCING PURPOSES</a:t>
            </a:r>
            <a:endParaRPr lang="zh-CN" altLang="en-US" sz="1400" b="1" dirty="0">
              <a:solidFill>
                <a:srgbClr val="3F3F3F"/>
              </a:solidFill>
              <a:latin typeface="Impact MT Std" pitchFamily="34" charset="0"/>
              <a:ea typeface="微软雅黑" pitchFamily="34" charset="-122"/>
            </a:endParaRPr>
          </a:p>
          <a:p>
            <a:pPr algn="l"/>
            <a:endParaRPr lang="zh-CN" altLang="en-US" sz="2400" b="1" dirty="0" smtClean="0">
              <a:solidFill>
                <a:srgbClr val="3F3F3F"/>
              </a:solidFill>
              <a:latin typeface="Impact MT Std" pitchFamily="34" charset="0"/>
              <a:ea typeface="微软雅黑" pitchFamily="34" charset="-122"/>
            </a:endParaRPr>
          </a:p>
        </p:txBody>
      </p:sp>
    </p:spTree>
    <p:extLst>
      <p:ext uri="{BB962C8B-B14F-4D97-AF65-F5344CB8AC3E}">
        <p14:creationId xmlns:p14="http://schemas.microsoft.com/office/powerpoint/2010/main" val="318743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400"/>
                                        <p:tgtEl>
                                          <p:spTgt spid="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400"/>
                                        <p:tgtEl>
                                          <p:spTgt spid="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400"/>
                                        <p:tgtEl>
                                          <p:spTgt spid="8"/>
                                        </p:tgtEl>
                                      </p:cBhvr>
                                    </p:animEffect>
                                  </p:childTnLst>
                                </p:cTn>
                              </p:par>
                            </p:childTnLst>
                          </p:cTn>
                        </p:par>
                        <p:par>
                          <p:cTn id="22" fill="hold">
                            <p:stCondLst>
                              <p:cond delay="1400"/>
                            </p:stCondLst>
                            <p:childTnLst>
                              <p:par>
                                <p:cTn id="23" presetID="22" presetClass="entr" presetSubtype="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400"/>
                                        <p:tgtEl>
                                          <p:spTgt spid="1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400"/>
                                        <p:tgtEl>
                                          <p:spTgt spid="1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2"/>
                                        </p:tgtEl>
                                        <p:attrNameLst>
                                          <p:attrName>style.visibility</p:attrName>
                                        </p:attrNameLst>
                                      </p:cBhvr>
                                      <p:to>
                                        <p:strVal val="visible"/>
                                      </p:to>
                                    </p:set>
                                    <p:animEffect transition="in" filter="randombar(horizontal)">
                                      <p:cBhvr>
                                        <p:cTn id="34" dur="400"/>
                                        <p:tgtEl>
                                          <p:spTgt spid="12"/>
                                        </p:tgtEl>
                                      </p:cBhvr>
                                    </p:animEffect>
                                  </p:childTnLst>
                                </p:cTn>
                              </p:par>
                            </p:childTnLst>
                          </p:cTn>
                        </p:par>
                        <p:par>
                          <p:cTn id="35" fill="hold">
                            <p:stCondLst>
                              <p:cond delay="23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Effect transition="in" filter="randombar(horizontal)">
                                      <p:cBhvr>
                                        <p:cTn id="41" dur="400"/>
                                        <p:tgtEl>
                                          <p:spTgt spid="1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400"/>
                                        <p:tgtEl>
                                          <p:spTgt spid="1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400"/>
                                        <p:tgtEl>
                                          <p:spTgt spid="16"/>
                                        </p:tgtEl>
                                      </p:cBhvr>
                                    </p:animEffect>
                                  </p:childTnLst>
                                </p:cTn>
                              </p:par>
                            </p:childTnLst>
                          </p:cTn>
                        </p:par>
                        <p:par>
                          <p:cTn id="48" fill="hold">
                            <p:stCondLst>
                              <p:cond delay="3200"/>
                            </p:stCondLst>
                            <p:childTnLst>
                              <p:par>
                                <p:cTn id="49" presetID="21" presetClass="entr" presetSubtype="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heel(1)">
                                      <p:cBhvr>
                                        <p:cTn id="51" dur="400"/>
                                        <p:tgtEl>
                                          <p:spTgt spid="17"/>
                                        </p:tgtEl>
                                      </p:cBhvr>
                                    </p:animEffect>
                                  </p:childTnLst>
                                </p:cTn>
                              </p:par>
                            </p:childTnLst>
                          </p:cTn>
                        </p:par>
                        <p:par>
                          <p:cTn id="52" fill="hold">
                            <p:stCondLst>
                              <p:cond delay="3600"/>
                            </p:stCondLst>
                            <p:childTnLst>
                              <p:par>
                                <p:cTn id="53" presetID="21" presetClass="entr" presetSubtype="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heel(1)">
                                      <p:cBhvr>
                                        <p:cTn id="55" dur="400"/>
                                        <p:tgtEl>
                                          <p:spTgt spid="18"/>
                                        </p:tgtEl>
                                      </p:cBhvr>
                                    </p:animEffect>
                                  </p:childTnLst>
                                </p:cTn>
                              </p:par>
                            </p:childTnLst>
                          </p:cTn>
                        </p:par>
                        <p:par>
                          <p:cTn id="56" fill="hold">
                            <p:stCondLst>
                              <p:cond delay="4000"/>
                            </p:stCondLst>
                            <p:childTnLst>
                              <p:par>
                                <p:cTn id="57" presetID="21" presetClass="entr" presetSubtype="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heel(1)">
                                      <p:cBhvr>
                                        <p:cTn id="59" dur="400"/>
                                        <p:tgtEl>
                                          <p:spTgt spid="19"/>
                                        </p:tgtEl>
                                      </p:cBhvr>
                                    </p:animEffect>
                                  </p:childTnLst>
                                </p:cTn>
                              </p:par>
                            </p:childTnLst>
                          </p:cTn>
                        </p:par>
                        <p:par>
                          <p:cTn id="60" fill="hold">
                            <p:stCondLst>
                              <p:cond delay="4400"/>
                            </p:stCondLst>
                            <p:childTnLst>
                              <p:par>
                                <p:cTn id="61" presetID="21"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heel(1)">
                                      <p:cBhvr>
                                        <p:cTn id="63" dur="400"/>
                                        <p:tgtEl>
                                          <p:spTgt spid="20"/>
                                        </p:tgtEl>
                                      </p:cBhvr>
                                    </p:animEffect>
                                  </p:childTnLst>
                                </p:cTn>
                              </p:par>
                            </p:childTnLst>
                          </p:cTn>
                        </p:par>
                        <p:par>
                          <p:cTn id="64" fill="hold">
                            <p:stCondLst>
                              <p:cond delay="4800"/>
                            </p:stCondLst>
                            <p:childTnLst>
                              <p:par>
                                <p:cTn id="65" presetID="10" presetClass="entr" presetSubtype="0"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childTnLst>
                                </p:cTn>
                              </p:par>
                              <p:par>
                                <p:cTn id="68" presetID="10" presetClass="entr" presetSubtype="0" fill="hold"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250"/>
                                        <p:tgtEl>
                                          <p:spTgt spid="24"/>
                                        </p:tgtEl>
                                      </p:cBhvr>
                                    </p:animEffect>
                                  </p:childTnLst>
                                </p:cTn>
                              </p:par>
                              <p:par>
                                <p:cTn id="71" presetID="10" presetClass="entr" presetSubtype="0" fill="hold"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50"/>
                                        <p:tgtEl>
                                          <p:spTgt spid="55"/>
                                        </p:tgtEl>
                                      </p:cBhvr>
                                    </p:animEffect>
                                  </p:childTnLst>
                                </p:cTn>
                              </p:par>
                              <p:par>
                                <p:cTn id="74" presetID="10" presetClass="entr" presetSubtype="0" fill="hold"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250"/>
                                        <p:tgtEl>
                                          <p:spTgt spid="36"/>
                                        </p:tgtEl>
                                      </p:cBhvr>
                                    </p:animEffect>
                                  </p:childTnLst>
                                </p:cTn>
                              </p:par>
                              <p:par>
                                <p:cTn id="77" presetID="14" presetClass="entr" presetSubtype="10" fill="hold" grpId="0" nodeType="withEffect">
                                  <p:stCondLst>
                                    <p:cond delay="750"/>
                                  </p:stCondLst>
                                  <p:childTnLst>
                                    <p:set>
                                      <p:cBhvr>
                                        <p:cTn id="78" dur="1" fill="hold">
                                          <p:stCondLst>
                                            <p:cond delay="0"/>
                                          </p:stCondLst>
                                        </p:cTn>
                                        <p:tgtEl>
                                          <p:spTgt spid="58"/>
                                        </p:tgtEl>
                                        <p:attrNameLst>
                                          <p:attrName>style.visibility</p:attrName>
                                        </p:attrNameLst>
                                      </p:cBhvr>
                                      <p:to>
                                        <p:strVal val="visible"/>
                                      </p:to>
                                    </p:set>
                                    <p:animEffect transition="in" filter="randombar(horizontal)">
                                      <p:cBhvr>
                                        <p:cTn id="79" dur="400"/>
                                        <p:tgtEl>
                                          <p:spTgt spid="58"/>
                                        </p:tgtEl>
                                      </p:cBhvr>
                                    </p:animEffect>
                                  </p:childTnLst>
                                </p:cTn>
                              </p:par>
                              <p:par>
                                <p:cTn id="80" presetID="14" presetClass="entr" presetSubtype="10" fill="hold" grpId="0" nodeType="withEffect">
                                  <p:stCondLst>
                                    <p:cond delay="750"/>
                                  </p:stCondLst>
                                  <p:childTnLst>
                                    <p:set>
                                      <p:cBhvr>
                                        <p:cTn id="81" dur="1" fill="hold">
                                          <p:stCondLst>
                                            <p:cond delay="0"/>
                                          </p:stCondLst>
                                        </p:cTn>
                                        <p:tgtEl>
                                          <p:spTgt spid="59"/>
                                        </p:tgtEl>
                                        <p:attrNameLst>
                                          <p:attrName>style.visibility</p:attrName>
                                        </p:attrNameLst>
                                      </p:cBhvr>
                                      <p:to>
                                        <p:strVal val="visible"/>
                                      </p:to>
                                    </p:set>
                                    <p:animEffect transition="in" filter="randombar(horizontal)">
                                      <p:cBhvr>
                                        <p:cTn id="82" dur="400"/>
                                        <p:tgtEl>
                                          <p:spTgt spid="59"/>
                                        </p:tgtEl>
                                      </p:cBhvr>
                                    </p:animEffect>
                                  </p:childTnLst>
                                </p:cTn>
                              </p:par>
                              <p:par>
                                <p:cTn id="83" presetID="14" presetClass="entr" presetSubtype="10" fill="hold" grpId="0" nodeType="withEffect">
                                  <p:stCondLst>
                                    <p:cond delay="750"/>
                                  </p:stCondLst>
                                  <p:childTnLst>
                                    <p:set>
                                      <p:cBhvr>
                                        <p:cTn id="84" dur="1" fill="hold">
                                          <p:stCondLst>
                                            <p:cond delay="0"/>
                                          </p:stCondLst>
                                        </p:cTn>
                                        <p:tgtEl>
                                          <p:spTgt spid="60"/>
                                        </p:tgtEl>
                                        <p:attrNameLst>
                                          <p:attrName>style.visibility</p:attrName>
                                        </p:attrNameLst>
                                      </p:cBhvr>
                                      <p:to>
                                        <p:strVal val="visible"/>
                                      </p:to>
                                    </p:set>
                                    <p:animEffect transition="in" filter="randombar(horizontal)">
                                      <p:cBhvr>
                                        <p:cTn id="85" dur="400"/>
                                        <p:tgtEl>
                                          <p:spTgt spid="60"/>
                                        </p:tgtEl>
                                      </p:cBhvr>
                                    </p:animEffect>
                                  </p:childTnLst>
                                </p:cTn>
                              </p:par>
                              <p:par>
                                <p:cTn id="86" presetID="14" presetClass="entr" presetSubtype="10" fill="hold" grpId="0" nodeType="withEffect">
                                  <p:stCondLst>
                                    <p:cond delay="750"/>
                                  </p:stCondLst>
                                  <p:childTnLst>
                                    <p:set>
                                      <p:cBhvr>
                                        <p:cTn id="87" dur="1" fill="hold">
                                          <p:stCondLst>
                                            <p:cond delay="0"/>
                                          </p:stCondLst>
                                        </p:cTn>
                                        <p:tgtEl>
                                          <p:spTgt spid="61"/>
                                        </p:tgtEl>
                                        <p:attrNameLst>
                                          <p:attrName>style.visibility</p:attrName>
                                        </p:attrNameLst>
                                      </p:cBhvr>
                                      <p:to>
                                        <p:strVal val="visible"/>
                                      </p:to>
                                    </p:set>
                                    <p:animEffect transition="in" filter="randombar(horizontal)">
                                      <p:cBhvr>
                                        <p:cTn id="88" dur="400"/>
                                        <p:tgtEl>
                                          <p:spTgt spid="61"/>
                                        </p:tgtEl>
                                      </p:cBhvr>
                                    </p:animEffect>
                                  </p:childTnLst>
                                </p:cTn>
                              </p:par>
                              <p:par>
                                <p:cTn id="89" presetID="14" presetClass="entr" presetSubtype="10" fill="hold" grpId="0" nodeType="withEffect">
                                  <p:stCondLst>
                                    <p:cond delay="750"/>
                                  </p:stCondLst>
                                  <p:childTnLst>
                                    <p:set>
                                      <p:cBhvr>
                                        <p:cTn id="90" dur="1" fill="hold">
                                          <p:stCondLst>
                                            <p:cond delay="0"/>
                                          </p:stCondLst>
                                        </p:cTn>
                                        <p:tgtEl>
                                          <p:spTgt spid="62"/>
                                        </p:tgtEl>
                                        <p:attrNameLst>
                                          <p:attrName>style.visibility</p:attrName>
                                        </p:attrNameLst>
                                      </p:cBhvr>
                                      <p:to>
                                        <p:strVal val="visible"/>
                                      </p:to>
                                    </p:set>
                                    <p:animEffect transition="in" filter="randombar(horizontal)">
                                      <p:cBhvr>
                                        <p:cTn id="91" dur="400"/>
                                        <p:tgtEl>
                                          <p:spTgt spid="62"/>
                                        </p:tgtEl>
                                      </p:cBhvr>
                                    </p:animEffect>
                                  </p:childTnLst>
                                </p:cTn>
                              </p:par>
                              <p:par>
                                <p:cTn id="92" presetID="14" presetClass="entr" presetSubtype="10" fill="hold" grpId="0" nodeType="withEffect">
                                  <p:stCondLst>
                                    <p:cond delay="750"/>
                                  </p:stCondLst>
                                  <p:childTnLst>
                                    <p:set>
                                      <p:cBhvr>
                                        <p:cTn id="93" dur="1" fill="hold">
                                          <p:stCondLst>
                                            <p:cond delay="0"/>
                                          </p:stCondLst>
                                        </p:cTn>
                                        <p:tgtEl>
                                          <p:spTgt spid="63"/>
                                        </p:tgtEl>
                                        <p:attrNameLst>
                                          <p:attrName>style.visibility</p:attrName>
                                        </p:attrNameLst>
                                      </p:cBhvr>
                                      <p:to>
                                        <p:strVal val="visible"/>
                                      </p:to>
                                    </p:set>
                                    <p:animEffect transition="in" filter="randombar(horizontal)">
                                      <p:cBhvr>
                                        <p:cTn id="94" dur="400"/>
                                        <p:tgtEl>
                                          <p:spTgt spid="63"/>
                                        </p:tgtEl>
                                      </p:cBhvr>
                                    </p:animEffect>
                                  </p:childTnLst>
                                </p:cTn>
                              </p:par>
                              <p:par>
                                <p:cTn id="95" presetID="14" presetClass="entr" presetSubtype="10" fill="hold" grpId="0" nodeType="withEffect">
                                  <p:stCondLst>
                                    <p:cond delay="750"/>
                                  </p:stCondLst>
                                  <p:childTnLst>
                                    <p:set>
                                      <p:cBhvr>
                                        <p:cTn id="96" dur="1" fill="hold">
                                          <p:stCondLst>
                                            <p:cond delay="0"/>
                                          </p:stCondLst>
                                        </p:cTn>
                                        <p:tgtEl>
                                          <p:spTgt spid="64"/>
                                        </p:tgtEl>
                                        <p:attrNameLst>
                                          <p:attrName>style.visibility</p:attrName>
                                        </p:attrNameLst>
                                      </p:cBhvr>
                                      <p:to>
                                        <p:strVal val="visible"/>
                                      </p:to>
                                    </p:set>
                                    <p:animEffect transition="in" filter="randombar(horizontal)">
                                      <p:cBhvr>
                                        <p:cTn id="97" dur="400"/>
                                        <p:tgtEl>
                                          <p:spTgt spid="64"/>
                                        </p:tgtEl>
                                      </p:cBhvr>
                                    </p:animEffect>
                                  </p:childTnLst>
                                </p:cTn>
                              </p:par>
                              <p:par>
                                <p:cTn id="98" presetID="14" presetClass="entr" presetSubtype="10" fill="hold" grpId="0" nodeType="withEffect">
                                  <p:stCondLst>
                                    <p:cond delay="750"/>
                                  </p:stCondLst>
                                  <p:childTnLst>
                                    <p:set>
                                      <p:cBhvr>
                                        <p:cTn id="99" dur="1" fill="hold">
                                          <p:stCondLst>
                                            <p:cond delay="0"/>
                                          </p:stCondLst>
                                        </p:cTn>
                                        <p:tgtEl>
                                          <p:spTgt spid="65"/>
                                        </p:tgtEl>
                                        <p:attrNameLst>
                                          <p:attrName>style.visibility</p:attrName>
                                        </p:attrNameLst>
                                      </p:cBhvr>
                                      <p:to>
                                        <p:strVal val="visible"/>
                                      </p:to>
                                    </p:set>
                                    <p:animEffect transition="in" filter="randombar(horizontal)">
                                      <p:cBhvr>
                                        <p:cTn id="100" dur="4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animBg="1"/>
      <p:bldP spid="10" grpId="0"/>
      <p:bldP spid="11" grpId="0"/>
      <p:bldP spid="12" grpId="0"/>
      <p:bldP spid="13" grpId="0" animBg="1"/>
      <p:bldP spid="14" grpId="0"/>
      <p:bldP spid="15" grpId="0"/>
      <p:bldP spid="16" grpId="0"/>
      <p:bldP spid="17" grpId="0" animBg="1"/>
      <p:bldP spid="18" grpId="0" animBg="1"/>
      <p:bldP spid="19" grpId="0" animBg="1"/>
      <p:bldP spid="20" grpId="0" animBg="1"/>
      <p:bldP spid="58" grpId="0"/>
      <p:bldP spid="59" grpId="0"/>
      <p:bldP spid="60" grpId="0"/>
      <p:bldP spid="61" grpId="0"/>
      <p:bldP spid="62" grpId="0"/>
      <p:bldP spid="63" grpId="0"/>
      <p:bldP spid="64" grpId="0"/>
      <p:bldP spid="6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b="16191"/>
          <a:stretch>
            <a:fillRect/>
          </a:stretch>
        </p:blipFill>
        <p:spPr>
          <a:xfrm>
            <a:off x="0" y="0"/>
            <a:ext cx="12192000" cy="6858001"/>
          </a:xfrm>
          <a:prstGeom prst="rect">
            <a:avLst/>
          </a:prstGeom>
        </p:spPr>
      </p:pic>
      <p:pic>
        <p:nvPicPr>
          <p:cNvPr id="70" name="图片 69"/>
          <p:cNvPicPr>
            <a:picLocks noChangeAspect="1"/>
          </p:cNvPicPr>
          <p:nvPr/>
        </p:nvPicPr>
        <p:blipFill rotWithShape="1">
          <a:blip r:embed="rId4">
            <a:extLst>
              <a:ext uri="{28A0092B-C50C-407E-A947-70E740481C1C}">
                <a14:useLocalDpi xmlns:a14="http://schemas.microsoft.com/office/drawing/2010/main" val="0"/>
              </a:ext>
            </a:extLst>
          </a:blip>
          <a:srcRect b="16191"/>
          <a:stretch>
            <a:fillRect/>
          </a:stretch>
        </p:blipFill>
        <p:spPr>
          <a:xfrm>
            <a:off x="0" y="-3619"/>
            <a:ext cx="12192000" cy="6858001"/>
          </a:xfrm>
          <a:prstGeom prst="rect">
            <a:avLst/>
          </a:prstGeom>
        </p:spPr>
      </p:pic>
      <p:sp>
        <p:nvSpPr>
          <p:cNvPr id="71" name="矩形 70"/>
          <p:cNvSpPr/>
          <p:nvPr/>
        </p:nvSpPr>
        <p:spPr>
          <a:xfrm>
            <a:off x="579763" y="2794440"/>
            <a:ext cx="6506837" cy="1261884"/>
          </a:xfrm>
          <a:prstGeom prst="rect">
            <a:avLst/>
          </a:prstGeom>
          <a:effectLst>
            <a:outerShdw blurRad="50800" dist="38100" algn="l" rotWithShape="0">
              <a:prstClr val="black">
                <a:alpha val="40000"/>
              </a:prstClr>
            </a:outerShdw>
          </a:effectLst>
        </p:spPr>
        <p:txBody>
          <a:bodyPr wrap="square">
            <a:spAutoFit/>
          </a:bodyPr>
          <a:lstStyle/>
          <a:p>
            <a:r>
              <a:rPr lang="zh-CN" altLang="en-US" sz="4000" b="1" dirty="0">
                <a:solidFill>
                  <a:schemeClr val="bg1">
                    <a:lumMod val="95000"/>
                  </a:schemeClr>
                </a:solidFill>
                <a:latin typeface="微软雅黑" pitchFamily="34" charset="-122"/>
                <a:ea typeface="微软雅黑" pitchFamily="34" charset="-122"/>
              </a:rPr>
              <a:t>每一个成功者都有一个</a:t>
            </a:r>
            <a:r>
              <a:rPr lang="zh-CN" altLang="en-US" sz="4000" b="1" dirty="0" smtClean="0">
                <a:solidFill>
                  <a:schemeClr val="bg1">
                    <a:lumMod val="95000"/>
                  </a:schemeClr>
                </a:solidFill>
                <a:latin typeface="微软雅黑" pitchFamily="34" charset="-122"/>
                <a:ea typeface="微软雅黑" pitchFamily="34" charset="-122"/>
              </a:rPr>
              <a:t>开始</a:t>
            </a:r>
            <a:r>
              <a:rPr lang="zh-CN" altLang="en-US" sz="3600" dirty="0" smtClean="0">
                <a:solidFill>
                  <a:schemeClr val="bg1">
                    <a:lumMod val="95000"/>
                  </a:schemeClr>
                </a:solidFill>
                <a:latin typeface="微软雅黑" pitchFamily="34" charset="-122"/>
                <a:ea typeface="微软雅黑" pitchFamily="34" charset="-122"/>
              </a:rPr>
              <a:t>勇于</a:t>
            </a:r>
            <a:r>
              <a:rPr lang="zh-CN" altLang="en-US" sz="3600" dirty="0">
                <a:solidFill>
                  <a:schemeClr val="bg1">
                    <a:lumMod val="95000"/>
                  </a:schemeClr>
                </a:solidFill>
                <a:latin typeface="微软雅黑" pitchFamily="34" charset="-122"/>
                <a:ea typeface="微软雅黑" pitchFamily="34" charset="-122"/>
              </a:rPr>
              <a:t>开始</a:t>
            </a:r>
            <a:r>
              <a:rPr lang="zh-CN" altLang="en-US" sz="3600" dirty="0" smtClean="0">
                <a:solidFill>
                  <a:schemeClr val="bg1">
                    <a:lumMod val="95000"/>
                  </a:schemeClr>
                </a:solidFill>
                <a:latin typeface="微软雅黑" pitchFamily="34" charset="-122"/>
                <a:ea typeface="微软雅黑" pitchFamily="34" charset="-122"/>
              </a:rPr>
              <a:t>，才能</a:t>
            </a:r>
            <a:r>
              <a:rPr lang="zh-CN" altLang="en-US" sz="3600" dirty="0">
                <a:solidFill>
                  <a:schemeClr val="bg1">
                    <a:lumMod val="95000"/>
                  </a:schemeClr>
                </a:solidFill>
                <a:latin typeface="微软雅黑" pitchFamily="34" charset="-122"/>
                <a:ea typeface="微软雅黑" pitchFamily="34" charset="-122"/>
              </a:rPr>
              <a:t>找到成功的路</a:t>
            </a:r>
            <a:endParaRPr lang="zh-CN" altLang="en-US" sz="4000"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7960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1000"/>
                                        <p:tgtEl>
                                          <p:spTgt spid="71"/>
                                        </p:tgtEl>
                                      </p:cBhvr>
                                    </p:animEffect>
                                    <p:anim calcmode="lin" valueType="num">
                                      <p:cBhvr>
                                        <p:cTn id="12" dur="1000" fill="hold"/>
                                        <p:tgtEl>
                                          <p:spTgt spid="71"/>
                                        </p:tgtEl>
                                        <p:attrNameLst>
                                          <p:attrName>ppt_x</p:attrName>
                                        </p:attrNameLst>
                                      </p:cBhvr>
                                      <p:tavLst>
                                        <p:tav tm="0">
                                          <p:val>
                                            <p:strVal val="#ppt_x"/>
                                          </p:val>
                                        </p:tav>
                                        <p:tav tm="100000">
                                          <p:val>
                                            <p:strVal val="#ppt_x"/>
                                          </p:val>
                                        </p:tav>
                                      </p:tavLst>
                                    </p:anim>
                                    <p:anim calcmode="lin" valueType="num">
                                      <p:cBhvr>
                                        <p:cTn id="13"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blipFill>
            <a:blip r:embed="rId4"/>
            <a:stretch>
              <a:fillRect l="-940" t="-555" r="-3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3"/>
          <p:cNvSpPr txBox="1">
            <a:spLocks noChangeArrowheads="1"/>
          </p:cNvSpPr>
          <p:nvPr/>
        </p:nvSpPr>
        <p:spPr bwMode="auto">
          <a:xfrm>
            <a:off x="9989114" y="347045"/>
            <a:ext cx="1885992" cy="77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en-US" altLang="zh-CN" sz="4000" b="1" dirty="0" smtClean="0">
                <a:solidFill>
                  <a:srgbClr val="3B3838"/>
                </a:solidFill>
                <a:latin typeface="微软雅黑" pitchFamily="34" charset="-122"/>
                <a:ea typeface="微软雅黑" pitchFamily="34" charset="-122"/>
              </a:rPr>
              <a:t>LOGO</a:t>
            </a:r>
            <a:endParaRPr lang="zh-CN" sz="4000" b="1" dirty="0">
              <a:solidFill>
                <a:srgbClr val="3B3838"/>
              </a:solidFill>
              <a:latin typeface="微软雅黑" pitchFamily="34" charset="-122"/>
              <a:ea typeface="微软雅黑" pitchFamily="34" charset="-122"/>
            </a:endParaRPr>
          </a:p>
        </p:txBody>
      </p:sp>
      <p:grpSp>
        <p:nvGrpSpPr>
          <p:cNvPr id="13" name="组合 12"/>
          <p:cNvGrpSpPr/>
          <p:nvPr/>
        </p:nvGrpSpPr>
        <p:grpSpPr>
          <a:xfrm>
            <a:off x="5572125" y="2364070"/>
            <a:ext cx="7124700" cy="2325687"/>
            <a:chOff x="5572125" y="2364070"/>
            <a:chExt cx="7124700" cy="2325687"/>
          </a:xfrm>
        </p:grpSpPr>
        <p:sp>
          <p:nvSpPr>
            <p:cNvPr id="5" name="矩形 4"/>
            <p:cNvSpPr/>
            <p:nvPr>
              <p:custDataLst>
                <p:tags r:id="rId1"/>
              </p:custDataLst>
            </p:nvPr>
          </p:nvSpPr>
          <p:spPr>
            <a:xfrm>
              <a:off x="6096000" y="2857500"/>
              <a:ext cx="6115050" cy="1460379"/>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rtlCol="0" anchor="ctr"/>
            <a:lstStyle/>
            <a:p>
              <a:pPr lvl="0">
                <a:lnSpc>
                  <a:spcPct val="150000"/>
                </a:lnSpc>
              </a:pPr>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6" name="矩形 5"/>
            <p:cNvSpPr/>
            <p:nvPr>
              <p:custDataLst>
                <p:tags r:id="rId2"/>
              </p:custDataLst>
            </p:nvPr>
          </p:nvSpPr>
          <p:spPr>
            <a:xfrm>
              <a:off x="8202612" y="2857500"/>
              <a:ext cx="4494213" cy="1338828"/>
            </a:xfrm>
            <a:prstGeom prst="rect">
              <a:avLst/>
            </a:prstGeom>
          </p:spPr>
          <p:txBody>
            <a:bodyPr wrap="square">
              <a:spAutoFit/>
            </a:bodyPr>
            <a:lstStyle/>
            <a:p>
              <a:pPr lvl="0">
                <a:lnSpc>
                  <a:spcPct val="150000"/>
                </a:lnSpc>
              </a:pPr>
              <a:r>
                <a:rPr lang="zh-CN" altLang="en-US" dirty="0">
                  <a:solidFill>
                    <a:schemeClr val="bg1">
                      <a:lumMod val="95000"/>
                    </a:schemeClr>
                  </a:solidFill>
                  <a:latin typeface="微软雅黑" pitchFamily="34" charset="-122"/>
                  <a:ea typeface="微软雅黑" pitchFamily="34" charset="-122"/>
                </a:rPr>
                <a:t>手机</a:t>
              </a:r>
              <a:r>
                <a:rPr lang="zh-CN" altLang="en-US" dirty="0" smtClean="0">
                  <a:solidFill>
                    <a:schemeClr val="bg1">
                      <a:lumMod val="95000"/>
                    </a:schemeClr>
                  </a:solidFill>
                  <a:latin typeface="微软雅黑" pitchFamily="34" charset="-122"/>
                  <a:ea typeface="微软雅黑" pitchFamily="34" charset="-122"/>
                </a:rPr>
                <a:t>：</a:t>
              </a:r>
              <a:r>
                <a:rPr lang="en-US" altLang="zh-CN" dirty="0" smtClean="0">
                  <a:solidFill>
                    <a:schemeClr val="bg1">
                      <a:lumMod val="95000"/>
                    </a:schemeClr>
                  </a:solidFill>
                  <a:latin typeface="微软雅黑" pitchFamily="34" charset="-122"/>
                  <a:ea typeface="微软雅黑" pitchFamily="34" charset="-122"/>
                </a:rPr>
                <a:t>13XXXXXX</a:t>
              </a:r>
              <a:endParaRPr lang="en-US" altLang="zh-CN" dirty="0">
                <a:solidFill>
                  <a:schemeClr val="bg1">
                    <a:lumMod val="95000"/>
                  </a:schemeClr>
                </a:solidFill>
                <a:latin typeface="微软雅黑" pitchFamily="34" charset="-122"/>
                <a:ea typeface="微软雅黑" pitchFamily="34" charset="-122"/>
              </a:endParaRPr>
            </a:p>
            <a:p>
              <a:pPr lvl="0">
                <a:lnSpc>
                  <a:spcPct val="150000"/>
                </a:lnSpc>
              </a:pPr>
              <a:r>
                <a:rPr lang="zh-CN" altLang="en-US" dirty="0">
                  <a:solidFill>
                    <a:schemeClr val="bg1">
                      <a:lumMod val="95000"/>
                    </a:schemeClr>
                  </a:solidFill>
                  <a:latin typeface="微软雅黑" pitchFamily="34" charset="-122"/>
                  <a:ea typeface="微软雅黑" pitchFamily="34" charset="-122"/>
                </a:rPr>
                <a:t>邮箱</a:t>
              </a:r>
              <a:r>
                <a:rPr lang="zh-CN" altLang="en-US" dirty="0" smtClean="0">
                  <a:solidFill>
                    <a:schemeClr val="bg1">
                      <a:lumMod val="95000"/>
                    </a:schemeClr>
                  </a:solidFill>
                  <a:latin typeface="微软雅黑" pitchFamily="34" charset="-122"/>
                  <a:ea typeface="微软雅黑" pitchFamily="34" charset="-122"/>
                </a:rPr>
                <a:t>：</a:t>
              </a:r>
              <a:r>
                <a:rPr lang="en-US" altLang="zh-CN" dirty="0" smtClean="0">
                  <a:solidFill>
                    <a:schemeClr val="bg1">
                      <a:lumMod val="95000"/>
                    </a:schemeClr>
                  </a:solidFill>
                  <a:latin typeface="微软雅黑" pitchFamily="34" charset="-122"/>
                  <a:ea typeface="微软雅黑" pitchFamily="34" charset="-122"/>
                </a:rPr>
                <a:t>xxxxx@163.com</a:t>
              </a:r>
              <a:endParaRPr lang="en-US" altLang="zh-CN" dirty="0">
                <a:solidFill>
                  <a:schemeClr val="bg1">
                    <a:lumMod val="95000"/>
                  </a:schemeClr>
                </a:solidFill>
                <a:latin typeface="微软雅黑" pitchFamily="34" charset="-122"/>
                <a:ea typeface="微软雅黑" pitchFamily="34" charset="-122"/>
              </a:endParaRPr>
            </a:p>
            <a:p>
              <a:pPr lvl="0">
                <a:lnSpc>
                  <a:spcPct val="150000"/>
                </a:lnSpc>
              </a:pPr>
              <a:r>
                <a:rPr lang="zh-CN" altLang="en-US" dirty="0">
                  <a:solidFill>
                    <a:schemeClr val="bg1">
                      <a:lumMod val="95000"/>
                    </a:schemeClr>
                  </a:solidFill>
                  <a:latin typeface="微软雅黑" pitchFamily="34" charset="-122"/>
                  <a:ea typeface="微软雅黑" pitchFamily="34" charset="-122"/>
                </a:rPr>
                <a:t>网址：</a:t>
              </a:r>
              <a:r>
                <a:rPr lang="en-US" altLang="zh-CN" dirty="0">
                  <a:solidFill>
                    <a:schemeClr val="bg1">
                      <a:lumMod val="95000"/>
                    </a:schemeClr>
                  </a:solidFill>
                  <a:latin typeface="微软雅黑" pitchFamily="34" charset="-122"/>
                  <a:ea typeface="微软雅黑" pitchFamily="34" charset="-122"/>
                </a:rPr>
                <a:t>http</a:t>
              </a:r>
              <a:r>
                <a:rPr lang="en-US" altLang="zh-CN" dirty="0" smtClean="0">
                  <a:solidFill>
                    <a:schemeClr val="bg1">
                      <a:lumMod val="95000"/>
                    </a:schemeClr>
                  </a:solidFill>
                  <a:latin typeface="微软雅黑" pitchFamily="34" charset="-122"/>
                  <a:ea typeface="微软雅黑" pitchFamily="34" charset="-122"/>
                </a:rPr>
                <a:t>://xxxxxxxxx.com</a:t>
              </a:r>
              <a:endParaRPr lang="zh-CN" altLang="en-US" dirty="0">
                <a:solidFill>
                  <a:schemeClr val="bg1">
                    <a:lumMod val="95000"/>
                  </a:schemeClr>
                </a:solidFill>
                <a:latin typeface="微软雅黑" pitchFamily="34" charset="-122"/>
                <a:ea typeface="微软雅黑" pitchFamily="34" charset="-122"/>
              </a:endParaRPr>
            </a:p>
          </p:txBody>
        </p:sp>
        <p:sp>
          <p:nvSpPr>
            <p:cNvPr id="8" name="椭圆 7"/>
            <p:cNvSpPr/>
            <p:nvPr/>
          </p:nvSpPr>
          <p:spPr>
            <a:xfrm>
              <a:off x="5572125" y="2364070"/>
              <a:ext cx="2325687" cy="2325687"/>
            </a:xfrm>
            <a:prstGeom prst="ellipse">
              <a:avLst/>
            </a:prstGeom>
            <a:blipFill>
              <a:blip r:embed="rId5"/>
              <a:srcRect/>
              <a:stretch>
                <a:fillRect l="-48178" t="-6978" r="-640" b="2248"/>
              </a:stretch>
            </a:blipFill>
            <a:ln w="127000">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Rectangle 3"/>
          <p:cNvSpPr txBox="1">
            <a:spLocks noChangeArrowheads="1"/>
          </p:cNvSpPr>
          <p:nvPr/>
        </p:nvSpPr>
        <p:spPr bwMode="auto">
          <a:xfrm>
            <a:off x="7842676" y="2222960"/>
            <a:ext cx="3434497" cy="7230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en-US" altLang="zh-CN" sz="6000" b="1" dirty="0" smtClean="0">
                <a:solidFill>
                  <a:srgbClr val="3B3838"/>
                </a:solidFill>
                <a:latin typeface="微软雅黑" pitchFamily="34" charset="-122"/>
                <a:ea typeface="微软雅黑" pitchFamily="34" charset="-122"/>
              </a:rPr>
              <a:t>THANK</a:t>
            </a:r>
            <a:endParaRPr lang="zh-CN" sz="6000" b="1" dirty="0">
              <a:solidFill>
                <a:srgbClr val="3B3838"/>
              </a:solidFill>
              <a:latin typeface="微软雅黑" pitchFamily="34" charset="-122"/>
              <a:ea typeface="微软雅黑" pitchFamily="34" charset="-122"/>
            </a:endParaRPr>
          </a:p>
        </p:txBody>
      </p:sp>
    </p:spTree>
    <p:extLst>
      <p:ext uri="{BB962C8B-B14F-4D97-AF65-F5344CB8AC3E}">
        <p14:creationId xmlns:p14="http://schemas.microsoft.com/office/powerpoint/2010/main" val="372047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80">
                                          <p:stCondLst>
                                            <p:cond delay="0"/>
                                          </p:stCondLst>
                                        </p:cTn>
                                        <p:tgtEl>
                                          <p:spTgt spid="9"/>
                                        </p:tgtEl>
                                      </p:cBhvr>
                                    </p:animEffect>
                                    <p:anim calcmode="lin" valueType="num">
                                      <p:cBhvr>
                                        <p:cTn id="1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7" dur="26">
                                          <p:stCondLst>
                                            <p:cond delay="650"/>
                                          </p:stCondLst>
                                        </p:cTn>
                                        <p:tgtEl>
                                          <p:spTgt spid="9"/>
                                        </p:tgtEl>
                                      </p:cBhvr>
                                      <p:to x="100000" y="60000"/>
                                    </p:animScale>
                                    <p:animScale>
                                      <p:cBhvr>
                                        <p:cTn id="18" dur="166" decel="50000">
                                          <p:stCondLst>
                                            <p:cond delay="676"/>
                                          </p:stCondLst>
                                        </p:cTn>
                                        <p:tgtEl>
                                          <p:spTgt spid="9"/>
                                        </p:tgtEl>
                                      </p:cBhvr>
                                      <p:to x="100000" y="100000"/>
                                    </p:animScale>
                                    <p:animScale>
                                      <p:cBhvr>
                                        <p:cTn id="19" dur="26">
                                          <p:stCondLst>
                                            <p:cond delay="1312"/>
                                          </p:stCondLst>
                                        </p:cTn>
                                        <p:tgtEl>
                                          <p:spTgt spid="9"/>
                                        </p:tgtEl>
                                      </p:cBhvr>
                                      <p:to x="100000" y="80000"/>
                                    </p:animScale>
                                    <p:animScale>
                                      <p:cBhvr>
                                        <p:cTn id="20" dur="166" decel="50000">
                                          <p:stCondLst>
                                            <p:cond delay="1338"/>
                                          </p:stCondLst>
                                        </p:cTn>
                                        <p:tgtEl>
                                          <p:spTgt spid="9"/>
                                        </p:tgtEl>
                                      </p:cBhvr>
                                      <p:to x="100000" y="100000"/>
                                    </p:animScale>
                                    <p:animScale>
                                      <p:cBhvr>
                                        <p:cTn id="21" dur="26">
                                          <p:stCondLst>
                                            <p:cond delay="1642"/>
                                          </p:stCondLst>
                                        </p:cTn>
                                        <p:tgtEl>
                                          <p:spTgt spid="9"/>
                                        </p:tgtEl>
                                      </p:cBhvr>
                                      <p:to x="100000" y="90000"/>
                                    </p:animScale>
                                    <p:animScale>
                                      <p:cBhvr>
                                        <p:cTn id="22" dur="166" decel="50000">
                                          <p:stCondLst>
                                            <p:cond delay="1668"/>
                                          </p:stCondLst>
                                        </p:cTn>
                                        <p:tgtEl>
                                          <p:spTgt spid="9"/>
                                        </p:tgtEl>
                                      </p:cBhvr>
                                      <p:to x="100000" y="100000"/>
                                    </p:animScale>
                                    <p:animScale>
                                      <p:cBhvr>
                                        <p:cTn id="23" dur="26">
                                          <p:stCondLst>
                                            <p:cond delay="1808"/>
                                          </p:stCondLst>
                                        </p:cTn>
                                        <p:tgtEl>
                                          <p:spTgt spid="9"/>
                                        </p:tgtEl>
                                      </p:cBhvr>
                                      <p:to x="100000" y="95000"/>
                                    </p:animScale>
                                    <p:animScale>
                                      <p:cBhvr>
                                        <p:cTn id="24"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8"/>
</p:tagLst>
</file>

<file path=ppt/tags/tag2.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3.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等腰三角形 7"/>
</p:tagLst>
</file>

<file path=ppt/tags/tag4.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Freeform 12"/>
</p:tagLst>
</file>

<file path=ppt/tags/tag5.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6.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7.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8.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9.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10.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11.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3"/>
</p:tagLst>
</file>

<file path=ppt/tags/tag12.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4"/>
</p:tagLst>
</file>

<file path=ppt/tags/tag13.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8"/>
</p:tagLst>
</file>

<file path=ppt/tags/tag17.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7"/>
</p:tagLst>
</file>

<file path=ppt/tags/tag20.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9"/>
</p:tagLst>
</file>

<file path=ppt/tags/tag21.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70116114328"/>
  <p:tag name="MH_LIBRARY" val="GRAPHIC"/>
  <p:tag name="MH_TYPE" val="Other"/>
  <p:tag name="MH_ORDER" val="15"/>
</p:tagLst>
</file>

<file path=ppt/tags/tag23.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24.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等腰三角形 7"/>
</p:tagLst>
</file>

<file path=ppt/tags/tag25.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Freeform 12"/>
</p:tagLst>
</file>

<file path=ppt/tags/tag26.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27.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28.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29.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30.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31.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32.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5"/>
</p:tagLst>
</file>

<file path=ppt/tags/tag37.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6"/>
</p:tagLst>
</file>

<file path=ppt/tags/tag38.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6"/>
</p:tagLst>
</file>

<file path=ppt/tags/tag41.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5"/>
</p:tagLst>
</file>

<file path=ppt/tags/tag43.xml><?xml version="1.0" encoding="utf-8"?>
<p:tagLst xmlns:a="http://schemas.openxmlformats.org/drawingml/2006/main" xmlns:r="http://schemas.openxmlformats.org/officeDocument/2006/relationships" xmlns:p="http://schemas.openxmlformats.org/presentationml/2006/main">
  <p:tag name="MH" val="20170116162221"/>
  <p:tag name="MH_LIBRARY" val="GRAPHIC"/>
  <p:tag name="MH_TYPE" val="Other"/>
  <p:tag name="MH_ORDER" val="6"/>
</p:tagLst>
</file>

<file path=ppt/tags/tag44.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1"/>
</p:tagLst>
</file>

<file path=ppt/tags/tag4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3"/>
</p:tagLst>
</file>

<file path=ppt/tags/tag4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5"/>
</p:tagLst>
</file>

<file path=ppt/tags/tag4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9"/>
</p:tagLst>
</file>

<file path=ppt/tags/tag49.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0"/>
</p:tagLst>
</file>

<file path=ppt/tags/tag50.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1"/>
</p:tagLst>
</file>

<file path=ppt/tags/tag51.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2"/>
</p:tagLst>
</file>

<file path=ppt/tags/tag52.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7"/>
</p:tagLst>
</file>

<file path=ppt/tags/tag53.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8"/>
</p:tagLst>
</file>

<file path=ppt/tags/tag54.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4"/>
</p:tagLst>
</file>

<file path=ppt/tags/tag5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5"/>
</p:tagLst>
</file>

<file path=ppt/tags/tag59.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60.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61.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62.xml><?xml version="1.0" encoding="utf-8"?>
<p:tagLst xmlns:a="http://schemas.openxmlformats.org/drawingml/2006/main" xmlns:r="http://schemas.openxmlformats.org/officeDocument/2006/relationships" xmlns:p="http://schemas.openxmlformats.org/presentationml/2006/main">
  <p:tag name="MH" val="20170116172204"/>
  <p:tag name="MH_LIBRARY" val="GRAPHIC"/>
  <p:tag name="MH_TYPE" val="Other"/>
  <p:tag name="MH_ORDER" val="7"/>
</p:tagLst>
</file>

<file path=ppt/tags/tag63.xml><?xml version="1.0" encoding="utf-8"?>
<p:tagLst xmlns:a="http://schemas.openxmlformats.org/drawingml/2006/main" xmlns:r="http://schemas.openxmlformats.org/officeDocument/2006/relationships" xmlns:p="http://schemas.openxmlformats.org/presentationml/2006/main">
  <p:tag name="MH" val="20170116172204"/>
  <p:tag name="MH_LIBRARY" val="GRAPHIC"/>
  <p:tag name="MH_TYPE" val="Other"/>
  <p:tag name="MH_ORDER" val="7"/>
</p:tagLst>
</file>

<file path=ppt/tags/tag64.xml><?xml version="1.0" encoding="utf-8"?>
<p:tagLst xmlns:a="http://schemas.openxmlformats.org/drawingml/2006/main" xmlns:r="http://schemas.openxmlformats.org/officeDocument/2006/relationships" xmlns:p="http://schemas.openxmlformats.org/presentationml/2006/main">
  <p:tag name="MH" val="20170116172204"/>
  <p:tag name="MH_LIBRARY" val="GRAPHIC"/>
  <p:tag name="MH_TYPE" val="Other"/>
  <p:tag name="MH_ORDER" val="7"/>
</p:tagLst>
</file>

<file path=ppt/tags/tag65.xml><?xml version="1.0" encoding="utf-8"?>
<p:tagLst xmlns:a="http://schemas.openxmlformats.org/drawingml/2006/main" xmlns:r="http://schemas.openxmlformats.org/officeDocument/2006/relationships" xmlns:p="http://schemas.openxmlformats.org/presentationml/2006/main">
  <p:tag name="MH" val="20170116172204"/>
  <p:tag name="MH_LIBRARY" val="GRAPHIC"/>
  <p:tag name="MH_TYPE" val="Other"/>
  <p:tag name="MH_ORDER" val="7"/>
</p:tagLst>
</file>

<file path=ppt/tags/tag66.xml><?xml version="1.0" encoding="utf-8"?>
<p:tagLst xmlns:a="http://schemas.openxmlformats.org/drawingml/2006/main" xmlns:r="http://schemas.openxmlformats.org/officeDocument/2006/relationships" xmlns:p="http://schemas.openxmlformats.org/presentationml/2006/main">
  <p:tag name="MH" val="20160517160316"/>
  <p:tag name="MH_LIBRARY" val="GRAPHIC"/>
  <p:tag name="MH_TYPE" val="Other"/>
  <p:tag name="MH_ORDER" val="17"/>
</p:tagLst>
</file>

<file path=ppt/tags/tag67.xml><?xml version="1.0" encoding="utf-8"?>
<p:tagLst xmlns:a="http://schemas.openxmlformats.org/drawingml/2006/main" xmlns:r="http://schemas.openxmlformats.org/officeDocument/2006/relationships" xmlns:p="http://schemas.openxmlformats.org/presentationml/2006/main">
  <p:tag name="MH" val="20160517160316"/>
  <p:tag name="MH_LIBRARY" val="GRAPHIC"/>
  <p:tag name="MH_TYPE" val="Other"/>
  <p:tag name="MH_ORDER" val="17"/>
</p:tagLst>
</file>

<file path=ppt/tags/tag68.xml><?xml version="1.0" encoding="utf-8"?>
<p:tagLst xmlns:a="http://schemas.openxmlformats.org/drawingml/2006/main" xmlns:r="http://schemas.openxmlformats.org/officeDocument/2006/relationships" xmlns:p="http://schemas.openxmlformats.org/presentationml/2006/main">
  <p:tag name="MH" val="20160517160316"/>
  <p:tag name="MH_LIBRARY" val="GRAPHIC"/>
  <p:tag name="MH_TYPE" val="Other"/>
  <p:tag name="MH_ORDER" val="17"/>
</p:tagLst>
</file>

<file path=ppt/tags/tag69.xml><?xml version="1.0" encoding="utf-8"?>
<p:tagLst xmlns:a="http://schemas.openxmlformats.org/drawingml/2006/main" xmlns:r="http://schemas.openxmlformats.org/officeDocument/2006/relationships" xmlns:p="http://schemas.openxmlformats.org/presentationml/2006/main">
  <p:tag name="MH" val="20160517160316"/>
  <p:tag name="MH_LIBRARY" val="GRAPHIC"/>
  <p:tag name="MH_TYPE" val="Other"/>
  <p:tag name="MH_ORDER" val="17"/>
</p:tagLst>
</file>

<file path=ppt/tags/tag70.xml><?xml version="1.0" encoding="utf-8"?>
<p:tagLst xmlns:a="http://schemas.openxmlformats.org/drawingml/2006/main" xmlns:r="http://schemas.openxmlformats.org/officeDocument/2006/relationships" xmlns:p="http://schemas.openxmlformats.org/presentationml/2006/main">
  <p:tag name="MH" val="20160517160316"/>
  <p:tag name="MH_LIBRARY" val="GRAPHIC"/>
  <p:tag name="MH_TYPE" val="Other"/>
  <p:tag name="MH_ORDER" val="17"/>
</p:tagLst>
</file>

<file path=ppt/tags/tag71.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72.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73.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74.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7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
</p:tagLst>
</file>

<file path=ppt/tags/tag7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4"/>
</p:tagLst>
</file>

<file path=ppt/tags/tag7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5"/>
</p:tagLst>
</file>

<file path=ppt/tags/tag79.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7"/>
</p:tagLst>
</file>

<file path=ppt/tags/tag80.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8"/>
</p:tagLst>
</file>

<file path=ppt/tags/tag81.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9"/>
</p:tagLst>
</file>

<file path=ppt/tags/tag82.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0"/>
</p:tagLst>
</file>

<file path=ppt/tags/tag83.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1"/>
</p:tagLst>
</file>

<file path=ppt/tags/tag84.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2"/>
</p:tagLst>
</file>

<file path=ppt/tags/tag8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3"/>
</p:tagLst>
</file>

<file path=ppt/tags/tag8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7"/>
</p:tagLst>
</file>

<file path=ppt/tags/tag8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8"/>
</p:tagLst>
</file>

<file path=ppt/tags/tag8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9"/>
</p:tagLst>
</file>

<file path=ppt/tags/tag89.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0"/>
</p:tagLst>
</file>

<file path=ppt/tags/tag90.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1"/>
</p:tagLst>
</file>

<file path=ppt/tags/tag91.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2"/>
</p:tagLst>
</file>

<file path=ppt/tags/tag92.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93.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等腰三角形 7"/>
</p:tagLst>
</file>

<file path=ppt/tags/tag94.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Freeform 12"/>
</p:tagLst>
</file>

<file path=ppt/tags/tag95.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96.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97.xml><?xml version="1.0" encoding="utf-8"?>
<p:tagLst xmlns:a="http://schemas.openxmlformats.org/drawingml/2006/main" xmlns:r="http://schemas.openxmlformats.org/officeDocument/2006/relationships" xmlns:p="http://schemas.openxmlformats.org/presentationml/2006/main">
  <p:tag name="MH" val="20160516164401"/>
  <p:tag name="MH_LIBRARY" val="GRAPHIC"/>
  <p:tag name="MH_TYPE" val="Picture"/>
  <p:tag name="MH_ORDER" val="1"/>
</p:tagLst>
</file>

<file path=ppt/tags/tag98.xml><?xml version="1.0" encoding="utf-8"?>
<p:tagLst xmlns:a="http://schemas.openxmlformats.org/drawingml/2006/main" xmlns:r="http://schemas.openxmlformats.org/officeDocument/2006/relationships" xmlns:p="http://schemas.openxmlformats.org/presentationml/2006/main">
  <p:tag name="MH" val="20160516164401"/>
  <p:tag name="MH_LIBRARY" val="GRAPHIC"/>
  <p:tag name="MH_TYPE" val="Other"/>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60516164401"/>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70118163320"/>
  <p:tag name="MH_LIBRARY" val="GRAPHIC"/>
  <p:tag name="MH_TYPE" val="Other"/>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102.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103.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104.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105.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60517155141"/>
  <p:tag name="MH_LIBRARY" val="GRAPHIC"/>
  <p:tag name="MH_TYPE" val="Other"/>
  <p:tag name="MH_ORDER" val="1"/>
</p:tagLst>
</file>

<file path=ppt/tags/tag107.xml><?xml version="1.0" encoding="utf-8"?>
<p:tagLst xmlns:a="http://schemas.openxmlformats.org/drawingml/2006/main" xmlns:r="http://schemas.openxmlformats.org/officeDocument/2006/relationships" xmlns:p="http://schemas.openxmlformats.org/presentationml/2006/main">
  <p:tag name="MH" val="20160517155141"/>
  <p:tag name="MH_LIBRARY" val="GRAPHIC"/>
  <p:tag name="MH_TYPE" val="Other"/>
  <p:tag name="MH_ORDER" val="2"/>
</p:tagLst>
</file>

<file path=ppt/tags/tag108.xml><?xml version="1.0" encoding="utf-8"?>
<p:tagLst xmlns:a="http://schemas.openxmlformats.org/drawingml/2006/main" xmlns:r="http://schemas.openxmlformats.org/officeDocument/2006/relationships" xmlns:p="http://schemas.openxmlformats.org/presentationml/2006/main">
  <p:tag name="MH" val="20160517155141"/>
  <p:tag name="MH_LIBRARY" val="GRAPHIC"/>
  <p:tag name="MH_TYPE" val="Other"/>
  <p:tag name="MH_ORDER" val="3"/>
</p:tagLst>
</file>

<file path=ppt/tags/tag109.xml><?xml version="1.0" encoding="utf-8"?>
<p:tagLst xmlns:a="http://schemas.openxmlformats.org/drawingml/2006/main" xmlns:r="http://schemas.openxmlformats.org/officeDocument/2006/relationships" xmlns:p="http://schemas.openxmlformats.org/presentationml/2006/main">
  <p:tag name="MH" val="20160517155141"/>
  <p:tag name="MH_LIBRARY" val="GRAPHIC"/>
  <p:tag name="MH_TYPE" val="Other"/>
  <p:tag name="MH_ORDER" val="4"/>
</p:tagLst>
</file>

<file path=ppt/tags/tag110.xml><?xml version="1.0" encoding="utf-8"?>
<p:tagLst xmlns:a="http://schemas.openxmlformats.org/drawingml/2006/main" xmlns:r="http://schemas.openxmlformats.org/officeDocument/2006/relationships" xmlns:p="http://schemas.openxmlformats.org/presentationml/2006/main">
  <p:tag name="MH" val="20160517155141"/>
  <p:tag name="MH_LIBRARY" val="GRAPHIC"/>
  <p:tag name="MH_TYPE" val="Other"/>
  <p:tag name="MH_ORDER" val="5"/>
</p:tagLst>
</file>

<file path=ppt/tags/tag111.xml><?xml version="1.0" encoding="utf-8"?>
<p:tagLst xmlns:a="http://schemas.openxmlformats.org/drawingml/2006/main" xmlns:r="http://schemas.openxmlformats.org/officeDocument/2006/relationships" xmlns:p="http://schemas.openxmlformats.org/presentationml/2006/main">
  <p:tag name="MH" val="20160517155347"/>
  <p:tag name="MH_LIBRARY" val="GRAPHIC"/>
  <p:tag name="MH_TYPE" val="Other"/>
  <p:tag name="MH_ORDER" val="12"/>
</p:tagLst>
</file>

<file path=ppt/tags/tag112.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113.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等腰三角形 7"/>
</p:tagLst>
</file>

<file path=ppt/tags/tag114.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Freeform 12"/>
</p:tagLst>
</file>

<file path=ppt/tags/tag115.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116.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117.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118.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119.xml><?xml version="1.0" encoding="utf-8"?>
<p:tagLst xmlns:a="http://schemas.openxmlformats.org/drawingml/2006/main" xmlns:r="http://schemas.openxmlformats.org/officeDocument/2006/relationships" xmlns:p="http://schemas.openxmlformats.org/presentationml/2006/main">
  <p:tag name="MH" val="20160921114357"/>
  <p:tag name="MH_LIBRARY" val="GRAPHIC"/>
  <p:tag name="MH_TYPE" val="Text"/>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60921114357"/>
  <p:tag name="MH_LIBRARY" val="GRAPHIC"/>
  <p:tag name="MH_TYPE" val="Text"/>
  <p:tag name="MH_ORDER" val="1"/>
</p:tagLst>
</file>

<file path=ppt/tags/tag121.xml><?xml version="1.0" encoding="utf-8"?>
<p:tagLst xmlns:a="http://schemas.openxmlformats.org/drawingml/2006/main" xmlns:r="http://schemas.openxmlformats.org/officeDocument/2006/relationships" xmlns:p="http://schemas.openxmlformats.org/presentationml/2006/main">
  <p:tag name="MH" val="20160921114357"/>
  <p:tag name="MH_LIBRARY" val="GRAPHIC"/>
  <p:tag name="MH_TYPE" val="Text"/>
  <p:tag name="MH_ORDER" val="1"/>
</p:tagLst>
</file>

<file path=ppt/tags/tag122.xml><?xml version="1.0" encoding="utf-8"?>
<p:tagLst xmlns:a="http://schemas.openxmlformats.org/drawingml/2006/main" xmlns:r="http://schemas.openxmlformats.org/officeDocument/2006/relationships" xmlns:p="http://schemas.openxmlformats.org/presentationml/2006/main">
  <p:tag name="MH" val="20160921114357"/>
  <p:tag name="MH_LIBRARY" val="GRAPHIC"/>
  <p:tag name="MH_TYPE" val="Text"/>
  <p:tag name="MH_ORDER" val="1"/>
</p:tagLst>
</file>

<file path=ppt/tags/tag123.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124.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等腰三角形 7"/>
</p:tagLst>
</file>

<file path=ppt/tags/tag125.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Freeform 12"/>
</p:tagLst>
</file>

<file path=ppt/tags/tag126.xml><?xml version="1.0" encoding="utf-8"?>
<p:tagLst xmlns:a="http://schemas.openxmlformats.org/drawingml/2006/main" xmlns:r="http://schemas.openxmlformats.org/officeDocument/2006/relationships" xmlns:p="http://schemas.openxmlformats.org/presentationml/2006/main">
  <p:tag name="MH" val="20160515171959"/>
  <p:tag name="MH_LIBRARY" val="GRAPHIC"/>
  <p:tag name="MH_ORDER" val="文本框 19"/>
</p:tagLst>
</file>

<file path=ppt/tags/tag127.xml><?xml version="1.0" encoding="utf-8"?>
<p:tagLst xmlns:a="http://schemas.openxmlformats.org/drawingml/2006/main" xmlns:r="http://schemas.openxmlformats.org/officeDocument/2006/relationships" xmlns:p="http://schemas.openxmlformats.org/presentationml/2006/main">
  <p:tag name="MH" val="20170113143954"/>
  <p:tag name="MH_LIBRARY" val="GRAPHIC"/>
  <p:tag name="MH_ORDER" val="矩形 1"/>
</p:tagLst>
</file>

<file path=ppt/tags/tag128.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8"/>
</p:tagLst>
</file>

<file path=ppt/tags/tag129.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
</p:tagLst>
</file>

<file path=ppt/tags/tag130.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3"/>
</p:tagLst>
</file>

<file path=ppt/tags/tag132.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
</p:tagLst>
</file>

<file path=ppt/tags/tag133.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5"/>
</p:tagLst>
</file>

<file path=ppt/tags/tag134.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SubTitle"/>
  <p:tag name="MH_ORDER" val="1"/>
</p:tagLst>
</file>

<file path=ppt/tags/tag135.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6"/>
</p:tagLst>
</file>

<file path=ppt/tags/tag136.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7"/>
</p:tagLst>
</file>

<file path=ppt/tags/tag137.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8"/>
</p:tagLst>
</file>

<file path=ppt/tags/tag138.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9"/>
</p:tagLst>
</file>

<file path=ppt/tags/tag139.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SubTitle"/>
  <p:tag name="MH_ORDER" val="2"/>
</p:tagLst>
</file>

<file path=ppt/tags/tag140.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0"/>
</p:tagLst>
</file>

<file path=ppt/tags/tag141.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1"/>
</p:tagLst>
</file>

<file path=ppt/tags/tag142.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2"/>
</p:tagLst>
</file>

<file path=ppt/tags/tag143.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3"/>
</p:tagLst>
</file>

<file path=ppt/tags/tag144.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SubTitle"/>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4"/>
</p:tagLst>
</file>

<file path=ppt/tags/tag146.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5"/>
</p:tagLst>
</file>

<file path=ppt/tags/tag147.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6"/>
</p:tagLst>
</file>

<file path=ppt/tags/tag148.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7"/>
</p:tagLst>
</file>

<file path=ppt/tags/tag149.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SubTitle"/>
  <p:tag name="MH_ORDER" val="4"/>
</p:tagLst>
</file>

<file path=ppt/tags/tag150.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19"/>
</p:tagLst>
</file>

<file path=ppt/tags/tag151.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20"/>
</p:tagLst>
</file>

<file path=ppt/tags/tag152.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SubTitle"/>
  <p:tag name="MH_ORDER" val="5"/>
</p:tagLst>
</file>

<file path=ppt/tags/tag153.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21"/>
</p:tagLst>
</file>

<file path=ppt/tags/tag154.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22"/>
</p:tagLst>
</file>

<file path=ppt/tags/tag155.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23"/>
</p:tagLst>
</file>

<file path=ppt/tags/tag156.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24"/>
</p:tagLst>
</file>

<file path=ppt/tags/tag157.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SubTitle"/>
  <p:tag name="MH_ORDER" val="6"/>
</p:tagLst>
</file>

<file path=ppt/tags/tag158.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37"/>
</p:tagLst>
</file>

<file path=ppt/tags/tag159.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38"/>
</p:tagLst>
</file>

<file path=ppt/tags/tag160.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39"/>
</p:tagLst>
</file>

<file path=ppt/tags/tag161.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0"/>
</p:tagLst>
</file>

<file path=ppt/tags/tag162.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1"/>
</p:tagLst>
</file>

<file path=ppt/tags/tag163.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2"/>
</p:tagLst>
</file>

<file path=ppt/tags/tag164.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3"/>
</p:tagLst>
</file>

<file path=ppt/tags/tag165.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4"/>
</p:tagLst>
</file>

<file path=ppt/tags/tag166.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5"/>
</p:tagLst>
</file>

<file path=ppt/tags/tag167.xml><?xml version="1.0" encoding="utf-8"?>
<p:tagLst xmlns:a="http://schemas.openxmlformats.org/drawingml/2006/main" xmlns:r="http://schemas.openxmlformats.org/officeDocument/2006/relationships" xmlns:p="http://schemas.openxmlformats.org/presentationml/2006/main">
  <p:tag name="MH" val="20161008111325"/>
  <p:tag name="MH_LIBRARY" val="GRAPHIC"/>
  <p:tag name="MH_TYPE" val="Other"/>
  <p:tag name="MH_ORDER" val="46"/>
</p:tagLst>
</file>

<file path=ppt/tags/tag168.xml><?xml version="1.0" encoding="utf-8"?>
<p:tagLst xmlns:a="http://schemas.openxmlformats.org/drawingml/2006/main" xmlns:r="http://schemas.openxmlformats.org/officeDocument/2006/relationships" xmlns:p="http://schemas.openxmlformats.org/presentationml/2006/main">
  <p:tag name="MH" val="20160518164804"/>
  <p:tag name="MH_LIBRARY" val="GRAPHIC"/>
  <p:tag name="MH_ORDER" val="Rectangle 14"/>
</p:tagLst>
</file>

<file path=ppt/tags/tag169.xml><?xml version="1.0" encoding="utf-8"?>
<p:tagLst xmlns:a="http://schemas.openxmlformats.org/drawingml/2006/main" xmlns:r="http://schemas.openxmlformats.org/officeDocument/2006/relationships" xmlns:p="http://schemas.openxmlformats.org/presentationml/2006/main">
  <p:tag name="MH" val="20160518164804"/>
  <p:tag name="MH_LIBRARY" val="GRAPHIC"/>
  <p:tag name="MH_ORDER" val="Rectangle 1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8483</TotalTime>
  <Words>2971</Words>
  <Application>Microsoft Office PowerPoint</Application>
  <PresentationFormat>自定义</PresentationFormat>
  <Paragraphs>511</Paragraphs>
  <Slides>40</Slides>
  <Notes>0</Notes>
  <HiddenSlides>0</HiddenSlides>
  <MMClips>0</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Sky123.Org</cp:lastModifiedBy>
  <cp:revision>23</cp:revision>
  <dcterms:created xsi:type="dcterms:W3CDTF">2017-01-13T09:18:16Z</dcterms:created>
  <dcterms:modified xsi:type="dcterms:W3CDTF">2018-01-20T01:52:48Z</dcterms:modified>
</cp:coreProperties>
</file>