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sdx" ContentType="application/vnd.ms-visio.drawing"/>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31"/>
  </p:notesMasterIdLst>
  <p:handoutMasterIdLst>
    <p:handoutMasterId r:id="rId32"/>
  </p:handoutMasterIdLst>
  <p:sldIdLst>
    <p:sldId id="256" r:id="rId2"/>
    <p:sldId id="257" r:id="rId3"/>
    <p:sldId id="301" r:id="rId4"/>
    <p:sldId id="263" r:id="rId5"/>
    <p:sldId id="272" r:id="rId6"/>
    <p:sldId id="271" r:id="rId7"/>
    <p:sldId id="266" r:id="rId8"/>
    <p:sldId id="267" r:id="rId9"/>
    <p:sldId id="302" r:id="rId10"/>
    <p:sldId id="268" r:id="rId11"/>
    <p:sldId id="303" r:id="rId12"/>
    <p:sldId id="277" r:id="rId13"/>
    <p:sldId id="278" r:id="rId14"/>
    <p:sldId id="279" r:id="rId15"/>
    <p:sldId id="304" r:id="rId16"/>
    <p:sldId id="287" r:id="rId17"/>
    <p:sldId id="288" r:id="rId18"/>
    <p:sldId id="289" r:id="rId19"/>
    <p:sldId id="300" r:id="rId20"/>
    <p:sldId id="291" r:id="rId21"/>
    <p:sldId id="292" r:id="rId22"/>
    <p:sldId id="293" r:id="rId23"/>
    <p:sldId id="307" r:id="rId24"/>
    <p:sldId id="295" r:id="rId25"/>
    <p:sldId id="298" r:id="rId26"/>
    <p:sldId id="297" r:id="rId27"/>
    <p:sldId id="299" r:id="rId28"/>
    <p:sldId id="308" r:id="rId29"/>
    <p:sldId id="296" r:id="rId30"/>
  </p:sldIdLst>
  <p:sldSz cx="12192000" cy="6858000"/>
  <p:notesSz cx="6858000" cy="9144000"/>
  <p:embeddedFontLst>
    <p:embeddedFont>
      <p:font typeface="方正粗倩简体" panose="02010600030101010101" charset="-122"/>
      <p:regular r:id="rId33"/>
    </p:embeddedFont>
    <p:embeddedFont>
      <p:font typeface="Calibri" panose="020F0502020204030204" pitchFamily="34" charset="0"/>
      <p:regular r:id="rId34"/>
      <p:bold r:id="rId35"/>
      <p:italic r:id="rId36"/>
      <p:boldItalic r:id="rId37"/>
    </p:embeddedFont>
    <p:embeddedFont>
      <p:font typeface="微软雅黑" panose="020B0503020204020204" pitchFamily="34" charset="-122"/>
      <p:regular r:id="rId38"/>
      <p:bold r:id="rId39"/>
    </p:embeddedFont>
    <p:embeddedFont>
      <p:font typeface="黑体" panose="02010609060101010101" pitchFamily="49" charset="-122"/>
      <p:regular r:id="rId40"/>
    </p:embeddedFont>
    <p:embeddedFont>
      <p:font typeface="Calibri Light" panose="020F0302020204030204" pitchFamily="34" charset="0"/>
      <p:regular r:id="rId41"/>
      <p:italic r:id="rId42"/>
    </p:embeddedFont>
  </p:embeddedFontLst>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966AE9FE-DFC5-44C3-993A-B28C513A0993}">
          <p14:sldIdLst>
            <p14:sldId id="256"/>
          </p14:sldIdLst>
        </p14:section>
        <p14:section name="目录" id="{30A207FE-4F4E-46E4-9436-5773CF7D235E}">
          <p14:sldIdLst>
            <p14:sldId id="257"/>
          </p14:sldIdLst>
        </p14:section>
        <p14:section name="过渡页" id="{EEA8E26E-6238-44D6-881E-A848494700CA}">
          <p14:sldIdLst>
            <p14:sldId id="301"/>
          </p14:sldIdLst>
        </p14:section>
        <p14:section name="第一章" id="{303C8770-0B1B-4F0A-AFBD-8282310684A7}">
          <p14:sldIdLst>
            <p14:sldId id="263"/>
            <p14:sldId id="272"/>
            <p14:sldId id="271"/>
            <p14:sldId id="266"/>
            <p14:sldId id="267"/>
          </p14:sldIdLst>
        </p14:section>
        <p14:section name="过渡页" id="{6696DB2D-B55A-4F6E-89F7-DF4D50AB5411}">
          <p14:sldIdLst>
            <p14:sldId id="302"/>
          </p14:sldIdLst>
        </p14:section>
        <p14:section name="第二章" id="{019350E3-E9AE-46E2-97C5-50C843B5B730}">
          <p14:sldIdLst>
            <p14:sldId id="268"/>
          </p14:sldIdLst>
        </p14:section>
        <p14:section name="过渡页" id="{8BB323C1-69F7-478F-893B-867F9C821616}">
          <p14:sldIdLst>
            <p14:sldId id="303"/>
          </p14:sldIdLst>
        </p14:section>
        <p14:section name="第三章" id="{D8623420-DCB8-4D46-8101-DD7B9667F287}">
          <p14:sldIdLst>
            <p14:sldId id="277"/>
            <p14:sldId id="278"/>
            <p14:sldId id="279"/>
          </p14:sldIdLst>
        </p14:section>
        <p14:section name="过渡页" id="{17F5BD3C-E25D-4314-9D04-1E2D0421011F}">
          <p14:sldIdLst>
            <p14:sldId id="304"/>
          </p14:sldIdLst>
        </p14:section>
        <p14:section name="第四章" id="{8012D19B-2BA9-4D7C-ABE5-53C46AC0A501}">
          <p14:sldIdLst>
            <p14:sldId id="287"/>
            <p14:sldId id="288"/>
            <p14:sldId id="289"/>
            <p14:sldId id="300"/>
          </p14:sldIdLst>
        </p14:section>
        <p14:section name="过渡页" id="{6142B9F8-7FFD-4BE1-8D9A-90B703D569C8}">
          <p14:sldIdLst>
            <p14:sldId id="291"/>
          </p14:sldIdLst>
        </p14:section>
        <p14:section name="第五章" id="{51C986A7-4BA8-408A-A4E0-1CB15B77C6D5}">
          <p14:sldIdLst>
            <p14:sldId id="292"/>
            <p14:sldId id="293"/>
            <p14:sldId id="307"/>
            <p14:sldId id="295"/>
            <p14:sldId id="298"/>
            <p14:sldId id="297"/>
            <p14:sldId id="299"/>
            <p14:sldId id="308"/>
          </p14:sldIdLst>
        </p14:section>
        <p14:section name="致谢" id="{A4F9946A-9195-489B-A9C7-F79AF6E47623}">
          <p14:sldIdLst>
            <p14:sldId id="29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3C1"/>
    <a:srgbClr val="057EC3"/>
    <a:srgbClr val="2391D0"/>
    <a:srgbClr val="FFC000"/>
    <a:srgbClr val="AA46A4"/>
    <a:srgbClr val="FF9933"/>
    <a:srgbClr val="FAC963"/>
    <a:srgbClr val="CCFFFF"/>
    <a:srgbClr val="CCECFF"/>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1367" autoAdjust="0"/>
  </p:normalViewPr>
  <p:slideViewPr>
    <p:cSldViewPr snapToGrid="0">
      <p:cViewPr varScale="1">
        <p:scale>
          <a:sx n="84" d="100"/>
          <a:sy n="84" d="100"/>
        </p:scale>
        <p:origin x="828"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890" y="-6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5D78E5-331D-4243-AB4D-7274890191A7}" type="datetimeFigureOut">
              <a:rPr lang="zh-CN" altLang="en-US" smtClean="0"/>
              <a:t>2018/10/12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C432EF-340D-4729-9BEE-B7595847C050}" type="slidenum">
              <a:rPr lang="zh-CN" altLang="en-US" smtClean="0"/>
              <a:t>‹#›</a:t>
            </a:fld>
            <a:endParaRPr lang="zh-CN" altLang="en-US"/>
          </a:p>
        </p:txBody>
      </p:sp>
    </p:spTree>
    <p:extLst>
      <p:ext uri="{BB962C8B-B14F-4D97-AF65-F5344CB8AC3E}">
        <p14:creationId xmlns:p14="http://schemas.microsoft.com/office/powerpoint/2010/main" val="4127436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693FE-457E-45DF-B455-07CA5F3CB16B}" type="datetimeFigureOut">
              <a:rPr lang="zh-CN" altLang="en-US" smtClean="0"/>
              <a:t>2018/10/12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1FE1A-1A8A-47B0-B79A-BC3C3AF0B281}" type="slidenum">
              <a:rPr lang="zh-CN" altLang="en-US" smtClean="0"/>
              <a:t>‹#›</a:t>
            </a:fld>
            <a:endParaRPr lang="zh-CN" altLang="en-US"/>
          </a:p>
        </p:txBody>
      </p:sp>
    </p:spTree>
    <p:extLst>
      <p:ext uri="{BB962C8B-B14F-4D97-AF65-F5344CB8AC3E}">
        <p14:creationId xmlns:p14="http://schemas.microsoft.com/office/powerpoint/2010/main" val="89801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各位老师，上午好！我答辩的题目是</a:t>
            </a:r>
            <a:r>
              <a:rPr lang="en-US" altLang="zh-CN" dirty="0" smtClean="0"/>
              <a:t>《</a:t>
            </a:r>
            <a:r>
              <a:rPr lang="zh-CN" altLang="en-US" dirty="0" smtClean="0"/>
              <a:t>高速铁路枢纽站到发线运用计划编制与评价问题研究</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a:t>
            </a:fld>
            <a:endParaRPr lang="zh-CN" altLang="en-US"/>
          </a:p>
        </p:txBody>
      </p:sp>
    </p:spTree>
    <p:extLst>
      <p:ext uri="{BB962C8B-B14F-4D97-AF65-F5344CB8AC3E}">
        <p14:creationId xmlns:p14="http://schemas.microsoft.com/office/powerpoint/2010/main" val="173804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主要从以下五个方面来做汇报：一是提出研究问题，二是研究对象分析，三是模型与算法，四是仿真与评价，最后进行案例验证。</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a:t>
            </a:fld>
            <a:endParaRPr lang="zh-CN" altLang="en-US"/>
          </a:p>
        </p:txBody>
      </p:sp>
    </p:spTree>
    <p:extLst>
      <p:ext uri="{BB962C8B-B14F-4D97-AF65-F5344CB8AC3E}">
        <p14:creationId xmlns:p14="http://schemas.microsoft.com/office/powerpoint/2010/main" val="1443276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首先我们来看第一部分，提出问题。</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3</a:t>
            </a:fld>
            <a:endParaRPr lang="zh-CN" altLang="en-US"/>
          </a:p>
        </p:txBody>
      </p:sp>
    </p:spTree>
    <p:extLst>
      <p:ext uri="{BB962C8B-B14F-4D97-AF65-F5344CB8AC3E}">
        <p14:creationId xmlns:p14="http://schemas.microsoft.com/office/powerpoint/2010/main" val="2723962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smtClean="0"/>
              <a:t>根据《中长期铁路网规划》，</a:t>
            </a:r>
            <a:r>
              <a:rPr lang="zh-CN" altLang="zh-CN" dirty="0"/>
              <a:t>我国将规划建设“四纵四横”铁路快速客运通道以及三个城际快速客运</a:t>
            </a:r>
            <a:r>
              <a:rPr lang="zh-CN" altLang="zh-CN" dirty="0" smtClean="0"/>
              <a:t>系统。“四纵”</a:t>
            </a:r>
            <a:r>
              <a:rPr lang="zh-CN" altLang="en-US" dirty="0" smtClean="0"/>
              <a:t>主要包括</a:t>
            </a:r>
            <a:r>
              <a:rPr lang="zh-CN" altLang="zh-CN" dirty="0" smtClean="0"/>
              <a:t>京哈客运专线、京港客运专线、京</a:t>
            </a:r>
            <a:r>
              <a:rPr lang="zh-CN" altLang="zh-CN" dirty="0"/>
              <a:t>沪</a:t>
            </a:r>
            <a:r>
              <a:rPr lang="zh-CN" altLang="zh-CN" dirty="0" smtClean="0"/>
              <a:t>客运专线、杭福深客运专线；“四横”</a:t>
            </a:r>
            <a:r>
              <a:rPr lang="zh-CN" altLang="en-US" dirty="0" smtClean="0"/>
              <a:t>主要包括</a:t>
            </a:r>
            <a:r>
              <a:rPr lang="zh-CN" altLang="zh-CN" dirty="0" smtClean="0"/>
              <a:t>青太客运专线、徐兰</a:t>
            </a:r>
            <a:r>
              <a:rPr lang="zh-CN" altLang="zh-CN" dirty="0"/>
              <a:t>客运专线</a:t>
            </a:r>
            <a:r>
              <a:rPr lang="zh-CN" altLang="zh-CN" dirty="0" smtClean="0"/>
              <a:t>、、沪汉蓉客运专线沪</a:t>
            </a:r>
            <a:r>
              <a:rPr lang="zh-CN" altLang="zh-CN" dirty="0"/>
              <a:t>昆</a:t>
            </a:r>
            <a:r>
              <a:rPr lang="zh-CN" altLang="zh-CN" dirty="0" smtClean="0"/>
              <a:t>客运专线。</a:t>
            </a:r>
            <a:endParaRPr lang="zh-CN" altLang="zh-CN" dirty="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4</a:t>
            </a:fld>
            <a:endParaRPr lang="zh-CN" altLang="en-US"/>
          </a:p>
        </p:txBody>
      </p:sp>
    </p:spTree>
    <p:extLst>
      <p:ext uri="{BB962C8B-B14F-4D97-AF65-F5344CB8AC3E}">
        <p14:creationId xmlns:p14="http://schemas.microsoft.com/office/powerpoint/2010/main" val="1490134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随着客运专线的建设，一些衔接</a:t>
            </a:r>
            <a:r>
              <a:rPr lang="zh-CN" altLang="zh-CN" dirty="0" smtClean="0"/>
              <a:t>客运专线、地铁</a:t>
            </a:r>
            <a:r>
              <a:rPr lang="zh-CN" altLang="zh-CN" dirty="0"/>
              <a:t>轻轨、既有</a:t>
            </a:r>
            <a:r>
              <a:rPr lang="zh-CN" altLang="zh-CN" dirty="0" smtClean="0"/>
              <a:t>线等</a:t>
            </a:r>
            <a:r>
              <a:rPr lang="zh-CN" altLang="zh-CN" dirty="0"/>
              <a:t>线路以及</a:t>
            </a:r>
            <a:r>
              <a:rPr lang="zh-CN" altLang="zh-CN" dirty="0" smtClean="0"/>
              <a:t>动车整备</a:t>
            </a:r>
            <a:r>
              <a:rPr lang="zh-CN" altLang="zh-CN" dirty="0"/>
              <a:t>段、机车车辆检修段等节点的高铁枢纽站将陆续出现。</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5</a:t>
            </a:fld>
            <a:endParaRPr lang="zh-CN" altLang="en-US"/>
          </a:p>
        </p:txBody>
      </p:sp>
    </p:spTree>
    <p:extLst>
      <p:ext uri="{BB962C8B-B14F-4D97-AF65-F5344CB8AC3E}">
        <p14:creationId xmlns:p14="http://schemas.microsoft.com/office/powerpoint/2010/main" val="3861614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6</a:t>
            </a:fld>
            <a:endParaRPr lang="zh-CN" altLang="en-US"/>
          </a:p>
        </p:txBody>
      </p:sp>
    </p:spTree>
    <p:extLst>
      <p:ext uri="{BB962C8B-B14F-4D97-AF65-F5344CB8AC3E}">
        <p14:creationId xmlns:p14="http://schemas.microsoft.com/office/powerpoint/2010/main" val="2338053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 </a:t>
            </a:r>
            <a:r>
              <a:rPr lang="zh-CN" altLang="zh-CN" dirty="0" smtClean="0"/>
              <a:t>高铁</a:t>
            </a:r>
            <a:r>
              <a:rPr lang="zh-CN" altLang="zh-CN" dirty="0"/>
              <a:t>枢纽站多伸入到城市中心区边缘且被城市包围，有些高铁枢纽站深入城市中心，靠近城市居民、经济中心，方便城市居民的出行</a:t>
            </a:r>
            <a:r>
              <a:rPr lang="zh-CN" altLang="zh-CN" dirty="0" smtClean="0"/>
              <a:t>。</a:t>
            </a:r>
            <a:endParaRPr lang="en-US" altLang="zh-CN" dirty="0" smtClean="0"/>
          </a:p>
          <a:p>
            <a:r>
              <a:rPr lang="en-US" altLang="zh-CN" dirty="0" smtClean="0"/>
              <a:t>2. </a:t>
            </a:r>
            <a:r>
              <a:rPr lang="zh-CN" altLang="zh-CN" dirty="0" smtClean="0"/>
              <a:t>高铁</a:t>
            </a:r>
            <a:r>
              <a:rPr lang="zh-CN" altLang="zh-CN" dirty="0"/>
              <a:t>枢纽</a:t>
            </a:r>
            <a:r>
              <a:rPr lang="zh-CN" altLang="zh-CN" dirty="0" smtClean="0"/>
              <a:t>站</a:t>
            </a:r>
            <a:r>
              <a:rPr lang="zh-CN" altLang="en-US" dirty="0" smtClean="0"/>
              <a:t>衔接</a:t>
            </a:r>
            <a:r>
              <a:rPr lang="zh-CN" altLang="zh-CN" dirty="0" smtClean="0"/>
              <a:t>干线</a:t>
            </a:r>
            <a:r>
              <a:rPr lang="zh-CN" altLang="zh-CN" dirty="0"/>
              <a:t>数量和方向非常多，站内技术作业类型多，作业量</a:t>
            </a:r>
            <a:r>
              <a:rPr lang="zh-CN" altLang="zh-CN" dirty="0" smtClean="0"/>
              <a:t>大</a:t>
            </a:r>
            <a:r>
              <a:rPr lang="zh-CN" altLang="en-US" dirty="0" smtClean="0"/>
              <a:t>。</a:t>
            </a:r>
            <a:endParaRPr lang="en-US" altLang="zh-CN" dirty="0" smtClean="0"/>
          </a:p>
          <a:p>
            <a:r>
              <a:rPr lang="en-US" altLang="zh-CN" dirty="0" smtClean="0"/>
              <a:t>3. </a:t>
            </a:r>
            <a:r>
              <a:rPr lang="zh-CN" altLang="zh-CN" dirty="0" smtClean="0"/>
              <a:t>高铁</a:t>
            </a:r>
            <a:r>
              <a:rPr lang="zh-CN" altLang="zh-CN" dirty="0"/>
              <a:t>枢纽站规模大，车站控制信息系统先进，客运设施设备</a:t>
            </a:r>
            <a:r>
              <a:rPr lang="zh-CN" altLang="zh-CN" dirty="0" smtClean="0"/>
              <a:t>齐全</a:t>
            </a:r>
            <a:r>
              <a:rPr lang="zh-CN" altLang="en-US" dirty="0" smtClean="0"/>
              <a:t>；</a:t>
            </a:r>
            <a:r>
              <a:rPr lang="zh-CN" altLang="zh-CN" dirty="0"/>
              <a:t>高铁枢纽</a:t>
            </a:r>
            <a:r>
              <a:rPr lang="zh-CN" altLang="zh-CN" dirty="0" smtClean="0"/>
              <a:t>站</a:t>
            </a:r>
            <a:r>
              <a:rPr lang="zh-CN" altLang="en-US" dirty="0" smtClean="0"/>
              <a:t>与</a:t>
            </a:r>
            <a:r>
              <a:rPr lang="zh-CN" altLang="zh-CN" dirty="0" smtClean="0"/>
              <a:t>地铁</a:t>
            </a:r>
            <a:r>
              <a:rPr lang="zh-CN" altLang="zh-CN" dirty="0"/>
              <a:t>、公路</a:t>
            </a:r>
            <a:r>
              <a:rPr lang="zh-CN" altLang="zh-CN" dirty="0" smtClean="0"/>
              <a:t>、</a:t>
            </a:r>
            <a:r>
              <a:rPr lang="zh-CN" altLang="en-US" dirty="0" smtClean="0"/>
              <a:t>既有线</a:t>
            </a:r>
            <a:r>
              <a:rPr lang="zh-CN" altLang="zh-CN" dirty="0" smtClean="0"/>
              <a:t>等</a:t>
            </a:r>
            <a:r>
              <a:rPr lang="zh-CN" altLang="zh-CN" dirty="0"/>
              <a:t>多种交通方式有机衔接、连成</a:t>
            </a:r>
            <a:r>
              <a:rPr lang="zh-CN" altLang="zh-CN" dirty="0" smtClean="0"/>
              <a:t>一体</a:t>
            </a:r>
            <a:r>
              <a:rPr lang="zh-CN" altLang="en-US" dirty="0" smtClean="0"/>
              <a:t>。</a:t>
            </a:r>
            <a:endParaRPr lang="en-US" altLang="zh-CN" dirty="0" smtClean="0"/>
          </a:p>
          <a:p>
            <a:endParaRPr lang="en-US" altLang="zh-CN" dirty="0"/>
          </a:p>
          <a:p>
            <a:r>
              <a:rPr lang="zh-CN" altLang="zh-CN" dirty="0"/>
              <a:t>优化到发线运用计划</a:t>
            </a:r>
            <a:r>
              <a:rPr lang="zh-CN" altLang="zh-CN" dirty="0" smtClean="0"/>
              <a:t>对于提升车站客运服务水平、提高车站设备的运用效率和促进</a:t>
            </a:r>
            <a:r>
              <a:rPr lang="zh-CN" altLang="zh-CN" dirty="0"/>
              <a:t>列车运行计划的准确</a:t>
            </a:r>
            <a:r>
              <a:rPr lang="zh-CN" altLang="zh-CN" dirty="0" smtClean="0"/>
              <a:t>实现都</a:t>
            </a:r>
            <a:r>
              <a:rPr lang="zh-CN" altLang="zh-CN" dirty="0"/>
              <a:t>具有十分重要的意义。</a:t>
            </a:r>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7</a:t>
            </a:fld>
            <a:endParaRPr lang="zh-CN" altLang="en-US"/>
          </a:p>
        </p:txBody>
      </p:sp>
    </p:spTree>
    <p:extLst>
      <p:ext uri="{BB962C8B-B14F-4D97-AF65-F5344CB8AC3E}">
        <p14:creationId xmlns:p14="http://schemas.microsoft.com/office/powerpoint/2010/main" val="3280749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以往的研究侧重到发线运用计划优化编制的数学模型建立、目标函数及约束条件的完善、求解算法的智能化改善等一系列解析方面的内容。高速铁路枢纽站到发线运用计划优化编制完成以后，如何设计评价指标、如何采用一定的评价模型实现到发线运用计划的评价还有待完善。如何建立到发线运用计划的编制</a:t>
            </a:r>
            <a:r>
              <a:rPr lang="zh-CN" altLang="zh-CN" dirty="0" smtClean="0"/>
              <a:t>、</a:t>
            </a:r>
            <a:r>
              <a:rPr lang="zh-CN" altLang="en-US" dirty="0" smtClean="0"/>
              <a:t>与</a:t>
            </a:r>
            <a:r>
              <a:rPr lang="zh-CN" altLang="zh-CN" dirty="0" smtClean="0"/>
              <a:t>评价一体化</a:t>
            </a:r>
            <a:r>
              <a:rPr lang="zh-CN" altLang="zh-CN" dirty="0"/>
              <a:t>系统也是目前有待解决的一个问题</a:t>
            </a:r>
            <a:r>
              <a:rPr lang="zh-CN" altLang="zh-CN" dirty="0" smtClean="0"/>
              <a:t>。</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8</a:t>
            </a:fld>
            <a:endParaRPr lang="zh-CN" altLang="en-US"/>
          </a:p>
        </p:txBody>
      </p:sp>
    </p:spTree>
    <p:extLst>
      <p:ext uri="{BB962C8B-B14F-4D97-AF65-F5344CB8AC3E}">
        <p14:creationId xmlns:p14="http://schemas.microsoft.com/office/powerpoint/2010/main" val="3879107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针对提出的研究问题，接下来对研究对象进行分析。</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9</a:t>
            </a:fld>
            <a:endParaRPr lang="zh-CN" altLang="en-US"/>
          </a:p>
        </p:txBody>
      </p:sp>
    </p:spTree>
    <p:extLst>
      <p:ext uri="{BB962C8B-B14F-4D97-AF65-F5344CB8AC3E}">
        <p14:creationId xmlns:p14="http://schemas.microsoft.com/office/powerpoint/2010/main" val="269374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高铁站的分类。通常将高铁站分为四种类型，枢纽站，始发站，中间站，越行站。</a:t>
            </a:r>
            <a:endParaRPr lang="en-US" altLang="zh-CN" dirty="0" smtClean="0"/>
          </a:p>
          <a:p>
            <a:r>
              <a:rPr lang="zh-CN" altLang="zh-CN" dirty="0"/>
              <a:t>枢纽站的位置一般设在铁路枢纽区域和直辖市、省会市</a:t>
            </a:r>
            <a:r>
              <a:rPr lang="zh-CN" altLang="zh-CN" dirty="0" smtClean="0"/>
              <a:t>所在地</a:t>
            </a:r>
            <a:r>
              <a:rPr lang="zh-CN" altLang="en-US" dirty="0" smtClean="0"/>
              <a:t>。</a:t>
            </a:r>
            <a:r>
              <a:rPr lang="zh-CN" altLang="zh-CN" dirty="0"/>
              <a:t>车站规模较大</a:t>
            </a:r>
            <a:r>
              <a:rPr lang="zh-CN" altLang="zh-CN" dirty="0" smtClean="0"/>
              <a:t>，到发线</a:t>
            </a:r>
            <a:r>
              <a:rPr lang="zh-CN" altLang="en-US" dirty="0" smtClean="0"/>
              <a:t>数量多。</a:t>
            </a:r>
            <a:endParaRPr lang="en-US" altLang="zh-CN" dirty="0" smtClean="0"/>
          </a:p>
          <a:p>
            <a:r>
              <a:rPr lang="zh-CN" altLang="en-US" dirty="0" smtClean="0"/>
              <a:t>始发站</a:t>
            </a:r>
            <a:r>
              <a:rPr lang="zh-CN" altLang="zh-CN" dirty="0" smtClean="0"/>
              <a:t>位于</a:t>
            </a:r>
            <a:r>
              <a:rPr lang="zh-CN" altLang="zh-CN" dirty="0"/>
              <a:t>高速铁路的起讫点，办理全部始发（终到）高、中速列车的到发作业</a:t>
            </a:r>
            <a:r>
              <a:rPr lang="zh-CN" altLang="zh-CN" dirty="0" smtClean="0"/>
              <a:t>。</a:t>
            </a:r>
            <a:endParaRPr lang="en-US" altLang="zh-CN" dirty="0" smtClean="0"/>
          </a:p>
          <a:p>
            <a:r>
              <a:rPr lang="zh-CN" altLang="en-US" dirty="0" smtClean="0"/>
              <a:t>中间站</a:t>
            </a:r>
            <a:r>
              <a:rPr lang="zh-CN" altLang="zh-CN" dirty="0" smtClean="0"/>
              <a:t>多</a:t>
            </a:r>
            <a:r>
              <a:rPr lang="zh-CN" altLang="zh-CN" dirty="0"/>
              <a:t>位于地市、县所在地</a:t>
            </a:r>
            <a:r>
              <a:rPr lang="zh-CN" altLang="zh-CN" dirty="0" smtClean="0"/>
              <a:t>。</a:t>
            </a:r>
            <a:r>
              <a:rPr lang="zh-CN" altLang="zh-CN" dirty="0"/>
              <a:t>一般设置到发线</a:t>
            </a:r>
            <a:r>
              <a:rPr lang="en-US" altLang="zh-CN" dirty="0"/>
              <a:t>2-4</a:t>
            </a:r>
            <a:r>
              <a:rPr lang="zh-CN" altLang="zh-CN" dirty="0"/>
              <a:t>股、旅客站台</a:t>
            </a:r>
            <a:r>
              <a:rPr lang="en-US" altLang="zh-CN" dirty="0"/>
              <a:t>2</a:t>
            </a:r>
            <a:r>
              <a:rPr lang="zh-CN" altLang="zh-CN" dirty="0"/>
              <a:t>座</a:t>
            </a:r>
            <a:r>
              <a:rPr lang="zh-CN" altLang="zh-CN" dirty="0" smtClean="0"/>
              <a:t>。</a:t>
            </a:r>
            <a:endParaRPr lang="en-US" altLang="zh-CN" dirty="0" smtClean="0"/>
          </a:p>
          <a:p>
            <a:r>
              <a:rPr lang="zh-CN" altLang="en-US" dirty="0" smtClean="0"/>
              <a:t>越行站</a:t>
            </a:r>
            <a:r>
              <a:rPr lang="zh-CN" altLang="zh-CN" dirty="0" smtClean="0"/>
              <a:t>设置</a:t>
            </a:r>
            <a:r>
              <a:rPr lang="zh-CN" altLang="zh-CN" dirty="0"/>
              <a:t>在站间距离较长的区间以便中速列车待避高速列车越行</a:t>
            </a:r>
            <a:r>
              <a:rPr lang="zh-CN" altLang="zh-CN" dirty="0" smtClean="0"/>
              <a:t>。</a:t>
            </a:r>
            <a:r>
              <a:rPr lang="zh-CN" altLang="zh-CN" dirty="0"/>
              <a:t>京沪高铁全线设置唯一的越行站：青岗站。</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10</a:t>
            </a:fld>
            <a:endParaRPr lang="zh-CN" altLang="en-US"/>
          </a:p>
        </p:txBody>
      </p:sp>
    </p:spTree>
    <p:extLst>
      <p:ext uri="{BB962C8B-B14F-4D97-AF65-F5344CB8AC3E}">
        <p14:creationId xmlns:p14="http://schemas.microsoft.com/office/powerpoint/2010/main" val="81734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在对高铁枢纽站进行详细分析的基础上，我们提出到发线运用计划编制的模型及求解算法。</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11</a:t>
            </a:fld>
            <a:endParaRPr lang="zh-CN" altLang="en-US"/>
          </a:p>
        </p:txBody>
      </p:sp>
    </p:spTree>
    <p:extLst>
      <p:ext uri="{BB962C8B-B14F-4D97-AF65-F5344CB8AC3E}">
        <p14:creationId xmlns:p14="http://schemas.microsoft.com/office/powerpoint/2010/main" val="1979515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用到发线占用总时间的标准差来衡量到发线运用计划编制的均衡性，记</a:t>
            </a:r>
            <a:r>
              <a:rPr lang="en-US" altLang="zh-CN" dirty="0"/>
              <a:t> </a:t>
            </a:r>
            <a:r>
              <a:rPr lang="zh-CN" altLang="zh-CN" dirty="0"/>
              <a:t>为到发线运用计划编制不均衡度</a:t>
            </a:r>
            <a:r>
              <a:rPr lang="zh-CN" altLang="zh-CN" dirty="0" smtClean="0"/>
              <a:t>，不均衡度越</a:t>
            </a:r>
            <a:r>
              <a:rPr lang="zh-CN" altLang="zh-CN" dirty="0"/>
              <a:t>小，则到发线利用越</a:t>
            </a:r>
            <a:r>
              <a:rPr lang="zh-CN" altLang="zh-CN" dirty="0" smtClean="0"/>
              <a:t>均衡</a:t>
            </a:r>
            <a:r>
              <a:rPr lang="zh-CN" altLang="en-US" dirty="0" smtClean="0"/>
              <a:t>。</a:t>
            </a:r>
            <a:endParaRPr lang="en-US" altLang="zh-CN" dirty="0" smtClean="0"/>
          </a:p>
          <a:p>
            <a:r>
              <a:rPr lang="zh-CN" altLang="zh-CN" dirty="0"/>
              <a:t>旅客乘降越便捷，则到发线越靠近基本站台分配，到发线编号总和越小。</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12</a:t>
            </a:fld>
            <a:endParaRPr lang="zh-CN" altLang="en-US"/>
          </a:p>
        </p:txBody>
      </p:sp>
    </p:spTree>
    <p:extLst>
      <p:ext uri="{BB962C8B-B14F-4D97-AF65-F5344CB8AC3E}">
        <p14:creationId xmlns:p14="http://schemas.microsoft.com/office/powerpoint/2010/main" val="1317941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约束一：一列列车只能占用一条到发线。</a:t>
            </a:r>
          </a:p>
          <a:p>
            <a:r>
              <a:rPr lang="zh-CN" altLang="zh-CN" dirty="0"/>
              <a:t>约束二：同一条到发线上相邻两列列车安排占用时间不能有冲突。</a:t>
            </a:r>
          </a:p>
          <a:p>
            <a:r>
              <a:rPr lang="zh-CN" altLang="zh-CN" dirty="0"/>
              <a:t>约束三：不停站通过列车安排在正线上通过。</a:t>
            </a:r>
          </a:p>
          <a:p>
            <a:r>
              <a:rPr lang="zh-CN" altLang="zh-CN" dirty="0"/>
              <a:t>约束四：存在换乘关系的两列车要安排在临靠相同站台的到发线上</a:t>
            </a:r>
            <a:r>
              <a:rPr lang="zh-CN" altLang="zh-CN" dirty="0" smtClean="0"/>
              <a:t>。</a:t>
            </a:r>
            <a:r>
              <a:rPr lang="zh-CN" altLang="en-US" dirty="0" smtClean="0"/>
              <a:t>方便旅客换乘</a:t>
            </a:r>
            <a:r>
              <a:rPr lang="zh-CN" altLang="en-US" dirty="0"/>
              <a:t>。</a:t>
            </a:r>
            <a:endParaRPr lang="zh-CN" altLang="zh-CN" dirty="0"/>
          </a:p>
          <a:p>
            <a:r>
              <a:rPr lang="zh-CN" altLang="zh-CN" dirty="0"/>
              <a:t>约束五：同一站台不能被相继到达的两列车占用</a:t>
            </a:r>
            <a:r>
              <a:rPr lang="zh-CN" altLang="zh-CN" dirty="0" smtClean="0"/>
              <a:t>。</a:t>
            </a:r>
            <a:r>
              <a:rPr lang="zh-CN" altLang="en-US" dirty="0" smtClean="0"/>
              <a:t>降低站台旅程的拥挤度。</a:t>
            </a:r>
            <a:endParaRPr lang="zh-CN" altLang="zh-CN" dirty="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13</a:t>
            </a:fld>
            <a:endParaRPr lang="zh-CN" altLang="en-US"/>
          </a:p>
        </p:txBody>
      </p:sp>
    </p:spTree>
    <p:extLst>
      <p:ext uri="{BB962C8B-B14F-4D97-AF65-F5344CB8AC3E}">
        <p14:creationId xmlns:p14="http://schemas.microsoft.com/office/powerpoint/2010/main" val="303535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14</a:t>
            </a:fld>
            <a:endParaRPr lang="zh-CN" altLang="en-US"/>
          </a:p>
        </p:txBody>
      </p:sp>
    </p:spTree>
    <p:extLst>
      <p:ext uri="{BB962C8B-B14F-4D97-AF65-F5344CB8AC3E}">
        <p14:creationId xmlns:p14="http://schemas.microsoft.com/office/powerpoint/2010/main" val="4051245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到发线运用计划编制完成之后需要采用一定的方法进行评价。接下来介绍仿真与评价。</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15</a:t>
            </a:fld>
            <a:endParaRPr lang="zh-CN" altLang="en-US"/>
          </a:p>
        </p:txBody>
      </p:sp>
    </p:spTree>
    <p:extLst>
      <p:ext uri="{BB962C8B-B14F-4D97-AF65-F5344CB8AC3E}">
        <p14:creationId xmlns:p14="http://schemas.microsoft.com/office/powerpoint/2010/main" val="3663625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本章仿真评价的理论基础为</a:t>
            </a:r>
            <a:r>
              <a:rPr lang="en-US" altLang="zh-CN" dirty="0" smtClean="0"/>
              <a:t>Petri</a:t>
            </a:r>
            <a:r>
              <a:rPr lang="zh-CN" altLang="en-US" dirty="0" smtClean="0"/>
              <a:t>网</a:t>
            </a:r>
            <a:r>
              <a:rPr lang="zh-CN" altLang="en-US" dirty="0"/>
              <a:t>。</a:t>
            </a:r>
            <a:r>
              <a:rPr lang="zh-CN" altLang="zh-CN" dirty="0" smtClean="0"/>
              <a:t>自从</a:t>
            </a:r>
            <a:r>
              <a:rPr lang="zh-CN" altLang="zh-CN" dirty="0"/>
              <a:t>经典</a:t>
            </a:r>
            <a:r>
              <a:rPr lang="en-US" altLang="zh-CN" dirty="0"/>
              <a:t>Petri</a:t>
            </a:r>
            <a:r>
              <a:rPr lang="zh-CN" altLang="zh-CN" dirty="0"/>
              <a:t>网理论开创以来，</a:t>
            </a:r>
            <a:r>
              <a:rPr lang="en-US" altLang="zh-CN" dirty="0"/>
              <a:t>Petri</a:t>
            </a:r>
            <a:r>
              <a:rPr lang="zh-CN" altLang="zh-CN" dirty="0"/>
              <a:t>网不断充实和发展</a:t>
            </a:r>
            <a:r>
              <a:rPr lang="zh-CN" altLang="zh-CN" dirty="0" smtClean="0"/>
              <a:t>，由</a:t>
            </a:r>
            <a:r>
              <a:rPr lang="zh-CN" altLang="zh-CN" dirty="0"/>
              <a:t>经典</a:t>
            </a:r>
            <a:r>
              <a:rPr lang="en-US" altLang="zh-CN" dirty="0"/>
              <a:t>Petri</a:t>
            </a:r>
            <a:r>
              <a:rPr lang="zh-CN" altLang="zh-CN" dirty="0"/>
              <a:t>网逐渐发展出着色</a:t>
            </a:r>
            <a:r>
              <a:rPr lang="en-US" altLang="zh-CN" dirty="0"/>
              <a:t>Petri</a:t>
            </a:r>
            <a:r>
              <a:rPr lang="zh-CN" altLang="zh-CN" dirty="0"/>
              <a:t>网、赋时着色</a:t>
            </a:r>
            <a:r>
              <a:rPr lang="en-US" altLang="zh-CN" dirty="0"/>
              <a:t>Petri</a:t>
            </a:r>
            <a:r>
              <a:rPr lang="zh-CN" altLang="zh-CN" dirty="0"/>
              <a:t>网、分层赋时着色</a:t>
            </a:r>
            <a:r>
              <a:rPr lang="en-US" altLang="zh-CN" dirty="0"/>
              <a:t>Petri</a:t>
            </a:r>
            <a:r>
              <a:rPr lang="zh-CN" altLang="zh-CN" dirty="0"/>
              <a:t>网等多种形式的高级</a:t>
            </a:r>
            <a:r>
              <a:rPr lang="en-US" altLang="zh-CN" dirty="0"/>
              <a:t>Petri</a:t>
            </a:r>
            <a:r>
              <a:rPr lang="zh-CN" altLang="zh-CN" dirty="0" smtClean="0"/>
              <a:t>网</a:t>
            </a:r>
            <a:r>
              <a:rPr lang="zh-CN" altLang="en-US" dirty="0" smtClean="0"/>
              <a:t>。本文的仿真评价正式基于分层赋时着色</a:t>
            </a:r>
            <a:r>
              <a:rPr lang="en-US" altLang="zh-CN" dirty="0" smtClean="0"/>
              <a:t>Petri</a:t>
            </a:r>
            <a:r>
              <a:rPr lang="zh-CN" altLang="en-US" dirty="0" smtClean="0"/>
              <a:t>理论。</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16</a:t>
            </a:fld>
            <a:endParaRPr lang="zh-CN" altLang="en-US"/>
          </a:p>
        </p:txBody>
      </p:sp>
    </p:spTree>
    <p:extLst>
      <p:ext uri="{BB962C8B-B14F-4D97-AF65-F5344CB8AC3E}">
        <p14:creationId xmlns:p14="http://schemas.microsoft.com/office/powerpoint/2010/main" val="537137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步骤</a:t>
            </a:r>
            <a:r>
              <a:rPr lang="en-US" altLang="zh-CN" dirty="0"/>
              <a:t>1</a:t>
            </a:r>
            <a:r>
              <a:rPr lang="zh-CN" altLang="zh-CN" dirty="0"/>
              <a:t>：</a:t>
            </a:r>
            <a:r>
              <a:rPr lang="zh-CN" altLang="zh-CN" dirty="0" smtClean="0"/>
              <a:t>简化</a:t>
            </a:r>
            <a:r>
              <a:rPr lang="zh-CN" altLang="zh-CN" dirty="0"/>
              <a:t>高铁枢纽站基本布置图。首先将高铁枢纽站基本布置图进行简化，保留其最基本的枢纽站功能，以满足四类列车的技术作业过程</a:t>
            </a:r>
            <a:r>
              <a:rPr lang="zh-CN" altLang="zh-CN" dirty="0" smtClean="0"/>
              <a:t>。</a:t>
            </a:r>
            <a:r>
              <a:rPr lang="zh-CN" altLang="zh-CN" dirty="0"/>
              <a:t>该高铁枢纽站简化布置图连接</a:t>
            </a:r>
            <a:r>
              <a:rPr lang="en-US" altLang="zh-CN" dirty="0"/>
              <a:t>A</a:t>
            </a:r>
            <a:r>
              <a:rPr lang="zh-CN" altLang="zh-CN" dirty="0"/>
              <a:t>、</a:t>
            </a:r>
            <a:r>
              <a:rPr lang="en-US" altLang="zh-CN" dirty="0"/>
              <a:t>B</a:t>
            </a:r>
            <a:r>
              <a:rPr lang="zh-CN" altLang="zh-CN" dirty="0"/>
              <a:t>两个方向，具有两条正线，三条到发线，一条牵出线和一个动车所。可以进行高铁枢纽站所有的列车技术作业。</a:t>
            </a:r>
          </a:p>
          <a:p>
            <a:endParaRPr lang="en-US" altLang="zh-CN" dirty="0" smtClean="0"/>
          </a:p>
          <a:p>
            <a:r>
              <a:rPr lang="zh-CN" altLang="zh-CN" dirty="0"/>
              <a:t>步骤</a:t>
            </a:r>
            <a:r>
              <a:rPr lang="en-US" altLang="zh-CN" dirty="0"/>
              <a:t>2</a:t>
            </a:r>
            <a:r>
              <a:rPr lang="zh-CN" altLang="zh-CN" dirty="0"/>
              <a:t>：抽象高铁枢纽站要素。将车站轨道区段划分两大部分区域，一部分为道岔；另一部分为轨道区段，包括区间及岔间区间，岔间区间又包括到发线和除到发线外的岔间区间。用替代变迁来表示道岔，用库所来表示区间及岔间区间，库所和变迁都可以看成是列车运行的资源</a:t>
            </a:r>
            <a:r>
              <a:rPr lang="zh-CN" altLang="zh-CN" dirty="0" smtClean="0"/>
              <a:t>。</a:t>
            </a:r>
            <a:endParaRPr lang="en-US" altLang="zh-CN" dirty="0" smtClean="0"/>
          </a:p>
          <a:p>
            <a:endParaRPr lang="en-US" altLang="zh-CN" dirty="0"/>
          </a:p>
          <a:p>
            <a:r>
              <a:rPr lang="zh-CN" altLang="zh-CN" dirty="0"/>
              <a:t>步骤</a:t>
            </a:r>
            <a:r>
              <a:rPr lang="en-US" altLang="zh-CN" dirty="0"/>
              <a:t>3</a:t>
            </a:r>
            <a:r>
              <a:rPr lang="zh-CN" altLang="zh-CN" dirty="0" smtClean="0"/>
              <a:t>：以</a:t>
            </a:r>
            <a:r>
              <a:rPr lang="zh-CN" altLang="zh-CN" dirty="0"/>
              <a:t>步骤</a:t>
            </a:r>
            <a:r>
              <a:rPr lang="en-US" altLang="zh-CN" dirty="0"/>
              <a:t>2</a:t>
            </a:r>
            <a:r>
              <a:rPr lang="zh-CN" altLang="zh-CN" dirty="0"/>
              <a:t>划分的库所和变迁为依据，建立高铁枢纽站简化布置图</a:t>
            </a:r>
            <a:r>
              <a:rPr lang="en-US" altLang="zh-CN" dirty="0"/>
              <a:t>HTCPN</a:t>
            </a:r>
            <a:r>
              <a:rPr lang="zh-CN" altLang="zh-CN" dirty="0"/>
              <a:t>顶层模型</a:t>
            </a:r>
            <a:r>
              <a:rPr lang="zh-CN" altLang="zh-CN" dirty="0" smtClean="0"/>
              <a:t>。</a:t>
            </a:r>
            <a:endParaRPr lang="en-US" altLang="zh-CN" dirty="0" smtClean="0"/>
          </a:p>
          <a:p>
            <a:endParaRPr lang="en-US" altLang="zh-CN" dirty="0"/>
          </a:p>
          <a:p>
            <a:r>
              <a:rPr lang="zh-CN" altLang="zh-CN" dirty="0"/>
              <a:t>步骤</a:t>
            </a:r>
            <a:r>
              <a:rPr lang="en-US" altLang="zh-CN" dirty="0"/>
              <a:t>4</a:t>
            </a:r>
            <a:r>
              <a:rPr lang="zh-CN" altLang="zh-CN" dirty="0"/>
              <a:t>：建立道岔子网模型。每一个道岔即是车站底层网络的一个子网，属于替代变迁，综合考虑列车技术作业占用各道岔情况，即可建立道岔子网结构，实现道岔的时间控制、折返控制、接发车控制以及到发线选择控制功能</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17</a:t>
            </a:fld>
            <a:endParaRPr lang="zh-CN" altLang="en-US"/>
          </a:p>
        </p:txBody>
      </p:sp>
    </p:spTree>
    <p:extLst>
      <p:ext uri="{BB962C8B-B14F-4D97-AF65-F5344CB8AC3E}">
        <p14:creationId xmlns:p14="http://schemas.microsoft.com/office/powerpoint/2010/main" val="3080309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18</a:t>
            </a:fld>
            <a:endParaRPr lang="zh-CN" altLang="en-US"/>
          </a:p>
        </p:txBody>
      </p:sp>
    </p:spTree>
    <p:extLst>
      <p:ext uri="{BB962C8B-B14F-4D97-AF65-F5344CB8AC3E}">
        <p14:creationId xmlns:p14="http://schemas.microsoft.com/office/powerpoint/2010/main" val="2433235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19</a:t>
            </a:fld>
            <a:endParaRPr lang="zh-CN" altLang="en-US"/>
          </a:p>
        </p:txBody>
      </p:sp>
    </p:spTree>
    <p:extLst>
      <p:ext uri="{BB962C8B-B14F-4D97-AF65-F5344CB8AC3E}">
        <p14:creationId xmlns:p14="http://schemas.microsoft.com/office/powerpoint/2010/main" val="1466696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最后我们以郑州东站为案例对模型进行验证</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20</a:t>
            </a:fld>
            <a:endParaRPr lang="zh-CN" altLang="en-US"/>
          </a:p>
        </p:txBody>
      </p:sp>
    </p:spTree>
    <p:extLst>
      <p:ext uri="{BB962C8B-B14F-4D97-AF65-F5344CB8AC3E}">
        <p14:creationId xmlns:p14="http://schemas.microsoft.com/office/powerpoint/2010/main" val="1988964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郑州东站</a:t>
            </a:r>
            <a:r>
              <a:rPr lang="zh-CN" altLang="zh-CN" dirty="0" smtClean="0"/>
              <a:t>位于郑东</a:t>
            </a:r>
            <a:r>
              <a:rPr lang="zh-CN" altLang="zh-CN" dirty="0"/>
              <a:t>新区</a:t>
            </a:r>
            <a:r>
              <a:rPr lang="zh-CN" altLang="zh-CN" dirty="0" smtClean="0"/>
              <a:t>，是京港客运专线</a:t>
            </a:r>
            <a:r>
              <a:rPr lang="zh-CN" altLang="en-US" dirty="0"/>
              <a:t>、</a:t>
            </a:r>
            <a:r>
              <a:rPr lang="zh-CN" altLang="zh-CN" dirty="0" smtClean="0"/>
              <a:t>徐兰客运专线十字</a:t>
            </a:r>
            <a:r>
              <a:rPr lang="zh-CN" altLang="zh-CN" dirty="0"/>
              <a:t>交汇的重要枢纽车站，是汇集高铁、城际、地铁、高速公路、城市公交、城市出租等多种交通方式，实现综合一体化快速衔接的现代化交通枢纽</a:t>
            </a:r>
            <a:r>
              <a:rPr lang="zh-CN" altLang="zh-CN" dirty="0" smtClean="0"/>
              <a:t>。</a:t>
            </a:r>
            <a:endParaRPr lang="en-US" altLang="zh-CN" dirty="0" smtClean="0"/>
          </a:p>
          <a:p>
            <a:r>
              <a:rPr lang="zh-CN" altLang="zh-CN" dirty="0"/>
              <a:t>郑州东站共设</a:t>
            </a:r>
            <a:r>
              <a:rPr lang="en-US" altLang="zh-CN" dirty="0"/>
              <a:t>32</a:t>
            </a:r>
            <a:r>
              <a:rPr lang="zh-CN" altLang="zh-CN" dirty="0"/>
              <a:t>股道，站台</a:t>
            </a:r>
            <a:r>
              <a:rPr lang="en-US" altLang="zh-CN" dirty="0"/>
              <a:t>16</a:t>
            </a:r>
            <a:r>
              <a:rPr lang="zh-CN" altLang="zh-CN" dirty="0"/>
              <a:t>座。其中京港</a:t>
            </a:r>
            <a:r>
              <a:rPr lang="zh-CN" altLang="zh-CN" dirty="0" smtClean="0"/>
              <a:t>高铁在</a:t>
            </a:r>
            <a:r>
              <a:rPr lang="zh-CN" altLang="zh-CN" dirty="0"/>
              <a:t>西侧贯通，设京广场</a:t>
            </a:r>
            <a:r>
              <a:rPr lang="en-US" altLang="zh-CN" dirty="0"/>
              <a:t>19</a:t>
            </a:r>
            <a:r>
              <a:rPr lang="zh-CN" altLang="zh-CN" dirty="0"/>
              <a:t>股道；徐兰</a:t>
            </a:r>
            <a:r>
              <a:rPr lang="zh-CN" altLang="zh-CN" dirty="0" smtClean="0"/>
              <a:t>高铁在</a:t>
            </a:r>
            <a:r>
              <a:rPr lang="zh-CN" altLang="zh-CN" dirty="0"/>
              <a:t>东侧贯通，设徐兰场</a:t>
            </a:r>
            <a:r>
              <a:rPr lang="en-US" altLang="zh-CN" dirty="0"/>
              <a:t>15</a:t>
            </a:r>
            <a:r>
              <a:rPr lang="zh-CN" altLang="zh-CN" dirty="0"/>
              <a:t>股</a:t>
            </a:r>
            <a:r>
              <a:rPr lang="zh-CN" altLang="zh-CN" dirty="0" smtClean="0"/>
              <a:t>道</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21</a:t>
            </a:fld>
            <a:endParaRPr lang="zh-CN" altLang="en-US"/>
          </a:p>
        </p:txBody>
      </p:sp>
    </p:spTree>
    <p:extLst>
      <p:ext uri="{BB962C8B-B14F-4D97-AF65-F5344CB8AC3E}">
        <p14:creationId xmlns:p14="http://schemas.microsoft.com/office/powerpoint/2010/main" val="204938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首先建立郑州东站仿真评价模型的标准声明</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22</a:t>
            </a:fld>
            <a:endParaRPr lang="zh-CN" altLang="en-US"/>
          </a:p>
        </p:txBody>
      </p:sp>
    </p:spTree>
    <p:extLst>
      <p:ext uri="{BB962C8B-B14F-4D97-AF65-F5344CB8AC3E}">
        <p14:creationId xmlns:p14="http://schemas.microsoft.com/office/powerpoint/2010/main" val="3030060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接着将列车到发时刻表数据输入一体化系统，进而求解出由模型生成的到发线运用计划，如图所示。</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23</a:t>
            </a:fld>
            <a:endParaRPr lang="zh-CN" altLang="en-US"/>
          </a:p>
        </p:txBody>
      </p:sp>
    </p:spTree>
    <p:extLst>
      <p:ext uri="{BB962C8B-B14F-4D97-AF65-F5344CB8AC3E}">
        <p14:creationId xmlns:p14="http://schemas.microsoft.com/office/powerpoint/2010/main" val="328711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接下来我们对由站调安排的到发线运用计划和由模型生成的到发线运用计划进行评价。由上图可以看出，站调安排的到发线运用计划的不均衡都比较高。</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24</a:t>
            </a:fld>
            <a:endParaRPr lang="zh-CN" altLang="en-US"/>
          </a:p>
        </p:txBody>
      </p:sp>
    </p:spTree>
    <p:extLst>
      <p:ext uri="{BB962C8B-B14F-4D97-AF65-F5344CB8AC3E}">
        <p14:creationId xmlns:p14="http://schemas.microsoft.com/office/powerpoint/2010/main" val="4259638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由模型生成的到发线运用计划在不均衡方面有明显的改善，降幅达</a:t>
            </a:r>
            <a:r>
              <a:rPr lang="en-US" altLang="zh-CN" dirty="0" smtClean="0"/>
              <a:t>50%</a:t>
            </a:r>
            <a:r>
              <a:rPr lang="zh-CN" altLang="en-US" dirty="0" smtClean="0"/>
              <a:t>以上，最高降幅达到</a:t>
            </a:r>
            <a:r>
              <a:rPr lang="en-US" altLang="zh-CN" dirty="0" smtClean="0"/>
              <a:t>88.2%</a:t>
            </a:r>
            <a:r>
              <a:rPr lang="zh-CN" altLang="en-US" dirty="0" smtClean="0"/>
              <a:t>。</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25</a:t>
            </a:fld>
            <a:endParaRPr lang="zh-CN" altLang="en-US"/>
          </a:p>
        </p:txBody>
      </p:sp>
    </p:spTree>
    <p:extLst>
      <p:ext uri="{BB962C8B-B14F-4D97-AF65-F5344CB8AC3E}">
        <p14:creationId xmlns:p14="http://schemas.microsoft.com/office/powerpoint/2010/main" val="1689488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在不便捷度方面，由模型生成的到发线运用计划亦要由于由由站调安排的到发线运用计划。</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26</a:t>
            </a:fld>
            <a:endParaRPr lang="zh-CN" altLang="en-US"/>
          </a:p>
        </p:txBody>
      </p:sp>
    </p:spTree>
    <p:extLst>
      <p:ext uri="{BB962C8B-B14F-4D97-AF65-F5344CB8AC3E}">
        <p14:creationId xmlns:p14="http://schemas.microsoft.com/office/powerpoint/2010/main" val="1895321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27</a:t>
            </a:fld>
            <a:endParaRPr lang="zh-CN" altLang="en-US"/>
          </a:p>
        </p:txBody>
      </p:sp>
    </p:spTree>
    <p:extLst>
      <p:ext uri="{BB962C8B-B14F-4D97-AF65-F5344CB8AC3E}">
        <p14:creationId xmlns:p14="http://schemas.microsoft.com/office/powerpoint/2010/main" val="2564276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28</a:t>
            </a:fld>
            <a:endParaRPr lang="zh-CN" altLang="en-US"/>
          </a:p>
        </p:txBody>
      </p:sp>
    </p:spTree>
    <p:extLst>
      <p:ext uri="{BB962C8B-B14F-4D97-AF65-F5344CB8AC3E}">
        <p14:creationId xmlns:p14="http://schemas.microsoft.com/office/powerpoint/2010/main" val="2306566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我的汇报到此结束，感谢各位老师。</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29</a:t>
            </a:fld>
            <a:endParaRPr lang="zh-CN" altLang="en-US"/>
          </a:p>
        </p:txBody>
      </p:sp>
    </p:spTree>
    <p:extLst>
      <p:ext uri="{BB962C8B-B14F-4D97-AF65-F5344CB8AC3E}">
        <p14:creationId xmlns:p14="http://schemas.microsoft.com/office/powerpoint/2010/main" val="971049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272587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37037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932297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052971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777833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47767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172827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33964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66703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4164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86428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FB831-7C12-4E2D-87D2-846608E9C08F}" type="datetimeFigureOut">
              <a:rPr lang="zh-CN" altLang="en-US" smtClean="0"/>
              <a:t>2018/10/12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970813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slideLayout" Target="../slideLayouts/slideLayout7.xml"/><Relationship Id="rId7" Type="http://schemas.openxmlformats.org/officeDocument/2006/relationships/oleObject" Target="../embeddings/oleObject2.bin"/><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3.wmf"/><Relationship Id="rId3" Type="http://schemas.openxmlformats.org/officeDocument/2006/relationships/notesSlide" Target="../notesSlides/notesSlide13.xml"/><Relationship Id="rId7" Type="http://schemas.openxmlformats.org/officeDocument/2006/relationships/image" Target="../media/image10.w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1.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7.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slideLayout" Target="../slideLayouts/slideLayout7.xml"/><Relationship Id="rId7" Type="http://schemas.openxmlformats.org/officeDocument/2006/relationships/package" Target="../embeddings/Microsoft_Visio___111111111.vsdx"/><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9.emf"/><Relationship Id="rId5" Type="http://schemas.openxmlformats.org/officeDocument/2006/relationships/image" Target="../media/image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9.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6.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slideLayout" Target="../slideLayouts/slideLayout7.xml"/><Relationship Id="rId7" Type="http://schemas.openxmlformats.org/officeDocument/2006/relationships/package" Target="../embeddings/Microsoft_Visio___333333333.vsdx"/><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27.emf"/><Relationship Id="rId5" Type="http://schemas.openxmlformats.org/officeDocument/2006/relationships/package" Target="../embeddings/Microsoft_Visio___222222222.vsdx"/><Relationship Id="rId10" Type="http://schemas.microsoft.com/office/2007/relationships/hdphoto" Target="../media/hdphoto3.wdp"/><Relationship Id="rId4" Type="http://schemas.openxmlformats.org/officeDocument/2006/relationships/notesSlide" Target="../notesSlides/notesSlide23.xml"/><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9.xml"/><Relationship Id="rId5" Type="http://schemas.microsoft.com/office/2007/relationships/hdphoto" Target="../media/hdphoto3.wdp"/><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50000"/>
          <a:stretch/>
        </p:blipFill>
        <p:spPr>
          <a:xfrm>
            <a:off x="10249469" y="-424944"/>
            <a:ext cx="1942531" cy="3961577"/>
          </a:xfrm>
          <a:prstGeom prst="rect">
            <a:avLst/>
          </a:prstGeom>
        </p:spPr>
      </p:pic>
      <p:pic>
        <p:nvPicPr>
          <p:cNvPr id="6" name="Picture 19"/>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rot="5400000">
            <a:off x="-382306" y="4932493"/>
            <a:ext cx="1531876" cy="767265"/>
          </a:xfrm>
          <a:prstGeom prst="rect">
            <a:avLst/>
          </a:prstGeom>
        </p:spPr>
      </p:pic>
      <p:sp>
        <p:nvSpPr>
          <p:cNvPr id="8" name="TextBox 5"/>
          <p:cNvSpPr txBox="1">
            <a:spLocks noChangeArrowheads="1"/>
          </p:cNvSpPr>
          <p:nvPr/>
        </p:nvSpPr>
        <p:spPr bwMode="auto">
          <a:xfrm>
            <a:off x="1228779" y="1394438"/>
            <a:ext cx="9997867" cy="253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ctr">
              <a:lnSpc>
                <a:spcPct val="150000"/>
              </a:lnSpc>
            </a:pPr>
            <a:r>
              <a:rPr lang="zh-CN" altLang="en-US" sz="4800" dirty="0">
                <a:solidFill>
                  <a:schemeClr val="bg1"/>
                </a:solidFill>
                <a:latin typeface="方正粗倩简体" panose="03000509000000000000" pitchFamily="65" charset="-122"/>
                <a:ea typeface="方正粗倩简体" panose="03000509000000000000" pitchFamily="65" charset="-122"/>
              </a:rPr>
              <a:t>英语专业毕业答辩</a:t>
            </a:r>
            <a:r>
              <a:rPr lang="en-US" altLang="zh-CN" sz="4800" dirty="0" err="1">
                <a:solidFill>
                  <a:schemeClr val="bg1"/>
                </a:solidFill>
                <a:latin typeface="方正粗倩简体" panose="03000509000000000000" pitchFamily="65" charset="-122"/>
                <a:ea typeface="方正粗倩简体" panose="03000509000000000000" pitchFamily="65" charset="-122"/>
              </a:rPr>
              <a:t>ppt</a:t>
            </a:r>
            <a:r>
              <a:rPr lang="zh-CN" altLang="en-US" sz="4800" dirty="0">
                <a:solidFill>
                  <a:schemeClr val="bg1"/>
                </a:solidFill>
                <a:latin typeface="方正粗倩简体" panose="03000509000000000000" pitchFamily="65" charset="-122"/>
                <a:ea typeface="方正粗倩简体" panose="03000509000000000000" pitchFamily="65" charset="-122"/>
              </a:rPr>
              <a:t>模板</a:t>
            </a:r>
          </a:p>
        </p:txBody>
      </p:sp>
      <p:sp>
        <p:nvSpPr>
          <p:cNvPr id="9" name="TextBox 5"/>
          <p:cNvSpPr txBox="1">
            <a:spLocks noChangeArrowheads="1"/>
          </p:cNvSpPr>
          <p:nvPr/>
        </p:nvSpPr>
        <p:spPr bwMode="auto">
          <a:xfrm>
            <a:off x="6728260" y="4722033"/>
            <a:ext cx="4492474" cy="166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ctr" hangingPunct="1">
              <a:lnSpc>
                <a:spcPct val="120000"/>
              </a:lnSpc>
            </a:pPr>
            <a:r>
              <a:rPr lang="zh-CN" altLang="en-US" sz="2800" dirty="0" smtClean="0">
                <a:solidFill>
                  <a:schemeClr val="bg1"/>
                </a:solidFill>
                <a:latin typeface="黑体" panose="02010609060101010101" pitchFamily="49" charset="-122"/>
                <a:ea typeface="黑体" panose="02010609060101010101" pitchFamily="49" charset="-122"/>
              </a:rPr>
              <a:t>学生：</a:t>
            </a:r>
            <a:endParaRPr lang="en-US" altLang="zh-CN" sz="2800" dirty="0" smtClean="0">
              <a:solidFill>
                <a:schemeClr val="bg1"/>
              </a:solidFill>
              <a:latin typeface="黑体" panose="02010609060101010101" pitchFamily="49" charset="-122"/>
              <a:ea typeface="黑体" panose="02010609060101010101" pitchFamily="49" charset="-122"/>
            </a:endParaRPr>
          </a:p>
          <a:p>
            <a:pPr eaLnBrk="1" fontAlgn="ctr" hangingPunct="1">
              <a:lnSpc>
                <a:spcPct val="120000"/>
              </a:lnSpc>
            </a:pPr>
            <a:r>
              <a:rPr lang="zh-CN" altLang="en-US" sz="2800" dirty="0" smtClean="0">
                <a:solidFill>
                  <a:schemeClr val="bg1"/>
                </a:solidFill>
                <a:latin typeface="黑体" panose="02010609060101010101" pitchFamily="49" charset="-122"/>
                <a:ea typeface="黑体" panose="02010609060101010101" pitchFamily="49" charset="-122"/>
              </a:rPr>
              <a:t>导师：</a:t>
            </a:r>
            <a:endParaRPr lang="en-US" altLang="zh-CN" sz="2800" dirty="0" smtClean="0">
              <a:solidFill>
                <a:schemeClr val="bg1"/>
              </a:solidFill>
              <a:latin typeface="黑体" panose="02010609060101010101" pitchFamily="49" charset="-122"/>
              <a:ea typeface="黑体" panose="02010609060101010101" pitchFamily="49" charset="-122"/>
            </a:endParaRPr>
          </a:p>
          <a:p>
            <a:pPr fontAlgn="ctr">
              <a:lnSpc>
                <a:spcPct val="120000"/>
              </a:lnSpc>
            </a:pPr>
            <a:r>
              <a:rPr lang="zh-CN" altLang="en-US" sz="2800" dirty="0" smtClean="0">
                <a:solidFill>
                  <a:schemeClr val="bg1"/>
                </a:solidFill>
                <a:latin typeface="黑体" panose="02010609060101010101" pitchFamily="49" charset="-122"/>
                <a:ea typeface="黑体" panose="02010609060101010101" pitchFamily="49" charset="-122"/>
              </a:rPr>
              <a:t>专业：</a:t>
            </a:r>
            <a:endParaRPr lang="en-US" altLang="zh-CN" sz="2800" dirty="0" smtClean="0">
              <a:solidFill>
                <a:schemeClr val="bg1"/>
              </a:solidFill>
              <a:latin typeface="黑体" panose="02010609060101010101" pitchFamily="49" charset="-122"/>
              <a:ea typeface="黑体" panose="02010609060101010101" pitchFamily="49" charset="-122"/>
            </a:endParaRPr>
          </a:p>
          <a:p>
            <a:pPr eaLnBrk="1" fontAlgn="ctr" hangingPunct="1">
              <a:lnSpc>
                <a:spcPct val="150000"/>
              </a:lnSpc>
            </a:pPr>
            <a:endParaRPr lang="en-US" altLang="zh-CN" sz="2800" dirty="0" smtClean="0">
              <a:solidFill>
                <a:schemeClr val="bg1"/>
              </a:solidFill>
              <a:latin typeface="黑体" panose="02010609060101010101" pitchFamily="49" charset="-122"/>
              <a:ea typeface="黑体" panose="02010609060101010101" pitchFamily="49" charset="-122"/>
            </a:endParaRPr>
          </a:p>
        </p:txBody>
      </p:sp>
      <p:cxnSp>
        <p:nvCxnSpPr>
          <p:cNvPr id="3" name="直接连接符 2"/>
          <p:cNvCxnSpPr/>
          <p:nvPr/>
        </p:nvCxnSpPr>
        <p:spPr>
          <a:xfrm>
            <a:off x="1332020" y="1555845"/>
            <a:ext cx="43167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32020" y="3855342"/>
            <a:ext cx="989462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9"/>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rot="5400000">
            <a:off x="-382306" y="6091159"/>
            <a:ext cx="1531876" cy="767265"/>
          </a:xfrm>
          <a:prstGeom prst="rect">
            <a:avLst/>
          </a:prstGeom>
        </p:spPr>
      </p:pic>
    </p:spTree>
    <p:extLst>
      <p:ext uri="{BB962C8B-B14F-4D97-AF65-F5344CB8AC3E}">
        <p14:creationId xmlns:p14="http://schemas.microsoft.com/office/powerpoint/2010/main" val="3875063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250"/>
                                        <p:tgtEl>
                                          <p:spTgt spid="8"/>
                                        </p:tgtEl>
                                      </p:cBhvr>
                                    </p:animEffect>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500"/>
                                        <p:tgtEl>
                                          <p:spTgt spid="9">
                                            <p:txEl>
                                              <p:pRg st="1" end="1"/>
                                            </p:txEl>
                                          </p:spTgt>
                                        </p:tgtEl>
                                      </p:cBhvr>
                                    </p:animEffect>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Tree>
    <p:extLst>
      <p:ext uri="{BB962C8B-B14F-4D97-AF65-F5344CB8AC3E}">
        <p14:creationId xmlns:p14="http://schemas.microsoft.com/office/powerpoint/2010/main" val="41655947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2" presetClass="entr" presetSubtype="2"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750"/>
                                        <p:tgtEl>
                                          <p:spTgt spid="8"/>
                                        </p:tgtEl>
                                        <p:attrNameLst>
                                          <p:attrName>ppt_x</p:attrName>
                                        </p:attrNameLst>
                                      </p:cBhvr>
                                      <p:tavLst>
                                        <p:tav tm="0">
                                          <p:val>
                                            <p:strVal val="#ppt_x+#ppt_w*1.125000"/>
                                          </p:val>
                                        </p:tav>
                                        <p:tav tm="100000">
                                          <p:val>
                                            <p:strVal val="#ppt_x"/>
                                          </p:val>
                                        </p:tav>
                                      </p:tavLst>
                                    </p:anim>
                                    <p:animEffect transition="in" filter="wipe(left)">
                                      <p:cBhvr>
                                        <p:cTn id="29" dur="750"/>
                                        <p:tgtEl>
                                          <p:spTgt spid="8"/>
                                        </p:tgtEl>
                                      </p:cBhvr>
                                    </p:animEffect>
                                  </p:childTnLst>
                                </p:cTn>
                              </p:par>
                            </p:childTnLst>
                          </p:cTn>
                        </p:par>
                        <p:par>
                          <p:cTn id="30" fill="hold">
                            <p:stCondLst>
                              <p:cond delay="2250"/>
                            </p:stCondLst>
                            <p:childTnLst>
                              <p:par>
                                <p:cTn id="31" presetID="12" presetClass="entr" presetSubtype="2"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750"/>
                                        <p:tgtEl>
                                          <p:spTgt spid="10"/>
                                        </p:tgtEl>
                                        <p:attrNameLst>
                                          <p:attrName>ppt_x</p:attrName>
                                        </p:attrNameLst>
                                      </p:cBhvr>
                                      <p:tavLst>
                                        <p:tav tm="0">
                                          <p:val>
                                            <p:strVal val="#ppt_x+#ppt_w*1.125000"/>
                                          </p:val>
                                        </p:tav>
                                        <p:tav tm="100000">
                                          <p:val>
                                            <p:strVal val="#ppt_x"/>
                                          </p:val>
                                        </p:tav>
                                      </p:tavLst>
                                    </p:anim>
                                    <p:animEffect transition="in" filter="wipe(left)">
                                      <p:cBhvr>
                                        <p:cTn id="34" dur="750"/>
                                        <p:tgtEl>
                                          <p:spTgt spid="10"/>
                                        </p:tgtEl>
                                      </p:cBhvr>
                                    </p:animEffect>
                                  </p:childTnLst>
                                </p:cTn>
                              </p:par>
                            </p:childTnLst>
                          </p:cTn>
                        </p:par>
                        <p:par>
                          <p:cTn id="35" fill="hold">
                            <p:stCondLst>
                              <p:cond delay="3000"/>
                            </p:stCondLst>
                            <p:childTnLst>
                              <p:par>
                                <p:cTn id="36" presetID="12" presetClass="entr" presetSubtype="2"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750"/>
                                        <p:tgtEl>
                                          <p:spTgt spid="38"/>
                                        </p:tgtEl>
                                        <p:attrNameLst>
                                          <p:attrName>ppt_x</p:attrName>
                                        </p:attrNameLst>
                                      </p:cBhvr>
                                      <p:tavLst>
                                        <p:tav tm="0">
                                          <p:val>
                                            <p:strVal val="#ppt_x+#ppt_w*1.125000"/>
                                          </p:val>
                                        </p:tav>
                                        <p:tav tm="100000">
                                          <p:val>
                                            <p:strVal val="#ppt_x"/>
                                          </p:val>
                                        </p:tav>
                                      </p:tavLst>
                                    </p:anim>
                                    <p:animEffect transition="in" filter="wipe(left)">
                                      <p:cBhvr>
                                        <p:cTn id="39" dur="750"/>
                                        <p:tgtEl>
                                          <p:spTgt spid="38"/>
                                        </p:tgtEl>
                                      </p:cBhvr>
                                    </p:animEffect>
                                  </p:childTnLst>
                                </p:cTn>
                              </p:par>
                            </p:childTnLst>
                          </p:cTn>
                        </p:par>
                        <p:par>
                          <p:cTn id="40" fill="hold">
                            <p:stCondLst>
                              <p:cond delay="3750"/>
                            </p:stCondLst>
                            <p:childTnLst>
                              <p:par>
                                <p:cTn id="41" presetID="12" presetClass="entr" presetSubtype="2"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750"/>
                                        <p:tgtEl>
                                          <p:spTgt spid="39"/>
                                        </p:tgtEl>
                                        <p:attrNameLst>
                                          <p:attrName>ppt_x</p:attrName>
                                        </p:attrNameLst>
                                      </p:cBhvr>
                                      <p:tavLst>
                                        <p:tav tm="0">
                                          <p:val>
                                            <p:strVal val="#ppt_x+#ppt_w*1.125000"/>
                                          </p:val>
                                        </p:tav>
                                        <p:tav tm="100000">
                                          <p:val>
                                            <p:strVal val="#ppt_x"/>
                                          </p:val>
                                        </p:tav>
                                      </p:tavLst>
                                    </p:anim>
                                    <p:animEffect transition="in" filter="wipe(left)">
                                      <p:cBhvr>
                                        <p:cTn id="44" dur="750"/>
                                        <p:tgtEl>
                                          <p:spTgt spid="39"/>
                                        </p:tgtEl>
                                      </p:cBhvr>
                                    </p:animEffect>
                                  </p:childTnLst>
                                </p:cTn>
                              </p:par>
                            </p:childTnLst>
                          </p:cTn>
                        </p:par>
                        <p:par>
                          <p:cTn id="45" fill="hold">
                            <p:stCondLst>
                              <p:cond delay="4500"/>
                            </p:stCondLst>
                            <p:childTnLst>
                              <p:par>
                                <p:cTn id="46" presetID="12" presetClass="entr" presetSubtype="2"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750"/>
                                        <p:tgtEl>
                                          <p:spTgt spid="40"/>
                                        </p:tgtEl>
                                        <p:attrNameLst>
                                          <p:attrName>ppt_x</p:attrName>
                                        </p:attrNameLst>
                                      </p:cBhvr>
                                      <p:tavLst>
                                        <p:tav tm="0">
                                          <p:val>
                                            <p:strVal val="#ppt_x+#ppt_w*1.125000"/>
                                          </p:val>
                                        </p:tav>
                                        <p:tav tm="100000">
                                          <p:val>
                                            <p:strVal val="#ppt_x"/>
                                          </p:val>
                                        </p:tav>
                                      </p:tavLst>
                                    </p:anim>
                                    <p:animEffect transition="in" filter="wipe(left)">
                                      <p:cBhvr>
                                        <p:cTn id="49"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82471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871739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grpSp>
        <p:nvGrpSpPr>
          <p:cNvPr id="149" name="组合 148"/>
          <p:cNvGrpSpPr/>
          <p:nvPr/>
        </p:nvGrpSpPr>
        <p:grpSpPr>
          <a:xfrm>
            <a:off x="7677514" y="1561927"/>
            <a:ext cx="1582877" cy="577717"/>
            <a:chOff x="5243830" y="2569029"/>
            <a:chExt cx="2612572" cy="1045028"/>
          </a:xfrm>
          <a:solidFill>
            <a:srgbClr val="CC3399">
              <a:alpha val="80000"/>
            </a:srgbClr>
          </a:solidFill>
        </p:grpSpPr>
        <p:sp>
          <p:nvSpPr>
            <p:cNvPr id="150" name="矩形 149"/>
            <p:cNvSpPr/>
            <p:nvPr/>
          </p:nvSpPr>
          <p:spPr>
            <a:xfrm>
              <a:off x="5243830" y="2569029"/>
              <a:ext cx="2612572" cy="595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京哈客运专线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1" name="等腰三角形 150"/>
            <p:cNvSpPr/>
            <p:nvPr/>
          </p:nvSpPr>
          <p:spPr>
            <a:xfrm rot="10800000">
              <a:off x="6028876" y="3164115"/>
              <a:ext cx="255810" cy="449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5"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683030" y="5847456"/>
            <a:ext cx="1582877" cy="576798"/>
            <a:chOff x="6683030" y="5847456"/>
            <a:chExt cx="1582877" cy="576798"/>
          </a:xfrm>
        </p:grpSpPr>
        <p:sp>
          <p:nvSpPr>
            <p:cNvPr id="153" name="矩形 152"/>
            <p:cNvSpPr/>
            <p:nvPr/>
          </p:nvSpPr>
          <p:spPr>
            <a:xfrm>
              <a:off x="6683030" y="6095276"/>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港</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4" name="等腰三角形 153"/>
            <p:cNvSpPr/>
            <p:nvPr/>
          </p:nvSpPr>
          <p:spPr>
            <a:xfrm>
              <a:off x="6738767" y="5847456"/>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4" name="组合 3"/>
          <p:cNvGrpSpPr/>
          <p:nvPr/>
        </p:nvGrpSpPr>
        <p:grpSpPr>
          <a:xfrm>
            <a:off x="7904996" y="4171764"/>
            <a:ext cx="1831616" cy="328978"/>
            <a:chOff x="7904996" y="4171764"/>
            <a:chExt cx="1831616" cy="328978"/>
          </a:xfrm>
        </p:grpSpPr>
        <p:sp>
          <p:nvSpPr>
            <p:cNvPr id="163" name="矩形 162"/>
            <p:cNvSpPr/>
            <p:nvPr/>
          </p:nvSpPr>
          <p:spPr>
            <a:xfrm>
              <a:off x="8153735" y="4171764"/>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沪</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4" name="等腰三角形 163"/>
            <p:cNvSpPr/>
            <p:nvPr/>
          </p:nvSpPr>
          <p:spPr>
            <a:xfrm rot="16200000">
              <a:off x="7951872" y="4222529"/>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 name="组合 19"/>
          <p:cNvGrpSpPr/>
          <p:nvPr/>
        </p:nvGrpSpPr>
        <p:grpSpPr>
          <a:xfrm>
            <a:off x="7627997" y="5192786"/>
            <a:ext cx="1911788" cy="328978"/>
            <a:chOff x="7627997" y="5192786"/>
            <a:chExt cx="1911788" cy="328978"/>
          </a:xfrm>
        </p:grpSpPr>
        <p:sp>
          <p:nvSpPr>
            <p:cNvPr id="152" name="矩形 151"/>
            <p:cNvSpPr/>
            <p:nvPr/>
          </p:nvSpPr>
          <p:spPr>
            <a:xfrm>
              <a:off x="7876736" y="5192786"/>
              <a:ext cx="1663049"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杭福深客运专线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等腰三角形 155"/>
            <p:cNvSpPr/>
            <p:nvPr/>
          </p:nvSpPr>
          <p:spPr>
            <a:xfrm rot="16200000">
              <a:off x="7674873" y="5243551"/>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8" name="组合 27"/>
          <p:cNvGrpSpPr/>
          <p:nvPr/>
        </p:nvGrpSpPr>
        <p:grpSpPr>
          <a:xfrm>
            <a:off x="3943513" y="3180127"/>
            <a:ext cx="1830209" cy="328978"/>
            <a:chOff x="3943513" y="3180127"/>
            <a:chExt cx="1830209" cy="328978"/>
          </a:xfrm>
        </p:grpSpPr>
        <p:sp>
          <p:nvSpPr>
            <p:cNvPr id="158" name="矩形 157"/>
            <p:cNvSpPr/>
            <p:nvPr/>
          </p:nvSpPr>
          <p:spPr>
            <a:xfrm>
              <a:off x="3943513" y="3180127"/>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青</a:t>
              </a:r>
              <a:r>
                <a:rPr lang="zh-CN" altLang="en-US" sz="1600" dirty="0">
                  <a:solidFill>
                    <a:schemeClr val="bg1"/>
                  </a:solidFill>
                  <a:latin typeface="微软雅黑" panose="020B0503020204020204" pitchFamily="34" charset="-122"/>
                  <a:ea typeface="微软雅黑" panose="020B0503020204020204" pitchFamily="34" charset="-122"/>
                </a:rPr>
                <a:t>太客运专线</a:t>
              </a:r>
            </a:p>
          </p:txBody>
        </p:sp>
        <p:sp>
          <p:nvSpPr>
            <p:cNvPr id="159" name="等腰三角形 158"/>
            <p:cNvSpPr/>
            <p:nvPr/>
          </p:nvSpPr>
          <p:spPr>
            <a:xfrm rot="5400000">
              <a:off x="5571859" y="322779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2" name="组合 21"/>
          <p:cNvGrpSpPr/>
          <p:nvPr/>
        </p:nvGrpSpPr>
        <p:grpSpPr>
          <a:xfrm>
            <a:off x="3519466" y="3725163"/>
            <a:ext cx="1829358" cy="328978"/>
            <a:chOff x="3579664" y="3701536"/>
            <a:chExt cx="1829358" cy="328978"/>
          </a:xfrm>
        </p:grpSpPr>
        <p:sp>
          <p:nvSpPr>
            <p:cNvPr id="160" name="矩形 159"/>
            <p:cNvSpPr/>
            <p:nvPr/>
          </p:nvSpPr>
          <p:spPr>
            <a:xfrm>
              <a:off x="3579664" y="3701536"/>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徐</a:t>
              </a:r>
              <a:r>
                <a:rPr lang="zh-CN" altLang="en-US" sz="1600" dirty="0">
                  <a:solidFill>
                    <a:schemeClr val="bg1"/>
                  </a:solidFill>
                  <a:latin typeface="微软雅黑" panose="020B0503020204020204" pitchFamily="34" charset="-122"/>
                  <a:ea typeface="微软雅黑" panose="020B0503020204020204" pitchFamily="34" charset="-122"/>
                </a:rPr>
                <a:t>兰客运专线</a:t>
              </a:r>
            </a:p>
          </p:txBody>
        </p:sp>
        <p:sp>
          <p:nvSpPr>
            <p:cNvPr id="161" name="等腰三角形 160"/>
            <p:cNvSpPr/>
            <p:nvPr/>
          </p:nvSpPr>
          <p:spPr>
            <a:xfrm rot="5400000">
              <a:off x="5207159" y="3752483"/>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4" name="组合 23"/>
          <p:cNvGrpSpPr/>
          <p:nvPr/>
        </p:nvGrpSpPr>
        <p:grpSpPr>
          <a:xfrm>
            <a:off x="3371866" y="4480287"/>
            <a:ext cx="1914758" cy="328978"/>
            <a:chOff x="3371866" y="4480287"/>
            <a:chExt cx="1914758" cy="328978"/>
          </a:xfrm>
        </p:grpSpPr>
        <p:sp>
          <p:nvSpPr>
            <p:cNvPr id="162" name="矩形 161"/>
            <p:cNvSpPr/>
            <p:nvPr/>
          </p:nvSpPr>
          <p:spPr>
            <a:xfrm>
              <a:off x="3371866" y="4480287"/>
              <a:ext cx="16682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沪汉</a:t>
              </a:r>
              <a:r>
                <a:rPr lang="zh-CN" altLang="en-US" sz="1600" dirty="0">
                  <a:solidFill>
                    <a:schemeClr val="bg1"/>
                  </a:solidFill>
                  <a:latin typeface="微软雅黑" panose="020B0503020204020204" pitchFamily="34" charset="-122"/>
                  <a:ea typeface="微软雅黑" panose="020B0503020204020204" pitchFamily="34" charset="-122"/>
                </a:rPr>
                <a:t>蓉客运专线</a:t>
              </a:r>
            </a:p>
          </p:txBody>
        </p:sp>
        <p:sp>
          <p:nvSpPr>
            <p:cNvPr id="165" name="等腰三角形 164"/>
            <p:cNvSpPr/>
            <p:nvPr/>
          </p:nvSpPr>
          <p:spPr>
            <a:xfrm rot="5400000">
              <a:off x="5084761" y="453123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6" name="组合 25"/>
          <p:cNvGrpSpPr/>
          <p:nvPr/>
        </p:nvGrpSpPr>
        <p:grpSpPr>
          <a:xfrm>
            <a:off x="3266663" y="5378353"/>
            <a:ext cx="1829358" cy="328978"/>
            <a:chOff x="3266663" y="5378353"/>
            <a:chExt cx="1829358" cy="328978"/>
          </a:xfrm>
        </p:grpSpPr>
        <p:sp>
          <p:nvSpPr>
            <p:cNvPr id="166" name="矩形 165"/>
            <p:cNvSpPr/>
            <p:nvPr/>
          </p:nvSpPr>
          <p:spPr>
            <a:xfrm>
              <a:off x="3266663" y="5378353"/>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a:t>
              </a:r>
              <a:r>
                <a:rPr lang="zh-CN" altLang="en-US" sz="1600" dirty="0">
                  <a:solidFill>
                    <a:schemeClr val="bg1"/>
                  </a:solidFill>
                  <a:latin typeface="微软雅黑" panose="020B0503020204020204" pitchFamily="34" charset="-122"/>
                  <a:ea typeface="微软雅黑" panose="020B0503020204020204" pitchFamily="34" charset="-122"/>
                </a:rPr>
                <a:t>昆客运专线</a:t>
              </a:r>
            </a:p>
          </p:txBody>
        </p:sp>
        <p:sp>
          <p:nvSpPr>
            <p:cNvPr id="167" name="等腰三角形 166"/>
            <p:cNvSpPr/>
            <p:nvPr/>
          </p:nvSpPr>
          <p:spPr>
            <a:xfrm rot="5400000">
              <a:off x="4894158" y="5429300"/>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68" name="文本框 167"/>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69"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37511369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par>
                          <p:cTn id="16" fill="hold">
                            <p:stCondLst>
                              <p:cond delay="125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250"/>
                                        <p:tgtEl>
                                          <p:spTgt spid="17"/>
                                        </p:tgtEl>
                                      </p:cBhvr>
                                    </p:animEffect>
                                  </p:childTnLst>
                                </p:cTn>
                              </p:par>
                            </p:childTnLst>
                          </p:cTn>
                        </p:par>
                        <p:par>
                          <p:cTn id="20" fill="hold">
                            <p:stCondLst>
                              <p:cond delay="1500"/>
                            </p:stCondLst>
                            <p:childTnLst>
                              <p:par>
                                <p:cTn id="21" presetID="12" presetClass="entr" presetSubtype="4" fill="hold" nodeType="afterEffect">
                                  <p:stCondLst>
                                    <p:cond delay="0"/>
                                  </p:stCondLst>
                                  <p:childTnLst>
                                    <p:set>
                                      <p:cBhvr>
                                        <p:cTn id="22" dur="1" fill="hold">
                                          <p:stCondLst>
                                            <p:cond delay="0"/>
                                          </p:stCondLst>
                                        </p:cTn>
                                        <p:tgtEl>
                                          <p:spTgt spid="149"/>
                                        </p:tgtEl>
                                        <p:attrNameLst>
                                          <p:attrName>style.visibility</p:attrName>
                                        </p:attrNameLst>
                                      </p:cBhvr>
                                      <p:to>
                                        <p:strVal val="visible"/>
                                      </p:to>
                                    </p:set>
                                    <p:anim calcmode="lin" valueType="num">
                                      <p:cBhvr additive="base">
                                        <p:cTn id="23" dur="500"/>
                                        <p:tgtEl>
                                          <p:spTgt spid="149"/>
                                        </p:tgtEl>
                                        <p:attrNameLst>
                                          <p:attrName>ppt_y</p:attrName>
                                        </p:attrNameLst>
                                      </p:cBhvr>
                                      <p:tavLst>
                                        <p:tav tm="0">
                                          <p:val>
                                            <p:strVal val="#ppt_y+#ppt_h*1.125000"/>
                                          </p:val>
                                        </p:tav>
                                        <p:tav tm="100000">
                                          <p:val>
                                            <p:strVal val="#ppt_y"/>
                                          </p:val>
                                        </p:tav>
                                      </p:tavLst>
                                    </p:anim>
                                    <p:animEffect transition="in" filter="wipe(up)">
                                      <p:cBhvr>
                                        <p:cTn id="24" dur="500"/>
                                        <p:tgtEl>
                                          <p:spTgt spid="149"/>
                                        </p:tgtEl>
                                      </p:cBhvr>
                                    </p:animEffect>
                                  </p:childTnLst>
                                </p:cTn>
                              </p:par>
                            </p:childTnLst>
                          </p:cTn>
                        </p:par>
                        <p:par>
                          <p:cTn id="25" fill="hold">
                            <p:stCondLst>
                              <p:cond delay="2000"/>
                            </p:stCondLst>
                            <p:childTnLst>
                              <p:par>
                                <p:cTn id="26" presetID="32" presetClass="emph" presetSubtype="0" fill="hold" nodeType="afterEffect">
                                  <p:stCondLst>
                                    <p:cond delay="0"/>
                                  </p:stCondLst>
                                  <p:childTnLst>
                                    <p:animRot by="120000">
                                      <p:cBhvr>
                                        <p:cTn id="27" dur="100" fill="hold">
                                          <p:stCondLst>
                                            <p:cond delay="0"/>
                                          </p:stCondLst>
                                        </p:cTn>
                                        <p:tgtEl>
                                          <p:spTgt spid="149"/>
                                        </p:tgtEl>
                                        <p:attrNameLst>
                                          <p:attrName>r</p:attrName>
                                        </p:attrNameLst>
                                      </p:cBhvr>
                                    </p:animRot>
                                    <p:animRot by="-240000">
                                      <p:cBhvr>
                                        <p:cTn id="28" dur="200" fill="hold">
                                          <p:stCondLst>
                                            <p:cond delay="200"/>
                                          </p:stCondLst>
                                        </p:cTn>
                                        <p:tgtEl>
                                          <p:spTgt spid="149"/>
                                        </p:tgtEl>
                                        <p:attrNameLst>
                                          <p:attrName>r</p:attrName>
                                        </p:attrNameLst>
                                      </p:cBhvr>
                                    </p:animRot>
                                    <p:animRot by="240000">
                                      <p:cBhvr>
                                        <p:cTn id="29" dur="200" fill="hold">
                                          <p:stCondLst>
                                            <p:cond delay="400"/>
                                          </p:stCondLst>
                                        </p:cTn>
                                        <p:tgtEl>
                                          <p:spTgt spid="149"/>
                                        </p:tgtEl>
                                        <p:attrNameLst>
                                          <p:attrName>r</p:attrName>
                                        </p:attrNameLst>
                                      </p:cBhvr>
                                    </p:animRot>
                                    <p:animRot by="-240000">
                                      <p:cBhvr>
                                        <p:cTn id="30" dur="200" fill="hold">
                                          <p:stCondLst>
                                            <p:cond delay="600"/>
                                          </p:stCondLst>
                                        </p:cTn>
                                        <p:tgtEl>
                                          <p:spTgt spid="149"/>
                                        </p:tgtEl>
                                        <p:attrNameLst>
                                          <p:attrName>r</p:attrName>
                                        </p:attrNameLst>
                                      </p:cBhvr>
                                    </p:animRot>
                                    <p:animRot by="120000">
                                      <p:cBhvr>
                                        <p:cTn id="31" dur="200" fill="hold">
                                          <p:stCondLst>
                                            <p:cond delay="800"/>
                                          </p:stCondLst>
                                        </p:cTn>
                                        <p:tgtEl>
                                          <p:spTgt spid="149"/>
                                        </p:tgtEl>
                                        <p:attrNameLst>
                                          <p:attrName>r</p:attrName>
                                        </p:attrNameLst>
                                      </p:cBhvr>
                                    </p:animRo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250"/>
                                        <p:tgtEl>
                                          <p:spTgt spid="23"/>
                                        </p:tgtEl>
                                      </p:cBhvr>
                                    </p:animEffect>
                                  </p:childTnLst>
                                </p:cTn>
                              </p:par>
                            </p:childTnLst>
                          </p:cTn>
                        </p:par>
                        <p:par>
                          <p:cTn id="36" fill="hold">
                            <p:stCondLst>
                              <p:cond delay="3250"/>
                            </p:stCondLst>
                            <p:childTnLst>
                              <p:par>
                                <p:cTn id="37" presetID="22" presetClass="entr" presetSubtype="1"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250"/>
                                        <p:tgtEl>
                                          <p:spTgt spid="2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250"/>
                                        <p:tgtEl>
                                          <p:spTgt spid="27"/>
                                        </p:tgtEl>
                                      </p:cBhvr>
                                    </p:animEffect>
                                  </p:childTnLst>
                                </p:cTn>
                              </p:par>
                            </p:childTnLst>
                          </p:cTn>
                        </p:par>
                        <p:par>
                          <p:cTn id="44" fill="hold">
                            <p:stCondLst>
                              <p:cond delay="3750"/>
                            </p:stCondLst>
                            <p:childTnLst>
                              <p:par>
                                <p:cTn id="45" presetID="22" presetClass="entr" presetSubtype="1"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250"/>
                                        <p:tgtEl>
                                          <p:spTgt spid="29"/>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up)">
                                      <p:cBhvr>
                                        <p:cTn id="51" dur="250"/>
                                        <p:tgtEl>
                                          <p:spTgt spid="33"/>
                                        </p:tgtEl>
                                      </p:cBhvr>
                                    </p:animEffect>
                                  </p:childTnLst>
                                </p:cTn>
                              </p:par>
                            </p:childTnLst>
                          </p:cTn>
                        </p:par>
                        <p:par>
                          <p:cTn id="52" fill="hold">
                            <p:stCondLst>
                              <p:cond delay="4250"/>
                            </p:stCondLst>
                            <p:childTnLst>
                              <p:par>
                                <p:cTn id="53" presetID="1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p:tgtEl>
                                          <p:spTgt spid="8"/>
                                        </p:tgtEl>
                                        <p:attrNameLst>
                                          <p:attrName>ppt_y</p:attrName>
                                        </p:attrNameLst>
                                      </p:cBhvr>
                                      <p:tavLst>
                                        <p:tav tm="0">
                                          <p:val>
                                            <p:strVal val="#ppt_y-#ppt_h*1.125000"/>
                                          </p:val>
                                        </p:tav>
                                        <p:tav tm="100000">
                                          <p:val>
                                            <p:strVal val="#ppt_y"/>
                                          </p:val>
                                        </p:tav>
                                      </p:tavLst>
                                    </p:anim>
                                    <p:animEffect transition="in" filter="wipe(down)">
                                      <p:cBhvr>
                                        <p:cTn id="56" dur="500"/>
                                        <p:tgtEl>
                                          <p:spTgt spid="8"/>
                                        </p:tgtEl>
                                      </p:cBhvr>
                                    </p:animEffect>
                                  </p:childTnLst>
                                </p:cTn>
                              </p:par>
                            </p:childTnLst>
                          </p:cTn>
                        </p:par>
                        <p:par>
                          <p:cTn id="57" fill="hold">
                            <p:stCondLst>
                              <p:cond delay="4750"/>
                            </p:stCondLst>
                            <p:childTnLst>
                              <p:par>
                                <p:cTn id="58" presetID="32" presetClass="emph" presetSubtype="0" fill="hold" nodeType="afterEffect">
                                  <p:stCondLst>
                                    <p:cond delay="0"/>
                                  </p:stCondLst>
                                  <p:childTnLst>
                                    <p:animRot by="120000">
                                      <p:cBhvr>
                                        <p:cTn id="59" dur="100" fill="hold">
                                          <p:stCondLst>
                                            <p:cond delay="0"/>
                                          </p:stCondLst>
                                        </p:cTn>
                                        <p:tgtEl>
                                          <p:spTgt spid="8"/>
                                        </p:tgtEl>
                                        <p:attrNameLst>
                                          <p:attrName>r</p:attrName>
                                        </p:attrNameLst>
                                      </p:cBhvr>
                                    </p:animRot>
                                    <p:animRot by="-240000">
                                      <p:cBhvr>
                                        <p:cTn id="60" dur="200" fill="hold">
                                          <p:stCondLst>
                                            <p:cond delay="200"/>
                                          </p:stCondLst>
                                        </p:cTn>
                                        <p:tgtEl>
                                          <p:spTgt spid="8"/>
                                        </p:tgtEl>
                                        <p:attrNameLst>
                                          <p:attrName>r</p:attrName>
                                        </p:attrNameLst>
                                      </p:cBhvr>
                                    </p:animRot>
                                    <p:animRot by="240000">
                                      <p:cBhvr>
                                        <p:cTn id="61" dur="200" fill="hold">
                                          <p:stCondLst>
                                            <p:cond delay="400"/>
                                          </p:stCondLst>
                                        </p:cTn>
                                        <p:tgtEl>
                                          <p:spTgt spid="8"/>
                                        </p:tgtEl>
                                        <p:attrNameLst>
                                          <p:attrName>r</p:attrName>
                                        </p:attrNameLst>
                                      </p:cBhvr>
                                    </p:animRot>
                                    <p:animRot by="-240000">
                                      <p:cBhvr>
                                        <p:cTn id="62" dur="200" fill="hold">
                                          <p:stCondLst>
                                            <p:cond delay="600"/>
                                          </p:stCondLst>
                                        </p:cTn>
                                        <p:tgtEl>
                                          <p:spTgt spid="8"/>
                                        </p:tgtEl>
                                        <p:attrNameLst>
                                          <p:attrName>r</p:attrName>
                                        </p:attrNameLst>
                                      </p:cBhvr>
                                    </p:animRot>
                                    <p:animRot by="120000">
                                      <p:cBhvr>
                                        <p:cTn id="63" dur="200" fill="hold">
                                          <p:stCondLst>
                                            <p:cond delay="800"/>
                                          </p:stCondLst>
                                        </p:cTn>
                                        <p:tgtEl>
                                          <p:spTgt spid="8"/>
                                        </p:tgtEl>
                                        <p:attrNameLst>
                                          <p:attrName>r</p:attrName>
                                        </p:attrNameLst>
                                      </p:cBhvr>
                                    </p:animRot>
                                  </p:childTnLst>
                                </p:cTn>
                              </p:par>
                            </p:childTnLst>
                          </p:cTn>
                        </p:par>
                        <p:par>
                          <p:cTn id="64" fill="hold">
                            <p:stCondLst>
                              <p:cond delay="5750"/>
                            </p:stCondLst>
                            <p:childTnLst>
                              <p:par>
                                <p:cTn id="65" presetID="22" presetClass="entr" presetSubtype="1"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250"/>
                                        <p:tgtEl>
                                          <p:spTgt spid="37"/>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up)">
                                      <p:cBhvr>
                                        <p:cTn id="71" dur="250"/>
                                        <p:tgtEl>
                                          <p:spTgt spid="39"/>
                                        </p:tgtEl>
                                      </p:cBhvr>
                                    </p:animEffect>
                                  </p:childTnLst>
                                </p:cTn>
                              </p:par>
                            </p:childTnLst>
                          </p:cTn>
                        </p:par>
                        <p:par>
                          <p:cTn id="72" fill="hold">
                            <p:stCondLst>
                              <p:cond delay="6250"/>
                            </p:stCondLst>
                            <p:childTnLst>
                              <p:par>
                                <p:cTn id="73" presetID="22" presetClass="entr" presetSubtype="1"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up)">
                                      <p:cBhvr>
                                        <p:cTn id="75" dur="250"/>
                                        <p:tgtEl>
                                          <p:spTgt spid="41"/>
                                        </p:tgtEl>
                                      </p:cBhvr>
                                    </p:animEffect>
                                  </p:childTnLst>
                                </p:cTn>
                              </p:par>
                            </p:childTnLst>
                          </p:cTn>
                        </p:par>
                        <p:par>
                          <p:cTn id="76" fill="hold">
                            <p:stCondLst>
                              <p:cond delay="6500"/>
                            </p:stCondLst>
                            <p:childTnLst>
                              <p:par>
                                <p:cTn id="77" presetID="2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250"/>
                                        <p:tgtEl>
                                          <p:spTgt spid="45"/>
                                        </p:tgtEl>
                                      </p:cBhvr>
                                    </p:animEffect>
                                  </p:childTnLst>
                                </p:cTn>
                              </p:par>
                            </p:childTnLst>
                          </p:cTn>
                        </p:par>
                        <p:par>
                          <p:cTn id="80" fill="hold">
                            <p:stCondLst>
                              <p:cond delay="6750"/>
                            </p:stCondLst>
                            <p:childTnLst>
                              <p:par>
                                <p:cTn id="81" presetID="22" presetClass="entr" presetSubtype="1" fill="hold"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up)">
                                      <p:cBhvr>
                                        <p:cTn id="83" dur="250"/>
                                        <p:tgtEl>
                                          <p:spTgt spid="47"/>
                                        </p:tgtEl>
                                      </p:cBhvr>
                                    </p:animEffect>
                                  </p:childTnLst>
                                </p:cTn>
                              </p:par>
                            </p:childTnLst>
                          </p:cTn>
                        </p:par>
                        <p:par>
                          <p:cTn id="84" fill="hold">
                            <p:stCondLst>
                              <p:cond delay="7000"/>
                            </p:stCondLst>
                            <p:childTnLst>
                              <p:par>
                                <p:cTn id="85" presetID="12" presetClass="entr" presetSubtype="8" fill="hold"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additive="base">
                                        <p:cTn id="87" dur="500"/>
                                        <p:tgtEl>
                                          <p:spTgt spid="4"/>
                                        </p:tgtEl>
                                        <p:attrNameLst>
                                          <p:attrName>ppt_x</p:attrName>
                                        </p:attrNameLst>
                                      </p:cBhvr>
                                      <p:tavLst>
                                        <p:tav tm="0">
                                          <p:val>
                                            <p:strVal val="#ppt_x-#ppt_w*1.125000"/>
                                          </p:val>
                                        </p:tav>
                                        <p:tav tm="100000">
                                          <p:val>
                                            <p:strVal val="#ppt_x"/>
                                          </p:val>
                                        </p:tav>
                                      </p:tavLst>
                                    </p:anim>
                                    <p:animEffect transition="in" filter="wipe(right)">
                                      <p:cBhvr>
                                        <p:cTn id="88" dur="500"/>
                                        <p:tgtEl>
                                          <p:spTgt spid="4"/>
                                        </p:tgtEl>
                                      </p:cBhvr>
                                    </p:animEffect>
                                  </p:childTnLst>
                                </p:cTn>
                              </p:par>
                            </p:childTnLst>
                          </p:cTn>
                        </p:par>
                        <p:par>
                          <p:cTn id="89" fill="hold">
                            <p:stCondLst>
                              <p:cond delay="7500"/>
                            </p:stCondLst>
                            <p:childTnLst>
                              <p:par>
                                <p:cTn id="90" presetID="32" presetClass="emph" presetSubtype="0" fill="hold" nodeType="afterEffect">
                                  <p:stCondLst>
                                    <p:cond delay="0"/>
                                  </p:stCondLst>
                                  <p:childTnLst>
                                    <p:animRot by="120000">
                                      <p:cBhvr>
                                        <p:cTn id="91" dur="100" fill="hold">
                                          <p:stCondLst>
                                            <p:cond delay="0"/>
                                          </p:stCondLst>
                                        </p:cTn>
                                        <p:tgtEl>
                                          <p:spTgt spid="4"/>
                                        </p:tgtEl>
                                        <p:attrNameLst>
                                          <p:attrName>r</p:attrName>
                                        </p:attrNameLst>
                                      </p:cBhvr>
                                    </p:animRot>
                                    <p:animRot by="-240000">
                                      <p:cBhvr>
                                        <p:cTn id="92" dur="200" fill="hold">
                                          <p:stCondLst>
                                            <p:cond delay="200"/>
                                          </p:stCondLst>
                                        </p:cTn>
                                        <p:tgtEl>
                                          <p:spTgt spid="4"/>
                                        </p:tgtEl>
                                        <p:attrNameLst>
                                          <p:attrName>r</p:attrName>
                                        </p:attrNameLst>
                                      </p:cBhvr>
                                    </p:animRot>
                                    <p:animRot by="240000">
                                      <p:cBhvr>
                                        <p:cTn id="93" dur="200" fill="hold">
                                          <p:stCondLst>
                                            <p:cond delay="400"/>
                                          </p:stCondLst>
                                        </p:cTn>
                                        <p:tgtEl>
                                          <p:spTgt spid="4"/>
                                        </p:tgtEl>
                                        <p:attrNameLst>
                                          <p:attrName>r</p:attrName>
                                        </p:attrNameLst>
                                      </p:cBhvr>
                                    </p:animRot>
                                    <p:animRot by="-240000">
                                      <p:cBhvr>
                                        <p:cTn id="94" dur="200" fill="hold">
                                          <p:stCondLst>
                                            <p:cond delay="600"/>
                                          </p:stCondLst>
                                        </p:cTn>
                                        <p:tgtEl>
                                          <p:spTgt spid="4"/>
                                        </p:tgtEl>
                                        <p:attrNameLst>
                                          <p:attrName>r</p:attrName>
                                        </p:attrNameLst>
                                      </p:cBhvr>
                                    </p:animRot>
                                    <p:animRot by="120000">
                                      <p:cBhvr>
                                        <p:cTn id="95" dur="200" fill="hold">
                                          <p:stCondLst>
                                            <p:cond delay="800"/>
                                          </p:stCondLst>
                                        </p:cTn>
                                        <p:tgtEl>
                                          <p:spTgt spid="4"/>
                                        </p:tgtEl>
                                        <p:attrNameLst>
                                          <p:attrName>r</p:attrName>
                                        </p:attrNameLst>
                                      </p:cBhvr>
                                    </p:animRot>
                                  </p:childTnLst>
                                </p:cTn>
                              </p:par>
                            </p:childTnLst>
                          </p:cTn>
                        </p:par>
                        <p:par>
                          <p:cTn id="96" fill="hold">
                            <p:stCondLst>
                              <p:cond delay="8500"/>
                            </p:stCondLst>
                            <p:childTnLst>
                              <p:par>
                                <p:cTn id="97" presetID="22" presetClass="entr" presetSubtype="1" fill="hold" nodeType="after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wipe(up)">
                                      <p:cBhvr>
                                        <p:cTn id="99" dur="250"/>
                                        <p:tgtEl>
                                          <p:spTgt spid="51"/>
                                        </p:tgtEl>
                                      </p:cBhvr>
                                    </p:animEffect>
                                  </p:childTnLst>
                                </p:cTn>
                              </p:par>
                            </p:childTnLst>
                          </p:cTn>
                        </p:par>
                        <p:par>
                          <p:cTn id="100" fill="hold">
                            <p:stCondLst>
                              <p:cond delay="8750"/>
                            </p:stCondLst>
                            <p:childTnLst>
                              <p:par>
                                <p:cTn id="101" presetID="22" presetClass="entr" presetSubtype="1" fill="hold"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wipe(up)">
                                      <p:cBhvr>
                                        <p:cTn id="103" dur="250"/>
                                        <p:tgtEl>
                                          <p:spTgt spid="53"/>
                                        </p:tgtEl>
                                      </p:cBhvr>
                                    </p:animEffect>
                                  </p:childTnLst>
                                </p:cTn>
                              </p:par>
                            </p:childTnLst>
                          </p:cTn>
                        </p:par>
                        <p:par>
                          <p:cTn id="104" fill="hold">
                            <p:stCondLst>
                              <p:cond delay="9000"/>
                            </p:stCondLst>
                            <p:childTnLst>
                              <p:par>
                                <p:cTn id="105" presetID="22" presetClass="entr" presetSubtype="1"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wipe(up)">
                                      <p:cBhvr>
                                        <p:cTn id="107" dur="250"/>
                                        <p:tgtEl>
                                          <p:spTgt spid="55"/>
                                        </p:tgtEl>
                                      </p:cBhvr>
                                    </p:animEffect>
                                  </p:childTnLst>
                                </p:cTn>
                              </p:par>
                            </p:childTnLst>
                          </p:cTn>
                        </p:par>
                        <p:par>
                          <p:cTn id="108" fill="hold">
                            <p:stCondLst>
                              <p:cond delay="9250"/>
                            </p:stCondLst>
                            <p:childTnLst>
                              <p:par>
                                <p:cTn id="109" presetID="22" presetClass="entr" presetSubtype="1" fill="hold" nodeType="after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wipe(up)">
                                      <p:cBhvr>
                                        <p:cTn id="111" dur="250"/>
                                        <p:tgtEl>
                                          <p:spTgt spid="57"/>
                                        </p:tgtEl>
                                      </p:cBhvr>
                                    </p:animEffect>
                                  </p:childTnLst>
                                </p:cTn>
                              </p:par>
                            </p:childTnLst>
                          </p:cTn>
                        </p:par>
                        <p:par>
                          <p:cTn id="112" fill="hold">
                            <p:stCondLst>
                              <p:cond delay="9500"/>
                            </p:stCondLst>
                            <p:childTnLst>
                              <p:par>
                                <p:cTn id="113" presetID="12" presetClass="entr" presetSubtype="8" fill="hold" nodeType="after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additive="base">
                                        <p:cTn id="115" dur="500"/>
                                        <p:tgtEl>
                                          <p:spTgt spid="20"/>
                                        </p:tgtEl>
                                        <p:attrNameLst>
                                          <p:attrName>ppt_x</p:attrName>
                                        </p:attrNameLst>
                                      </p:cBhvr>
                                      <p:tavLst>
                                        <p:tav tm="0">
                                          <p:val>
                                            <p:strVal val="#ppt_x-#ppt_w*1.125000"/>
                                          </p:val>
                                        </p:tav>
                                        <p:tav tm="100000">
                                          <p:val>
                                            <p:strVal val="#ppt_x"/>
                                          </p:val>
                                        </p:tav>
                                      </p:tavLst>
                                    </p:anim>
                                    <p:animEffect transition="in" filter="wipe(right)">
                                      <p:cBhvr>
                                        <p:cTn id="116" dur="500"/>
                                        <p:tgtEl>
                                          <p:spTgt spid="20"/>
                                        </p:tgtEl>
                                      </p:cBhvr>
                                    </p:animEffect>
                                  </p:childTnLst>
                                </p:cTn>
                              </p:par>
                            </p:childTnLst>
                          </p:cTn>
                        </p:par>
                        <p:par>
                          <p:cTn id="117" fill="hold">
                            <p:stCondLst>
                              <p:cond delay="10000"/>
                            </p:stCondLst>
                            <p:childTnLst>
                              <p:par>
                                <p:cTn id="118" presetID="32" presetClass="emph" presetSubtype="0" fill="hold" nodeType="afterEffect">
                                  <p:stCondLst>
                                    <p:cond delay="0"/>
                                  </p:stCondLst>
                                  <p:childTnLst>
                                    <p:animRot by="120000">
                                      <p:cBhvr>
                                        <p:cTn id="119" dur="100" fill="hold">
                                          <p:stCondLst>
                                            <p:cond delay="0"/>
                                          </p:stCondLst>
                                        </p:cTn>
                                        <p:tgtEl>
                                          <p:spTgt spid="20"/>
                                        </p:tgtEl>
                                        <p:attrNameLst>
                                          <p:attrName>r</p:attrName>
                                        </p:attrNameLst>
                                      </p:cBhvr>
                                    </p:animRot>
                                    <p:animRot by="-240000">
                                      <p:cBhvr>
                                        <p:cTn id="120" dur="200" fill="hold">
                                          <p:stCondLst>
                                            <p:cond delay="200"/>
                                          </p:stCondLst>
                                        </p:cTn>
                                        <p:tgtEl>
                                          <p:spTgt spid="20"/>
                                        </p:tgtEl>
                                        <p:attrNameLst>
                                          <p:attrName>r</p:attrName>
                                        </p:attrNameLst>
                                      </p:cBhvr>
                                    </p:animRot>
                                    <p:animRot by="240000">
                                      <p:cBhvr>
                                        <p:cTn id="121" dur="200" fill="hold">
                                          <p:stCondLst>
                                            <p:cond delay="400"/>
                                          </p:stCondLst>
                                        </p:cTn>
                                        <p:tgtEl>
                                          <p:spTgt spid="20"/>
                                        </p:tgtEl>
                                        <p:attrNameLst>
                                          <p:attrName>r</p:attrName>
                                        </p:attrNameLst>
                                      </p:cBhvr>
                                    </p:animRot>
                                    <p:animRot by="-240000">
                                      <p:cBhvr>
                                        <p:cTn id="122" dur="200" fill="hold">
                                          <p:stCondLst>
                                            <p:cond delay="600"/>
                                          </p:stCondLst>
                                        </p:cTn>
                                        <p:tgtEl>
                                          <p:spTgt spid="20"/>
                                        </p:tgtEl>
                                        <p:attrNameLst>
                                          <p:attrName>r</p:attrName>
                                        </p:attrNameLst>
                                      </p:cBhvr>
                                    </p:animRot>
                                    <p:animRot by="120000">
                                      <p:cBhvr>
                                        <p:cTn id="123" dur="200" fill="hold">
                                          <p:stCondLst>
                                            <p:cond delay="800"/>
                                          </p:stCondLst>
                                        </p:cTn>
                                        <p:tgtEl>
                                          <p:spTgt spid="20"/>
                                        </p:tgtEl>
                                        <p:attrNameLst>
                                          <p:attrName>r</p:attrName>
                                        </p:attrNameLst>
                                      </p:cBhvr>
                                    </p:animRot>
                                  </p:childTnLst>
                                </p:cTn>
                              </p:par>
                            </p:childTnLst>
                          </p:cTn>
                        </p:par>
                        <p:par>
                          <p:cTn id="124" fill="hold">
                            <p:stCondLst>
                              <p:cond delay="11000"/>
                            </p:stCondLst>
                            <p:childTnLst>
                              <p:par>
                                <p:cTn id="125" presetID="22" presetClass="entr" presetSubtype="2" fill="hold"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wipe(right)">
                                      <p:cBhvr>
                                        <p:cTn id="127" dur="250"/>
                                        <p:tgtEl>
                                          <p:spTgt spid="59"/>
                                        </p:tgtEl>
                                      </p:cBhvr>
                                    </p:animEffect>
                                  </p:childTnLst>
                                </p:cTn>
                              </p:par>
                            </p:childTnLst>
                          </p:cTn>
                        </p:par>
                        <p:par>
                          <p:cTn id="128" fill="hold">
                            <p:stCondLst>
                              <p:cond delay="11250"/>
                            </p:stCondLst>
                            <p:childTnLst>
                              <p:par>
                                <p:cTn id="129" presetID="22" presetClass="entr" presetSubtype="2" fill="hold" nodeType="after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wipe(right)">
                                      <p:cBhvr>
                                        <p:cTn id="131" dur="250"/>
                                        <p:tgtEl>
                                          <p:spTgt spid="61"/>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wipe(right)">
                                      <p:cBhvr>
                                        <p:cTn id="135" dur="250"/>
                                        <p:tgtEl>
                                          <p:spTgt spid="63"/>
                                        </p:tgtEl>
                                      </p:cBhvr>
                                    </p:animEffect>
                                  </p:childTnLst>
                                </p:cTn>
                              </p:par>
                            </p:childTnLst>
                          </p:cTn>
                        </p:par>
                        <p:par>
                          <p:cTn id="136" fill="hold">
                            <p:stCondLst>
                              <p:cond delay="11750"/>
                            </p:stCondLst>
                            <p:childTnLst>
                              <p:par>
                                <p:cTn id="137" presetID="22" presetClass="entr" presetSubtype="2" fill="hold" nodeType="afterEffect">
                                  <p:stCondLst>
                                    <p:cond delay="0"/>
                                  </p:stCondLst>
                                  <p:childTnLst>
                                    <p:set>
                                      <p:cBhvr>
                                        <p:cTn id="138" dur="1" fill="hold">
                                          <p:stCondLst>
                                            <p:cond delay="0"/>
                                          </p:stCondLst>
                                        </p:cTn>
                                        <p:tgtEl>
                                          <p:spTgt spid="65"/>
                                        </p:tgtEl>
                                        <p:attrNameLst>
                                          <p:attrName>style.visibility</p:attrName>
                                        </p:attrNameLst>
                                      </p:cBhvr>
                                      <p:to>
                                        <p:strVal val="visible"/>
                                      </p:to>
                                    </p:set>
                                    <p:animEffect transition="in" filter="wipe(right)">
                                      <p:cBhvr>
                                        <p:cTn id="139" dur="250"/>
                                        <p:tgtEl>
                                          <p:spTgt spid="65"/>
                                        </p:tgtEl>
                                      </p:cBhvr>
                                    </p:animEffect>
                                  </p:childTnLst>
                                </p:cTn>
                              </p:par>
                            </p:childTnLst>
                          </p:cTn>
                        </p:par>
                        <p:par>
                          <p:cTn id="140" fill="hold">
                            <p:stCondLst>
                              <p:cond delay="12000"/>
                            </p:stCondLst>
                            <p:childTnLst>
                              <p:par>
                                <p:cTn id="141" presetID="12" presetClass="entr" presetSubtype="2" fill="hold" nodeType="afterEffect">
                                  <p:stCondLst>
                                    <p:cond delay="0"/>
                                  </p:stCondLst>
                                  <p:childTnLst>
                                    <p:set>
                                      <p:cBhvr>
                                        <p:cTn id="142" dur="1" fill="hold">
                                          <p:stCondLst>
                                            <p:cond delay="0"/>
                                          </p:stCondLst>
                                        </p:cTn>
                                        <p:tgtEl>
                                          <p:spTgt spid="28"/>
                                        </p:tgtEl>
                                        <p:attrNameLst>
                                          <p:attrName>style.visibility</p:attrName>
                                        </p:attrNameLst>
                                      </p:cBhvr>
                                      <p:to>
                                        <p:strVal val="visible"/>
                                      </p:to>
                                    </p:set>
                                    <p:anim calcmode="lin" valueType="num">
                                      <p:cBhvr additive="base">
                                        <p:cTn id="143" dur="500"/>
                                        <p:tgtEl>
                                          <p:spTgt spid="28"/>
                                        </p:tgtEl>
                                        <p:attrNameLst>
                                          <p:attrName>ppt_x</p:attrName>
                                        </p:attrNameLst>
                                      </p:cBhvr>
                                      <p:tavLst>
                                        <p:tav tm="0">
                                          <p:val>
                                            <p:strVal val="#ppt_x+#ppt_w*1.125000"/>
                                          </p:val>
                                        </p:tav>
                                        <p:tav tm="100000">
                                          <p:val>
                                            <p:strVal val="#ppt_x"/>
                                          </p:val>
                                        </p:tav>
                                      </p:tavLst>
                                    </p:anim>
                                    <p:animEffect transition="in" filter="wipe(left)">
                                      <p:cBhvr>
                                        <p:cTn id="144" dur="500"/>
                                        <p:tgtEl>
                                          <p:spTgt spid="28"/>
                                        </p:tgtEl>
                                      </p:cBhvr>
                                    </p:animEffect>
                                  </p:childTnLst>
                                </p:cTn>
                              </p:par>
                            </p:childTnLst>
                          </p:cTn>
                        </p:par>
                        <p:par>
                          <p:cTn id="145" fill="hold">
                            <p:stCondLst>
                              <p:cond delay="12500"/>
                            </p:stCondLst>
                            <p:childTnLst>
                              <p:par>
                                <p:cTn id="146" presetID="32" presetClass="emph" presetSubtype="0" fill="hold" nodeType="afterEffect">
                                  <p:stCondLst>
                                    <p:cond delay="0"/>
                                  </p:stCondLst>
                                  <p:childTnLst>
                                    <p:animRot by="120000">
                                      <p:cBhvr>
                                        <p:cTn id="147" dur="100" fill="hold">
                                          <p:stCondLst>
                                            <p:cond delay="0"/>
                                          </p:stCondLst>
                                        </p:cTn>
                                        <p:tgtEl>
                                          <p:spTgt spid="28"/>
                                        </p:tgtEl>
                                        <p:attrNameLst>
                                          <p:attrName>r</p:attrName>
                                        </p:attrNameLst>
                                      </p:cBhvr>
                                    </p:animRot>
                                    <p:animRot by="-240000">
                                      <p:cBhvr>
                                        <p:cTn id="148" dur="200" fill="hold">
                                          <p:stCondLst>
                                            <p:cond delay="200"/>
                                          </p:stCondLst>
                                        </p:cTn>
                                        <p:tgtEl>
                                          <p:spTgt spid="28"/>
                                        </p:tgtEl>
                                        <p:attrNameLst>
                                          <p:attrName>r</p:attrName>
                                        </p:attrNameLst>
                                      </p:cBhvr>
                                    </p:animRot>
                                    <p:animRot by="240000">
                                      <p:cBhvr>
                                        <p:cTn id="149" dur="200" fill="hold">
                                          <p:stCondLst>
                                            <p:cond delay="400"/>
                                          </p:stCondLst>
                                        </p:cTn>
                                        <p:tgtEl>
                                          <p:spTgt spid="28"/>
                                        </p:tgtEl>
                                        <p:attrNameLst>
                                          <p:attrName>r</p:attrName>
                                        </p:attrNameLst>
                                      </p:cBhvr>
                                    </p:animRot>
                                    <p:animRot by="-240000">
                                      <p:cBhvr>
                                        <p:cTn id="150" dur="200" fill="hold">
                                          <p:stCondLst>
                                            <p:cond delay="600"/>
                                          </p:stCondLst>
                                        </p:cTn>
                                        <p:tgtEl>
                                          <p:spTgt spid="28"/>
                                        </p:tgtEl>
                                        <p:attrNameLst>
                                          <p:attrName>r</p:attrName>
                                        </p:attrNameLst>
                                      </p:cBhvr>
                                    </p:animRot>
                                    <p:animRot by="120000">
                                      <p:cBhvr>
                                        <p:cTn id="151" dur="200" fill="hold">
                                          <p:stCondLst>
                                            <p:cond delay="800"/>
                                          </p:stCondLst>
                                        </p:cTn>
                                        <p:tgtEl>
                                          <p:spTgt spid="28"/>
                                        </p:tgtEl>
                                        <p:attrNameLst>
                                          <p:attrName>r</p:attrName>
                                        </p:attrNameLst>
                                      </p:cBhvr>
                                    </p:animRot>
                                  </p:childTnLst>
                                </p:cTn>
                              </p:par>
                            </p:childTnLst>
                          </p:cTn>
                        </p:par>
                        <p:par>
                          <p:cTn id="152" fill="hold">
                            <p:stCondLst>
                              <p:cond delay="13500"/>
                            </p:stCondLst>
                            <p:childTnLst>
                              <p:par>
                                <p:cTn id="153" presetID="22" presetClass="entr" presetSubtype="2" fill="hold" nodeType="after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wipe(right)">
                                      <p:cBhvr>
                                        <p:cTn id="155" dur="250"/>
                                        <p:tgtEl>
                                          <p:spTgt spid="67"/>
                                        </p:tgtEl>
                                      </p:cBhvr>
                                    </p:animEffect>
                                  </p:childTnLst>
                                </p:cTn>
                              </p:par>
                            </p:childTnLst>
                          </p:cTn>
                        </p:par>
                        <p:par>
                          <p:cTn id="156" fill="hold">
                            <p:stCondLst>
                              <p:cond delay="13750"/>
                            </p:stCondLst>
                            <p:childTnLst>
                              <p:par>
                                <p:cTn id="157" presetID="22" presetClass="entr" presetSubtype="2" fill="hold" nodeType="afterEffect">
                                  <p:stCondLst>
                                    <p:cond delay="0"/>
                                  </p:stCondLst>
                                  <p:childTnLst>
                                    <p:set>
                                      <p:cBhvr>
                                        <p:cTn id="158" dur="1" fill="hold">
                                          <p:stCondLst>
                                            <p:cond delay="0"/>
                                          </p:stCondLst>
                                        </p:cTn>
                                        <p:tgtEl>
                                          <p:spTgt spid="69"/>
                                        </p:tgtEl>
                                        <p:attrNameLst>
                                          <p:attrName>style.visibility</p:attrName>
                                        </p:attrNameLst>
                                      </p:cBhvr>
                                      <p:to>
                                        <p:strVal val="visible"/>
                                      </p:to>
                                    </p:set>
                                    <p:animEffect transition="in" filter="wipe(right)">
                                      <p:cBhvr>
                                        <p:cTn id="159" dur="250"/>
                                        <p:tgtEl>
                                          <p:spTgt spid="69"/>
                                        </p:tgtEl>
                                      </p:cBhvr>
                                    </p:animEffect>
                                  </p:childTnLst>
                                </p:cTn>
                              </p:par>
                            </p:childTnLst>
                          </p:cTn>
                        </p:par>
                        <p:par>
                          <p:cTn id="160" fill="hold">
                            <p:stCondLst>
                              <p:cond delay="14000"/>
                            </p:stCondLst>
                            <p:childTnLst>
                              <p:par>
                                <p:cTn id="161" presetID="22" presetClass="entr" presetSubtype="2" fill="hold" nodeType="afterEffect">
                                  <p:stCondLst>
                                    <p:cond delay="0"/>
                                  </p:stCondLst>
                                  <p:childTnLst>
                                    <p:set>
                                      <p:cBhvr>
                                        <p:cTn id="162" dur="1" fill="hold">
                                          <p:stCondLst>
                                            <p:cond delay="0"/>
                                          </p:stCondLst>
                                        </p:cTn>
                                        <p:tgtEl>
                                          <p:spTgt spid="71"/>
                                        </p:tgtEl>
                                        <p:attrNameLst>
                                          <p:attrName>style.visibility</p:attrName>
                                        </p:attrNameLst>
                                      </p:cBhvr>
                                      <p:to>
                                        <p:strVal val="visible"/>
                                      </p:to>
                                    </p:set>
                                    <p:animEffect transition="in" filter="wipe(right)">
                                      <p:cBhvr>
                                        <p:cTn id="163" dur="250"/>
                                        <p:tgtEl>
                                          <p:spTgt spid="71"/>
                                        </p:tgtEl>
                                      </p:cBhvr>
                                    </p:animEffect>
                                  </p:childTnLst>
                                </p:cTn>
                              </p:par>
                            </p:childTnLst>
                          </p:cTn>
                        </p:par>
                        <p:par>
                          <p:cTn id="164" fill="hold">
                            <p:stCondLst>
                              <p:cond delay="14250"/>
                            </p:stCondLst>
                            <p:childTnLst>
                              <p:par>
                                <p:cTn id="165" presetID="22" presetClass="entr" presetSubtype="2" fill="hold" nodeType="afterEffect">
                                  <p:stCondLst>
                                    <p:cond delay="0"/>
                                  </p:stCondLst>
                                  <p:childTnLst>
                                    <p:set>
                                      <p:cBhvr>
                                        <p:cTn id="166" dur="1" fill="hold">
                                          <p:stCondLst>
                                            <p:cond delay="0"/>
                                          </p:stCondLst>
                                        </p:cTn>
                                        <p:tgtEl>
                                          <p:spTgt spid="73"/>
                                        </p:tgtEl>
                                        <p:attrNameLst>
                                          <p:attrName>style.visibility</p:attrName>
                                        </p:attrNameLst>
                                      </p:cBhvr>
                                      <p:to>
                                        <p:strVal val="visible"/>
                                      </p:to>
                                    </p:set>
                                    <p:animEffect transition="in" filter="wipe(right)">
                                      <p:cBhvr>
                                        <p:cTn id="167" dur="250"/>
                                        <p:tgtEl>
                                          <p:spTgt spid="73"/>
                                        </p:tgtEl>
                                      </p:cBhvr>
                                    </p:animEffect>
                                  </p:childTnLst>
                                </p:cTn>
                              </p:par>
                            </p:childTnLst>
                          </p:cTn>
                        </p:par>
                        <p:par>
                          <p:cTn id="168" fill="hold">
                            <p:stCondLst>
                              <p:cond delay="14500"/>
                            </p:stCondLst>
                            <p:childTnLst>
                              <p:par>
                                <p:cTn id="169" presetID="22" presetClass="entr" presetSubtype="2" fill="hold" nodeType="afterEffect">
                                  <p:stCondLst>
                                    <p:cond delay="0"/>
                                  </p:stCondLst>
                                  <p:childTnLst>
                                    <p:set>
                                      <p:cBhvr>
                                        <p:cTn id="170" dur="1" fill="hold">
                                          <p:stCondLst>
                                            <p:cond delay="0"/>
                                          </p:stCondLst>
                                        </p:cTn>
                                        <p:tgtEl>
                                          <p:spTgt spid="75"/>
                                        </p:tgtEl>
                                        <p:attrNameLst>
                                          <p:attrName>style.visibility</p:attrName>
                                        </p:attrNameLst>
                                      </p:cBhvr>
                                      <p:to>
                                        <p:strVal val="visible"/>
                                      </p:to>
                                    </p:set>
                                    <p:animEffect transition="in" filter="wipe(right)">
                                      <p:cBhvr>
                                        <p:cTn id="171" dur="250"/>
                                        <p:tgtEl>
                                          <p:spTgt spid="75"/>
                                        </p:tgtEl>
                                      </p:cBhvr>
                                    </p:animEffect>
                                  </p:childTnLst>
                                </p:cTn>
                              </p:par>
                            </p:childTnLst>
                          </p:cTn>
                        </p:par>
                        <p:par>
                          <p:cTn id="172" fill="hold">
                            <p:stCondLst>
                              <p:cond delay="14750"/>
                            </p:stCondLst>
                            <p:childTnLst>
                              <p:par>
                                <p:cTn id="173" presetID="12" presetClass="entr" presetSubtype="2" fill="hold" nodeType="afterEffect">
                                  <p:stCondLst>
                                    <p:cond delay="0"/>
                                  </p:stCondLst>
                                  <p:childTnLst>
                                    <p:set>
                                      <p:cBhvr>
                                        <p:cTn id="174" dur="1" fill="hold">
                                          <p:stCondLst>
                                            <p:cond delay="0"/>
                                          </p:stCondLst>
                                        </p:cTn>
                                        <p:tgtEl>
                                          <p:spTgt spid="22"/>
                                        </p:tgtEl>
                                        <p:attrNameLst>
                                          <p:attrName>style.visibility</p:attrName>
                                        </p:attrNameLst>
                                      </p:cBhvr>
                                      <p:to>
                                        <p:strVal val="visible"/>
                                      </p:to>
                                    </p:set>
                                    <p:anim calcmode="lin" valueType="num">
                                      <p:cBhvr additive="base">
                                        <p:cTn id="175" dur="500"/>
                                        <p:tgtEl>
                                          <p:spTgt spid="22"/>
                                        </p:tgtEl>
                                        <p:attrNameLst>
                                          <p:attrName>ppt_x</p:attrName>
                                        </p:attrNameLst>
                                      </p:cBhvr>
                                      <p:tavLst>
                                        <p:tav tm="0">
                                          <p:val>
                                            <p:strVal val="#ppt_x+#ppt_w*1.125000"/>
                                          </p:val>
                                        </p:tav>
                                        <p:tav tm="100000">
                                          <p:val>
                                            <p:strVal val="#ppt_x"/>
                                          </p:val>
                                        </p:tav>
                                      </p:tavLst>
                                    </p:anim>
                                    <p:animEffect transition="in" filter="wipe(left)">
                                      <p:cBhvr>
                                        <p:cTn id="176" dur="500"/>
                                        <p:tgtEl>
                                          <p:spTgt spid="22"/>
                                        </p:tgtEl>
                                      </p:cBhvr>
                                    </p:animEffect>
                                  </p:childTnLst>
                                </p:cTn>
                              </p:par>
                            </p:childTnLst>
                          </p:cTn>
                        </p:par>
                        <p:par>
                          <p:cTn id="177" fill="hold">
                            <p:stCondLst>
                              <p:cond delay="15250"/>
                            </p:stCondLst>
                            <p:childTnLst>
                              <p:par>
                                <p:cTn id="178" presetID="32" presetClass="emph" presetSubtype="0" fill="hold" nodeType="afterEffect">
                                  <p:stCondLst>
                                    <p:cond delay="0"/>
                                  </p:stCondLst>
                                  <p:childTnLst>
                                    <p:animRot by="120000">
                                      <p:cBhvr>
                                        <p:cTn id="179" dur="100" fill="hold">
                                          <p:stCondLst>
                                            <p:cond delay="0"/>
                                          </p:stCondLst>
                                        </p:cTn>
                                        <p:tgtEl>
                                          <p:spTgt spid="22"/>
                                        </p:tgtEl>
                                        <p:attrNameLst>
                                          <p:attrName>r</p:attrName>
                                        </p:attrNameLst>
                                      </p:cBhvr>
                                    </p:animRot>
                                    <p:animRot by="-240000">
                                      <p:cBhvr>
                                        <p:cTn id="180" dur="200" fill="hold">
                                          <p:stCondLst>
                                            <p:cond delay="200"/>
                                          </p:stCondLst>
                                        </p:cTn>
                                        <p:tgtEl>
                                          <p:spTgt spid="22"/>
                                        </p:tgtEl>
                                        <p:attrNameLst>
                                          <p:attrName>r</p:attrName>
                                        </p:attrNameLst>
                                      </p:cBhvr>
                                    </p:animRot>
                                    <p:animRot by="240000">
                                      <p:cBhvr>
                                        <p:cTn id="181" dur="200" fill="hold">
                                          <p:stCondLst>
                                            <p:cond delay="400"/>
                                          </p:stCondLst>
                                        </p:cTn>
                                        <p:tgtEl>
                                          <p:spTgt spid="22"/>
                                        </p:tgtEl>
                                        <p:attrNameLst>
                                          <p:attrName>r</p:attrName>
                                        </p:attrNameLst>
                                      </p:cBhvr>
                                    </p:animRot>
                                    <p:animRot by="-240000">
                                      <p:cBhvr>
                                        <p:cTn id="182" dur="200" fill="hold">
                                          <p:stCondLst>
                                            <p:cond delay="600"/>
                                          </p:stCondLst>
                                        </p:cTn>
                                        <p:tgtEl>
                                          <p:spTgt spid="22"/>
                                        </p:tgtEl>
                                        <p:attrNameLst>
                                          <p:attrName>r</p:attrName>
                                        </p:attrNameLst>
                                      </p:cBhvr>
                                    </p:animRot>
                                    <p:animRot by="120000">
                                      <p:cBhvr>
                                        <p:cTn id="183" dur="200" fill="hold">
                                          <p:stCondLst>
                                            <p:cond delay="800"/>
                                          </p:stCondLst>
                                        </p:cTn>
                                        <p:tgtEl>
                                          <p:spTgt spid="22"/>
                                        </p:tgtEl>
                                        <p:attrNameLst>
                                          <p:attrName>r</p:attrName>
                                        </p:attrNameLst>
                                      </p:cBhvr>
                                    </p:animRot>
                                  </p:childTnLst>
                                </p:cTn>
                              </p:par>
                            </p:childTnLst>
                          </p:cTn>
                        </p:par>
                        <p:par>
                          <p:cTn id="184" fill="hold">
                            <p:stCondLst>
                              <p:cond delay="16250"/>
                            </p:stCondLst>
                            <p:childTnLst>
                              <p:par>
                                <p:cTn id="185" presetID="22" presetClass="entr" presetSubtype="2" fill="hold" nodeType="afterEffect">
                                  <p:stCondLst>
                                    <p:cond delay="0"/>
                                  </p:stCondLst>
                                  <p:childTnLst>
                                    <p:set>
                                      <p:cBhvr>
                                        <p:cTn id="186" dur="1" fill="hold">
                                          <p:stCondLst>
                                            <p:cond delay="0"/>
                                          </p:stCondLst>
                                        </p:cTn>
                                        <p:tgtEl>
                                          <p:spTgt spid="77"/>
                                        </p:tgtEl>
                                        <p:attrNameLst>
                                          <p:attrName>style.visibility</p:attrName>
                                        </p:attrNameLst>
                                      </p:cBhvr>
                                      <p:to>
                                        <p:strVal val="visible"/>
                                      </p:to>
                                    </p:set>
                                    <p:animEffect transition="in" filter="wipe(right)">
                                      <p:cBhvr>
                                        <p:cTn id="187" dur="250"/>
                                        <p:tgtEl>
                                          <p:spTgt spid="77"/>
                                        </p:tgtEl>
                                      </p:cBhvr>
                                    </p:animEffect>
                                  </p:childTnLst>
                                </p:cTn>
                              </p:par>
                            </p:childTnLst>
                          </p:cTn>
                        </p:par>
                        <p:par>
                          <p:cTn id="188" fill="hold">
                            <p:stCondLst>
                              <p:cond delay="16500"/>
                            </p:stCondLst>
                            <p:childTnLst>
                              <p:par>
                                <p:cTn id="189" presetID="22" presetClass="entr" presetSubtype="2" fill="hold" nodeType="afterEffect">
                                  <p:stCondLst>
                                    <p:cond delay="0"/>
                                  </p:stCondLst>
                                  <p:childTnLst>
                                    <p:set>
                                      <p:cBhvr>
                                        <p:cTn id="190" dur="1" fill="hold">
                                          <p:stCondLst>
                                            <p:cond delay="0"/>
                                          </p:stCondLst>
                                        </p:cTn>
                                        <p:tgtEl>
                                          <p:spTgt spid="79"/>
                                        </p:tgtEl>
                                        <p:attrNameLst>
                                          <p:attrName>style.visibility</p:attrName>
                                        </p:attrNameLst>
                                      </p:cBhvr>
                                      <p:to>
                                        <p:strVal val="visible"/>
                                      </p:to>
                                    </p:set>
                                    <p:animEffect transition="in" filter="wipe(right)">
                                      <p:cBhvr>
                                        <p:cTn id="191" dur="250"/>
                                        <p:tgtEl>
                                          <p:spTgt spid="79"/>
                                        </p:tgtEl>
                                      </p:cBhvr>
                                    </p:animEffect>
                                  </p:childTnLst>
                                </p:cTn>
                              </p:par>
                            </p:childTnLst>
                          </p:cTn>
                        </p:par>
                        <p:par>
                          <p:cTn id="192" fill="hold">
                            <p:stCondLst>
                              <p:cond delay="16750"/>
                            </p:stCondLst>
                            <p:childTnLst>
                              <p:par>
                                <p:cTn id="193" presetID="22" presetClass="entr" presetSubtype="2" fill="hold" nodeType="afterEffect">
                                  <p:stCondLst>
                                    <p:cond delay="0"/>
                                  </p:stCondLst>
                                  <p:childTnLst>
                                    <p:set>
                                      <p:cBhvr>
                                        <p:cTn id="194" dur="1" fill="hold">
                                          <p:stCondLst>
                                            <p:cond delay="0"/>
                                          </p:stCondLst>
                                        </p:cTn>
                                        <p:tgtEl>
                                          <p:spTgt spid="81"/>
                                        </p:tgtEl>
                                        <p:attrNameLst>
                                          <p:attrName>style.visibility</p:attrName>
                                        </p:attrNameLst>
                                      </p:cBhvr>
                                      <p:to>
                                        <p:strVal val="visible"/>
                                      </p:to>
                                    </p:set>
                                    <p:animEffect transition="in" filter="wipe(right)">
                                      <p:cBhvr>
                                        <p:cTn id="195" dur="250"/>
                                        <p:tgtEl>
                                          <p:spTgt spid="81"/>
                                        </p:tgtEl>
                                      </p:cBhvr>
                                    </p:animEffect>
                                  </p:childTnLst>
                                </p:cTn>
                              </p:par>
                            </p:childTnLst>
                          </p:cTn>
                        </p:par>
                        <p:par>
                          <p:cTn id="196" fill="hold">
                            <p:stCondLst>
                              <p:cond delay="17000"/>
                            </p:stCondLst>
                            <p:childTnLst>
                              <p:par>
                                <p:cTn id="197" presetID="22" presetClass="entr" presetSubtype="2" fill="hold" nodeType="afterEffect">
                                  <p:stCondLst>
                                    <p:cond delay="0"/>
                                  </p:stCondLst>
                                  <p:childTnLst>
                                    <p:set>
                                      <p:cBhvr>
                                        <p:cTn id="198" dur="1" fill="hold">
                                          <p:stCondLst>
                                            <p:cond delay="0"/>
                                          </p:stCondLst>
                                        </p:cTn>
                                        <p:tgtEl>
                                          <p:spTgt spid="83"/>
                                        </p:tgtEl>
                                        <p:attrNameLst>
                                          <p:attrName>style.visibility</p:attrName>
                                        </p:attrNameLst>
                                      </p:cBhvr>
                                      <p:to>
                                        <p:strVal val="visible"/>
                                      </p:to>
                                    </p:set>
                                    <p:animEffect transition="in" filter="wipe(right)">
                                      <p:cBhvr>
                                        <p:cTn id="199" dur="250"/>
                                        <p:tgtEl>
                                          <p:spTgt spid="83"/>
                                        </p:tgtEl>
                                      </p:cBhvr>
                                    </p:animEffect>
                                  </p:childTnLst>
                                </p:cTn>
                              </p:par>
                            </p:childTnLst>
                          </p:cTn>
                        </p:par>
                        <p:par>
                          <p:cTn id="200" fill="hold">
                            <p:stCondLst>
                              <p:cond delay="17250"/>
                            </p:stCondLst>
                            <p:childTnLst>
                              <p:par>
                                <p:cTn id="201" presetID="22" presetClass="entr" presetSubtype="2" fill="hold" nodeType="afterEffect">
                                  <p:stCondLst>
                                    <p:cond delay="0"/>
                                  </p:stCondLst>
                                  <p:childTnLst>
                                    <p:set>
                                      <p:cBhvr>
                                        <p:cTn id="202" dur="1" fill="hold">
                                          <p:stCondLst>
                                            <p:cond delay="0"/>
                                          </p:stCondLst>
                                        </p:cTn>
                                        <p:tgtEl>
                                          <p:spTgt spid="85"/>
                                        </p:tgtEl>
                                        <p:attrNameLst>
                                          <p:attrName>style.visibility</p:attrName>
                                        </p:attrNameLst>
                                      </p:cBhvr>
                                      <p:to>
                                        <p:strVal val="visible"/>
                                      </p:to>
                                    </p:set>
                                    <p:animEffect transition="in" filter="wipe(right)">
                                      <p:cBhvr>
                                        <p:cTn id="203" dur="250"/>
                                        <p:tgtEl>
                                          <p:spTgt spid="85"/>
                                        </p:tgtEl>
                                      </p:cBhvr>
                                    </p:animEffect>
                                  </p:childTnLst>
                                </p:cTn>
                              </p:par>
                            </p:childTnLst>
                          </p:cTn>
                        </p:par>
                        <p:par>
                          <p:cTn id="204" fill="hold">
                            <p:stCondLst>
                              <p:cond delay="17500"/>
                            </p:stCondLst>
                            <p:childTnLst>
                              <p:par>
                                <p:cTn id="205" presetID="12" presetClass="entr" presetSubtype="2" fill="hold" nodeType="afterEffect">
                                  <p:stCondLst>
                                    <p:cond delay="0"/>
                                  </p:stCondLst>
                                  <p:childTnLst>
                                    <p:set>
                                      <p:cBhvr>
                                        <p:cTn id="206" dur="1" fill="hold">
                                          <p:stCondLst>
                                            <p:cond delay="0"/>
                                          </p:stCondLst>
                                        </p:cTn>
                                        <p:tgtEl>
                                          <p:spTgt spid="24"/>
                                        </p:tgtEl>
                                        <p:attrNameLst>
                                          <p:attrName>style.visibility</p:attrName>
                                        </p:attrNameLst>
                                      </p:cBhvr>
                                      <p:to>
                                        <p:strVal val="visible"/>
                                      </p:to>
                                    </p:set>
                                    <p:anim calcmode="lin" valueType="num">
                                      <p:cBhvr additive="base">
                                        <p:cTn id="207" dur="500"/>
                                        <p:tgtEl>
                                          <p:spTgt spid="24"/>
                                        </p:tgtEl>
                                        <p:attrNameLst>
                                          <p:attrName>ppt_x</p:attrName>
                                        </p:attrNameLst>
                                      </p:cBhvr>
                                      <p:tavLst>
                                        <p:tav tm="0">
                                          <p:val>
                                            <p:strVal val="#ppt_x+#ppt_w*1.125000"/>
                                          </p:val>
                                        </p:tav>
                                        <p:tav tm="100000">
                                          <p:val>
                                            <p:strVal val="#ppt_x"/>
                                          </p:val>
                                        </p:tav>
                                      </p:tavLst>
                                    </p:anim>
                                    <p:animEffect transition="in" filter="wipe(left)">
                                      <p:cBhvr>
                                        <p:cTn id="208" dur="500"/>
                                        <p:tgtEl>
                                          <p:spTgt spid="24"/>
                                        </p:tgtEl>
                                      </p:cBhvr>
                                    </p:animEffect>
                                  </p:childTnLst>
                                </p:cTn>
                              </p:par>
                            </p:childTnLst>
                          </p:cTn>
                        </p:par>
                        <p:par>
                          <p:cTn id="209" fill="hold">
                            <p:stCondLst>
                              <p:cond delay="18000"/>
                            </p:stCondLst>
                            <p:childTnLst>
                              <p:par>
                                <p:cTn id="210" presetID="32" presetClass="emph" presetSubtype="0" fill="hold" nodeType="afterEffect">
                                  <p:stCondLst>
                                    <p:cond delay="0"/>
                                  </p:stCondLst>
                                  <p:childTnLst>
                                    <p:animRot by="120000">
                                      <p:cBhvr>
                                        <p:cTn id="211" dur="100" fill="hold">
                                          <p:stCondLst>
                                            <p:cond delay="0"/>
                                          </p:stCondLst>
                                        </p:cTn>
                                        <p:tgtEl>
                                          <p:spTgt spid="24"/>
                                        </p:tgtEl>
                                        <p:attrNameLst>
                                          <p:attrName>r</p:attrName>
                                        </p:attrNameLst>
                                      </p:cBhvr>
                                    </p:animRot>
                                    <p:animRot by="-240000">
                                      <p:cBhvr>
                                        <p:cTn id="212" dur="200" fill="hold">
                                          <p:stCondLst>
                                            <p:cond delay="200"/>
                                          </p:stCondLst>
                                        </p:cTn>
                                        <p:tgtEl>
                                          <p:spTgt spid="24"/>
                                        </p:tgtEl>
                                        <p:attrNameLst>
                                          <p:attrName>r</p:attrName>
                                        </p:attrNameLst>
                                      </p:cBhvr>
                                    </p:animRot>
                                    <p:animRot by="240000">
                                      <p:cBhvr>
                                        <p:cTn id="213" dur="200" fill="hold">
                                          <p:stCondLst>
                                            <p:cond delay="400"/>
                                          </p:stCondLst>
                                        </p:cTn>
                                        <p:tgtEl>
                                          <p:spTgt spid="24"/>
                                        </p:tgtEl>
                                        <p:attrNameLst>
                                          <p:attrName>r</p:attrName>
                                        </p:attrNameLst>
                                      </p:cBhvr>
                                    </p:animRot>
                                    <p:animRot by="-240000">
                                      <p:cBhvr>
                                        <p:cTn id="214" dur="200" fill="hold">
                                          <p:stCondLst>
                                            <p:cond delay="600"/>
                                          </p:stCondLst>
                                        </p:cTn>
                                        <p:tgtEl>
                                          <p:spTgt spid="24"/>
                                        </p:tgtEl>
                                        <p:attrNameLst>
                                          <p:attrName>r</p:attrName>
                                        </p:attrNameLst>
                                      </p:cBhvr>
                                    </p:animRot>
                                    <p:animRot by="120000">
                                      <p:cBhvr>
                                        <p:cTn id="215" dur="200" fill="hold">
                                          <p:stCondLst>
                                            <p:cond delay="800"/>
                                          </p:stCondLst>
                                        </p:cTn>
                                        <p:tgtEl>
                                          <p:spTgt spid="24"/>
                                        </p:tgtEl>
                                        <p:attrNameLst>
                                          <p:attrName>r</p:attrName>
                                        </p:attrNameLst>
                                      </p:cBhvr>
                                    </p:animRot>
                                  </p:childTnLst>
                                </p:cTn>
                              </p:par>
                            </p:childTnLst>
                          </p:cTn>
                        </p:par>
                        <p:par>
                          <p:cTn id="216" fill="hold">
                            <p:stCondLst>
                              <p:cond delay="19000"/>
                            </p:stCondLst>
                            <p:childTnLst>
                              <p:par>
                                <p:cTn id="217" presetID="22" presetClass="entr" presetSubtype="2" fill="hold" nodeType="afterEffect">
                                  <p:stCondLst>
                                    <p:cond delay="0"/>
                                  </p:stCondLst>
                                  <p:childTnLst>
                                    <p:set>
                                      <p:cBhvr>
                                        <p:cTn id="218" dur="1" fill="hold">
                                          <p:stCondLst>
                                            <p:cond delay="0"/>
                                          </p:stCondLst>
                                        </p:cTn>
                                        <p:tgtEl>
                                          <p:spTgt spid="87"/>
                                        </p:tgtEl>
                                        <p:attrNameLst>
                                          <p:attrName>style.visibility</p:attrName>
                                        </p:attrNameLst>
                                      </p:cBhvr>
                                      <p:to>
                                        <p:strVal val="visible"/>
                                      </p:to>
                                    </p:set>
                                    <p:animEffect transition="in" filter="wipe(right)">
                                      <p:cBhvr>
                                        <p:cTn id="219" dur="250"/>
                                        <p:tgtEl>
                                          <p:spTgt spid="87"/>
                                        </p:tgtEl>
                                      </p:cBhvr>
                                    </p:animEffect>
                                  </p:childTnLst>
                                </p:cTn>
                              </p:par>
                            </p:childTnLst>
                          </p:cTn>
                        </p:par>
                        <p:par>
                          <p:cTn id="220" fill="hold">
                            <p:stCondLst>
                              <p:cond delay="19250"/>
                            </p:stCondLst>
                            <p:childTnLst>
                              <p:par>
                                <p:cTn id="221" presetID="22" presetClass="entr" presetSubtype="2" fill="hold" nodeType="afterEffect">
                                  <p:stCondLst>
                                    <p:cond delay="0"/>
                                  </p:stCondLst>
                                  <p:childTnLst>
                                    <p:set>
                                      <p:cBhvr>
                                        <p:cTn id="222" dur="1" fill="hold">
                                          <p:stCondLst>
                                            <p:cond delay="0"/>
                                          </p:stCondLst>
                                        </p:cTn>
                                        <p:tgtEl>
                                          <p:spTgt spid="89"/>
                                        </p:tgtEl>
                                        <p:attrNameLst>
                                          <p:attrName>style.visibility</p:attrName>
                                        </p:attrNameLst>
                                      </p:cBhvr>
                                      <p:to>
                                        <p:strVal val="visible"/>
                                      </p:to>
                                    </p:set>
                                    <p:animEffect transition="in" filter="wipe(right)">
                                      <p:cBhvr>
                                        <p:cTn id="223" dur="250"/>
                                        <p:tgtEl>
                                          <p:spTgt spid="89"/>
                                        </p:tgtEl>
                                      </p:cBhvr>
                                    </p:animEffect>
                                  </p:childTnLst>
                                </p:cTn>
                              </p:par>
                            </p:childTnLst>
                          </p:cTn>
                        </p:par>
                        <p:par>
                          <p:cTn id="224" fill="hold">
                            <p:stCondLst>
                              <p:cond delay="19500"/>
                            </p:stCondLst>
                            <p:childTnLst>
                              <p:par>
                                <p:cTn id="225" presetID="22" presetClass="entr" presetSubtype="2" fill="hold" nodeType="afterEffect">
                                  <p:stCondLst>
                                    <p:cond delay="0"/>
                                  </p:stCondLst>
                                  <p:childTnLst>
                                    <p:set>
                                      <p:cBhvr>
                                        <p:cTn id="226" dur="1" fill="hold">
                                          <p:stCondLst>
                                            <p:cond delay="0"/>
                                          </p:stCondLst>
                                        </p:cTn>
                                        <p:tgtEl>
                                          <p:spTgt spid="91"/>
                                        </p:tgtEl>
                                        <p:attrNameLst>
                                          <p:attrName>style.visibility</p:attrName>
                                        </p:attrNameLst>
                                      </p:cBhvr>
                                      <p:to>
                                        <p:strVal val="visible"/>
                                      </p:to>
                                    </p:set>
                                    <p:animEffect transition="in" filter="wipe(right)">
                                      <p:cBhvr>
                                        <p:cTn id="227" dur="250"/>
                                        <p:tgtEl>
                                          <p:spTgt spid="91"/>
                                        </p:tgtEl>
                                      </p:cBhvr>
                                    </p:animEffect>
                                  </p:childTnLst>
                                </p:cTn>
                              </p:par>
                            </p:childTnLst>
                          </p:cTn>
                        </p:par>
                        <p:par>
                          <p:cTn id="228" fill="hold">
                            <p:stCondLst>
                              <p:cond delay="19750"/>
                            </p:stCondLst>
                            <p:childTnLst>
                              <p:par>
                                <p:cTn id="229" presetID="22" presetClass="entr" presetSubtype="2" fill="hold" nodeType="afterEffect">
                                  <p:stCondLst>
                                    <p:cond delay="0"/>
                                  </p:stCondLst>
                                  <p:childTnLst>
                                    <p:set>
                                      <p:cBhvr>
                                        <p:cTn id="230" dur="1" fill="hold">
                                          <p:stCondLst>
                                            <p:cond delay="0"/>
                                          </p:stCondLst>
                                        </p:cTn>
                                        <p:tgtEl>
                                          <p:spTgt spid="93"/>
                                        </p:tgtEl>
                                        <p:attrNameLst>
                                          <p:attrName>style.visibility</p:attrName>
                                        </p:attrNameLst>
                                      </p:cBhvr>
                                      <p:to>
                                        <p:strVal val="visible"/>
                                      </p:to>
                                    </p:set>
                                    <p:animEffect transition="in" filter="wipe(right)">
                                      <p:cBhvr>
                                        <p:cTn id="231" dur="250"/>
                                        <p:tgtEl>
                                          <p:spTgt spid="93"/>
                                        </p:tgtEl>
                                      </p:cBhvr>
                                    </p:animEffect>
                                  </p:childTnLst>
                                </p:cTn>
                              </p:par>
                            </p:childTnLst>
                          </p:cTn>
                        </p:par>
                        <p:par>
                          <p:cTn id="232" fill="hold">
                            <p:stCondLst>
                              <p:cond delay="20000"/>
                            </p:stCondLst>
                            <p:childTnLst>
                              <p:par>
                                <p:cTn id="233" presetID="12" presetClass="entr" presetSubtype="2" fill="hold" nodeType="afterEffect">
                                  <p:stCondLst>
                                    <p:cond delay="0"/>
                                  </p:stCondLst>
                                  <p:childTnLst>
                                    <p:set>
                                      <p:cBhvr>
                                        <p:cTn id="234" dur="1" fill="hold">
                                          <p:stCondLst>
                                            <p:cond delay="0"/>
                                          </p:stCondLst>
                                        </p:cTn>
                                        <p:tgtEl>
                                          <p:spTgt spid="26"/>
                                        </p:tgtEl>
                                        <p:attrNameLst>
                                          <p:attrName>style.visibility</p:attrName>
                                        </p:attrNameLst>
                                      </p:cBhvr>
                                      <p:to>
                                        <p:strVal val="visible"/>
                                      </p:to>
                                    </p:set>
                                    <p:anim calcmode="lin" valueType="num">
                                      <p:cBhvr additive="base">
                                        <p:cTn id="235" dur="500"/>
                                        <p:tgtEl>
                                          <p:spTgt spid="26"/>
                                        </p:tgtEl>
                                        <p:attrNameLst>
                                          <p:attrName>ppt_x</p:attrName>
                                        </p:attrNameLst>
                                      </p:cBhvr>
                                      <p:tavLst>
                                        <p:tav tm="0">
                                          <p:val>
                                            <p:strVal val="#ppt_x+#ppt_w*1.125000"/>
                                          </p:val>
                                        </p:tav>
                                        <p:tav tm="100000">
                                          <p:val>
                                            <p:strVal val="#ppt_x"/>
                                          </p:val>
                                        </p:tav>
                                      </p:tavLst>
                                    </p:anim>
                                    <p:animEffect transition="in" filter="wipe(left)">
                                      <p:cBhvr>
                                        <p:cTn id="236" dur="500"/>
                                        <p:tgtEl>
                                          <p:spTgt spid="26"/>
                                        </p:tgtEl>
                                      </p:cBhvr>
                                    </p:animEffect>
                                  </p:childTnLst>
                                </p:cTn>
                              </p:par>
                            </p:childTnLst>
                          </p:cTn>
                        </p:par>
                        <p:par>
                          <p:cTn id="237" fill="hold">
                            <p:stCondLst>
                              <p:cond delay="20500"/>
                            </p:stCondLst>
                            <p:childTnLst>
                              <p:par>
                                <p:cTn id="238" presetID="32" presetClass="emph" presetSubtype="0" fill="hold" nodeType="afterEffect">
                                  <p:stCondLst>
                                    <p:cond delay="0"/>
                                  </p:stCondLst>
                                  <p:childTnLst>
                                    <p:animRot by="120000">
                                      <p:cBhvr>
                                        <p:cTn id="239" dur="100" fill="hold">
                                          <p:stCondLst>
                                            <p:cond delay="0"/>
                                          </p:stCondLst>
                                        </p:cTn>
                                        <p:tgtEl>
                                          <p:spTgt spid="26"/>
                                        </p:tgtEl>
                                        <p:attrNameLst>
                                          <p:attrName>r</p:attrName>
                                        </p:attrNameLst>
                                      </p:cBhvr>
                                    </p:animRot>
                                    <p:animRot by="-240000">
                                      <p:cBhvr>
                                        <p:cTn id="240" dur="200" fill="hold">
                                          <p:stCondLst>
                                            <p:cond delay="200"/>
                                          </p:stCondLst>
                                        </p:cTn>
                                        <p:tgtEl>
                                          <p:spTgt spid="26"/>
                                        </p:tgtEl>
                                        <p:attrNameLst>
                                          <p:attrName>r</p:attrName>
                                        </p:attrNameLst>
                                      </p:cBhvr>
                                    </p:animRot>
                                    <p:animRot by="240000">
                                      <p:cBhvr>
                                        <p:cTn id="241" dur="200" fill="hold">
                                          <p:stCondLst>
                                            <p:cond delay="400"/>
                                          </p:stCondLst>
                                        </p:cTn>
                                        <p:tgtEl>
                                          <p:spTgt spid="26"/>
                                        </p:tgtEl>
                                        <p:attrNameLst>
                                          <p:attrName>r</p:attrName>
                                        </p:attrNameLst>
                                      </p:cBhvr>
                                    </p:animRot>
                                    <p:animRot by="-240000">
                                      <p:cBhvr>
                                        <p:cTn id="242" dur="200" fill="hold">
                                          <p:stCondLst>
                                            <p:cond delay="600"/>
                                          </p:stCondLst>
                                        </p:cTn>
                                        <p:tgtEl>
                                          <p:spTgt spid="26"/>
                                        </p:tgtEl>
                                        <p:attrNameLst>
                                          <p:attrName>r</p:attrName>
                                        </p:attrNameLst>
                                      </p:cBhvr>
                                    </p:animRot>
                                    <p:animRot by="120000">
                                      <p:cBhvr>
                                        <p:cTn id="243" dur="200" fill="hold">
                                          <p:stCondLst>
                                            <p:cond delay="80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5"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768719" y="1100138"/>
            <a:ext cx="7313622" cy="5434532"/>
            <a:chOff x="1768719" y="1100138"/>
            <a:chExt cx="7313622" cy="5434532"/>
          </a:xfrm>
        </p:grpSpPr>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683030" y="5847456"/>
            <a:ext cx="1582877" cy="576798"/>
            <a:chOff x="6683030" y="5847456"/>
            <a:chExt cx="1582877" cy="576798"/>
          </a:xfrm>
        </p:grpSpPr>
        <p:sp>
          <p:nvSpPr>
            <p:cNvPr id="153" name="矩形 152"/>
            <p:cNvSpPr/>
            <p:nvPr/>
          </p:nvSpPr>
          <p:spPr>
            <a:xfrm>
              <a:off x="6683030" y="6095276"/>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港客运专线</a:t>
              </a:r>
            </a:p>
          </p:txBody>
        </p:sp>
        <p:sp>
          <p:nvSpPr>
            <p:cNvPr id="154" name="等腰三角形 153"/>
            <p:cNvSpPr/>
            <p:nvPr/>
          </p:nvSpPr>
          <p:spPr>
            <a:xfrm>
              <a:off x="6738767" y="5847456"/>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4" name="组合 3"/>
          <p:cNvGrpSpPr/>
          <p:nvPr/>
        </p:nvGrpSpPr>
        <p:grpSpPr>
          <a:xfrm>
            <a:off x="7904996" y="4171764"/>
            <a:ext cx="1831616" cy="328978"/>
            <a:chOff x="7904996" y="4171764"/>
            <a:chExt cx="1831616" cy="328978"/>
          </a:xfrm>
        </p:grpSpPr>
        <p:sp>
          <p:nvSpPr>
            <p:cNvPr id="163" name="矩形 162"/>
            <p:cNvSpPr/>
            <p:nvPr/>
          </p:nvSpPr>
          <p:spPr>
            <a:xfrm>
              <a:off x="8153735" y="4171764"/>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沪</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4" name="等腰三角形 163"/>
            <p:cNvSpPr/>
            <p:nvPr/>
          </p:nvSpPr>
          <p:spPr>
            <a:xfrm rot="16200000">
              <a:off x="7951872" y="4222529"/>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 name="组合 19"/>
          <p:cNvGrpSpPr/>
          <p:nvPr/>
        </p:nvGrpSpPr>
        <p:grpSpPr>
          <a:xfrm>
            <a:off x="7627997" y="5192786"/>
            <a:ext cx="1898140" cy="328978"/>
            <a:chOff x="7627997" y="5192786"/>
            <a:chExt cx="1898140" cy="328978"/>
          </a:xfrm>
        </p:grpSpPr>
        <p:sp>
          <p:nvSpPr>
            <p:cNvPr id="152" name="矩形 151"/>
            <p:cNvSpPr/>
            <p:nvPr/>
          </p:nvSpPr>
          <p:spPr>
            <a:xfrm>
              <a:off x="7876736" y="5192786"/>
              <a:ext cx="1649401"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杭福深客运专线</a:t>
              </a:r>
            </a:p>
          </p:txBody>
        </p:sp>
        <p:sp>
          <p:nvSpPr>
            <p:cNvPr id="156" name="等腰三角形 155"/>
            <p:cNvSpPr/>
            <p:nvPr/>
          </p:nvSpPr>
          <p:spPr>
            <a:xfrm rot="16200000">
              <a:off x="7674873" y="5243551"/>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8" name="组合 27"/>
          <p:cNvGrpSpPr/>
          <p:nvPr/>
        </p:nvGrpSpPr>
        <p:grpSpPr>
          <a:xfrm>
            <a:off x="3943513" y="3180127"/>
            <a:ext cx="1830209" cy="328978"/>
            <a:chOff x="3943513" y="3180127"/>
            <a:chExt cx="1830209" cy="328978"/>
          </a:xfrm>
        </p:grpSpPr>
        <p:sp>
          <p:nvSpPr>
            <p:cNvPr id="158" name="矩形 157"/>
            <p:cNvSpPr/>
            <p:nvPr/>
          </p:nvSpPr>
          <p:spPr>
            <a:xfrm>
              <a:off x="3943513" y="3180127"/>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青</a:t>
              </a:r>
              <a:r>
                <a:rPr lang="zh-CN" altLang="en-US" sz="1600" dirty="0">
                  <a:solidFill>
                    <a:schemeClr val="bg1"/>
                  </a:solidFill>
                  <a:latin typeface="微软雅黑" panose="020B0503020204020204" pitchFamily="34" charset="-122"/>
                  <a:ea typeface="微软雅黑" panose="020B0503020204020204" pitchFamily="34" charset="-122"/>
                </a:rPr>
                <a:t>太客运专线</a:t>
              </a:r>
            </a:p>
          </p:txBody>
        </p:sp>
        <p:sp>
          <p:nvSpPr>
            <p:cNvPr id="159" name="等腰三角形 158"/>
            <p:cNvSpPr/>
            <p:nvPr/>
          </p:nvSpPr>
          <p:spPr>
            <a:xfrm rot="5400000">
              <a:off x="5571859" y="322779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2" name="组合 21"/>
          <p:cNvGrpSpPr/>
          <p:nvPr/>
        </p:nvGrpSpPr>
        <p:grpSpPr>
          <a:xfrm>
            <a:off x="3519466" y="3725163"/>
            <a:ext cx="1829358" cy="328978"/>
            <a:chOff x="3579664" y="3701536"/>
            <a:chExt cx="1829358" cy="328978"/>
          </a:xfrm>
        </p:grpSpPr>
        <p:sp>
          <p:nvSpPr>
            <p:cNvPr id="160" name="矩形 159"/>
            <p:cNvSpPr/>
            <p:nvPr/>
          </p:nvSpPr>
          <p:spPr>
            <a:xfrm>
              <a:off x="3579664" y="3701536"/>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徐</a:t>
              </a:r>
              <a:r>
                <a:rPr lang="zh-CN" altLang="en-US" sz="1600" dirty="0">
                  <a:solidFill>
                    <a:schemeClr val="bg1"/>
                  </a:solidFill>
                  <a:latin typeface="微软雅黑" panose="020B0503020204020204" pitchFamily="34" charset="-122"/>
                  <a:ea typeface="微软雅黑" panose="020B0503020204020204" pitchFamily="34" charset="-122"/>
                </a:rPr>
                <a:t>兰客运专线</a:t>
              </a:r>
            </a:p>
          </p:txBody>
        </p:sp>
        <p:sp>
          <p:nvSpPr>
            <p:cNvPr id="161" name="等腰三角形 160"/>
            <p:cNvSpPr/>
            <p:nvPr/>
          </p:nvSpPr>
          <p:spPr>
            <a:xfrm rot="5400000">
              <a:off x="5207159" y="3752483"/>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4" name="组合 23"/>
          <p:cNvGrpSpPr/>
          <p:nvPr/>
        </p:nvGrpSpPr>
        <p:grpSpPr>
          <a:xfrm>
            <a:off x="3371866" y="4480287"/>
            <a:ext cx="1914758" cy="328978"/>
            <a:chOff x="3371866" y="4480287"/>
            <a:chExt cx="1914758" cy="328978"/>
          </a:xfrm>
        </p:grpSpPr>
        <p:sp>
          <p:nvSpPr>
            <p:cNvPr id="162" name="矩形 161"/>
            <p:cNvSpPr/>
            <p:nvPr/>
          </p:nvSpPr>
          <p:spPr>
            <a:xfrm>
              <a:off x="3371866" y="4480287"/>
              <a:ext cx="16682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沪汉</a:t>
              </a:r>
              <a:r>
                <a:rPr lang="zh-CN" altLang="en-US" sz="1600" dirty="0">
                  <a:solidFill>
                    <a:schemeClr val="bg1"/>
                  </a:solidFill>
                  <a:latin typeface="微软雅黑" panose="020B0503020204020204" pitchFamily="34" charset="-122"/>
                  <a:ea typeface="微软雅黑" panose="020B0503020204020204" pitchFamily="34" charset="-122"/>
                </a:rPr>
                <a:t>蓉客运专线</a:t>
              </a:r>
            </a:p>
          </p:txBody>
        </p:sp>
        <p:sp>
          <p:nvSpPr>
            <p:cNvPr id="165" name="等腰三角形 164"/>
            <p:cNvSpPr/>
            <p:nvPr/>
          </p:nvSpPr>
          <p:spPr>
            <a:xfrm rot="5400000">
              <a:off x="5084761" y="453123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6" name="组合 25"/>
          <p:cNvGrpSpPr/>
          <p:nvPr/>
        </p:nvGrpSpPr>
        <p:grpSpPr>
          <a:xfrm>
            <a:off x="3266663" y="5378353"/>
            <a:ext cx="1829358" cy="328978"/>
            <a:chOff x="3266663" y="5378353"/>
            <a:chExt cx="1829358" cy="328978"/>
          </a:xfrm>
        </p:grpSpPr>
        <p:sp>
          <p:nvSpPr>
            <p:cNvPr id="166" name="矩形 165"/>
            <p:cNvSpPr/>
            <p:nvPr/>
          </p:nvSpPr>
          <p:spPr>
            <a:xfrm>
              <a:off x="3266663" y="5378353"/>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a:t>
              </a:r>
              <a:r>
                <a:rPr lang="zh-CN" altLang="en-US" sz="1600" dirty="0">
                  <a:solidFill>
                    <a:schemeClr val="bg1"/>
                  </a:solidFill>
                  <a:latin typeface="微软雅黑" panose="020B0503020204020204" pitchFamily="34" charset="-122"/>
                  <a:ea typeface="微软雅黑" panose="020B0503020204020204" pitchFamily="34" charset="-122"/>
                </a:rPr>
                <a:t>昆客运专线</a:t>
              </a:r>
            </a:p>
          </p:txBody>
        </p:sp>
        <p:sp>
          <p:nvSpPr>
            <p:cNvPr id="167" name="等腰三角形 166"/>
            <p:cNvSpPr/>
            <p:nvPr/>
          </p:nvSpPr>
          <p:spPr>
            <a:xfrm rot="5400000">
              <a:off x="4894158" y="5429300"/>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49" name="组合 148"/>
          <p:cNvGrpSpPr/>
          <p:nvPr/>
        </p:nvGrpSpPr>
        <p:grpSpPr>
          <a:xfrm>
            <a:off x="7677514" y="1561927"/>
            <a:ext cx="1582877" cy="577717"/>
            <a:chOff x="5243830" y="2569029"/>
            <a:chExt cx="2612572" cy="1045028"/>
          </a:xfrm>
          <a:solidFill>
            <a:srgbClr val="CC3399">
              <a:alpha val="80000"/>
            </a:srgbClr>
          </a:solidFill>
        </p:grpSpPr>
        <p:sp>
          <p:nvSpPr>
            <p:cNvPr id="150" name="矩形 149"/>
            <p:cNvSpPr/>
            <p:nvPr/>
          </p:nvSpPr>
          <p:spPr>
            <a:xfrm>
              <a:off x="5243830" y="2569029"/>
              <a:ext cx="2612572" cy="595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京哈客运专线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1" name="等腰三角形 150"/>
            <p:cNvSpPr/>
            <p:nvPr/>
          </p:nvSpPr>
          <p:spPr>
            <a:xfrm rot="10800000">
              <a:off x="6028876" y="3164115"/>
              <a:ext cx="255810" cy="449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3" name="组合 202"/>
          <p:cNvGrpSpPr/>
          <p:nvPr/>
        </p:nvGrpSpPr>
        <p:grpSpPr>
          <a:xfrm>
            <a:off x="6991963" y="2785612"/>
            <a:ext cx="265644" cy="301917"/>
            <a:chOff x="9931943" y="4513764"/>
            <a:chExt cx="452544" cy="514337"/>
          </a:xfrm>
        </p:grpSpPr>
        <p:sp>
          <p:nvSpPr>
            <p:cNvPr id="20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0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08" name="组合 207"/>
          <p:cNvGrpSpPr/>
          <p:nvPr/>
        </p:nvGrpSpPr>
        <p:grpSpPr>
          <a:xfrm>
            <a:off x="6661607" y="3610238"/>
            <a:ext cx="265644" cy="301917"/>
            <a:chOff x="9931943" y="4513764"/>
            <a:chExt cx="452544" cy="514337"/>
          </a:xfrm>
        </p:grpSpPr>
        <p:sp>
          <p:nvSpPr>
            <p:cNvPr id="20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3" name="组合 212"/>
          <p:cNvGrpSpPr/>
          <p:nvPr/>
        </p:nvGrpSpPr>
        <p:grpSpPr>
          <a:xfrm>
            <a:off x="7366667" y="4029029"/>
            <a:ext cx="265644" cy="301917"/>
            <a:chOff x="9931943" y="4513764"/>
            <a:chExt cx="452544" cy="514337"/>
          </a:xfrm>
        </p:grpSpPr>
        <p:sp>
          <p:nvSpPr>
            <p:cNvPr id="21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8" name="组合 217"/>
          <p:cNvGrpSpPr/>
          <p:nvPr/>
        </p:nvGrpSpPr>
        <p:grpSpPr>
          <a:xfrm>
            <a:off x="7658628" y="4079506"/>
            <a:ext cx="265644" cy="301917"/>
            <a:chOff x="9931943" y="4513764"/>
            <a:chExt cx="452544" cy="514337"/>
          </a:xfrm>
        </p:grpSpPr>
        <p:sp>
          <p:nvSpPr>
            <p:cNvPr id="21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3" name="组合 222"/>
          <p:cNvGrpSpPr/>
          <p:nvPr/>
        </p:nvGrpSpPr>
        <p:grpSpPr>
          <a:xfrm>
            <a:off x="7525771" y="4327315"/>
            <a:ext cx="265644" cy="301917"/>
            <a:chOff x="9931943" y="4513764"/>
            <a:chExt cx="452544" cy="514337"/>
          </a:xfrm>
        </p:grpSpPr>
        <p:sp>
          <p:nvSpPr>
            <p:cNvPr id="22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8" name="组合 227"/>
          <p:cNvGrpSpPr/>
          <p:nvPr/>
        </p:nvGrpSpPr>
        <p:grpSpPr>
          <a:xfrm>
            <a:off x="6713275" y="4257320"/>
            <a:ext cx="265644" cy="301917"/>
            <a:chOff x="9931943" y="4513764"/>
            <a:chExt cx="452544" cy="514337"/>
          </a:xfrm>
        </p:grpSpPr>
        <p:sp>
          <p:nvSpPr>
            <p:cNvPr id="22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3" name="组合 232"/>
          <p:cNvGrpSpPr/>
          <p:nvPr/>
        </p:nvGrpSpPr>
        <p:grpSpPr>
          <a:xfrm>
            <a:off x="6658432" y="5412026"/>
            <a:ext cx="265644" cy="301917"/>
            <a:chOff x="9931943" y="4513764"/>
            <a:chExt cx="452544" cy="514337"/>
          </a:xfrm>
        </p:grpSpPr>
        <p:sp>
          <p:nvSpPr>
            <p:cNvPr id="23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sp>
        <p:nvSpPr>
          <p:cNvPr id="169" name="文本框 16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70"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2186622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149"/>
                                        </p:tgtEl>
                                      </p:cBhvr>
                                    </p:animEffect>
                                    <p:set>
                                      <p:cBhvr>
                                        <p:cTn id="7" dur="1" fill="hold">
                                          <p:stCondLst>
                                            <p:cond delay="499"/>
                                          </p:stCondLst>
                                        </p:cTn>
                                        <p:tgtEl>
                                          <p:spTgt spid="14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24"/>
                                        </p:tgtEl>
                                      </p:cBhvr>
                                    </p:animEffect>
                                    <p:set>
                                      <p:cBhvr>
                                        <p:cTn id="16" dur="1" fill="hold">
                                          <p:stCondLst>
                                            <p:cond delay="499"/>
                                          </p:stCondLst>
                                        </p:cTn>
                                        <p:tgtEl>
                                          <p:spTgt spid="24"/>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6"/>
                                        </p:tgtEl>
                                      </p:cBhvr>
                                    </p:animEffect>
                                    <p:set>
                                      <p:cBhvr>
                                        <p:cTn id="19" dur="1" fill="hold">
                                          <p:stCondLst>
                                            <p:cond delay="499"/>
                                          </p:stCondLst>
                                        </p:cTn>
                                        <p:tgtEl>
                                          <p:spTgt spid="2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0"/>
                                        </p:tgtEl>
                                      </p:cBhvr>
                                    </p:animEffect>
                                    <p:set>
                                      <p:cBhvr>
                                        <p:cTn id="25" dur="1" fill="hold">
                                          <p:stCondLst>
                                            <p:cond delay="499"/>
                                          </p:stCondLst>
                                        </p:cTn>
                                        <p:tgtEl>
                                          <p:spTgt spid="20"/>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par>
                          <p:cTn id="29" fill="hold">
                            <p:stCondLst>
                              <p:cond delay="500"/>
                            </p:stCondLst>
                            <p:childTnLst>
                              <p:par>
                                <p:cTn id="30" presetID="12" presetClass="entr" presetSubtype="4" fill="hold" nodeType="afterEffect">
                                  <p:stCondLst>
                                    <p:cond delay="0"/>
                                  </p:stCondLst>
                                  <p:childTnLst>
                                    <p:set>
                                      <p:cBhvr>
                                        <p:cTn id="31" dur="1" fill="hold">
                                          <p:stCondLst>
                                            <p:cond delay="0"/>
                                          </p:stCondLst>
                                        </p:cTn>
                                        <p:tgtEl>
                                          <p:spTgt spid="203"/>
                                        </p:tgtEl>
                                        <p:attrNameLst>
                                          <p:attrName>style.visibility</p:attrName>
                                        </p:attrNameLst>
                                      </p:cBhvr>
                                      <p:to>
                                        <p:strVal val="visible"/>
                                      </p:to>
                                    </p:set>
                                    <p:anim calcmode="lin" valueType="num">
                                      <p:cBhvr additive="base">
                                        <p:cTn id="32" dur="500"/>
                                        <p:tgtEl>
                                          <p:spTgt spid="203"/>
                                        </p:tgtEl>
                                        <p:attrNameLst>
                                          <p:attrName>ppt_y</p:attrName>
                                        </p:attrNameLst>
                                      </p:cBhvr>
                                      <p:tavLst>
                                        <p:tav tm="0">
                                          <p:val>
                                            <p:strVal val="#ppt_y+#ppt_h*1.125000"/>
                                          </p:val>
                                        </p:tav>
                                        <p:tav tm="100000">
                                          <p:val>
                                            <p:strVal val="#ppt_y"/>
                                          </p:val>
                                        </p:tav>
                                      </p:tavLst>
                                    </p:anim>
                                    <p:animEffect transition="in" filter="wipe(up)">
                                      <p:cBhvr>
                                        <p:cTn id="33" dur="500"/>
                                        <p:tgtEl>
                                          <p:spTgt spid="203"/>
                                        </p:tgtEl>
                                      </p:cBhvr>
                                    </p:animEffect>
                                  </p:childTnLst>
                                </p:cTn>
                              </p:par>
                            </p:childTnLst>
                          </p:cTn>
                        </p:par>
                        <p:par>
                          <p:cTn id="34" fill="hold">
                            <p:stCondLst>
                              <p:cond delay="1000"/>
                            </p:stCondLst>
                            <p:childTnLst>
                              <p:par>
                                <p:cTn id="35" presetID="12" presetClass="entr" presetSubtype="4" fill="hold" nodeType="afterEffect">
                                  <p:stCondLst>
                                    <p:cond delay="0"/>
                                  </p:stCondLst>
                                  <p:childTnLst>
                                    <p:set>
                                      <p:cBhvr>
                                        <p:cTn id="36" dur="1" fill="hold">
                                          <p:stCondLst>
                                            <p:cond delay="0"/>
                                          </p:stCondLst>
                                        </p:cTn>
                                        <p:tgtEl>
                                          <p:spTgt spid="208"/>
                                        </p:tgtEl>
                                        <p:attrNameLst>
                                          <p:attrName>style.visibility</p:attrName>
                                        </p:attrNameLst>
                                      </p:cBhvr>
                                      <p:to>
                                        <p:strVal val="visible"/>
                                      </p:to>
                                    </p:set>
                                    <p:anim calcmode="lin" valueType="num">
                                      <p:cBhvr additive="base">
                                        <p:cTn id="37" dur="500"/>
                                        <p:tgtEl>
                                          <p:spTgt spid="208"/>
                                        </p:tgtEl>
                                        <p:attrNameLst>
                                          <p:attrName>ppt_y</p:attrName>
                                        </p:attrNameLst>
                                      </p:cBhvr>
                                      <p:tavLst>
                                        <p:tav tm="0">
                                          <p:val>
                                            <p:strVal val="#ppt_y+#ppt_h*1.125000"/>
                                          </p:val>
                                        </p:tav>
                                        <p:tav tm="100000">
                                          <p:val>
                                            <p:strVal val="#ppt_y"/>
                                          </p:val>
                                        </p:tav>
                                      </p:tavLst>
                                    </p:anim>
                                    <p:animEffect transition="in" filter="wipe(up)">
                                      <p:cBhvr>
                                        <p:cTn id="38" dur="500"/>
                                        <p:tgtEl>
                                          <p:spTgt spid="208"/>
                                        </p:tgtEl>
                                      </p:cBhvr>
                                    </p:animEffect>
                                  </p:childTnLst>
                                </p:cTn>
                              </p:par>
                            </p:childTnLst>
                          </p:cTn>
                        </p:par>
                        <p:par>
                          <p:cTn id="39" fill="hold">
                            <p:stCondLst>
                              <p:cond delay="1500"/>
                            </p:stCondLst>
                            <p:childTnLst>
                              <p:par>
                                <p:cTn id="40" presetID="12" presetClass="entr" presetSubtype="4" fill="hold" nodeType="afterEffect">
                                  <p:stCondLst>
                                    <p:cond delay="0"/>
                                  </p:stCondLst>
                                  <p:childTnLst>
                                    <p:set>
                                      <p:cBhvr>
                                        <p:cTn id="41" dur="1" fill="hold">
                                          <p:stCondLst>
                                            <p:cond delay="0"/>
                                          </p:stCondLst>
                                        </p:cTn>
                                        <p:tgtEl>
                                          <p:spTgt spid="213"/>
                                        </p:tgtEl>
                                        <p:attrNameLst>
                                          <p:attrName>style.visibility</p:attrName>
                                        </p:attrNameLst>
                                      </p:cBhvr>
                                      <p:to>
                                        <p:strVal val="visible"/>
                                      </p:to>
                                    </p:set>
                                    <p:anim calcmode="lin" valueType="num">
                                      <p:cBhvr additive="base">
                                        <p:cTn id="42" dur="500"/>
                                        <p:tgtEl>
                                          <p:spTgt spid="213"/>
                                        </p:tgtEl>
                                        <p:attrNameLst>
                                          <p:attrName>ppt_y</p:attrName>
                                        </p:attrNameLst>
                                      </p:cBhvr>
                                      <p:tavLst>
                                        <p:tav tm="0">
                                          <p:val>
                                            <p:strVal val="#ppt_y+#ppt_h*1.125000"/>
                                          </p:val>
                                        </p:tav>
                                        <p:tav tm="100000">
                                          <p:val>
                                            <p:strVal val="#ppt_y"/>
                                          </p:val>
                                        </p:tav>
                                      </p:tavLst>
                                    </p:anim>
                                    <p:animEffect transition="in" filter="wipe(up)">
                                      <p:cBhvr>
                                        <p:cTn id="43" dur="500"/>
                                        <p:tgtEl>
                                          <p:spTgt spid="213"/>
                                        </p:tgtEl>
                                      </p:cBhvr>
                                    </p:animEffect>
                                  </p:childTnLst>
                                </p:cTn>
                              </p:par>
                            </p:childTnLst>
                          </p:cTn>
                        </p:par>
                        <p:par>
                          <p:cTn id="44" fill="hold">
                            <p:stCondLst>
                              <p:cond delay="2000"/>
                            </p:stCondLst>
                            <p:childTnLst>
                              <p:par>
                                <p:cTn id="45" presetID="12" presetClass="entr" presetSubtype="4" fill="hold" nodeType="afterEffect">
                                  <p:stCondLst>
                                    <p:cond delay="0"/>
                                  </p:stCondLst>
                                  <p:childTnLst>
                                    <p:set>
                                      <p:cBhvr>
                                        <p:cTn id="46" dur="1" fill="hold">
                                          <p:stCondLst>
                                            <p:cond delay="0"/>
                                          </p:stCondLst>
                                        </p:cTn>
                                        <p:tgtEl>
                                          <p:spTgt spid="218"/>
                                        </p:tgtEl>
                                        <p:attrNameLst>
                                          <p:attrName>style.visibility</p:attrName>
                                        </p:attrNameLst>
                                      </p:cBhvr>
                                      <p:to>
                                        <p:strVal val="visible"/>
                                      </p:to>
                                    </p:set>
                                    <p:anim calcmode="lin" valueType="num">
                                      <p:cBhvr additive="base">
                                        <p:cTn id="47" dur="500"/>
                                        <p:tgtEl>
                                          <p:spTgt spid="218"/>
                                        </p:tgtEl>
                                        <p:attrNameLst>
                                          <p:attrName>ppt_y</p:attrName>
                                        </p:attrNameLst>
                                      </p:cBhvr>
                                      <p:tavLst>
                                        <p:tav tm="0">
                                          <p:val>
                                            <p:strVal val="#ppt_y+#ppt_h*1.125000"/>
                                          </p:val>
                                        </p:tav>
                                        <p:tav tm="100000">
                                          <p:val>
                                            <p:strVal val="#ppt_y"/>
                                          </p:val>
                                        </p:tav>
                                      </p:tavLst>
                                    </p:anim>
                                    <p:animEffect transition="in" filter="wipe(up)">
                                      <p:cBhvr>
                                        <p:cTn id="48" dur="500"/>
                                        <p:tgtEl>
                                          <p:spTgt spid="218"/>
                                        </p:tgtEl>
                                      </p:cBhvr>
                                    </p:animEffect>
                                  </p:childTnLst>
                                </p:cTn>
                              </p:par>
                            </p:childTnLst>
                          </p:cTn>
                        </p:par>
                        <p:par>
                          <p:cTn id="49" fill="hold">
                            <p:stCondLst>
                              <p:cond delay="2500"/>
                            </p:stCondLst>
                            <p:childTnLst>
                              <p:par>
                                <p:cTn id="50" presetID="12" presetClass="entr" presetSubtype="4" fill="hold" nodeType="afterEffect">
                                  <p:stCondLst>
                                    <p:cond delay="0"/>
                                  </p:stCondLst>
                                  <p:childTnLst>
                                    <p:set>
                                      <p:cBhvr>
                                        <p:cTn id="51" dur="1" fill="hold">
                                          <p:stCondLst>
                                            <p:cond delay="0"/>
                                          </p:stCondLst>
                                        </p:cTn>
                                        <p:tgtEl>
                                          <p:spTgt spid="228"/>
                                        </p:tgtEl>
                                        <p:attrNameLst>
                                          <p:attrName>style.visibility</p:attrName>
                                        </p:attrNameLst>
                                      </p:cBhvr>
                                      <p:to>
                                        <p:strVal val="visible"/>
                                      </p:to>
                                    </p:set>
                                    <p:anim calcmode="lin" valueType="num">
                                      <p:cBhvr additive="base">
                                        <p:cTn id="52" dur="500"/>
                                        <p:tgtEl>
                                          <p:spTgt spid="228"/>
                                        </p:tgtEl>
                                        <p:attrNameLst>
                                          <p:attrName>ppt_y</p:attrName>
                                        </p:attrNameLst>
                                      </p:cBhvr>
                                      <p:tavLst>
                                        <p:tav tm="0">
                                          <p:val>
                                            <p:strVal val="#ppt_y+#ppt_h*1.125000"/>
                                          </p:val>
                                        </p:tav>
                                        <p:tav tm="100000">
                                          <p:val>
                                            <p:strVal val="#ppt_y"/>
                                          </p:val>
                                        </p:tav>
                                      </p:tavLst>
                                    </p:anim>
                                    <p:animEffect transition="in" filter="wipe(up)">
                                      <p:cBhvr>
                                        <p:cTn id="53" dur="500"/>
                                        <p:tgtEl>
                                          <p:spTgt spid="228"/>
                                        </p:tgtEl>
                                      </p:cBhvr>
                                    </p:animEffect>
                                  </p:childTnLst>
                                </p:cTn>
                              </p:par>
                            </p:childTnLst>
                          </p:cTn>
                        </p:par>
                        <p:par>
                          <p:cTn id="54" fill="hold">
                            <p:stCondLst>
                              <p:cond delay="3000"/>
                            </p:stCondLst>
                            <p:childTnLst>
                              <p:par>
                                <p:cTn id="55" presetID="12" presetClass="entr" presetSubtype="4" fill="hold" nodeType="afterEffect">
                                  <p:stCondLst>
                                    <p:cond delay="0"/>
                                  </p:stCondLst>
                                  <p:childTnLst>
                                    <p:set>
                                      <p:cBhvr>
                                        <p:cTn id="56" dur="1" fill="hold">
                                          <p:stCondLst>
                                            <p:cond delay="0"/>
                                          </p:stCondLst>
                                        </p:cTn>
                                        <p:tgtEl>
                                          <p:spTgt spid="223"/>
                                        </p:tgtEl>
                                        <p:attrNameLst>
                                          <p:attrName>style.visibility</p:attrName>
                                        </p:attrNameLst>
                                      </p:cBhvr>
                                      <p:to>
                                        <p:strVal val="visible"/>
                                      </p:to>
                                    </p:set>
                                    <p:anim calcmode="lin" valueType="num">
                                      <p:cBhvr additive="base">
                                        <p:cTn id="57" dur="500"/>
                                        <p:tgtEl>
                                          <p:spTgt spid="223"/>
                                        </p:tgtEl>
                                        <p:attrNameLst>
                                          <p:attrName>ppt_y</p:attrName>
                                        </p:attrNameLst>
                                      </p:cBhvr>
                                      <p:tavLst>
                                        <p:tav tm="0">
                                          <p:val>
                                            <p:strVal val="#ppt_y+#ppt_h*1.125000"/>
                                          </p:val>
                                        </p:tav>
                                        <p:tav tm="100000">
                                          <p:val>
                                            <p:strVal val="#ppt_y"/>
                                          </p:val>
                                        </p:tav>
                                      </p:tavLst>
                                    </p:anim>
                                    <p:animEffect transition="in" filter="wipe(up)">
                                      <p:cBhvr>
                                        <p:cTn id="58" dur="500"/>
                                        <p:tgtEl>
                                          <p:spTgt spid="223"/>
                                        </p:tgtEl>
                                      </p:cBhvr>
                                    </p:animEffect>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233"/>
                                        </p:tgtEl>
                                        <p:attrNameLst>
                                          <p:attrName>style.visibility</p:attrName>
                                        </p:attrNameLst>
                                      </p:cBhvr>
                                      <p:to>
                                        <p:strVal val="visible"/>
                                      </p:to>
                                    </p:set>
                                    <p:anim calcmode="lin" valueType="num">
                                      <p:cBhvr additive="base">
                                        <p:cTn id="62" dur="500"/>
                                        <p:tgtEl>
                                          <p:spTgt spid="233"/>
                                        </p:tgtEl>
                                        <p:attrNameLst>
                                          <p:attrName>ppt_y</p:attrName>
                                        </p:attrNameLst>
                                      </p:cBhvr>
                                      <p:tavLst>
                                        <p:tav tm="0">
                                          <p:val>
                                            <p:strVal val="#ppt_y+#ppt_h*1.125000"/>
                                          </p:val>
                                        </p:tav>
                                        <p:tav tm="100000">
                                          <p:val>
                                            <p:strVal val="#ppt_y"/>
                                          </p:val>
                                        </p:tav>
                                      </p:tavLst>
                                    </p:anim>
                                    <p:animEffect transition="in" filter="wipe(up)">
                                      <p:cBhvr>
                                        <p:cTn id="63"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768719" y="1100138"/>
            <a:ext cx="7313622" cy="5434532"/>
            <a:chOff x="1768719" y="1100138"/>
            <a:chExt cx="7313622" cy="5434532"/>
          </a:xfrm>
        </p:grpSpPr>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3" name="组合 202"/>
          <p:cNvGrpSpPr/>
          <p:nvPr/>
        </p:nvGrpSpPr>
        <p:grpSpPr>
          <a:xfrm>
            <a:off x="6991963" y="2785612"/>
            <a:ext cx="265644" cy="301917"/>
            <a:chOff x="9931943" y="4513764"/>
            <a:chExt cx="452544" cy="514337"/>
          </a:xfrm>
        </p:grpSpPr>
        <p:sp>
          <p:nvSpPr>
            <p:cNvPr id="20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0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08" name="组合 207"/>
          <p:cNvGrpSpPr/>
          <p:nvPr/>
        </p:nvGrpSpPr>
        <p:grpSpPr>
          <a:xfrm>
            <a:off x="6661607" y="3610238"/>
            <a:ext cx="265644" cy="301917"/>
            <a:chOff x="9931943" y="4513764"/>
            <a:chExt cx="452544" cy="514337"/>
          </a:xfrm>
        </p:grpSpPr>
        <p:sp>
          <p:nvSpPr>
            <p:cNvPr id="20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3" name="组合 212"/>
          <p:cNvGrpSpPr/>
          <p:nvPr/>
        </p:nvGrpSpPr>
        <p:grpSpPr>
          <a:xfrm>
            <a:off x="7366667" y="4029029"/>
            <a:ext cx="265644" cy="301917"/>
            <a:chOff x="9931943" y="4513764"/>
            <a:chExt cx="452544" cy="514337"/>
          </a:xfrm>
        </p:grpSpPr>
        <p:sp>
          <p:nvSpPr>
            <p:cNvPr id="21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8" name="组合 217"/>
          <p:cNvGrpSpPr/>
          <p:nvPr/>
        </p:nvGrpSpPr>
        <p:grpSpPr>
          <a:xfrm>
            <a:off x="7658628" y="4079506"/>
            <a:ext cx="265644" cy="301917"/>
            <a:chOff x="9931943" y="4513764"/>
            <a:chExt cx="452544" cy="514337"/>
          </a:xfrm>
        </p:grpSpPr>
        <p:sp>
          <p:nvSpPr>
            <p:cNvPr id="21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3" name="组合 222"/>
          <p:cNvGrpSpPr/>
          <p:nvPr/>
        </p:nvGrpSpPr>
        <p:grpSpPr>
          <a:xfrm>
            <a:off x="6713275" y="4257320"/>
            <a:ext cx="265644" cy="301917"/>
            <a:chOff x="9931943" y="4513764"/>
            <a:chExt cx="452544" cy="514337"/>
          </a:xfrm>
        </p:grpSpPr>
        <p:sp>
          <p:nvSpPr>
            <p:cNvPr id="22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8" name="组合 227"/>
          <p:cNvGrpSpPr/>
          <p:nvPr/>
        </p:nvGrpSpPr>
        <p:grpSpPr>
          <a:xfrm>
            <a:off x="6662337" y="5405886"/>
            <a:ext cx="265644" cy="301917"/>
            <a:chOff x="9931943" y="4513764"/>
            <a:chExt cx="452544" cy="514337"/>
          </a:xfrm>
        </p:grpSpPr>
        <p:sp>
          <p:nvSpPr>
            <p:cNvPr id="22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3" name="组合 232"/>
          <p:cNvGrpSpPr/>
          <p:nvPr/>
        </p:nvGrpSpPr>
        <p:grpSpPr>
          <a:xfrm>
            <a:off x="7525771" y="4327315"/>
            <a:ext cx="265644" cy="301917"/>
            <a:chOff x="9931943" y="4513764"/>
            <a:chExt cx="452544" cy="514337"/>
          </a:xfrm>
        </p:grpSpPr>
        <p:sp>
          <p:nvSpPr>
            <p:cNvPr id="23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8" name="组合 237"/>
          <p:cNvGrpSpPr/>
          <p:nvPr/>
        </p:nvGrpSpPr>
        <p:grpSpPr>
          <a:xfrm>
            <a:off x="1033695" y="1514971"/>
            <a:ext cx="588869" cy="669278"/>
            <a:chOff x="9931943" y="4513764"/>
            <a:chExt cx="452544" cy="514337"/>
          </a:xfrm>
        </p:grpSpPr>
        <p:sp>
          <p:nvSpPr>
            <p:cNvPr id="23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4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4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4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cxnSp>
        <p:nvCxnSpPr>
          <p:cNvPr id="243"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244"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246"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9" name="文本框 14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1398007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par>
                                <p:cTn id="8" presetID="49" presetClass="path" presetSubtype="0" accel="50000" decel="50000" fill="hold" nodeType="withEffect">
                                  <p:stCondLst>
                                    <p:cond delay="0"/>
                                  </p:stCondLst>
                                  <p:childTnLst>
                                    <p:animMotion origin="layout" path="M 5E-6 -7.40741E-7 L -0.47644 -0.15741 " pathEditMode="relative" rAng="0" ptsTypes="AA">
                                      <p:cBhvr>
                                        <p:cTn id="9" dur="2000" fill="hold"/>
                                        <p:tgtEl>
                                          <p:spTgt spid="203"/>
                                        </p:tgtEl>
                                        <p:attrNameLst>
                                          <p:attrName>ppt_x</p:attrName>
                                          <p:attrName>ppt_y</p:attrName>
                                        </p:attrNameLst>
                                      </p:cBhvr>
                                      <p:rCtr x="-23828" y="-7870"/>
                                    </p:animMotion>
                                  </p:childTnLst>
                                </p:cTn>
                              </p:par>
                              <p:par>
                                <p:cTn id="10" presetID="56" presetClass="path" presetSubtype="0" accel="50000" decel="50000" fill="hold" nodeType="withEffect">
                                  <p:stCondLst>
                                    <p:cond delay="0"/>
                                  </p:stCondLst>
                                  <p:childTnLst>
                                    <p:animMotion origin="layout" path="M 0.00339 -0.04236 L -0.45286 -0.28773 " pathEditMode="relative" rAng="0" ptsTypes="AA">
                                      <p:cBhvr>
                                        <p:cTn id="11" dur="2000" fill="hold"/>
                                        <p:tgtEl>
                                          <p:spTgt spid="208"/>
                                        </p:tgtEl>
                                        <p:attrNameLst>
                                          <p:attrName>ppt_x</p:attrName>
                                          <p:attrName>ppt_y</p:attrName>
                                        </p:attrNameLst>
                                      </p:cBhvr>
                                      <p:rCtr x="-22813" y="-12269"/>
                                    </p:animMotion>
                                  </p:childTnLst>
                                </p:cTn>
                              </p:par>
                              <p:par>
                                <p:cTn id="12" presetID="56" presetClass="path" presetSubtype="0" accel="50000" decel="50000" fill="hold" nodeType="withEffect">
                                  <p:stCondLst>
                                    <p:cond delay="0"/>
                                  </p:stCondLst>
                                  <p:childTnLst>
                                    <p:animMotion origin="layout" path="M -4.16667E-6 -7.40741E-7 L -0.50807 -0.34305 " pathEditMode="relative" rAng="0" ptsTypes="AA">
                                      <p:cBhvr>
                                        <p:cTn id="13" dur="2000" fill="hold"/>
                                        <p:tgtEl>
                                          <p:spTgt spid="213"/>
                                        </p:tgtEl>
                                        <p:attrNameLst>
                                          <p:attrName>ppt_x</p:attrName>
                                          <p:attrName>ppt_y</p:attrName>
                                        </p:attrNameLst>
                                      </p:cBhvr>
                                      <p:rCtr x="-25404" y="-17153"/>
                                    </p:animMotion>
                                  </p:childTnLst>
                                </p:cTn>
                              </p:par>
                              <p:par>
                                <p:cTn id="14" presetID="49" presetClass="path" presetSubtype="0" accel="50000" decel="50000" fill="hold" nodeType="withEffect">
                                  <p:stCondLst>
                                    <p:cond delay="0"/>
                                  </p:stCondLst>
                                  <p:childTnLst>
                                    <p:animMotion origin="layout" path="M -2.5E-6 1.85185E-6 L -0.53073 -0.34908 " pathEditMode="relative" rAng="0" ptsTypes="AA">
                                      <p:cBhvr>
                                        <p:cTn id="15" dur="2000" fill="hold"/>
                                        <p:tgtEl>
                                          <p:spTgt spid="218"/>
                                        </p:tgtEl>
                                        <p:attrNameLst>
                                          <p:attrName>ppt_x</p:attrName>
                                          <p:attrName>ppt_y</p:attrName>
                                        </p:attrNameLst>
                                      </p:cBhvr>
                                      <p:rCtr x="-26536" y="-17454"/>
                                    </p:animMotion>
                                  </p:childTnLst>
                                </p:cTn>
                              </p:par>
                              <p:par>
                                <p:cTn id="16" presetID="49" presetClass="path" presetSubtype="0" accel="50000" decel="50000" fill="hold" nodeType="withEffect">
                                  <p:stCondLst>
                                    <p:cond delay="0"/>
                                  </p:stCondLst>
                                  <p:childTnLst>
                                    <p:animMotion origin="layout" path="M -1.66667E-6 3.7037E-7 L -0.44961 -0.2838 " pathEditMode="relative" rAng="0" ptsTypes="AA">
                                      <p:cBhvr>
                                        <p:cTn id="17" dur="2000" fill="hold"/>
                                        <p:tgtEl>
                                          <p:spTgt spid="208"/>
                                        </p:tgtEl>
                                        <p:attrNameLst>
                                          <p:attrName>ppt_x</p:attrName>
                                          <p:attrName>ppt_y</p:attrName>
                                        </p:attrNameLst>
                                      </p:cBhvr>
                                      <p:rCtr x="-22487" y="-14190"/>
                                    </p:animMotion>
                                  </p:childTnLst>
                                </p:cTn>
                              </p:par>
                              <p:par>
                                <p:cTn id="18" presetID="49" presetClass="path" presetSubtype="0" accel="50000" decel="50000" fill="hold" nodeType="withEffect">
                                  <p:stCondLst>
                                    <p:cond delay="0"/>
                                  </p:stCondLst>
                                  <p:childTnLst>
                                    <p:animMotion origin="layout" path="M 1.66667E-6 -4.07407E-6 L -0.45378 -0.37314 " pathEditMode="relative" rAng="0" ptsTypes="AA">
                                      <p:cBhvr>
                                        <p:cTn id="19" dur="2000" fill="hold"/>
                                        <p:tgtEl>
                                          <p:spTgt spid="223"/>
                                        </p:tgtEl>
                                        <p:attrNameLst>
                                          <p:attrName>ppt_x</p:attrName>
                                          <p:attrName>ppt_y</p:attrName>
                                        </p:attrNameLst>
                                      </p:cBhvr>
                                      <p:rCtr x="-22695" y="-18657"/>
                                    </p:animMotion>
                                  </p:childTnLst>
                                </p:cTn>
                              </p:par>
                              <p:par>
                                <p:cTn id="20" presetID="56" presetClass="path" presetSubtype="0" accel="50000" decel="50000" fill="hold" nodeType="withEffect">
                                  <p:stCondLst>
                                    <p:cond delay="0"/>
                                  </p:stCondLst>
                                  <p:childTnLst>
                                    <p:animMotion origin="layout" path="M 5E-6 7.40741E-7 L -0.52032 -0.38333 " pathEditMode="relative" rAng="0" ptsTypes="AA">
                                      <p:cBhvr>
                                        <p:cTn id="21" dur="2000" fill="hold"/>
                                        <p:tgtEl>
                                          <p:spTgt spid="233"/>
                                        </p:tgtEl>
                                        <p:attrNameLst>
                                          <p:attrName>ppt_x</p:attrName>
                                          <p:attrName>ppt_y</p:attrName>
                                        </p:attrNameLst>
                                      </p:cBhvr>
                                      <p:rCtr x="-26016" y="-19167"/>
                                    </p:animMotion>
                                  </p:childTnLst>
                                </p:cTn>
                              </p:par>
                              <p:par>
                                <p:cTn id="22" presetID="56" presetClass="path" presetSubtype="0" accel="50000" decel="50000" fill="hold" nodeType="withEffect">
                                  <p:stCondLst>
                                    <p:cond delay="0"/>
                                  </p:stCondLst>
                                  <p:childTnLst>
                                    <p:animMotion origin="layout" path="M -1.66667E-6 4.81481E-6 L -0.45026 -0.54051 " pathEditMode="relative" rAng="0" ptsTypes="AA">
                                      <p:cBhvr>
                                        <p:cTn id="23" dur="2000" fill="hold"/>
                                        <p:tgtEl>
                                          <p:spTgt spid="228"/>
                                        </p:tgtEl>
                                        <p:attrNameLst>
                                          <p:attrName>ppt_x</p:attrName>
                                          <p:attrName>ppt_y</p:attrName>
                                        </p:attrNameLst>
                                      </p:cBhvr>
                                      <p:rCtr x="-22513" y="-27037"/>
                                    </p:animMotion>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238"/>
                                        </p:tgtEl>
                                        <p:attrNameLst>
                                          <p:attrName>style.visibility</p:attrName>
                                        </p:attrNameLst>
                                      </p:cBhvr>
                                      <p:to>
                                        <p:strVal val="visible"/>
                                      </p:to>
                                    </p:set>
                                    <p:anim calcmode="lin" valueType="num">
                                      <p:cBhvr>
                                        <p:cTn id="27" dur="500" fill="hold"/>
                                        <p:tgtEl>
                                          <p:spTgt spid="238"/>
                                        </p:tgtEl>
                                        <p:attrNameLst>
                                          <p:attrName>ppt_w</p:attrName>
                                        </p:attrNameLst>
                                      </p:cBhvr>
                                      <p:tavLst>
                                        <p:tav tm="0">
                                          <p:val>
                                            <p:fltVal val="0"/>
                                          </p:val>
                                        </p:tav>
                                        <p:tav tm="100000">
                                          <p:val>
                                            <p:strVal val="#ppt_w"/>
                                          </p:val>
                                        </p:tav>
                                      </p:tavLst>
                                    </p:anim>
                                    <p:anim calcmode="lin" valueType="num">
                                      <p:cBhvr>
                                        <p:cTn id="28" dur="500" fill="hold"/>
                                        <p:tgtEl>
                                          <p:spTgt spid="2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4"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225"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226"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8" name="矩形 17"/>
          <p:cNvSpPr/>
          <p:nvPr/>
        </p:nvSpPr>
        <p:spPr>
          <a:xfrm>
            <a:off x="1760400" y="1501188"/>
            <a:ext cx="3092954"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高铁枢纽站</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033695" y="1514971"/>
            <a:ext cx="588869" cy="669278"/>
            <a:chOff x="9931943" y="4513764"/>
            <a:chExt cx="452544" cy="514337"/>
          </a:xfrm>
        </p:grpSpPr>
        <p:sp>
          <p:nvSpPr>
            <p:cNvPr id="20"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sp>
        <p:nvSpPr>
          <p:cNvPr id="24" name="矩形 23"/>
          <p:cNvSpPr/>
          <p:nvPr/>
        </p:nvSpPr>
        <p:spPr>
          <a:xfrm>
            <a:off x="7590973" y="2917367"/>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提升枢纽站客运</a:t>
            </a:r>
            <a:r>
              <a:rPr lang="zh-CN" altLang="en-US" sz="2800" dirty="0" smtClean="0">
                <a:solidFill>
                  <a:schemeClr val="bg1"/>
                </a:solidFill>
                <a:latin typeface="微软雅黑" panose="020B0503020204020204" pitchFamily="34" charset="-122"/>
                <a:ea typeface="微软雅黑" panose="020B0503020204020204" pitchFamily="34" charset="-122"/>
              </a:rPr>
              <a:t>服务水平</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7590973" y="3817096"/>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提高枢纽站设备运用</a:t>
            </a:r>
            <a:r>
              <a:rPr lang="zh-CN" altLang="en-US" sz="2800" dirty="0">
                <a:solidFill>
                  <a:schemeClr val="bg1"/>
                </a:solidFill>
                <a:latin typeface="微软雅黑" panose="020B0503020204020204" pitchFamily="34" charset="-122"/>
                <a:ea typeface="微软雅黑" panose="020B0503020204020204" pitchFamily="34" charset="-122"/>
              </a:rPr>
              <a:t>效率</a:t>
            </a:r>
          </a:p>
        </p:txBody>
      </p:sp>
      <p:sp>
        <p:nvSpPr>
          <p:cNvPr id="26" name="矩形 25"/>
          <p:cNvSpPr/>
          <p:nvPr/>
        </p:nvSpPr>
        <p:spPr>
          <a:xfrm>
            <a:off x="7590973" y="4716825"/>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列车运行计划的准确实现</a:t>
            </a:r>
          </a:p>
        </p:txBody>
      </p:sp>
      <p:sp>
        <p:nvSpPr>
          <p:cNvPr id="28" name="矩形 27"/>
          <p:cNvSpPr/>
          <p:nvPr/>
        </p:nvSpPr>
        <p:spPr>
          <a:xfrm>
            <a:off x="7590973" y="1501188"/>
            <a:ext cx="4601027"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800" dirty="0" smtClean="0">
                <a:solidFill>
                  <a:schemeClr val="bg1"/>
                </a:solidFill>
                <a:latin typeface="微软雅黑" panose="020B0503020204020204" pitchFamily="34" charset="-122"/>
                <a:ea typeface="微软雅黑" panose="020B0503020204020204" pitchFamily="34" charset="-122"/>
              </a:rPr>
              <a:t>到发线运用计划编制意义</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a:solidFill>
                  <a:schemeClr val="bg1"/>
                </a:solidFill>
                <a:latin typeface="方正粗倩简体" panose="03000509000000000000" pitchFamily="65" charset="-122"/>
                <a:ea typeface="方正粗倩简体" panose="03000509000000000000" pitchFamily="65" charset="-122"/>
              </a:rPr>
              <a:t>2</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30"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
        <p:nvSpPr>
          <p:cNvPr id="29" name="矩形 28"/>
          <p:cNvSpPr/>
          <p:nvPr/>
        </p:nvSpPr>
        <p:spPr>
          <a:xfrm>
            <a:off x="1760400" y="2917367"/>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车站</a:t>
            </a:r>
            <a:r>
              <a:rPr lang="zh-CN" altLang="en-US" sz="2800" dirty="0" smtClean="0">
                <a:solidFill>
                  <a:schemeClr val="bg1"/>
                </a:solidFill>
                <a:latin typeface="微软雅黑" panose="020B0503020204020204" pitchFamily="34" charset="-122"/>
                <a:ea typeface="微软雅黑" panose="020B0503020204020204" pitchFamily="34" charset="-122"/>
              </a:rPr>
              <a:t>规模 </a:t>
            </a:r>
            <a:r>
              <a:rPr lang="zh-CN" altLang="en-US" sz="3600" dirty="0" smtClean="0">
                <a:solidFill>
                  <a:schemeClr val="bg1"/>
                </a:solidFill>
                <a:latin typeface="微软雅黑" panose="020B0503020204020204" pitchFamily="34" charset="-122"/>
                <a:ea typeface="微软雅黑" panose="020B0503020204020204" pitchFamily="34" charset="-122"/>
              </a:rPr>
              <a:t>大</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760400" y="3817096"/>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技术作业 </a:t>
            </a:r>
            <a:r>
              <a:rPr lang="zh-CN" altLang="en-US" sz="3600" dirty="0" smtClean="0">
                <a:solidFill>
                  <a:schemeClr val="bg1"/>
                </a:solidFill>
                <a:latin typeface="微软雅黑" panose="020B0503020204020204" pitchFamily="34" charset="-122"/>
                <a:ea typeface="微软雅黑" panose="020B0503020204020204" pitchFamily="34" charset="-122"/>
              </a:rPr>
              <a:t>杂</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1760400" y="4716825"/>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交叉干扰 </a:t>
            </a:r>
            <a:r>
              <a:rPr lang="zh-CN" altLang="en-US" sz="3600" dirty="0" smtClean="0">
                <a:solidFill>
                  <a:schemeClr val="bg1"/>
                </a:solidFill>
                <a:latin typeface="微软雅黑" panose="020B0503020204020204" pitchFamily="34" charset="-122"/>
                <a:ea typeface="微软雅黑" panose="020B0503020204020204" pitchFamily="34" charset="-122"/>
              </a:rPr>
              <a:t>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1760400" y="5616554"/>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接</a:t>
            </a:r>
            <a:r>
              <a:rPr lang="zh-CN" altLang="en-US" sz="2800" dirty="0" smtClean="0">
                <a:solidFill>
                  <a:schemeClr val="bg1"/>
                </a:solidFill>
                <a:latin typeface="微软雅黑" panose="020B0503020204020204" pitchFamily="34" charset="-122"/>
                <a:ea typeface="微软雅黑" panose="020B0503020204020204" pitchFamily="34" charset="-122"/>
              </a:rPr>
              <a:t>发车数 </a:t>
            </a:r>
            <a:r>
              <a:rPr lang="zh-CN" altLang="en-US" sz="3600" dirty="0" smtClean="0">
                <a:solidFill>
                  <a:schemeClr val="bg1"/>
                </a:solidFill>
                <a:latin typeface="微软雅黑" panose="020B0503020204020204" pitchFamily="34" charset="-122"/>
                <a:ea typeface="微软雅黑" panose="020B0503020204020204" pitchFamily="34" charset="-122"/>
              </a:rPr>
              <a:t>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323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75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left)">
                                      <p:cBhvr>
                                        <p:cTn id="31" dur="500"/>
                                        <p:tgtEl>
                                          <p:spTgt spid="28"/>
                                        </p:tgtEl>
                                      </p:cBhvr>
                                    </p:animEffect>
                                  </p:childTnLst>
                                </p:cTn>
                              </p:par>
                            </p:childTnLst>
                          </p:cTn>
                        </p:par>
                        <p:par>
                          <p:cTn id="32" fill="hold">
                            <p:stCondLst>
                              <p:cond delay="500"/>
                            </p:stCondLst>
                            <p:childTnLst>
                              <p:par>
                                <p:cTn id="33" presetID="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26" grpId="0" animBg="1"/>
      <p:bldP spid="28" grpId="0" animBg="1"/>
      <p:bldP spid="29"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4" descr="\\MAGNUM\Projects\Microsoft\Cloud Power FY12\Design\ICONS_PNG\Open_Web_Platform.png"/>
          <p:cNvPicPr>
            <a:picLocks noChangeAspect="1" noChangeArrowheads="1"/>
          </p:cNvPicPr>
          <p:nvPr/>
        </p:nvPicPr>
        <p:blipFill>
          <a:blip r:embed="rId4" cstate="print">
            <a:lum bright="100000"/>
          </a:blip>
          <a:srcRect/>
          <a:stretch>
            <a:fillRect/>
          </a:stretch>
        </p:blipFill>
        <p:spPr bwMode="auto">
          <a:xfrm>
            <a:off x="10976474" y="279618"/>
            <a:ext cx="1072658" cy="1072379"/>
          </a:xfrm>
          <a:prstGeom prst="rect">
            <a:avLst/>
          </a:prstGeom>
          <a:noFill/>
        </p:spPr>
      </p:pic>
      <p:sp>
        <p:nvSpPr>
          <p:cNvPr id="7"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1441339" y="3507735"/>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a:solidFill>
                  <a:schemeClr val="bg1"/>
                </a:solidFill>
                <a:latin typeface="微软雅黑" panose="020B0503020204020204" pitchFamily="34" charset="-122"/>
                <a:ea typeface="微软雅黑" panose="020B0503020204020204" pitchFamily="34" charset="-122"/>
              </a:rPr>
              <a:t>评价方面</a:t>
            </a:r>
          </a:p>
        </p:txBody>
      </p:sp>
      <p:sp>
        <p:nvSpPr>
          <p:cNvPr id="10" name="矩形 9"/>
          <p:cNvSpPr/>
          <p:nvPr/>
        </p:nvSpPr>
        <p:spPr>
          <a:xfrm>
            <a:off x="1441339" y="4907883"/>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a:solidFill>
                  <a:schemeClr val="bg1"/>
                </a:solidFill>
                <a:latin typeface="微软雅黑" panose="020B0503020204020204" pitchFamily="34" charset="-122"/>
                <a:ea typeface="微软雅黑" panose="020B0503020204020204" pitchFamily="34" charset="-122"/>
              </a:rPr>
              <a:t>编制与</a:t>
            </a:r>
            <a:r>
              <a:rPr lang="zh-CN" altLang="en-US" sz="2800" dirty="0" smtClean="0">
                <a:solidFill>
                  <a:schemeClr val="bg1"/>
                </a:solidFill>
                <a:latin typeface="微软雅黑" panose="020B0503020204020204" pitchFamily="34" charset="-122"/>
                <a:ea typeface="微软雅黑" panose="020B0503020204020204" pitchFamily="34" charset="-122"/>
              </a:rPr>
              <a:t>评价结合方面</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441339" y="1632847"/>
            <a:ext cx="4601027"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现有研究存在是不足</a:t>
            </a:r>
          </a:p>
        </p:txBody>
      </p:sp>
      <p:sp>
        <p:nvSpPr>
          <p:cNvPr id="13" name="矩形 12"/>
          <p:cNvSpPr/>
          <p:nvPr/>
        </p:nvSpPr>
        <p:spPr>
          <a:xfrm>
            <a:off x="5740407" y="3356371"/>
            <a:ext cx="4601027" cy="89781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采用</a:t>
            </a:r>
            <a:r>
              <a:rPr lang="en-US" altLang="zh-CN" sz="2800" dirty="0" smtClean="0">
                <a:solidFill>
                  <a:schemeClr val="bg1"/>
                </a:solidFill>
                <a:latin typeface="微软雅黑" panose="020B0503020204020204" pitchFamily="34" charset="-122"/>
                <a:ea typeface="微软雅黑" panose="020B0503020204020204" pitchFamily="34" charset="-122"/>
              </a:rPr>
              <a:t>Petri</a:t>
            </a:r>
            <a:r>
              <a:rPr lang="zh-CN" altLang="en-US" sz="2800" dirty="0" smtClean="0">
                <a:solidFill>
                  <a:schemeClr val="bg1"/>
                </a:solidFill>
                <a:latin typeface="微软雅黑" panose="020B0503020204020204" pitchFamily="34" charset="-122"/>
                <a:ea typeface="微软雅黑" panose="020B0503020204020204" pitchFamily="34" charset="-122"/>
              </a:rPr>
              <a:t>网进行仿真评价</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740407" y="1487552"/>
            <a:ext cx="4601027" cy="120885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拟解决的方案</a:t>
            </a:r>
          </a:p>
        </p:txBody>
      </p:sp>
      <p:sp>
        <p:nvSpPr>
          <p:cNvPr id="16" name="矩形 15"/>
          <p:cNvSpPr/>
          <p:nvPr/>
        </p:nvSpPr>
        <p:spPr>
          <a:xfrm>
            <a:off x="5740407" y="4443648"/>
            <a:ext cx="4601027" cy="140014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800" dirty="0" smtClean="0">
                <a:solidFill>
                  <a:schemeClr val="bg1"/>
                </a:solidFill>
                <a:latin typeface="微软雅黑" panose="020B0503020204020204" pitchFamily="34" charset="-122"/>
                <a:ea typeface="微软雅黑" panose="020B0503020204020204" pitchFamily="34" charset="-122"/>
              </a:rPr>
              <a:t>开发到发线</a:t>
            </a:r>
            <a:r>
              <a:rPr lang="zh-CN" altLang="en-US" sz="2800" dirty="0">
                <a:solidFill>
                  <a:schemeClr val="bg1"/>
                </a:solidFill>
                <a:latin typeface="微软雅黑" panose="020B0503020204020204" pitchFamily="34" charset="-122"/>
                <a:ea typeface="微软雅黑" panose="020B0503020204020204" pitchFamily="34" charset="-122"/>
              </a:rPr>
              <a:t>运用</a:t>
            </a:r>
            <a:r>
              <a:rPr lang="zh-CN" altLang="en-US" sz="2800" dirty="0" smtClean="0">
                <a:solidFill>
                  <a:schemeClr val="bg1"/>
                </a:solidFill>
                <a:latin typeface="微软雅黑" panose="020B0503020204020204" pitchFamily="34" charset="-122"/>
                <a:ea typeface="微软雅黑" panose="020B0503020204020204" pitchFamily="34" charset="-122"/>
              </a:rPr>
              <a:t>计划</a:t>
            </a:r>
            <a:endParaRPr lang="en-US" altLang="zh-CN" sz="2800" dirty="0"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800" dirty="0" smtClean="0">
                <a:solidFill>
                  <a:schemeClr val="bg1"/>
                </a:solidFill>
                <a:latin typeface="微软雅黑" panose="020B0503020204020204" pitchFamily="34" charset="-122"/>
                <a:ea typeface="微软雅黑" panose="020B0503020204020204" pitchFamily="34" charset="-122"/>
              </a:rPr>
              <a:t>编制</a:t>
            </a:r>
            <a:r>
              <a:rPr lang="zh-CN" altLang="en-US" sz="2800" dirty="0">
                <a:solidFill>
                  <a:schemeClr val="bg1"/>
                </a:solidFill>
                <a:latin typeface="微软雅黑" panose="020B0503020204020204" pitchFamily="34" charset="-122"/>
                <a:ea typeface="微软雅黑" panose="020B0503020204020204" pitchFamily="34" charset="-122"/>
              </a:rPr>
              <a:t>与评价一体化系统</a:t>
            </a:r>
          </a:p>
        </p:txBody>
      </p:sp>
      <p:sp>
        <p:nvSpPr>
          <p:cNvPr id="14" name="文本框 13"/>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a:solidFill>
                  <a:schemeClr val="bg1"/>
                </a:solidFill>
                <a:latin typeface="方正粗倩简体" panose="03000509000000000000" pitchFamily="65" charset="-122"/>
                <a:ea typeface="方正粗倩简体" panose="03000509000000000000" pitchFamily="65" charset="-122"/>
              </a:rPr>
              <a:t>3</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custDataLst>
      <p:tags r:id="rId1"/>
    </p:custDataLst>
    <p:extLst>
      <p:ext uri="{BB962C8B-B14F-4D97-AF65-F5344CB8AC3E}">
        <p14:creationId xmlns:p14="http://schemas.microsoft.com/office/powerpoint/2010/main" val="73042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1"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par>
                                <p:cTn id="27" presetID="9" presetClass="emph" presetSubtype="0" grpId="1" nodeType="withEffect">
                                  <p:stCondLst>
                                    <p:cond delay="0"/>
                                  </p:stCondLst>
                                  <p:childTnLst>
                                    <p:set>
                                      <p:cBhvr rctx="PPT">
                                        <p:cTn id="28" dur="indefinite"/>
                                        <p:tgtEl>
                                          <p:spTgt spid="12"/>
                                        </p:tgtEl>
                                        <p:attrNameLst>
                                          <p:attrName>style.opacity</p:attrName>
                                        </p:attrNameLst>
                                      </p:cBhvr>
                                      <p:to>
                                        <p:strVal val="0.5"/>
                                      </p:to>
                                    </p:set>
                                    <p:animEffect filter="image" prLst="opacity: 0.5">
                                      <p:cBhvr rctx="IE">
                                        <p:cTn id="29" dur="indefinite"/>
                                        <p:tgtEl>
                                          <p:spTgt spid="12"/>
                                        </p:tgtEl>
                                      </p:cBhvr>
                                    </p:animEffect>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9" presetClass="emph" presetSubtype="0" grpId="2" nodeType="withEffect">
                                  <p:stCondLst>
                                    <p:cond delay="0"/>
                                  </p:stCondLst>
                                  <p:childTnLst>
                                    <p:set>
                                      <p:cBhvr rctx="PPT">
                                        <p:cTn id="37" dur="indefinite"/>
                                        <p:tgtEl>
                                          <p:spTgt spid="9"/>
                                        </p:tgtEl>
                                        <p:attrNameLst>
                                          <p:attrName>style.opacity</p:attrName>
                                        </p:attrNameLst>
                                      </p:cBhvr>
                                      <p:to>
                                        <p:strVal val="0.5"/>
                                      </p:to>
                                    </p:set>
                                    <p:animEffect filter="image" prLst="opacity: 0.5">
                                      <p:cBhvr rctx="IE">
                                        <p:cTn id="38" dur="indefinite"/>
                                        <p:tgtEl>
                                          <p:spTgt spid="9"/>
                                        </p:tgtEl>
                                      </p:cBhvr>
                                    </p:animEffect>
                                  </p:childTnLst>
                                </p:cTn>
                              </p:par>
                            </p:childTnLst>
                          </p:cTn>
                        </p:par>
                        <p:par>
                          <p:cTn id="39" fill="hold">
                            <p:stCondLst>
                              <p:cond delay="1500"/>
                            </p:stCondLst>
                            <p:childTnLst>
                              <p:par>
                                <p:cTn id="40" presetID="47"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9" presetClass="emph" presetSubtype="0" grpId="1" nodeType="withEffect">
                                  <p:stCondLst>
                                    <p:cond delay="0"/>
                                  </p:stCondLst>
                                  <p:childTnLst>
                                    <p:set>
                                      <p:cBhvr rctx="PPT">
                                        <p:cTn id="46" dur="indefinite"/>
                                        <p:tgtEl>
                                          <p:spTgt spid="10"/>
                                        </p:tgtEl>
                                        <p:attrNameLst>
                                          <p:attrName>style.opacity</p:attrName>
                                        </p:attrNameLst>
                                      </p:cBhvr>
                                      <p:to>
                                        <p:strVal val="0.5"/>
                                      </p:to>
                                    </p:set>
                                    <p:animEffect filter="image" prLst="opacity: 0.5">
                                      <p:cBhvr rctx="IE">
                                        <p:cTn id="47"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9" grpId="2" animBg="1"/>
      <p:bldP spid="10" grpId="0" animBg="1"/>
      <p:bldP spid="10" grpId="1" animBg="1"/>
      <p:bldP spid="12" grpId="0" animBg="1"/>
      <p:bldP spid="12" grpId="1" animBg="1"/>
      <p:bldP spid="13"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193530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46525195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783694" y="157348"/>
            <a:ext cx="1259335" cy="1298632"/>
            <a:chOff x="6469864" y="1807996"/>
            <a:chExt cx="1251077" cy="1290117"/>
          </a:xfrm>
          <a:noFill/>
        </p:grpSpPr>
        <p:sp>
          <p:nvSpPr>
            <p:cNvPr id="7" name="矩形 6"/>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8" name="Group 20"/>
            <p:cNvGrpSpPr/>
            <p:nvPr/>
          </p:nvGrpSpPr>
          <p:grpSpPr>
            <a:xfrm>
              <a:off x="6629025" y="2009598"/>
              <a:ext cx="850750" cy="852413"/>
              <a:chOff x="6563042" y="1919069"/>
              <a:chExt cx="1134038" cy="1136551"/>
            </a:xfrm>
            <a:grpFill/>
          </p:grpSpPr>
          <p:grpSp>
            <p:nvGrpSpPr>
              <p:cNvPr id="9" name="Group 21"/>
              <p:cNvGrpSpPr/>
              <p:nvPr/>
            </p:nvGrpSpPr>
            <p:grpSpPr>
              <a:xfrm>
                <a:off x="6851824" y="1919069"/>
                <a:ext cx="845256" cy="916435"/>
                <a:chOff x="7000705" y="1812217"/>
                <a:chExt cx="914400" cy="991402"/>
              </a:xfrm>
              <a:grpFill/>
            </p:grpSpPr>
            <p:sp>
              <p:nvSpPr>
                <p:cNvPr id="21"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4"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5"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6"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27"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28"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29"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0"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1"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32"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3"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0"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11"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2"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3"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4"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5"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16"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17"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18"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19"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0"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47" name="文本框 4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4</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2. </a:t>
            </a:r>
            <a:r>
              <a:rPr lang="zh-CN" altLang="en-US" sz="4000" dirty="0">
                <a:solidFill>
                  <a:prstClr val="white"/>
                </a:solidFill>
                <a:latin typeface="方正粗倩简体" panose="03000509000000000000" pitchFamily="65" charset="-122"/>
                <a:ea typeface="方正粗倩简体" panose="03000509000000000000" pitchFamily="65" charset="-122"/>
              </a:rPr>
              <a:t>研究对象分析</a:t>
            </a:r>
          </a:p>
        </p:txBody>
      </p:sp>
      <p:sp>
        <p:nvSpPr>
          <p:cNvPr id="46" name="矩形 45"/>
          <p:cNvSpPr/>
          <p:nvPr/>
        </p:nvSpPr>
        <p:spPr>
          <a:xfrm>
            <a:off x="951545" y="2787423"/>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chemeClr val="bg1"/>
                </a:solidFill>
                <a:latin typeface="微软雅黑" panose="020B0503020204020204" pitchFamily="34" charset="-122"/>
                <a:ea typeface="微软雅黑" panose="020B0503020204020204" pitchFamily="34" charset="-122"/>
              </a:rPr>
              <a:t>伸入到城市中心区</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951545" y="3687152"/>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chemeClr val="bg1"/>
                </a:solidFill>
                <a:latin typeface="微软雅黑" panose="020B0503020204020204" pitchFamily="34" charset="-122"/>
                <a:ea typeface="微软雅黑" panose="020B0503020204020204" pitchFamily="34" charset="-122"/>
              </a:rPr>
              <a:t>技术作业类型多</a:t>
            </a:r>
          </a:p>
        </p:txBody>
      </p:sp>
      <p:sp>
        <p:nvSpPr>
          <p:cNvPr id="50" name="矩形 49"/>
          <p:cNvSpPr/>
          <p:nvPr/>
        </p:nvSpPr>
        <p:spPr>
          <a:xfrm>
            <a:off x="951545" y="4586881"/>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列控信息系统</a:t>
            </a:r>
            <a:r>
              <a:rPr lang="zh-CN" altLang="en-US" sz="2800" dirty="0">
                <a:solidFill>
                  <a:schemeClr val="bg1"/>
                </a:solidFill>
                <a:latin typeface="微软雅黑" panose="020B0503020204020204" pitchFamily="34" charset="-122"/>
                <a:ea typeface="微软雅黑" panose="020B0503020204020204" pitchFamily="34" charset="-122"/>
              </a:rPr>
              <a:t>先进</a:t>
            </a:r>
          </a:p>
        </p:txBody>
      </p:sp>
      <p:sp>
        <p:nvSpPr>
          <p:cNvPr id="51" name="矩形 50"/>
          <p:cNvSpPr/>
          <p:nvPr/>
        </p:nvSpPr>
        <p:spPr>
          <a:xfrm>
            <a:off x="0" y="1455980"/>
            <a:ext cx="3092954"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高铁枢纽站的特点</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8430816" y="1485960"/>
            <a:ext cx="3761184" cy="92527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四类列车技术作业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7353263" y="2787423"/>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始发列车技术作业</a:t>
            </a:r>
          </a:p>
        </p:txBody>
      </p:sp>
      <p:sp>
        <p:nvSpPr>
          <p:cNvPr id="54" name="矩形 53"/>
          <p:cNvSpPr/>
          <p:nvPr/>
        </p:nvSpPr>
        <p:spPr>
          <a:xfrm>
            <a:off x="7353263" y="3687152"/>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通过列车技术作业</a:t>
            </a:r>
          </a:p>
        </p:txBody>
      </p:sp>
      <p:sp>
        <p:nvSpPr>
          <p:cNvPr id="55" name="矩形 54"/>
          <p:cNvSpPr/>
          <p:nvPr/>
        </p:nvSpPr>
        <p:spPr>
          <a:xfrm>
            <a:off x="7353263" y="4586881"/>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终到列车技术作业</a:t>
            </a:r>
          </a:p>
        </p:txBody>
      </p:sp>
      <p:sp>
        <p:nvSpPr>
          <p:cNvPr id="56" name="矩形 55"/>
          <p:cNvSpPr/>
          <p:nvPr/>
        </p:nvSpPr>
        <p:spPr>
          <a:xfrm>
            <a:off x="7353262" y="5486610"/>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折返列车技术作业</a:t>
            </a:r>
          </a:p>
        </p:txBody>
      </p:sp>
    </p:spTree>
    <p:custDataLst>
      <p:tags r:id="rId1"/>
    </p:custDataLst>
    <p:extLst>
      <p:ext uri="{BB962C8B-B14F-4D97-AF65-F5344CB8AC3E}">
        <p14:creationId xmlns:p14="http://schemas.microsoft.com/office/powerpoint/2010/main" val="181150977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p:tgtEl>
                                          <p:spTgt spid="51"/>
                                        </p:tgtEl>
                                        <p:attrNameLst>
                                          <p:attrName>ppt_x</p:attrName>
                                        </p:attrNameLst>
                                      </p:cBhvr>
                                      <p:tavLst>
                                        <p:tav tm="0">
                                          <p:val>
                                            <p:strVal val="#ppt_x-#ppt_w*1.125000"/>
                                          </p:val>
                                        </p:tav>
                                        <p:tav tm="100000">
                                          <p:val>
                                            <p:strVal val="#ppt_x"/>
                                          </p:val>
                                        </p:tav>
                                      </p:tavLst>
                                    </p:anim>
                                    <p:animEffect transition="in" filter="wipe(right)">
                                      <p:cBhvr>
                                        <p:cTn id="16" dur="500"/>
                                        <p:tgtEl>
                                          <p:spTgt spid="51"/>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ppt_x"/>
                                          </p:val>
                                        </p:tav>
                                        <p:tav tm="100000">
                                          <p:val>
                                            <p:strVal val="#ppt_x"/>
                                          </p:val>
                                        </p:tav>
                                      </p:tavLst>
                                    </p:anim>
                                    <p:anim calcmode="lin" valueType="num">
                                      <p:cBhvr additive="base">
                                        <p:cTn id="21" dur="500" fill="hold"/>
                                        <p:tgtEl>
                                          <p:spTgt spid="4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p:tgtEl>
                                          <p:spTgt spid="52"/>
                                        </p:tgtEl>
                                        <p:attrNameLst>
                                          <p:attrName>ppt_x</p:attrName>
                                        </p:attrNameLst>
                                      </p:cBhvr>
                                      <p:tavLst>
                                        <p:tav tm="0">
                                          <p:val>
                                            <p:strVal val="#ppt_x+#ppt_w*1.125000"/>
                                          </p:val>
                                        </p:tav>
                                        <p:tav tm="100000">
                                          <p:val>
                                            <p:strVal val="#ppt_x"/>
                                          </p:val>
                                        </p:tav>
                                      </p:tavLst>
                                    </p:anim>
                                    <p:animEffect transition="in" filter="wipe(left)">
                                      <p:cBhvr>
                                        <p:cTn id="35" dur="500"/>
                                        <p:tgtEl>
                                          <p:spTgt spid="52"/>
                                        </p:tgtEl>
                                      </p:cBhvr>
                                    </p:animEffec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ppt_x"/>
                                          </p:val>
                                        </p:tav>
                                        <p:tav tm="100000">
                                          <p:val>
                                            <p:strVal val="#ppt_x"/>
                                          </p:val>
                                        </p:tav>
                                      </p:tavLst>
                                    </p:anim>
                                    <p:anim calcmode="lin" valueType="num">
                                      <p:cBhvr additive="base">
                                        <p:cTn id="40" dur="500" fill="hold"/>
                                        <p:tgtEl>
                                          <p:spTgt spid="5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ppt_x"/>
                                          </p:val>
                                        </p:tav>
                                        <p:tav tm="100000">
                                          <p:val>
                                            <p:strVal val="#ppt_x"/>
                                          </p:val>
                                        </p:tav>
                                      </p:tavLst>
                                    </p:anim>
                                    <p:anim calcmode="lin" valueType="num">
                                      <p:cBhvr additive="base">
                                        <p:cTn id="48" dur="500" fill="hold"/>
                                        <p:tgtEl>
                                          <p:spTgt spid="5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56"/>
                                        </p:tgtEl>
                                        <p:attrNameLst>
                                          <p:attrName>style.visibility</p:attrName>
                                        </p:attrNameLst>
                                      </p:cBhvr>
                                      <p:to>
                                        <p:strVal val="visible"/>
                                      </p:to>
                                    </p:set>
                                    <p:anim calcmode="lin" valueType="num">
                                      <p:cBhvr additive="base">
                                        <p:cTn id="51" dur="500" fill="hold"/>
                                        <p:tgtEl>
                                          <p:spTgt spid="56"/>
                                        </p:tgtEl>
                                        <p:attrNameLst>
                                          <p:attrName>ppt_x</p:attrName>
                                        </p:attrNameLst>
                                      </p:cBhvr>
                                      <p:tavLst>
                                        <p:tav tm="0">
                                          <p:val>
                                            <p:strVal val="#ppt_x"/>
                                          </p:val>
                                        </p:tav>
                                        <p:tav tm="100000">
                                          <p:val>
                                            <p:strVal val="#ppt_x"/>
                                          </p:val>
                                        </p:tav>
                                      </p:tavLst>
                                    </p:anim>
                                    <p:anim calcmode="lin" valueType="num">
                                      <p:cBhvr additive="base">
                                        <p:cTn id="5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0" grpId="0" animBg="1"/>
      <p:bldP spid="51" grpId="0" animBg="1"/>
      <p:bldP spid="52" grpId="0" animBg="1"/>
      <p:bldP spid="53" grpId="0" animBg="1"/>
      <p:bldP spid="54" grpId="0" animBg="1"/>
      <p:bldP spid="55" grpId="0" animBg="1"/>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304009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25711207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64706"/>
            <a:ext cx="3761183" cy="8350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2</a:t>
            </a:r>
            <a:r>
              <a:rPr lang="zh-CN" altLang="en-US" sz="2800" dirty="0" smtClean="0">
                <a:solidFill>
                  <a:schemeClr val="bg1"/>
                </a:solidFill>
                <a:latin typeface="微软雅黑" panose="020B0503020204020204" pitchFamily="34" charset="-122"/>
                <a:ea typeface="微软雅黑" panose="020B0503020204020204" pitchFamily="34" charset="-122"/>
              </a:rPr>
              <a:t>个目标函数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44" name="矩形 43"/>
          <p:cNvSpPr/>
          <p:nvPr/>
        </p:nvSpPr>
        <p:spPr>
          <a:xfrm>
            <a:off x="1020080" y="2166213"/>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到发线</a:t>
            </a:r>
            <a:r>
              <a:rPr lang="zh-CN" altLang="en-US" sz="2800" dirty="0">
                <a:solidFill>
                  <a:schemeClr val="bg1"/>
                </a:solidFill>
                <a:latin typeface="微软雅黑" panose="020B0503020204020204" pitchFamily="34" charset="-122"/>
                <a:ea typeface="微软雅黑" panose="020B0503020204020204" pitchFamily="34" charset="-122"/>
              </a:rPr>
              <a:t>利用均衡</a:t>
            </a:r>
          </a:p>
        </p:txBody>
      </p:sp>
      <p:sp>
        <p:nvSpPr>
          <p:cNvPr id="56" name="矩形 55"/>
          <p:cNvSpPr/>
          <p:nvPr/>
        </p:nvSpPr>
        <p:spPr>
          <a:xfrm>
            <a:off x="1020080" y="4532569"/>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旅客</a:t>
            </a:r>
            <a:r>
              <a:rPr lang="zh-CN" altLang="en-US" sz="2800" dirty="0">
                <a:solidFill>
                  <a:schemeClr val="bg1"/>
                </a:solidFill>
                <a:latin typeface="微软雅黑" panose="020B0503020204020204" pitchFamily="34" charset="-122"/>
                <a:ea typeface="微软雅黑" panose="020B0503020204020204" pitchFamily="34" charset="-122"/>
              </a:rPr>
              <a:t>乘降便捷</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42" name="组合 41"/>
          <p:cNvGrpSpPr/>
          <p:nvPr/>
        </p:nvGrpSpPr>
        <p:grpSpPr>
          <a:xfrm>
            <a:off x="1020079" y="2905212"/>
            <a:ext cx="9906398" cy="1516892"/>
            <a:chOff x="1115615" y="2932508"/>
            <a:chExt cx="9906398" cy="1516892"/>
          </a:xfrm>
        </p:grpSpPr>
        <p:sp>
          <p:nvSpPr>
            <p:cNvPr id="57" name="矩形 56"/>
            <p:cNvSpPr/>
            <p:nvPr/>
          </p:nvSpPr>
          <p:spPr>
            <a:xfrm>
              <a:off x="1115615" y="2932508"/>
              <a:ext cx="9906398" cy="151689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37" name="对象 36"/>
            <p:cNvGraphicFramePr>
              <a:graphicFrameLocks noChangeAspect="1"/>
            </p:cNvGraphicFramePr>
            <p:nvPr>
              <p:extLst>
                <p:ext uri="{D42A27DB-BD31-4B8C-83A1-F6EECF244321}">
                  <p14:modId xmlns:p14="http://schemas.microsoft.com/office/powerpoint/2010/main" val="495336051"/>
                </p:ext>
              </p:extLst>
            </p:nvPr>
          </p:nvGraphicFramePr>
          <p:xfrm>
            <a:off x="1544638" y="2941316"/>
            <a:ext cx="9477375" cy="1468438"/>
          </p:xfrm>
          <a:graphic>
            <a:graphicData uri="http://schemas.openxmlformats.org/presentationml/2006/ole">
              <mc:AlternateContent xmlns:mc="http://schemas.openxmlformats.org/markup-compatibility/2006">
                <mc:Choice xmlns:v="urn:schemas-microsoft-com:vml" Requires="v">
                  <p:oleObj spid="_x0000_s1399" name="Equation" r:id="rId5" imgW="3504960" imgH="533160" progId="Equation.DSMT4">
                    <p:embed/>
                  </p:oleObj>
                </mc:Choice>
                <mc:Fallback>
                  <p:oleObj name="Equation" r:id="rId5" imgW="3504960" imgH="533160" progId="Equation.DSMT4">
                    <p:embed/>
                    <p:pic>
                      <p:nvPicPr>
                        <p:cNvPr id="0" name="Object 3"/>
                        <p:cNvPicPr>
                          <a:picLocks noChangeAspect="1" noChangeArrowheads="1"/>
                        </p:cNvPicPr>
                        <p:nvPr/>
                      </p:nvPicPr>
                      <p:blipFill>
                        <a:blip r:embed="rId6"/>
                        <a:srcRect/>
                        <a:stretch>
                          <a:fillRect/>
                        </a:stretch>
                      </p:blipFill>
                      <p:spPr bwMode="auto">
                        <a:xfrm>
                          <a:off x="1544638" y="2941316"/>
                          <a:ext cx="9477375" cy="1468438"/>
                        </a:xfrm>
                        <a:prstGeom prst="rect">
                          <a:avLst/>
                        </a:prstGeom>
                        <a:noFill/>
                      </p:spPr>
                    </p:pic>
                  </p:oleObj>
                </mc:Fallback>
              </mc:AlternateContent>
            </a:graphicData>
          </a:graphic>
        </p:graphicFrame>
      </p:grpSp>
      <p:grpSp>
        <p:nvGrpSpPr>
          <p:cNvPr id="59" name="组合 58"/>
          <p:cNvGrpSpPr/>
          <p:nvPr/>
        </p:nvGrpSpPr>
        <p:grpSpPr>
          <a:xfrm>
            <a:off x="1020079" y="5238120"/>
            <a:ext cx="9906398" cy="1516892"/>
            <a:chOff x="1115615" y="5265416"/>
            <a:chExt cx="9906398" cy="1516892"/>
          </a:xfrm>
        </p:grpSpPr>
        <p:sp>
          <p:nvSpPr>
            <p:cNvPr id="58" name="矩形 57"/>
            <p:cNvSpPr/>
            <p:nvPr/>
          </p:nvSpPr>
          <p:spPr>
            <a:xfrm>
              <a:off x="1115615" y="5265416"/>
              <a:ext cx="9906398" cy="151689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41" name="对象 40"/>
            <p:cNvGraphicFramePr>
              <a:graphicFrameLocks noChangeAspect="1"/>
            </p:cNvGraphicFramePr>
            <p:nvPr>
              <p:extLst>
                <p:ext uri="{D42A27DB-BD31-4B8C-83A1-F6EECF244321}">
                  <p14:modId xmlns:p14="http://schemas.microsoft.com/office/powerpoint/2010/main" val="3858771514"/>
                </p:ext>
              </p:extLst>
            </p:nvPr>
          </p:nvGraphicFramePr>
          <p:xfrm>
            <a:off x="1571625" y="5349824"/>
            <a:ext cx="4360863" cy="1311275"/>
          </p:xfrm>
          <a:graphic>
            <a:graphicData uri="http://schemas.openxmlformats.org/presentationml/2006/ole">
              <mc:AlternateContent xmlns:mc="http://schemas.openxmlformats.org/markup-compatibility/2006">
                <mc:Choice xmlns:v="urn:schemas-microsoft-com:vml" Requires="v">
                  <p:oleObj spid="_x0000_s1400" name="Equation" r:id="rId7" imgW="1460160" imgH="444240" progId="Equation.DSMT4">
                    <p:embed/>
                  </p:oleObj>
                </mc:Choice>
                <mc:Fallback>
                  <p:oleObj name="Equation" r:id="rId7" imgW="1460160" imgH="444240" progId="Equation.DSMT4">
                    <p:embed/>
                    <p:pic>
                      <p:nvPicPr>
                        <p:cNvPr id="0" name="Object 9"/>
                        <p:cNvPicPr>
                          <a:picLocks noChangeAspect="1" noChangeArrowheads="1"/>
                        </p:cNvPicPr>
                        <p:nvPr/>
                      </p:nvPicPr>
                      <p:blipFill>
                        <a:blip r:embed="rId8"/>
                        <a:srcRect/>
                        <a:stretch>
                          <a:fillRect/>
                        </a:stretch>
                      </p:blipFill>
                      <p:spPr bwMode="auto">
                        <a:xfrm>
                          <a:off x="1571625" y="5349824"/>
                          <a:ext cx="4360863" cy="1311275"/>
                        </a:xfrm>
                        <a:prstGeom prst="rect">
                          <a:avLst/>
                        </a:prstGeom>
                        <a:noFill/>
                      </p:spPr>
                    </p:pic>
                  </p:oleObj>
                </mc:Fallback>
              </mc:AlternateContent>
            </a:graphicData>
          </a:graphic>
        </p:graphicFrame>
      </p:grpSp>
      <p:sp>
        <p:nvSpPr>
          <p:cNvPr id="17" name="文本框 1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Tree>
    <p:custDataLst>
      <p:tags r:id="rId2"/>
    </p:custDataLst>
    <p:extLst>
      <p:ext uri="{BB962C8B-B14F-4D97-AF65-F5344CB8AC3E}">
        <p14:creationId xmlns:p14="http://schemas.microsoft.com/office/powerpoint/2010/main" val="36918581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left)">
                                      <p:cBhvr>
                                        <p:cTn id="30" dur="500"/>
                                        <p:tgtEl>
                                          <p:spTgt spid="56"/>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3" grpId="0" animBg="1"/>
      <p:bldP spid="44" grpId="0" animBg="1"/>
      <p:bldP spid="5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97846"/>
            <a:ext cx="3761183" cy="666654"/>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5</a:t>
            </a:r>
            <a:r>
              <a:rPr lang="zh-CN" altLang="en-US" sz="2800" dirty="0">
                <a:solidFill>
                  <a:schemeClr val="bg1"/>
                </a:solidFill>
                <a:latin typeface="微软雅黑" panose="020B0503020204020204" pitchFamily="34" charset="-122"/>
                <a:ea typeface="微软雅黑" panose="020B0503020204020204" pitchFamily="34" charset="-122"/>
              </a:rPr>
              <a:t>个约束条件</a:t>
            </a: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12" name="组合 11"/>
          <p:cNvGrpSpPr/>
          <p:nvPr/>
        </p:nvGrpSpPr>
        <p:grpSpPr>
          <a:xfrm>
            <a:off x="2509882" y="2062937"/>
            <a:ext cx="6396532" cy="955463"/>
            <a:chOff x="1115616" y="2147344"/>
            <a:chExt cx="5784370" cy="955463"/>
          </a:xfrm>
        </p:grpSpPr>
        <p:sp>
          <p:nvSpPr>
            <p:cNvPr id="44" name="矩形 43"/>
            <p:cNvSpPr/>
            <p:nvPr/>
          </p:nvSpPr>
          <p:spPr>
            <a:xfrm>
              <a:off x="1115616" y="2147344"/>
              <a:ext cx="5784370" cy="95465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266852390"/>
                </p:ext>
              </p:extLst>
            </p:nvPr>
          </p:nvGraphicFramePr>
          <p:xfrm>
            <a:off x="1332219" y="2161413"/>
            <a:ext cx="2230695" cy="941394"/>
          </p:xfrm>
          <a:graphic>
            <a:graphicData uri="http://schemas.openxmlformats.org/presentationml/2006/ole">
              <mc:AlternateContent xmlns:mc="http://schemas.openxmlformats.org/markup-compatibility/2006">
                <mc:Choice xmlns:v="urn:schemas-microsoft-com:vml" Requires="v">
                  <p:oleObj spid="_x0000_s2956" name="Equation" r:id="rId4" imgW="1028254" imgH="444307" progId="Equation.DSMT4">
                    <p:embed/>
                  </p:oleObj>
                </mc:Choice>
                <mc:Fallback>
                  <p:oleObj name="Equation" r:id="rId4" imgW="1028254" imgH="444307"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2219" y="2161413"/>
                          <a:ext cx="2230695" cy="941394"/>
                        </a:xfrm>
                        <a:prstGeom prst="rect">
                          <a:avLst/>
                        </a:prstGeom>
                        <a:noFill/>
                      </p:spPr>
                    </p:pic>
                  </p:oleObj>
                </mc:Fallback>
              </mc:AlternateContent>
            </a:graphicData>
          </a:graphic>
        </p:graphicFrame>
      </p:grpSp>
      <p:grpSp>
        <p:nvGrpSpPr>
          <p:cNvPr id="13" name="组合 12"/>
          <p:cNvGrpSpPr/>
          <p:nvPr/>
        </p:nvGrpSpPr>
        <p:grpSpPr>
          <a:xfrm>
            <a:off x="2509882" y="3187075"/>
            <a:ext cx="6396532" cy="736983"/>
            <a:chOff x="1115616" y="3271482"/>
            <a:chExt cx="5784370" cy="736983"/>
          </a:xfrm>
        </p:grpSpPr>
        <p:sp>
          <p:nvSpPr>
            <p:cNvPr id="23" name="矩形 22"/>
            <p:cNvSpPr/>
            <p:nvPr/>
          </p:nvSpPr>
          <p:spPr>
            <a:xfrm>
              <a:off x="1115616" y="3271482"/>
              <a:ext cx="5784370" cy="73698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9" name="对象 8"/>
            <p:cNvGraphicFramePr>
              <a:graphicFrameLocks noChangeAspect="1"/>
            </p:cNvGraphicFramePr>
            <p:nvPr>
              <p:extLst>
                <p:ext uri="{D42A27DB-BD31-4B8C-83A1-F6EECF244321}">
                  <p14:modId xmlns:p14="http://schemas.microsoft.com/office/powerpoint/2010/main" val="4097714155"/>
                </p:ext>
              </p:extLst>
            </p:nvPr>
          </p:nvGraphicFramePr>
          <p:xfrm>
            <a:off x="1364562" y="3382057"/>
            <a:ext cx="5058661" cy="542000"/>
          </p:xfrm>
          <a:graphic>
            <a:graphicData uri="http://schemas.openxmlformats.org/presentationml/2006/ole">
              <mc:AlternateContent xmlns:mc="http://schemas.openxmlformats.org/markup-compatibility/2006">
                <mc:Choice xmlns:v="urn:schemas-microsoft-com:vml" Requires="v">
                  <p:oleObj spid="_x0000_s2957" name="Equation" r:id="rId6" imgW="2120900" imgH="228600" progId="Equation.DSMT4">
                    <p:embed/>
                  </p:oleObj>
                </mc:Choice>
                <mc:Fallback>
                  <p:oleObj name="Equation" r:id="rId6" imgW="2120900" imgH="2286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4562" y="3382057"/>
                          <a:ext cx="5058661" cy="542000"/>
                        </a:xfrm>
                        <a:prstGeom prst="rect">
                          <a:avLst/>
                        </a:prstGeom>
                        <a:noFill/>
                      </p:spPr>
                    </p:pic>
                  </p:oleObj>
                </mc:Fallback>
              </mc:AlternateContent>
            </a:graphicData>
          </a:graphic>
        </p:graphicFrame>
      </p:grpSp>
      <p:grpSp>
        <p:nvGrpSpPr>
          <p:cNvPr id="14" name="组合 13"/>
          <p:cNvGrpSpPr/>
          <p:nvPr/>
        </p:nvGrpSpPr>
        <p:grpSpPr>
          <a:xfrm>
            <a:off x="2509882" y="4098779"/>
            <a:ext cx="6396532" cy="883260"/>
            <a:chOff x="1115616" y="4579451"/>
            <a:chExt cx="5784370" cy="883260"/>
          </a:xfrm>
        </p:grpSpPr>
        <p:sp>
          <p:nvSpPr>
            <p:cNvPr id="25" name="矩形 24"/>
            <p:cNvSpPr/>
            <p:nvPr/>
          </p:nvSpPr>
          <p:spPr>
            <a:xfrm>
              <a:off x="1115616" y="4579451"/>
              <a:ext cx="5784370" cy="88326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2896756960"/>
                </p:ext>
              </p:extLst>
            </p:nvPr>
          </p:nvGraphicFramePr>
          <p:xfrm>
            <a:off x="1340704" y="4653131"/>
            <a:ext cx="2058697" cy="748617"/>
          </p:xfrm>
          <a:graphic>
            <a:graphicData uri="http://schemas.openxmlformats.org/presentationml/2006/ole">
              <mc:AlternateContent xmlns:mc="http://schemas.openxmlformats.org/markup-compatibility/2006">
                <mc:Choice xmlns:v="urn:schemas-microsoft-com:vml" Requires="v">
                  <p:oleObj spid="_x0000_s2958" name="Equation" r:id="rId8" imgW="939392" imgH="355446" progId="Equation.DSMT4">
                    <p:embed/>
                  </p:oleObj>
                </mc:Choice>
                <mc:Fallback>
                  <p:oleObj name="Equation" r:id="rId8" imgW="939392" imgH="355446"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0704" y="4653131"/>
                          <a:ext cx="2058697" cy="748617"/>
                        </a:xfrm>
                        <a:prstGeom prst="rect">
                          <a:avLst/>
                        </a:prstGeom>
                        <a:noFill/>
                      </p:spPr>
                    </p:pic>
                  </p:oleObj>
                </mc:Fallback>
              </mc:AlternateContent>
            </a:graphicData>
          </a:graphic>
        </p:graphicFrame>
      </p:grpSp>
      <p:grpSp>
        <p:nvGrpSpPr>
          <p:cNvPr id="29" name="组合 28"/>
          <p:cNvGrpSpPr/>
          <p:nvPr/>
        </p:nvGrpSpPr>
        <p:grpSpPr>
          <a:xfrm>
            <a:off x="2509882" y="5130424"/>
            <a:ext cx="6396532" cy="736983"/>
            <a:chOff x="1115616" y="5172627"/>
            <a:chExt cx="6396532" cy="736983"/>
          </a:xfrm>
        </p:grpSpPr>
        <p:sp>
          <p:nvSpPr>
            <p:cNvPr id="39" name="矩形 38"/>
            <p:cNvSpPr/>
            <p:nvPr/>
          </p:nvSpPr>
          <p:spPr>
            <a:xfrm>
              <a:off x="1115616" y="5172627"/>
              <a:ext cx="6396532" cy="73698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4236642823"/>
                </p:ext>
              </p:extLst>
            </p:nvPr>
          </p:nvGraphicFramePr>
          <p:xfrm>
            <a:off x="1332219" y="5259334"/>
            <a:ext cx="5336172" cy="556818"/>
          </p:xfrm>
          <a:graphic>
            <a:graphicData uri="http://schemas.openxmlformats.org/presentationml/2006/ole">
              <mc:AlternateContent xmlns:mc="http://schemas.openxmlformats.org/markup-compatibility/2006">
                <mc:Choice xmlns:v="urn:schemas-microsoft-com:vml" Requires="v">
                  <p:oleObj spid="_x0000_s2959" name="Equation" r:id="rId10" imgW="2184400" imgH="228600" progId="Equation.DSMT4">
                    <p:embed/>
                  </p:oleObj>
                </mc:Choice>
                <mc:Fallback>
                  <p:oleObj name="Equation" r:id="rId10" imgW="2184400" imgH="228600" progId="Equation.DSMT4">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2219" y="5259334"/>
                          <a:ext cx="5336172" cy="556818"/>
                        </a:xfrm>
                        <a:prstGeom prst="rect">
                          <a:avLst/>
                        </a:prstGeom>
                        <a:noFill/>
                      </p:spPr>
                    </p:pic>
                  </p:oleObj>
                </mc:Fallback>
              </mc:AlternateContent>
            </a:graphicData>
          </a:graphic>
        </p:graphicFrame>
      </p:grpSp>
      <p:grpSp>
        <p:nvGrpSpPr>
          <p:cNvPr id="22" name="组合 21"/>
          <p:cNvGrpSpPr/>
          <p:nvPr/>
        </p:nvGrpSpPr>
        <p:grpSpPr>
          <a:xfrm>
            <a:off x="2509882" y="6069822"/>
            <a:ext cx="6396532" cy="661170"/>
            <a:chOff x="1115616" y="6154229"/>
            <a:chExt cx="6396532" cy="661170"/>
          </a:xfrm>
        </p:grpSpPr>
        <p:sp>
          <p:nvSpPr>
            <p:cNvPr id="27" name="矩形 26"/>
            <p:cNvSpPr/>
            <p:nvPr/>
          </p:nvSpPr>
          <p:spPr>
            <a:xfrm>
              <a:off x="1115616" y="6154229"/>
              <a:ext cx="6396532" cy="66117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21" name="对象 20"/>
            <p:cNvGraphicFramePr>
              <a:graphicFrameLocks noChangeAspect="1"/>
            </p:cNvGraphicFramePr>
            <p:nvPr>
              <p:extLst>
                <p:ext uri="{D42A27DB-BD31-4B8C-83A1-F6EECF244321}">
                  <p14:modId xmlns:p14="http://schemas.microsoft.com/office/powerpoint/2010/main" val="2379015078"/>
                </p:ext>
              </p:extLst>
            </p:nvPr>
          </p:nvGraphicFramePr>
          <p:xfrm>
            <a:off x="1332219" y="6218877"/>
            <a:ext cx="3161879" cy="563074"/>
          </p:xfrm>
          <a:graphic>
            <a:graphicData uri="http://schemas.openxmlformats.org/presentationml/2006/ole">
              <mc:AlternateContent xmlns:mc="http://schemas.openxmlformats.org/markup-compatibility/2006">
                <mc:Choice xmlns:v="urn:schemas-microsoft-com:vml" Requires="v">
                  <p:oleObj spid="_x0000_s2960" name="Equation" r:id="rId12" imgW="1384300" imgH="254000" progId="Equation.DSMT4">
                    <p:embed/>
                  </p:oleObj>
                </mc:Choice>
                <mc:Fallback>
                  <p:oleObj name="Equation" r:id="rId12" imgW="1384300" imgH="254000" progId="Equation.DSMT4">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2219" y="6218877"/>
                          <a:ext cx="3161879" cy="563074"/>
                        </a:xfrm>
                        <a:prstGeom prst="rect">
                          <a:avLst/>
                        </a:prstGeom>
                        <a:noFill/>
                      </p:spPr>
                    </p:pic>
                  </p:oleObj>
                </mc:Fallback>
              </mc:AlternateContent>
            </a:graphicData>
          </a:graphic>
        </p:graphicFrame>
      </p:grpSp>
      <p:sp>
        <p:nvSpPr>
          <p:cNvPr id="24" name="文本框 23"/>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Tree>
    <p:extLst>
      <p:ext uri="{BB962C8B-B14F-4D97-AF65-F5344CB8AC3E}">
        <p14:creationId xmlns:p14="http://schemas.microsoft.com/office/powerpoint/2010/main" val="970121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7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10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05801"/>
            <a:ext cx="3761183" cy="7522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免疫克隆选择算法</a:t>
            </a: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 name="文本框 15"/>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7</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7"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
        <p:nvSpPr>
          <p:cNvPr id="7" name="流程图: 终止 6"/>
          <p:cNvSpPr/>
          <p:nvPr/>
        </p:nvSpPr>
        <p:spPr>
          <a:xfrm>
            <a:off x="5133297" y="1365250"/>
            <a:ext cx="2061939" cy="447170"/>
          </a:xfrm>
          <a:prstGeom prst="flowChartTerminator">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开始</a:t>
            </a:r>
          </a:p>
        </p:txBody>
      </p:sp>
      <p:sp>
        <p:nvSpPr>
          <p:cNvPr id="8" name="流程图: 过程 7"/>
          <p:cNvSpPr/>
          <p:nvPr/>
        </p:nvSpPr>
        <p:spPr>
          <a:xfrm>
            <a:off x="5133297" y="2081838"/>
            <a:ext cx="2061939" cy="430070"/>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抗体初始化</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流程图: 过程 19"/>
          <p:cNvSpPr/>
          <p:nvPr/>
        </p:nvSpPr>
        <p:spPr>
          <a:xfrm>
            <a:off x="5133297" y="2744233"/>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亲和度计算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流程图: 过程 20"/>
          <p:cNvSpPr/>
          <p:nvPr/>
        </p:nvSpPr>
        <p:spPr>
          <a:xfrm>
            <a:off x="7697338" y="2744233"/>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记忆细胞分化</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流程图: 过程 21"/>
          <p:cNvSpPr/>
          <p:nvPr/>
        </p:nvSpPr>
        <p:spPr>
          <a:xfrm>
            <a:off x="5133298" y="3406628"/>
            <a:ext cx="2061938"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促进或者抑制</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流程图: 过程 22"/>
          <p:cNvSpPr/>
          <p:nvPr/>
        </p:nvSpPr>
        <p:spPr>
          <a:xfrm>
            <a:off x="5133297" y="4064344"/>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群体更新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流程图: 过程 24"/>
          <p:cNvSpPr/>
          <p:nvPr/>
        </p:nvSpPr>
        <p:spPr>
          <a:xfrm>
            <a:off x="5133297" y="5534236"/>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输出最优解</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11" name="直接箭头连接符 10"/>
          <p:cNvCxnSpPr>
            <a:stCxn id="8" idx="2"/>
            <a:endCxn id="20" idx="0"/>
          </p:cNvCxnSpPr>
          <p:nvPr/>
        </p:nvCxnSpPr>
        <p:spPr>
          <a:xfrm>
            <a:off x="6164267" y="2511908"/>
            <a:ext cx="0" cy="23232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20" idx="2"/>
            <a:endCxn id="22" idx="0"/>
          </p:cNvCxnSpPr>
          <p:nvPr/>
        </p:nvCxnSpPr>
        <p:spPr>
          <a:xfrm>
            <a:off x="6164267" y="3137210"/>
            <a:ext cx="0" cy="26941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22" idx="2"/>
            <a:endCxn id="23" idx="0"/>
          </p:cNvCxnSpPr>
          <p:nvPr/>
        </p:nvCxnSpPr>
        <p:spPr>
          <a:xfrm>
            <a:off x="6164267" y="3799605"/>
            <a:ext cx="0" cy="26473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23" idx="2"/>
            <a:endCxn id="9" idx="0"/>
          </p:cNvCxnSpPr>
          <p:nvPr/>
        </p:nvCxnSpPr>
        <p:spPr>
          <a:xfrm flipH="1">
            <a:off x="6164266" y="4457321"/>
            <a:ext cx="1" cy="2774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a:stCxn id="9" idx="2"/>
            <a:endCxn id="25" idx="0"/>
          </p:cNvCxnSpPr>
          <p:nvPr/>
        </p:nvCxnSpPr>
        <p:spPr>
          <a:xfrm>
            <a:off x="6164266" y="5268171"/>
            <a:ext cx="1" cy="26606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5" idx="2"/>
            <a:endCxn id="82" idx="0"/>
          </p:cNvCxnSpPr>
          <p:nvPr/>
        </p:nvCxnSpPr>
        <p:spPr>
          <a:xfrm>
            <a:off x="6164267" y="5927213"/>
            <a:ext cx="0" cy="271062"/>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stCxn id="7" idx="2"/>
            <a:endCxn id="8" idx="0"/>
          </p:cNvCxnSpPr>
          <p:nvPr/>
        </p:nvCxnSpPr>
        <p:spPr>
          <a:xfrm>
            <a:off x="6164267" y="1812420"/>
            <a:ext cx="0" cy="26941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20" idx="3"/>
            <a:endCxn id="21" idx="1"/>
          </p:cNvCxnSpPr>
          <p:nvPr/>
        </p:nvCxnSpPr>
        <p:spPr>
          <a:xfrm>
            <a:off x="7195236" y="2940722"/>
            <a:ext cx="50210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endCxn id="8" idx="3"/>
          </p:cNvCxnSpPr>
          <p:nvPr/>
        </p:nvCxnSpPr>
        <p:spPr>
          <a:xfrm flipH="1">
            <a:off x="7195236" y="2296873"/>
            <a:ext cx="155347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1" idx="0"/>
          </p:cNvCxnSpPr>
          <p:nvPr/>
        </p:nvCxnSpPr>
        <p:spPr>
          <a:xfrm>
            <a:off x="8728307" y="2296873"/>
            <a:ext cx="1" cy="4473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4288231" y="5001471"/>
            <a:ext cx="821851" cy="110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299038" y="2919374"/>
            <a:ext cx="3564" cy="20931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4299038" y="2936043"/>
            <a:ext cx="834259" cy="935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2" name="流程图: 终止 81"/>
          <p:cNvSpPr/>
          <p:nvPr/>
        </p:nvSpPr>
        <p:spPr>
          <a:xfrm>
            <a:off x="5133297" y="6198275"/>
            <a:ext cx="2061939" cy="447170"/>
          </a:xfrm>
          <a:prstGeom prst="flowChartTerminator">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结束</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5088846" y="4734771"/>
            <a:ext cx="2150839" cy="533400"/>
            <a:chOff x="5535067" y="4734136"/>
            <a:chExt cx="2150839" cy="533400"/>
          </a:xfrm>
        </p:grpSpPr>
        <p:sp>
          <p:nvSpPr>
            <p:cNvPr id="9" name="流程图: 决策 8"/>
            <p:cNvSpPr/>
            <p:nvPr/>
          </p:nvSpPr>
          <p:spPr>
            <a:xfrm>
              <a:off x="5535067" y="4734136"/>
              <a:ext cx="2150839" cy="533400"/>
            </a:xfrm>
            <a:prstGeom prst="flowChartDecisi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5742794" y="4775107"/>
              <a:ext cx="1760562"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满足终止条件</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4570177" y="4612455"/>
            <a:ext cx="3773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N</a:t>
            </a:r>
            <a:endParaRPr lang="zh-CN" altLang="en-US"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2" name="文本框 41"/>
          <p:cNvSpPr txBox="1"/>
          <p:nvPr/>
        </p:nvSpPr>
        <p:spPr>
          <a:xfrm>
            <a:off x="6305564" y="5201148"/>
            <a:ext cx="3773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Y</a:t>
            </a:r>
            <a:endParaRPr lang="zh-CN" altLang="en-US"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851207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up)">
                                      <p:cBhvr>
                                        <p:cTn id="16" dur="500"/>
                                        <p:tgtEl>
                                          <p:spTgt spid="39"/>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000"/>
                            </p:stCondLst>
                            <p:childTnLst>
                              <p:par>
                                <p:cTn id="38" presetID="22" presetClass="entr" presetSubtype="4"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00"/>
                                        <p:tgtEl>
                                          <p:spTgt spid="24"/>
                                        </p:tgtEl>
                                      </p:cBhvr>
                                    </p:animEffect>
                                  </p:childTnLst>
                                </p:cTn>
                              </p:par>
                            </p:childTnLst>
                          </p:cTn>
                        </p:par>
                        <p:par>
                          <p:cTn id="41" fill="hold">
                            <p:stCondLst>
                              <p:cond delay="4500"/>
                            </p:stCondLst>
                            <p:childTnLst>
                              <p:par>
                                <p:cTn id="42" presetID="2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right)">
                                      <p:cBhvr>
                                        <p:cTn id="44" dur="500"/>
                                        <p:tgtEl>
                                          <p:spTgt spid="41"/>
                                        </p:tgtEl>
                                      </p:cBhvr>
                                    </p:animEffect>
                                  </p:childTnLst>
                                </p:cTn>
                              </p:par>
                            </p:childTnLst>
                          </p:cTn>
                        </p:par>
                        <p:par>
                          <p:cTn id="45" fill="hold">
                            <p:stCondLst>
                              <p:cond delay="5000"/>
                            </p:stCondLst>
                            <p:childTnLst>
                              <p:par>
                                <p:cTn id="46" presetID="22" presetClass="entr" presetSubtype="1"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childTnLst>
                          </p:cTn>
                        </p:par>
                        <p:par>
                          <p:cTn id="53" fill="hold">
                            <p:stCondLst>
                              <p:cond delay="6000"/>
                            </p:stCondLst>
                            <p:childTnLst>
                              <p:par>
                                <p:cTn id="54" presetID="22" presetClass="entr" presetSubtype="1"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up)">
                                      <p:cBhvr>
                                        <p:cTn id="60" dur="500"/>
                                        <p:tgtEl>
                                          <p:spTgt spid="23"/>
                                        </p:tgtEl>
                                      </p:cBhvr>
                                    </p:animEffect>
                                  </p:childTnLst>
                                </p:cTn>
                              </p:par>
                            </p:childTnLst>
                          </p:cTn>
                        </p:par>
                        <p:par>
                          <p:cTn id="61" fill="hold">
                            <p:stCondLst>
                              <p:cond delay="7000"/>
                            </p:stCondLst>
                            <p:childTnLst>
                              <p:par>
                                <p:cTn id="62" presetID="22" presetClass="entr" presetSubtype="1"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childTnLst>
                          </p:cTn>
                        </p:par>
                        <p:par>
                          <p:cTn id="65" fill="hold">
                            <p:stCondLst>
                              <p:cond delay="7500"/>
                            </p:stCondLst>
                            <p:childTnLst>
                              <p:par>
                                <p:cTn id="66" presetID="22" presetClass="entr" presetSubtype="1"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Effect transition="in" filter="wipe(up)">
                                      <p:cBhvr>
                                        <p:cTn id="68" dur="500"/>
                                        <p:tgtEl>
                                          <p:spTgt spid="112"/>
                                        </p:tgtEl>
                                      </p:cBhvr>
                                    </p:animEffect>
                                  </p:childTnLst>
                                </p:cTn>
                              </p:par>
                            </p:childTnLst>
                          </p:cTn>
                        </p:par>
                        <p:par>
                          <p:cTn id="69" fill="hold">
                            <p:stCondLst>
                              <p:cond delay="8000"/>
                            </p:stCondLst>
                            <p:childTnLst>
                              <p:par>
                                <p:cTn id="70" presetID="22" presetClass="entr" presetSubtype="2" fill="hold"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right)">
                                      <p:cBhvr>
                                        <p:cTn id="72" dur="5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childTnLst>
                          </p:cTn>
                        </p:par>
                        <p:par>
                          <p:cTn id="76" fill="hold">
                            <p:stCondLst>
                              <p:cond delay="8500"/>
                            </p:stCondLst>
                            <p:childTnLst>
                              <p:par>
                                <p:cTn id="77" presetID="22" presetClass="entr" presetSubtype="4" fill="hold"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down)">
                                      <p:cBhvr>
                                        <p:cTn id="79" dur="500"/>
                                        <p:tgtEl>
                                          <p:spTgt spid="47"/>
                                        </p:tgtEl>
                                      </p:cBhvr>
                                    </p:animEffect>
                                  </p:childTnLst>
                                </p:cTn>
                              </p:par>
                            </p:childTnLst>
                          </p:cTn>
                        </p:par>
                        <p:par>
                          <p:cTn id="80" fill="hold">
                            <p:stCondLst>
                              <p:cond delay="9000"/>
                            </p:stCondLst>
                            <p:childTnLst>
                              <p:par>
                                <p:cTn id="81" presetID="22" presetClass="entr" presetSubtype="8" fill="hold"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500"/>
                                        <p:tgtEl>
                                          <p:spTgt spid="49"/>
                                        </p:tgtEl>
                                      </p:cBhvr>
                                    </p:animEffect>
                                  </p:childTnLst>
                                </p:cTn>
                              </p:par>
                            </p:childTnLst>
                          </p:cTn>
                        </p:par>
                        <p:par>
                          <p:cTn id="84" fill="hold">
                            <p:stCondLst>
                              <p:cond delay="9500"/>
                            </p:stCondLst>
                            <p:childTnLst>
                              <p:par>
                                <p:cTn id="85" presetID="22" presetClass="entr" presetSubtype="1"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up)">
                                      <p:cBhvr>
                                        <p:cTn id="87" dur="500"/>
                                        <p:tgtEl>
                                          <p:spTgt spid="3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fade">
                                      <p:cBhvr>
                                        <p:cTn id="90" dur="500"/>
                                        <p:tgtEl>
                                          <p:spTgt spid="42"/>
                                        </p:tgtEl>
                                      </p:cBhvr>
                                    </p:animEffect>
                                  </p:childTnLst>
                                </p:cTn>
                              </p:par>
                            </p:childTnLst>
                          </p:cTn>
                        </p:par>
                        <p:par>
                          <p:cTn id="91" fill="hold">
                            <p:stCondLst>
                              <p:cond delay="10000"/>
                            </p:stCondLst>
                            <p:childTnLst>
                              <p:par>
                                <p:cTn id="92" presetID="22" presetClass="entr" presetSubtype="1"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up)">
                                      <p:cBhvr>
                                        <p:cTn id="94" dur="500"/>
                                        <p:tgtEl>
                                          <p:spTgt spid="25"/>
                                        </p:tgtEl>
                                      </p:cBhvr>
                                    </p:animEffect>
                                  </p:childTnLst>
                                </p:cTn>
                              </p:par>
                            </p:childTnLst>
                          </p:cTn>
                        </p:par>
                        <p:par>
                          <p:cTn id="95" fill="hold">
                            <p:stCondLst>
                              <p:cond delay="10500"/>
                            </p:stCondLst>
                            <p:childTnLst>
                              <p:par>
                                <p:cTn id="96" presetID="22" presetClass="entr" presetSubtype="1"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up)">
                                      <p:cBhvr>
                                        <p:cTn id="98" dur="500"/>
                                        <p:tgtEl>
                                          <p:spTgt spid="38"/>
                                        </p:tgtEl>
                                      </p:cBhvr>
                                    </p:animEffect>
                                  </p:childTnLst>
                                </p:cTn>
                              </p:par>
                            </p:childTnLst>
                          </p:cTn>
                        </p:par>
                        <p:par>
                          <p:cTn id="99" fill="hold">
                            <p:stCondLst>
                              <p:cond delay="11000"/>
                            </p:stCondLst>
                            <p:childTnLst>
                              <p:par>
                                <p:cTn id="100" presetID="22" presetClass="entr" presetSubtype="1"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wipe(up)">
                                      <p:cBhvr>
                                        <p:cTn id="10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 grpId="0" animBg="1"/>
      <p:bldP spid="8" grpId="0" animBg="1"/>
      <p:bldP spid="20" grpId="0" animBg="1"/>
      <p:bldP spid="21" grpId="0" animBg="1"/>
      <p:bldP spid="22" grpId="0" animBg="1"/>
      <p:bldP spid="23" grpId="0" animBg="1"/>
      <p:bldP spid="25" grpId="0" animBg="1"/>
      <p:bldP spid="82" grpId="0" animBg="1"/>
      <p:bldP spid="6"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4156482"/>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9405488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Petri</a:t>
            </a:r>
            <a:r>
              <a:rPr lang="zh-CN" altLang="en-US" sz="2800" dirty="0">
                <a:solidFill>
                  <a:schemeClr val="bg1"/>
                </a:solidFill>
                <a:latin typeface="微软雅黑" panose="020B0503020204020204" pitchFamily="34" charset="-122"/>
                <a:ea typeface="微软雅黑" panose="020B0503020204020204" pitchFamily="34" charset="-122"/>
              </a:rPr>
              <a:t>网</a:t>
            </a:r>
            <a:r>
              <a:rPr lang="zh-CN" altLang="en-US" sz="2800" dirty="0" smtClean="0">
                <a:solidFill>
                  <a:schemeClr val="bg1"/>
                </a:solidFill>
                <a:latin typeface="微软雅黑" panose="020B0503020204020204" pitchFamily="34" charset="-122"/>
                <a:ea typeface="微软雅黑" panose="020B0503020204020204" pitchFamily="34" charset="-122"/>
              </a:rPr>
              <a:t>理论发展</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8" name="Pentagon 78"/>
          <p:cNvSpPr/>
          <p:nvPr/>
        </p:nvSpPr>
        <p:spPr>
          <a:xfrm>
            <a:off x="0" y="5383460"/>
            <a:ext cx="2423886" cy="699544"/>
          </a:xfrm>
          <a:prstGeom prst="homePlate">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经典</a:t>
            </a:r>
            <a:r>
              <a:rPr lang="en-US" sz="2000" dirty="0" smtClean="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9" name="Chevron 252"/>
          <p:cNvSpPr/>
          <p:nvPr/>
        </p:nvSpPr>
        <p:spPr>
          <a:xfrm>
            <a:off x="2278744" y="5383460"/>
            <a:ext cx="2757713"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着色</a:t>
            </a:r>
            <a:r>
              <a:rPr lang="en-US"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0" name="Chevron 252"/>
          <p:cNvSpPr/>
          <p:nvPr/>
        </p:nvSpPr>
        <p:spPr>
          <a:xfrm>
            <a:off x="4862286" y="5383460"/>
            <a:ext cx="3281130"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赋时着色</a:t>
            </a:r>
            <a:r>
              <a:rPr lang="en-US"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1" name="Chevron 252"/>
          <p:cNvSpPr/>
          <p:nvPr/>
        </p:nvSpPr>
        <p:spPr>
          <a:xfrm>
            <a:off x="7960793" y="5383460"/>
            <a:ext cx="4231207"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分层赋时着色</a:t>
            </a:r>
            <a:r>
              <a:rPr lang="en-US" altLang="zh-CN"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0" y="4586513"/>
            <a:ext cx="12213867"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29569" y="4786211"/>
            <a:ext cx="208335" cy="597249"/>
            <a:chOff x="1100793" y="4870102"/>
            <a:chExt cx="208335" cy="597249"/>
          </a:xfrm>
        </p:grpSpPr>
        <p:sp>
          <p:nvSpPr>
            <p:cNvPr id="7" name="椭圆 6"/>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204960" y="4995301"/>
              <a:ext cx="0" cy="472050"/>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9224124" y="2279450"/>
            <a:ext cx="2967875"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894071" y="3048471"/>
            <a:ext cx="6297928"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3008081" y="3817492"/>
            <a:ext cx="9205785"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470471" y="4011260"/>
            <a:ext cx="208335" cy="1372200"/>
            <a:chOff x="1100793" y="4870102"/>
            <a:chExt cx="208335" cy="1372200"/>
          </a:xfrm>
        </p:grpSpPr>
        <p:sp>
          <p:nvSpPr>
            <p:cNvPr id="33" name="椭圆 32"/>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1204960" y="4995301"/>
              <a:ext cx="0" cy="1247001"/>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403439" y="3213631"/>
            <a:ext cx="208335" cy="2169829"/>
            <a:chOff x="1100793" y="4870102"/>
            <a:chExt cx="208335" cy="2169829"/>
          </a:xfrm>
        </p:grpSpPr>
        <p:sp>
          <p:nvSpPr>
            <p:cNvPr id="37" name="椭圆 36"/>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1204960" y="4995301"/>
              <a:ext cx="0" cy="2044630"/>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9765738" y="2455479"/>
            <a:ext cx="208335" cy="2927981"/>
            <a:chOff x="1100793" y="4870102"/>
            <a:chExt cx="208335" cy="2927981"/>
          </a:xfrm>
        </p:grpSpPr>
        <p:sp>
          <p:nvSpPr>
            <p:cNvPr id="41" name="椭圆 40"/>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p:nvPr/>
          </p:nvCxnSpPr>
          <p:spPr>
            <a:xfrm>
              <a:off x="1204960" y="4995301"/>
              <a:ext cx="0" cy="2802782"/>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8</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3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extLst>
      <p:ext uri="{BB962C8B-B14F-4D97-AF65-F5344CB8AC3E}">
        <p14:creationId xmlns:p14="http://schemas.microsoft.com/office/powerpoint/2010/main" val="9209601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5000"/>
                            </p:stCondLst>
                            <p:childTnLst>
                              <p:par>
                                <p:cTn id="46" presetID="22" presetClass="entr" presetSubtype="4"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p:stCondLst>
                              <p:cond delay="6500"/>
                            </p:stCondLst>
                            <p:childTnLst>
                              <p:par>
                                <p:cTn id="58" presetID="22" presetClass="entr" presetSubtype="4"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childTnLst>
                          </p:cTn>
                        </p:par>
                        <p:par>
                          <p:cTn id="65" fill="hold">
                            <p:stCondLst>
                              <p:cond delay="7500"/>
                            </p:stCondLst>
                            <p:childTnLst>
                              <p:par>
                                <p:cTn id="66" presetID="26" presetClass="emph" presetSubtype="0" repeatCount="2000" fill="hold" grpId="1" nodeType="afterEffect">
                                  <p:stCondLst>
                                    <p:cond delay="0"/>
                                  </p:stCondLst>
                                  <p:childTnLst>
                                    <p:animEffect transition="out" filter="fade">
                                      <p:cBhvr>
                                        <p:cTn id="67" dur="500" tmFilter="0, 0; .2, .5; .8, .5; 1, 0"/>
                                        <p:tgtEl>
                                          <p:spTgt spid="11"/>
                                        </p:tgtEl>
                                      </p:cBhvr>
                                    </p:animEffect>
                                    <p:animScale>
                                      <p:cBhvr>
                                        <p:cTn id="6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8" grpId="0" animBg="1"/>
      <p:bldP spid="9" grpId="0" animBg="1"/>
      <p:bldP spid="10" grpId="0" animBg="1"/>
      <p:bldP spid="11" grpId="0" animBg="1"/>
      <p:bldP spid="11" grpId="1" animBg="1"/>
      <p:bldP spid="6"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建模步骤</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28" name="矩形 27"/>
          <p:cNvSpPr/>
          <p:nvPr/>
        </p:nvSpPr>
        <p:spPr>
          <a:xfrm>
            <a:off x="0" y="2457496"/>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微软雅黑" panose="020B0503020204020204" pitchFamily="34" charset="-122"/>
                <a:ea typeface="微软雅黑" panose="020B0503020204020204" pitchFamily="34" charset="-122"/>
              </a:rPr>
              <a:t>步骤</a:t>
            </a:r>
            <a:r>
              <a:rPr lang="en-US" altLang="zh-CN" sz="2000" dirty="0" smtClean="0">
                <a:solidFill>
                  <a:schemeClr val="bg1"/>
                </a:solidFill>
                <a:latin typeface="微软雅黑" panose="020B0503020204020204" pitchFamily="34" charset="-122"/>
                <a:ea typeface="微软雅黑" panose="020B0503020204020204" pitchFamily="34" charset="-122"/>
              </a:rPr>
              <a:t>1</a:t>
            </a:r>
            <a:r>
              <a:rPr lang="zh-CN" altLang="en-US" sz="2000" dirty="0" smtClean="0">
                <a:solidFill>
                  <a:schemeClr val="bg1"/>
                </a:solidFill>
                <a:latin typeface="微软雅黑" panose="020B0503020204020204" pitchFamily="34" charset="-122"/>
                <a:ea typeface="微软雅黑" panose="020B0503020204020204" pitchFamily="34" charset="-122"/>
              </a:rPr>
              <a:t>：高</a:t>
            </a:r>
            <a:r>
              <a:rPr lang="zh-CN" altLang="en-US" sz="2000" dirty="0">
                <a:solidFill>
                  <a:schemeClr val="bg1"/>
                </a:solidFill>
                <a:latin typeface="微软雅黑" panose="020B0503020204020204" pitchFamily="34" charset="-122"/>
                <a:ea typeface="微软雅黑" panose="020B0503020204020204" pitchFamily="34" charset="-122"/>
              </a:rPr>
              <a:t>铁</a:t>
            </a:r>
            <a:r>
              <a:rPr lang="zh-CN" altLang="en-US" sz="2000">
                <a:solidFill>
                  <a:schemeClr val="bg1"/>
                </a:solidFill>
                <a:latin typeface="微软雅黑" panose="020B0503020204020204" pitchFamily="34" charset="-122"/>
                <a:ea typeface="微软雅黑" panose="020B0503020204020204" pitchFamily="34" charset="-122"/>
              </a:rPr>
              <a:t>枢纽</a:t>
            </a:r>
            <a:r>
              <a:rPr lang="zh-CN" altLang="en-US" sz="2000" smtClean="0">
                <a:solidFill>
                  <a:schemeClr val="bg1"/>
                </a:solidFill>
                <a:latin typeface="微软雅黑" panose="020B0503020204020204" pitchFamily="34" charset="-122"/>
                <a:ea typeface="微软雅黑" panose="020B0503020204020204" pitchFamily="34" charset="-122"/>
              </a:rPr>
              <a:t>站简化布置图</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 y="3540969"/>
            <a:ext cx="376118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2</a:t>
            </a:r>
            <a:r>
              <a:rPr lang="zh-CN" altLang="en-US" sz="2000" dirty="0">
                <a:solidFill>
                  <a:schemeClr val="bg1"/>
                </a:solidFill>
                <a:latin typeface="微软雅黑" panose="020B0503020204020204" pitchFamily="34" charset="-122"/>
                <a:ea typeface="微软雅黑" panose="020B0503020204020204" pitchFamily="34" charset="-122"/>
              </a:rPr>
              <a:t>：抽象高铁枢纽站要素</a:t>
            </a:r>
          </a:p>
        </p:txBody>
      </p:sp>
      <p:sp>
        <p:nvSpPr>
          <p:cNvPr id="35" name="矩形 34"/>
          <p:cNvSpPr/>
          <p:nvPr/>
        </p:nvSpPr>
        <p:spPr>
          <a:xfrm>
            <a:off x="0" y="4624442"/>
            <a:ext cx="3761182"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3</a:t>
            </a:r>
            <a:r>
              <a:rPr lang="zh-CN" altLang="en-US" sz="2000" dirty="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建立</a:t>
            </a:r>
            <a:r>
              <a:rPr lang="en-US" altLang="zh-CN" sz="2000" dirty="0" smtClean="0">
                <a:solidFill>
                  <a:schemeClr val="bg1"/>
                </a:solidFill>
                <a:latin typeface="微软雅黑" panose="020B0503020204020204" pitchFamily="34" charset="-122"/>
                <a:ea typeface="微软雅黑" panose="020B0503020204020204" pitchFamily="34" charset="-122"/>
              </a:rPr>
              <a:t>Petri</a:t>
            </a:r>
            <a:r>
              <a:rPr lang="zh-CN" altLang="en-US" sz="2000" dirty="0" smtClean="0">
                <a:solidFill>
                  <a:schemeClr val="bg1"/>
                </a:solidFill>
                <a:latin typeface="微软雅黑" panose="020B0503020204020204" pitchFamily="34" charset="-122"/>
                <a:ea typeface="微软雅黑" panose="020B0503020204020204" pitchFamily="34" charset="-122"/>
              </a:rPr>
              <a:t>网顶层</a:t>
            </a:r>
            <a:r>
              <a:rPr lang="zh-CN" altLang="en-US" sz="2000" dirty="0">
                <a:solidFill>
                  <a:schemeClr val="bg1"/>
                </a:solidFill>
                <a:latin typeface="微软雅黑" panose="020B0503020204020204" pitchFamily="34" charset="-122"/>
                <a:ea typeface="微软雅黑" panose="020B0503020204020204" pitchFamily="34" charset="-122"/>
              </a:rPr>
              <a:t>模型</a:t>
            </a:r>
          </a:p>
        </p:txBody>
      </p:sp>
      <p:sp>
        <p:nvSpPr>
          <p:cNvPr id="39" name="矩形 38"/>
          <p:cNvSpPr/>
          <p:nvPr/>
        </p:nvSpPr>
        <p:spPr>
          <a:xfrm>
            <a:off x="0" y="5707916"/>
            <a:ext cx="3761182"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4</a:t>
            </a:r>
            <a:r>
              <a:rPr lang="zh-CN" altLang="en-US" sz="2000" dirty="0">
                <a:solidFill>
                  <a:schemeClr val="bg1"/>
                </a:solidFill>
                <a:latin typeface="微软雅黑" panose="020B0503020204020204" pitchFamily="34" charset="-122"/>
                <a:ea typeface="微软雅黑" panose="020B0503020204020204" pitchFamily="34" charset="-122"/>
              </a:rPr>
              <a:t>：建立道岔子网模型</a:t>
            </a:r>
          </a:p>
        </p:txBody>
      </p:sp>
      <p:grpSp>
        <p:nvGrpSpPr>
          <p:cNvPr id="48" name="组合 47"/>
          <p:cNvGrpSpPr/>
          <p:nvPr/>
        </p:nvGrpSpPr>
        <p:grpSpPr>
          <a:xfrm>
            <a:off x="4034971" y="2457496"/>
            <a:ext cx="7782655" cy="3845506"/>
            <a:chOff x="4034971" y="2457496"/>
            <a:chExt cx="7782655" cy="3845506"/>
          </a:xfrm>
        </p:grpSpPr>
        <p:sp>
          <p:nvSpPr>
            <p:cNvPr id="49" name="矩形 48"/>
            <p:cNvSpPr/>
            <p:nvPr/>
          </p:nvSpPr>
          <p:spPr>
            <a:xfrm>
              <a:off x="4034971" y="2457496"/>
              <a:ext cx="7765201" cy="3845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a:blip r:embed="rId5"/>
            <a:stretch>
              <a:fillRect/>
            </a:stretch>
          </p:blipFill>
          <p:spPr>
            <a:xfrm>
              <a:off x="4034971" y="3052582"/>
              <a:ext cx="7782655" cy="2702332"/>
            </a:xfrm>
            <a:prstGeom prst="rect">
              <a:avLst/>
            </a:prstGeom>
          </p:spPr>
        </p:pic>
      </p:grpSp>
      <p:grpSp>
        <p:nvGrpSpPr>
          <p:cNvPr id="12" name="组合 11"/>
          <p:cNvGrpSpPr/>
          <p:nvPr/>
        </p:nvGrpSpPr>
        <p:grpSpPr>
          <a:xfrm>
            <a:off x="4034971" y="2457496"/>
            <a:ext cx="7765201" cy="3845506"/>
            <a:chOff x="4034971" y="2457496"/>
            <a:chExt cx="7765201" cy="3845506"/>
          </a:xfrm>
        </p:grpSpPr>
        <p:sp>
          <p:nvSpPr>
            <p:cNvPr id="51" name="矩形 50"/>
            <p:cNvSpPr/>
            <p:nvPr/>
          </p:nvSpPr>
          <p:spPr>
            <a:xfrm>
              <a:off x="4034971" y="2457496"/>
              <a:ext cx="7765201" cy="3845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p:cNvPicPr>
              <a:picLocks noChangeAspect="1"/>
            </p:cNvPicPr>
            <p:nvPr/>
          </p:nvPicPr>
          <p:blipFill>
            <a:blip r:embed="rId6"/>
            <a:stretch>
              <a:fillRect/>
            </a:stretch>
          </p:blipFill>
          <p:spPr>
            <a:xfrm>
              <a:off x="4048312" y="3347404"/>
              <a:ext cx="7738517" cy="2065689"/>
            </a:xfrm>
            <a:prstGeom prst="rect">
              <a:avLst/>
            </a:prstGeom>
          </p:spPr>
        </p:pic>
      </p:grpSp>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8197" y="2700610"/>
            <a:ext cx="7918746" cy="3406275"/>
          </a:xfrm>
          <a:prstGeom prst="rect">
            <a:avLst/>
          </a:prstGeom>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8996" y="2738539"/>
            <a:ext cx="7807592" cy="3300311"/>
          </a:xfrm>
          <a:prstGeom prst="rect">
            <a:avLst/>
          </a:prstGeom>
        </p:spPr>
      </p:pic>
      <p:sp>
        <p:nvSpPr>
          <p:cNvPr id="20" name="文本框 1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9</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2"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1"/>
    </p:custDataLst>
    <p:extLst>
      <p:ext uri="{BB962C8B-B14F-4D97-AF65-F5344CB8AC3E}">
        <p14:creationId xmlns:p14="http://schemas.microsoft.com/office/powerpoint/2010/main" val="798441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75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100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mph" presetSubtype="0" grpId="1" nodeType="clickEffect">
                                  <p:stCondLst>
                                    <p:cond delay="0"/>
                                  </p:stCondLst>
                                  <p:endCondLst>
                                    <p:cond evt="onNext" delay="0">
                                      <p:tgtEl>
                                        <p:sldTgt/>
                                      </p:tgtEl>
                                    </p:cond>
                                  </p:endCondLst>
                                  <p:childTnLst>
                                    <p:set>
                                      <p:cBhvr rctx="PPT">
                                        <p:cTn id="29" dur="indefinite"/>
                                        <p:tgtEl>
                                          <p:spTgt spid="31"/>
                                        </p:tgtEl>
                                        <p:attrNameLst>
                                          <p:attrName>style.opacity</p:attrName>
                                        </p:attrNameLst>
                                      </p:cBhvr>
                                      <p:to>
                                        <p:strVal val="0.25"/>
                                      </p:to>
                                    </p:set>
                                    <p:animEffect filter="image" prLst="opacity: 0.25">
                                      <p:cBhvr rctx="IE">
                                        <p:cTn id="30" dur="indefinite"/>
                                        <p:tgtEl>
                                          <p:spTgt spid="31"/>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35"/>
                                        </p:tgtEl>
                                        <p:attrNameLst>
                                          <p:attrName>style.opacity</p:attrName>
                                        </p:attrNameLst>
                                      </p:cBhvr>
                                      <p:to>
                                        <p:strVal val="0.25"/>
                                      </p:to>
                                    </p:set>
                                    <p:animEffect filter="image" prLst="opacity: 0.25">
                                      <p:cBhvr rctx="IE">
                                        <p:cTn id="33" dur="indefinite"/>
                                        <p:tgtEl>
                                          <p:spTgt spid="35"/>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39"/>
                                        </p:tgtEl>
                                        <p:attrNameLst>
                                          <p:attrName>style.opacity</p:attrName>
                                        </p:attrNameLst>
                                      </p:cBhvr>
                                      <p:to>
                                        <p:strVal val="0.25"/>
                                      </p:to>
                                    </p:set>
                                    <p:animEffect filter="image" prLst="opacity: 0.25">
                                      <p:cBhvr rctx="IE">
                                        <p:cTn id="36" dur="indefinite"/>
                                        <p:tgtEl>
                                          <p:spTgt spid="39"/>
                                        </p:tgtEl>
                                      </p:cBhvr>
                                    </p:animEffect>
                                  </p:childTnLst>
                                </p:cTn>
                              </p:par>
                              <p:par>
                                <p:cTn id="37" presetID="10"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48"/>
                                        </p:tgtEl>
                                      </p:cBhvr>
                                    </p:animEffect>
                                    <p:set>
                                      <p:cBhvr>
                                        <p:cTn id="44" dur="1" fill="hold">
                                          <p:stCondLst>
                                            <p:cond delay="499"/>
                                          </p:stCondLst>
                                        </p:cTn>
                                        <p:tgtEl>
                                          <p:spTgt spid="48"/>
                                        </p:tgtEl>
                                        <p:attrNameLst>
                                          <p:attrName>style.visibility</p:attrName>
                                        </p:attrNameLst>
                                      </p:cBhvr>
                                      <p:to>
                                        <p:strVal val="hidden"/>
                                      </p:to>
                                    </p:set>
                                  </p:childTnLst>
                                </p:cTn>
                              </p:par>
                              <p:par>
                                <p:cTn id="45" presetID="9" presetClass="emph" presetSubtype="0" grpId="1" nodeType="withEffect">
                                  <p:stCondLst>
                                    <p:cond delay="0"/>
                                  </p:stCondLst>
                                  <p:endCondLst>
                                    <p:cond evt="onNext" delay="0">
                                      <p:tgtEl>
                                        <p:sldTgt/>
                                      </p:tgtEl>
                                    </p:cond>
                                  </p:endCondLst>
                                  <p:childTnLst>
                                    <p:set>
                                      <p:cBhvr rctx="PPT">
                                        <p:cTn id="46" dur="indefinite"/>
                                        <p:tgtEl>
                                          <p:spTgt spid="28"/>
                                        </p:tgtEl>
                                        <p:attrNameLst>
                                          <p:attrName>style.opacity</p:attrName>
                                        </p:attrNameLst>
                                      </p:cBhvr>
                                      <p:to>
                                        <p:strVal val="0.25"/>
                                      </p:to>
                                    </p:set>
                                    <p:animEffect filter="image" prLst="opacity: 0.25">
                                      <p:cBhvr rctx="IE">
                                        <p:cTn id="47" dur="indefinite"/>
                                        <p:tgtEl>
                                          <p:spTgt spid="28"/>
                                        </p:tgtEl>
                                      </p:cBhvr>
                                    </p:animEffect>
                                  </p:childTnLst>
                                </p:cTn>
                              </p:par>
                              <p:par>
                                <p:cTn id="48" presetID="9" presetClass="emph" presetSubtype="0" grpId="2" nodeType="withEffect">
                                  <p:stCondLst>
                                    <p:cond delay="0"/>
                                  </p:stCondLst>
                                  <p:endCondLst>
                                    <p:cond evt="onNext" delay="0">
                                      <p:tgtEl>
                                        <p:sldTgt/>
                                      </p:tgtEl>
                                    </p:cond>
                                  </p:endCondLst>
                                  <p:childTnLst>
                                    <p:set>
                                      <p:cBhvr rctx="PPT">
                                        <p:cTn id="49" dur="indefinite"/>
                                        <p:tgtEl>
                                          <p:spTgt spid="35"/>
                                        </p:tgtEl>
                                        <p:attrNameLst>
                                          <p:attrName>style.opacity</p:attrName>
                                        </p:attrNameLst>
                                      </p:cBhvr>
                                      <p:to>
                                        <p:strVal val="0.25"/>
                                      </p:to>
                                    </p:set>
                                    <p:animEffect filter="image" prLst="opacity: 0.25">
                                      <p:cBhvr rctx="IE">
                                        <p:cTn id="50" dur="indefinite"/>
                                        <p:tgtEl>
                                          <p:spTgt spid="35"/>
                                        </p:tgtEl>
                                      </p:cBhvr>
                                    </p:animEffect>
                                  </p:childTnLst>
                                </p:cTn>
                              </p:par>
                              <p:par>
                                <p:cTn id="51" presetID="9" presetClass="emph" presetSubtype="0" grpId="2" nodeType="withEffect">
                                  <p:stCondLst>
                                    <p:cond delay="0"/>
                                  </p:stCondLst>
                                  <p:endCondLst>
                                    <p:cond evt="onNext" delay="0">
                                      <p:tgtEl>
                                        <p:sldTgt/>
                                      </p:tgtEl>
                                    </p:cond>
                                  </p:endCondLst>
                                  <p:childTnLst>
                                    <p:set>
                                      <p:cBhvr rctx="PPT">
                                        <p:cTn id="52" dur="indefinite"/>
                                        <p:tgtEl>
                                          <p:spTgt spid="39"/>
                                        </p:tgtEl>
                                        <p:attrNameLst>
                                          <p:attrName>style.opacity</p:attrName>
                                        </p:attrNameLst>
                                      </p:cBhvr>
                                      <p:to>
                                        <p:strVal val="0.25"/>
                                      </p:to>
                                    </p:set>
                                    <p:animEffect filter="image" prLst="opacity: 0.25">
                                      <p:cBhvr rctx="IE">
                                        <p:cTn id="53" dur="indefinite"/>
                                        <p:tgtEl>
                                          <p:spTgt spid="39"/>
                                        </p:tgtEl>
                                      </p:cBhvr>
                                    </p:animEffect>
                                  </p:childTnLst>
                                </p:cTn>
                              </p:par>
                              <p:par>
                                <p:cTn id="54" presetID="10" presetClass="entr" presetSubtype="0"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12"/>
                                        </p:tgtEl>
                                      </p:cBhvr>
                                    </p:animEffect>
                                    <p:set>
                                      <p:cBhvr>
                                        <p:cTn id="61" dur="1" fill="hold">
                                          <p:stCondLst>
                                            <p:cond delay="499"/>
                                          </p:stCondLst>
                                        </p:cTn>
                                        <p:tgtEl>
                                          <p:spTgt spid="12"/>
                                        </p:tgtEl>
                                        <p:attrNameLst>
                                          <p:attrName>style.visibility</p:attrName>
                                        </p:attrNameLst>
                                      </p:cBhvr>
                                      <p:to>
                                        <p:strVal val="hidden"/>
                                      </p:to>
                                    </p:set>
                                  </p:childTnLst>
                                </p:cTn>
                              </p:par>
                              <p:par>
                                <p:cTn id="62" presetID="9" presetClass="emph" presetSubtype="0" grpId="2" nodeType="withEffect">
                                  <p:stCondLst>
                                    <p:cond delay="0"/>
                                  </p:stCondLst>
                                  <p:endCondLst>
                                    <p:cond evt="onNext" delay="0">
                                      <p:tgtEl>
                                        <p:sldTgt/>
                                      </p:tgtEl>
                                    </p:cond>
                                  </p:endCondLst>
                                  <p:childTnLst>
                                    <p:set>
                                      <p:cBhvr rctx="PPT">
                                        <p:cTn id="63" dur="indefinite"/>
                                        <p:tgtEl>
                                          <p:spTgt spid="28"/>
                                        </p:tgtEl>
                                        <p:attrNameLst>
                                          <p:attrName>style.opacity</p:attrName>
                                        </p:attrNameLst>
                                      </p:cBhvr>
                                      <p:to>
                                        <p:strVal val="0.25"/>
                                      </p:to>
                                    </p:set>
                                    <p:animEffect filter="image" prLst="opacity: 0.25">
                                      <p:cBhvr rctx="IE">
                                        <p:cTn id="64" dur="indefinite"/>
                                        <p:tgtEl>
                                          <p:spTgt spid="28"/>
                                        </p:tgtEl>
                                      </p:cBhvr>
                                    </p:animEffect>
                                  </p:childTnLst>
                                </p:cTn>
                              </p:par>
                              <p:par>
                                <p:cTn id="65" presetID="9" presetClass="emph" presetSubtype="0" grpId="2" nodeType="withEffect">
                                  <p:stCondLst>
                                    <p:cond delay="0"/>
                                  </p:stCondLst>
                                  <p:endCondLst>
                                    <p:cond evt="onNext" delay="0">
                                      <p:tgtEl>
                                        <p:sldTgt/>
                                      </p:tgtEl>
                                    </p:cond>
                                  </p:endCondLst>
                                  <p:childTnLst>
                                    <p:set>
                                      <p:cBhvr rctx="PPT">
                                        <p:cTn id="66" dur="indefinite"/>
                                        <p:tgtEl>
                                          <p:spTgt spid="31"/>
                                        </p:tgtEl>
                                        <p:attrNameLst>
                                          <p:attrName>style.opacity</p:attrName>
                                        </p:attrNameLst>
                                      </p:cBhvr>
                                      <p:to>
                                        <p:strVal val="0.25"/>
                                      </p:to>
                                    </p:set>
                                    <p:animEffect filter="image" prLst="opacity: 0.25">
                                      <p:cBhvr rctx="IE">
                                        <p:cTn id="67" dur="indefinite"/>
                                        <p:tgtEl>
                                          <p:spTgt spid="31"/>
                                        </p:tgtEl>
                                      </p:cBhvr>
                                    </p:animEffect>
                                  </p:childTnLst>
                                </p:cTn>
                              </p:par>
                              <p:par>
                                <p:cTn id="68" presetID="9" presetClass="emph" presetSubtype="0" grpId="3" nodeType="withEffect">
                                  <p:stCondLst>
                                    <p:cond delay="0"/>
                                  </p:stCondLst>
                                  <p:endCondLst>
                                    <p:cond evt="onNext" delay="0">
                                      <p:tgtEl>
                                        <p:sldTgt/>
                                      </p:tgtEl>
                                    </p:cond>
                                  </p:endCondLst>
                                  <p:childTnLst>
                                    <p:set>
                                      <p:cBhvr rctx="PPT">
                                        <p:cTn id="69" dur="indefinite"/>
                                        <p:tgtEl>
                                          <p:spTgt spid="39"/>
                                        </p:tgtEl>
                                        <p:attrNameLst>
                                          <p:attrName>style.opacity</p:attrName>
                                        </p:attrNameLst>
                                      </p:cBhvr>
                                      <p:to>
                                        <p:strVal val="0.25"/>
                                      </p:to>
                                    </p:set>
                                    <p:animEffect filter="image" prLst="opacity: 0.25">
                                      <p:cBhvr rctx="IE">
                                        <p:cTn id="70" dur="indefinite"/>
                                        <p:tgtEl>
                                          <p:spTgt spid="39"/>
                                        </p:tgtEl>
                                      </p:cBhvr>
                                    </p:animEffect>
                                  </p:childTnLst>
                                </p:cTn>
                              </p:par>
                              <p:par>
                                <p:cTn id="71" presetID="10" presetClass="entr" presetSubtype="0" fill="hold"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4"/>
                                        </p:tgtEl>
                                      </p:cBhvr>
                                    </p:animEffect>
                                    <p:set>
                                      <p:cBhvr>
                                        <p:cTn id="78" dur="1" fill="hold">
                                          <p:stCondLst>
                                            <p:cond delay="499"/>
                                          </p:stCondLst>
                                        </p:cTn>
                                        <p:tgtEl>
                                          <p:spTgt spid="14"/>
                                        </p:tgtEl>
                                        <p:attrNameLst>
                                          <p:attrName>style.visibility</p:attrName>
                                        </p:attrNameLst>
                                      </p:cBhvr>
                                      <p:to>
                                        <p:strVal val="hidden"/>
                                      </p:to>
                                    </p:set>
                                  </p:childTnLst>
                                </p:cTn>
                              </p:par>
                              <p:par>
                                <p:cTn id="79" presetID="10" presetClass="entr" presetSubtype="0"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childTnLst>
                                </p:cTn>
                              </p:par>
                              <p:par>
                                <p:cTn id="82" presetID="9" presetClass="emph" presetSubtype="0" grpId="3" nodeType="withEffect">
                                  <p:stCondLst>
                                    <p:cond delay="0"/>
                                  </p:stCondLst>
                                  <p:endCondLst>
                                    <p:cond evt="onNext" delay="0">
                                      <p:tgtEl>
                                        <p:sldTgt/>
                                      </p:tgtEl>
                                    </p:cond>
                                  </p:endCondLst>
                                  <p:childTnLst>
                                    <p:set>
                                      <p:cBhvr rctx="PPT">
                                        <p:cTn id="83" dur="indefinite"/>
                                        <p:tgtEl>
                                          <p:spTgt spid="28"/>
                                        </p:tgtEl>
                                        <p:attrNameLst>
                                          <p:attrName>style.opacity</p:attrName>
                                        </p:attrNameLst>
                                      </p:cBhvr>
                                      <p:to>
                                        <p:strVal val="0.25"/>
                                      </p:to>
                                    </p:set>
                                    <p:animEffect filter="image" prLst="opacity: 0.25">
                                      <p:cBhvr rctx="IE">
                                        <p:cTn id="84" dur="indefinite"/>
                                        <p:tgtEl>
                                          <p:spTgt spid="28"/>
                                        </p:tgtEl>
                                      </p:cBhvr>
                                    </p:animEffect>
                                  </p:childTnLst>
                                </p:cTn>
                              </p:par>
                              <p:par>
                                <p:cTn id="85" presetID="9" presetClass="emph" presetSubtype="0" grpId="3" nodeType="withEffect">
                                  <p:stCondLst>
                                    <p:cond delay="0"/>
                                  </p:stCondLst>
                                  <p:endCondLst>
                                    <p:cond evt="onNext" delay="0">
                                      <p:tgtEl>
                                        <p:sldTgt/>
                                      </p:tgtEl>
                                    </p:cond>
                                  </p:endCondLst>
                                  <p:childTnLst>
                                    <p:set>
                                      <p:cBhvr rctx="PPT">
                                        <p:cTn id="86" dur="indefinite"/>
                                        <p:tgtEl>
                                          <p:spTgt spid="31"/>
                                        </p:tgtEl>
                                        <p:attrNameLst>
                                          <p:attrName>style.opacity</p:attrName>
                                        </p:attrNameLst>
                                      </p:cBhvr>
                                      <p:to>
                                        <p:strVal val="0.25"/>
                                      </p:to>
                                    </p:set>
                                    <p:animEffect filter="image" prLst="opacity: 0.25">
                                      <p:cBhvr rctx="IE">
                                        <p:cTn id="87" dur="indefinite"/>
                                        <p:tgtEl>
                                          <p:spTgt spid="31"/>
                                        </p:tgtEl>
                                      </p:cBhvr>
                                    </p:animEffect>
                                  </p:childTnLst>
                                </p:cTn>
                              </p:par>
                              <p:par>
                                <p:cTn id="88" presetID="9" presetClass="emph" presetSubtype="0" grpId="3" nodeType="withEffect">
                                  <p:stCondLst>
                                    <p:cond delay="0"/>
                                  </p:stCondLst>
                                  <p:endCondLst>
                                    <p:cond evt="onNext" delay="0">
                                      <p:tgtEl>
                                        <p:sldTgt/>
                                      </p:tgtEl>
                                    </p:cond>
                                  </p:endCondLst>
                                  <p:childTnLst>
                                    <p:set>
                                      <p:cBhvr rctx="PPT">
                                        <p:cTn id="89" dur="indefinite"/>
                                        <p:tgtEl>
                                          <p:spTgt spid="35"/>
                                        </p:tgtEl>
                                        <p:attrNameLst>
                                          <p:attrName>style.opacity</p:attrName>
                                        </p:attrNameLst>
                                      </p:cBhvr>
                                      <p:to>
                                        <p:strVal val="0.25"/>
                                      </p:to>
                                    </p:set>
                                    <p:animEffect filter="image" prLst="opacity: 0.25">
                                      <p:cBhvr rctx="IE">
                                        <p:cTn id="90" dur="indefinite"/>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8" grpId="0" animBg="1"/>
      <p:bldP spid="28" grpId="1" animBg="1"/>
      <p:bldP spid="28" grpId="2" animBg="1"/>
      <p:bldP spid="28" grpId="3" animBg="1"/>
      <p:bldP spid="31" grpId="0" animBg="1"/>
      <p:bldP spid="31" grpId="1" animBg="1"/>
      <p:bldP spid="31" grpId="2" animBg="1"/>
      <p:bldP spid="31" grpId="3" animBg="1"/>
      <p:bldP spid="35" grpId="0" animBg="1"/>
      <p:bldP spid="35" grpId="1" animBg="1"/>
      <p:bldP spid="35" grpId="2" animBg="1"/>
      <p:bldP spid="35" grpId="3" animBg="1"/>
      <p:bldP spid="39" grpId="0" animBg="1"/>
      <p:bldP spid="39" grpId="1" animBg="1"/>
      <p:bldP spid="39" grpId="2" animBg="1"/>
      <p:bldP spid="39"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评价指标统计</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20" name="矩形 19"/>
          <p:cNvSpPr/>
          <p:nvPr/>
        </p:nvSpPr>
        <p:spPr>
          <a:xfrm>
            <a:off x="-2" y="2739363"/>
            <a:ext cx="210457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占用时间统计</a:t>
            </a:r>
          </a:p>
        </p:txBody>
      </p:sp>
      <p:sp>
        <p:nvSpPr>
          <p:cNvPr id="22" name="矩形 21"/>
          <p:cNvSpPr/>
          <p:nvPr/>
        </p:nvSpPr>
        <p:spPr>
          <a:xfrm>
            <a:off x="0" y="4638921"/>
            <a:ext cx="210457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不便捷度统计</a:t>
            </a:r>
          </a:p>
        </p:txBody>
      </p:sp>
      <p:pic>
        <p:nvPicPr>
          <p:cNvPr id="23" name="图片 22"/>
          <p:cNvPicPr/>
          <p:nvPr/>
        </p:nvPicPr>
        <p:blipFill>
          <a:blip r:embed="rId6">
            <a:extLst>
              <a:ext uri="{28A0092B-C50C-407E-A947-70E740481C1C}">
                <a14:useLocalDpi xmlns:a14="http://schemas.microsoft.com/office/drawing/2010/main" val="0"/>
              </a:ext>
            </a:extLst>
          </a:blip>
          <a:srcRect/>
          <a:stretch>
            <a:fillRect/>
          </a:stretch>
        </p:blipFill>
        <p:spPr bwMode="auto">
          <a:xfrm>
            <a:off x="3761183" y="2007554"/>
            <a:ext cx="6133366" cy="2119086"/>
          </a:xfrm>
          <a:prstGeom prst="rect">
            <a:avLst/>
          </a:prstGeom>
          <a:noFill/>
          <a:ln>
            <a:noFill/>
          </a:ln>
        </p:spPr>
      </p:pic>
      <p:sp>
        <p:nvSpPr>
          <p:cNvPr id="6" name="Rectangle 2"/>
          <p:cNvSpPr>
            <a:spLocks noChangeArrowheads="1"/>
          </p:cNvSpPr>
          <p:nvPr/>
        </p:nvSpPr>
        <p:spPr bwMode="auto">
          <a:xfrm>
            <a:off x="3761183" y="4576582"/>
            <a:ext cx="2018177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96408732"/>
              </p:ext>
            </p:extLst>
          </p:nvPr>
        </p:nvGraphicFramePr>
        <p:xfrm>
          <a:off x="3761183" y="4199209"/>
          <a:ext cx="6133366" cy="2617323"/>
        </p:xfrm>
        <a:graphic>
          <a:graphicData uri="http://schemas.openxmlformats.org/presentationml/2006/ole">
            <mc:AlternateContent xmlns:mc="http://schemas.openxmlformats.org/markup-compatibility/2006">
              <mc:Choice xmlns:v="urn:schemas-microsoft-com:vml" Requires="v">
                <p:oleObj spid="_x0000_s7313" name="Visio" r:id="rId7" imgW="4819582" imgH="2057292" progId="Visio.Drawing.15">
                  <p:embed/>
                </p:oleObj>
              </mc:Choice>
              <mc:Fallback>
                <p:oleObj name="Visio" r:id="rId7" imgW="4819582" imgH="2057292" progId="Visio.Drawing.15">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1183" y="4199209"/>
                        <a:ext cx="6133366" cy="2617323"/>
                      </a:xfrm>
                      <a:prstGeom prst="rect">
                        <a:avLst/>
                      </a:prstGeom>
                      <a:noFill/>
                    </p:spPr>
                  </p:pic>
                </p:oleObj>
              </mc:Fallback>
            </mc:AlternateContent>
          </a:graphicData>
        </a:graphic>
      </p:graphicFrame>
      <p:sp>
        <p:nvSpPr>
          <p:cNvPr id="13" name="文本框 12"/>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10</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2"/>
    </p:custDataLst>
    <p:extLst>
      <p:ext uri="{BB962C8B-B14F-4D97-AF65-F5344CB8AC3E}">
        <p14:creationId xmlns:p14="http://schemas.microsoft.com/office/powerpoint/2010/main" val="4151253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0"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5675"/>
            <a:ext cx="11120438"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27651" name="Freeform 88"/>
          <p:cNvSpPr>
            <a:spLocks noEditPoints="1"/>
          </p:cNvSpPr>
          <p:nvPr/>
        </p:nvSpPr>
        <p:spPr bwMode="auto">
          <a:xfrm rot="8119988">
            <a:off x="-31750" y="123825"/>
            <a:ext cx="708025" cy="708025"/>
          </a:xfrm>
          <a:custGeom>
            <a:avLst/>
            <a:gdLst>
              <a:gd name="T0" fmla="*/ 605299808 w 414"/>
              <a:gd name="T1" fmla="*/ 0 h 414"/>
              <a:gd name="T2" fmla="*/ 0 w 414"/>
              <a:gd name="T3" fmla="*/ 605142469 h 414"/>
              <a:gd name="T4" fmla="*/ 605299808 w 414"/>
              <a:gd name="T5" fmla="*/ 1210284937 h 414"/>
              <a:gd name="T6" fmla="*/ 1210599615 w 414"/>
              <a:gd name="T7" fmla="*/ 605142469 h 414"/>
              <a:gd name="T8" fmla="*/ 605299808 w 414"/>
              <a:gd name="T9" fmla="*/ 0 h 414"/>
              <a:gd name="T10" fmla="*/ 605299808 w 414"/>
              <a:gd name="T11" fmla="*/ 1166433563 h 414"/>
              <a:gd name="T12" fmla="*/ 43861636 w 414"/>
              <a:gd name="T13" fmla="*/ 605142469 h 414"/>
              <a:gd name="T14" fmla="*/ 605299808 w 414"/>
              <a:gd name="T15" fmla="*/ 43851374 h 414"/>
              <a:gd name="T16" fmla="*/ 1166737980 w 414"/>
              <a:gd name="T17" fmla="*/ 605142469 h 414"/>
              <a:gd name="T18" fmla="*/ 605299808 w 414"/>
              <a:gd name="T19" fmla="*/ 1166433563 h 414"/>
              <a:gd name="T20" fmla="*/ 874321944 w 414"/>
              <a:gd name="T21" fmla="*/ 508669787 h 414"/>
              <a:gd name="T22" fmla="*/ 918183580 w 414"/>
              <a:gd name="T23" fmla="*/ 508669787 h 414"/>
              <a:gd name="T24" fmla="*/ 918183580 w 414"/>
              <a:gd name="T25" fmla="*/ 897481545 h 414"/>
              <a:gd name="T26" fmla="*/ 894791392 w 414"/>
              <a:gd name="T27" fmla="*/ 917945861 h 414"/>
              <a:gd name="T28" fmla="*/ 505878732 w 414"/>
              <a:gd name="T29" fmla="*/ 917945861 h 414"/>
              <a:gd name="T30" fmla="*/ 505878732 w 414"/>
              <a:gd name="T31" fmla="*/ 877017228 h 414"/>
              <a:gd name="T32" fmla="*/ 842156403 w 414"/>
              <a:gd name="T33" fmla="*/ 877017228 h 414"/>
              <a:gd name="T34" fmla="*/ 315808223 w 414"/>
              <a:gd name="T35" fmla="*/ 350807575 h 414"/>
              <a:gd name="T36" fmla="*/ 347973765 w 414"/>
              <a:gd name="T37" fmla="*/ 318650585 h 414"/>
              <a:gd name="T38" fmla="*/ 874321944 w 414"/>
              <a:gd name="T39" fmla="*/ 844860237 h 414"/>
              <a:gd name="T40" fmla="*/ 874321944 w 414"/>
              <a:gd name="T41" fmla="*/ 508669787 h 4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6" rIns="68571" bIns="34286"/>
          <a:lstStyle/>
          <a:p>
            <a:endParaRPr lang="zh-CN" altLang="en-US"/>
          </a:p>
        </p:txBody>
      </p:sp>
      <p:sp>
        <p:nvSpPr>
          <p:cNvPr id="46" name="矩形 45"/>
          <p:cNvSpPr/>
          <p:nvPr/>
        </p:nvSpPr>
        <p:spPr>
          <a:xfrm>
            <a:off x="0" y="1236663"/>
            <a:ext cx="4490113" cy="666750"/>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800" dirty="0" smtClean="0">
                <a:solidFill>
                  <a:schemeClr val="bg1"/>
                </a:solidFill>
                <a:latin typeface="微软雅黑" panose="020B0503020204020204" pitchFamily="34" charset="-122"/>
                <a:ea typeface="微软雅黑" panose="020B0503020204020204" pitchFamily="34" charset="-122"/>
              </a:rPr>
              <a:t>编制</a:t>
            </a:r>
            <a:r>
              <a:rPr lang="zh-CN" altLang="en-US" sz="2800" dirty="0">
                <a:solidFill>
                  <a:schemeClr val="bg1"/>
                </a:solidFill>
                <a:latin typeface="微软雅黑" panose="020B0503020204020204" pitchFamily="34" charset="-122"/>
                <a:ea typeface="微软雅黑" panose="020B0503020204020204" pitchFamily="34" charset="-122"/>
              </a:rPr>
              <a:t>与评价一体化系统</a:t>
            </a:r>
          </a:p>
        </p:txBody>
      </p:sp>
      <p:sp>
        <p:nvSpPr>
          <p:cNvPr id="2765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pic>
        <p:nvPicPr>
          <p:cNvPr id="27655" name="Picture 2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20438" y="660400"/>
            <a:ext cx="6794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a:xfrm>
            <a:off x="2301220" y="2131728"/>
            <a:ext cx="804641" cy="45400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演示</a:t>
            </a:r>
          </a:p>
        </p:txBody>
      </p:sp>
      <p:sp>
        <p:nvSpPr>
          <p:cNvPr id="28" name="矩形 27"/>
          <p:cNvSpPr/>
          <p:nvPr/>
        </p:nvSpPr>
        <p:spPr>
          <a:xfrm>
            <a:off x="3305462" y="2131725"/>
            <a:ext cx="1358425"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数据导入</a:t>
            </a:r>
          </a:p>
        </p:txBody>
      </p:sp>
      <p:sp>
        <p:nvSpPr>
          <p:cNvPr id="29" name="矩形 28"/>
          <p:cNvSpPr/>
          <p:nvPr/>
        </p:nvSpPr>
        <p:spPr>
          <a:xfrm>
            <a:off x="4860753" y="2131726"/>
            <a:ext cx="847108" cy="45400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评价</a:t>
            </a:r>
          </a:p>
        </p:txBody>
      </p:sp>
      <p:sp>
        <p:nvSpPr>
          <p:cNvPr id="30" name="矩形 29"/>
          <p:cNvSpPr/>
          <p:nvPr/>
        </p:nvSpPr>
        <p:spPr>
          <a:xfrm>
            <a:off x="5904727" y="2131725"/>
            <a:ext cx="854405"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优化</a:t>
            </a:r>
          </a:p>
        </p:txBody>
      </p:sp>
      <p:sp>
        <p:nvSpPr>
          <p:cNvPr id="31" name="矩形 30"/>
          <p:cNvSpPr/>
          <p:nvPr/>
        </p:nvSpPr>
        <p:spPr>
          <a:xfrm>
            <a:off x="6955998" y="2131724"/>
            <a:ext cx="820759"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对比</a:t>
            </a:r>
          </a:p>
        </p:txBody>
      </p:sp>
      <p:sp>
        <p:nvSpPr>
          <p:cNvPr id="4" name="矩形 3"/>
          <p:cNvSpPr/>
          <p:nvPr/>
        </p:nvSpPr>
        <p:spPr>
          <a:xfrm>
            <a:off x="2301220" y="2585728"/>
            <a:ext cx="7421260" cy="4025658"/>
          </a:xfrm>
          <a:prstGeom prst="rect">
            <a:avLst/>
          </a:prstGeom>
          <a:solidFill>
            <a:srgbClr val="0173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5535" y="2824325"/>
            <a:ext cx="6312630"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5536" y="2824322"/>
            <a:ext cx="6312629"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55535" y="2824322"/>
            <a:ext cx="6310502"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536" y="2824322"/>
            <a:ext cx="6310502"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53409" y="2823994"/>
            <a:ext cx="6312628" cy="3549121"/>
          </a:xfrm>
          <a:prstGeom prst="rect">
            <a:avLst/>
          </a:prstGeom>
        </p:spPr>
      </p:pic>
      <p:sp>
        <p:nvSpPr>
          <p:cNvPr id="19" name="文本框 1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1"/>
    </p:custDataLst>
    <p:extLst>
      <p:ext uri="{BB962C8B-B14F-4D97-AF65-F5344CB8AC3E}">
        <p14:creationId xmlns:p14="http://schemas.microsoft.com/office/powerpoint/2010/main" val="23024434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par>
                                <p:cTn id="16" presetID="9" presetClass="emph" presetSubtype="0" grpId="0" nodeType="withEffect">
                                  <p:stCondLst>
                                    <p:cond delay="0"/>
                                  </p:stCondLst>
                                  <p:endCondLst>
                                    <p:cond evt="onNext" delay="0">
                                      <p:tgtEl>
                                        <p:sldTgt/>
                                      </p:tgtEl>
                                    </p:cond>
                                  </p:endCondLst>
                                  <p:childTnLst>
                                    <p:set>
                                      <p:cBhvr rctx="PPT">
                                        <p:cTn id="17" dur="indefinite"/>
                                        <p:tgtEl>
                                          <p:spTgt spid="28"/>
                                        </p:tgtEl>
                                        <p:attrNameLst>
                                          <p:attrName>style.opacity</p:attrName>
                                        </p:attrNameLst>
                                      </p:cBhvr>
                                      <p:to>
                                        <p:strVal val="0.5"/>
                                      </p:to>
                                    </p:set>
                                    <p:animEffect filter="image" prLst="opacity: 0.5">
                                      <p:cBhvr rctx="IE">
                                        <p:cTn id="18" dur="indefinite"/>
                                        <p:tgtEl>
                                          <p:spTgt spid="28"/>
                                        </p:tgtEl>
                                      </p:cBhvr>
                                    </p:animEffect>
                                  </p:childTnLst>
                                </p:cTn>
                              </p:par>
                              <p:par>
                                <p:cTn id="19" presetID="9" presetClass="emph" presetSubtype="0" grpId="0" nodeType="withEffect">
                                  <p:stCondLst>
                                    <p:cond delay="0"/>
                                  </p:stCondLst>
                                  <p:endCondLst>
                                    <p:cond evt="onNext" delay="0">
                                      <p:tgtEl>
                                        <p:sldTgt/>
                                      </p:tgtEl>
                                    </p:cond>
                                  </p:endCondLst>
                                  <p:childTnLst>
                                    <p:set>
                                      <p:cBhvr rctx="PPT">
                                        <p:cTn id="20" dur="indefinite"/>
                                        <p:tgtEl>
                                          <p:spTgt spid="29"/>
                                        </p:tgtEl>
                                        <p:attrNameLst>
                                          <p:attrName>style.opacity</p:attrName>
                                        </p:attrNameLst>
                                      </p:cBhvr>
                                      <p:to>
                                        <p:strVal val="0.5"/>
                                      </p:to>
                                    </p:set>
                                    <p:animEffect filter="image" prLst="opacity: 0.5">
                                      <p:cBhvr rctx="IE">
                                        <p:cTn id="21" dur="indefinite"/>
                                        <p:tgtEl>
                                          <p:spTgt spid="29"/>
                                        </p:tgtEl>
                                      </p:cBhvr>
                                    </p:animEffect>
                                  </p:childTnLst>
                                </p:cTn>
                              </p:par>
                              <p:par>
                                <p:cTn id="22" presetID="9" presetClass="emph" presetSubtype="0" grpId="0" nodeType="withEffect">
                                  <p:stCondLst>
                                    <p:cond delay="0"/>
                                  </p:stCondLst>
                                  <p:endCondLst>
                                    <p:cond evt="onNext" delay="0">
                                      <p:tgtEl>
                                        <p:sldTgt/>
                                      </p:tgtEl>
                                    </p:cond>
                                  </p:endCondLst>
                                  <p:childTnLst>
                                    <p:set>
                                      <p:cBhvr rctx="PPT">
                                        <p:cTn id="23" dur="indefinite"/>
                                        <p:tgtEl>
                                          <p:spTgt spid="30"/>
                                        </p:tgtEl>
                                        <p:attrNameLst>
                                          <p:attrName>style.opacity</p:attrName>
                                        </p:attrNameLst>
                                      </p:cBhvr>
                                      <p:to>
                                        <p:strVal val="0.5"/>
                                      </p:to>
                                    </p:set>
                                    <p:animEffect filter="image" prLst="opacity: 0.5">
                                      <p:cBhvr rctx="IE">
                                        <p:cTn id="24" dur="indefinite"/>
                                        <p:tgtEl>
                                          <p:spTgt spid="30"/>
                                        </p:tgtEl>
                                      </p:cBhvr>
                                    </p:animEffect>
                                  </p:childTnLst>
                                </p:cTn>
                              </p:par>
                              <p:par>
                                <p:cTn id="25" presetID="9" presetClass="emph" presetSubtype="0" grpId="0" nodeType="withEffect">
                                  <p:stCondLst>
                                    <p:cond delay="0"/>
                                  </p:stCondLst>
                                  <p:endCondLst>
                                    <p:cond evt="onNext" delay="0">
                                      <p:tgtEl>
                                        <p:sldTgt/>
                                      </p:tgtEl>
                                    </p:cond>
                                  </p:endCondLst>
                                  <p:childTnLst>
                                    <p:set>
                                      <p:cBhvr rctx="PPT">
                                        <p:cTn id="26" dur="indefinite"/>
                                        <p:tgtEl>
                                          <p:spTgt spid="31"/>
                                        </p:tgtEl>
                                        <p:attrNameLst>
                                          <p:attrName>style.opacity</p:attrName>
                                        </p:attrNameLst>
                                      </p:cBhvr>
                                      <p:to>
                                        <p:strVal val="0.5"/>
                                      </p:to>
                                    </p:set>
                                    <p:animEffect filter="image" prLst="opacity: 0.5">
                                      <p:cBhvr rctx="IE">
                                        <p:cTn id="27" dur="indefinite"/>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xit" presetSubtype="32" fill="hold" nodeType="clickEffect">
                                  <p:stCondLst>
                                    <p:cond delay="0"/>
                                  </p:stCondLst>
                                  <p:childTnLst>
                                    <p:anim calcmode="lin" valueType="num">
                                      <p:cBhvr>
                                        <p:cTn id="31" dur="500"/>
                                        <p:tgtEl>
                                          <p:spTgt spid="22"/>
                                        </p:tgtEl>
                                        <p:attrNameLst>
                                          <p:attrName>ppt_w</p:attrName>
                                        </p:attrNameLst>
                                      </p:cBhvr>
                                      <p:tavLst>
                                        <p:tav tm="0">
                                          <p:val>
                                            <p:strVal val="ppt_w"/>
                                          </p:val>
                                        </p:tav>
                                        <p:tav tm="100000">
                                          <p:val>
                                            <p:fltVal val="0"/>
                                          </p:val>
                                        </p:tav>
                                      </p:tavLst>
                                    </p:anim>
                                    <p:anim calcmode="lin" valueType="num">
                                      <p:cBhvr>
                                        <p:cTn id="32" dur="500"/>
                                        <p:tgtEl>
                                          <p:spTgt spid="22"/>
                                        </p:tgtEl>
                                        <p:attrNameLst>
                                          <p:attrName>ppt_h</p:attrName>
                                        </p:attrNameLst>
                                      </p:cBhvr>
                                      <p:tavLst>
                                        <p:tav tm="0">
                                          <p:val>
                                            <p:strVal val="ppt_h"/>
                                          </p:val>
                                        </p:tav>
                                        <p:tav tm="100000">
                                          <p:val>
                                            <p:fltVal val="0"/>
                                          </p:val>
                                        </p:tav>
                                      </p:tavLst>
                                    </p:anim>
                                    <p:set>
                                      <p:cBhvr>
                                        <p:cTn id="33" dur="1" fill="hold">
                                          <p:stCondLst>
                                            <p:cond delay="499"/>
                                          </p:stCondLst>
                                        </p:cTn>
                                        <p:tgtEl>
                                          <p:spTgt spid="22"/>
                                        </p:tgtEl>
                                        <p:attrNameLst>
                                          <p:attrName>style.visibility</p:attrName>
                                        </p:attrNameLst>
                                      </p:cBhvr>
                                      <p:to>
                                        <p:strVal val="hidden"/>
                                      </p:to>
                                    </p:set>
                                  </p:childTnLst>
                                </p:cTn>
                              </p:par>
                              <p:par>
                                <p:cTn id="34" presetID="9" presetClass="emph" presetSubtype="0" grpId="0" nodeType="withEffect">
                                  <p:stCondLst>
                                    <p:cond delay="0"/>
                                  </p:stCondLst>
                                  <p:childTnLst>
                                    <p:set>
                                      <p:cBhvr rctx="PPT">
                                        <p:cTn id="35" dur="indefinite"/>
                                        <p:tgtEl>
                                          <p:spTgt spid="27"/>
                                        </p:tgtEl>
                                        <p:attrNameLst>
                                          <p:attrName>style.opacity</p:attrName>
                                        </p:attrNameLst>
                                      </p:cBhvr>
                                      <p:to>
                                        <p:strVal val="0.5"/>
                                      </p:to>
                                    </p:set>
                                    <p:animEffect filter="image" prLst="opacity: 0.5">
                                      <p:cBhvr rctx="IE">
                                        <p:cTn id="36" dur="indefinite"/>
                                        <p:tgtEl>
                                          <p:spTgt spid="27"/>
                                        </p:tgtEl>
                                      </p:cBhvr>
                                    </p:animEffect>
                                  </p:childTnLst>
                                </p:cTn>
                              </p:par>
                              <p:par>
                                <p:cTn id="37" presetID="9" presetClass="emph" presetSubtype="0" grpId="1" nodeType="withEffect">
                                  <p:stCondLst>
                                    <p:cond delay="0"/>
                                  </p:stCondLst>
                                  <p:endCondLst>
                                    <p:cond evt="onNext" delay="0">
                                      <p:tgtEl>
                                        <p:sldTgt/>
                                      </p:tgtEl>
                                    </p:cond>
                                  </p:endCondLst>
                                  <p:childTnLst>
                                    <p:set>
                                      <p:cBhvr rctx="PPT">
                                        <p:cTn id="38" dur="indefinite"/>
                                        <p:tgtEl>
                                          <p:spTgt spid="29"/>
                                        </p:tgtEl>
                                        <p:attrNameLst>
                                          <p:attrName>style.opacity</p:attrName>
                                        </p:attrNameLst>
                                      </p:cBhvr>
                                      <p:to>
                                        <p:strVal val="0.5"/>
                                      </p:to>
                                    </p:set>
                                    <p:animEffect filter="image" prLst="opacity: 0.5">
                                      <p:cBhvr rctx="IE">
                                        <p:cTn id="39" dur="indefinite"/>
                                        <p:tgtEl>
                                          <p:spTgt spid="29"/>
                                        </p:tgtEl>
                                      </p:cBhvr>
                                    </p:animEffect>
                                  </p:childTnLst>
                                </p:cTn>
                              </p:par>
                              <p:par>
                                <p:cTn id="40" presetID="9" presetClass="emph" presetSubtype="0" grpId="1" nodeType="withEffect">
                                  <p:stCondLst>
                                    <p:cond delay="0"/>
                                  </p:stCondLst>
                                  <p:endCondLst>
                                    <p:cond evt="onNext" delay="0">
                                      <p:tgtEl>
                                        <p:sldTgt/>
                                      </p:tgtEl>
                                    </p:cond>
                                  </p:endCondLst>
                                  <p:childTnLst>
                                    <p:set>
                                      <p:cBhvr rctx="PPT">
                                        <p:cTn id="41" dur="indefinite"/>
                                        <p:tgtEl>
                                          <p:spTgt spid="30"/>
                                        </p:tgtEl>
                                        <p:attrNameLst>
                                          <p:attrName>style.opacity</p:attrName>
                                        </p:attrNameLst>
                                      </p:cBhvr>
                                      <p:to>
                                        <p:strVal val="0.5"/>
                                      </p:to>
                                    </p:set>
                                    <p:animEffect filter="image" prLst="opacity: 0.5">
                                      <p:cBhvr rctx="IE">
                                        <p:cTn id="42" dur="indefinite"/>
                                        <p:tgtEl>
                                          <p:spTgt spid="30"/>
                                        </p:tgtEl>
                                      </p:cBhvr>
                                    </p:animEffect>
                                  </p:childTnLst>
                                </p:cTn>
                              </p:par>
                              <p:par>
                                <p:cTn id="43" presetID="9" presetClass="emph" presetSubtype="0" grpId="1" nodeType="withEffect">
                                  <p:stCondLst>
                                    <p:cond delay="0"/>
                                  </p:stCondLst>
                                  <p:endCondLst>
                                    <p:cond evt="onNext" delay="0">
                                      <p:tgtEl>
                                        <p:sldTgt/>
                                      </p:tgtEl>
                                    </p:cond>
                                  </p:endCondLst>
                                  <p:childTnLst>
                                    <p:set>
                                      <p:cBhvr rctx="PPT">
                                        <p:cTn id="44" dur="indefinite"/>
                                        <p:tgtEl>
                                          <p:spTgt spid="31"/>
                                        </p:tgtEl>
                                        <p:attrNameLst>
                                          <p:attrName>style.opacity</p:attrName>
                                        </p:attrNameLst>
                                      </p:cBhvr>
                                      <p:to>
                                        <p:strVal val="0.5"/>
                                      </p:to>
                                    </p:set>
                                    <p:animEffect filter="image" prLst="opacity: 0.5">
                                      <p:cBhvr rctx="IE">
                                        <p:cTn id="45" dur="indefinite"/>
                                        <p:tgtEl>
                                          <p:spTgt spid="31"/>
                                        </p:tgtEl>
                                      </p:cBhvr>
                                    </p:animEffect>
                                  </p:childTnLst>
                                </p:cTn>
                              </p:par>
                            </p:childTnLst>
                          </p:cTn>
                        </p:par>
                        <p:par>
                          <p:cTn id="46" fill="hold">
                            <p:stCondLst>
                              <p:cond delay="500"/>
                            </p:stCondLst>
                            <p:childTnLst>
                              <p:par>
                                <p:cTn id="47" presetID="2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xit" presetSubtype="32" fill="hold" nodeType="clickEffect">
                                  <p:stCondLst>
                                    <p:cond delay="0"/>
                                  </p:stCondLst>
                                  <p:childTnLst>
                                    <p:anim calcmode="lin" valueType="num">
                                      <p:cBhvr>
                                        <p:cTn id="54" dur="500"/>
                                        <p:tgtEl>
                                          <p:spTgt spid="26"/>
                                        </p:tgtEl>
                                        <p:attrNameLst>
                                          <p:attrName>ppt_w</p:attrName>
                                        </p:attrNameLst>
                                      </p:cBhvr>
                                      <p:tavLst>
                                        <p:tav tm="0">
                                          <p:val>
                                            <p:strVal val="ppt_w"/>
                                          </p:val>
                                        </p:tav>
                                        <p:tav tm="100000">
                                          <p:val>
                                            <p:fltVal val="0"/>
                                          </p:val>
                                        </p:tav>
                                      </p:tavLst>
                                    </p:anim>
                                    <p:anim calcmode="lin" valueType="num">
                                      <p:cBhvr>
                                        <p:cTn id="55" dur="500"/>
                                        <p:tgtEl>
                                          <p:spTgt spid="26"/>
                                        </p:tgtEl>
                                        <p:attrNameLst>
                                          <p:attrName>ppt_h</p:attrName>
                                        </p:attrNameLst>
                                      </p:cBhvr>
                                      <p:tavLst>
                                        <p:tav tm="0">
                                          <p:val>
                                            <p:strVal val="ppt_h"/>
                                          </p:val>
                                        </p:tav>
                                        <p:tav tm="100000">
                                          <p:val>
                                            <p:fltVal val="0"/>
                                          </p:val>
                                        </p:tav>
                                      </p:tavLst>
                                    </p:anim>
                                    <p:set>
                                      <p:cBhvr>
                                        <p:cTn id="56" dur="1" fill="hold">
                                          <p:stCondLst>
                                            <p:cond delay="499"/>
                                          </p:stCondLst>
                                        </p:cTn>
                                        <p:tgtEl>
                                          <p:spTgt spid="26"/>
                                        </p:tgtEl>
                                        <p:attrNameLst>
                                          <p:attrName>style.visibility</p:attrName>
                                        </p:attrNameLst>
                                      </p:cBhvr>
                                      <p:to>
                                        <p:strVal val="hidden"/>
                                      </p:to>
                                    </p:set>
                                  </p:childTnLst>
                                </p:cTn>
                              </p:par>
                              <p:par>
                                <p:cTn id="57" presetID="9" presetClass="emph" presetSubtype="0" grpId="1" nodeType="withEffect">
                                  <p:stCondLst>
                                    <p:cond delay="0"/>
                                  </p:stCondLst>
                                  <p:endCondLst>
                                    <p:cond evt="onNext" delay="0">
                                      <p:tgtEl>
                                        <p:sldTgt/>
                                      </p:tgtEl>
                                    </p:cond>
                                  </p:endCondLst>
                                  <p:childTnLst>
                                    <p:set>
                                      <p:cBhvr rctx="PPT">
                                        <p:cTn id="58" dur="indefinite"/>
                                        <p:tgtEl>
                                          <p:spTgt spid="27"/>
                                        </p:tgtEl>
                                        <p:attrNameLst>
                                          <p:attrName>style.opacity</p:attrName>
                                        </p:attrNameLst>
                                      </p:cBhvr>
                                      <p:to>
                                        <p:strVal val="0.5"/>
                                      </p:to>
                                    </p:set>
                                    <p:animEffect filter="image" prLst="opacity: 0.5">
                                      <p:cBhvr rctx="IE">
                                        <p:cTn id="59" dur="indefinite"/>
                                        <p:tgtEl>
                                          <p:spTgt spid="27"/>
                                        </p:tgtEl>
                                      </p:cBhvr>
                                    </p:animEffect>
                                  </p:childTnLst>
                                </p:cTn>
                              </p:par>
                              <p:par>
                                <p:cTn id="60" presetID="9" presetClass="emph" presetSubtype="0" grpId="1" nodeType="withEffect">
                                  <p:stCondLst>
                                    <p:cond delay="0"/>
                                  </p:stCondLst>
                                  <p:endCondLst>
                                    <p:cond evt="onNext" delay="0">
                                      <p:tgtEl>
                                        <p:sldTgt/>
                                      </p:tgtEl>
                                    </p:cond>
                                  </p:endCondLst>
                                  <p:childTnLst>
                                    <p:set>
                                      <p:cBhvr rctx="PPT">
                                        <p:cTn id="61" dur="indefinite"/>
                                        <p:tgtEl>
                                          <p:spTgt spid="28"/>
                                        </p:tgtEl>
                                        <p:attrNameLst>
                                          <p:attrName>style.opacity</p:attrName>
                                        </p:attrNameLst>
                                      </p:cBhvr>
                                      <p:to>
                                        <p:strVal val="0.5"/>
                                      </p:to>
                                    </p:set>
                                    <p:animEffect filter="image" prLst="opacity: 0.5">
                                      <p:cBhvr rctx="IE">
                                        <p:cTn id="62" dur="indefinite"/>
                                        <p:tgtEl>
                                          <p:spTgt spid="28"/>
                                        </p:tgtEl>
                                      </p:cBhvr>
                                    </p:animEffect>
                                  </p:childTnLst>
                                </p:cTn>
                              </p:par>
                              <p:par>
                                <p:cTn id="63" presetID="9" presetClass="emph" presetSubtype="0" grpId="2" nodeType="withEffect">
                                  <p:stCondLst>
                                    <p:cond delay="0"/>
                                  </p:stCondLst>
                                  <p:endCondLst>
                                    <p:cond evt="onNext" delay="0">
                                      <p:tgtEl>
                                        <p:sldTgt/>
                                      </p:tgtEl>
                                    </p:cond>
                                  </p:endCondLst>
                                  <p:childTnLst>
                                    <p:set>
                                      <p:cBhvr rctx="PPT">
                                        <p:cTn id="64" dur="indefinite"/>
                                        <p:tgtEl>
                                          <p:spTgt spid="30"/>
                                        </p:tgtEl>
                                        <p:attrNameLst>
                                          <p:attrName>style.opacity</p:attrName>
                                        </p:attrNameLst>
                                      </p:cBhvr>
                                      <p:to>
                                        <p:strVal val="0.5"/>
                                      </p:to>
                                    </p:set>
                                    <p:animEffect filter="image" prLst="opacity: 0.5">
                                      <p:cBhvr rctx="IE">
                                        <p:cTn id="65" dur="indefinite"/>
                                        <p:tgtEl>
                                          <p:spTgt spid="30"/>
                                        </p:tgtEl>
                                      </p:cBhvr>
                                    </p:animEffect>
                                  </p:childTnLst>
                                </p:cTn>
                              </p:par>
                              <p:par>
                                <p:cTn id="66" presetID="9" presetClass="emph" presetSubtype="0" grpId="2" nodeType="withEffect">
                                  <p:stCondLst>
                                    <p:cond delay="0"/>
                                  </p:stCondLst>
                                  <p:endCondLst>
                                    <p:cond evt="onNext" delay="0">
                                      <p:tgtEl>
                                        <p:sldTgt/>
                                      </p:tgtEl>
                                    </p:cond>
                                  </p:endCondLst>
                                  <p:childTnLst>
                                    <p:set>
                                      <p:cBhvr rctx="PPT">
                                        <p:cTn id="67" dur="indefinite"/>
                                        <p:tgtEl>
                                          <p:spTgt spid="31"/>
                                        </p:tgtEl>
                                        <p:attrNameLst>
                                          <p:attrName>style.opacity</p:attrName>
                                        </p:attrNameLst>
                                      </p:cBhvr>
                                      <p:to>
                                        <p:strVal val="0.5"/>
                                      </p:to>
                                    </p:set>
                                    <p:animEffect filter="image" prLst="opacity: 0.5">
                                      <p:cBhvr rctx="IE">
                                        <p:cTn id="68" dur="indefinite"/>
                                        <p:tgtEl>
                                          <p:spTgt spid="31"/>
                                        </p:tgtEl>
                                      </p:cBhvr>
                                    </p:animEffect>
                                  </p:childTnLst>
                                </p:cTn>
                              </p:par>
                            </p:childTnLst>
                          </p:cTn>
                        </p:par>
                        <p:par>
                          <p:cTn id="69" fill="hold">
                            <p:stCondLst>
                              <p:cond delay="500"/>
                            </p:stCondLst>
                            <p:childTnLst>
                              <p:par>
                                <p:cTn id="70" presetID="23" presetClass="entr" presetSubtype="16"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23" presetClass="exit" presetSubtype="32" fill="hold" nodeType="clickEffect">
                                  <p:stCondLst>
                                    <p:cond delay="0"/>
                                  </p:stCondLst>
                                  <p:childTnLst>
                                    <p:anim calcmode="lin" valueType="num">
                                      <p:cBhvr>
                                        <p:cTn id="77" dur="500"/>
                                        <p:tgtEl>
                                          <p:spTgt spid="32"/>
                                        </p:tgtEl>
                                        <p:attrNameLst>
                                          <p:attrName>ppt_w</p:attrName>
                                        </p:attrNameLst>
                                      </p:cBhvr>
                                      <p:tavLst>
                                        <p:tav tm="0">
                                          <p:val>
                                            <p:strVal val="ppt_w"/>
                                          </p:val>
                                        </p:tav>
                                        <p:tav tm="100000">
                                          <p:val>
                                            <p:fltVal val="0"/>
                                          </p:val>
                                        </p:tav>
                                      </p:tavLst>
                                    </p:anim>
                                    <p:anim calcmode="lin" valueType="num">
                                      <p:cBhvr>
                                        <p:cTn id="78" dur="500"/>
                                        <p:tgtEl>
                                          <p:spTgt spid="32"/>
                                        </p:tgtEl>
                                        <p:attrNameLst>
                                          <p:attrName>ppt_h</p:attrName>
                                        </p:attrNameLst>
                                      </p:cBhvr>
                                      <p:tavLst>
                                        <p:tav tm="0">
                                          <p:val>
                                            <p:strVal val="ppt_h"/>
                                          </p:val>
                                        </p:tav>
                                        <p:tav tm="100000">
                                          <p:val>
                                            <p:fltVal val="0"/>
                                          </p:val>
                                        </p:tav>
                                      </p:tavLst>
                                    </p:anim>
                                    <p:set>
                                      <p:cBhvr>
                                        <p:cTn id="79" dur="1" fill="hold">
                                          <p:stCondLst>
                                            <p:cond delay="499"/>
                                          </p:stCondLst>
                                        </p:cTn>
                                        <p:tgtEl>
                                          <p:spTgt spid="32"/>
                                        </p:tgtEl>
                                        <p:attrNameLst>
                                          <p:attrName>style.visibility</p:attrName>
                                        </p:attrNameLst>
                                      </p:cBhvr>
                                      <p:to>
                                        <p:strVal val="hidden"/>
                                      </p:to>
                                    </p:set>
                                  </p:childTnLst>
                                </p:cTn>
                              </p:par>
                              <p:par>
                                <p:cTn id="80" presetID="9" presetClass="emph" presetSubtype="0" grpId="2" nodeType="withEffect">
                                  <p:stCondLst>
                                    <p:cond delay="0"/>
                                  </p:stCondLst>
                                  <p:endCondLst>
                                    <p:cond evt="onNext" delay="0">
                                      <p:tgtEl>
                                        <p:sldTgt/>
                                      </p:tgtEl>
                                    </p:cond>
                                  </p:endCondLst>
                                  <p:childTnLst>
                                    <p:set>
                                      <p:cBhvr rctx="PPT">
                                        <p:cTn id="81" dur="indefinite"/>
                                        <p:tgtEl>
                                          <p:spTgt spid="27"/>
                                        </p:tgtEl>
                                        <p:attrNameLst>
                                          <p:attrName>style.opacity</p:attrName>
                                        </p:attrNameLst>
                                      </p:cBhvr>
                                      <p:to>
                                        <p:strVal val="0.5"/>
                                      </p:to>
                                    </p:set>
                                    <p:animEffect filter="image" prLst="opacity: 0.5">
                                      <p:cBhvr rctx="IE">
                                        <p:cTn id="82" dur="indefinite"/>
                                        <p:tgtEl>
                                          <p:spTgt spid="27"/>
                                        </p:tgtEl>
                                      </p:cBhvr>
                                    </p:animEffect>
                                  </p:childTnLst>
                                </p:cTn>
                              </p:par>
                              <p:par>
                                <p:cTn id="83" presetID="9" presetClass="emph" presetSubtype="0" grpId="2" nodeType="withEffect">
                                  <p:stCondLst>
                                    <p:cond delay="0"/>
                                  </p:stCondLst>
                                  <p:endCondLst>
                                    <p:cond evt="onNext" delay="0">
                                      <p:tgtEl>
                                        <p:sldTgt/>
                                      </p:tgtEl>
                                    </p:cond>
                                  </p:endCondLst>
                                  <p:childTnLst>
                                    <p:set>
                                      <p:cBhvr rctx="PPT">
                                        <p:cTn id="84" dur="indefinite"/>
                                        <p:tgtEl>
                                          <p:spTgt spid="28"/>
                                        </p:tgtEl>
                                        <p:attrNameLst>
                                          <p:attrName>style.opacity</p:attrName>
                                        </p:attrNameLst>
                                      </p:cBhvr>
                                      <p:to>
                                        <p:strVal val="0.5"/>
                                      </p:to>
                                    </p:set>
                                    <p:animEffect filter="image" prLst="opacity: 0.5">
                                      <p:cBhvr rctx="IE">
                                        <p:cTn id="85" dur="indefinite"/>
                                        <p:tgtEl>
                                          <p:spTgt spid="28"/>
                                        </p:tgtEl>
                                      </p:cBhvr>
                                    </p:animEffect>
                                  </p:childTnLst>
                                </p:cTn>
                              </p:par>
                              <p:par>
                                <p:cTn id="86" presetID="9" presetClass="emph" presetSubtype="0" grpId="2" nodeType="withEffect">
                                  <p:stCondLst>
                                    <p:cond delay="0"/>
                                  </p:stCondLst>
                                  <p:endCondLst>
                                    <p:cond evt="onNext" delay="0">
                                      <p:tgtEl>
                                        <p:sldTgt/>
                                      </p:tgtEl>
                                    </p:cond>
                                  </p:endCondLst>
                                  <p:childTnLst>
                                    <p:set>
                                      <p:cBhvr rctx="PPT">
                                        <p:cTn id="87" dur="indefinite"/>
                                        <p:tgtEl>
                                          <p:spTgt spid="29"/>
                                        </p:tgtEl>
                                        <p:attrNameLst>
                                          <p:attrName>style.opacity</p:attrName>
                                        </p:attrNameLst>
                                      </p:cBhvr>
                                      <p:to>
                                        <p:strVal val="0.5"/>
                                      </p:to>
                                    </p:set>
                                    <p:animEffect filter="image" prLst="opacity: 0.5">
                                      <p:cBhvr rctx="IE">
                                        <p:cTn id="88" dur="indefinite"/>
                                        <p:tgtEl>
                                          <p:spTgt spid="29"/>
                                        </p:tgtEl>
                                      </p:cBhvr>
                                    </p:animEffect>
                                  </p:childTnLst>
                                </p:cTn>
                              </p:par>
                              <p:par>
                                <p:cTn id="89" presetID="9" presetClass="emph" presetSubtype="0" grpId="3" nodeType="withEffect">
                                  <p:stCondLst>
                                    <p:cond delay="0"/>
                                  </p:stCondLst>
                                  <p:endCondLst>
                                    <p:cond evt="onNext" delay="0">
                                      <p:tgtEl>
                                        <p:sldTgt/>
                                      </p:tgtEl>
                                    </p:cond>
                                  </p:endCondLst>
                                  <p:childTnLst>
                                    <p:set>
                                      <p:cBhvr rctx="PPT">
                                        <p:cTn id="90" dur="indefinite"/>
                                        <p:tgtEl>
                                          <p:spTgt spid="31"/>
                                        </p:tgtEl>
                                        <p:attrNameLst>
                                          <p:attrName>style.opacity</p:attrName>
                                        </p:attrNameLst>
                                      </p:cBhvr>
                                      <p:to>
                                        <p:strVal val="0.5"/>
                                      </p:to>
                                    </p:set>
                                    <p:animEffect filter="image" prLst="opacity: 0.5">
                                      <p:cBhvr rctx="IE">
                                        <p:cTn id="91" dur="indefinite"/>
                                        <p:tgtEl>
                                          <p:spTgt spid="31"/>
                                        </p:tgtEl>
                                      </p:cBhvr>
                                    </p:animEffect>
                                  </p:childTnLst>
                                </p:cTn>
                              </p:par>
                            </p:childTnLst>
                          </p:cTn>
                        </p:par>
                        <p:par>
                          <p:cTn id="92" fill="hold">
                            <p:stCondLst>
                              <p:cond delay="500"/>
                            </p:stCondLst>
                            <p:childTnLst>
                              <p:par>
                                <p:cTn id="93" presetID="23" presetClass="entr" presetSubtype="16"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23" presetClass="exit" presetSubtype="32" fill="hold" nodeType="clickEffect">
                                  <p:stCondLst>
                                    <p:cond delay="0"/>
                                  </p:stCondLst>
                                  <p:childTnLst>
                                    <p:anim calcmode="lin" valueType="num">
                                      <p:cBhvr>
                                        <p:cTn id="100" dur="500"/>
                                        <p:tgtEl>
                                          <p:spTgt spid="33"/>
                                        </p:tgtEl>
                                        <p:attrNameLst>
                                          <p:attrName>ppt_w</p:attrName>
                                        </p:attrNameLst>
                                      </p:cBhvr>
                                      <p:tavLst>
                                        <p:tav tm="0">
                                          <p:val>
                                            <p:strVal val="ppt_w"/>
                                          </p:val>
                                        </p:tav>
                                        <p:tav tm="100000">
                                          <p:val>
                                            <p:fltVal val="0"/>
                                          </p:val>
                                        </p:tav>
                                      </p:tavLst>
                                    </p:anim>
                                    <p:anim calcmode="lin" valueType="num">
                                      <p:cBhvr>
                                        <p:cTn id="101" dur="500"/>
                                        <p:tgtEl>
                                          <p:spTgt spid="33"/>
                                        </p:tgtEl>
                                        <p:attrNameLst>
                                          <p:attrName>ppt_h</p:attrName>
                                        </p:attrNameLst>
                                      </p:cBhvr>
                                      <p:tavLst>
                                        <p:tav tm="0">
                                          <p:val>
                                            <p:strVal val="ppt_h"/>
                                          </p:val>
                                        </p:tav>
                                        <p:tav tm="100000">
                                          <p:val>
                                            <p:fltVal val="0"/>
                                          </p:val>
                                        </p:tav>
                                      </p:tavLst>
                                    </p:anim>
                                    <p:set>
                                      <p:cBhvr>
                                        <p:cTn id="102" dur="1" fill="hold">
                                          <p:stCondLst>
                                            <p:cond delay="499"/>
                                          </p:stCondLst>
                                        </p:cTn>
                                        <p:tgtEl>
                                          <p:spTgt spid="33"/>
                                        </p:tgtEl>
                                        <p:attrNameLst>
                                          <p:attrName>style.visibility</p:attrName>
                                        </p:attrNameLst>
                                      </p:cBhvr>
                                      <p:to>
                                        <p:strVal val="hidden"/>
                                      </p:to>
                                    </p:set>
                                  </p:childTnLst>
                                </p:cTn>
                              </p:par>
                              <p:par>
                                <p:cTn id="103" presetID="9" presetClass="emph" presetSubtype="0" grpId="3" nodeType="withEffect">
                                  <p:stCondLst>
                                    <p:cond delay="0"/>
                                  </p:stCondLst>
                                  <p:endCondLst>
                                    <p:cond evt="onNext" delay="0">
                                      <p:tgtEl>
                                        <p:sldTgt/>
                                      </p:tgtEl>
                                    </p:cond>
                                  </p:endCondLst>
                                  <p:childTnLst>
                                    <p:set>
                                      <p:cBhvr rctx="PPT">
                                        <p:cTn id="104" dur="indefinite"/>
                                        <p:tgtEl>
                                          <p:spTgt spid="27"/>
                                        </p:tgtEl>
                                        <p:attrNameLst>
                                          <p:attrName>style.opacity</p:attrName>
                                        </p:attrNameLst>
                                      </p:cBhvr>
                                      <p:to>
                                        <p:strVal val="0.5"/>
                                      </p:to>
                                    </p:set>
                                    <p:animEffect filter="image" prLst="opacity: 0.5">
                                      <p:cBhvr rctx="IE">
                                        <p:cTn id="105" dur="indefinite"/>
                                        <p:tgtEl>
                                          <p:spTgt spid="27"/>
                                        </p:tgtEl>
                                      </p:cBhvr>
                                    </p:animEffect>
                                  </p:childTnLst>
                                </p:cTn>
                              </p:par>
                              <p:par>
                                <p:cTn id="106" presetID="9" presetClass="emph" presetSubtype="0" grpId="3" nodeType="withEffect">
                                  <p:stCondLst>
                                    <p:cond delay="0"/>
                                  </p:stCondLst>
                                  <p:endCondLst>
                                    <p:cond evt="onNext" delay="0">
                                      <p:tgtEl>
                                        <p:sldTgt/>
                                      </p:tgtEl>
                                    </p:cond>
                                  </p:endCondLst>
                                  <p:childTnLst>
                                    <p:set>
                                      <p:cBhvr rctx="PPT">
                                        <p:cTn id="107" dur="indefinite"/>
                                        <p:tgtEl>
                                          <p:spTgt spid="28"/>
                                        </p:tgtEl>
                                        <p:attrNameLst>
                                          <p:attrName>style.opacity</p:attrName>
                                        </p:attrNameLst>
                                      </p:cBhvr>
                                      <p:to>
                                        <p:strVal val="0.5"/>
                                      </p:to>
                                    </p:set>
                                    <p:animEffect filter="image" prLst="opacity: 0.5">
                                      <p:cBhvr rctx="IE">
                                        <p:cTn id="108" dur="indefinite"/>
                                        <p:tgtEl>
                                          <p:spTgt spid="28"/>
                                        </p:tgtEl>
                                      </p:cBhvr>
                                    </p:animEffect>
                                  </p:childTnLst>
                                </p:cTn>
                              </p:par>
                              <p:par>
                                <p:cTn id="109" presetID="9" presetClass="emph" presetSubtype="0" grpId="3" nodeType="withEffect">
                                  <p:stCondLst>
                                    <p:cond delay="0"/>
                                  </p:stCondLst>
                                  <p:endCondLst>
                                    <p:cond evt="onNext" delay="0">
                                      <p:tgtEl>
                                        <p:sldTgt/>
                                      </p:tgtEl>
                                    </p:cond>
                                  </p:endCondLst>
                                  <p:childTnLst>
                                    <p:set>
                                      <p:cBhvr rctx="PPT">
                                        <p:cTn id="110" dur="indefinite"/>
                                        <p:tgtEl>
                                          <p:spTgt spid="29"/>
                                        </p:tgtEl>
                                        <p:attrNameLst>
                                          <p:attrName>style.opacity</p:attrName>
                                        </p:attrNameLst>
                                      </p:cBhvr>
                                      <p:to>
                                        <p:strVal val="0.5"/>
                                      </p:to>
                                    </p:set>
                                    <p:animEffect filter="image" prLst="opacity: 0.5">
                                      <p:cBhvr rctx="IE">
                                        <p:cTn id="111" dur="indefinite"/>
                                        <p:tgtEl>
                                          <p:spTgt spid="29"/>
                                        </p:tgtEl>
                                      </p:cBhvr>
                                    </p:animEffect>
                                  </p:childTnLst>
                                </p:cTn>
                              </p:par>
                              <p:par>
                                <p:cTn id="112" presetID="9" presetClass="emph" presetSubtype="0" grpId="3" nodeType="withEffect">
                                  <p:stCondLst>
                                    <p:cond delay="0"/>
                                  </p:stCondLst>
                                  <p:endCondLst>
                                    <p:cond evt="onNext" delay="0">
                                      <p:tgtEl>
                                        <p:sldTgt/>
                                      </p:tgtEl>
                                    </p:cond>
                                  </p:endCondLst>
                                  <p:childTnLst>
                                    <p:set>
                                      <p:cBhvr rctx="PPT">
                                        <p:cTn id="113" dur="indefinite"/>
                                        <p:tgtEl>
                                          <p:spTgt spid="30"/>
                                        </p:tgtEl>
                                        <p:attrNameLst>
                                          <p:attrName>style.opacity</p:attrName>
                                        </p:attrNameLst>
                                      </p:cBhvr>
                                      <p:to>
                                        <p:strVal val="0.5"/>
                                      </p:to>
                                    </p:set>
                                    <p:animEffect filter="image" prLst="opacity: 0.5">
                                      <p:cBhvr rctx="IE">
                                        <p:cTn id="114" dur="indefinite"/>
                                        <p:tgtEl>
                                          <p:spTgt spid="30"/>
                                        </p:tgtEl>
                                      </p:cBhvr>
                                    </p:animEffect>
                                  </p:childTnLst>
                                </p:cTn>
                              </p:par>
                            </p:childTnLst>
                          </p:cTn>
                        </p:par>
                        <p:par>
                          <p:cTn id="115" fill="hold">
                            <p:stCondLst>
                              <p:cond delay="500"/>
                            </p:stCondLst>
                            <p:childTnLst>
                              <p:par>
                                <p:cTn id="116" presetID="23" presetClass="entr" presetSubtype="16" fill="hold" nodeType="afterEffect">
                                  <p:stCondLst>
                                    <p:cond delay="0"/>
                                  </p:stCondLst>
                                  <p:childTnLst>
                                    <p:set>
                                      <p:cBhvr>
                                        <p:cTn id="117" dur="1" fill="hold">
                                          <p:stCondLst>
                                            <p:cond delay="0"/>
                                          </p:stCondLst>
                                        </p:cTn>
                                        <p:tgtEl>
                                          <p:spTgt spid="18"/>
                                        </p:tgtEl>
                                        <p:attrNameLst>
                                          <p:attrName>style.visibility</p:attrName>
                                        </p:attrNameLst>
                                      </p:cBhvr>
                                      <p:to>
                                        <p:strVal val="visible"/>
                                      </p:to>
                                    </p:set>
                                    <p:anim calcmode="lin" valueType="num">
                                      <p:cBhvr>
                                        <p:cTn id="118" dur="500" fill="hold"/>
                                        <p:tgtEl>
                                          <p:spTgt spid="18"/>
                                        </p:tgtEl>
                                        <p:attrNameLst>
                                          <p:attrName>ppt_w</p:attrName>
                                        </p:attrNameLst>
                                      </p:cBhvr>
                                      <p:tavLst>
                                        <p:tav tm="0">
                                          <p:val>
                                            <p:fltVal val="0"/>
                                          </p:val>
                                        </p:tav>
                                        <p:tav tm="100000">
                                          <p:val>
                                            <p:strVal val="#ppt_w"/>
                                          </p:val>
                                        </p:tav>
                                      </p:tavLst>
                                    </p:anim>
                                    <p:anim calcmode="lin" valueType="num">
                                      <p:cBhvr>
                                        <p:cTn id="119"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7" grpId="0" animBg="1"/>
      <p:bldP spid="27" grpId="1" animBg="1"/>
      <p:bldP spid="27" grpId="2" animBg="1"/>
      <p:bldP spid="27" grpId="3" animBg="1"/>
      <p:bldP spid="28" grpId="0" animBg="1"/>
      <p:bldP spid="28" grpId="1" animBg="1"/>
      <p:bldP spid="28" grpId="2" animBg="1"/>
      <p:bldP spid="28" grpId="3" animBg="1"/>
      <p:bldP spid="29" grpId="0" animBg="1"/>
      <p:bldP spid="29" grpId="1" animBg="1"/>
      <p:bldP spid="29" grpId="2" animBg="1"/>
      <p:bldP spid="29" grpId="3" animBg="1"/>
      <p:bldP spid="30" grpId="0" animBg="1"/>
      <p:bldP spid="30" grpId="1" animBg="1"/>
      <p:bldP spid="30" grpId="2" animBg="1"/>
      <p:bldP spid="30" grpId="3" animBg="1"/>
      <p:bldP spid="31" grpId="0" animBg="1"/>
      <p:bldP spid="31" grpId="1" animBg="1"/>
      <p:bldP spid="31" grpId="2" animBg="1"/>
      <p:bldP spid="31" grpId="3"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633643"/>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74423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2854821"/>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396541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075998"/>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684424"/>
            <a:ext cx="827670" cy="827454"/>
          </a:xfrm>
          <a:prstGeom prst="rect">
            <a:avLst/>
          </a:prstGeom>
          <a:noFill/>
        </p:spPr>
      </p:pic>
      <p:grpSp>
        <p:nvGrpSpPr>
          <p:cNvPr id="9" name="组合 8"/>
          <p:cNvGrpSpPr/>
          <p:nvPr/>
        </p:nvGrpSpPr>
        <p:grpSpPr>
          <a:xfrm>
            <a:off x="1921913" y="1562660"/>
            <a:ext cx="1259335" cy="1298632"/>
            <a:chOff x="6469864" y="1807996"/>
            <a:chExt cx="1251077" cy="1290117"/>
          </a:xfrm>
          <a:noFill/>
        </p:grpSpPr>
        <p:sp>
          <p:nvSpPr>
            <p:cNvPr id="10" name="矩形 9"/>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1" name="Group 20"/>
            <p:cNvGrpSpPr/>
            <p:nvPr/>
          </p:nvGrpSpPr>
          <p:grpSpPr>
            <a:xfrm>
              <a:off x="6629025" y="2009598"/>
              <a:ext cx="850750" cy="852413"/>
              <a:chOff x="6563042" y="1919069"/>
              <a:chExt cx="1134038" cy="1136551"/>
            </a:xfrm>
            <a:grpFill/>
          </p:grpSpPr>
          <p:grpSp>
            <p:nvGrpSpPr>
              <p:cNvPr id="12" name="Group 21"/>
              <p:cNvGrpSpPr/>
              <p:nvPr/>
            </p:nvGrpSpPr>
            <p:grpSpPr>
              <a:xfrm>
                <a:off x="6851824" y="1919069"/>
                <a:ext cx="845256" cy="916435"/>
                <a:chOff x="7000705" y="1812217"/>
                <a:chExt cx="914400" cy="991402"/>
              </a:xfrm>
              <a:grpFill/>
            </p:grpSpPr>
            <p:sp>
              <p:nvSpPr>
                <p:cNvPr id="24"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5"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7"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8"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9"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0"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1"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2"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3"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4"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5"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6"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3"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4"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5"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6"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7"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8"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19"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0"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1"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2"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3"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7" name="Freeform 22"/>
          <p:cNvSpPr>
            <a:spLocks noEditPoints="1"/>
          </p:cNvSpPr>
          <p:nvPr/>
        </p:nvSpPr>
        <p:spPr bwMode="black">
          <a:xfrm>
            <a:off x="2254913" y="3042864"/>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8"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141235"/>
            <a:ext cx="679683" cy="577366"/>
          </a:xfrm>
          <a:prstGeom prst="rect">
            <a:avLst/>
          </a:prstGeom>
          <a:noFill/>
          <a:ln>
            <a:noFill/>
          </a:ln>
        </p:spPr>
      </p:pic>
      <p:pic>
        <p:nvPicPr>
          <p:cNvPr id="39"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114016"/>
            <a:ext cx="853202" cy="852980"/>
          </a:xfrm>
          <a:prstGeom prst="rect">
            <a:avLst/>
          </a:prstGeom>
          <a:noFill/>
        </p:spPr>
      </p:pic>
      <p:sp>
        <p:nvSpPr>
          <p:cNvPr id="40" name="TextBox 97"/>
          <p:cNvSpPr txBox="1">
            <a:spLocks noChangeArrowheads="1"/>
          </p:cNvSpPr>
          <p:nvPr/>
        </p:nvSpPr>
        <p:spPr bwMode="auto">
          <a:xfrm>
            <a:off x="3222168" y="5075998"/>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28060324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outVertical)">
                                      <p:cBhvr>
                                        <p:cTn id="7" dur="500"/>
                                        <p:tgtEl>
                                          <p:spTgt spid="40"/>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0"/>
                                        </p:tgtEl>
                                      </p:cBhvr>
                                    </p:animEffect>
                                    <p:animScale>
                                      <p:cBhvr>
                                        <p:cTn id="11" dur="50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22744" y="1417992"/>
            <a:ext cx="10145346" cy="5404743"/>
            <a:chOff x="822744" y="1417992"/>
            <a:chExt cx="10145346" cy="5404743"/>
          </a:xfrm>
        </p:grpSpPr>
        <p:sp>
          <p:nvSpPr>
            <p:cNvPr id="35" name="矩形 34"/>
            <p:cNvSpPr/>
            <p:nvPr/>
          </p:nvSpPr>
          <p:spPr>
            <a:xfrm>
              <a:off x="822744" y="1417992"/>
              <a:ext cx="10145346" cy="5404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stretch>
              <a:fillRect/>
            </a:stretch>
          </p:blipFill>
          <p:spPr>
            <a:xfrm>
              <a:off x="1310810" y="1497021"/>
              <a:ext cx="9306390" cy="5325714"/>
            </a:xfrm>
            <a:prstGeom prst="rect">
              <a:avLst/>
            </a:prstGeom>
          </p:spPr>
        </p:pic>
      </p:gr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郑州</a:t>
            </a:r>
            <a:r>
              <a:rPr lang="zh-CN" altLang="en-US" sz="2800" dirty="0" smtClean="0">
                <a:solidFill>
                  <a:schemeClr val="bg1"/>
                </a:solidFill>
                <a:latin typeface="微软雅黑" panose="020B0503020204020204" pitchFamily="34" charset="-122"/>
                <a:ea typeface="微软雅黑" panose="020B0503020204020204" pitchFamily="34" charset="-122"/>
              </a:rPr>
              <a:t>东站站场图</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13" name="文本框 12"/>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12</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419042132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976914"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郑州东站</a:t>
            </a:r>
            <a:r>
              <a:rPr lang="en-US" altLang="zh-CN" sz="2800" dirty="0">
                <a:solidFill>
                  <a:schemeClr val="bg1"/>
                </a:solidFill>
                <a:latin typeface="微软雅黑" panose="020B0503020204020204" pitchFamily="34" charset="-122"/>
                <a:ea typeface="微软雅黑" panose="020B0503020204020204" pitchFamily="34" charset="-122"/>
              </a:rPr>
              <a:t>TPJSHR</a:t>
            </a:r>
            <a:r>
              <a:rPr lang="zh-CN" altLang="en-US" sz="2800" dirty="0">
                <a:solidFill>
                  <a:schemeClr val="bg1"/>
                </a:solidFill>
                <a:latin typeface="微软雅黑" panose="020B0503020204020204" pitchFamily="34" charset="-122"/>
                <a:ea typeface="微软雅黑" panose="020B0503020204020204" pitchFamily="34" charset="-122"/>
              </a:rPr>
              <a:t>声明</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b="13381"/>
          <a:stretch/>
        </p:blipFill>
        <p:spPr>
          <a:xfrm>
            <a:off x="4339742" y="1268424"/>
            <a:ext cx="4790850" cy="5350740"/>
          </a:xfrm>
          <a:prstGeom prst="rect">
            <a:avLst/>
          </a:prstGeom>
        </p:spPr>
      </p:pic>
      <p:sp>
        <p:nvSpPr>
          <p:cNvPr id="9" name="文本框 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13</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2"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748746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矩形 11"/>
          <p:cNvSpPr/>
          <p:nvPr/>
        </p:nvSpPr>
        <p:spPr>
          <a:xfrm>
            <a:off x="3437562" y="2063047"/>
            <a:ext cx="7547211" cy="32316539"/>
          </a:xfrm>
          <a:prstGeom prst="rect">
            <a:avLst/>
          </a:prstGeom>
          <a:solidFill>
            <a:schemeClr val="tx1">
              <a:alpha val="80000"/>
            </a:schemeClr>
          </a:solidFill>
        </p:spPr>
        <p:txBody>
          <a:bodyPr wrap="square">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序号      场别     到时     开时     序号</a:t>
            </a:r>
            <a:r>
              <a:rPr lang="zh-CN" altLang="en-US" sz="2000" dirty="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场别      到时     开时</a:t>
            </a:r>
            <a:endParaRPr lang="zh-CN" altLang="en-US" sz="2000" dirty="0">
              <a:solidFill>
                <a:schemeClr val="bg1"/>
              </a:solidFill>
              <a:latin typeface="微软雅黑" panose="020B0503020204020204" pitchFamily="34" charset="-122"/>
              <a:ea typeface="微软雅黑" panose="020B0503020204020204" pitchFamily="34" charset="-122"/>
            </a:endParaRPr>
          </a:p>
          <a:p>
            <a:pPr algn="ctr"/>
            <a:r>
              <a:rPr lang="en-US" altLang="zh-CN" sz="2000" dirty="0">
                <a:solidFill>
                  <a:schemeClr val="bg1"/>
                </a:solidFill>
                <a:latin typeface="微软雅黑" panose="020B0503020204020204" pitchFamily="34" charset="-122"/>
                <a:ea typeface="微软雅黑" panose="020B0503020204020204" pitchFamily="34" charset="-122"/>
              </a:rPr>
              <a:t>1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7:32	103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8:04	8:06</a:t>
            </a:r>
          </a:p>
          <a:p>
            <a:pPr algn="ctr"/>
            <a:r>
              <a:rPr lang="en-US" altLang="zh-CN" sz="2000" dirty="0">
                <a:solidFill>
                  <a:schemeClr val="bg1"/>
                </a:solidFill>
                <a:latin typeface="微软雅黑" panose="020B0503020204020204" pitchFamily="34" charset="-122"/>
                <a:ea typeface="微软雅黑" panose="020B0503020204020204" pitchFamily="34" charset="-122"/>
              </a:rPr>
              <a:t>2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8:05	104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8:13	8:17</a:t>
            </a:r>
          </a:p>
          <a:p>
            <a:pPr algn="ctr"/>
            <a:r>
              <a:rPr lang="en-US" altLang="zh-CN" sz="2000" dirty="0">
                <a:solidFill>
                  <a:schemeClr val="bg1"/>
                </a:solidFill>
                <a:latin typeface="微软雅黑" panose="020B0503020204020204" pitchFamily="34" charset="-122"/>
                <a:ea typeface="微软雅黑" panose="020B0503020204020204" pitchFamily="34" charset="-122"/>
              </a:rPr>
              <a:t>3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8:30	105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8:28	8:33</a:t>
            </a:r>
          </a:p>
          <a:p>
            <a:pPr algn="ctr"/>
            <a:r>
              <a:rPr lang="en-US" altLang="zh-CN" sz="2000" dirty="0">
                <a:solidFill>
                  <a:schemeClr val="bg1"/>
                </a:solidFill>
                <a:latin typeface="微软雅黑" panose="020B0503020204020204" pitchFamily="34" charset="-122"/>
                <a:ea typeface="微软雅黑" panose="020B0503020204020204" pitchFamily="34" charset="-122"/>
              </a:rPr>
              <a:t>4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8:52	106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8:36</a:t>
            </a:r>
          </a:p>
          <a:p>
            <a:pPr algn="ctr"/>
            <a:r>
              <a:rPr lang="en-US" altLang="zh-CN" sz="2000" dirty="0">
                <a:solidFill>
                  <a:schemeClr val="bg1"/>
                </a:solidFill>
                <a:latin typeface="微软雅黑" panose="020B0503020204020204" pitchFamily="34" charset="-122"/>
                <a:ea typeface="微软雅黑" panose="020B0503020204020204" pitchFamily="34" charset="-122"/>
              </a:rPr>
              <a:t>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10:13	10:22	107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8:39	8:42</a:t>
            </a:r>
          </a:p>
          <a:p>
            <a:pPr algn="ctr"/>
            <a:r>
              <a:rPr lang="en-US" altLang="zh-CN" sz="2000" dirty="0">
                <a:solidFill>
                  <a:schemeClr val="bg1"/>
                </a:solidFill>
                <a:latin typeface="微软雅黑" panose="020B0503020204020204" pitchFamily="34" charset="-122"/>
                <a:ea typeface="微软雅黑" panose="020B0503020204020204" pitchFamily="34" charset="-122"/>
              </a:rPr>
              <a:t>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10:16	10:19	108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8:40	</a:t>
            </a:r>
            <a:r>
              <a:rPr lang="zh-CN" altLang="en-US" sz="2000" dirty="0">
                <a:solidFill>
                  <a:schemeClr val="bg1"/>
                </a:solidFill>
                <a:latin typeface="微软雅黑" panose="020B0503020204020204" pitchFamily="34" charset="-122"/>
                <a:ea typeface="微软雅黑" panose="020B0503020204020204" pitchFamily="34" charset="-122"/>
              </a:rPr>
              <a:t>终到</a:t>
            </a:r>
          </a:p>
          <a:p>
            <a:pPr algn="ctr"/>
            <a:r>
              <a:rPr lang="en-US" altLang="zh-CN" sz="2000" dirty="0">
                <a:solidFill>
                  <a:schemeClr val="bg1"/>
                </a:solidFill>
                <a:latin typeface="微软雅黑" panose="020B0503020204020204" pitchFamily="34" charset="-122"/>
                <a:ea typeface="微软雅黑" panose="020B0503020204020204" pitchFamily="34" charset="-122"/>
              </a:rPr>
              <a:t>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10:20	10:26	109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8:45	8:48</a:t>
            </a:r>
          </a:p>
          <a:p>
            <a:pPr algn="ctr"/>
            <a:r>
              <a:rPr lang="en-US" altLang="zh-CN" sz="2000" dirty="0">
                <a:solidFill>
                  <a:schemeClr val="bg1"/>
                </a:solidFill>
                <a:latin typeface="微软雅黑" panose="020B0503020204020204" pitchFamily="34" charset="-122"/>
                <a:ea typeface="微软雅黑" panose="020B0503020204020204" pitchFamily="34" charset="-122"/>
              </a:rPr>
              <a:t>8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10:32	110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8:52	8:57</a:t>
            </a:r>
          </a:p>
          <a:p>
            <a:pPr algn="ctr"/>
            <a:r>
              <a:rPr lang="en-US" altLang="zh-CN" sz="2000" dirty="0">
                <a:solidFill>
                  <a:schemeClr val="bg1"/>
                </a:solidFill>
                <a:latin typeface="微软雅黑" panose="020B0503020204020204" pitchFamily="34" charset="-122"/>
                <a:ea typeface="微软雅黑" panose="020B0503020204020204" pitchFamily="34" charset="-122"/>
              </a:rPr>
              <a:t>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10:22	10:42	111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9:00</a:t>
            </a:r>
          </a:p>
          <a:p>
            <a:pPr algn="ctr"/>
            <a:r>
              <a:rPr lang="en-US" altLang="zh-CN" sz="2000" dirty="0">
                <a:solidFill>
                  <a:schemeClr val="bg1"/>
                </a:solidFill>
                <a:latin typeface="微软雅黑" panose="020B0503020204020204" pitchFamily="34" charset="-122"/>
                <a:ea typeface="微软雅黑" panose="020B0503020204020204" pitchFamily="34" charset="-122"/>
              </a:rPr>
              <a:t>10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10:27	10:30	112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9:05	9:08</a:t>
            </a:r>
          </a:p>
          <a:p>
            <a:pPr algn="ctr"/>
            <a:r>
              <a:rPr lang="en-US" altLang="zh-CN" sz="2000" dirty="0">
                <a:solidFill>
                  <a:schemeClr val="bg1"/>
                </a:solidFill>
                <a:latin typeface="微软雅黑" panose="020B0503020204020204" pitchFamily="34" charset="-122"/>
                <a:ea typeface="微软雅黑" panose="020B0503020204020204" pitchFamily="34" charset="-122"/>
              </a:rPr>
              <a:t>11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10:33	10:36	113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9:13	9:16</a:t>
            </a:r>
          </a:p>
          <a:p>
            <a:pPr algn="ctr"/>
            <a:r>
              <a:rPr lang="en-US" altLang="zh-CN" sz="2000" dirty="0">
                <a:solidFill>
                  <a:schemeClr val="bg1"/>
                </a:solidFill>
                <a:latin typeface="微软雅黑" panose="020B0503020204020204" pitchFamily="34" charset="-122"/>
                <a:ea typeface="微软雅黑" panose="020B0503020204020204" pitchFamily="34" charset="-122"/>
              </a:rPr>
              <a:t>12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10:42	10:45	114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9:25	9:28</a:t>
            </a:r>
          </a:p>
          <a:p>
            <a:pPr algn="ctr"/>
            <a:r>
              <a:rPr lang="en-US" altLang="zh-CN" sz="2000" dirty="0">
                <a:solidFill>
                  <a:schemeClr val="bg1"/>
                </a:solidFill>
                <a:latin typeface="微软雅黑" panose="020B0503020204020204" pitchFamily="34" charset="-122"/>
                <a:ea typeface="微软雅黑" panose="020B0503020204020204" pitchFamily="34" charset="-122"/>
              </a:rPr>
              <a:t>13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10:46	10:49	115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9:29	9:32</a:t>
            </a:r>
          </a:p>
          <a:p>
            <a:pPr algn="ctr"/>
            <a:r>
              <a:rPr lang="en-US" altLang="zh-CN" sz="2000" dirty="0">
                <a:solidFill>
                  <a:schemeClr val="bg1"/>
                </a:solidFill>
                <a:latin typeface="微软雅黑" panose="020B0503020204020204" pitchFamily="34" charset="-122"/>
                <a:ea typeface="微软雅黑" panose="020B0503020204020204" pitchFamily="34" charset="-122"/>
              </a:rPr>
              <a:t>14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10:51	10:53	116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9:33	9:36</a:t>
            </a:r>
          </a:p>
          <a:p>
            <a:pPr algn="ctr"/>
            <a:r>
              <a:rPr lang="en-US" altLang="zh-CN" sz="2000" dirty="0">
                <a:solidFill>
                  <a:schemeClr val="bg1"/>
                </a:solidFill>
                <a:latin typeface="微软雅黑" panose="020B0503020204020204" pitchFamily="34" charset="-122"/>
                <a:ea typeface="微软雅黑" panose="020B0503020204020204" pitchFamily="34" charset="-122"/>
              </a:rPr>
              <a:t>15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10:58	11:01	117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9:37	9:40</a:t>
            </a:r>
          </a:p>
          <a:p>
            <a:pPr algn="ctr"/>
            <a:r>
              <a:rPr lang="en-US" altLang="zh-CN" sz="2000" dirty="0">
                <a:solidFill>
                  <a:schemeClr val="bg1"/>
                </a:solidFill>
                <a:latin typeface="微软雅黑" panose="020B0503020204020204" pitchFamily="34" charset="-122"/>
                <a:ea typeface="微软雅黑" panose="020B0503020204020204" pitchFamily="34" charset="-122"/>
              </a:rPr>
              <a:t>16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11:04	11:07	118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9:40	9:43</a:t>
            </a:r>
          </a:p>
          <a:p>
            <a:pPr algn="ctr"/>
            <a:r>
              <a:rPr lang="en-US" altLang="zh-CN" sz="2000" dirty="0">
                <a:solidFill>
                  <a:schemeClr val="bg1"/>
                </a:solidFill>
                <a:latin typeface="微软雅黑" panose="020B0503020204020204" pitchFamily="34" charset="-122"/>
                <a:ea typeface="微软雅黑" panose="020B0503020204020204" pitchFamily="34" charset="-122"/>
              </a:rPr>
              <a:t>17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11:12	11:17	119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9:42	</a:t>
            </a:r>
            <a:r>
              <a:rPr lang="zh-CN" altLang="en-US" sz="2000" dirty="0">
                <a:solidFill>
                  <a:schemeClr val="bg1"/>
                </a:solidFill>
                <a:latin typeface="微软雅黑" panose="020B0503020204020204" pitchFamily="34" charset="-122"/>
                <a:ea typeface="微软雅黑" panose="020B0503020204020204" pitchFamily="34" charset="-122"/>
              </a:rPr>
              <a:t>终</a:t>
            </a:r>
            <a:r>
              <a:rPr lang="zh-CN" altLang="en-US" sz="2000" dirty="0" smtClean="0">
                <a:solidFill>
                  <a:schemeClr val="bg1"/>
                </a:solidFill>
                <a:latin typeface="微软雅黑" panose="020B0503020204020204" pitchFamily="34" charset="-122"/>
                <a:ea typeface="微软雅黑" panose="020B0503020204020204" pitchFamily="34" charset="-122"/>
              </a:rPr>
              <a:t>到</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18	</a:t>
            </a:r>
            <a:r>
              <a:rPr lang="zh-CN" altLang="en-US" sz="2000" dirty="0" smtClean="0">
                <a:solidFill>
                  <a:schemeClr val="bg1"/>
                </a:solidFill>
                <a:latin typeface="微软雅黑" panose="020B0503020204020204" pitchFamily="34" charset="-122"/>
                <a:ea typeface="微软雅黑" panose="020B0503020204020204" pitchFamily="34" charset="-122"/>
              </a:rPr>
              <a:t>徐兰	</a:t>
            </a:r>
            <a:r>
              <a:rPr lang="en-US" altLang="zh-CN" sz="2000" dirty="0" smtClean="0">
                <a:solidFill>
                  <a:schemeClr val="bg1"/>
                </a:solidFill>
                <a:latin typeface="微软雅黑" panose="020B0503020204020204" pitchFamily="34" charset="-122"/>
                <a:ea typeface="微软雅黑" panose="020B0503020204020204" pitchFamily="34" charset="-122"/>
              </a:rPr>
              <a:t>11:17	11:20	120	</a:t>
            </a:r>
            <a:r>
              <a:rPr lang="zh-CN" altLang="en-US" sz="2000" dirty="0" smtClean="0">
                <a:solidFill>
                  <a:schemeClr val="bg1"/>
                </a:solidFill>
                <a:latin typeface="微软雅黑" panose="020B0503020204020204" pitchFamily="34" charset="-122"/>
                <a:ea typeface="微软雅黑" panose="020B0503020204020204" pitchFamily="34" charset="-122"/>
              </a:rPr>
              <a:t>京广	</a:t>
            </a:r>
            <a:r>
              <a:rPr lang="en-US" altLang="zh-CN" sz="2000" dirty="0" smtClean="0">
                <a:solidFill>
                  <a:schemeClr val="bg1"/>
                </a:solidFill>
                <a:latin typeface="微软雅黑" panose="020B0503020204020204" pitchFamily="34" charset="-122"/>
                <a:ea typeface="微软雅黑" panose="020B0503020204020204" pitchFamily="34" charset="-122"/>
              </a:rPr>
              <a:t>9:48	9:51</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19</a:t>
            </a: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11:22	11:25	121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9:59	10:02</a:t>
            </a:r>
          </a:p>
          <a:p>
            <a:pPr algn="ctr"/>
            <a:r>
              <a:rPr lang="en-US" altLang="zh-CN" sz="2000" dirty="0">
                <a:solidFill>
                  <a:schemeClr val="bg1"/>
                </a:solidFill>
                <a:latin typeface="微软雅黑" panose="020B0503020204020204" pitchFamily="34" charset="-122"/>
                <a:ea typeface="微软雅黑" panose="020B0503020204020204" pitchFamily="34" charset="-122"/>
              </a:rPr>
              <a:t>20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11:32	122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10:06</a:t>
            </a:r>
          </a:p>
          <a:p>
            <a:pPr algn="ctr"/>
            <a:r>
              <a:rPr lang="en-US" altLang="zh-CN" sz="2000" dirty="0">
                <a:solidFill>
                  <a:schemeClr val="bg1"/>
                </a:solidFill>
                <a:latin typeface="微软雅黑" panose="020B0503020204020204" pitchFamily="34" charset="-122"/>
                <a:ea typeface="微软雅黑" panose="020B0503020204020204" pitchFamily="34" charset="-122"/>
              </a:rPr>
              <a:t>21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11:27	11:30	123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10:11	10:14</a:t>
            </a:r>
          </a:p>
          <a:p>
            <a:pPr algn="ctr"/>
            <a:r>
              <a:rPr lang="en-US" altLang="zh-CN" sz="2000" dirty="0">
                <a:solidFill>
                  <a:schemeClr val="bg1"/>
                </a:solidFill>
                <a:latin typeface="微软雅黑" panose="020B0503020204020204" pitchFamily="34" charset="-122"/>
                <a:ea typeface="微软雅黑" panose="020B0503020204020204" pitchFamily="34" charset="-122"/>
              </a:rPr>
              <a:t>22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11:38	11:43	124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10:14	10:17</a:t>
            </a:r>
          </a:p>
          <a:p>
            <a:pPr algn="ctr"/>
            <a:r>
              <a:rPr lang="en-US" altLang="zh-CN" sz="2000" dirty="0">
                <a:solidFill>
                  <a:schemeClr val="bg1"/>
                </a:solidFill>
                <a:latin typeface="微软雅黑" panose="020B0503020204020204" pitchFamily="34" charset="-122"/>
                <a:ea typeface="微软雅黑" panose="020B0503020204020204" pitchFamily="34" charset="-122"/>
              </a:rPr>
              <a:t>23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11:44	11:47	125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10:19	10:24</a:t>
            </a:r>
          </a:p>
          <a:p>
            <a:pPr algn="ctr"/>
            <a:r>
              <a:rPr lang="en-US" altLang="zh-CN" sz="2000" dirty="0">
                <a:solidFill>
                  <a:schemeClr val="bg1"/>
                </a:solidFill>
                <a:latin typeface="微软雅黑" panose="020B0503020204020204" pitchFamily="34" charset="-122"/>
                <a:ea typeface="微软雅黑" panose="020B0503020204020204" pitchFamily="34" charset="-122"/>
              </a:rPr>
              <a:t>24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11:50	11:54	126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10:22	10:26</a:t>
            </a:r>
          </a:p>
          <a:p>
            <a:pPr algn="ctr"/>
            <a:r>
              <a:rPr lang="en-US" altLang="zh-CN" sz="2000" dirty="0">
                <a:solidFill>
                  <a:schemeClr val="bg1"/>
                </a:solidFill>
                <a:latin typeface="微软雅黑" panose="020B0503020204020204" pitchFamily="34" charset="-122"/>
                <a:ea typeface="微软雅黑" panose="020B0503020204020204" pitchFamily="34" charset="-122"/>
              </a:rPr>
              <a:t>25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12:14	127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10:28	</a:t>
            </a:r>
            <a:r>
              <a:rPr lang="en-US" altLang="zh-CN" sz="2000" dirty="0" smtClean="0">
                <a:solidFill>
                  <a:schemeClr val="bg1"/>
                </a:solidFill>
                <a:latin typeface="微软雅黑" panose="020B0503020204020204" pitchFamily="34" charset="-122"/>
                <a:ea typeface="微软雅黑" panose="020B0503020204020204" pitchFamily="34" charset="-122"/>
              </a:rPr>
              <a:t>10:31</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26	</a:t>
            </a:r>
            <a:r>
              <a:rPr lang="zh-CN" altLang="en-US" sz="2000" dirty="0" smtClean="0">
                <a:solidFill>
                  <a:schemeClr val="bg1"/>
                </a:solidFill>
                <a:latin typeface="微软雅黑" panose="020B0503020204020204" pitchFamily="34" charset="-122"/>
                <a:ea typeface="微软雅黑" panose="020B0503020204020204" pitchFamily="34" charset="-122"/>
              </a:rPr>
              <a:t>京广	</a:t>
            </a:r>
            <a:r>
              <a:rPr lang="en-US" altLang="zh-CN" sz="2000" dirty="0" smtClean="0">
                <a:solidFill>
                  <a:schemeClr val="bg1"/>
                </a:solidFill>
                <a:latin typeface="微软雅黑" panose="020B0503020204020204" pitchFamily="34" charset="-122"/>
                <a:ea typeface="微软雅黑" panose="020B0503020204020204" pitchFamily="34" charset="-122"/>
              </a:rPr>
              <a:t>11:54	11:59	128	</a:t>
            </a:r>
            <a:r>
              <a:rPr lang="zh-CN" altLang="en-US" sz="2000" dirty="0" smtClean="0">
                <a:solidFill>
                  <a:schemeClr val="bg1"/>
                </a:solidFill>
                <a:latin typeface="微软雅黑" panose="020B0503020204020204" pitchFamily="34" charset="-122"/>
                <a:ea typeface="微软雅黑" panose="020B0503020204020204" pitchFamily="34" charset="-122"/>
              </a:rPr>
              <a:t>徐兰	</a:t>
            </a:r>
            <a:r>
              <a:rPr lang="en-US" altLang="zh-CN" sz="2000" dirty="0" smtClean="0">
                <a:solidFill>
                  <a:schemeClr val="bg1"/>
                </a:solidFill>
                <a:latin typeface="微软雅黑" panose="020B0503020204020204" pitchFamily="34" charset="-122"/>
                <a:ea typeface="微软雅黑" panose="020B0503020204020204" pitchFamily="34" charset="-122"/>
              </a:rPr>
              <a:t>10:31	  </a:t>
            </a:r>
            <a:r>
              <a:rPr lang="zh-CN" altLang="en-US" sz="2000" dirty="0" smtClean="0">
                <a:solidFill>
                  <a:schemeClr val="bg1"/>
                </a:solidFill>
                <a:latin typeface="微软雅黑" panose="020B0503020204020204" pitchFamily="34" charset="-122"/>
                <a:ea typeface="微软雅黑" panose="020B0503020204020204" pitchFamily="34" charset="-122"/>
              </a:rPr>
              <a:t>终到 </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27</a:t>
            </a: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12:00	12:28	129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10:36</a:t>
            </a:r>
          </a:p>
          <a:p>
            <a:pPr algn="ctr"/>
            <a:r>
              <a:rPr lang="en-US" altLang="zh-CN" sz="2000" dirty="0">
                <a:solidFill>
                  <a:schemeClr val="bg1"/>
                </a:solidFill>
                <a:latin typeface="微软雅黑" panose="020B0503020204020204" pitchFamily="34" charset="-122"/>
                <a:ea typeface="微软雅黑" panose="020B0503020204020204" pitchFamily="34" charset="-122"/>
              </a:rPr>
              <a:t>28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12:04	12:09	130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10:40	10:44</a:t>
            </a:r>
          </a:p>
          <a:p>
            <a:pPr algn="ctr"/>
            <a:r>
              <a:rPr lang="en-US" altLang="zh-CN" sz="2000" dirty="0">
                <a:solidFill>
                  <a:schemeClr val="bg1"/>
                </a:solidFill>
                <a:latin typeface="微软雅黑" panose="020B0503020204020204" pitchFamily="34" charset="-122"/>
                <a:ea typeface="微软雅黑" panose="020B0503020204020204" pitchFamily="34" charset="-122"/>
              </a:rPr>
              <a:t>29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12:05	12:08	131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10:47	10:50</a:t>
            </a:r>
          </a:p>
          <a:p>
            <a:pPr algn="ctr"/>
            <a:r>
              <a:rPr lang="en-US" altLang="zh-CN" sz="2000" dirty="0">
                <a:solidFill>
                  <a:schemeClr val="bg1"/>
                </a:solidFill>
                <a:latin typeface="微软雅黑" panose="020B0503020204020204" pitchFamily="34" charset="-122"/>
                <a:ea typeface="微软雅黑" panose="020B0503020204020204" pitchFamily="34" charset="-122"/>
              </a:rPr>
              <a:t>30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12:19	12:23	132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10:52	10:55</a:t>
            </a:r>
          </a:p>
          <a:p>
            <a:pPr algn="ctr"/>
            <a:r>
              <a:rPr lang="en-US" altLang="zh-CN" sz="2000" dirty="0">
                <a:solidFill>
                  <a:schemeClr val="bg1"/>
                </a:solidFill>
                <a:latin typeface="微软雅黑" panose="020B0503020204020204" pitchFamily="34" charset="-122"/>
                <a:ea typeface="微软雅黑" panose="020B0503020204020204" pitchFamily="34" charset="-122"/>
              </a:rPr>
              <a:t>31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12:25	12:30	133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10:58	11:01</a:t>
            </a:r>
          </a:p>
          <a:p>
            <a:pPr algn="ctr"/>
            <a:r>
              <a:rPr lang="en-US" altLang="zh-CN" sz="2000" dirty="0">
                <a:solidFill>
                  <a:schemeClr val="bg1"/>
                </a:solidFill>
                <a:latin typeface="微软雅黑" panose="020B0503020204020204" pitchFamily="34" charset="-122"/>
                <a:ea typeface="微软雅黑" panose="020B0503020204020204" pitchFamily="34" charset="-122"/>
              </a:rPr>
              <a:t>32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12:30	12:33	134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11:19	11:24</a:t>
            </a:r>
          </a:p>
          <a:p>
            <a:pPr algn="ctr"/>
            <a:r>
              <a:rPr lang="en-US" altLang="zh-CN" sz="2000" dirty="0">
                <a:solidFill>
                  <a:schemeClr val="bg1"/>
                </a:solidFill>
                <a:latin typeface="微软雅黑" panose="020B0503020204020204" pitchFamily="34" charset="-122"/>
                <a:ea typeface="微软雅黑" panose="020B0503020204020204" pitchFamily="34" charset="-122"/>
              </a:rPr>
              <a:t>33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12:36	12:44	135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11:23	11:26</a:t>
            </a:r>
          </a:p>
          <a:p>
            <a:pPr algn="ctr"/>
            <a:r>
              <a:rPr lang="en-US" altLang="zh-CN" sz="2000" dirty="0">
                <a:solidFill>
                  <a:schemeClr val="bg1"/>
                </a:solidFill>
                <a:latin typeface="微软雅黑" panose="020B0503020204020204" pitchFamily="34" charset="-122"/>
                <a:ea typeface="微软雅黑" panose="020B0503020204020204" pitchFamily="34" charset="-122"/>
              </a:rPr>
              <a:t>34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12:39	12:42	136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11:29	11:32</a:t>
            </a:r>
          </a:p>
          <a:p>
            <a:pPr algn="ctr"/>
            <a:r>
              <a:rPr lang="en-US" altLang="zh-CN" sz="2000" dirty="0">
                <a:solidFill>
                  <a:schemeClr val="bg1"/>
                </a:solidFill>
                <a:latin typeface="微软雅黑" panose="020B0503020204020204" pitchFamily="34" charset="-122"/>
                <a:ea typeface="微软雅黑" panose="020B0503020204020204" pitchFamily="34" charset="-122"/>
              </a:rPr>
              <a:t>35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12:44	12:47	137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11:34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36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12:48	12:51	138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10:30</a:t>
            </a:r>
          </a:p>
          <a:p>
            <a:pPr algn="ctr"/>
            <a:r>
              <a:rPr lang="en-US" altLang="zh-CN" sz="2000" dirty="0">
                <a:solidFill>
                  <a:schemeClr val="bg1"/>
                </a:solidFill>
                <a:latin typeface="微软雅黑" panose="020B0503020204020204" pitchFamily="34" charset="-122"/>
                <a:ea typeface="微软雅黑" panose="020B0503020204020204" pitchFamily="34" charset="-122"/>
              </a:rPr>
              <a:t>37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12:51	12:54	139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11:34	11:39</a:t>
            </a:r>
          </a:p>
          <a:p>
            <a:pPr algn="ctr"/>
            <a:r>
              <a:rPr lang="en-US" altLang="zh-CN" sz="2000" dirty="0">
                <a:solidFill>
                  <a:schemeClr val="bg1"/>
                </a:solidFill>
                <a:latin typeface="微软雅黑" panose="020B0503020204020204" pitchFamily="34" charset="-122"/>
                <a:ea typeface="微软雅黑" panose="020B0503020204020204" pitchFamily="34" charset="-122"/>
              </a:rPr>
              <a:t>38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12:56	12:59	140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11:36	11:40</a:t>
            </a:r>
          </a:p>
          <a:p>
            <a:pPr algn="ctr"/>
            <a:r>
              <a:rPr lang="en-US" altLang="zh-CN" sz="2000" dirty="0">
                <a:solidFill>
                  <a:schemeClr val="bg1"/>
                </a:solidFill>
                <a:latin typeface="微软雅黑" panose="020B0503020204020204" pitchFamily="34" charset="-122"/>
                <a:ea typeface="微软雅黑" panose="020B0503020204020204" pitchFamily="34" charset="-122"/>
              </a:rPr>
              <a:t>39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13:07	13:11	141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11:41	11:45</a:t>
            </a:r>
          </a:p>
          <a:p>
            <a:pPr algn="ctr"/>
            <a:r>
              <a:rPr lang="en-US" altLang="zh-CN" sz="2000" dirty="0">
                <a:solidFill>
                  <a:schemeClr val="bg1"/>
                </a:solidFill>
                <a:latin typeface="微软雅黑" panose="020B0503020204020204" pitchFamily="34" charset="-122"/>
                <a:ea typeface="微软雅黑" panose="020B0503020204020204" pitchFamily="34" charset="-122"/>
              </a:rPr>
              <a:t>40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13:16	13:20	142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11:48	11:51</a:t>
            </a:r>
          </a:p>
          <a:p>
            <a:pPr algn="ctr"/>
            <a:r>
              <a:rPr lang="en-US" altLang="zh-CN" sz="2000" dirty="0">
                <a:solidFill>
                  <a:schemeClr val="bg1"/>
                </a:solidFill>
                <a:latin typeface="微软雅黑" panose="020B0503020204020204" pitchFamily="34" charset="-122"/>
                <a:ea typeface="微软雅黑" panose="020B0503020204020204" pitchFamily="34" charset="-122"/>
              </a:rPr>
              <a:t>41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13:19	13:22	143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11:55	11:58</a:t>
            </a:r>
          </a:p>
          <a:p>
            <a:pPr algn="ctr"/>
            <a:r>
              <a:rPr lang="en-US" altLang="zh-CN" sz="2000" dirty="0">
                <a:solidFill>
                  <a:schemeClr val="bg1"/>
                </a:solidFill>
                <a:latin typeface="微软雅黑" panose="020B0503020204020204" pitchFamily="34" charset="-122"/>
                <a:ea typeface="微软雅黑" panose="020B0503020204020204" pitchFamily="34" charset="-122"/>
              </a:rPr>
              <a:t>42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13:25	13:28	144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12:05	12:08</a:t>
            </a:r>
          </a:p>
          <a:p>
            <a:pPr algn="ctr"/>
            <a:r>
              <a:rPr lang="en-US" altLang="zh-CN" sz="2000" dirty="0">
                <a:solidFill>
                  <a:schemeClr val="bg1"/>
                </a:solidFill>
                <a:latin typeface="微软雅黑" panose="020B0503020204020204" pitchFamily="34" charset="-122"/>
                <a:ea typeface="微软雅黑" panose="020B0503020204020204" pitchFamily="34" charset="-122"/>
              </a:rPr>
              <a:t>43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13:28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145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12:17	12:22</a:t>
            </a:r>
          </a:p>
          <a:p>
            <a:pPr algn="ctr"/>
            <a:r>
              <a:rPr lang="en-US" altLang="zh-CN" sz="2000" dirty="0">
                <a:solidFill>
                  <a:schemeClr val="bg1"/>
                </a:solidFill>
                <a:latin typeface="微软雅黑" panose="020B0503020204020204" pitchFamily="34" charset="-122"/>
                <a:ea typeface="微软雅黑" panose="020B0503020204020204" pitchFamily="34" charset="-122"/>
              </a:rPr>
              <a:t>44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13:37	146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12:25	12:30</a:t>
            </a:r>
          </a:p>
          <a:p>
            <a:pPr algn="ctr"/>
            <a:r>
              <a:rPr lang="en-US" altLang="zh-CN" sz="2000" dirty="0">
                <a:solidFill>
                  <a:schemeClr val="bg1"/>
                </a:solidFill>
                <a:latin typeface="微软雅黑" panose="020B0503020204020204" pitchFamily="34" charset="-122"/>
                <a:ea typeface="微软雅黑" panose="020B0503020204020204" pitchFamily="34" charset="-122"/>
              </a:rPr>
              <a:t>45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13:46	13:50	147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12:29	12:31</a:t>
            </a:r>
          </a:p>
          <a:p>
            <a:pPr algn="ctr"/>
            <a:r>
              <a:rPr lang="en-US" altLang="zh-CN" sz="2000" dirty="0">
                <a:solidFill>
                  <a:schemeClr val="bg1"/>
                </a:solidFill>
                <a:latin typeface="微软雅黑" panose="020B0503020204020204" pitchFamily="34" charset="-122"/>
                <a:ea typeface="微软雅黑" panose="020B0503020204020204" pitchFamily="34" charset="-122"/>
              </a:rPr>
              <a:t>46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13:49	13:54	148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12:36	12:44</a:t>
            </a:r>
          </a:p>
          <a:p>
            <a:pPr algn="ctr"/>
            <a:r>
              <a:rPr lang="en-US" altLang="zh-CN" sz="2000" dirty="0">
                <a:solidFill>
                  <a:schemeClr val="bg1"/>
                </a:solidFill>
                <a:latin typeface="微软雅黑" panose="020B0503020204020204" pitchFamily="34" charset="-122"/>
                <a:ea typeface="微软雅黑" panose="020B0503020204020204" pitchFamily="34" charset="-122"/>
              </a:rPr>
              <a:t>47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13:54	13:57	149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12:41	12:45</a:t>
            </a:r>
          </a:p>
          <a:p>
            <a:pPr algn="ctr"/>
            <a:r>
              <a:rPr lang="en-US" altLang="zh-CN" sz="2000" dirty="0">
                <a:solidFill>
                  <a:schemeClr val="bg1"/>
                </a:solidFill>
                <a:latin typeface="微软雅黑" panose="020B0503020204020204" pitchFamily="34" charset="-122"/>
                <a:ea typeface="微软雅黑" panose="020B0503020204020204" pitchFamily="34" charset="-122"/>
              </a:rPr>
              <a:t>48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13:58	14:03	150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12:48	12:51</a:t>
            </a:r>
          </a:p>
          <a:p>
            <a:pPr algn="ctr"/>
            <a:r>
              <a:rPr lang="en-US" altLang="zh-CN" sz="2000" dirty="0">
                <a:solidFill>
                  <a:schemeClr val="bg1"/>
                </a:solidFill>
                <a:latin typeface="微软雅黑" panose="020B0503020204020204" pitchFamily="34" charset="-122"/>
                <a:ea typeface="微软雅黑" panose="020B0503020204020204" pitchFamily="34" charset="-122"/>
              </a:rPr>
              <a:t>49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14:04	14:09	151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12:55	12:59</a:t>
            </a:r>
          </a:p>
          <a:p>
            <a:pPr algn="ctr"/>
            <a:r>
              <a:rPr lang="en-US" altLang="zh-CN" sz="2000" dirty="0">
                <a:solidFill>
                  <a:schemeClr val="bg1"/>
                </a:solidFill>
                <a:latin typeface="微软雅黑" panose="020B0503020204020204" pitchFamily="34" charset="-122"/>
                <a:ea typeface="微软雅黑" panose="020B0503020204020204" pitchFamily="34" charset="-122"/>
              </a:rPr>
              <a:t>50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14:10	152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13:02	13:07</a:t>
            </a:r>
          </a:p>
          <a:p>
            <a:pPr algn="ctr"/>
            <a:r>
              <a:rPr lang="en-US" altLang="zh-CN" sz="2000" dirty="0">
                <a:solidFill>
                  <a:schemeClr val="bg1"/>
                </a:solidFill>
                <a:latin typeface="微软雅黑" panose="020B0503020204020204" pitchFamily="34" charset="-122"/>
                <a:ea typeface="微软雅黑" panose="020B0503020204020204" pitchFamily="34" charset="-122"/>
              </a:rPr>
              <a:t>51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14:11	14:14	153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13:08	13:12</a:t>
            </a:r>
          </a:p>
          <a:p>
            <a:pPr algn="ctr"/>
            <a:r>
              <a:rPr lang="en-US" altLang="zh-CN" sz="2000" dirty="0">
                <a:solidFill>
                  <a:schemeClr val="bg1"/>
                </a:solidFill>
                <a:latin typeface="微软雅黑" panose="020B0503020204020204" pitchFamily="34" charset="-122"/>
                <a:ea typeface="微软雅黑" panose="020B0503020204020204" pitchFamily="34" charset="-122"/>
              </a:rPr>
              <a:t>52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14:16	14:19	154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13:13	13:15</a:t>
            </a:r>
          </a:p>
          <a:p>
            <a:pPr algn="ctr"/>
            <a:r>
              <a:rPr lang="en-US" altLang="zh-CN" sz="2000" dirty="0">
                <a:solidFill>
                  <a:schemeClr val="bg1"/>
                </a:solidFill>
                <a:latin typeface="微软雅黑" panose="020B0503020204020204" pitchFamily="34" charset="-122"/>
                <a:ea typeface="微软雅黑" panose="020B0503020204020204" pitchFamily="34" charset="-122"/>
              </a:rPr>
              <a:t>53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14:22	14:26	155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13:28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54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14:28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156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13:35	13:39</a:t>
            </a:r>
          </a:p>
          <a:p>
            <a:pPr algn="ctr"/>
            <a:r>
              <a:rPr lang="en-US" altLang="zh-CN" sz="2000" dirty="0">
                <a:solidFill>
                  <a:schemeClr val="bg1"/>
                </a:solidFill>
                <a:latin typeface="微软雅黑" panose="020B0503020204020204" pitchFamily="34" charset="-122"/>
                <a:ea typeface="微软雅黑" panose="020B0503020204020204" pitchFamily="34" charset="-122"/>
              </a:rPr>
              <a:t>55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14:35	157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13:40	13:43</a:t>
            </a:r>
          </a:p>
          <a:p>
            <a:pPr algn="ctr"/>
            <a:r>
              <a:rPr lang="en-US" altLang="zh-CN" sz="2000" dirty="0">
                <a:solidFill>
                  <a:schemeClr val="bg1"/>
                </a:solidFill>
                <a:latin typeface="微软雅黑" panose="020B0503020204020204" pitchFamily="34" charset="-122"/>
                <a:ea typeface="微软雅黑" panose="020B0503020204020204" pitchFamily="34" charset="-122"/>
              </a:rPr>
              <a:t>56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15:02	158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13:48	13:51</a:t>
            </a:r>
          </a:p>
          <a:p>
            <a:pPr algn="ctr"/>
            <a:r>
              <a:rPr lang="en-US" altLang="zh-CN" sz="2000" dirty="0">
                <a:solidFill>
                  <a:schemeClr val="bg1"/>
                </a:solidFill>
                <a:latin typeface="微软雅黑" panose="020B0503020204020204" pitchFamily="34" charset="-122"/>
                <a:ea typeface="微软雅黑" panose="020B0503020204020204" pitchFamily="34" charset="-122"/>
              </a:rPr>
              <a:t>57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15:07	15:11	159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13:55	13:59</a:t>
            </a:r>
          </a:p>
          <a:p>
            <a:pPr algn="ctr"/>
            <a:r>
              <a:rPr lang="en-US" altLang="zh-CN" sz="2000" dirty="0">
                <a:solidFill>
                  <a:schemeClr val="bg1"/>
                </a:solidFill>
                <a:latin typeface="微软雅黑" panose="020B0503020204020204" pitchFamily="34" charset="-122"/>
                <a:ea typeface="微软雅黑" panose="020B0503020204020204" pitchFamily="34" charset="-122"/>
              </a:rPr>
              <a:t>58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15:14	15:21	160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14:04	14:07</a:t>
            </a:r>
          </a:p>
          <a:p>
            <a:pPr algn="ctr"/>
            <a:r>
              <a:rPr lang="en-US" altLang="zh-CN" sz="2000" dirty="0">
                <a:solidFill>
                  <a:schemeClr val="bg1"/>
                </a:solidFill>
                <a:latin typeface="微软雅黑" panose="020B0503020204020204" pitchFamily="34" charset="-122"/>
                <a:ea typeface="微软雅黑" panose="020B0503020204020204" pitchFamily="34" charset="-122"/>
              </a:rPr>
              <a:t>59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15:19	15:22	161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14:11	14:14</a:t>
            </a:r>
          </a:p>
          <a:p>
            <a:pPr algn="ctr"/>
            <a:r>
              <a:rPr lang="en-US" altLang="zh-CN" sz="2000" dirty="0">
                <a:solidFill>
                  <a:schemeClr val="bg1"/>
                </a:solidFill>
                <a:latin typeface="微软雅黑" panose="020B0503020204020204" pitchFamily="34" charset="-122"/>
                <a:ea typeface="微软雅黑" panose="020B0503020204020204" pitchFamily="34" charset="-122"/>
              </a:rPr>
              <a:t>60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15:24	15:27	162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14:17	14:26</a:t>
            </a:r>
          </a:p>
          <a:p>
            <a:pPr algn="ctr"/>
            <a:r>
              <a:rPr lang="en-US" altLang="zh-CN" sz="2000" dirty="0">
                <a:solidFill>
                  <a:schemeClr val="bg1"/>
                </a:solidFill>
                <a:latin typeface="微软雅黑" panose="020B0503020204020204" pitchFamily="34" charset="-122"/>
                <a:ea typeface="微软雅黑" panose="020B0503020204020204" pitchFamily="34" charset="-122"/>
              </a:rPr>
              <a:t>61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15:27	15:30	163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14:28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62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15:32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164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14:33	14:36</a:t>
            </a:r>
          </a:p>
          <a:p>
            <a:pPr algn="ctr"/>
            <a:r>
              <a:rPr lang="en-US" altLang="zh-CN" sz="2000" dirty="0">
                <a:solidFill>
                  <a:schemeClr val="bg1"/>
                </a:solidFill>
                <a:latin typeface="微软雅黑" panose="020B0503020204020204" pitchFamily="34" charset="-122"/>
                <a:ea typeface="微软雅黑" panose="020B0503020204020204" pitchFamily="34" charset="-122"/>
              </a:rPr>
              <a:t>63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15:36	165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14:42	14:45</a:t>
            </a:r>
          </a:p>
          <a:p>
            <a:pPr algn="ctr"/>
            <a:r>
              <a:rPr lang="en-US" altLang="zh-CN" sz="2000" dirty="0">
                <a:solidFill>
                  <a:schemeClr val="bg1"/>
                </a:solidFill>
                <a:latin typeface="微软雅黑" panose="020B0503020204020204" pitchFamily="34" charset="-122"/>
                <a:ea typeface="微软雅黑" panose="020B0503020204020204" pitchFamily="34" charset="-122"/>
              </a:rPr>
              <a:t>64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15:43	15:47	166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14:53	14:56</a:t>
            </a:r>
          </a:p>
          <a:p>
            <a:pPr algn="ctr"/>
            <a:r>
              <a:rPr lang="en-US" altLang="zh-CN" sz="2000" dirty="0">
                <a:solidFill>
                  <a:schemeClr val="bg1"/>
                </a:solidFill>
                <a:latin typeface="微软雅黑" panose="020B0503020204020204" pitchFamily="34" charset="-122"/>
                <a:ea typeface="微软雅黑" panose="020B0503020204020204" pitchFamily="34" charset="-122"/>
              </a:rPr>
              <a:t>65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15:51	15:54	167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14:57	15:00</a:t>
            </a:r>
          </a:p>
          <a:p>
            <a:pPr algn="ctr"/>
            <a:r>
              <a:rPr lang="en-US" altLang="zh-CN" sz="2000" dirty="0">
                <a:solidFill>
                  <a:schemeClr val="bg1"/>
                </a:solidFill>
                <a:latin typeface="微软雅黑" panose="020B0503020204020204" pitchFamily="34" charset="-122"/>
                <a:ea typeface="微软雅黑" panose="020B0503020204020204" pitchFamily="34" charset="-122"/>
              </a:rPr>
              <a:t>66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15:56	15:59	168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15:09	15:12</a:t>
            </a:r>
          </a:p>
          <a:p>
            <a:pPr algn="ctr"/>
            <a:r>
              <a:rPr lang="en-US" altLang="zh-CN" sz="2000" dirty="0">
                <a:solidFill>
                  <a:schemeClr val="bg1"/>
                </a:solidFill>
                <a:latin typeface="微软雅黑" panose="020B0503020204020204" pitchFamily="34" charset="-122"/>
                <a:ea typeface="微软雅黑" panose="020B0503020204020204" pitchFamily="34" charset="-122"/>
              </a:rPr>
              <a:t>67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16:00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169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15:17	15:20</a:t>
            </a:r>
          </a:p>
          <a:p>
            <a:pPr algn="ctr"/>
            <a:r>
              <a:rPr lang="en-US" altLang="zh-CN" sz="2000" dirty="0">
                <a:solidFill>
                  <a:schemeClr val="bg1"/>
                </a:solidFill>
                <a:latin typeface="微软雅黑" panose="020B0503020204020204" pitchFamily="34" charset="-122"/>
                <a:ea typeface="微软雅黑" panose="020B0503020204020204" pitchFamily="34" charset="-122"/>
              </a:rPr>
              <a:t>68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16:07	16:10	170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15:19	15:23</a:t>
            </a:r>
          </a:p>
          <a:p>
            <a:pPr algn="ctr"/>
            <a:r>
              <a:rPr lang="en-US" altLang="zh-CN" sz="2000" dirty="0">
                <a:solidFill>
                  <a:schemeClr val="bg1"/>
                </a:solidFill>
                <a:latin typeface="微软雅黑" panose="020B0503020204020204" pitchFamily="34" charset="-122"/>
                <a:ea typeface="微软雅黑" panose="020B0503020204020204" pitchFamily="34" charset="-122"/>
              </a:rPr>
              <a:t>69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16:11	16:14	171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15:26	15:29</a:t>
            </a:r>
          </a:p>
          <a:p>
            <a:pPr algn="ctr"/>
            <a:r>
              <a:rPr lang="en-US" altLang="zh-CN" sz="2000" dirty="0">
                <a:solidFill>
                  <a:schemeClr val="bg1"/>
                </a:solidFill>
                <a:latin typeface="微软雅黑" panose="020B0503020204020204" pitchFamily="34" charset="-122"/>
                <a:ea typeface="微软雅黑" panose="020B0503020204020204" pitchFamily="34" charset="-122"/>
              </a:rPr>
              <a:t>70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16:17	16:20	172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15:31	15:34</a:t>
            </a:r>
          </a:p>
          <a:p>
            <a:pPr algn="ctr"/>
            <a:r>
              <a:rPr lang="en-US" altLang="zh-CN" sz="2000" dirty="0">
                <a:solidFill>
                  <a:schemeClr val="bg1"/>
                </a:solidFill>
                <a:latin typeface="微软雅黑" panose="020B0503020204020204" pitchFamily="34" charset="-122"/>
                <a:ea typeface="微软雅黑" panose="020B0503020204020204" pitchFamily="34" charset="-122"/>
              </a:rPr>
              <a:t>71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16:22	16:26	173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15:39	15:42</a:t>
            </a:r>
          </a:p>
          <a:p>
            <a:pPr algn="ctr"/>
            <a:r>
              <a:rPr lang="en-US" altLang="zh-CN" sz="2000" dirty="0">
                <a:solidFill>
                  <a:schemeClr val="bg1"/>
                </a:solidFill>
                <a:latin typeface="微软雅黑" panose="020B0503020204020204" pitchFamily="34" charset="-122"/>
                <a:ea typeface="微软雅黑" panose="020B0503020204020204" pitchFamily="34" charset="-122"/>
              </a:rPr>
              <a:t>72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16:24	16:27	174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15:48	15:53</a:t>
            </a:r>
          </a:p>
          <a:p>
            <a:pPr algn="ctr"/>
            <a:r>
              <a:rPr lang="en-US" altLang="zh-CN" sz="2000" dirty="0">
                <a:solidFill>
                  <a:schemeClr val="bg1"/>
                </a:solidFill>
                <a:latin typeface="微软雅黑" panose="020B0503020204020204" pitchFamily="34" charset="-122"/>
                <a:ea typeface="微软雅黑" panose="020B0503020204020204" pitchFamily="34" charset="-122"/>
              </a:rPr>
              <a:t>73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16:27	16:30	175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15:53	15:56</a:t>
            </a:r>
          </a:p>
          <a:p>
            <a:pPr algn="ctr"/>
            <a:r>
              <a:rPr lang="en-US" altLang="zh-CN" sz="2000" dirty="0">
                <a:solidFill>
                  <a:schemeClr val="bg1"/>
                </a:solidFill>
                <a:latin typeface="微软雅黑" panose="020B0503020204020204" pitchFamily="34" charset="-122"/>
                <a:ea typeface="微软雅黑" panose="020B0503020204020204" pitchFamily="34" charset="-122"/>
              </a:rPr>
              <a:t>74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16:31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176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15:57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75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16:45	177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16:18</a:t>
            </a:r>
          </a:p>
          <a:p>
            <a:pPr algn="ctr"/>
            <a:r>
              <a:rPr lang="en-US" altLang="zh-CN" sz="2000" dirty="0">
                <a:solidFill>
                  <a:schemeClr val="bg1"/>
                </a:solidFill>
                <a:latin typeface="微软雅黑" panose="020B0503020204020204" pitchFamily="34" charset="-122"/>
                <a:ea typeface="微软雅黑" panose="020B0503020204020204" pitchFamily="34" charset="-122"/>
              </a:rPr>
              <a:t>76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16:49	178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16:23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17:11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179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16:23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17:17	17:20	180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16:29	16:32</a:t>
            </a:r>
          </a:p>
          <a:p>
            <a:pPr algn="ctr"/>
            <a:r>
              <a:rPr lang="en-US" altLang="zh-CN" sz="2000" dirty="0">
                <a:solidFill>
                  <a:schemeClr val="bg1"/>
                </a:solidFill>
                <a:latin typeface="微软雅黑" panose="020B0503020204020204" pitchFamily="34" charset="-122"/>
                <a:ea typeface="微软雅黑" panose="020B0503020204020204" pitchFamily="34" charset="-122"/>
              </a:rPr>
              <a:t>79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17:24	17:27	181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16:34	16:37</a:t>
            </a:r>
          </a:p>
          <a:p>
            <a:pPr algn="ctr"/>
            <a:r>
              <a:rPr lang="en-US" altLang="zh-CN" sz="2000" dirty="0">
                <a:solidFill>
                  <a:schemeClr val="bg1"/>
                </a:solidFill>
                <a:latin typeface="微软雅黑" panose="020B0503020204020204" pitchFamily="34" charset="-122"/>
                <a:ea typeface="微软雅黑" panose="020B0503020204020204" pitchFamily="34" charset="-122"/>
              </a:rPr>
              <a:t>80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17:29	17:32	182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16:39	16:42</a:t>
            </a:r>
          </a:p>
          <a:p>
            <a:pPr algn="ctr"/>
            <a:r>
              <a:rPr lang="en-US" altLang="zh-CN" sz="2000" dirty="0">
                <a:solidFill>
                  <a:schemeClr val="bg1"/>
                </a:solidFill>
                <a:latin typeface="微软雅黑" panose="020B0503020204020204" pitchFamily="34" charset="-122"/>
                <a:ea typeface="微软雅黑" panose="020B0503020204020204" pitchFamily="34" charset="-122"/>
              </a:rPr>
              <a:t>81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17:35	17:38	183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16:48	16:54</a:t>
            </a:r>
          </a:p>
          <a:p>
            <a:pPr algn="ctr"/>
            <a:r>
              <a:rPr lang="en-US" altLang="zh-CN" sz="2000" dirty="0">
                <a:solidFill>
                  <a:schemeClr val="bg1"/>
                </a:solidFill>
                <a:latin typeface="微软雅黑" panose="020B0503020204020204" pitchFamily="34" charset="-122"/>
                <a:ea typeface="微软雅黑" panose="020B0503020204020204" pitchFamily="34" charset="-122"/>
              </a:rPr>
              <a:t>82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17:41	17:45	184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17:04	17:07</a:t>
            </a:r>
          </a:p>
          <a:p>
            <a:pPr algn="ctr"/>
            <a:r>
              <a:rPr lang="en-US" altLang="zh-CN" sz="2000" dirty="0">
                <a:solidFill>
                  <a:schemeClr val="bg1"/>
                </a:solidFill>
                <a:latin typeface="微软雅黑" panose="020B0503020204020204" pitchFamily="34" charset="-122"/>
                <a:ea typeface="微软雅黑" panose="020B0503020204020204" pitchFamily="34" charset="-122"/>
              </a:rPr>
              <a:t>83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17:46	17:49	185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17:13	17:16</a:t>
            </a:r>
          </a:p>
          <a:p>
            <a:pPr algn="ctr"/>
            <a:r>
              <a:rPr lang="en-US" altLang="zh-CN" sz="2000" dirty="0">
                <a:solidFill>
                  <a:schemeClr val="bg1"/>
                </a:solidFill>
                <a:latin typeface="微软雅黑" panose="020B0503020204020204" pitchFamily="34" charset="-122"/>
                <a:ea typeface="微软雅黑" panose="020B0503020204020204" pitchFamily="34" charset="-122"/>
              </a:rPr>
              <a:t>84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17:58	18:13	186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15:18</a:t>
            </a:r>
          </a:p>
          <a:p>
            <a:pPr algn="ctr"/>
            <a:r>
              <a:rPr lang="en-US" altLang="zh-CN" sz="2000" dirty="0">
                <a:solidFill>
                  <a:schemeClr val="bg1"/>
                </a:solidFill>
                <a:latin typeface="微软雅黑" panose="020B0503020204020204" pitchFamily="34" charset="-122"/>
                <a:ea typeface="微软雅黑" panose="020B0503020204020204" pitchFamily="34" charset="-122"/>
              </a:rPr>
              <a:t>85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18:01	18:03	187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17:18	17:22</a:t>
            </a:r>
          </a:p>
          <a:p>
            <a:pPr algn="ctr"/>
            <a:r>
              <a:rPr lang="en-US" altLang="zh-CN" sz="2000" dirty="0">
                <a:solidFill>
                  <a:schemeClr val="bg1"/>
                </a:solidFill>
                <a:latin typeface="微软雅黑" panose="020B0503020204020204" pitchFamily="34" charset="-122"/>
                <a:ea typeface="微软雅黑" panose="020B0503020204020204" pitchFamily="34" charset="-122"/>
              </a:rPr>
              <a:t>86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18:19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188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17:30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87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18:38	18:41	189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17:32</a:t>
            </a:r>
          </a:p>
          <a:p>
            <a:pPr algn="ctr"/>
            <a:r>
              <a:rPr lang="en-US" altLang="zh-CN" sz="2000" dirty="0">
                <a:solidFill>
                  <a:schemeClr val="bg1"/>
                </a:solidFill>
                <a:latin typeface="微软雅黑" panose="020B0503020204020204" pitchFamily="34" charset="-122"/>
                <a:ea typeface="微软雅黑" panose="020B0503020204020204" pitchFamily="34" charset="-122"/>
              </a:rPr>
              <a:t>88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19:24	19:28	190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17:40	17:45</a:t>
            </a:r>
          </a:p>
          <a:p>
            <a:pPr algn="ctr"/>
            <a:r>
              <a:rPr lang="en-US" altLang="zh-CN" sz="2000" dirty="0">
                <a:solidFill>
                  <a:schemeClr val="bg1"/>
                </a:solidFill>
                <a:latin typeface="微软雅黑" panose="020B0503020204020204" pitchFamily="34" charset="-122"/>
                <a:ea typeface="微软雅黑" panose="020B0503020204020204" pitchFamily="34" charset="-122"/>
              </a:rPr>
              <a:t>89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19:33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191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17:52	17:55</a:t>
            </a:r>
          </a:p>
          <a:p>
            <a:pPr algn="ctr"/>
            <a:r>
              <a:rPr lang="en-US" altLang="zh-CN" sz="2000" dirty="0">
                <a:solidFill>
                  <a:schemeClr val="bg1"/>
                </a:solidFill>
                <a:latin typeface="微软雅黑" panose="020B0503020204020204" pitchFamily="34" charset="-122"/>
                <a:ea typeface="微软雅黑" panose="020B0503020204020204" pitchFamily="34" charset="-122"/>
              </a:rPr>
              <a:t>90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19:40	19:44	192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18:07	18:11</a:t>
            </a:r>
          </a:p>
          <a:p>
            <a:pPr algn="ctr"/>
            <a:r>
              <a:rPr lang="en-US" altLang="zh-CN" sz="2000" dirty="0">
                <a:solidFill>
                  <a:schemeClr val="bg1"/>
                </a:solidFill>
                <a:latin typeface="微软雅黑" panose="020B0503020204020204" pitchFamily="34" charset="-122"/>
                <a:ea typeface="微软雅黑" panose="020B0503020204020204" pitchFamily="34" charset="-122"/>
              </a:rPr>
              <a:t>91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19:45	19:50	193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18:17	18:20</a:t>
            </a:r>
          </a:p>
          <a:p>
            <a:pPr algn="ctr"/>
            <a:r>
              <a:rPr lang="en-US" altLang="zh-CN" sz="2000" dirty="0">
                <a:solidFill>
                  <a:schemeClr val="bg1"/>
                </a:solidFill>
                <a:latin typeface="微软雅黑" panose="020B0503020204020204" pitchFamily="34" charset="-122"/>
                <a:ea typeface="微软雅黑" panose="020B0503020204020204" pitchFamily="34" charset="-122"/>
              </a:rPr>
              <a:t>92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19:57	20:12	194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18:27	18:30</a:t>
            </a:r>
          </a:p>
          <a:p>
            <a:pPr algn="ctr"/>
            <a:r>
              <a:rPr lang="en-US" altLang="zh-CN" sz="2000" dirty="0">
                <a:solidFill>
                  <a:schemeClr val="bg1"/>
                </a:solidFill>
                <a:latin typeface="微软雅黑" panose="020B0503020204020204" pitchFamily="34" charset="-122"/>
                <a:ea typeface="微软雅黑" panose="020B0503020204020204" pitchFamily="34" charset="-122"/>
              </a:rPr>
              <a:t>93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20:05	20:08	195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18:34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94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20:11	20:15	196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18:41	18:44</a:t>
            </a:r>
          </a:p>
          <a:p>
            <a:pPr algn="ctr"/>
            <a:r>
              <a:rPr lang="en-US" altLang="zh-CN" sz="2000" dirty="0">
                <a:solidFill>
                  <a:schemeClr val="bg1"/>
                </a:solidFill>
                <a:latin typeface="微软雅黑" panose="020B0503020204020204" pitchFamily="34" charset="-122"/>
                <a:ea typeface="微软雅黑" panose="020B0503020204020204" pitchFamily="34" charset="-122"/>
              </a:rPr>
              <a:t>95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20:32	20:36	197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18:50	18:53</a:t>
            </a:r>
          </a:p>
          <a:p>
            <a:pPr algn="ctr"/>
            <a:r>
              <a:rPr lang="en-US" altLang="zh-CN" sz="2000" dirty="0">
                <a:solidFill>
                  <a:schemeClr val="bg1"/>
                </a:solidFill>
                <a:latin typeface="微软雅黑" panose="020B0503020204020204" pitchFamily="34" charset="-122"/>
                <a:ea typeface="微软雅黑" panose="020B0503020204020204" pitchFamily="34" charset="-122"/>
              </a:rPr>
              <a:t>96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20:49	20:52	198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19:06	19:11</a:t>
            </a:r>
          </a:p>
          <a:p>
            <a:pPr algn="ctr"/>
            <a:r>
              <a:rPr lang="en-US" altLang="zh-CN" sz="2000" dirty="0">
                <a:solidFill>
                  <a:schemeClr val="bg1"/>
                </a:solidFill>
                <a:latin typeface="微软雅黑" panose="020B0503020204020204" pitchFamily="34" charset="-122"/>
                <a:ea typeface="微软雅黑" panose="020B0503020204020204" pitchFamily="34" charset="-122"/>
              </a:rPr>
              <a:t>97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21:09	21:13	199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19:25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98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21:26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200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19:31</a:t>
            </a:r>
          </a:p>
          <a:p>
            <a:pPr algn="ctr"/>
            <a:r>
              <a:rPr lang="en-US" altLang="zh-CN" sz="2000" dirty="0">
                <a:solidFill>
                  <a:schemeClr val="bg1"/>
                </a:solidFill>
                <a:latin typeface="微软雅黑" panose="020B0503020204020204" pitchFamily="34" charset="-122"/>
                <a:ea typeface="微软雅黑" panose="020B0503020204020204" pitchFamily="34" charset="-122"/>
              </a:rPr>
              <a:t>99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21:34	21:37	201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20:04	20:08</a:t>
            </a:r>
          </a:p>
          <a:p>
            <a:pPr algn="ctr"/>
            <a:r>
              <a:rPr lang="en-US" altLang="zh-CN" sz="2000" dirty="0">
                <a:solidFill>
                  <a:schemeClr val="bg1"/>
                </a:solidFill>
                <a:latin typeface="微软雅黑" panose="020B0503020204020204" pitchFamily="34" charset="-122"/>
                <a:ea typeface="微软雅黑" panose="020B0503020204020204" pitchFamily="34" charset="-122"/>
              </a:rPr>
              <a:t>100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22:37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20:06	20:15</a:t>
            </a:r>
          </a:p>
          <a:p>
            <a:pPr algn="ctr"/>
            <a:r>
              <a:rPr lang="en-US" altLang="zh-CN" sz="2000" dirty="0">
                <a:solidFill>
                  <a:schemeClr val="bg1"/>
                </a:solidFill>
                <a:latin typeface="微软雅黑" panose="020B0503020204020204" pitchFamily="34" charset="-122"/>
                <a:ea typeface="微软雅黑" panose="020B0503020204020204" pitchFamily="34" charset="-122"/>
              </a:rPr>
              <a:t>101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22:44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20:25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102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23:14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22:31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704450" y="2063047"/>
            <a:ext cx="8999834" cy="4528457"/>
            <a:chOff x="2394857" y="2017486"/>
            <a:chExt cx="8999834" cy="4528457"/>
          </a:xfrm>
        </p:grpSpPr>
        <p:sp>
          <p:nvSpPr>
            <p:cNvPr id="14" name="矩形 13"/>
            <p:cNvSpPr/>
            <p:nvPr/>
          </p:nvSpPr>
          <p:spPr>
            <a:xfrm>
              <a:off x="2394857" y="2017486"/>
              <a:ext cx="8999834" cy="4528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5" name="对象 14"/>
            <p:cNvGraphicFramePr>
              <a:graphicFrameLocks noChangeAspect="1"/>
            </p:cNvGraphicFramePr>
            <p:nvPr>
              <p:extLst>
                <p:ext uri="{D42A27DB-BD31-4B8C-83A1-F6EECF244321}">
                  <p14:modId xmlns:p14="http://schemas.microsoft.com/office/powerpoint/2010/main" val="387117614"/>
                </p:ext>
              </p:extLst>
            </p:nvPr>
          </p:nvGraphicFramePr>
          <p:xfrm>
            <a:off x="2595615" y="2206513"/>
            <a:ext cx="8524875" cy="4105275"/>
          </p:xfrm>
          <a:graphic>
            <a:graphicData uri="http://schemas.openxmlformats.org/presentationml/2006/ole">
              <mc:AlternateContent xmlns:mc="http://schemas.openxmlformats.org/markup-compatibility/2006">
                <mc:Choice xmlns:v="urn:schemas-microsoft-com:vml" Requires="v">
                  <p:oleObj spid="_x0000_s9392" name="Visio" r:id="rId5" imgW="8524822" imgH="4133949" progId="Visio.Drawing.15">
                    <p:embed/>
                  </p:oleObj>
                </mc:Choice>
                <mc:Fallback>
                  <p:oleObj name="Visio" r:id="rId5" imgW="8524822" imgH="4133949" progId="Visio.Drawing.1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5615" y="2206513"/>
                          <a:ext cx="8524875" cy="410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6" name="组合 15"/>
          <p:cNvGrpSpPr/>
          <p:nvPr/>
        </p:nvGrpSpPr>
        <p:grpSpPr>
          <a:xfrm>
            <a:off x="1704450" y="2081430"/>
            <a:ext cx="8999834" cy="4528457"/>
            <a:chOff x="11481235" y="1279849"/>
            <a:chExt cx="8999834" cy="4528457"/>
          </a:xfrm>
        </p:grpSpPr>
        <p:sp>
          <p:nvSpPr>
            <p:cNvPr id="17" name="矩形 16"/>
            <p:cNvSpPr/>
            <p:nvPr/>
          </p:nvSpPr>
          <p:spPr>
            <a:xfrm>
              <a:off x="11481235" y="1279849"/>
              <a:ext cx="8999834" cy="4528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8" name="对象 17"/>
            <p:cNvGraphicFramePr>
              <a:graphicFrameLocks noChangeAspect="1"/>
            </p:cNvGraphicFramePr>
            <p:nvPr>
              <p:extLst>
                <p:ext uri="{D42A27DB-BD31-4B8C-83A1-F6EECF244321}">
                  <p14:modId xmlns:p14="http://schemas.microsoft.com/office/powerpoint/2010/main" val="1188760075"/>
                </p:ext>
              </p:extLst>
            </p:nvPr>
          </p:nvGraphicFramePr>
          <p:xfrm>
            <a:off x="12501769" y="1489782"/>
            <a:ext cx="6958766" cy="4108589"/>
          </p:xfrm>
          <a:graphic>
            <a:graphicData uri="http://schemas.openxmlformats.org/presentationml/2006/ole">
              <mc:AlternateContent xmlns:mc="http://schemas.openxmlformats.org/markup-compatibility/2006">
                <mc:Choice xmlns:v="urn:schemas-microsoft-com:vml" Requires="v">
                  <p:oleObj spid="_x0000_s9393" name="Visio" r:id="rId7" imgW="8524822" imgH="5038882" progId="Visio.Drawing.15">
                    <p:embed/>
                  </p:oleObj>
                </mc:Choice>
                <mc:Fallback>
                  <p:oleObj name="Visio" r:id="rId7" imgW="8524822" imgH="5038882" progId="Visio.Drawing.1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01769" y="1489782"/>
                          <a:ext cx="6958766" cy="4108589"/>
                        </a:xfrm>
                        <a:prstGeom prst="rect">
                          <a:avLst/>
                        </a:prstGeom>
                        <a:noFill/>
                      </p:spPr>
                    </p:pic>
                  </p:oleObj>
                </mc:Fallback>
              </mc:AlternateContent>
            </a:graphicData>
          </a:graphic>
        </p:graphicFrame>
      </p:grpSp>
      <p:cxnSp>
        <p:nvCxnSpPr>
          <p:cNvPr id="28"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3" name="Picture 5" descr="\\MAGNUM\Projects\Microsoft\Cloud Power FY12\Design\Icons\PNGs\Self_Service.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20" name="矩形 19"/>
          <p:cNvSpPr/>
          <p:nvPr/>
        </p:nvSpPr>
        <p:spPr>
          <a:xfrm>
            <a:off x="0" y="1237277"/>
            <a:ext cx="354127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到发线运用计划编制</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14</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3"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custDataLst>
      <p:tags r:id="rId2"/>
    </p:custDataLst>
    <p:extLst>
      <p:ext uri="{BB962C8B-B14F-4D97-AF65-F5344CB8AC3E}">
        <p14:creationId xmlns:p14="http://schemas.microsoft.com/office/powerpoint/2010/main" val="42204575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xit" presetSubtype="1" fill="hold" grpId="1" nodeType="clickEffect">
                                      <p:stCondLst>
                                        <p:cond delay="0"/>
                                      </p:stCondLst>
                                      <p:childTnLst>
                                        <p:anim calcmode="lin" valueType="num">
                                          <p:cBhvr additive="base">
                                            <p:cTn id="17" dur="4000"/>
                                            <p:tgtEl>
                                              <p:spTgt spid="12"/>
                                            </p:tgtEl>
                                            <p:attrNameLst>
                                              <p:attrName>ppt_y</p:attrName>
                                            </p:attrNameLst>
                                          </p:cBhvr>
                                          <p:tavLst>
                                            <p:tav tm="0">
                                              <p:val>
                                                <p:strVal val="#ppt_y"/>
                                              </p:val>
                                            </p:tav>
                                            <p:tav tm="100000">
                                              <p:val>
                                                <p:strVal val="#ppt_y-#ppt_h*1.125000"/>
                                              </p:val>
                                            </p:tav>
                                          </p:tavLst>
                                        </p:anim>
                                        <p:animEffect transition="out" filter="wipe(up)">
                                          <p:cBhvr>
                                            <p:cTn id="18" dur="4000"/>
                                            <p:tgtEl>
                                              <p:spTgt spid="12"/>
                                            </p:tgtEl>
                                          </p:cBhvr>
                                        </p:animEffect>
                                        <p:set>
                                          <p:cBhvr>
                                            <p:cTn id="19" dur="1" fill="hold">
                                              <p:stCondLst>
                                                <p:cond delay="3999"/>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2" accel="20000" fill="hold" nodeType="clickEffect" p14:presetBounceEnd="50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50000">
                                          <p:cBhvr additive="base">
                                            <p:cTn id="24" dur="10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25"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8" accel="30667" fill="hold" nodeType="clickEffect">
                                      <p:stCondLst>
                                        <p:cond delay="0"/>
                                      </p:stCondLst>
                                      <p:childTnLst>
                                        <p:anim calcmode="lin" valueType="num">
                                          <p:cBhvr additive="base">
                                            <p:cTn id="29" dur="750"/>
                                            <p:tgtEl>
                                              <p:spTgt spid="13"/>
                                            </p:tgtEl>
                                            <p:attrNameLst>
                                              <p:attrName>ppt_x</p:attrName>
                                            </p:attrNameLst>
                                          </p:cBhvr>
                                          <p:tavLst>
                                            <p:tav tm="0">
                                              <p:val>
                                                <p:strVal val="ppt_x"/>
                                              </p:val>
                                            </p:tav>
                                            <p:tav tm="100000">
                                              <p:val>
                                                <p:strVal val="0-ppt_w/2"/>
                                              </p:val>
                                            </p:tav>
                                          </p:tavLst>
                                        </p:anim>
                                        <p:anim calcmode="lin" valueType="num">
                                          <p:cBhvr additive="base">
                                            <p:cTn id="30" dur="750"/>
                                            <p:tgtEl>
                                              <p:spTgt spid="13"/>
                                            </p:tgtEl>
                                            <p:attrNameLst>
                                              <p:attrName>ppt_y</p:attrName>
                                            </p:attrNameLst>
                                          </p:cBhvr>
                                          <p:tavLst>
                                            <p:tav tm="0">
                                              <p:val>
                                                <p:strVal val="ppt_y"/>
                                              </p:val>
                                            </p:tav>
                                            <p:tav tm="100000">
                                              <p:val>
                                                <p:strVal val="ppt_y"/>
                                              </p:val>
                                            </p:tav>
                                          </p:tavLst>
                                        </p:anim>
                                        <p:set>
                                          <p:cBhvr>
                                            <p:cTn id="31" dur="1" fill="hold">
                                              <p:stCondLst>
                                                <p:cond delay="749"/>
                                              </p:stCondLst>
                                            </p:cTn>
                                            <p:tgtEl>
                                              <p:spTgt spid="13"/>
                                            </p:tgtEl>
                                            <p:attrNameLst>
                                              <p:attrName>style.visibility</p:attrName>
                                            </p:attrNameLst>
                                          </p:cBhvr>
                                          <p:to>
                                            <p:strVal val="hidden"/>
                                          </p:to>
                                        </p:set>
                                      </p:childTnLst>
                                    </p:cTn>
                                  </p:par>
                                </p:childTnLst>
                              </p:cTn>
                            </p:par>
                            <p:par>
                              <p:cTn id="32" fill="hold">
                                <p:stCondLst>
                                  <p:cond delay="750"/>
                                </p:stCondLst>
                                <p:childTnLst>
                                  <p:par>
                                    <p:cTn id="33" presetID="2" presetClass="entr" presetSubtype="2" accel="20000" fill="hold" nodeType="afterEffect" p14:presetBounceEnd="50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50000">
                                          <p:cBhvr additive="base">
                                            <p:cTn id="35" dur="1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36"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2" grpId="2"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xit" presetSubtype="1" fill="hold" grpId="1" nodeType="clickEffect">
                                      <p:stCondLst>
                                        <p:cond delay="0"/>
                                      </p:stCondLst>
                                      <p:childTnLst>
                                        <p:anim calcmode="lin" valueType="num">
                                          <p:cBhvr additive="base">
                                            <p:cTn id="17" dur="4000"/>
                                            <p:tgtEl>
                                              <p:spTgt spid="12"/>
                                            </p:tgtEl>
                                            <p:attrNameLst>
                                              <p:attrName>ppt_y</p:attrName>
                                            </p:attrNameLst>
                                          </p:cBhvr>
                                          <p:tavLst>
                                            <p:tav tm="0">
                                              <p:val>
                                                <p:strVal val="#ppt_y"/>
                                              </p:val>
                                            </p:tav>
                                            <p:tav tm="100000">
                                              <p:val>
                                                <p:strVal val="#ppt_y-#ppt_h*1.125000"/>
                                              </p:val>
                                            </p:tav>
                                          </p:tavLst>
                                        </p:anim>
                                        <p:animEffect transition="out" filter="wipe(up)">
                                          <p:cBhvr>
                                            <p:cTn id="18" dur="4000"/>
                                            <p:tgtEl>
                                              <p:spTgt spid="12"/>
                                            </p:tgtEl>
                                          </p:cBhvr>
                                        </p:animEffect>
                                        <p:set>
                                          <p:cBhvr>
                                            <p:cTn id="19" dur="1" fill="hold">
                                              <p:stCondLst>
                                                <p:cond delay="3999"/>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2" accel="2000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1+#ppt_w/2"/>
                                              </p:val>
                                            </p:tav>
                                            <p:tav tm="100000">
                                              <p:val>
                                                <p:strVal val="#ppt_x"/>
                                              </p:val>
                                            </p:tav>
                                          </p:tavLst>
                                        </p:anim>
                                        <p:anim calcmode="lin" valueType="num">
                                          <p:cBhvr additive="base">
                                            <p:cTn id="25"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8" accel="30667" fill="hold" nodeType="clickEffect">
                                      <p:stCondLst>
                                        <p:cond delay="0"/>
                                      </p:stCondLst>
                                      <p:childTnLst>
                                        <p:anim calcmode="lin" valueType="num">
                                          <p:cBhvr additive="base">
                                            <p:cTn id="29" dur="750"/>
                                            <p:tgtEl>
                                              <p:spTgt spid="13"/>
                                            </p:tgtEl>
                                            <p:attrNameLst>
                                              <p:attrName>ppt_x</p:attrName>
                                            </p:attrNameLst>
                                          </p:cBhvr>
                                          <p:tavLst>
                                            <p:tav tm="0">
                                              <p:val>
                                                <p:strVal val="ppt_x"/>
                                              </p:val>
                                            </p:tav>
                                            <p:tav tm="100000">
                                              <p:val>
                                                <p:strVal val="0-ppt_w/2"/>
                                              </p:val>
                                            </p:tav>
                                          </p:tavLst>
                                        </p:anim>
                                        <p:anim calcmode="lin" valueType="num">
                                          <p:cBhvr additive="base">
                                            <p:cTn id="30" dur="750"/>
                                            <p:tgtEl>
                                              <p:spTgt spid="13"/>
                                            </p:tgtEl>
                                            <p:attrNameLst>
                                              <p:attrName>ppt_y</p:attrName>
                                            </p:attrNameLst>
                                          </p:cBhvr>
                                          <p:tavLst>
                                            <p:tav tm="0">
                                              <p:val>
                                                <p:strVal val="ppt_y"/>
                                              </p:val>
                                            </p:tav>
                                            <p:tav tm="100000">
                                              <p:val>
                                                <p:strVal val="ppt_y"/>
                                              </p:val>
                                            </p:tav>
                                          </p:tavLst>
                                        </p:anim>
                                        <p:set>
                                          <p:cBhvr>
                                            <p:cTn id="31" dur="1" fill="hold">
                                              <p:stCondLst>
                                                <p:cond delay="749"/>
                                              </p:stCondLst>
                                            </p:cTn>
                                            <p:tgtEl>
                                              <p:spTgt spid="13"/>
                                            </p:tgtEl>
                                            <p:attrNameLst>
                                              <p:attrName>style.visibility</p:attrName>
                                            </p:attrNameLst>
                                          </p:cBhvr>
                                          <p:to>
                                            <p:strVal val="hidden"/>
                                          </p:to>
                                        </p:set>
                                      </p:childTnLst>
                                    </p:cTn>
                                  </p:par>
                                </p:childTnLst>
                              </p:cTn>
                            </p:par>
                            <p:par>
                              <p:cTn id="32" fill="hold">
                                <p:stCondLst>
                                  <p:cond delay="750"/>
                                </p:stCondLst>
                                <p:childTnLst>
                                  <p:par>
                                    <p:cTn id="33" presetID="2" presetClass="entr" presetSubtype="2" accel="2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000" fill="hold"/>
                                            <p:tgtEl>
                                              <p:spTgt spid="16"/>
                                            </p:tgtEl>
                                            <p:attrNameLst>
                                              <p:attrName>ppt_x</p:attrName>
                                            </p:attrNameLst>
                                          </p:cBhvr>
                                          <p:tavLst>
                                            <p:tav tm="0">
                                              <p:val>
                                                <p:strVal val="1+#ppt_w/2"/>
                                              </p:val>
                                            </p:tav>
                                            <p:tav tm="100000">
                                              <p:val>
                                                <p:strVal val="#ppt_x"/>
                                              </p:val>
                                            </p:tav>
                                          </p:tavLst>
                                        </p:anim>
                                        <p:anim calcmode="lin" valueType="num">
                                          <p:cBhvr additive="base">
                                            <p:cTn id="36"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2" grpId="2" animBg="1"/>
          <p:bldP spid="2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均衡</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7" name="矩形 6"/>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panose="020B0503020204020204" pitchFamily="34" charset="-122"/>
                <a:ea typeface="微软雅黑" panose="020B0503020204020204" pitchFamily="34" charset="-122"/>
              </a:rPr>
              <a:t>站调安排的到发线运用计划</a:t>
            </a:r>
            <a:endParaRPr lang="zh-CN" altLang="en-US" sz="24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625600" y="2410130"/>
            <a:ext cx="1277257" cy="3338286"/>
            <a:chOff x="1625600" y="2410130"/>
            <a:chExt cx="1277257" cy="3338286"/>
          </a:xfrm>
        </p:grpSpPr>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17" name="组合 16"/>
          <p:cNvGrpSpPr/>
          <p:nvPr/>
        </p:nvGrpSpPr>
        <p:grpSpPr>
          <a:xfrm>
            <a:off x="4093029" y="2410130"/>
            <a:ext cx="1277257" cy="3338286"/>
            <a:chOff x="4093029" y="2410130"/>
            <a:chExt cx="1277257" cy="3338286"/>
          </a:xfrm>
        </p:grpSpPr>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29" name="组合 28"/>
          <p:cNvGrpSpPr/>
          <p:nvPr/>
        </p:nvGrpSpPr>
        <p:grpSpPr>
          <a:xfrm>
            <a:off x="6560458" y="2410130"/>
            <a:ext cx="1277257" cy="3338286"/>
            <a:chOff x="6560458" y="2410130"/>
            <a:chExt cx="1277257" cy="3338286"/>
          </a:xfrm>
        </p:grpSpPr>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9027886" y="2410130"/>
            <a:ext cx="1277257" cy="3338286"/>
            <a:chOff x="9027886" y="2410130"/>
            <a:chExt cx="1277257" cy="3338286"/>
          </a:xfrm>
        </p:grpSpPr>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sp>
        <p:nvSpPr>
          <p:cNvPr id="21" name="矩形 20"/>
          <p:cNvSpPr/>
          <p:nvPr/>
        </p:nvSpPr>
        <p:spPr>
          <a:xfrm>
            <a:off x="1930399" y="3353110"/>
            <a:ext cx="696686" cy="23372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70.9</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353110"/>
            <a:ext cx="696686" cy="23372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70.4</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063584"/>
            <a:ext cx="696686" cy="26098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80.6</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3947886"/>
            <a:ext cx="696686" cy="175093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49.2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7"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134910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22" presetClass="entr" presetSubtype="4" fill="hold" nodeType="withEffect">
                                  <p:stCondLst>
                                    <p:cond delay="10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par>
                                <p:cTn id="21" presetID="22" presetClass="entr" presetSubtype="4" fill="hold" nodeType="withEffect">
                                  <p:stCondLst>
                                    <p:cond delay="200"/>
                                  </p:stCondLst>
                                  <p:childTnLst>
                                    <p:set>
                                      <p:cBhvr>
                                        <p:cTn id="22" dur="1" fill="hold">
                                          <p:stCondLst>
                                            <p:cond delay="0"/>
                                          </p:stCondLst>
                                        </p:cTn>
                                        <p:tgtEl>
                                          <p:spTgt spid="29"/>
                                        </p:tgtEl>
                                        <p:attrNameLst>
                                          <p:attrName>style.visibility</p:attrName>
                                        </p:attrNameLst>
                                      </p:cBhvr>
                                      <p:to>
                                        <p:strVal val="visible"/>
                                      </p:to>
                                    </p:set>
                                    <p:animEffect transition="in" filter="wipe(down)">
                                      <p:cBhvr>
                                        <p:cTn id="23" dur="500"/>
                                        <p:tgtEl>
                                          <p:spTgt spid="29"/>
                                        </p:tgtEl>
                                      </p:cBhvr>
                                    </p:animEffect>
                                  </p:childTnLst>
                                </p:cTn>
                              </p:par>
                              <p:par>
                                <p:cTn id="24" presetID="22" presetClass="entr" presetSubtype="4" fill="hold" nodeType="withEffect">
                                  <p:stCondLst>
                                    <p:cond delay="30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par>
                          <p:cTn id="27" fill="hold">
                            <p:stCondLst>
                              <p:cond delay="18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par>
                                <p:cTn id="31" presetID="22" presetClass="entr" presetSubtype="4" fill="hold" grpId="0" nodeType="withEffect">
                                  <p:stCondLst>
                                    <p:cond delay="1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par>
                                <p:cTn id="34" presetID="2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3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 grpId="0" animBg="1"/>
      <p:bldP spid="21" grpId="0" animBg="1"/>
      <p:bldP spid="22" grpId="0" animBg="1"/>
      <p:bldP spid="23"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不均衡度</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bwMode="auto">
          <a:xfrm>
            <a:off x="10968090" y="415444"/>
            <a:ext cx="853202" cy="852980"/>
          </a:xfrm>
          <a:prstGeom prst="rect">
            <a:avLst/>
          </a:prstGeom>
          <a:noFill/>
        </p:spPr>
      </p:pic>
      <p:grpSp>
        <p:nvGrpSpPr>
          <p:cNvPr id="12" name="组合 11"/>
          <p:cNvGrpSpPr/>
          <p:nvPr/>
        </p:nvGrpSpPr>
        <p:grpSpPr>
          <a:xfrm>
            <a:off x="1625600" y="2410130"/>
            <a:ext cx="1277257" cy="3338286"/>
            <a:chOff x="1625600" y="2410130"/>
            <a:chExt cx="1277257" cy="3338286"/>
          </a:xfrm>
        </p:grpSpPr>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17" name="组合 16"/>
          <p:cNvGrpSpPr/>
          <p:nvPr/>
        </p:nvGrpSpPr>
        <p:grpSpPr>
          <a:xfrm>
            <a:off x="4093029" y="2410130"/>
            <a:ext cx="1277257" cy="3338286"/>
            <a:chOff x="4093029" y="2410130"/>
            <a:chExt cx="1277257" cy="3338286"/>
          </a:xfrm>
        </p:grpSpPr>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29" name="组合 28"/>
          <p:cNvGrpSpPr/>
          <p:nvPr/>
        </p:nvGrpSpPr>
        <p:grpSpPr>
          <a:xfrm>
            <a:off x="6560458" y="2410130"/>
            <a:ext cx="1277257" cy="3338286"/>
            <a:chOff x="6560458" y="2410130"/>
            <a:chExt cx="1277257" cy="3338286"/>
          </a:xfrm>
        </p:grpSpPr>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9027886" y="2410130"/>
            <a:ext cx="1277257" cy="3338286"/>
            <a:chOff x="9027886" y="2410130"/>
            <a:chExt cx="1277257" cy="3338286"/>
          </a:xfrm>
        </p:grpSpPr>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sp>
        <p:nvSpPr>
          <p:cNvPr id="26" name="矩形 25"/>
          <p:cNvSpPr/>
          <p:nvPr/>
        </p:nvSpPr>
        <p:spPr>
          <a:xfrm>
            <a:off x="1925875" y="4688114"/>
            <a:ext cx="696686" cy="10022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25875" y="3353110"/>
            <a:ext cx="696686" cy="13350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383314" y="5013631"/>
            <a:ext cx="696686" cy="6598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4383314" y="3063583"/>
            <a:ext cx="696686" cy="19500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6865257" y="4864062"/>
            <a:ext cx="696686" cy="8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5" name="矩形 34"/>
          <p:cNvSpPr/>
          <p:nvPr/>
        </p:nvSpPr>
        <p:spPr>
          <a:xfrm>
            <a:off x="6865257" y="3353110"/>
            <a:ext cx="696686" cy="15148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9332685" y="5515429"/>
            <a:ext cx="696686" cy="18339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9332685" y="3947885"/>
            <a:ext cx="696686" cy="156754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模型生成的到发线运用计划</a:t>
            </a:r>
          </a:p>
        </p:txBody>
      </p:sp>
      <p:sp>
        <p:nvSpPr>
          <p:cNvPr id="7" name="矩形 6"/>
          <p:cNvSpPr/>
          <p:nvPr/>
        </p:nvSpPr>
        <p:spPr>
          <a:xfrm>
            <a:off x="1951854" y="5004478"/>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30.1</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4407562" y="5158868"/>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21.3</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6891236" y="5092545"/>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26.0</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9425990" y="5420650"/>
            <a:ext cx="510076" cy="369332"/>
          </a:xfrm>
          <a:prstGeom prst="rect">
            <a:avLst/>
          </a:prstGeom>
        </p:spPr>
        <p:txBody>
          <a:bodyPr wrap="none">
            <a:spAutoFit/>
          </a:bodyPr>
          <a:lstStyle/>
          <a:p>
            <a:pPr lvl="0" algn="ctr"/>
            <a:r>
              <a:rPr lang="en-US" altLang="zh-CN" dirty="0" smtClean="0">
                <a:solidFill>
                  <a:prstClr val="white"/>
                </a:solidFill>
                <a:latin typeface="微软雅黑" panose="020B0503020204020204" pitchFamily="34" charset="-122"/>
                <a:ea typeface="微软雅黑" panose="020B0503020204020204" pitchFamily="34" charset="-122"/>
              </a:rPr>
              <a:t>5.8</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9"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custDataLst>
      <p:tags r:id="rId1"/>
    </p:custDataLst>
    <p:extLst>
      <p:ext uri="{BB962C8B-B14F-4D97-AF65-F5344CB8AC3E}">
        <p14:creationId xmlns:p14="http://schemas.microsoft.com/office/powerpoint/2010/main" val="2871560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xit" presetSubtype="4" fill="hold" grpId="0" nodeType="afterEffect">
                                  <p:stCondLst>
                                    <p:cond delay="0"/>
                                  </p:stCondLst>
                                  <p:childTnLst>
                                    <p:anim calcmode="lin" valueType="num">
                                      <p:cBhvr additive="base">
                                        <p:cTn id="11" dur="500"/>
                                        <p:tgtEl>
                                          <p:spTgt spid="27"/>
                                        </p:tgtEl>
                                        <p:attrNameLst>
                                          <p:attrName>ppt_y</p:attrName>
                                        </p:attrNameLst>
                                      </p:cBhvr>
                                      <p:tavLst>
                                        <p:tav tm="0">
                                          <p:val>
                                            <p:strVal val="#ppt_y"/>
                                          </p:val>
                                        </p:tav>
                                        <p:tav tm="100000">
                                          <p:val>
                                            <p:strVal val="#ppt_y+#ppt_h*1.125000"/>
                                          </p:val>
                                        </p:tav>
                                      </p:tavLst>
                                    </p:anim>
                                    <p:animEffect transition="out" filter="wipe(down)">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2" presetClass="exit" presetSubtype="4" fill="hold" grpId="0" nodeType="withEffect">
                                  <p:stCondLst>
                                    <p:cond delay="0"/>
                                  </p:stCondLst>
                                  <p:childTnLst>
                                    <p:anim calcmode="lin" valueType="num">
                                      <p:cBhvr additive="base">
                                        <p:cTn id="19" dur="500"/>
                                        <p:tgtEl>
                                          <p:spTgt spid="32"/>
                                        </p:tgtEl>
                                        <p:attrNameLst>
                                          <p:attrName>ppt_y</p:attrName>
                                        </p:attrNameLst>
                                      </p:cBhvr>
                                      <p:tavLst>
                                        <p:tav tm="0">
                                          <p:val>
                                            <p:strVal val="#ppt_y"/>
                                          </p:val>
                                        </p:tav>
                                        <p:tav tm="100000">
                                          <p:val>
                                            <p:strVal val="#ppt_y+#ppt_h*1.125000"/>
                                          </p:val>
                                        </p:tav>
                                      </p:tavLst>
                                    </p:anim>
                                    <p:animEffect transition="out" filter="wipe(down)">
                                      <p:cBhvr>
                                        <p:cTn id="20" dur="500"/>
                                        <p:tgtEl>
                                          <p:spTgt spid="32"/>
                                        </p:tgtEl>
                                      </p:cBhvr>
                                    </p:animEffect>
                                    <p:set>
                                      <p:cBhvr>
                                        <p:cTn id="21" dur="1" fill="hold">
                                          <p:stCondLst>
                                            <p:cond delay="499"/>
                                          </p:stCondLst>
                                        </p:cTn>
                                        <p:tgtEl>
                                          <p:spTgt spid="32"/>
                                        </p:tgtEl>
                                        <p:attrNameLst>
                                          <p:attrName>style.visibility</p:attrName>
                                        </p:attrNameLst>
                                      </p:cBhvr>
                                      <p:to>
                                        <p:strVal val="hidden"/>
                                      </p:to>
                                    </p:se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2" presetClass="exit" presetSubtype="4" fill="hold" grpId="0" nodeType="withEffect">
                                  <p:stCondLst>
                                    <p:cond delay="0"/>
                                  </p:stCondLst>
                                  <p:childTnLst>
                                    <p:anim calcmode="lin" valueType="num">
                                      <p:cBhvr additive="base">
                                        <p:cTn id="27" dur="500"/>
                                        <p:tgtEl>
                                          <p:spTgt spid="35"/>
                                        </p:tgtEl>
                                        <p:attrNameLst>
                                          <p:attrName>ppt_y</p:attrName>
                                        </p:attrNameLst>
                                      </p:cBhvr>
                                      <p:tavLst>
                                        <p:tav tm="0">
                                          <p:val>
                                            <p:strVal val="#ppt_y"/>
                                          </p:val>
                                        </p:tav>
                                        <p:tav tm="100000">
                                          <p:val>
                                            <p:strVal val="#ppt_y+#ppt_h*1.125000"/>
                                          </p:val>
                                        </p:tav>
                                      </p:tavLst>
                                    </p:anim>
                                    <p:animEffect transition="out" filter="wipe(down)">
                                      <p:cBhvr>
                                        <p:cTn id="28" dur="500"/>
                                        <p:tgtEl>
                                          <p:spTgt spid="35"/>
                                        </p:tgtEl>
                                      </p:cBhvr>
                                    </p:animEffect>
                                    <p:set>
                                      <p:cBhvr>
                                        <p:cTn id="29" dur="1" fill="hold">
                                          <p:stCondLst>
                                            <p:cond delay="499"/>
                                          </p:stCondLst>
                                        </p:cTn>
                                        <p:tgtEl>
                                          <p:spTgt spid="35"/>
                                        </p:tgtEl>
                                        <p:attrNameLst>
                                          <p:attrName>style.visibility</p:attrName>
                                        </p:attrNameLst>
                                      </p:cBhvr>
                                      <p:to>
                                        <p:strVal val="hidden"/>
                                      </p:to>
                                    </p:se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2" presetClass="exit" presetSubtype="4" fill="hold" grpId="0" nodeType="withEffect">
                                  <p:stCondLst>
                                    <p:cond delay="0"/>
                                  </p:stCondLst>
                                  <p:childTnLst>
                                    <p:anim calcmode="lin" valueType="num">
                                      <p:cBhvr additive="base">
                                        <p:cTn id="35" dur="500"/>
                                        <p:tgtEl>
                                          <p:spTgt spid="37"/>
                                        </p:tgtEl>
                                        <p:attrNameLst>
                                          <p:attrName>ppt_y</p:attrName>
                                        </p:attrNameLst>
                                      </p:cBhvr>
                                      <p:tavLst>
                                        <p:tav tm="0">
                                          <p:val>
                                            <p:strVal val="#ppt_y"/>
                                          </p:val>
                                        </p:tav>
                                        <p:tav tm="100000">
                                          <p:val>
                                            <p:strVal val="#ppt_y+#ppt_h*1.125000"/>
                                          </p:val>
                                        </p:tav>
                                      </p:tavLst>
                                    </p:anim>
                                    <p:animEffect transition="out" filter="wipe(down)">
                                      <p:cBhvr>
                                        <p:cTn id="36" dur="500"/>
                                        <p:tgtEl>
                                          <p:spTgt spid="37"/>
                                        </p:tgtEl>
                                      </p:cBhvr>
                                    </p:animEffect>
                                    <p:set>
                                      <p:cBhvr>
                                        <p:cTn id="37" dur="1" fill="hold">
                                          <p:stCondLst>
                                            <p:cond delay="499"/>
                                          </p:stCondLst>
                                        </p:cTn>
                                        <p:tgtEl>
                                          <p:spTgt spid="37"/>
                                        </p:tgtEl>
                                        <p:attrNameLst>
                                          <p:attrName>style.visibility</p:attrName>
                                        </p:attrNameLst>
                                      </p:cBhvr>
                                      <p:to>
                                        <p:strVal val="hidden"/>
                                      </p:to>
                                    </p:se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5" grpId="0" animBg="1"/>
      <p:bldP spid="37" grpId="0" animBg="1"/>
      <p:bldP spid="38" grpId="0" animBg="1"/>
      <p:bldP spid="7" grpId="0"/>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625600" y="2410130"/>
            <a:ext cx="1277257" cy="3338286"/>
            <a:chOff x="1625600" y="2410130"/>
            <a:chExt cx="1277257" cy="3338286"/>
          </a:xfrm>
        </p:grpSpPr>
        <p:sp>
          <p:nvSpPr>
            <p:cNvPr id="28" name="矩形 27"/>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4093029" y="2410130"/>
            <a:ext cx="1277257" cy="3338286"/>
            <a:chOff x="4093029" y="2410130"/>
            <a:chExt cx="1277257" cy="3338286"/>
          </a:xfrm>
        </p:grpSpPr>
        <p:sp>
          <p:nvSpPr>
            <p:cNvPr id="32" name="矩形 31"/>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34" name="组合 33"/>
          <p:cNvGrpSpPr/>
          <p:nvPr/>
        </p:nvGrpSpPr>
        <p:grpSpPr>
          <a:xfrm>
            <a:off x="6560458" y="2410130"/>
            <a:ext cx="1277257" cy="3338286"/>
            <a:chOff x="6560458" y="2410130"/>
            <a:chExt cx="1277257" cy="3338286"/>
          </a:xfrm>
        </p:grpSpPr>
        <p:sp>
          <p:nvSpPr>
            <p:cNvPr id="35" name="矩形 34"/>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7" name="组合 36"/>
          <p:cNvGrpSpPr/>
          <p:nvPr/>
        </p:nvGrpSpPr>
        <p:grpSpPr>
          <a:xfrm>
            <a:off x="9027886" y="2410130"/>
            <a:ext cx="1277257" cy="3338286"/>
            <a:chOff x="9027886" y="2410130"/>
            <a:chExt cx="1277257" cy="3338286"/>
          </a:xfrm>
        </p:grpSpPr>
        <p:sp>
          <p:nvSpPr>
            <p:cNvPr id="38" name="矩形 37"/>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便捷</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21" name="矩形 20"/>
          <p:cNvSpPr/>
          <p:nvPr/>
        </p:nvSpPr>
        <p:spPr>
          <a:xfrm>
            <a:off x="1930399" y="5326743"/>
            <a:ext cx="696686" cy="3636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200</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080507"/>
            <a:ext cx="696686" cy="26098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793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526971"/>
            <a:ext cx="696686" cy="21464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660</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5032188"/>
            <a:ext cx="696686" cy="6666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263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站调安排的到发线运用计划</a:t>
            </a:r>
          </a:p>
        </p:txBody>
      </p:sp>
      <p:sp>
        <p:nvSpPr>
          <p:cNvPr id="40" name="文本框 3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490097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par>
                                <p:cTn id="18" presetID="22" presetClass="entr" presetSubtype="4" fill="hold" nodeType="withEffect">
                                  <p:stCondLst>
                                    <p:cond delay="100"/>
                                  </p:stCondLst>
                                  <p:childTnLst>
                                    <p:set>
                                      <p:cBhvr>
                                        <p:cTn id="19" dur="1" fill="hold">
                                          <p:stCondLst>
                                            <p:cond delay="0"/>
                                          </p:stCondLst>
                                        </p:cTn>
                                        <p:tgtEl>
                                          <p:spTgt spid="31"/>
                                        </p:tgtEl>
                                        <p:attrNameLst>
                                          <p:attrName>style.visibility</p:attrName>
                                        </p:attrNameLst>
                                      </p:cBhvr>
                                      <p:to>
                                        <p:strVal val="visible"/>
                                      </p:to>
                                    </p:set>
                                    <p:animEffect transition="in" filter="wipe(down)">
                                      <p:cBhvr>
                                        <p:cTn id="20" dur="500"/>
                                        <p:tgtEl>
                                          <p:spTgt spid="31"/>
                                        </p:tgtEl>
                                      </p:cBhvr>
                                    </p:animEffect>
                                  </p:childTnLst>
                                </p:cTn>
                              </p:par>
                              <p:par>
                                <p:cTn id="21" presetID="22" presetClass="entr" presetSubtype="4" fill="hold" nodeType="withEffect">
                                  <p:stCondLst>
                                    <p:cond delay="2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par>
                          <p:cTn id="27" fill="hold">
                            <p:stCondLst>
                              <p:cond delay="18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par>
                                <p:cTn id="31" presetID="22" presetClass="entr" presetSubtype="4" fill="hold" grpId="0" nodeType="withEffect">
                                  <p:stCondLst>
                                    <p:cond delay="1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par>
                                <p:cTn id="34" presetID="2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3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animBg="1"/>
      <p:bldP spid="22" grpId="0" animBg="1"/>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便捷</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sp>
        <p:nvSpPr>
          <p:cNvPr id="21" name="矩形 20"/>
          <p:cNvSpPr/>
          <p:nvPr/>
        </p:nvSpPr>
        <p:spPr>
          <a:xfrm>
            <a:off x="1930399" y="5365750"/>
            <a:ext cx="696686" cy="3246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195</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213100"/>
            <a:ext cx="696686" cy="24772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776</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664909"/>
            <a:ext cx="696686" cy="20085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657</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5200650"/>
            <a:ext cx="696686" cy="49817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237</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latin typeface="微软雅黑" panose="020B0503020204020204" pitchFamily="34" charset="-122"/>
                <a:ea typeface="微软雅黑" panose="020B0503020204020204" pitchFamily="34" charset="-122"/>
              </a:rPr>
              <a:t>模型生成的到发线运用计划</a:t>
            </a:r>
            <a:endParaRPr lang="zh-CN" altLang="en-US" sz="2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663196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219200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TextBox 97"/>
          <p:cNvSpPr txBox="1">
            <a:spLocks noChangeArrowheads="1"/>
          </p:cNvSpPr>
          <p:nvPr/>
        </p:nvSpPr>
        <p:spPr bwMode="auto">
          <a:xfrm>
            <a:off x="4488776" y="156727"/>
            <a:ext cx="321444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zh-CN" altLang="en-US" sz="4000" dirty="0">
                <a:solidFill>
                  <a:prstClr val="white"/>
                </a:solidFill>
                <a:latin typeface="方正粗倩简体" panose="03000509000000000000" pitchFamily="65" charset="-122"/>
                <a:ea typeface="方正粗倩简体" panose="03000509000000000000" pitchFamily="65" charset="-122"/>
              </a:rPr>
              <a:t>主要结论</a:t>
            </a:r>
          </a:p>
        </p:txBody>
      </p:sp>
      <p:sp>
        <p:nvSpPr>
          <p:cNvPr id="8" name="矩形 7"/>
          <p:cNvSpPr/>
          <p:nvPr/>
        </p:nvSpPr>
        <p:spPr>
          <a:xfrm>
            <a:off x="661915" y="1481751"/>
            <a:ext cx="10868167"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800" dirty="0" smtClean="0">
                <a:solidFill>
                  <a:schemeClr val="bg1"/>
                </a:solidFill>
                <a:latin typeface="微软雅黑" panose="020B0503020204020204" pitchFamily="34" charset="-122"/>
                <a:ea typeface="微软雅黑" panose="020B0503020204020204" pitchFamily="34" charset="-122"/>
              </a:rPr>
              <a:t>建立</a:t>
            </a:r>
            <a:r>
              <a:rPr lang="zh-CN" altLang="en-US" sz="2800" dirty="0" smtClean="0">
                <a:solidFill>
                  <a:schemeClr val="bg1"/>
                </a:solidFill>
                <a:latin typeface="微软雅黑" panose="020B0503020204020204" pitchFamily="34" charset="-122"/>
                <a:ea typeface="微软雅黑" panose="020B0503020204020204" pitchFamily="34" charset="-122"/>
              </a:rPr>
              <a:t>了</a:t>
            </a:r>
            <a:r>
              <a:rPr lang="zh-CN" altLang="zh-CN" sz="2800" dirty="0" smtClean="0">
                <a:solidFill>
                  <a:schemeClr val="bg1"/>
                </a:solidFill>
                <a:latin typeface="微软雅黑" panose="020B0503020204020204" pitchFamily="34" charset="-122"/>
                <a:ea typeface="微软雅黑" panose="020B0503020204020204" pitchFamily="34" charset="-122"/>
              </a:rPr>
              <a:t>高速铁路</a:t>
            </a:r>
            <a:r>
              <a:rPr lang="zh-CN" altLang="zh-CN" sz="2800" dirty="0">
                <a:solidFill>
                  <a:schemeClr val="bg1"/>
                </a:solidFill>
                <a:latin typeface="微软雅黑" panose="020B0503020204020204" pitchFamily="34" charset="-122"/>
                <a:ea typeface="微软雅黑" panose="020B0503020204020204" pitchFamily="34" charset="-122"/>
              </a:rPr>
              <a:t>枢纽站到发线运用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zh-CN" sz="2800" dirty="0">
                <a:solidFill>
                  <a:schemeClr val="bg1"/>
                </a:solidFill>
                <a:latin typeface="微软雅黑" panose="020B0503020204020204" pitchFamily="34" charset="-122"/>
                <a:ea typeface="微软雅黑" panose="020B0503020204020204" pitchFamily="34" charset="-122"/>
              </a:rPr>
              <a:t>编制</a:t>
            </a:r>
            <a:r>
              <a:rPr lang="zh-CN" altLang="zh-CN" sz="2800" dirty="0" smtClean="0">
                <a:solidFill>
                  <a:schemeClr val="bg1"/>
                </a:solidFill>
                <a:latin typeface="微软雅黑" panose="020B0503020204020204" pitchFamily="34" charset="-122"/>
                <a:ea typeface="微软雅黑" panose="020B0503020204020204" pitchFamily="34" charset="-122"/>
              </a:rPr>
              <a:t>多目标优化模型</a:t>
            </a:r>
            <a:r>
              <a:rPr lang="zh-CN" altLang="en-US" sz="2800" dirty="0" smtClean="0">
                <a:solidFill>
                  <a:schemeClr val="bg1"/>
                </a:solidFill>
                <a:latin typeface="微软雅黑" panose="020B0503020204020204" pitchFamily="34" charset="-122"/>
                <a:ea typeface="微软雅黑" panose="020B0503020204020204" pitchFamily="34" charset="-122"/>
              </a:rPr>
              <a:t>，</a:t>
            </a:r>
            <a:r>
              <a:rPr lang="zh-CN" altLang="zh-CN" sz="2800" dirty="0" smtClean="0">
                <a:solidFill>
                  <a:schemeClr val="bg1"/>
                </a:solidFill>
                <a:latin typeface="微软雅黑" panose="020B0503020204020204" pitchFamily="34" charset="-122"/>
                <a:ea typeface="微软雅黑" panose="020B0503020204020204" pitchFamily="34" charset="-122"/>
              </a:rPr>
              <a:t>并提出</a:t>
            </a:r>
            <a:r>
              <a:rPr lang="zh-CN" altLang="zh-CN" sz="2800" dirty="0">
                <a:solidFill>
                  <a:schemeClr val="bg1"/>
                </a:solidFill>
                <a:latin typeface="微软雅黑" panose="020B0503020204020204" pitchFamily="34" charset="-122"/>
                <a:ea typeface="微软雅黑" panose="020B0503020204020204" pitchFamily="34" charset="-122"/>
              </a:rPr>
              <a:t>免疫</a:t>
            </a:r>
            <a:r>
              <a:rPr lang="zh-CN" altLang="zh-CN" sz="2800" dirty="0" smtClean="0">
                <a:solidFill>
                  <a:schemeClr val="bg1"/>
                </a:solidFill>
                <a:latin typeface="微软雅黑" panose="020B0503020204020204" pitchFamily="34" charset="-122"/>
                <a:ea typeface="微软雅黑" panose="020B0503020204020204" pitchFamily="34" charset="-122"/>
              </a:rPr>
              <a:t>克隆选择</a:t>
            </a:r>
            <a:r>
              <a:rPr lang="zh-CN" altLang="zh-CN" sz="2800" dirty="0">
                <a:solidFill>
                  <a:schemeClr val="bg1"/>
                </a:solidFill>
                <a:latin typeface="微软雅黑" panose="020B0503020204020204" pitchFamily="34" charset="-122"/>
                <a:ea typeface="微软雅黑" panose="020B0503020204020204" pitchFamily="34" charset="-122"/>
              </a:rPr>
              <a:t>算法进行求解</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661916" y="3208193"/>
            <a:ext cx="10868166"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800" dirty="0">
                <a:solidFill>
                  <a:schemeClr val="bg1"/>
                </a:solidFill>
                <a:latin typeface="微软雅黑" panose="020B0503020204020204" pitchFamily="34" charset="-122"/>
                <a:ea typeface="微软雅黑" panose="020B0503020204020204" pitchFamily="34" charset="-122"/>
              </a:rPr>
              <a:t>建立了基于分层赋时着色</a:t>
            </a:r>
            <a:r>
              <a:rPr lang="en-US" altLang="zh-CN" sz="2800" dirty="0">
                <a:solidFill>
                  <a:schemeClr val="bg1"/>
                </a:solidFill>
                <a:latin typeface="微软雅黑" panose="020B0503020204020204" pitchFamily="34" charset="-122"/>
                <a:ea typeface="微软雅黑" panose="020B0503020204020204" pitchFamily="34" charset="-122"/>
              </a:rPr>
              <a:t>Petri</a:t>
            </a:r>
            <a:r>
              <a:rPr lang="zh-CN" altLang="zh-CN" sz="2800" dirty="0">
                <a:solidFill>
                  <a:schemeClr val="bg1"/>
                </a:solidFill>
                <a:latin typeface="微软雅黑" panose="020B0503020204020204" pitchFamily="34" charset="-122"/>
                <a:ea typeface="微软雅黑" panose="020B0503020204020204" pitchFamily="34" charset="-122"/>
              </a:rPr>
              <a:t>网</a:t>
            </a:r>
            <a:r>
              <a:rPr lang="zh-CN" altLang="zh-CN" sz="2800" dirty="0" smtClean="0">
                <a:solidFill>
                  <a:schemeClr val="bg1"/>
                </a:solidFill>
                <a:latin typeface="微软雅黑" panose="020B0503020204020204" pitchFamily="34" charset="-122"/>
                <a:ea typeface="微软雅黑" panose="020B0503020204020204" pitchFamily="34" charset="-122"/>
              </a:rPr>
              <a:t>的</a:t>
            </a:r>
            <a:r>
              <a:rPr lang="zh-CN" altLang="zh-CN" sz="2800" dirty="0">
                <a:solidFill>
                  <a:schemeClr val="bg1"/>
                </a:solidFill>
                <a:latin typeface="微软雅黑" panose="020B0503020204020204" pitchFamily="34" charset="-122"/>
                <a:ea typeface="微软雅黑" panose="020B0503020204020204" pitchFamily="34" charset="-122"/>
              </a:rPr>
              <a:t>高速铁路</a:t>
            </a:r>
            <a:r>
              <a:rPr lang="zh-CN" altLang="zh-CN" sz="2800" dirty="0" smtClean="0">
                <a:solidFill>
                  <a:schemeClr val="bg1"/>
                </a:solidFill>
                <a:latin typeface="微软雅黑" panose="020B0503020204020204" pitchFamily="34" charset="-122"/>
                <a:ea typeface="微软雅黑" panose="020B0503020204020204" pitchFamily="34" charset="-122"/>
              </a:rPr>
              <a:t>枢纽</a:t>
            </a:r>
            <a:r>
              <a:rPr lang="zh-CN" altLang="zh-CN" sz="2800" dirty="0">
                <a:solidFill>
                  <a:schemeClr val="bg1"/>
                </a:solidFill>
                <a:latin typeface="微软雅黑" panose="020B0503020204020204" pitchFamily="34" charset="-122"/>
                <a:ea typeface="微软雅黑" panose="020B0503020204020204" pitchFamily="34" charset="-122"/>
              </a:rPr>
              <a:t>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计划仿真评价</a:t>
            </a:r>
            <a:r>
              <a:rPr lang="zh-CN" altLang="zh-CN" sz="2800" dirty="0">
                <a:solidFill>
                  <a:schemeClr val="bg1"/>
                </a:solidFill>
                <a:latin typeface="微软雅黑" panose="020B0503020204020204" pitchFamily="34" charset="-122"/>
                <a:ea typeface="微软雅黑" panose="020B0503020204020204" pitchFamily="34" charset="-122"/>
              </a:rPr>
              <a:t>模型，</a:t>
            </a:r>
            <a:r>
              <a:rPr lang="zh-CN" altLang="zh-CN" sz="2800" dirty="0" smtClean="0">
                <a:solidFill>
                  <a:schemeClr val="bg1"/>
                </a:solidFill>
                <a:latin typeface="微软雅黑" panose="020B0503020204020204" pitchFamily="34" charset="-122"/>
                <a:ea typeface="微软雅黑" panose="020B0503020204020204" pitchFamily="34" charset="-122"/>
              </a:rPr>
              <a:t>实现</a:t>
            </a:r>
            <a:r>
              <a:rPr lang="zh-CN" altLang="en-US" sz="2800" dirty="0" smtClean="0">
                <a:solidFill>
                  <a:schemeClr val="bg1"/>
                </a:solidFill>
                <a:latin typeface="微软雅黑" panose="020B0503020204020204" pitchFamily="34" charset="-122"/>
                <a:ea typeface="微软雅黑" panose="020B0503020204020204" pitchFamily="34" charset="-122"/>
              </a:rPr>
              <a:t>对</a:t>
            </a:r>
            <a:r>
              <a:rPr lang="zh-CN" altLang="zh-CN" sz="2800" dirty="0" smtClean="0">
                <a:solidFill>
                  <a:schemeClr val="bg1"/>
                </a:solidFill>
                <a:latin typeface="微软雅黑" panose="020B0503020204020204" pitchFamily="34" charset="-122"/>
                <a:ea typeface="微软雅黑" panose="020B0503020204020204" pitchFamily="34" charset="-122"/>
              </a:rPr>
              <a:t>到发线</a:t>
            </a:r>
            <a:r>
              <a:rPr lang="zh-CN" altLang="zh-CN" sz="2800" dirty="0">
                <a:solidFill>
                  <a:schemeClr val="bg1"/>
                </a:solidFill>
                <a:latin typeface="微软雅黑" panose="020B0503020204020204" pitchFamily="34" charset="-122"/>
                <a:ea typeface="微软雅黑" panose="020B0503020204020204" pitchFamily="34" charset="-122"/>
              </a:rPr>
              <a:t>运用计划</a:t>
            </a:r>
            <a:r>
              <a:rPr lang="zh-CN" altLang="zh-CN" sz="2800" dirty="0" smtClean="0">
                <a:solidFill>
                  <a:schemeClr val="bg1"/>
                </a:solidFill>
                <a:latin typeface="微软雅黑" panose="020B0503020204020204" pitchFamily="34" charset="-122"/>
                <a:ea typeface="微软雅黑" panose="020B0503020204020204" pitchFamily="34" charset="-122"/>
              </a:rPr>
              <a:t>的评价</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61915" y="4934635"/>
            <a:ext cx="10868166"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开发</a:t>
            </a:r>
            <a:r>
              <a:rPr lang="zh-CN" altLang="zh-CN" sz="2800" dirty="0" smtClean="0">
                <a:solidFill>
                  <a:schemeClr val="bg1"/>
                </a:solidFill>
                <a:latin typeface="微软雅黑" panose="020B0503020204020204" pitchFamily="34" charset="-122"/>
                <a:ea typeface="微软雅黑" panose="020B0503020204020204" pitchFamily="34" charset="-122"/>
              </a:rPr>
              <a:t>了基于</a:t>
            </a:r>
            <a:r>
              <a:rPr lang="en-US" altLang="zh-CN" sz="2800" dirty="0" smtClean="0">
                <a:solidFill>
                  <a:schemeClr val="bg1"/>
                </a:solidFill>
                <a:latin typeface="微软雅黑" panose="020B0503020204020204" pitchFamily="34" charset="-122"/>
                <a:ea typeface="微软雅黑" panose="020B0503020204020204" pitchFamily="34" charset="-122"/>
              </a:rPr>
              <a:t>C#</a:t>
            </a:r>
            <a:r>
              <a:rPr lang="zh-CN" altLang="zh-CN" sz="2800" dirty="0" smtClean="0">
                <a:solidFill>
                  <a:schemeClr val="bg1"/>
                </a:solidFill>
                <a:latin typeface="微软雅黑" panose="020B0503020204020204" pitchFamily="34" charset="-122"/>
                <a:ea typeface="微软雅黑" panose="020B0503020204020204" pitchFamily="34" charset="-122"/>
              </a:rPr>
              <a:t>的</a:t>
            </a:r>
            <a:r>
              <a:rPr lang="zh-CN" altLang="zh-CN" sz="2800" dirty="0">
                <a:solidFill>
                  <a:schemeClr val="bg1"/>
                </a:solidFill>
                <a:latin typeface="微软雅黑" panose="020B0503020204020204" pitchFamily="34" charset="-122"/>
                <a:ea typeface="微软雅黑" panose="020B0503020204020204" pitchFamily="34" charset="-122"/>
              </a:rPr>
              <a:t>高速铁路</a:t>
            </a:r>
            <a:r>
              <a:rPr lang="zh-CN" altLang="zh-CN" sz="2800" dirty="0" smtClean="0">
                <a:solidFill>
                  <a:schemeClr val="bg1"/>
                </a:solidFill>
                <a:latin typeface="微软雅黑" panose="020B0503020204020204" pitchFamily="34" charset="-122"/>
                <a:ea typeface="微软雅黑" panose="020B0503020204020204" pitchFamily="34" charset="-122"/>
              </a:rPr>
              <a:t>枢纽</a:t>
            </a:r>
            <a:r>
              <a:rPr lang="zh-CN" altLang="zh-CN" sz="2800" dirty="0">
                <a:solidFill>
                  <a:schemeClr val="bg1"/>
                </a:solidFill>
                <a:latin typeface="微软雅黑" panose="020B0503020204020204" pitchFamily="34" charset="-122"/>
                <a:ea typeface="微软雅黑" panose="020B0503020204020204" pitchFamily="34" charset="-122"/>
              </a:rPr>
              <a:t>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smtClean="0">
                <a:solidFill>
                  <a:schemeClr val="bg1"/>
                </a:solidFill>
                <a:latin typeface="微软雅黑" panose="020B0503020204020204" pitchFamily="34" charset="-122"/>
                <a:ea typeface="微软雅黑" panose="020B0503020204020204" pitchFamily="34" charset="-122"/>
              </a:rPr>
              <a:t>编制与</a:t>
            </a:r>
            <a:r>
              <a:rPr lang="zh-CN" altLang="zh-CN" sz="2800" dirty="0" smtClean="0">
                <a:solidFill>
                  <a:schemeClr val="bg1"/>
                </a:solidFill>
                <a:latin typeface="微软雅黑" panose="020B0503020204020204" pitchFamily="34" charset="-122"/>
                <a:ea typeface="微软雅黑" panose="020B0503020204020204" pitchFamily="34" charset="-122"/>
              </a:rPr>
              <a:t>评价</a:t>
            </a:r>
            <a:r>
              <a:rPr lang="zh-CN" altLang="en-US" sz="2800" dirty="0" smtClean="0">
                <a:solidFill>
                  <a:schemeClr val="bg1"/>
                </a:solidFill>
                <a:latin typeface="微软雅黑" panose="020B0503020204020204" pitchFamily="34" charset="-122"/>
                <a:ea typeface="微软雅黑" panose="020B0503020204020204" pitchFamily="34" charset="-122"/>
              </a:rPr>
              <a:t>一体化系统</a:t>
            </a:r>
            <a:r>
              <a:rPr lang="zh-CN" altLang="zh-CN" sz="2800" dirty="0" smtClean="0">
                <a:solidFill>
                  <a:schemeClr val="bg1"/>
                </a:solidFill>
                <a:latin typeface="微软雅黑" panose="020B0503020204020204" pitchFamily="34" charset="-122"/>
                <a:ea typeface="微软雅黑" panose="020B0503020204020204" pitchFamily="34" charset="-122"/>
              </a:rPr>
              <a:t>，实现到发线</a:t>
            </a:r>
            <a:r>
              <a:rPr lang="zh-CN" altLang="zh-CN" sz="2800" dirty="0">
                <a:solidFill>
                  <a:schemeClr val="bg1"/>
                </a:solidFill>
                <a:latin typeface="微软雅黑" panose="020B0503020204020204" pitchFamily="34" charset="-122"/>
                <a:ea typeface="微软雅黑" panose="020B0503020204020204" pitchFamily="34" charset="-122"/>
              </a:rPr>
              <a:t>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smtClean="0">
                <a:solidFill>
                  <a:schemeClr val="bg1"/>
                </a:solidFill>
                <a:latin typeface="微软雅黑" panose="020B0503020204020204" pitchFamily="34" charset="-122"/>
                <a:ea typeface="微软雅黑" panose="020B0503020204020204" pitchFamily="34" charset="-122"/>
              </a:rPr>
              <a:t>编制与评价的有机统一</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17</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663864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24280" y="2204912"/>
            <a:ext cx="9167720" cy="210457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 name="TextBox 6"/>
          <p:cNvSpPr txBox="1">
            <a:spLocks noChangeArrowheads="1"/>
          </p:cNvSpPr>
          <p:nvPr/>
        </p:nvSpPr>
        <p:spPr bwMode="auto">
          <a:xfrm>
            <a:off x="3024279" y="2657032"/>
            <a:ext cx="68217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7200" dirty="0">
                <a:solidFill>
                  <a:schemeClr val="bg1"/>
                </a:solidFill>
                <a:latin typeface="方正粗倩简体" panose="03000509000000000000" pitchFamily="65" charset="-122"/>
                <a:ea typeface="方正粗倩简体" panose="03000509000000000000" pitchFamily="65" charset="-122"/>
              </a:rPr>
              <a:t>感谢各位</a:t>
            </a:r>
            <a:r>
              <a:rPr lang="zh-CN" altLang="en-US" sz="7200" dirty="0" smtClean="0">
                <a:solidFill>
                  <a:schemeClr val="bg1"/>
                </a:solidFill>
                <a:latin typeface="方正粗倩简体" panose="03000509000000000000" pitchFamily="65" charset="-122"/>
                <a:ea typeface="方正粗倩简体" panose="03000509000000000000" pitchFamily="65" charset="-122"/>
              </a:rPr>
              <a:t>老师</a:t>
            </a:r>
            <a:endParaRPr lang="zh-CN" altLang="en-US" sz="7200" dirty="0">
              <a:solidFill>
                <a:schemeClr val="bg1"/>
              </a:solidFill>
              <a:latin typeface="方正粗倩简体" panose="03000509000000000000" pitchFamily="65" charset="-122"/>
              <a:ea typeface="方正粗倩简体" panose="03000509000000000000" pitchFamily="65" charset="-122"/>
            </a:endParaRPr>
          </a:p>
        </p:txBody>
      </p:sp>
      <p:grpSp>
        <p:nvGrpSpPr>
          <p:cNvPr id="7" name="组合 6"/>
          <p:cNvGrpSpPr/>
          <p:nvPr/>
        </p:nvGrpSpPr>
        <p:grpSpPr>
          <a:xfrm>
            <a:off x="0" y="2204912"/>
            <a:ext cx="2104572" cy="2104572"/>
            <a:chOff x="0" y="2204912"/>
            <a:chExt cx="2104572" cy="2104572"/>
          </a:xfrm>
        </p:grpSpPr>
        <p:sp>
          <p:nvSpPr>
            <p:cNvPr id="6" name="矩形 5"/>
            <p:cNvSpPr/>
            <p:nvPr/>
          </p:nvSpPr>
          <p:spPr>
            <a:xfrm>
              <a:off x="0" y="2204912"/>
              <a:ext cx="2104571" cy="210457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2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0" y="2204912"/>
              <a:ext cx="2104572" cy="2104572"/>
            </a:xfrm>
            <a:prstGeom prst="rect">
              <a:avLst/>
            </a:prstGeom>
          </p:spPr>
        </p:pic>
      </p:grpSp>
    </p:spTree>
    <p:extLst>
      <p:ext uri="{BB962C8B-B14F-4D97-AF65-F5344CB8AC3E}">
        <p14:creationId xmlns:p14="http://schemas.microsoft.com/office/powerpoint/2010/main" val="483804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Horizontal)">
                                      <p:cBhvr>
                                        <p:cTn id="12" dur="750"/>
                                        <p:tgtEl>
                                          <p:spTgt spid="2"/>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250"/>
                            </p:stCondLst>
                            <p:childTnLst>
                              <p:par>
                                <p:cTn id="17" presetID="10" presetClass="exit" presetSubtype="0" fill="hold" grpId="1" nodeType="after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Lst>
</file>

<file path=ppt/tags/tag2.xml><?xml version="1.0" encoding="utf-8"?>
<p:tagLst xmlns:a="http://schemas.openxmlformats.org/drawingml/2006/main" xmlns:r="http://schemas.openxmlformats.org/officeDocument/2006/relationships" xmlns:p="http://schemas.openxmlformats.org/presentationml/2006/main">
  <p:tag name="TIMING" val="|20.3"/>
</p:tagLst>
</file>

<file path=ppt/tags/tag3.xml><?xml version="1.0" encoding="utf-8"?>
<p:tagLst xmlns:a="http://schemas.openxmlformats.org/drawingml/2006/main" xmlns:r="http://schemas.openxmlformats.org/officeDocument/2006/relationships" xmlns:p="http://schemas.openxmlformats.org/presentationml/2006/main">
  <p:tag name="TIMING" val="|5|4.8|8.8|9.4|8.1"/>
</p:tagLst>
</file>

<file path=ppt/tags/tag4.xml><?xml version="1.0" encoding="utf-8"?>
<p:tagLst xmlns:a="http://schemas.openxmlformats.org/drawingml/2006/main" xmlns:r="http://schemas.openxmlformats.org/officeDocument/2006/relationships" xmlns:p="http://schemas.openxmlformats.org/presentationml/2006/main">
  <p:tag name="TIMING" val="|6.4|12.4"/>
</p:tagLst>
</file>

<file path=ppt/tags/tag5.xml><?xml version="1.0" encoding="utf-8"?>
<p:tagLst xmlns:a="http://schemas.openxmlformats.org/drawingml/2006/main" xmlns:r="http://schemas.openxmlformats.org/officeDocument/2006/relationships" xmlns:p="http://schemas.openxmlformats.org/presentationml/2006/main">
  <p:tag name="TIMING" val="|5.7|28.7|32.4|14.6"/>
</p:tagLst>
</file>

<file path=ppt/tags/tag6.xml><?xml version="1.0" encoding="utf-8"?>
<p:tagLst xmlns:a="http://schemas.openxmlformats.org/drawingml/2006/main" xmlns:r="http://schemas.openxmlformats.org/officeDocument/2006/relationships" xmlns:p="http://schemas.openxmlformats.org/presentationml/2006/main">
  <p:tag name="TIMING" val="|13.6"/>
</p:tagLst>
</file>

<file path=ppt/tags/tag7.xml><?xml version="1.0" encoding="utf-8"?>
<p:tagLst xmlns:a="http://schemas.openxmlformats.org/drawingml/2006/main" xmlns:r="http://schemas.openxmlformats.org/officeDocument/2006/relationships" xmlns:p="http://schemas.openxmlformats.org/presentationml/2006/main">
  <p:tag name="TIMING" val="|6.7|1.7|2|2.4|1.8"/>
</p:tagLst>
</file>

<file path=ppt/tags/tag8.xml><?xml version="1.0" encoding="utf-8"?>
<p:tagLst xmlns:a="http://schemas.openxmlformats.org/drawingml/2006/main" xmlns:r="http://schemas.openxmlformats.org/officeDocument/2006/relationships" xmlns:p="http://schemas.openxmlformats.org/presentationml/2006/main">
  <p:tag name="TIMING" val="|3.5|4.9|3.3"/>
</p:tagLst>
</file>

<file path=ppt/tags/tag9.xml><?xml version="1.0" encoding="utf-8"?>
<p:tagLst xmlns:a="http://schemas.openxmlformats.org/drawingml/2006/main" xmlns:r="http://schemas.openxmlformats.org/officeDocument/2006/relationships" xmlns:p="http://schemas.openxmlformats.org/presentationml/2006/main">
  <p:tag name="TIMING" val="|5.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1446</TotalTime>
  <Words>2123</Words>
  <Application>Microsoft Office PowerPoint</Application>
  <PresentationFormat>宽屏</PresentationFormat>
  <Paragraphs>449</Paragraphs>
  <Slides>29</Slides>
  <Notes>29</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2</vt:i4>
      </vt:variant>
      <vt:variant>
        <vt:lpstr>幻灯片标题</vt:lpstr>
      </vt:variant>
      <vt:variant>
        <vt:i4>29</vt:i4>
      </vt:variant>
    </vt:vector>
  </HeadingPairs>
  <TitlesOfParts>
    <vt:vector size="40" baseType="lpstr">
      <vt:lpstr>方正粗倩简体</vt:lpstr>
      <vt:lpstr>Calibri</vt:lpstr>
      <vt:lpstr>Times New Roman</vt:lpstr>
      <vt:lpstr>微软雅黑</vt:lpstr>
      <vt:lpstr>Arial</vt:lpstr>
      <vt:lpstr>黑体</vt:lpstr>
      <vt:lpstr>Calibri Light</vt:lpstr>
      <vt:lpstr>宋体</vt:lpstr>
      <vt:lpstr>Office 主题</vt:lpstr>
      <vt:lpstr>Equation</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faith123</cp:lastModifiedBy>
  <cp:revision>256</cp:revision>
  <cp:lastPrinted>2013-12-06T06:04:13Z</cp:lastPrinted>
  <dcterms:created xsi:type="dcterms:W3CDTF">2013-11-20T06:27:56Z</dcterms:created>
  <dcterms:modified xsi:type="dcterms:W3CDTF">2018-10-12T02:27:45Z</dcterms:modified>
  <cp:category>PPTS</cp:category>
</cp:coreProperties>
</file>