
<file path=[Content_Types].xml><?xml version="1.0" encoding="utf-8"?>
<Types xmlns="http://schemas.openxmlformats.org/package/2006/content-types">
  <Default Extension="jpeg" ContentType="image/jpe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png" ContentType="image/png"/>
  <Default Extension="wdp" ContentType="image/vnd.ms-photo"/>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294" r:id="rId12"/>
    <p:sldId id="266" r:id="rId14"/>
    <p:sldId id="323" r:id="rId15"/>
    <p:sldId id="295" r:id="rId16"/>
    <p:sldId id="326" r:id="rId17"/>
    <p:sldId id="346" r:id="rId18"/>
    <p:sldId id="325" r:id="rId19"/>
    <p:sldId id="329" r:id="rId20"/>
    <p:sldId id="347" r:id="rId21"/>
    <p:sldId id="327" r:id="rId22"/>
    <p:sldId id="349" r:id="rId23"/>
    <p:sldId id="348" r:id="rId24"/>
    <p:sldId id="324" r:id="rId25"/>
    <p:sldId id="330" r:id="rId26"/>
    <p:sldId id="331" r:id="rId27"/>
    <p:sldId id="332" r:id="rId28"/>
    <p:sldId id="333" r:id="rId29"/>
    <p:sldId id="328" r:id="rId30"/>
    <p:sldId id="344" r:id="rId31"/>
    <p:sldId id="335" r:id="rId32"/>
    <p:sldId id="353" r:id="rId33"/>
    <p:sldId id="354" r:id="rId34"/>
    <p:sldId id="355" r:id="rId35"/>
    <p:sldId id="345" r:id="rId36"/>
    <p:sldId id="321" r:id="rId37"/>
  </p:sldIdLst>
  <p:sldSz cx="12190095" cy="685927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D2A6"/>
    <a:srgbClr val="03A6AF"/>
    <a:srgbClr val="0374AF"/>
    <a:srgbClr val="1983B7"/>
    <a:srgbClr val="14B28B"/>
    <a:srgbClr val="01ACBE"/>
    <a:srgbClr val="0170C1"/>
    <a:srgbClr val="EB5145"/>
    <a:srgbClr val="EB5345"/>
    <a:srgbClr val="FE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44" autoAdjust="0"/>
    <p:restoredTop sz="94660"/>
  </p:normalViewPr>
  <p:slideViewPr>
    <p:cSldViewPr snapToGrid="0" showGuides="1">
      <p:cViewPr varScale="1">
        <p:scale>
          <a:sx n="81" d="100"/>
          <a:sy n="81" d="100"/>
        </p:scale>
        <p:origin x="342" y="102"/>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1" Type="http://schemas.openxmlformats.org/officeDocument/2006/relationships/tags" Target="tags/tag7.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18D2A6"/>
            </a:solidFill>
          </c:spPr>
          <c:explosion val="0"/>
          <c:dPt>
            <c:idx val="0"/>
            <c:bubble3D val="0"/>
            <c:spPr>
              <a:solidFill>
                <a:srgbClr val="18D2A6"/>
              </a:solidFill>
            </c:spPr>
          </c:dPt>
          <c:dPt>
            <c:idx val="1"/>
            <c:bubble3D val="0"/>
            <c:spPr>
              <a:solidFill>
                <a:srgbClr val="1983B7"/>
              </a:solidFill>
            </c:spPr>
          </c:dPt>
          <c:dPt>
            <c:idx val="2"/>
            <c:bubble3D val="0"/>
            <c:spPr>
              <a:solidFill>
                <a:srgbClr val="18D2A6"/>
              </a:solidFill>
            </c:spPr>
          </c:dPt>
          <c:dPt>
            <c:idx val="3"/>
            <c:bubble3D val="0"/>
            <c:spPr>
              <a:solidFill>
                <a:srgbClr val="1983B7"/>
              </a:solidFill>
            </c:spPr>
          </c:dPt>
          <c:dLbls>
            <c:dLbl>
              <c:idx val="0"/>
              <c:layout/>
              <c:tx>
                <c:rich>
                  <a:bodyPr rot="0" spcFirstLastPara="0" vertOverflow="ellipsis" vert="horz" wrap="square" lIns="38100" tIns="19050" rIns="38100" bIns="19050" anchor="ctr" anchorCtr="1"/>
                  <a:lstStyle/>
                  <a:p>
                    <a:pPr>
                      <a:defRPr lang="zh-CN" sz="1795" b="0" i="0" u="none" strike="noStrike" kern="1200" baseline="0">
                        <a:solidFill>
                          <a:schemeClr val="bg1"/>
                        </a:solidFill>
                        <a:latin typeface="Impact" panose="020B0806030902050204" pitchFamily="34" charset="0"/>
                        <a:ea typeface="+mn-ea"/>
                        <a:cs typeface="+mn-cs"/>
                      </a:defRPr>
                    </a:pPr>
                    <a:r>
                      <a:rPr lang="en-US" altLang="en-US" dirty="0"/>
                      <a:t> 68</a:t>
                    </a:r>
                    <a:endParaRPr lang="en-US" altLang="en-US" dirty="0"/>
                  </a:p>
                </c:rich>
              </c:tx>
              <c:showLegendKey val="0"/>
              <c:showVal val="0"/>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1795" b="0" i="0" u="none" strike="noStrike" kern="1200" baseline="0">
                        <a:solidFill>
                          <a:schemeClr val="bg1"/>
                        </a:solidFill>
                        <a:latin typeface="Impact" panose="020B0806030902050204" pitchFamily="34" charset="0"/>
                        <a:ea typeface="+mn-ea"/>
                        <a:cs typeface="+mn-cs"/>
                      </a:defRPr>
                    </a:pPr>
                    <a:r>
                      <a:rPr lang="en-US" altLang="en-US"/>
                      <a:t> 9</a:t>
                    </a:r>
                    <a:endParaRPr lang="en-US" altLang="en-US" dirty="0"/>
                  </a:p>
                </c:rich>
              </c:tx>
              <c:showLegendKey val="0"/>
              <c:showVal val="0"/>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1795" b="0" i="0" u="none" strike="noStrike" kern="1200" baseline="0">
                        <a:solidFill>
                          <a:schemeClr val="bg1"/>
                        </a:solidFill>
                        <a:latin typeface="Impact" panose="020B0806030902050204" pitchFamily="34" charset="0"/>
                        <a:ea typeface="+mn-ea"/>
                        <a:cs typeface="+mn-cs"/>
                      </a:defRPr>
                    </a:pPr>
                    <a:r>
                      <a:rPr lang="en-US" altLang="en-US"/>
                      <a:t> 3</a:t>
                    </a:r>
                    <a:endParaRPr lang="en-US" altLang="en-US" dirty="0"/>
                  </a:p>
                </c:rich>
              </c:tx>
              <c:showLegendKey val="0"/>
              <c:showVal val="0"/>
              <c:showCatName val="0"/>
              <c:showSerName val="0"/>
              <c:showPercent val="0"/>
              <c:showBubbleSize val="0"/>
              <c:extLst>
                <c:ext xmlns:c15="http://schemas.microsoft.com/office/drawing/2012/chart" uri="{CE6537A1-D6FC-4f65-9D91-7224C49458BB}"/>
              </c:extLst>
            </c:dLbl>
            <c:spPr>
              <a:noFill/>
              <a:ln w="25323">
                <a:noFill/>
              </a:ln>
              <a:effectLst/>
            </c:spPr>
            <c:txPr>
              <a:bodyPr rot="0" spcFirstLastPara="0" vertOverflow="ellipsis" vert="horz" wrap="square" lIns="38100" tIns="19050" rIns="38100" bIns="19050" anchor="ctr" anchorCtr="1"/>
              <a:lstStyle/>
              <a:p>
                <a:pPr>
                  <a:defRPr lang="zh-CN" sz="1795" b="0" i="0" u="none" strike="noStrike" kern="1200" baseline="0">
                    <a:solidFill>
                      <a:schemeClr val="bg1"/>
                    </a:solidFill>
                    <a:latin typeface="Impact" panose="020B0806030902050204" pitchFamily="34" charset="0"/>
                    <a:ea typeface="+mn-ea"/>
                    <a:cs typeface="+mn-cs"/>
                  </a:defRPr>
                </a:pPr>
              </a:p>
            </c:txPr>
            <c:showLegendKey val="0"/>
            <c:showVal val="1"/>
            <c:showCatName val="1"/>
            <c:showSerName val="0"/>
            <c:showPercent val="0"/>
            <c:showBubbleSize val="0"/>
            <c:separator> </c:separator>
            <c:showLeaderLines val="0"/>
            <c:extLst>
              <c:ext xmlns:c15="http://schemas.microsoft.com/office/drawing/2012/chart" uri="{CE6537A1-D6FC-4f65-9D91-7224C49458BB}">
                <c15:layout/>
                <c15:showLeaderLines val="0"/>
                <c15:leaderLines/>
              </c:ext>
            </c:extLst>
          </c:dLbls>
          <c:cat>
            <c:numRef>
              <c:f>Sheet1!$A$2:$A$5</c:f>
              <c:numCache>
                <c:formatCode>General</c:formatCode>
                <c:ptCount val="4"/>
              </c:numCache>
            </c:numRef>
          </c:cat>
          <c:val>
            <c:numRef>
              <c:f>Sheet1!$B$2:$B$5</c:f>
              <c:numCache>
                <c:formatCode>General</c:formatCode>
                <c:ptCount val="4"/>
                <c:pt idx="0">
                  <c:v>60</c:v>
                </c:pt>
                <c:pt idx="1">
                  <c:v>20</c:v>
                </c:pt>
                <c:pt idx="2">
                  <c:v>12</c:v>
                </c:pt>
                <c:pt idx="3">
                  <c:v>8</c:v>
                </c:pt>
              </c:numCache>
            </c:numRef>
          </c:val>
        </c:ser>
        <c:dLbls>
          <c:showLegendKey val="0"/>
          <c:showVal val="0"/>
          <c:showCatName val="0"/>
          <c:showSerName val="0"/>
          <c:showPercent val="0"/>
          <c:showBubbleSize val="0"/>
          <c:showLeaderLines val="0"/>
        </c:dLbls>
        <c:firstSliceAng val="0"/>
        <c:holeSize val="75"/>
      </c:doughnutChart>
      <c:spPr>
        <a:noFill/>
        <a:ln w="25323">
          <a:noFill/>
        </a:ln>
      </c:spPr>
    </c:plotArea>
    <c:plotVisOnly val="1"/>
    <c:dispBlanksAs val="gap"/>
    <c:showDLblsOverMax val="0"/>
  </c:chart>
  <c:txPr>
    <a:bodyPr/>
    <a:lstStyle/>
    <a:p>
      <a:pPr>
        <a:defRPr lang="zh-CN" sz="1795" b="0">
          <a:solidFill>
            <a:schemeClr val="bg1"/>
          </a:solidFill>
          <a:latin typeface="Impact" panose="020B0806030902050204" pitchFamily="34" charset="0"/>
        </a:defRPr>
      </a:pPr>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image" Target="../media/image1.pn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5" Type="http://schemas.openxmlformats.org/officeDocument/2006/relationships/theme" Target="../theme/theme3.xml"/><Relationship Id="rId4" Type="http://schemas.openxmlformats.org/officeDocument/2006/relationships/image" Target="../media/image1.pn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5" Type="http://schemas.openxmlformats.org/officeDocument/2006/relationships/theme" Target="../theme/theme4.xml"/><Relationship Id="rId4" Type="http://schemas.openxmlformats.org/officeDocument/2006/relationships/image" Target="../media/image1.pn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5" Type="http://schemas.openxmlformats.org/officeDocument/2006/relationships/theme" Target="../theme/theme5.xml"/><Relationship Id="rId4" Type="http://schemas.openxmlformats.org/officeDocument/2006/relationships/image" Target="../media/image1.pn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5" Type="http://schemas.openxmlformats.org/officeDocument/2006/relationships/theme" Target="../theme/theme6.xml"/><Relationship Id="rId4" Type="http://schemas.openxmlformats.org/officeDocument/2006/relationships/image" Target="../media/image1.pn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5" Type="http://schemas.openxmlformats.org/officeDocument/2006/relationships/theme" Target="../theme/theme7.xml"/><Relationship Id="rId4" Type="http://schemas.openxmlformats.org/officeDocument/2006/relationships/image" Target="../media/image1.pn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5" Type="http://schemas.openxmlformats.org/officeDocument/2006/relationships/theme" Target="../theme/theme8.xml"/><Relationship Id="rId4" Type="http://schemas.openxmlformats.org/officeDocument/2006/relationships/image" Target="../media/image1.pn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5" Type="http://schemas.openxmlformats.org/officeDocument/2006/relationships/theme" Target="../theme/theme9.xml"/><Relationship Id="rId4" Type="http://schemas.openxmlformats.org/officeDocument/2006/relationships/image" Target="../media/image1.pn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4" Type="http://schemas.openxmlformats.org/officeDocument/2006/relationships/theme" Target="../theme/theme10.xml"/><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3.xml"/><Relationship Id="rId3"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NUL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3.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vmlDrawing" Target="../drawings/vmlDrawing1.vml"/><Relationship Id="rId3" Type="http://schemas.openxmlformats.org/officeDocument/2006/relationships/slideLayout" Target="../slideLayouts/slideLayout43.xml"/><Relationship Id="rId2" Type="http://schemas.openxmlformats.org/officeDocument/2006/relationships/image" Target="../media/image7.emf"/><Relationship Id="rId1"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3.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3.xml"/><Relationship Id="rId2" Type="http://schemas.microsoft.com/office/2007/relationships/hdphoto" Target="../media/image9.wdp"/><Relationship Id="rId1"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3.xml"/><Relationship Id="rId1"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3.xml"/><Relationship Id="rId1"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3.xml"/><Relationship Id="rId1" Type="http://schemas.openxmlformats.org/officeDocument/2006/relationships/image" Target="../media/image10.jpe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43.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moving.mp3">
            <a:hlinkClick r:id="" action="ppaction://media"/>
          </p:cNvPr>
          <p:cNvPicPr>
            <a:picLocks noChangeAspect="1"/>
          </p:cNvPicPr>
          <p:nvPr>
            <a:audioFile r:link="rId1"/>
            <p:extLst>
              <p:ext uri="{DAA4B4D4-6D71-4841-9C94-3DE7FCFB9230}">
                <p14:media xmlns:p14="http://schemas.microsoft.com/office/powerpoint/2010/main" r:embed="rId2">
                  <p14:trim st="19889.794922" end="4366.054199"/>
                </p14:media>
              </p:ext>
            </p:extLst>
          </p:nvPr>
        </p:nvPicPr>
        <p:blipFill>
          <a:blip r:embed="rId3"/>
          <a:stretch>
            <a:fillRect/>
          </a:stretch>
        </p:blipFill>
        <p:spPr>
          <a:xfrm>
            <a:off x="1097379" y="-1128485"/>
            <a:ext cx="609600" cy="609600"/>
          </a:xfrm>
          <a:prstGeom prst="rect">
            <a:avLst/>
          </a:prstGeom>
        </p:spPr>
      </p:pic>
      <p:grpSp>
        <p:nvGrpSpPr>
          <p:cNvPr id="147" name="组合 146"/>
          <p:cNvGrpSpPr/>
          <p:nvPr/>
        </p:nvGrpSpPr>
        <p:grpSpPr>
          <a:xfrm rot="13187308">
            <a:off x="-6592880" y="2752868"/>
            <a:ext cx="11496362" cy="6726866"/>
            <a:chOff x="0" y="4292079"/>
            <a:chExt cx="12190414" cy="4843505"/>
          </a:xfrm>
        </p:grpSpPr>
        <p:grpSp>
          <p:nvGrpSpPr>
            <p:cNvPr id="148" name="组合 147"/>
            <p:cNvGrpSpPr/>
            <p:nvPr/>
          </p:nvGrpSpPr>
          <p:grpSpPr>
            <a:xfrm>
              <a:off x="0" y="4692834"/>
              <a:ext cx="12190414" cy="4442750"/>
              <a:chOff x="0" y="5400390"/>
              <a:chExt cx="12190414" cy="4442750"/>
            </a:xfrm>
          </p:grpSpPr>
          <p:grpSp>
            <p:nvGrpSpPr>
              <p:cNvPr id="156" name="组合 155"/>
              <p:cNvGrpSpPr/>
              <p:nvPr/>
            </p:nvGrpSpPr>
            <p:grpSpPr>
              <a:xfrm>
                <a:off x="0" y="5403580"/>
                <a:ext cx="6095207" cy="4439560"/>
                <a:chOff x="0" y="5320120"/>
                <a:chExt cx="12190413" cy="4439560"/>
              </a:xfrm>
            </p:grpSpPr>
            <p:sp>
              <p:nvSpPr>
                <p:cNvPr id="160" name="波形 159"/>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波形 160"/>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7" name="组合 156"/>
              <p:cNvGrpSpPr/>
              <p:nvPr/>
            </p:nvGrpSpPr>
            <p:grpSpPr>
              <a:xfrm>
                <a:off x="6095207" y="5400390"/>
                <a:ext cx="6095207" cy="4439560"/>
                <a:chOff x="0" y="5320120"/>
                <a:chExt cx="12190413" cy="4439560"/>
              </a:xfrm>
            </p:grpSpPr>
            <p:sp>
              <p:nvSpPr>
                <p:cNvPr id="158" name="波形 157"/>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波形 158"/>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9" name="组合 148"/>
            <p:cNvGrpSpPr/>
            <p:nvPr/>
          </p:nvGrpSpPr>
          <p:grpSpPr>
            <a:xfrm>
              <a:off x="0" y="4292079"/>
              <a:ext cx="12190414" cy="4442750"/>
              <a:chOff x="0" y="5400390"/>
              <a:chExt cx="12190414" cy="4442750"/>
            </a:xfrm>
          </p:grpSpPr>
          <p:grpSp>
            <p:nvGrpSpPr>
              <p:cNvPr id="150" name="组合 149"/>
              <p:cNvGrpSpPr/>
              <p:nvPr/>
            </p:nvGrpSpPr>
            <p:grpSpPr>
              <a:xfrm>
                <a:off x="0" y="5403580"/>
                <a:ext cx="6095207" cy="4439560"/>
                <a:chOff x="0" y="5320120"/>
                <a:chExt cx="12190413" cy="4439560"/>
              </a:xfrm>
            </p:grpSpPr>
            <p:sp>
              <p:nvSpPr>
                <p:cNvPr id="154" name="波形 153"/>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波形 154"/>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1" name="组合 150"/>
              <p:cNvGrpSpPr/>
              <p:nvPr/>
            </p:nvGrpSpPr>
            <p:grpSpPr>
              <a:xfrm>
                <a:off x="6095207" y="5400390"/>
                <a:ext cx="6095207" cy="4439560"/>
                <a:chOff x="0" y="5320120"/>
                <a:chExt cx="12190413" cy="4439560"/>
              </a:xfrm>
            </p:grpSpPr>
            <p:sp>
              <p:nvSpPr>
                <p:cNvPr id="152" name="波形 151"/>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波形 152"/>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192" name="组合 191"/>
          <p:cNvGrpSpPr/>
          <p:nvPr/>
        </p:nvGrpSpPr>
        <p:grpSpPr>
          <a:xfrm rot="13187308">
            <a:off x="7037427" y="-4308561"/>
            <a:ext cx="11496362" cy="6726866"/>
            <a:chOff x="0" y="4292079"/>
            <a:chExt cx="12190414" cy="4843505"/>
          </a:xfrm>
        </p:grpSpPr>
        <p:grpSp>
          <p:nvGrpSpPr>
            <p:cNvPr id="193" name="组合 192"/>
            <p:cNvGrpSpPr/>
            <p:nvPr/>
          </p:nvGrpSpPr>
          <p:grpSpPr>
            <a:xfrm>
              <a:off x="0" y="4692834"/>
              <a:ext cx="12190414" cy="4442750"/>
              <a:chOff x="0" y="5400390"/>
              <a:chExt cx="12190414" cy="4442750"/>
            </a:xfrm>
          </p:grpSpPr>
          <p:grpSp>
            <p:nvGrpSpPr>
              <p:cNvPr id="201" name="组合 200"/>
              <p:cNvGrpSpPr/>
              <p:nvPr/>
            </p:nvGrpSpPr>
            <p:grpSpPr>
              <a:xfrm>
                <a:off x="0" y="5403580"/>
                <a:ext cx="6095207" cy="4439560"/>
                <a:chOff x="0" y="5320120"/>
                <a:chExt cx="12190413" cy="4439560"/>
              </a:xfrm>
            </p:grpSpPr>
            <p:sp>
              <p:nvSpPr>
                <p:cNvPr id="205" name="波形 204"/>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波形 205"/>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2" name="组合 201"/>
              <p:cNvGrpSpPr/>
              <p:nvPr/>
            </p:nvGrpSpPr>
            <p:grpSpPr>
              <a:xfrm>
                <a:off x="6095207" y="5400390"/>
                <a:ext cx="6095207" cy="4439560"/>
                <a:chOff x="0" y="5320120"/>
                <a:chExt cx="12190413" cy="4439560"/>
              </a:xfrm>
            </p:grpSpPr>
            <p:sp>
              <p:nvSpPr>
                <p:cNvPr id="203" name="波形 202"/>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波形 203"/>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94" name="组合 193"/>
            <p:cNvGrpSpPr/>
            <p:nvPr/>
          </p:nvGrpSpPr>
          <p:grpSpPr>
            <a:xfrm>
              <a:off x="0" y="4292079"/>
              <a:ext cx="12190414" cy="4442750"/>
              <a:chOff x="0" y="5400390"/>
              <a:chExt cx="12190414" cy="4442750"/>
            </a:xfrm>
          </p:grpSpPr>
          <p:grpSp>
            <p:nvGrpSpPr>
              <p:cNvPr id="195" name="组合 194"/>
              <p:cNvGrpSpPr/>
              <p:nvPr/>
            </p:nvGrpSpPr>
            <p:grpSpPr>
              <a:xfrm>
                <a:off x="0" y="5403580"/>
                <a:ext cx="6095207" cy="4439560"/>
                <a:chOff x="0" y="5320120"/>
                <a:chExt cx="12190413" cy="4439560"/>
              </a:xfrm>
            </p:grpSpPr>
            <p:sp>
              <p:nvSpPr>
                <p:cNvPr id="199" name="波形 198"/>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波形 199"/>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6095207" y="5400390"/>
                <a:ext cx="6095207" cy="4439560"/>
                <a:chOff x="0" y="5320120"/>
                <a:chExt cx="12190413" cy="4439560"/>
              </a:xfrm>
            </p:grpSpPr>
            <p:sp>
              <p:nvSpPr>
                <p:cNvPr id="197" name="波形 196"/>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波形 197"/>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207" name="_14"/>
          <p:cNvSpPr txBox="1">
            <a:spLocks noChangeArrowheads="1"/>
          </p:cNvSpPr>
          <p:nvPr/>
        </p:nvSpPr>
        <p:spPr bwMode="auto">
          <a:xfrm>
            <a:off x="1724855" y="2891008"/>
            <a:ext cx="9821070"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b="1" dirty="0">
                <a:solidFill>
                  <a:srgbClr val="18D2A6"/>
                </a:solidFill>
                <a:latin typeface="微软雅黑" panose="020B0503020204020204" pitchFamily="34" charset="-122"/>
                <a:ea typeface="微软雅黑" panose="020B0503020204020204" pitchFamily="34" charset="-122"/>
              </a:rPr>
              <a:t>人事部 </a:t>
            </a:r>
            <a:r>
              <a:rPr lang="zh-CN" altLang="en-US" sz="6600" b="1" dirty="0">
                <a:solidFill>
                  <a:srgbClr val="1983B7"/>
                </a:solidFill>
                <a:latin typeface="微软雅黑" panose="020B0503020204020204" pitchFamily="34" charset="-122"/>
                <a:ea typeface="微软雅黑" panose="020B0503020204020204" pitchFamily="34" charset="-122"/>
              </a:rPr>
              <a:t>年度工作总结</a:t>
            </a:r>
            <a:r>
              <a:rPr lang="en-US" altLang="zh-CN" sz="6600" b="1" dirty="0">
                <a:solidFill>
                  <a:srgbClr val="1983B7"/>
                </a:solidFill>
                <a:latin typeface="微软雅黑" panose="020B0503020204020204" pitchFamily="34" charset="-122"/>
                <a:ea typeface="微软雅黑" panose="020B0503020204020204" pitchFamily="34" charset="-122"/>
              </a:rPr>
              <a:t>PPT</a:t>
            </a:r>
            <a:endParaRPr lang="zh-CN" sz="6600" b="1" dirty="0">
              <a:solidFill>
                <a:srgbClr val="1983B7"/>
              </a:solidFill>
              <a:latin typeface="微软雅黑" panose="020B0503020204020204" pitchFamily="34" charset="-122"/>
              <a:ea typeface="微软雅黑" panose="020B0503020204020204" pitchFamily="34" charset="-122"/>
            </a:endParaRPr>
          </a:p>
        </p:txBody>
      </p:sp>
      <p:sp>
        <p:nvSpPr>
          <p:cNvPr id="209" name="_16"/>
          <p:cNvSpPr txBox="1">
            <a:spLocks noChangeArrowheads="1"/>
          </p:cNvSpPr>
          <p:nvPr/>
        </p:nvSpPr>
        <p:spPr bwMode="auto">
          <a:xfrm>
            <a:off x="4132981" y="2184719"/>
            <a:ext cx="5721226" cy="1868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2400" b="0" dirty="0">
                <a:solidFill>
                  <a:srgbClr val="18D2A6"/>
                </a:solidFill>
                <a:latin typeface="微软雅黑" panose="020B0503020204020204" pitchFamily="34" charset="-122"/>
                <a:ea typeface="微软雅黑" panose="020B0503020204020204" pitchFamily="34" charset="-122"/>
              </a:rPr>
              <a:t>20XX</a:t>
            </a:r>
            <a:r>
              <a:rPr lang="zh-CN" altLang="en-US" sz="2400" b="0" dirty="0">
                <a:solidFill>
                  <a:srgbClr val="18D2A6"/>
                </a:solidFill>
                <a:latin typeface="微软雅黑" panose="020B0503020204020204" pitchFamily="34" charset="-122"/>
                <a:ea typeface="微软雅黑" panose="020B0503020204020204" pitchFamily="34" charset="-122"/>
              </a:rPr>
              <a:t>年终工作总结  </a:t>
            </a:r>
            <a:r>
              <a:rPr lang="en-US" altLang="zh-CN" sz="2400" b="0" dirty="0">
                <a:solidFill>
                  <a:srgbClr val="18D2A6"/>
                </a:solidFill>
                <a:latin typeface="微软雅黑" panose="020B0503020204020204" pitchFamily="34" charset="-122"/>
                <a:ea typeface="微软雅黑" panose="020B0503020204020204" pitchFamily="34" charset="-122"/>
              </a:rPr>
              <a:t>20XX</a:t>
            </a:r>
            <a:r>
              <a:rPr lang="zh-CN" altLang="en-US" sz="2400" b="0" dirty="0">
                <a:solidFill>
                  <a:srgbClr val="18D2A6"/>
                </a:solidFill>
                <a:latin typeface="微软雅黑" panose="020B0503020204020204" pitchFamily="34" charset="-122"/>
                <a:ea typeface="微软雅黑" panose="020B0503020204020204" pitchFamily="34" charset="-122"/>
              </a:rPr>
              <a:t>年度工作计划</a:t>
            </a:r>
            <a:endParaRPr lang="zh-CN" altLang="en-US" sz="2400" b="0" dirty="0">
              <a:solidFill>
                <a:srgbClr val="18D2A6"/>
              </a:solidFill>
              <a:latin typeface="微软雅黑" panose="020B0503020204020204" pitchFamily="34" charset="-122"/>
              <a:ea typeface="微软雅黑" panose="020B0503020204020204" pitchFamily="34" charset="-122"/>
            </a:endParaRPr>
          </a:p>
        </p:txBody>
      </p:sp>
      <p:sp>
        <p:nvSpPr>
          <p:cNvPr id="210" name="TextBox 2"/>
          <p:cNvSpPr>
            <a:spLocks noChangeArrowheads="1"/>
          </p:cNvSpPr>
          <p:nvPr/>
        </p:nvSpPr>
        <p:spPr bwMode="auto">
          <a:xfrm>
            <a:off x="384176" y="239714"/>
            <a:ext cx="2232220" cy="415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3" rIns="91406" bIns="45703">
            <a:spAutoFit/>
          </a:bodyPr>
          <a:lstStyle/>
          <a:p>
            <a:pPr eaLnBrk="1" hangingPunct="1">
              <a:buFont typeface="Arial" panose="020B0604020202020204" pitchFamily="34" charset="0"/>
              <a:buNone/>
            </a:pPr>
            <a:r>
              <a:rPr lang="zh-CN" altLang="en-US" sz="2100" b="1" dirty="0">
                <a:solidFill>
                  <a:srgbClr val="18D2A6"/>
                </a:solidFill>
                <a:latin typeface="微软雅黑" panose="020B0503020204020204" pitchFamily="34" charset="-122"/>
                <a:ea typeface="微软雅黑" panose="020B0503020204020204" pitchFamily="34" charset="-122"/>
                <a:sym typeface="微软雅黑" panose="020B0503020204020204" pitchFamily="34" charset="-122"/>
              </a:rPr>
              <a:t>汇报人：通用名</a:t>
            </a:r>
            <a:endParaRPr lang="zh-CN" altLang="en-US" sz="2100" b="1" dirty="0">
              <a:solidFill>
                <a:srgbClr val="18D2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1" name="等腰三角形 4"/>
          <p:cNvSpPr>
            <a:spLocks noChangeArrowheads="1"/>
          </p:cNvSpPr>
          <p:nvPr/>
        </p:nvSpPr>
        <p:spPr bwMode="auto">
          <a:xfrm rot="5400000">
            <a:off x="-18664" y="318708"/>
            <a:ext cx="329453" cy="285769"/>
          </a:xfrm>
          <a:prstGeom prst="triangle">
            <a:avLst>
              <a:gd name="adj" fmla="val 50000"/>
            </a:avLst>
          </a:prstGeom>
          <a:solidFill>
            <a:srgbClr val="18D2A6"/>
          </a:solidFill>
          <a:ln>
            <a:noFill/>
          </a:ln>
        </p:spPr>
        <p:txBody>
          <a:bodyPr lIns="91406" tIns="45703" rIns="91406" bIns="45703" anchor="ctr"/>
          <a:lstStyle/>
          <a:p>
            <a:pPr algn="ctr" eaLnBrk="1" hangingPunct="1">
              <a:buFont typeface="Arial" panose="020B0604020202020204" pitchFamily="34" charset="0"/>
              <a:buNone/>
            </a:pPr>
            <a:endParaRPr lang="zh-CN" altLang="zh-CN">
              <a:solidFill>
                <a:srgbClr val="18D2A6"/>
              </a:solidFill>
              <a:latin typeface="宋体" panose="02010600030101010101" pitchFamily="2" charset="-122"/>
              <a:sym typeface="宋体" panose="02010600030101010101" pitchFamily="2" charset="-122"/>
            </a:endParaRPr>
          </a:p>
        </p:txBody>
      </p:sp>
      <p:grpSp>
        <p:nvGrpSpPr>
          <p:cNvPr id="212" name="Group 38"/>
          <p:cNvGrpSpPr/>
          <p:nvPr/>
        </p:nvGrpSpPr>
        <p:grpSpPr>
          <a:xfrm>
            <a:off x="10287307" y="6347841"/>
            <a:ext cx="1575060" cy="160804"/>
            <a:chOff x="5548426" y="3343939"/>
            <a:chExt cx="833173" cy="85061"/>
          </a:xfrm>
          <a:solidFill>
            <a:srgbClr val="18D2A6"/>
          </a:solidFill>
        </p:grpSpPr>
        <p:sp>
          <p:nvSpPr>
            <p:cNvPr id="213" name="Oval 31"/>
            <p:cNvSpPr/>
            <p:nvPr/>
          </p:nvSpPr>
          <p:spPr>
            <a:xfrm>
              <a:off x="5548426"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14" name="Oval 32"/>
            <p:cNvSpPr/>
            <p:nvPr/>
          </p:nvSpPr>
          <p:spPr>
            <a:xfrm>
              <a:off x="5698049"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15" name="Oval 33"/>
            <p:cNvSpPr/>
            <p:nvPr/>
          </p:nvSpPr>
          <p:spPr>
            <a:xfrm>
              <a:off x="5847671"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16" name="Oval 34"/>
            <p:cNvSpPr/>
            <p:nvPr/>
          </p:nvSpPr>
          <p:spPr>
            <a:xfrm>
              <a:off x="5997294"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17" name="Oval 35"/>
            <p:cNvSpPr/>
            <p:nvPr/>
          </p:nvSpPr>
          <p:spPr>
            <a:xfrm>
              <a:off x="6146917"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18" name="Oval 36"/>
            <p:cNvSpPr/>
            <p:nvPr/>
          </p:nvSpPr>
          <p:spPr>
            <a:xfrm>
              <a:off x="6296538"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grpSp>
        <p:nvGrpSpPr>
          <p:cNvPr id="219" name="Group 10"/>
          <p:cNvGrpSpPr/>
          <p:nvPr/>
        </p:nvGrpSpPr>
        <p:grpSpPr>
          <a:xfrm>
            <a:off x="6735258" y="3865249"/>
            <a:ext cx="2767508" cy="478600"/>
            <a:chOff x="4383584" y="10884560"/>
            <a:chExt cx="6126514" cy="1212098"/>
          </a:xfrm>
        </p:grpSpPr>
        <p:sp>
          <p:nvSpPr>
            <p:cNvPr id="220" name="Rectangle 11"/>
            <p:cNvSpPr/>
            <p:nvPr/>
          </p:nvSpPr>
          <p:spPr>
            <a:xfrm>
              <a:off x="4383584" y="10884560"/>
              <a:ext cx="6126514" cy="1212098"/>
            </a:xfrm>
            <a:prstGeom prst="rect">
              <a:avLst/>
            </a:prstGeom>
            <a:noFill/>
            <a:ln w="12700">
              <a:solidFill>
                <a:srgbClr val="18D2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18D2A6"/>
                </a:solidFill>
              </a:endParaRPr>
            </a:p>
          </p:txBody>
        </p:sp>
        <p:sp>
          <p:nvSpPr>
            <p:cNvPr id="221" name="TextBox 220"/>
            <p:cNvSpPr txBox="1"/>
            <p:nvPr/>
          </p:nvSpPr>
          <p:spPr>
            <a:xfrm>
              <a:off x="4569352" y="10984607"/>
              <a:ext cx="5755010" cy="1009947"/>
            </a:xfrm>
            <a:prstGeom prst="rect">
              <a:avLst/>
            </a:prstGeom>
            <a:noFill/>
          </p:spPr>
          <p:txBody>
            <a:bodyPr wrap="none" rtlCol="0">
              <a:spAutoFit/>
            </a:bodyPr>
            <a:lstStyle/>
            <a:p>
              <a:pPr algn="ctr"/>
              <a:r>
                <a:rPr lang="zh-CN" altLang="en-US" sz="2000" spc="300" dirty="0">
                  <a:solidFill>
                    <a:srgbClr val="18D2A6"/>
                  </a:solidFill>
                  <a:latin typeface="微软雅黑" panose="020B0503020204020204" pitchFamily="34" charset="-122"/>
                  <a:ea typeface="微软雅黑" panose="020B0503020204020204" pitchFamily="34" charset="-122"/>
                  <a:cs typeface="Montserrat Semi" charset="0"/>
                </a:rPr>
                <a:t>时间</a:t>
              </a:r>
              <a:r>
                <a:rPr lang="en-US" altLang="zh-CN" sz="2000" spc="300" dirty="0">
                  <a:solidFill>
                    <a:srgbClr val="18D2A6"/>
                  </a:solidFill>
                  <a:latin typeface="微软雅黑" panose="020B0503020204020204" pitchFamily="34" charset="-122"/>
                  <a:ea typeface="微软雅黑" panose="020B0503020204020204" pitchFamily="34" charset="-122"/>
                  <a:cs typeface="Montserrat Semi" charset="0"/>
                </a:rPr>
                <a:t>:20XX.08.08</a:t>
              </a:r>
              <a:endParaRPr lang="en-US" sz="2000" spc="300" dirty="0">
                <a:solidFill>
                  <a:srgbClr val="18D2A6"/>
                </a:solidFill>
                <a:latin typeface="微软雅黑" panose="020B0503020204020204" pitchFamily="34" charset="-122"/>
                <a:ea typeface="微软雅黑" panose="020B0503020204020204" pitchFamily="34" charset="-122"/>
                <a:cs typeface="Montserrat Semi" charset="0"/>
              </a:endParaRPr>
            </a:p>
          </p:txBody>
        </p:sp>
      </p:grpSp>
      <p:grpSp>
        <p:nvGrpSpPr>
          <p:cNvPr id="222" name="Group 10"/>
          <p:cNvGrpSpPr/>
          <p:nvPr/>
        </p:nvGrpSpPr>
        <p:grpSpPr>
          <a:xfrm>
            <a:off x="3776905" y="3865508"/>
            <a:ext cx="2767508" cy="478600"/>
            <a:chOff x="4383584" y="10884560"/>
            <a:chExt cx="6126514" cy="1212098"/>
          </a:xfrm>
        </p:grpSpPr>
        <p:sp>
          <p:nvSpPr>
            <p:cNvPr id="223" name="Rectangle 11"/>
            <p:cNvSpPr/>
            <p:nvPr/>
          </p:nvSpPr>
          <p:spPr>
            <a:xfrm>
              <a:off x="4383584" y="10884560"/>
              <a:ext cx="6126514" cy="1212098"/>
            </a:xfrm>
            <a:prstGeom prst="rect">
              <a:avLst/>
            </a:prstGeom>
            <a:noFill/>
            <a:ln w="12700">
              <a:solidFill>
                <a:srgbClr val="18D2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18D2A6"/>
                </a:solidFill>
              </a:endParaRPr>
            </a:p>
          </p:txBody>
        </p:sp>
        <p:sp>
          <p:nvSpPr>
            <p:cNvPr id="224" name="TextBox 223"/>
            <p:cNvSpPr txBox="1"/>
            <p:nvPr/>
          </p:nvSpPr>
          <p:spPr>
            <a:xfrm>
              <a:off x="5171840" y="10984607"/>
              <a:ext cx="4550035" cy="1013315"/>
            </a:xfrm>
            <a:prstGeom prst="rect">
              <a:avLst/>
            </a:prstGeom>
            <a:noFill/>
          </p:spPr>
          <p:txBody>
            <a:bodyPr wrap="none" rtlCol="0">
              <a:spAutoFit/>
            </a:bodyPr>
            <a:lstStyle/>
            <a:p>
              <a:pPr algn="ctr"/>
              <a:r>
                <a:rPr lang="zh-CN" altLang="en-US" sz="2000" spc="300" dirty="0">
                  <a:solidFill>
                    <a:srgbClr val="18D2A6"/>
                  </a:solidFill>
                  <a:latin typeface="微软雅黑" panose="020B0503020204020204" pitchFamily="34" charset="-122"/>
                  <a:ea typeface="微软雅黑" panose="020B0503020204020204" pitchFamily="34" charset="-122"/>
                  <a:cs typeface="Montserrat Semi" charset="0"/>
                </a:rPr>
                <a:t>演讲人</a:t>
              </a:r>
              <a:r>
                <a:rPr lang="en-US" altLang="zh-CN" sz="2000" spc="300" dirty="0">
                  <a:solidFill>
                    <a:srgbClr val="18D2A6"/>
                  </a:solidFill>
                  <a:latin typeface="微软雅黑" panose="020B0503020204020204" pitchFamily="34" charset="-122"/>
                  <a:ea typeface="微软雅黑" panose="020B0503020204020204" pitchFamily="34" charset="-122"/>
                  <a:cs typeface="Montserrat Semi" charset="0"/>
                </a:rPr>
                <a:t>:</a:t>
              </a:r>
              <a:r>
                <a:rPr lang="zh-CN" altLang="en-US" sz="2000" spc="300" dirty="0">
                  <a:solidFill>
                    <a:srgbClr val="18D2A6"/>
                  </a:solidFill>
                  <a:latin typeface="微软雅黑" panose="020B0503020204020204" pitchFamily="34" charset="-122"/>
                  <a:ea typeface="微软雅黑" panose="020B0503020204020204" pitchFamily="34" charset="-122"/>
                  <a:cs typeface="Montserrat Semi" charset="0"/>
                </a:rPr>
                <a:t>通用名</a:t>
              </a:r>
              <a:endParaRPr lang="en-US" sz="2000" spc="300" dirty="0">
                <a:solidFill>
                  <a:srgbClr val="18D2A6"/>
                </a:solidFill>
                <a:latin typeface="微软雅黑" panose="020B0503020204020204" pitchFamily="34" charset="-122"/>
                <a:ea typeface="微软雅黑" panose="020B0503020204020204" pitchFamily="34" charset="-122"/>
                <a:cs typeface="Montserrat Semi"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42" presetClass="entr" presetSubtype="0" fill="hold" nodeType="withEffect">
                                  <p:stCondLst>
                                    <p:cond delay="0"/>
                                  </p:stCondLst>
                                  <p:childTnLst>
                                    <p:set>
                                      <p:cBhvr>
                                        <p:cTn id="8" dur="1" fill="hold">
                                          <p:stCondLst>
                                            <p:cond delay="0"/>
                                          </p:stCondLst>
                                        </p:cTn>
                                        <p:tgtEl>
                                          <p:spTgt spid="147"/>
                                        </p:tgtEl>
                                        <p:attrNameLst>
                                          <p:attrName>style.visibility</p:attrName>
                                        </p:attrNameLst>
                                      </p:cBhvr>
                                      <p:to>
                                        <p:strVal val="visible"/>
                                      </p:to>
                                    </p:set>
                                    <p:animEffect transition="in" filter="fade">
                                      <p:cBhvr>
                                        <p:cTn id="9" dur="1250"/>
                                        <p:tgtEl>
                                          <p:spTgt spid="147"/>
                                        </p:tgtEl>
                                      </p:cBhvr>
                                    </p:animEffect>
                                    <p:anim calcmode="lin" valueType="num">
                                      <p:cBhvr>
                                        <p:cTn id="10" dur="1250" fill="hold"/>
                                        <p:tgtEl>
                                          <p:spTgt spid="147"/>
                                        </p:tgtEl>
                                        <p:attrNameLst>
                                          <p:attrName>ppt_x</p:attrName>
                                        </p:attrNameLst>
                                      </p:cBhvr>
                                      <p:tavLst>
                                        <p:tav tm="0">
                                          <p:val>
                                            <p:strVal val="#ppt_x"/>
                                          </p:val>
                                        </p:tav>
                                        <p:tav tm="100000">
                                          <p:val>
                                            <p:strVal val="#ppt_x"/>
                                          </p:val>
                                        </p:tav>
                                      </p:tavLst>
                                    </p:anim>
                                    <p:anim calcmode="lin" valueType="num">
                                      <p:cBhvr>
                                        <p:cTn id="11" dur="1250" fill="hold"/>
                                        <p:tgtEl>
                                          <p:spTgt spid="147"/>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192"/>
                                        </p:tgtEl>
                                        <p:attrNameLst>
                                          <p:attrName>style.visibility</p:attrName>
                                        </p:attrNameLst>
                                      </p:cBhvr>
                                      <p:to>
                                        <p:strVal val="visible"/>
                                      </p:to>
                                    </p:set>
                                    <p:animEffect transition="in" filter="fade">
                                      <p:cBhvr>
                                        <p:cTn id="14" dur="1250"/>
                                        <p:tgtEl>
                                          <p:spTgt spid="192"/>
                                        </p:tgtEl>
                                      </p:cBhvr>
                                    </p:animEffect>
                                    <p:anim calcmode="lin" valueType="num">
                                      <p:cBhvr>
                                        <p:cTn id="15" dur="1250" fill="hold"/>
                                        <p:tgtEl>
                                          <p:spTgt spid="192"/>
                                        </p:tgtEl>
                                        <p:attrNameLst>
                                          <p:attrName>ppt_x</p:attrName>
                                        </p:attrNameLst>
                                      </p:cBhvr>
                                      <p:tavLst>
                                        <p:tav tm="0">
                                          <p:val>
                                            <p:strVal val="#ppt_x"/>
                                          </p:val>
                                        </p:tav>
                                        <p:tav tm="100000">
                                          <p:val>
                                            <p:strVal val="#ppt_x"/>
                                          </p:val>
                                        </p:tav>
                                      </p:tavLst>
                                    </p:anim>
                                    <p:anim calcmode="lin" valueType="num">
                                      <p:cBhvr>
                                        <p:cTn id="16" dur="1250" fill="hold"/>
                                        <p:tgtEl>
                                          <p:spTgt spid="192"/>
                                        </p:tgtEl>
                                        <p:attrNameLst>
                                          <p:attrName>ppt_y</p:attrName>
                                        </p:attrNameLst>
                                      </p:cBhvr>
                                      <p:tavLst>
                                        <p:tav tm="0">
                                          <p:val>
                                            <p:strVal val="#ppt_y+.1"/>
                                          </p:val>
                                        </p:tav>
                                        <p:tav tm="100000">
                                          <p:val>
                                            <p:strVal val="#ppt_y"/>
                                          </p:val>
                                        </p:tav>
                                      </p:tavLst>
                                    </p:anim>
                                  </p:childTnLst>
                                </p:cTn>
                              </p:par>
                            </p:childTnLst>
                          </p:cTn>
                        </p:par>
                        <p:par>
                          <p:cTn id="17" fill="hold">
                            <p:stCondLst>
                              <p:cond delay="0"/>
                            </p:stCondLst>
                            <p:childTnLst>
                              <p:par>
                                <p:cTn id="18" presetID="22" presetClass="entr" presetSubtype="8" fill="hold" grpId="0" nodeType="afterEffect">
                                  <p:stCondLst>
                                    <p:cond delay="0"/>
                                  </p:stCondLst>
                                  <p:childTnLst>
                                    <p:set>
                                      <p:cBhvr>
                                        <p:cTn id="19" dur="1" fill="hold">
                                          <p:stCondLst>
                                            <p:cond delay="0"/>
                                          </p:stCondLst>
                                        </p:cTn>
                                        <p:tgtEl>
                                          <p:spTgt spid="209"/>
                                        </p:tgtEl>
                                        <p:attrNameLst>
                                          <p:attrName>style.visibility</p:attrName>
                                        </p:attrNameLst>
                                      </p:cBhvr>
                                      <p:to>
                                        <p:strVal val="visible"/>
                                      </p:to>
                                    </p:set>
                                    <p:animEffect transition="in" filter="wipe(left)">
                                      <p:cBhvr>
                                        <p:cTn id="20" dur="500"/>
                                        <p:tgtEl>
                                          <p:spTgt spid="209"/>
                                        </p:tgtEl>
                                      </p:cBhvr>
                                    </p:animEffect>
                                  </p:childTnLst>
                                </p:cTn>
                              </p:par>
                            </p:childTnLst>
                          </p:cTn>
                        </p:par>
                        <p:par>
                          <p:cTn id="21" fill="hold">
                            <p:stCondLst>
                              <p:cond delay="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207"/>
                                        </p:tgtEl>
                                        <p:attrNameLst>
                                          <p:attrName>style.visibility</p:attrName>
                                        </p:attrNameLst>
                                      </p:cBhvr>
                                      <p:to>
                                        <p:strVal val="visible"/>
                                      </p:to>
                                    </p:set>
                                    <p:anim by="(-#ppt_w*2)" calcmode="lin" valueType="num">
                                      <p:cBhvr rctx="PPT">
                                        <p:cTn id="24" dur="500" autoRev="1" fill="hold">
                                          <p:stCondLst>
                                            <p:cond delay="0"/>
                                          </p:stCondLst>
                                        </p:cTn>
                                        <p:tgtEl>
                                          <p:spTgt spid="207"/>
                                        </p:tgtEl>
                                        <p:attrNameLst>
                                          <p:attrName>ppt_w</p:attrName>
                                        </p:attrNameLst>
                                      </p:cBhvr>
                                    </p:anim>
                                    <p:anim by="(#ppt_w*0.50)" calcmode="lin" valueType="num">
                                      <p:cBhvr>
                                        <p:cTn id="25" dur="500" decel="50000" autoRev="1" fill="hold">
                                          <p:stCondLst>
                                            <p:cond delay="0"/>
                                          </p:stCondLst>
                                        </p:cTn>
                                        <p:tgtEl>
                                          <p:spTgt spid="207"/>
                                        </p:tgtEl>
                                        <p:attrNameLst>
                                          <p:attrName>ppt_x</p:attrName>
                                        </p:attrNameLst>
                                      </p:cBhvr>
                                    </p:anim>
                                    <p:anim from="(-#ppt_h/2)" to="(#ppt_y)" calcmode="lin" valueType="num">
                                      <p:cBhvr>
                                        <p:cTn id="26" dur="1000" fill="hold">
                                          <p:stCondLst>
                                            <p:cond delay="0"/>
                                          </p:stCondLst>
                                        </p:cTn>
                                        <p:tgtEl>
                                          <p:spTgt spid="207"/>
                                        </p:tgtEl>
                                        <p:attrNameLst>
                                          <p:attrName>ppt_y</p:attrName>
                                        </p:attrNameLst>
                                      </p:cBhvr>
                                    </p:anim>
                                    <p:animRot by="21600000">
                                      <p:cBhvr>
                                        <p:cTn id="27" dur="1000" fill="hold">
                                          <p:stCondLst>
                                            <p:cond delay="0"/>
                                          </p:stCondLst>
                                        </p:cTn>
                                        <p:tgtEl>
                                          <p:spTgt spid="207"/>
                                        </p:tgtEl>
                                        <p:attrNameLst>
                                          <p:attrName>r</p:attrName>
                                        </p:attrNameLst>
                                      </p:cBhvr>
                                    </p:animRot>
                                  </p:childTnLst>
                                </p:cTn>
                              </p:par>
                            </p:childTnLst>
                          </p:cTn>
                        </p:par>
                        <p:par>
                          <p:cTn id="28" fill="hold">
                            <p:stCondLst>
                              <p:cond delay="3950"/>
                            </p:stCondLst>
                            <p:childTnLst>
                              <p:par>
                                <p:cTn id="29" presetID="42" presetClass="entr" presetSubtype="0" fill="hold" nodeType="afterEffect">
                                  <p:stCondLst>
                                    <p:cond delay="0"/>
                                  </p:stCondLst>
                                  <p:childTnLst>
                                    <p:set>
                                      <p:cBhvr>
                                        <p:cTn id="30" dur="1" fill="hold">
                                          <p:stCondLst>
                                            <p:cond delay="0"/>
                                          </p:stCondLst>
                                        </p:cTn>
                                        <p:tgtEl>
                                          <p:spTgt spid="222"/>
                                        </p:tgtEl>
                                        <p:attrNameLst>
                                          <p:attrName>style.visibility</p:attrName>
                                        </p:attrNameLst>
                                      </p:cBhvr>
                                      <p:to>
                                        <p:strVal val="visible"/>
                                      </p:to>
                                    </p:set>
                                    <p:animEffect transition="in" filter="fade">
                                      <p:cBhvr>
                                        <p:cTn id="31" dur="500"/>
                                        <p:tgtEl>
                                          <p:spTgt spid="222"/>
                                        </p:tgtEl>
                                      </p:cBhvr>
                                    </p:animEffect>
                                    <p:anim calcmode="lin" valueType="num">
                                      <p:cBhvr>
                                        <p:cTn id="32" dur="500" fill="hold"/>
                                        <p:tgtEl>
                                          <p:spTgt spid="222"/>
                                        </p:tgtEl>
                                        <p:attrNameLst>
                                          <p:attrName>ppt_x</p:attrName>
                                        </p:attrNameLst>
                                      </p:cBhvr>
                                      <p:tavLst>
                                        <p:tav tm="0">
                                          <p:val>
                                            <p:strVal val="#ppt_x"/>
                                          </p:val>
                                        </p:tav>
                                        <p:tav tm="100000">
                                          <p:val>
                                            <p:strVal val="#ppt_x"/>
                                          </p:val>
                                        </p:tav>
                                      </p:tavLst>
                                    </p:anim>
                                    <p:anim calcmode="lin" valueType="num">
                                      <p:cBhvr>
                                        <p:cTn id="33" dur="500" fill="hold"/>
                                        <p:tgtEl>
                                          <p:spTgt spid="222"/>
                                        </p:tgtEl>
                                        <p:attrNameLst>
                                          <p:attrName>ppt_y</p:attrName>
                                        </p:attrNameLst>
                                      </p:cBhvr>
                                      <p:tavLst>
                                        <p:tav tm="0">
                                          <p:val>
                                            <p:strVal val="#ppt_y+.1"/>
                                          </p:val>
                                        </p:tav>
                                        <p:tav tm="100000">
                                          <p:val>
                                            <p:strVal val="#ppt_y"/>
                                          </p:val>
                                        </p:tav>
                                      </p:tavLst>
                                    </p:anim>
                                  </p:childTnLst>
                                </p:cTn>
                              </p:par>
                            </p:childTnLst>
                          </p:cTn>
                        </p:par>
                        <p:par>
                          <p:cTn id="34" fill="hold">
                            <p:stCondLst>
                              <p:cond delay="4450"/>
                            </p:stCondLst>
                            <p:childTnLst>
                              <p:par>
                                <p:cTn id="35" presetID="42" presetClass="entr" presetSubtype="0" fill="hold" nodeType="afterEffect">
                                  <p:stCondLst>
                                    <p:cond delay="0"/>
                                  </p:stCondLst>
                                  <p:childTnLst>
                                    <p:set>
                                      <p:cBhvr>
                                        <p:cTn id="36" dur="1" fill="hold">
                                          <p:stCondLst>
                                            <p:cond delay="0"/>
                                          </p:stCondLst>
                                        </p:cTn>
                                        <p:tgtEl>
                                          <p:spTgt spid="219"/>
                                        </p:tgtEl>
                                        <p:attrNameLst>
                                          <p:attrName>style.visibility</p:attrName>
                                        </p:attrNameLst>
                                      </p:cBhvr>
                                      <p:to>
                                        <p:strVal val="visible"/>
                                      </p:to>
                                    </p:set>
                                    <p:animEffect transition="in" filter="fade">
                                      <p:cBhvr>
                                        <p:cTn id="37" dur="500"/>
                                        <p:tgtEl>
                                          <p:spTgt spid="219"/>
                                        </p:tgtEl>
                                      </p:cBhvr>
                                    </p:animEffect>
                                    <p:anim calcmode="lin" valueType="num">
                                      <p:cBhvr>
                                        <p:cTn id="38" dur="500" fill="hold"/>
                                        <p:tgtEl>
                                          <p:spTgt spid="219"/>
                                        </p:tgtEl>
                                        <p:attrNameLst>
                                          <p:attrName>ppt_x</p:attrName>
                                        </p:attrNameLst>
                                      </p:cBhvr>
                                      <p:tavLst>
                                        <p:tav tm="0">
                                          <p:val>
                                            <p:strVal val="#ppt_x"/>
                                          </p:val>
                                        </p:tav>
                                        <p:tav tm="100000">
                                          <p:val>
                                            <p:strVal val="#ppt_x"/>
                                          </p:val>
                                        </p:tav>
                                      </p:tavLst>
                                    </p:anim>
                                    <p:anim calcmode="lin" valueType="num">
                                      <p:cBhvr>
                                        <p:cTn id="39" dur="500" fill="hold"/>
                                        <p:tgtEl>
                                          <p:spTgt spid="219"/>
                                        </p:tgtEl>
                                        <p:attrNameLst>
                                          <p:attrName>ppt_y</p:attrName>
                                        </p:attrNameLst>
                                      </p:cBhvr>
                                      <p:tavLst>
                                        <p:tav tm="0">
                                          <p:val>
                                            <p:strVal val="#ppt_y+.1"/>
                                          </p:val>
                                        </p:tav>
                                        <p:tav tm="100000">
                                          <p:val>
                                            <p:strVal val="#ppt_y"/>
                                          </p:val>
                                        </p:tav>
                                      </p:tavLst>
                                    </p:anim>
                                  </p:childTnLst>
                                </p:cTn>
                              </p:par>
                            </p:childTnLst>
                          </p:cTn>
                        </p:par>
                        <p:par>
                          <p:cTn id="40" fill="hold">
                            <p:stCondLst>
                              <p:cond delay="4950"/>
                            </p:stCondLst>
                            <p:childTnLst>
                              <p:par>
                                <p:cTn id="41" presetID="2" presetClass="entr" presetSubtype="8" fill="hold" grpId="0" nodeType="afterEffect">
                                  <p:stCondLst>
                                    <p:cond delay="0"/>
                                  </p:stCondLst>
                                  <p:childTnLst>
                                    <p:set>
                                      <p:cBhvr>
                                        <p:cTn id="42" dur="1" fill="hold">
                                          <p:stCondLst>
                                            <p:cond delay="0"/>
                                          </p:stCondLst>
                                        </p:cTn>
                                        <p:tgtEl>
                                          <p:spTgt spid="211"/>
                                        </p:tgtEl>
                                        <p:attrNameLst>
                                          <p:attrName>style.visibility</p:attrName>
                                        </p:attrNameLst>
                                      </p:cBhvr>
                                      <p:to>
                                        <p:strVal val="visible"/>
                                      </p:to>
                                    </p:set>
                                    <p:anim calcmode="lin" valueType="num">
                                      <p:cBhvr>
                                        <p:cTn id="43" dur="500" fill="hold"/>
                                        <p:tgtEl>
                                          <p:spTgt spid="211"/>
                                        </p:tgtEl>
                                        <p:attrNameLst>
                                          <p:attrName>ppt_x</p:attrName>
                                        </p:attrNameLst>
                                      </p:cBhvr>
                                      <p:tavLst>
                                        <p:tav tm="0">
                                          <p:val>
                                            <p:strVal val="0-#ppt_w/2"/>
                                          </p:val>
                                        </p:tav>
                                        <p:tav tm="100000">
                                          <p:val>
                                            <p:strVal val="#ppt_x"/>
                                          </p:val>
                                        </p:tav>
                                      </p:tavLst>
                                    </p:anim>
                                    <p:anim calcmode="lin" valueType="num">
                                      <p:cBhvr>
                                        <p:cTn id="44" dur="500" fill="hold"/>
                                        <p:tgtEl>
                                          <p:spTgt spid="211"/>
                                        </p:tgtEl>
                                        <p:attrNameLst>
                                          <p:attrName>ppt_y</p:attrName>
                                        </p:attrNameLst>
                                      </p:cBhvr>
                                      <p:tavLst>
                                        <p:tav tm="0">
                                          <p:val>
                                            <p:strVal val="#ppt_y"/>
                                          </p:val>
                                        </p:tav>
                                        <p:tav tm="100000">
                                          <p:val>
                                            <p:strVal val="#ppt_y"/>
                                          </p:val>
                                        </p:tav>
                                      </p:tavLst>
                                    </p:anim>
                                  </p:childTnLst>
                                </p:cTn>
                              </p:par>
                            </p:childTnLst>
                          </p:cTn>
                        </p:par>
                        <p:par>
                          <p:cTn id="45" fill="hold">
                            <p:stCondLst>
                              <p:cond delay="5450"/>
                            </p:stCondLst>
                            <p:childTnLst>
                              <p:par>
                                <p:cTn id="46" presetID="10" presetClass="entr" presetSubtype="0" fill="hold" grpId="0" nodeType="afterEffect">
                                  <p:stCondLst>
                                    <p:cond delay="0"/>
                                  </p:stCondLst>
                                  <p:childTnLst>
                                    <p:set>
                                      <p:cBhvr>
                                        <p:cTn id="47" dur="1" fill="hold">
                                          <p:stCondLst>
                                            <p:cond delay="0"/>
                                          </p:stCondLst>
                                        </p:cTn>
                                        <p:tgtEl>
                                          <p:spTgt spid="210"/>
                                        </p:tgtEl>
                                        <p:attrNameLst>
                                          <p:attrName>style.visibility</p:attrName>
                                        </p:attrNameLst>
                                      </p:cBhvr>
                                      <p:to>
                                        <p:strVal val="visible"/>
                                      </p:to>
                                    </p:set>
                                    <p:anim calcmode="lin" valueType="num">
                                      <p:cBhvr>
                                        <p:cTn id="48" dur="500" fill="hold"/>
                                        <p:tgtEl>
                                          <p:spTgt spid="210"/>
                                        </p:tgtEl>
                                        <p:attrNameLst>
                                          <p:attrName>ppt_w</p:attrName>
                                        </p:attrNameLst>
                                      </p:cBhvr>
                                      <p:tavLst>
                                        <p:tav tm="0">
                                          <p:val>
                                            <p:fltVal val="0"/>
                                          </p:val>
                                        </p:tav>
                                        <p:tav tm="100000">
                                          <p:val>
                                            <p:strVal val="#ppt_w"/>
                                          </p:val>
                                        </p:tav>
                                      </p:tavLst>
                                    </p:anim>
                                    <p:anim calcmode="lin" valueType="num">
                                      <p:cBhvr>
                                        <p:cTn id="49" dur="500" fill="hold"/>
                                        <p:tgtEl>
                                          <p:spTgt spid="210"/>
                                        </p:tgtEl>
                                        <p:attrNameLst>
                                          <p:attrName>ppt_h</p:attrName>
                                        </p:attrNameLst>
                                      </p:cBhvr>
                                      <p:tavLst>
                                        <p:tav tm="0">
                                          <p:val>
                                            <p:fltVal val="0"/>
                                          </p:val>
                                        </p:tav>
                                        <p:tav tm="100000">
                                          <p:val>
                                            <p:strVal val="#ppt_h"/>
                                          </p:val>
                                        </p:tav>
                                      </p:tavLst>
                                    </p:anim>
                                    <p:animEffect>
                                      <p:cBhvr>
                                        <p:cTn id="50" dur="500"/>
                                        <p:tgtEl>
                                          <p:spTgt spid="210"/>
                                        </p:tgtEl>
                                      </p:cBhvr>
                                    </p:animEffect>
                                  </p:childTnLst>
                                </p:cTn>
                              </p:par>
                              <p:par>
                                <p:cTn id="51" presetID="42" presetClass="entr" presetSubtype="0" fill="hold"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fade">
                                      <p:cBhvr>
                                        <p:cTn id="53" dur="750"/>
                                        <p:tgtEl>
                                          <p:spTgt spid="212"/>
                                        </p:tgtEl>
                                      </p:cBhvr>
                                    </p:animEffect>
                                    <p:anim calcmode="lin" valueType="num">
                                      <p:cBhvr>
                                        <p:cTn id="54" dur="750" fill="hold"/>
                                        <p:tgtEl>
                                          <p:spTgt spid="212"/>
                                        </p:tgtEl>
                                        <p:attrNameLst>
                                          <p:attrName>ppt_x</p:attrName>
                                        </p:attrNameLst>
                                      </p:cBhvr>
                                      <p:tavLst>
                                        <p:tav tm="0">
                                          <p:val>
                                            <p:strVal val="#ppt_x"/>
                                          </p:val>
                                        </p:tav>
                                        <p:tav tm="100000">
                                          <p:val>
                                            <p:strVal val="#ppt_x"/>
                                          </p:val>
                                        </p:tav>
                                      </p:tavLst>
                                    </p:anim>
                                    <p:anim calcmode="lin" valueType="num">
                                      <p:cBhvr>
                                        <p:cTn id="55" dur="750" fill="hold"/>
                                        <p:tgtEl>
                                          <p:spTgt spid="2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56" repeatCount="indefinite" fill="remove" display="0">
                  <p:stCondLst>
                    <p:cond delay="indefinite"/>
                  </p:stCondLst>
                  <p:endCondLst>
                    <p:cond evt="onStopAudio" delay="0">
                      <p:tgtEl>
                        <p:sldTgt/>
                      </p:tgtEl>
                    </p:cond>
                  </p:endCondLst>
                </p:cTn>
                <p:tgtEl>
                  <p:spTgt spid="7"/>
                </p:tgtEl>
              </p:cMediaNode>
            </p:audio>
          </p:childTnLst>
        </p:cTn>
      </p:par>
    </p:tnLst>
    <p:bldLst>
      <p:bldP spid="207" grpId="0"/>
      <p:bldP spid="209" grpId="0"/>
      <p:bldP spid="210" grpId="0" bldLvl="0" autoUpdateAnimBg="0"/>
      <p:bldP spid="211" grpId="0" bldLvl="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5824220" y="1885258"/>
            <a:ext cx="5032690" cy="2215991"/>
          </a:xfrm>
          <a:prstGeom prst="rect">
            <a:avLst/>
          </a:prstGeom>
          <a:noFill/>
        </p:spPr>
        <p:txBody>
          <a:bodyPr wrap="square" rtlCol="0">
            <a:spAutoFit/>
          </a:bodyPr>
          <a:lstStyle/>
          <a:p>
            <a:r>
              <a:rPr lang="en-US" altLang="zh-CN" sz="2400" b="1" dirty="0">
                <a:solidFill>
                  <a:schemeClr val="bg1">
                    <a:lumMod val="65000"/>
                  </a:schemeClr>
                </a:solidFill>
                <a:latin typeface="微软雅黑" panose="020B0503020204020204" pitchFamily="34" charset="-122"/>
                <a:ea typeface="微软雅黑" panose="020B0503020204020204" pitchFamily="34" charset="-122"/>
              </a:rPr>
              <a:t>2019</a:t>
            </a:r>
            <a:r>
              <a:rPr lang="zh-CN" altLang="en-US" sz="2400" b="1" dirty="0">
                <a:solidFill>
                  <a:schemeClr val="bg1">
                    <a:lumMod val="65000"/>
                  </a:schemeClr>
                </a:solidFill>
                <a:latin typeface="微软雅黑" panose="020B0503020204020204" pitchFamily="34" charset="-122"/>
                <a:ea typeface="微软雅黑" panose="020B0503020204020204" pitchFamily="34" charset="-122"/>
              </a:rPr>
              <a:t>年终工作总结：</a:t>
            </a:r>
            <a:endParaRPr lang="en-US" altLang="zh-CN" sz="2400" b="1"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2400" b="1" dirty="0">
              <a:solidFill>
                <a:schemeClr val="bg1">
                  <a:lumMod val="65000"/>
                </a:schemeClr>
              </a:solidFill>
              <a:latin typeface="微软雅黑" panose="020B0503020204020204" pitchFamily="34" charset="-122"/>
              <a:ea typeface="微软雅黑" panose="020B0503020204020204" pitchFamily="34" charset="-122"/>
            </a:endParaRPr>
          </a:p>
          <a:p>
            <a:r>
              <a:rPr lang="en-US" altLang="zh-CN" dirty="0">
                <a:solidFill>
                  <a:schemeClr val="bg1">
                    <a:lumMod val="65000"/>
                  </a:schemeClr>
                </a:solidFill>
                <a:latin typeface="微软雅黑" panose="020B0503020204020204" pitchFamily="34" charset="-122"/>
                <a:ea typeface="微软雅黑" panose="020B0503020204020204" pitchFamily="34" charset="-122"/>
              </a:rPr>
              <a:t>01~03</a:t>
            </a:r>
            <a:r>
              <a:rPr lang="zh-CN" altLang="en-US" dirty="0">
                <a:solidFill>
                  <a:schemeClr val="bg1">
                    <a:lumMod val="65000"/>
                  </a:schemeClr>
                </a:solidFill>
                <a:latin typeface="微软雅黑" panose="020B0503020204020204" pitchFamily="34" charset="-122"/>
                <a:ea typeface="微软雅黑" panose="020B0503020204020204" pitchFamily="34" charset="-122"/>
              </a:rPr>
              <a:t>：目录与序言</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r>
              <a:rPr lang="en-US" altLang="zh-CN" dirty="0">
                <a:solidFill>
                  <a:schemeClr val="bg1">
                    <a:lumMod val="65000"/>
                  </a:schemeClr>
                </a:solidFill>
                <a:latin typeface="微软雅黑" panose="020B0503020204020204" pitchFamily="34" charset="-122"/>
                <a:ea typeface="微软雅黑" panose="020B0503020204020204" pitchFamily="34" charset="-122"/>
              </a:rPr>
              <a:t>04~11</a:t>
            </a:r>
            <a:r>
              <a:rPr lang="zh-CN" altLang="en-US" dirty="0">
                <a:solidFill>
                  <a:schemeClr val="bg1">
                    <a:lumMod val="65000"/>
                  </a:schemeClr>
                </a:solidFill>
                <a:latin typeface="微软雅黑" panose="020B0503020204020204" pitchFamily="34" charset="-122"/>
                <a:ea typeface="微软雅黑" panose="020B0503020204020204" pitchFamily="34" charset="-122"/>
              </a:rPr>
              <a:t>：人事招聘及离职分析</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r>
              <a:rPr lang="en-US" altLang="zh-CN" dirty="0">
                <a:solidFill>
                  <a:schemeClr val="bg1">
                    <a:lumMod val="65000"/>
                  </a:schemeClr>
                </a:solidFill>
                <a:latin typeface="微软雅黑" panose="020B0503020204020204" pitchFamily="34" charset="-122"/>
                <a:ea typeface="微软雅黑" panose="020B0503020204020204" pitchFamily="34" charset="-122"/>
              </a:rPr>
              <a:t>12~21</a:t>
            </a:r>
            <a:r>
              <a:rPr lang="zh-CN" altLang="en-US" dirty="0">
                <a:solidFill>
                  <a:schemeClr val="bg1">
                    <a:lumMod val="65000"/>
                  </a:schemeClr>
                </a:solidFill>
                <a:latin typeface="微软雅黑" panose="020B0503020204020204" pitchFamily="34" charset="-122"/>
                <a:ea typeface="微软雅黑" panose="020B0503020204020204" pitchFamily="34" charset="-122"/>
              </a:rPr>
              <a:t>：工伤分析与违纪处理</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r>
              <a:rPr lang="en-US" altLang="zh-CN" dirty="0">
                <a:solidFill>
                  <a:schemeClr val="bg1">
                    <a:lumMod val="65000"/>
                  </a:schemeClr>
                </a:solidFill>
                <a:latin typeface="微软雅黑" panose="020B0503020204020204" pitchFamily="34" charset="-122"/>
                <a:ea typeface="微软雅黑" panose="020B0503020204020204" pitchFamily="34" charset="-122"/>
              </a:rPr>
              <a:t>22~26</a:t>
            </a:r>
            <a:r>
              <a:rPr lang="zh-CN" altLang="en-US" dirty="0">
                <a:solidFill>
                  <a:schemeClr val="bg1">
                    <a:lumMod val="65000"/>
                  </a:schemeClr>
                </a:solidFill>
                <a:latin typeface="微软雅黑" panose="020B0503020204020204" pitchFamily="34" charset="-122"/>
                <a:ea typeface="微软雅黑" panose="020B0503020204020204" pitchFamily="34" charset="-122"/>
              </a:rPr>
              <a:t>：项目申报与总结回顾</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859998" y="4288758"/>
            <a:ext cx="5032690" cy="1938992"/>
          </a:xfrm>
          <a:prstGeom prst="rect">
            <a:avLst/>
          </a:prstGeom>
          <a:noFill/>
        </p:spPr>
        <p:txBody>
          <a:bodyPr wrap="square" rtlCol="0">
            <a:spAutoFit/>
          </a:bodyPr>
          <a:lstStyle/>
          <a:p>
            <a:pPr lvl="0"/>
            <a:r>
              <a:rPr lang="en-US" altLang="zh-CN" sz="2400" b="1" dirty="0">
                <a:solidFill>
                  <a:schemeClr val="bg1">
                    <a:lumMod val="65000"/>
                  </a:schemeClr>
                </a:solidFill>
                <a:latin typeface="微软雅黑" panose="020B0503020204020204" pitchFamily="34" charset="-122"/>
                <a:ea typeface="微软雅黑" panose="020B0503020204020204" pitchFamily="34" charset="-122"/>
              </a:rPr>
              <a:t>2018</a:t>
            </a:r>
            <a:r>
              <a:rPr lang="zh-CN" altLang="en-US" sz="2400" b="1" dirty="0">
                <a:solidFill>
                  <a:schemeClr val="bg1">
                    <a:lumMod val="65000"/>
                  </a:schemeClr>
                </a:solidFill>
                <a:latin typeface="微软雅黑" panose="020B0503020204020204" pitchFamily="34" charset="-122"/>
                <a:ea typeface="微软雅黑" panose="020B0503020204020204" pitchFamily="34" charset="-122"/>
              </a:rPr>
              <a:t>年度工作规划：</a:t>
            </a:r>
            <a:endParaRPr lang="en-US" altLang="zh-CN" sz="2400" b="1" dirty="0">
              <a:solidFill>
                <a:schemeClr val="bg1">
                  <a:lumMod val="65000"/>
                </a:schemeClr>
              </a:solidFill>
              <a:latin typeface="微软雅黑" panose="020B0503020204020204" pitchFamily="34" charset="-122"/>
              <a:ea typeface="微软雅黑" panose="020B0503020204020204" pitchFamily="34" charset="-122"/>
            </a:endParaRPr>
          </a:p>
          <a:p>
            <a:pPr lvl="0"/>
            <a:endParaRPr lang="en-US" altLang="zh-CN" sz="2400" b="1" dirty="0">
              <a:solidFill>
                <a:schemeClr val="bg1">
                  <a:lumMod val="65000"/>
                </a:schemeClr>
              </a:solidFill>
              <a:latin typeface="微软雅黑" panose="020B0503020204020204" pitchFamily="34" charset="-122"/>
              <a:ea typeface="微软雅黑" panose="020B0503020204020204" pitchFamily="34" charset="-122"/>
            </a:endParaRPr>
          </a:p>
          <a:p>
            <a:pPr lvl="0"/>
            <a:r>
              <a:rPr lang="en-US" altLang="zh-CN" dirty="0">
                <a:solidFill>
                  <a:schemeClr val="bg1">
                    <a:lumMod val="65000"/>
                  </a:schemeClr>
                </a:solidFill>
                <a:latin typeface="微软雅黑" panose="020B0503020204020204" pitchFamily="34" charset="-122"/>
                <a:ea typeface="微软雅黑" panose="020B0503020204020204" pitchFamily="34" charset="-122"/>
              </a:rPr>
              <a:t>27</a:t>
            </a:r>
            <a:r>
              <a:rPr lang="zh-CN" altLang="en-US" dirty="0">
                <a:solidFill>
                  <a:schemeClr val="bg1">
                    <a:lumMod val="65000"/>
                  </a:schemeClr>
                </a:solidFill>
                <a:latin typeface="微软雅黑" panose="020B0503020204020204" pitchFamily="34" charset="-122"/>
                <a:ea typeface="微软雅黑" panose="020B0503020204020204" pitchFamily="34" charset="-122"/>
              </a:rPr>
              <a:t>：工作规划</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pPr lvl="0"/>
            <a:r>
              <a:rPr lang="en-US" altLang="zh-CN" dirty="0">
                <a:solidFill>
                  <a:schemeClr val="bg1">
                    <a:lumMod val="65000"/>
                  </a:schemeClr>
                </a:solidFill>
                <a:latin typeface="微软雅黑" panose="020B0503020204020204" pitchFamily="34" charset="-122"/>
                <a:ea typeface="微软雅黑" panose="020B0503020204020204" pitchFamily="34" charset="-122"/>
              </a:rPr>
              <a:t>28~29</a:t>
            </a:r>
            <a:r>
              <a:rPr lang="zh-CN" altLang="en-US" dirty="0">
                <a:solidFill>
                  <a:schemeClr val="bg1">
                    <a:lumMod val="65000"/>
                  </a:schemeClr>
                </a:solidFill>
                <a:latin typeface="微软雅黑" panose="020B0503020204020204" pitchFamily="34" charset="-122"/>
                <a:ea typeface="微软雅黑" panose="020B0503020204020204" pitchFamily="34" charset="-122"/>
              </a:rPr>
              <a:t>：工作思路</a:t>
            </a:r>
            <a:r>
              <a:rPr lang="en-US" altLang="zh-CN" dirty="0">
                <a:solidFill>
                  <a:schemeClr val="bg1">
                    <a:lumMod val="65000"/>
                  </a:schemeClr>
                </a:solidFill>
                <a:latin typeface="微软雅黑" panose="020B0503020204020204" pitchFamily="34" charset="-122"/>
                <a:ea typeface="微软雅黑" panose="020B0503020204020204" pitchFamily="34" charset="-122"/>
              </a:rPr>
              <a:t>1~4</a:t>
            </a:r>
            <a:endParaRPr lang="en-US" altLang="zh-CN" dirty="0">
              <a:solidFill>
                <a:schemeClr val="bg1">
                  <a:lumMod val="65000"/>
                </a:schemeClr>
              </a:solidFill>
              <a:latin typeface="微软雅黑" panose="020B0503020204020204" pitchFamily="34" charset="-122"/>
              <a:ea typeface="微软雅黑" panose="020B0503020204020204" pitchFamily="34" charset="-122"/>
            </a:endParaRPr>
          </a:p>
          <a:p>
            <a:pPr lvl="0"/>
            <a:r>
              <a:rPr lang="en-US" altLang="zh-CN" dirty="0">
                <a:solidFill>
                  <a:schemeClr val="bg1">
                    <a:lumMod val="65000"/>
                  </a:schemeClr>
                </a:solidFill>
                <a:latin typeface="微软雅黑" panose="020B0503020204020204" pitchFamily="34" charset="-122"/>
                <a:ea typeface="微软雅黑" panose="020B0503020204020204" pitchFamily="34" charset="-122"/>
              </a:rPr>
              <a:t>30</a:t>
            </a:r>
            <a:r>
              <a:rPr lang="zh-CN" altLang="en-US" dirty="0">
                <a:solidFill>
                  <a:schemeClr val="bg1">
                    <a:lumMod val="65000"/>
                  </a:schemeClr>
                </a:solidFill>
                <a:latin typeface="微软雅黑" panose="020B0503020204020204" pitchFamily="34" charset="-122"/>
                <a:ea typeface="微软雅黑" panose="020B0503020204020204" pitchFamily="34" charset="-122"/>
              </a:rPr>
              <a:t>：结束语</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pPr lvl="0"/>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5064314" y="1815816"/>
            <a:ext cx="624684" cy="600549"/>
            <a:chOff x="2215144" y="982844"/>
            <a:chExt cx="1120898" cy="842780"/>
          </a:xfrm>
          <a:solidFill>
            <a:srgbClr val="18D2A6"/>
          </a:solidFill>
        </p:grpSpPr>
        <p:sp>
          <p:nvSpPr>
            <p:cNvPr id="82" name="平行四边形 81"/>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3"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grpSp>
      <p:grpSp>
        <p:nvGrpSpPr>
          <p:cNvPr id="84" name="组合 83"/>
          <p:cNvGrpSpPr/>
          <p:nvPr/>
        </p:nvGrpSpPr>
        <p:grpSpPr>
          <a:xfrm>
            <a:off x="5098110" y="4219316"/>
            <a:ext cx="624684" cy="600549"/>
            <a:chOff x="2215144" y="982844"/>
            <a:chExt cx="1120898" cy="842780"/>
          </a:xfrm>
          <a:solidFill>
            <a:srgbClr val="18D2A6"/>
          </a:solidFill>
        </p:grpSpPr>
        <p:sp>
          <p:nvSpPr>
            <p:cNvPr id="85" name="平行四边形 84"/>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6"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grpSp>
      <p:grpSp>
        <p:nvGrpSpPr>
          <p:cNvPr id="35" name="组合 34"/>
          <p:cNvGrpSpPr/>
          <p:nvPr/>
        </p:nvGrpSpPr>
        <p:grpSpPr>
          <a:xfrm rot="13187308">
            <a:off x="-6592880" y="2752868"/>
            <a:ext cx="11496362" cy="6726866"/>
            <a:chOff x="0" y="4292079"/>
            <a:chExt cx="12190414" cy="4843505"/>
          </a:xfrm>
        </p:grpSpPr>
        <p:grpSp>
          <p:nvGrpSpPr>
            <p:cNvPr id="36" name="组合 35"/>
            <p:cNvGrpSpPr/>
            <p:nvPr/>
          </p:nvGrpSpPr>
          <p:grpSpPr>
            <a:xfrm>
              <a:off x="0" y="4692834"/>
              <a:ext cx="12190414" cy="4442750"/>
              <a:chOff x="0" y="5400390"/>
              <a:chExt cx="12190414" cy="4442750"/>
            </a:xfrm>
          </p:grpSpPr>
          <p:grpSp>
            <p:nvGrpSpPr>
              <p:cNvPr id="44" name="组合 43"/>
              <p:cNvGrpSpPr/>
              <p:nvPr/>
            </p:nvGrpSpPr>
            <p:grpSpPr>
              <a:xfrm>
                <a:off x="0" y="5403580"/>
                <a:ext cx="6095207" cy="4439560"/>
                <a:chOff x="0" y="5320120"/>
                <a:chExt cx="12190413" cy="4439560"/>
              </a:xfrm>
            </p:grpSpPr>
            <p:sp>
              <p:nvSpPr>
                <p:cNvPr id="48" name="波形 47"/>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波形 48"/>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6095207" y="5400390"/>
                <a:ext cx="6095207" cy="4439560"/>
                <a:chOff x="0" y="5320120"/>
                <a:chExt cx="12190413" cy="4439560"/>
              </a:xfrm>
            </p:grpSpPr>
            <p:sp>
              <p:nvSpPr>
                <p:cNvPr id="46" name="波形 45"/>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波形 46"/>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a:off x="0" y="4292079"/>
              <a:ext cx="12190414" cy="4442750"/>
              <a:chOff x="0" y="5400390"/>
              <a:chExt cx="12190414" cy="4442750"/>
            </a:xfrm>
          </p:grpSpPr>
          <p:grpSp>
            <p:nvGrpSpPr>
              <p:cNvPr id="38" name="组合 37"/>
              <p:cNvGrpSpPr/>
              <p:nvPr/>
            </p:nvGrpSpPr>
            <p:grpSpPr>
              <a:xfrm>
                <a:off x="0" y="5403580"/>
                <a:ext cx="6095207" cy="4439560"/>
                <a:chOff x="0" y="5320120"/>
                <a:chExt cx="12190413" cy="4439560"/>
              </a:xfrm>
            </p:grpSpPr>
            <p:sp>
              <p:nvSpPr>
                <p:cNvPr id="42" name="波形 41"/>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波形 42"/>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6095207" y="5400390"/>
                <a:ext cx="6095207" cy="4439560"/>
                <a:chOff x="0" y="5320120"/>
                <a:chExt cx="12190413" cy="4439560"/>
              </a:xfrm>
            </p:grpSpPr>
            <p:sp>
              <p:nvSpPr>
                <p:cNvPr id="40" name="波形 39"/>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波形 40"/>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50" name="组合 49"/>
          <p:cNvGrpSpPr/>
          <p:nvPr/>
        </p:nvGrpSpPr>
        <p:grpSpPr>
          <a:xfrm rot="13187308">
            <a:off x="7037427" y="-4308561"/>
            <a:ext cx="11496362" cy="6726866"/>
            <a:chOff x="0" y="4292079"/>
            <a:chExt cx="12190414" cy="4843505"/>
          </a:xfrm>
        </p:grpSpPr>
        <p:grpSp>
          <p:nvGrpSpPr>
            <p:cNvPr id="51" name="组合 50"/>
            <p:cNvGrpSpPr/>
            <p:nvPr/>
          </p:nvGrpSpPr>
          <p:grpSpPr>
            <a:xfrm>
              <a:off x="0" y="4692834"/>
              <a:ext cx="12190414" cy="4442750"/>
              <a:chOff x="0" y="5400390"/>
              <a:chExt cx="12190414" cy="4442750"/>
            </a:xfrm>
          </p:grpSpPr>
          <p:grpSp>
            <p:nvGrpSpPr>
              <p:cNvPr id="59" name="组合 58"/>
              <p:cNvGrpSpPr/>
              <p:nvPr/>
            </p:nvGrpSpPr>
            <p:grpSpPr>
              <a:xfrm>
                <a:off x="0" y="5403580"/>
                <a:ext cx="6095207" cy="4439560"/>
                <a:chOff x="0" y="5320120"/>
                <a:chExt cx="12190413" cy="4439560"/>
              </a:xfrm>
            </p:grpSpPr>
            <p:sp>
              <p:nvSpPr>
                <p:cNvPr id="63" name="波形 62"/>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波形 63"/>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6095207" y="5400390"/>
                <a:ext cx="6095207" cy="4439560"/>
                <a:chOff x="0" y="5320120"/>
                <a:chExt cx="12190413" cy="4439560"/>
              </a:xfrm>
            </p:grpSpPr>
            <p:sp>
              <p:nvSpPr>
                <p:cNvPr id="61" name="波形 60"/>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波形 61"/>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a:off x="0" y="4292079"/>
              <a:ext cx="12190414" cy="4442750"/>
              <a:chOff x="0" y="5400390"/>
              <a:chExt cx="12190414" cy="4442750"/>
            </a:xfrm>
          </p:grpSpPr>
          <p:grpSp>
            <p:nvGrpSpPr>
              <p:cNvPr id="53" name="组合 52"/>
              <p:cNvGrpSpPr/>
              <p:nvPr/>
            </p:nvGrpSpPr>
            <p:grpSpPr>
              <a:xfrm>
                <a:off x="0" y="5403580"/>
                <a:ext cx="6095207" cy="4439560"/>
                <a:chOff x="0" y="5320120"/>
                <a:chExt cx="12190413" cy="4439560"/>
              </a:xfrm>
            </p:grpSpPr>
            <p:sp>
              <p:nvSpPr>
                <p:cNvPr id="57" name="波形 56"/>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波形 57"/>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6095207" y="5400390"/>
                <a:ext cx="6095207" cy="4439560"/>
                <a:chOff x="0" y="5320120"/>
                <a:chExt cx="12190413" cy="4439560"/>
              </a:xfrm>
            </p:grpSpPr>
            <p:sp>
              <p:nvSpPr>
                <p:cNvPr id="55" name="波形 54"/>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波形 55"/>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65" name="WordArt 293"/>
          <p:cNvSpPr>
            <a:spLocks noChangeArrowheads="1" noChangeShapeType="1" noTextEdit="1"/>
          </p:cNvSpPr>
          <p:nvPr/>
        </p:nvSpPr>
        <p:spPr bwMode="auto">
          <a:xfrm>
            <a:off x="2568174" y="1646583"/>
            <a:ext cx="1910707" cy="89138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zh-CN" altLang="en-US" sz="4400" b="1" kern="10" dirty="0">
                <a:solidFill>
                  <a:srgbClr val="18D2A6"/>
                </a:solidFill>
                <a:latin typeface="微软雅黑" panose="020B0503020204020204" pitchFamily="34" charset="-122"/>
                <a:ea typeface="微软雅黑" panose="020B0503020204020204" pitchFamily="34" charset="-122"/>
              </a:rPr>
              <a:t>目录</a:t>
            </a:r>
            <a:endParaRPr lang="zh-CN" altLang="en-US" sz="4400" b="1" kern="10" dirty="0">
              <a:solidFill>
                <a:srgbClr val="18D2A6"/>
              </a:solidFill>
              <a:latin typeface="微软雅黑" panose="020B0503020204020204" pitchFamily="34" charset="-122"/>
              <a:ea typeface="微软雅黑" panose="020B0503020204020204" pitchFamily="34" charset="-122"/>
            </a:endParaRPr>
          </a:p>
        </p:txBody>
      </p:sp>
      <p:sp>
        <p:nvSpPr>
          <p:cNvPr id="66" name="WordArt 294"/>
          <p:cNvSpPr>
            <a:spLocks noChangeArrowheads="1" noChangeShapeType="1" noTextEdit="1"/>
          </p:cNvSpPr>
          <p:nvPr/>
        </p:nvSpPr>
        <p:spPr bwMode="auto">
          <a:xfrm>
            <a:off x="2575905" y="2843913"/>
            <a:ext cx="1895244" cy="252621"/>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400" dirty="0">
                <a:solidFill>
                  <a:srgbClr val="18D2A6"/>
                </a:solidFill>
                <a:latin typeface="微软雅黑" panose="020B0503020204020204" pitchFamily="34" charset="-122"/>
                <a:ea typeface="微软雅黑" panose="020B0503020204020204" pitchFamily="34" charset="-122"/>
              </a:rPr>
              <a:t>CONTENTS</a:t>
            </a:r>
            <a:endParaRPr lang="zh-CN" altLang="en-US" sz="4400" dirty="0">
              <a:solidFill>
                <a:srgbClr val="18D2A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250" fill="hold"/>
                                        <p:tgtEl>
                                          <p:spTgt spid="35"/>
                                        </p:tgtEl>
                                        <p:attrNameLst>
                                          <p:attrName>ppt_w</p:attrName>
                                        </p:attrNameLst>
                                      </p:cBhvr>
                                      <p:tavLst>
                                        <p:tav tm="0">
                                          <p:val>
                                            <p:fltVal val="0"/>
                                          </p:val>
                                        </p:tav>
                                        <p:tav tm="100000">
                                          <p:val>
                                            <p:strVal val="#ppt_w"/>
                                          </p:val>
                                        </p:tav>
                                      </p:tavLst>
                                    </p:anim>
                                    <p:anim calcmode="lin" valueType="num">
                                      <p:cBhvr>
                                        <p:cTn id="8" dur="1250" fill="hold"/>
                                        <p:tgtEl>
                                          <p:spTgt spid="35"/>
                                        </p:tgtEl>
                                        <p:attrNameLst>
                                          <p:attrName>ppt_h</p:attrName>
                                        </p:attrNameLst>
                                      </p:cBhvr>
                                      <p:tavLst>
                                        <p:tav tm="0">
                                          <p:val>
                                            <p:fltVal val="0"/>
                                          </p:val>
                                        </p:tav>
                                        <p:tav tm="100000">
                                          <p:val>
                                            <p:strVal val="#ppt_h"/>
                                          </p:val>
                                        </p:tav>
                                      </p:tavLst>
                                    </p:anim>
                                    <p:animEffect transition="in" filter="fade">
                                      <p:cBhvr>
                                        <p:cTn id="9" dur="1250"/>
                                        <p:tgtEl>
                                          <p:spTgt spid="35"/>
                                        </p:tgtEl>
                                      </p:cBhvr>
                                    </p:animEffect>
                                  </p:childTnLst>
                                </p:cTn>
                              </p:par>
                              <p:par>
                                <p:cTn id="10" presetID="53" presetClass="entr" presetSubtype="16" fill="hold" nodeType="with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1250" fill="hold"/>
                                        <p:tgtEl>
                                          <p:spTgt spid="50"/>
                                        </p:tgtEl>
                                        <p:attrNameLst>
                                          <p:attrName>ppt_w</p:attrName>
                                        </p:attrNameLst>
                                      </p:cBhvr>
                                      <p:tavLst>
                                        <p:tav tm="0">
                                          <p:val>
                                            <p:fltVal val="0"/>
                                          </p:val>
                                        </p:tav>
                                        <p:tav tm="100000">
                                          <p:val>
                                            <p:strVal val="#ppt_w"/>
                                          </p:val>
                                        </p:tav>
                                      </p:tavLst>
                                    </p:anim>
                                    <p:anim calcmode="lin" valueType="num">
                                      <p:cBhvr>
                                        <p:cTn id="13" dur="1250" fill="hold"/>
                                        <p:tgtEl>
                                          <p:spTgt spid="50"/>
                                        </p:tgtEl>
                                        <p:attrNameLst>
                                          <p:attrName>ppt_h</p:attrName>
                                        </p:attrNameLst>
                                      </p:cBhvr>
                                      <p:tavLst>
                                        <p:tav tm="0">
                                          <p:val>
                                            <p:fltVal val="0"/>
                                          </p:val>
                                        </p:tav>
                                        <p:tav tm="100000">
                                          <p:val>
                                            <p:strVal val="#ppt_h"/>
                                          </p:val>
                                        </p:tav>
                                      </p:tavLst>
                                    </p:anim>
                                    <p:animEffect transition="in" filter="fade">
                                      <p:cBhvr>
                                        <p:cTn id="14" dur="1250"/>
                                        <p:tgtEl>
                                          <p:spTgt spid="50"/>
                                        </p:tgtEl>
                                      </p:cBhvr>
                                    </p:animEffect>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additive="base">
                                        <p:cTn id="18" dur="500" fill="hold"/>
                                        <p:tgtEl>
                                          <p:spTgt spid="81"/>
                                        </p:tgtEl>
                                        <p:attrNameLst>
                                          <p:attrName>ppt_x</p:attrName>
                                        </p:attrNameLst>
                                      </p:cBhvr>
                                      <p:tavLst>
                                        <p:tav tm="0">
                                          <p:val>
                                            <p:strVal val="0-#ppt_w/2"/>
                                          </p:val>
                                        </p:tav>
                                        <p:tav tm="100000">
                                          <p:val>
                                            <p:strVal val="#ppt_x"/>
                                          </p:val>
                                        </p:tav>
                                      </p:tavLst>
                                    </p:anim>
                                    <p:anim calcmode="lin" valueType="num">
                                      <p:cBhvr additive="base">
                                        <p:cTn id="19" dur="500" fill="hold"/>
                                        <p:tgtEl>
                                          <p:spTgt spid="8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84"/>
                                        </p:tgtEl>
                                        <p:attrNameLst>
                                          <p:attrName>style.visibility</p:attrName>
                                        </p:attrNameLst>
                                      </p:cBhvr>
                                      <p:to>
                                        <p:strVal val="visible"/>
                                      </p:to>
                                    </p:set>
                                    <p:anim calcmode="lin" valueType="num">
                                      <p:cBhvr additive="base">
                                        <p:cTn id="22" dur="500" fill="hold"/>
                                        <p:tgtEl>
                                          <p:spTgt spid="84"/>
                                        </p:tgtEl>
                                        <p:attrNameLst>
                                          <p:attrName>ppt_x</p:attrName>
                                        </p:attrNameLst>
                                      </p:cBhvr>
                                      <p:tavLst>
                                        <p:tav tm="0">
                                          <p:val>
                                            <p:strVal val="0-#ppt_w/2"/>
                                          </p:val>
                                        </p:tav>
                                        <p:tav tm="100000">
                                          <p:val>
                                            <p:strVal val="#ppt_x"/>
                                          </p:val>
                                        </p:tav>
                                      </p:tavLst>
                                    </p:anim>
                                    <p:anim calcmode="lin" valueType="num">
                                      <p:cBhvr additive="base">
                                        <p:cTn id="23" dur="500" fill="hold"/>
                                        <p:tgtEl>
                                          <p:spTgt spid="8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1000"/>
                                        <p:tgtEl>
                                          <p:spTgt spid="65"/>
                                        </p:tgtEl>
                                      </p:cBhvr>
                                    </p:animEffect>
                                    <p:anim calcmode="lin" valueType="num">
                                      <p:cBhvr>
                                        <p:cTn id="28" dur="1000" fill="hold"/>
                                        <p:tgtEl>
                                          <p:spTgt spid="65"/>
                                        </p:tgtEl>
                                        <p:attrNameLst>
                                          <p:attrName>ppt_x</p:attrName>
                                        </p:attrNameLst>
                                      </p:cBhvr>
                                      <p:tavLst>
                                        <p:tav tm="0">
                                          <p:val>
                                            <p:strVal val="#ppt_x"/>
                                          </p:val>
                                        </p:tav>
                                        <p:tav tm="100000">
                                          <p:val>
                                            <p:strVal val="#ppt_x"/>
                                          </p:val>
                                        </p:tav>
                                      </p:tavLst>
                                    </p:anim>
                                    <p:anim calcmode="lin" valueType="num">
                                      <p:cBhvr>
                                        <p:cTn id="29" dur="1000" fill="hold"/>
                                        <p:tgtEl>
                                          <p:spTgt spid="6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anim calcmode="lin" valueType="num">
                                      <p:cBhvr>
                                        <p:cTn id="33" dur="1000" fill="hold"/>
                                        <p:tgtEl>
                                          <p:spTgt spid="66"/>
                                        </p:tgtEl>
                                        <p:attrNameLst>
                                          <p:attrName>ppt_x</p:attrName>
                                        </p:attrNameLst>
                                      </p:cBhvr>
                                      <p:tavLst>
                                        <p:tav tm="0">
                                          <p:val>
                                            <p:strVal val="#ppt_x"/>
                                          </p:val>
                                        </p:tav>
                                        <p:tav tm="100000">
                                          <p:val>
                                            <p:strVal val="#ppt_x"/>
                                          </p:val>
                                        </p:tav>
                                      </p:tavLst>
                                    </p:anim>
                                    <p:anim calcmode="lin" valueType="num">
                                      <p:cBhvr>
                                        <p:cTn id="34" dur="1000" fill="hold"/>
                                        <p:tgtEl>
                                          <p:spTgt spid="66"/>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1000"/>
                                        <p:tgtEl>
                                          <p:spTgt spid="77"/>
                                        </p:tgtEl>
                                      </p:cBhvr>
                                    </p:animEffect>
                                  </p:childTnLst>
                                </p:cTn>
                              </p:par>
                              <p:par>
                                <p:cTn id="39" presetID="26" presetClass="emph" presetSubtype="0" fill="hold" grpId="1" nodeType="withEffect">
                                  <p:stCondLst>
                                    <p:cond delay="0"/>
                                  </p:stCondLst>
                                  <p:childTnLst>
                                    <p:animEffect transition="out" filter="fade">
                                      <p:cBhvr>
                                        <p:cTn id="40" dur="750" tmFilter="0, 0; .2, .5; .8, .5; 1, 0"/>
                                        <p:tgtEl>
                                          <p:spTgt spid="77"/>
                                        </p:tgtEl>
                                      </p:cBhvr>
                                    </p:animEffect>
                                    <p:animScale>
                                      <p:cBhvr>
                                        <p:cTn id="41" dur="375" autoRev="1" fill="hold"/>
                                        <p:tgtEl>
                                          <p:spTgt spid="77"/>
                                        </p:tgtEl>
                                      </p:cBhvr>
                                      <p:by x="105000" y="105000"/>
                                    </p:animScale>
                                  </p:childTnLst>
                                </p:cTn>
                              </p:par>
                              <p:par>
                                <p:cTn id="42" presetID="10" presetClass="entr" presetSubtype="0" fill="hold" grpId="0" nodeType="with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fade">
                                      <p:cBhvr>
                                        <p:cTn id="44" dur="1000"/>
                                        <p:tgtEl>
                                          <p:spTgt spid="79"/>
                                        </p:tgtEl>
                                      </p:cBhvr>
                                    </p:animEffect>
                                  </p:childTnLst>
                                </p:cTn>
                              </p:par>
                              <p:par>
                                <p:cTn id="45" presetID="26" presetClass="emph" presetSubtype="0" fill="hold" grpId="1" nodeType="withEffect">
                                  <p:stCondLst>
                                    <p:cond delay="0"/>
                                  </p:stCondLst>
                                  <p:childTnLst>
                                    <p:animEffect transition="out" filter="fade">
                                      <p:cBhvr>
                                        <p:cTn id="46" dur="750" tmFilter="0, 0; .2, .5; .8, .5; 1, 0"/>
                                        <p:tgtEl>
                                          <p:spTgt spid="79"/>
                                        </p:tgtEl>
                                      </p:cBhvr>
                                    </p:animEffect>
                                    <p:animScale>
                                      <p:cBhvr>
                                        <p:cTn id="47" dur="375" autoRev="1" fill="hold"/>
                                        <p:tgtEl>
                                          <p:spTgt spid="7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7" grpId="1"/>
      <p:bldP spid="79" grpId="0"/>
      <p:bldP spid="79" grpId="1"/>
      <p:bldP spid="65" grpId="0"/>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1552328" cy="538601"/>
              <a:chOff x="5043488" y="688658"/>
              <a:chExt cx="1552328" cy="538601"/>
            </a:xfrm>
          </p:grpSpPr>
          <p:sp>
            <p:nvSpPr>
              <p:cNvPr id="7" name="矩形 3"/>
              <p:cNvSpPr/>
              <p:nvPr/>
            </p:nvSpPr>
            <p:spPr>
              <a:xfrm>
                <a:off x="5667375" y="688658"/>
                <a:ext cx="92844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序言</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3" name="Group 9"/>
          <p:cNvGrpSpPr/>
          <p:nvPr/>
        </p:nvGrpSpPr>
        <p:grpSpPr>
          <a:xfrm>
            <a:off x="-10646" y="1979271"/>
            <a:ext cx="2910289" cy="2841945"/>
            <a:chOff x="-7985" y="901147"/>
            <a:chExt cx="2182717" cy="2131459"/>
          </a:xfrm>
          <a:solidFill>
            <a:srgbClr val="18D2A6"/>
          </a:solidFill>
        </p:grpSpPr>
        <p:sp>
          <p:nvSpPr>
            <p:cNvPr id="14" name="Rectangle 12"/>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5" name="Isosceles Triangle 11"/>
            <p:cNvSpPr/>
            <p:nvPr/>
          </p:nvSpPr>
          <p:spPr>
            <a:xfrm rot="5400000">
              <a:off x="1846781" y="1869353"/>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16" name="TextBox 15"/>
          <p:cNvSpPr txBox="1"/>
          <p:nvPr/>
        </p:nvSpPr>
        <p:spPr>
          <a:xfrm>
            <a:off x="3306469" y="2533111"/>
            <a:ext cx="5795177" cy="2585323"/>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600" dirty="0">
                <a:solidFill>
                  <a:schemeClr val="bg1">
                    <a:lumMod val="50000"/>
                  </a:schemeClr>
                </a:solidFill>
                <a:sym typeface="微软雅黑" panose="020B0503020204020204" pitchFamily="34" charset="-122"/>
              </a:rPr>
              <a:t>尊敬的***董事长、***总经理及各位同事：</a:t>
            </a:r>
            <a:endParaRPr lang="zh-CN" altLang="en-US" sz="1600" dirty="0">
              <a:solidFill>
                <a:schemeClr val="bg1">
                  <a:lumMod val="50000"/>
                </a:schemeClr>
              </a:solidFill>
              <a:sym typeface="微软雅黑" panose="020B0503020204020204" pitchFamily="34" charset="-122"/>
            </a:endParaRPr>
          </a:p>
          <a:p>
            <a:pPr>
              <a:lnSpc>
                <a:spcPct val="150000"/>
              </a:lnSpc>
            </a:pPr>
            <a:r>
              <a:rPr lang="zh-CN" altLang="en-US" sz="1600" dirty="0">
                <a:solidFill>
                  <a:schemeClr val="bg1">
                    <a:lumMod val="50000"/>
                  </a:schemeClr>
                </a:solidFill>
                <a:sym typeface="微软雅黑" panose="020B0503020204020204" pitchFamily="34" charset="-122"/>
              </a:rPr>
              <a:t>        大家新年好！</a:t>
            </a:r>
            <a:endParaRPr lang="zh-CN" altLang="en-US" sz="1600" dirty="0">
              <a:solidFill>
                <a:schemeClr val="bg1">
                  <a:lumMod val="50000"/>
                </a:schemeClr>
              </a:solidFill>
              <a:sym typeface="微软雅黑" panose="020B0503020204020204" pitchFamily="34" charset="-122"/>
            </a:endParaRPr>
          </a:p>
          <a:p>
            <a:pPr>
              <a:lnSpc>
                <a:spcPct val="150000"/>
              </a:lnSpc>
            </a:pPr>
            <a:r>
              <a:rPr lang="zh-CN" altLang="en-US" sz="1600" dirty="0">
                <a:solidFill>
                  <a:schemeClr val="bg1">
                    <a:lumMod val="50000"/>
                  </a:schemeClr>
                </a:solidFill>
                <a:sym typeface="微软雅黑" panose="020B0503020204020204" pitchFamily="34" charset="-122"/>
              </a:rPr>
              <a:t>        回顾过去的一年，行政部在公司领导和各部门的鼎力支持与配合下取得了一定的成绩，但也有不足之处需要不断改进。</a:t>
            </a:r>
            <a:endParaRPr lang="zh-CN" altLang="en-US" sz="1600" dirty="0">
              <a:solidFill>
                <a:schemeClr val="bg1">
                  <a:lumMod val="50000"/>
                </a:schemeClr>
              </a:solidFill>
              <a:sym typeface="微软雅黑" panose="020B0503020204020204" pitchFamily="34" charset="-122"/>
            </a:endParaRPr>
          </a:p>
          <a:p>
            <a:pPr>
              <a:lnSpc>
                <a:spcPct val="150000"/>
              </a:lnSpc>
            </a:pPr>
            <a:r>
              <a:rPr lang="zh-CN" altLang="en-US" sz="1600" dirty="0">
                <a:solidFill>
                  <a:schemeClr val="bg1">
                    <a:lumMod val="50000"/>
                  </a:schemeClr>
                </a:solidFill>
                <a:sym typeface="微软雅黑" panose="020B0503020204020204" pitchFamily="34" charset="-122"/>
              </a:rPr>
              <a:t>        对于收获，要总结归纳并继续发扬；</a:t>
            </a:r>
            <a:endParaRPr lang="zh-CN" altLang="en-US" sz="1600" dirty="0">
              <a:solidFill>
                <a:schemeClr val="bg1">
                  <a:lumMod val="50000"/>
                </a:schemeClr>
              </a:solidFill>
              <a:sym typeface="微软雅黑" panose="020B0503020204020204" pitchFamily="34" charset="-122"/>
            </a:endParaRPr>
          </a:p>
          <a:p>
            <a:pPr>
              <a:lnSpc>
                <a:spcPct val="150000"/>
              </a:lnSpc>
            </a:pPr>
            <a:r>
              <a:rPr lang="zh-CN" altLang="en-US" sz="1600" dirty="0">
                <a:solidFill>
                  <a:schemeClr val="bg1">
                    <a:lumMod val="50000"/>
                  </a:schemeClr>
                </a:solidFill>
                <a:sym typeface="微软雅黑" panose="020B0503020204020204" pitchFamily="34" charset="-122"/>
              </a:rPr>
              <a:t>        对于不足，更要汲取经验并持续改进；</a:t>
            </a:r>
            <a:endParaRPr lang="zh-CN" altLang="en-US" sz="1600" dirty="0">
              <a:solidFill>
                <a:schemeClr val="bg1">
                  <a:lumMod val="50000"/>
                </a:schemeClr>
              </a:solidFill>
              <a:sym typeface="微软雅黑" panose="020B0503020204020204" pitchFamily="34" charset="-122"/>
            </a:endParaRPr>
          </a:p>
          <a:p>
            <a:pPr>
              <a:lnSpc>
                <a:spcPct val="150000"/>
              </a:lnSpc>
            </a:pPr>
            <a:r>
              <a:rPr lang="zh-CN" altLang="en-US" sz="1600" dirty="0">
                <a:solidFill>
                  <a:schemeClr val="bg1">
                    <a:lumMod val="50000"/>
                  </a:schemeClr>
                </a:solidFill>
                <a:sym typeface="微软雅黑" panose="020B0503020204020204" pitchFamily="34" charset="-122"/>
              </a:rPr>
              <a:t>        争取在新的一年里继续努力再创佳绩！</a:t>
            </a:r>
            <a:endParaRPr lang="zh-CN" altLang="en-US" sz="1600" dirty="0">
              <a:solidFill>
                <a:schemeClr val="bg1">
                  <a:lumMod val="50000"/>
                </a:schemeClr>
              </a:solidFill>
              <a:sym typeface="微软雅黑" panose="020B0503020204020204" pitchFamily="34" charset="-122"/>
            </a:endParaRPr>
          </a:p>
        </p:txBody>
      </p:sp>
      <p:cxnSp>
        <p:nvCxnSpPr>
          <p:cNvPr id="17" name="Straight Connector 20"/>
          <p:cNvCxnSpPr/>
          <p:nvPr/>
        </p:nvCxnSpPr>
        <p:spPr>
          <a:xfrm>
            <a:off x="1042975" y="5363729"/>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8" name="Group 9"/>
          <p:cNvGrpSpPr/>
          <p:nvPr/>
        </p:nvGrpSpPr>
        <p:grpSpPr>
          <a:xfrm>
            <a:off x="9248408" y="1979271"/>
            <a:ext cx="2943592" cy="2841945"/>
            <a:chOff x="-203033" y="901147"/>
            <a:chExt cx="2207694" cy="2131459"/>
          </a:xfrm>
          <a:solidFill>
            <a:srgbClr val="1983B7"/>
          </a:solidFill>
        </p:grpSpPr>
        <p:sp>
          <p:nvSpPr>
            <p:cNvPr id="19" name="Rectangle 25"/>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0" name="Isosceles Triangle 24"/>
            <p:cNvSpPr/>
            <p:nvPr/>
          </p:nvSpPr>
          <p:spPr>
            <a:xfrm rot="16200000">
              <a:off x="-335937" y="1869354"/>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25" name="Freeform 35"/>
          <p:cNvSpPr>
            <a:spLocks noEditPoints="1"/>
          </p:cNvSpPr>
          <p:nvPr/>
        </p:nvSpPr>
        <p:spPr bwMode="auto">
          <a:xfrm>
            <a:off x="938021" y="2448667"/>
            <a:ext cx="807488" cy="54476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30" name="任意多边形 29"/>
          <p:cNvSpPr/>
          <p:nvPr/>
        </p:nvSpPr>
        <p:spPr>
          <a:xfrm>
            <a:off x="10501055" y="2471171"/>
            <a:ext cx="698362" cy="499755"/>
          </a:xfrm>
          <a:custGeom>
            <a:avLst/>
            <a:gdLst>
              <a:gd name="connsiteX0" fmla="*/ 387898 w 613253"/>
              <a:gd name="connsiteY0" fmla="*/ 243653 h 438850"/>
              <a:gd name="connsiteX1" fmla="*/ 395944 w 613253"/>
              <a:gd name="connsiteY1" fmla="*/ 271151 h 438850"/>
              <a:gd name="connsiteX2" fmla="*/ 351715 w 613253"/>
              <a:gd name="connsiteY2" fmla="*/ 369631 h 438850"/>
              <a:gd name="connsiteX3" fmla="*/ 351092 w 613253"/>
              <a:gd name="connsiteY3" fmla="*/ 369631 h 438850"/>
              <a:gd name="connsiteX4" fmla="*/ 351529 w 613253"/>
              <a:gd name="connsiteY4" fmla="*/ 370046 h 438850"/>
              <a:gd name="connsiteX5" fmla="*/ 351093 w 613253"/>
              <a:gd name="connsiteY5" fmla="*/ 371017 h 438850"/>
              <a:gd name="connsiteX6" fmla="*/ 352550 w 613253"/>
              <a:gd name="connsiteY6" fmla="*/ 371017 h 438850"/>
              <a:gd name="connsiteX7" fmla="*/ 402076 w 613253"/>
              <a:gd name="connsiteY7" fmla="*/ 418085 h 438850"/>
              <a:gd name="connsiteX8" fmla="*/ 451601 w 613253"/>
              <a:gd name="connsiteY8" fmla="*/ 371017 h 438850"/>
              <a:gd name="connsiteX9" fmla="*/ 453059 w 613253"/>
              <a:gd name="connsiteY9" fmla="*/ 371017 h 438850"/>
              <a:gd name="connsiteX10" fmla="*/ 452623 w 613253"/>
              <a:gd name="connsiteY10" fmla="*/ 370045 h 438850"/>
              <a:gd name="connsiteX11" fmla="*/ 453059 w 613253"/>
              <a:gd name="connsiteY11" fmla="*/ 369631 h 438850"/>
              <a:gd name="connsiteX12" fmla="*/ 452437 w 613253"/>
              <a:gd name="connsiteY12" fmla="*/ 369631 h 438850"/>
              <a:gd name="connsiteX13" fmla="*/ 408207 w 613253"/>
              <a:gd name="connsiteY13" fmla="*/ 271149 h 438850"/>
              <a:gd name="connsiteX14" fmla="*/ 416253 w 613253"/>
              <a:gd name="connsiteY14" fmla="*/ 243653 h 438850"/>
              <a:gd name="connsiteX15" fmla="*/ 157406 w 613253"/>
              <a:gd name="connsiteY15" fmla="*/ 216295 h 438850"/>
              <a:gd name="connsiteX16" fmla="*/ 163926 w 613253"/>
              <a:gd name="connsiteY16" fmla="*/ 238576 h 438850"/>
              <a:gd name="connsiteX17" fmla="*/ 128088 w 613253"/>
              <a:gd name="connsiteY17" fmla="*/ 318371 h 438850"/>
              <a:gd name="connsiteX18" fmla="*/ 127583 w 613253"/>
              <a:gd name="connsiteY18" fmla="*/ 318371 h 438850"/>
              <a:gd name="connsiteX19" fmla="*/ 127937 w 613253"/>
              <a:gd name="connsiteY19" fmla="*/ 318708 h 438850"/>
              <a:gd name="connsiteX20" fmla="*/ 127584 w 613253"/>
              <a:gd name="connsiteY20" fmla="*/ 319494 h 438850"/>
              <a:gd name="connsiteX21" fmla="*/ 128765 w 613253"/>
              <a:gd name="connsiteY21" fmla="*/ 319494 h 438850"/>
              <a:gd name="connsiteX22" fmla="*/ 168894 w 613253"/>
              <a:gd name="connsiteY22" fmla="*/ 357632 h 438850"/>
              <a:gd name="connsiteX23" fmla="*/ 209023 w 613253"/>
              <a:gd name="connsiteY23" fmla="*/ 319494 h 438850"/>
              <a:gd name="connsiteX24" fmla="*/ 210205 w 613253"/>
              <a:gd name="connsiteY24" fmla="*/ 319494 h 438850"/>
              <a:gd name="connsiteX25" fmla="*/ 209851 w 613253"/>
              <a:gd name="connsiteY25" fmla="*/ 318707 h 438850"/>
              <a:gd name="connsiteX26" fmla="*/ 210204 w 613253"/>
              <a:gd name="connsiteY26" fmla="*/ 318371 h 438850"/>
              <a:gd name="connsiteX27" fmla="*/ 209701 w 613253"/>
              <a:gd name="connsiteY27" fmla="*/ 318371 h 438850"/>
              <a:gd name="connsiteX28" fmla="*/ 173862 w 613253"/>
              <a:gd name="connsiteY28" fmla="*/ 238574 h 438850"/>
              <a:gd name="connsiteX29" fmla="*/ 180381 w 613253"/>
              <a:gd name="connsiteY29" fmla="*/ 216295 h 438850"/>
              <a:gd name="connsiteX30" fmla="*/ 402620 w 613253"/>
              <a:gd name="connsiteY30" fmla="*/ 0 h 438850"/>
              <a:gd name="connsiteX31" fmla="*/ 515766 w 613253"/>
              <a:gd name="connsiteY31" fmla="*/ 114905 h 438850"/>
              <a:gd name="connsiteX32" fmla="*/ 454423 w 613253"/>
              <a:gd name="connsiteY32" fmla="*/ 215466 h 438850"/>
              <a:gd name="connsiteX33" fmla="*/ 454423 w 613253"/>
              <a:gd name="connsiteY33" fmla="*/ 231044 h 438850"/>
              <a:gd name="connsiteX34" fmla="*/ 613253 w 613253"/>
              <a:gd name="connsiteY34" fmla="*/ 391500 h 438850"/>
              <a:gd name="connsiteX35" fmla="*/ 398531 w 613253"/>
              <a:gd name="connsiteY35" fmla="*/ 438850 h 438850"/>
              <a:gd name="connsiteX36" fmla="*/ 193634 w 613253"/>
              <a:gd name="connsiteY36" fmla="*/ 395700 h 438850"/>
              <a:gd name="connsiteX37" fmla="*/ 203279 w 613253"/>
              <a:gd name="connsiteY37" fmla="*/ 370444 h 438850"/>
              <a:gd name="connsiteX38" fmla="*/ 166022 w 613253"/>
              <a:gd name="connsiteY38" fmla="*/ 374457 h 438850"/>
              <a:gd name="connsiteX39" fmla="*/ 0 w 613253"/>
              <a:gd name="connsiteY39" fmla="*/ 339494 h 438850"/>
              <a:gd name="connsiteX40" fmla="*/ 125154 w 613253"/>
              <a:gd name="connsiteY40" fmla="*/ 207518 h 438850"/>
              <a:gd name="connsiteX41" fmla="*/ 125154 w 613253"/>
              <a:gd name="connsiteY41" fmla="*/ 191945 h 438850"/>
              <a:gd name="connsiteX42" fmla="*/ 77656 w 613253"/>
              <a:gd name="connsiteY42" fmla="*/ 111974 h 438850"/>
              <a:gd name="connsiteX43" fmla="*/ 169335 w 613253"/>
              <a:gd name="connsiteY43" fmla="*/ 18870 h 438850"/>
              <a:gd name="connsiteX44" fmla="*/ 261014 w 613253"/>
              <a:gd name="connsiteY44" fmla="*/ 111974 h 438850"/>
              <a:gd name="connsiteX45" fmla="*/ 211310 w 613253"/>
              <a:gd name="connsiteY45" fmla="*/ 193456 h 438850"/>
              <a:gd name="connsiteX46" fmla="*/ 211310 w 613253"/>
              <a:gd name="connsiteY46" fmla="*/ 206078 h 438850"/>
              <a:gd name="connsiteX47" fmla="*/ 292834 w 613253"/>
              <a:gd name="connsiteY47" fmla="*/ 252540 h 438850"/>
              <a:gd name="connsiteX48" fmla="*/ 295048 w 613253"/>
              <a:gd name="connsiteY48" fmla="*/ 255467 h 438850"/>
              <a:gd name="connsiteX49" fmla="*/ 348094 w 613253"/>
              <a:gd name="connsiteY49" fmla="*/ 232822 h 438850"/>
              <a:gd name="connsiteX50" fmla="*/ 348094 w 613253"/>
              <a:gd name="connsiteY50" fmla="*/ 213602 h 438850"/>
              <a:gd name="connsiteX51" fmla="*/ 289474 w 613253"/>
              <a:gd name="connsiteY51" fmla="*/ 114905 h 438850"/>
              <a:gd name="connsiteX52" fmla="*/ 402620 w 613253"/>
              <a:gd name="connsiteY52" fmla="*/ 0 h 4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defTabSz="921385" fontAlgn="auto">
              <a:spcBef>
                <a:spcPts val="0"/>
              </a:spcBef>
              <a:spcAft>
                <a:spcPts val="0"/>
              </a:spcAft>
              <a:defRPr/>
            </a:pP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8" accel="50000" decel="5000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400" fill="hold"/>
                                        <p:tgtEl>
                                          <p:spTgt spid="13"/>
                                        </p:tgtEl>
                                        <p:attrNameLst>
                                          <p:attrName>ppt_x</p:attrName>
                                        </p:attrNameLst>
                                      </p:cBhvr>
                                      <p:tavLst>
                                        <p:tav tm="0">
                                          <p:val>
                                            <p:strVal val="0-#ppt_w/2"/>
                                          </p:val>
                                        </p:tav>
                                        <p:tav tm="100000">
                                          <p:val>
                                            <p:strVal val="#ppt_x"/>
                                          </p:val>
                                        </p:tav>
                                      </p:tavLst>
                                    </p:anim>
                                    <p:anim calcmode="lin" valueType="num">
                                      <p:cBhvr additive="base">
                                        <p:cTn id="12" dur="4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accel="50000" decel="5000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400" fill="hold"/>
                                        <p:tgtEl>
                                          <p:spTgt spid="18"/>
                                        </p:tgtEl>
                                        <p:attrNameLst>
                                          <p:attrName>ppt_x</p:attrName>
                                        </p:attrNameLst>
                                      </p:cBhvr>
                                      <p:tavLst>
                                        <p:tav tm="0">
                                          <p:val>
                                            <p:strVal val="1+#ppt_w/2"/>
                                          </p:val>
                                        </p:tav>
                                        <p:tav tm="100000">
                                          <p:val>
                                            <p:strVal val="#ppt_x"/>
                                          </p:val>
                                        </p:tav>
                                      </p:tavLst>
                                    </p:anim>
                                    <p:anim calcmode="lin" valueType="num">
                                      <p:cBhvr additive="base">
                                        <p:cTn id="17" dur="400" fill="hold"/>
                                        <p:tgtEl>
                                          <p:spTgt spid="1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35"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750"/>
                                        <p:tgtEl>
                                          <p:spTgt spid="25"/>
                                        </p:tgtEl>
                                      </p:cBhvr>
                                    </p:animEffect>
                                    <p:anim calcmode="lin" valueType="num">
                                      <p:cBhvr>
                                        <p:cTn id="22" dur="750" fill="hold"/>
                                        <p:tgtEl>
                                          <p:spTgt spid="25"/>
                                        </p:tgtEl>
                                        <p:attrNameLst>
                                          <p:attrName>style.rotation</p:attrName>
                                        </p:attrNameLst>
                                      </p:cBhvr>
                                      <p:tavLst>
                                        <p:tav tm="0">
                                          <p:val>
                                            <p:fltVal val="720"/>
                                          </p:val>
                                        </p:tav>
                                        <p:tav tm="100000">
                                          <p:val>
                                            <p:fltVal val="0"/>
                                          </p:val>
                                        </p:tav>
                                      </p:tavLst>
                                    </p:anim>
                                    <p:anim calcmode="lin" valueType="num">
                                      <p:cBhvr>
                                        <p:cTn id="23" dur="750" fill="hold"/>
                                        <p:tgtEl>
                                          <p:spTgt spid="25"/>
                                        </p:tgtEl>
                                        <p:attrNameLst>
                                          <p:attrName>ppt_h</p:attrName>
                                        </p:attrNameLst>
                                      </p:cBhvr>
                                      <p:tavLst>
                                        <p:tav tm="0">
                                          <p:val>
                                            <p:fltVal val="0"/>
                                          </p:val>
                                        </p:tav>
                                        <p:tav tm="100000">
                                          <p:val>
                                            <p:strVal val="#ppt_h"/>
                                          </p:val>
                                        </p:tav>
                                      </p:tavLst>
                                    </p:anim>
                                    <p:anim calcmode="lin" valueType="num">
                                      <p:cBhvr>
                                        <p:cTn id="24" dur="750" fill="hold"/>
                                        <p:tgtEl>
                                          <p:spTgt spid="25"/>
                                        </p:tgtEl>
                                        <p:attrNameLst>
                                          <p:attrName>ppt_w</p:attrName>
                                        </p:attrNameLst>
                                      </p:cBhvr>
                                      <p:tavLst>
                                        <p:tav tm="0">
                                          <p:val>
                                            <p:fltVal val="0"/>
                                          </p:val>
                                        </p:tav>
                                        <p:tav tm="100000">
                                          <p:val>
                                            <p:strVal val="#ppt_w"/>
                                          </p:val>
                                        </p:tav>
                                      </p:tavLst>
                                    </p:anim>
                                  </p:childTnLst>
                                </p:cTn>
                              </p:par>
                              <p:par>
                                <p:cTn id="25" presetID="35" presetClass="entr" presetSubtype="0" fill="hold" grpId="0" nodeType="withEffect">
                                  <p:stCondLst>
                                    <p:cond delay="25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750"/>
                                        <p:tgtEl>
                                          <p:spTgt spid="30"/>
                                        </p:tgtEl>
                                      </p:cBhvr>
                                    </p:animEffect>
                                    <p:anim calcmode="lin" valueType="num">
                                      <p:cBhvr>
                                        <p:cTn id="28" dur="750" fill="hold"/>
                                        <p:tgtEl>
                                          <p:spTgt spid="30"/>
                                        </p:tgtEl>
                                        <p:attrNameLst>
                                          <p:attrName>style.rotation</p:attrName>
                                        </p:attrNameLst>
                                      </p:cBhvr>
                                      <p:tavLst>
                                        <p:tav tm="0">
                                          <p:val>
                                            <p:fltVal val="720"/>
                                          </p:val>
                                        </p:tav>
                                        <p:tav tm="100000">
                                          <p:val>
                                            <p:fltVal val="0"/>
                                          </p:val>
                                        </p:tav>
                                      </p:tavLst>
                                    </p:anim>
                                    <p:anim calcmode="lin" valueType="num">
                                      <p:cBhvr>
                                        <p:cTn id="29" dur="750" fill="hold"/>
                                        <p:tgtEl>
                                          <p:spTgt spid="30"/>
                                        </p:tgtEl>
                                        <p:attrNameLst>
                                          <p:attrName>ppt_h</p:attrName>
                                        </p:attrNameLst>
                                      </p:cBhvr>
                                      <p:tavLst>
                                        <p:tav tm="0">
                                          <p:val>
                                            <p:fltVal val="0"/>
                                          </p:val>
                                        </p:tav>
                                        <p:tav tm="100000">
                                          <p:val>
                                            <p:strVal val="#ppt_h"/>
                                          </p:val>
                                        </p:tav>
                                      </p:tavLst>
                                    </p:anim>
                                    <p:anim calcmode="lin" valueType="num">
                                      <p:cBhvr>
                                        <p:cTn id="30" dur="750" fill="hold"/>
                                        <p:tgtEl>
                                          <p:spTgt spid="30"/>
                                        </p:tgtEl>
                                        <p:attrNameLst>
                                          <p:attrName>ppt_w</p:attrName>
                                        </p:attrNameLst>
                                      </p:cBhvr>
                                      <p:tavLst>
                                        <p:tav tm="0">
                                          <p:val>
                                            <p:fltVal val="0"/>
                                          </p:val>
                                        </p:tav>
                                        <p:tav tm="100000">
                                          <p:val>
                                            <p:strVal val="#ppt_w"/>
                                          </p:val>
                                        </p:tav>
                                      </p:tavLst>
                                    </p:anim>
                                  </p:childTnLst>
                                </p:cTn>
                              </p:par>
                            </p:childTnLst>
                          </p:cTn>
                        </p:par>
                        <p:par>
                          <p:cTn id="31" fill="hold">
                            <p:stCondLst>
                              <p:cond delay="2500"/>
                            </p:stCondLst>
                            <p:childTnLst>
                              <p:par>
                                <p:cTn id="32" presetID="18" presetClass="entr" presetSubtype="3"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strips(upRight)">
                                      <p:cBhvr>
                                        <p:cTn id="34" dur="500"/>
                                        <p:tgtEl>
                                          <p:spTgt spid="17"/>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animBg="1"/>
      <p:bldP spid="3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53801" y="2274152"/>
            <a:ext cx="8142973" cy="1542124"/>
            <a:chOff x="971997" y="2179710"/>
            <a:chExt cx="10472562" cy="1983303"/>
          </a:xfrm>
        </p:grpSpPr>
        <p:grpSp>
          <p:nvGrpSpPr>
            <p:cNvPr id="53" name="组合 52"/>
            <p:cNvGrpSpPr/>
            <p:nvPr/>
          </p:nvGrpSpPr>
          <p:grpSpPr>
            <a:xfrm>
              <a:off x="3093581" y="2179710"/>
              <a:ext cx="8350978" cy="1983303"/>
              <a:chOff x="2320695" y="442438"/>
              <a:chExt cx="8350978" cy="784254"/>
            </a:xfrm>
          </p:grpSpPr>
          <p:sp>
            <p:nvSpPr>
              <p:cNvPr id="57" name="矩形 56"/>
              <p:cNvSpPr/>
              <p:nvPr/>
            </p:nvSpPr>
            <p:spPr>
              <a:xfrm flipH="1">
                <a:off x="2320695" y="442438"/>
                <a:ext cx="8350978" cy="784254"/>
              </a:xfrm>
              <a:prstGeom prst="rect">
                <a:avLst/>
              </a:prstGeom>
              <a:solidFill>
                <a:srgbClr val="18D2A6"/>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2947755" y="602540"/>
                <a:ext cx="7426714" cy="422603"/>
                <a:chOff x="3802405" y="558147"/>
                <a:chExt cx="7426714" cy="422603"/>
              </a:xfrm>
            </p:grpSpPr>
            <p:sp>
              <p:nvSpPr>
                <p:cNvPr id="71" name="矩形 3"/>
                <p:cNvSpPr/>
                <p:nvPr/>
              </p:nvSpPr>
              <p:spPr>
                <a:xfrm>
                  <a:off x="4476993" y="558147"/>
                  <a:ext cx="6752126" cy="422603"/>
                </a:xfrm>
                <a:prstGeom prst="rect">
                  <a:avLst/>
                </a:prstGeom>
                <a:noFill/>
                <a:ln w="9525">
                  <a:noFill/>
                  <a:miter/>
                </a:ln>
              </p:spPr>
              <p:txBody>
                <a:bodyPr wrap="none" lIns="91431" tIns="45716" rIns="91431" bIns="45716">
                  <a:spAutoFit/>
                </a:bodyPr>
                <a:lstStyle/>
                <a:p>
                  <a:pPr lvl="0"/>
                  <a:r>
                    <a:rPr lang="en-US" altLang="zh-CN" sz="4800" b="1" dirty="0">
                      <a:solidFill>
                        <a:schemeClr val="bg1"/>
                      </a:solidFill>
                      <a:latin typeface="Arial" panose="020B0604020202020204" pitchFamily="34" charset="0"/>
                      <a:ea typeface="微软雅黑" panose="020B0503020204020204" pitchFamily="34" charset="-122"/>
                      <a:sym typeface="Arial" panose="020B0604020202020204" pitchFamily="34" charset="0"/>
                    </a:rPr>
                    <a:t>2019</a:t>
                  </a:r>
                  <a:r>
                    <a:rPr lang="zh-CN" altLang="en-US" sz="4800" b="1" dirty="0">
                      <a:solidFill>
                        <a:schemeClr val="bg1"/>
                      </a:solidFill>
                      <a:latin typeface="Arial" panose="020B0604020202020204" pitchFamily="34" charset="0"/>
                      <a:ea typeface="微软雅黑" panose="020B0503020204020204" pitchFamily="34" charset="-122"/>
                      <a:sym typeface="Arial" panose="020B0604020202020204" pitchFamily="34" charset="0"/>
                    </a:rPr>
                    <a:t>年终工作总结</a:t>
                  </a:r>
                  <a:endParaRPr lang="zh-CN" altLang="en-US" sz="4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2" name="组合 26"/>
                <p:cNvGrpSpPr/>
                <p:nvPr/>
              </p:nvGrpSpPr>
              <p:grpSpPr>
                <a:xfrm>
                  <a:off x="3802405" y="569913"/>
                  <a:ext cx="263525" cy="395287"/>
                  <a:chOff x="-1006695" y="0"/>
                  <a:chExt cx="213756" cy="427512"/>
                </a:xfrm>
              </p:grpSpPr>
              <p:sp>
                <p:nvSpPr>
                  <p:cNvPr id="73" name="直接连接符 27"/>
                  <p:cNvSpPr/>
                  <p:nvPr/>
                </p:nvSpPr>
                <p:spPr>
                  <a:xfrm>
                    <a:off x="-1006695"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83" name="直接连接符 28"/>
                  <p:cNvSpPr/>
                  <p:nvPr/>
                </p:nvSpPr>
                <p:spPr>
                  <a:xfrm flipH="1">
                    <a:off x="-1006695"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87" name="组合 86"/>
            <p:cNvGrpSpPr/>
            <p:nvPr/>
          </p:nvGrpSpPr>
          <p:grpSpPr>
            <a:xfrm>
              <a:off x="971997" y="2179710"/>
              <a:ext cx="2121586" cy="1983303"/>
              <a:chOff x="2215144" y="1032180"/>
              <a:chExt cx="1120898" cy="824468"/>
            </a:xfrm>
          </p:grpSpPr>
          <p:sp>
            <p:nvSpPr>
              <p:cNvPr id="88" name="平行四边形 87"/>
              <p:cNvSpPr/>
              <p:nvPr/>
            </p:nvSpPr>
            <p:spPr>
              <a:xfrm>
                <a:off x="2215144" y="1032180"/>
                <a:ext cx="1120898" cy="824468"/>
              </a:xfrm>
              <a:prstGeom prst="parallelogram">
                <a:avLst>
                  <a:gd name="adj" fmla="val 0"/>
                </a:avLst>
              </a:prstGeom>
              <a:solidFill>
                <a:srgbClr val="1983B7"/>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95" name="文本框 9"/>
              <p:cNvSpPr txBox="1"/>
              <p:nvPr/>
            </p:nvSpPr>
            <p:spPr>
              <a:xfrm>
                <a:off x="2245058" y="1100246"/>
                <a:ext cx="1066799" cy="495983"/>
              </a:xfrm>
              <a:prstGeom prst="rect">
                <a:avLst/>
              </a:prstGeom>
              <a:noFill/>
            </p:spPr>
            <p:txBody>
              <a:bodyPr wrap="square" rtlCol="0">
                <a:spAutoFit/>
              </a:bodyPr>
              <a:lstStyle/>
              <a:p>
                <a:pPr algn="ctr"/>
                <a:r>
                  <a:rPr lang="en-US" altLang="zh-CN" sz="7200" dirty="0">
                    <a:solidFill>
                      <a:schemeClr val="bg1"/>
                    </a:solidFill>
                    <a:latin typeface="Impact" panose="020B0806030902050204" pitchFamily="34" charset="0"/>
                  </a:rPr>
                  <a:t>01</a:t>
                </a:r>
                <a:endParaRPr lang="zh-CN" altLang="en-US" sz="7200" dirty="0">
                  <a:solidFill>
                    <a:schemeClr val="bg1"/>
                  </a:solidFill>
                  <a:latin typeface="Impact" panose="020B0806030902050204" pitchFamily="34" charset="0"/>
                </a:endParaRPr>
              </a:p>
            </p:txBody>
          </p:sp>
        </p:grpSp>
      </p:grpSp>
      <p:grpSp>
        <p:nvGrpSpPr>
          <p:cNvPr id="13" name="组合 12"/>
          <p:cNvGrpSpPr/>
          <p:nvPr/>
        </p:nvGrpSpPr>
        <p:grpSpPr>
          <a:xfrm rot="13187308">
            <a:off x="-6592880" y="2752868"/>
            <a:ext cx="11496362" cy="6726866"/>
            <a:chOff x="0" y="4292079"/>
            <a:chExt cx="12190414" cy="4843505"/>
          </a:xfrm>
        </p:grpSpPr>
        <p:grpSp>
          <p:nvGrpSpPr>
            <p:cNvPr id="14" name="组合 13"/>
            <p:cNvGrpSpPr/>
            <p:nvPr/>
          </p:nvGrpSpPr>
          <p:grpSpPr>
            <a:xfrm>
              <a:off x="0" y="4692834"/>
              <a:ext cx="12190414" cy="4442750"/>
              <a:chOff x="0" y="5400390"/>
              <a:chExt cx="12190414" cy="4442750"/>
            </a:xfrm>
          </p:grpSpPr>
          <p:grpSp>
            <p:nvGrpSpPr>
              <p:cNvPr id="22" name="组合 21"/>
              <p:cNvGrpSpPr/>
              <p:nvPr/>
            </p:nvGrpSpPr>
            <p:grpSpPr>
              <a:xfrm>
                <a:off x="0" y="5403580"/>
                <a:ext cx="6095207" cy="4439560"/>
                <a:chOff x="0" y="5320120"/>
                <a:chExt cx="12190413" cy="4439560"/>
              </a:xfrm>
            </p:grpSpPr>
            <p:sp>
              <p:nvSpPr>
                <p:cNvPr id="26" name="波形 25"/>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波形 26"/>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095207" y="5400390"/>
                <a:ext cx="6095207" cy="4439560"/>
                <a:chOff x="0" y="5320120"/>
                <a:chExt cx="12190413" cy="4439560"/>
              </a:xfrm>
            </p:grpSpPr>
            <p:sp>
              <p:nvSpPr>
                <p:cNvPr id="24" name="波形 23"/>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波形 24"/>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5" name="组合 14"/>
            <p:cNvGrpSpPr/>
            <p:nvPr/>
          </p:nvGrpSpPr>
          <p:grpSpPr>
            <a:xfrm>
              <a:off x="0" y="4292079"/>
              <a:ext cx="12190414" cy="4442750"/>
              <a:chOff x="0" y="5400390"/>
              <a:chExt cx="12190414" cy="4442750"/>
            </a:xfrm>
          </p:grpSpPr>
          <p:grpSp>
            <p:nvGrpSpPr>
              <p:cNvPr id="16" name="组合 15"/>
              <p:cNvGrpSpPr/>
              <p:nvPr/>
            </p:nvGrpSpPr>
            <p:grpSpPr>
              <a:xfrm>
                <a:off x="0" y="5403580"/>
                <a:ext cx="6095207" cy="4439560"/>
                <a:chOff x="0" y="5320120"/>
                <a:chExt cx="12190413" cy="4439560"/>
              </a:xfrm>
            </p:grpSpPr>
            <p:sp>
              <p:nvSpPr>
                <p:cNvPr id="20" name="波形 19"/>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波形 20"/>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095207" y="5400390"/>
                <a:ext cx="6095207" cy="4439560"/>
                <a:chOff x="0" y="5320120"/>
                <a:chExt cx="12190413" cy="4439560"/>
              </a:xfrm>
            </p:grpSpPr>
            <p:sp>
              <p:nvSpPr>
                <p:cNvPr id="18" name="波形 17"/>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波形 18"/>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28" name="组合 27"/>
          <p:cNvGrpSpPr/>
          <p:nvPr/>
        </p:nvGrpSpPr>
        <p:grpSpPr>
          <a:xfrm rot="13187308">
            <a:off x="7037427" y="-4308561"/>
            <a:ext cx="11496362" cy="6726866"/>
            <a:chOff x="0" y="4292079"/>
            <a:chExt cx="12190414" cy="4843505"/>
          </a:xfrm>
        </p:grpSpPr>
        <p:grpSp>
          <p:nvGrpSpPr>
            <p:cNvPr id="29" name="组合 28"/>
            <p:cNvGrpSpPr/>
            <p:nvPr/>
          </p:nvGrpSpPr>
          <p:grpSpPr>
            <a:xfrm>
              <a:off x="0" y="4692834"/>
              <a:ext cx="12190414" cy="4442750"/>
              <a:chOff x="0" y="5400390"/>
              <a:chExt cx="12190414" cy="4442750"/>
            </a:xfrm>
          </p:grpSpPr>
          <p:grpSp>
            <p:nvGrpSpPr>
              <p:cNvPr id="37" name="组合 36"/>
              <p:cNvGrpSpPr/>
              <p:nvPr/>
            </p:nvGrpSpPr>
            <p:grpSpPr>
              <a:xfrm>
                <a:off x="0" y="5403580"/>
                <a:ext cx="6095207" cy="4439560"/>
                <a:chOff x="0" y="5320120"/>
                <a:chExt cx="12190413" cy="4439560"/>
              </a:xfrm>
            </p:grpSpPr>
            <p:sp>
              <p:nvSpPr>
                <p:cNvPr id="41" name="波形 40"/>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波形 41"/>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6095207" y="5400390"/>
                <a:ext cx="6095207" cy="4439560"/>
                <a:chOff x="0" y="5320120"/>
                <a:chExt cx="12190413" cy="4439560"/>
              </a:xfrm>
            </p:grpSpPr>
            <p:sp>
              <p:nvSpPr>
                <p:cNvPr id="39" name="波形 38"/>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波形 39"/>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0" name="组合 29"/>
            <p:cNvGrpSpPr/>
            <p:nvPr/>
          </p:nvGrpSpPr>
          <p:grpSpPr>
            <a:xfrm>
              <a:off x="0" y="4292079"/>
              <a:ext cx="12190414" cy="4446967"/>
              <a:chOff x="0" y="5400390"/>
              <a:chExt cx="12190414" cy="4446967"/>
            </a:xfrm>
          </p:grpSpPr>
          <p:grpSp>
            <p:nvGrpSpPr>
              <p:cNvPr id="31" name="组合 30"/>
              <p:cNvGrpSpPr/>
              <p:nvPr/>
            </p:nvGrpSpPr>
            <p:grpSpPr>
              <a:xfrm>
                <a:off x="0" y="5403580"/>
                <a:ext cx="6100378" cy="4443777"/>
                <a:chOff x="0" y="5320120"/>
                <a:chExt cx="12200755" cy="4443777"/>
              </a:xfrm>
            </p:grpSpPr>
            <p:sp>
              <p:nvSpPr>
                <p:cNvPr id="35" name="波形 34"/>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波形 35"/>
                <p:cNvSpPr/>
                <p:nvPr/>
              </p:nvSpPr>
              <p:spPr>
                <a:xfrm flipH="1">
                  <a:off x="10342" y="5344297"/>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6095207" y="5400390"/>
                <a:ext cx="6095207" cy="4439560"/>
                <a:chOff x="0" y="5320120"/>
                <a:chExt cx="12190413" cy="4439560"/>
              </a:xfrm>
            </p:grpSpPr>
            <p:sp>
              <p:nvSpPr>
                <p:cNvPr id="33" name="波形 32"/>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波形 33"/>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3" name="矩形 2"/>
          <p:cNvSpPr/>
          <p:nvPr/>
        </p:nvSpPr>
        <p:spPr>
          <a:xfrm>
            <a:off x="5215545" y="4162725"/>
            <a:ext cx="6092825" cy="1200329"/>
          </a:xfrm>
          <a:prstGeom prst="rect">
            <a:avLst/>
          </a:prstGeom>
        </p:spPr>
        <p:txBody>
          <a:bodyPr>
            <a:spAutoFit/>
          </a:bodyPr>
          <a:lstStyle/>
          <a:p>
            <a:r>
              <a:rPr lang="en-US" altLang="zh-CN" dirty="0">
                <a:solidFill>
                  <a:schemeClr val="bg1">
                    <a:lumMod val="65000"/>
                  </a:schemeClr>
                </a:solidFill>
                <a:latin typeface="微软雅黑" panose="020B0503020204020204" pitchFamily="34" charset="-122"/>
                <a:ea typeface="微软雅黑" panose="020B0503020204020204" pitchFamily="34" charset="-122"/>
              </a:rPr>
              <a:t>01~03</a:t>
            </a:r>
            <a:r>
              <a:rPr lang="zh-CN" altLang="en-US" dirty="0">
                <a:solidFill>
                  <a:schemeClr val="bg1">
                    <a:lumMod val="65000"/>
                  </a:schemeClr>
                </a:solidFill>
                <a:latin typeface="微软雅黑" panose="020B0503020204020204" pitchFamily="34" charset="-122"/>
                <a:ea typeface="微软雅黑" panose="020B0503020204020204" pitchFamily="34" charset="-122"/>
              </a:rPr>
              <a:t>：目录与序言</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r>
              <a:rPr lang="en-US" altLang="zh-CN" dirty="0">
                <a:solidFill>
                  <a:schemeClr val="bg1">
                    <a:lumMod val="65000"/>
                  </a:schemeClr>
                </a:solidFill>
                <a:latin typeface="微软雅黑" panose="020B0503020204020204" pitchFamily="34" charset="-122"/>
                <a:ea typeface="微软雅黑" panose="020B0503020204020204" pitchFamily="34" charset="-122"/>
              </a:rPr>
              <a:t>04~11</a:t>
            </a:r>
            <a:r>
              <a:rPr lang="zh-CN" altLang="en-US" dirty="0">
                <a:solidFill>
                  <a:schemeClr val="bg1">
                    <a:lumMod val="65000"/>
                  </a:schemeClr>
                </a:solidFill>
                <a:latin typeface="微软雅黑" panose="020B0503020204020204" pitchFamily="34" charset="-122"/>
                <a:ea typeface="微软雅黑" panose="020B0503020204020204" pitchFamily="34" charset="-122"/>
              </a:rPr>
              <a:t>：人事招聘及离职分析</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r>
              <a:rPr lang="en-US" altLang="zh-CN" dirty="0">
                <a:solidFill>
                  <a:schemeClr val="bg1">
                    <a:lumMod val="65000"/>
                  </a:schemeClr>
                </a:solidFill>
                <a:latin typeface="微软雅黑" panose="020B0503020204020204" pitchFamily="34" charset="-122"/>
                <a:ea typeface="微软雅黑" panose="020B0503020204020204" pitchFamily="34" charset="-122"/>
              </a:rPr>
              <a:t>12~21</a:t>
            </a:r>
            <a:r>
              <a:rPr lang="zh-CN" altLang="en-US" dirty="0">
                <a:solidFill>
                  <a:schemeClr val="bg1">
                    <a:lumMod val="65000"/>
                  </a:schemeClr>
                </a:solidFill>
                <a:latin typeface="微软雅黑" panose="020B0503020204020204" pitchFamily="34" charset="-122"/>
                <a:ea typeface="微软雅黑" panose="020B0503020204020204" pitchFamily="34" charset="-122"/>
              </a:rPr>
              <a:t>：工伤分析与违纪处理</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a:p>
            <a:r>
              <a:rPr lang="en-US" altLang="zh-CN" dirty="0">
                <a:solidFill>
                  <a:schemeClr val="bg1">
                    <a:lumMod val="65000"/>
                  </a:schemeClr>
                </a:solidFill>
                <a:latin typeface="微软雅黑" panose="020B0503020204020204" pitchFamily="34" charset="-122"/>
                <a:ea typeface="微软雅黑" panose="020B0503020204020204" pitchFamily="34" charset="-122"/>
              </a:rPr>
              <a:t>22~26</a:t>
            </a:r>
            <a:r>
              <a:rPr lang="zh-CN" altLang="en-US" dirty="0">
                <a:solidFill>
                  <a:schemeClr val="bg1">
                    <a:lumMod val="65000"/>
                  </a:schemeClr>
                </a:solidFill>
                <a:latin typeface="微软雅黑" panose="020B0503020204020204" pitchFamily="34" charset="-122"/>
                <a:ea typeface="微软雅黑" panose="020B0503020204020204" pitchFamily="34" charset="-122"/>
              </a:rPr>
              <a:t>：项目申报与总结回顾</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250" fill="hold"/>
                                        <p:tgtEl>
                                          <p:spTgt spid="13"/>
                                        </p:tgtEl>
                                        <p:attrNameLst>
                                          <p:attrName>ppt_w</p:attrName>
                                        </p:attrNameLst>
                                      </p:cBhvr>
                                      <p:tavLst>
                                        <p:tav tm="0">
                                          <p:val>
                                            <p:fltVal val="0"/>
                                          </p:val>
                                        </p:tav>
                                        <p:tav tm="100000">
                                          <p:val>
                                            <p:strVal val="#ppt_w"/>
                                          </p:val>
                                        </p:tav>
                                      </p:tavLst>
                                    </p:anim>
                                    <p:anim calcmode="lin" valueType="num">
                                      <p:cBhvr>
                                        <p:cTn id="8" dur="1250" fill="hold"/>
                                        <p:tgtEl>
                                          <p:spTgt spid="13"/>
                                        </p:tgtEl>
                                        <p:attrNameLst>
                                          <p:attrName>ppt_h</p:attrName>
                                        </p:attrNameLst>
                                      </p:cBhvr>
                                      <p:tavLst>
                                        <p:tav tm="0">
                                          <p:val>
                                            <p:fltVal val="0"/>
                                          </p:val>
                                        </p:tav>
                                        <p:tav tm="100000">
                                          <p:val>
                                            <p:strVal val="#ppt_h"/>
                                          </p:val>
                                        </p:tav>
                                      </p:tavLst>
                                    </p:anim>
                                    <p:animEffect transition="in" filter="fade">
                                      <p:cBhvr>
                                        <p:cTn id="9" dur="125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1250" fill="hold"/>
                                        <p:tgtEl>
                                          <p:spTgt spid="28"/>
                                        </p:tgtEl>
                                        <p:attrNameLst>
                                          <p:attrName>ppt_w</p:attrName>
                                        </p:attrNameLst>
                                      </p:cBhvr>
                                      <p:tavLst>
                                        <p:tav tm="0">
                                          <p:val>
                                            <p:fltVal val="0"/>
                                          </p:val>
                                        </p:tav>
                                        <p:tav tm="100000">
                                          <p:val>
                                            <p:strVal val="#ppt_w"/>
                                          </p:val>
                                        </p:tav>
                                      </p:tavLst>
                                    </p:anim>
                                    <p:anim calcmode="lin" valueType="num">
                                      <p:cBhvr>
                                        <p:cTn id="13" dur="1250" fill="hold"/>
                                        <p:tgtEl>
                                          <p:spTgt spid="28"/>
                                        </p:tgtEl>
                                        <p:attrNameLst>
                                          <p:attrName>ppt_h</p:attrName>
                                        </p:attrNameLst>
                                      </p:cBhvr>
                                      <p:tavLst>
                                        <p:tav tm="0">
                                          <p:val>
                                            <p:fltVal val="0"/>
                                          </p:val>
                                        </p:tav>
                                        <p:tav tm="100000">
                                          <p:val>
                                            <p:strVal val="#ppt_h"/>
                                          </p:val>
                                        </p:tav>
                                      </p:tavLst>
                                    </p:anim>
                                    <p:animEffect transition="in" filter="fade">
                                      <p:cBhvr>
                                        <p:cTn id="14" dur="1250"/>
                                        <p:tgtEl>
                                          <p:spTgt spid="28"/>
                                        </p:tgtEl>
                                      </p:cBhvr>
                                    </p:animEffect>
                                  </p:childTnLst>
                                </p:cTn>
                              </p:par>
                              <p:par>
                                <p:cTn id="15" presetID="22" presetClass="entr" presetSubtype="8" fill="hold" nodeType="withEffect">
                                  <p:stCondLst>
                                    <p:cond delay="75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163347" cy="538601"/>
              <a:chOff x="5043488" y="688658"/>
              <a:chExt cx="3163347" cy="538601"/>
            </a:xfrm>
          </p:grpSpPr>
          <p:sp>
            <p:nvSpPr>
              <p:cNvPr id="7" name="矩形 3"/>
              <p:cNvSpPr/>
              <p:nvPr/>
            </p:nvSpPr>
            <p:spPr>
              <a:xfrm>
                <a:off x="5667375" y="688658"/>
                <a:ext cx="2539460"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人事</a:t>
                </a:r>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招聘渠道</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66" name="AutoShape 58"/>
          <p:cNvSpPr>
            <a:spLocks noChangeArrowheads="1"/>
          </p:cNvSpPr>
          <p:nvPr/>
        </p:nvSpPr>
        <p:spPr bwMode="auto">
          <a:xfrm>
            <a:off x="4472404" y="1293782"/>
            <a:ext cx="3669837" cy="810161"/>
          </a:xfrm>
          <a:prstGeom prst="flowChartAlternateProcess">
            <a:avLst/>
          </a:prstGeom>
          <a:solidFill>
            <a:srgbClr val="03A6AF"/>
          </a:solidFill>
          <a:ln w="9525">
            <a:noFill/>
            <a:miter lim="800000"/>
          </a:ln>
        </p:spPr>
        <p:txBody>
          <a:bodyPr wrap="none" anchor="ct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endParaRPr lang="zh-CN" altLang="en-US" b="0"/>
          </a:p>
        </p:txBody>
      </p:sp>
      <p:sp>
        <p:nvSpPr>
          <p:cNvPr id="67" name="WordArt 6"/>
          <p:cNvSpPr>
            <a:spLocks noChangeArrowheads="1" noChangeShapeType="1" noTextEdit="1"/>
          </p:cNvSpPr>
          <p:nvPr/>
        </p:nvSpPr>
        <p:spPr bwMode="auto">
          <a:xfrm>
            <a:off x="4632142" y="1465421"/>
            <a:ext cx="3336694" cy="487514"/>
          </a:xfrm>
          <a:prstGeom prst="rect">
            <a:avLst/>
          </a:prstGeom>
        </p:spPr>
        <p:txBody>
          <a:bodyPr wrap="none" fromWordArt="1">
            <a:prstTxWarp prst="textPlain">
              <a:avLst>
                <a:gd name="adj" fmla="val 50000"/>
              </a:avLst>
            </a:prstTxWarp>
          </a:bodyPr>
          <a:lstStyle/>
          <a:p>
            <a:r>
              <a:rPr lang="zh-CN" altLang="en-US" sz="3600" kern="10" dirty="0">
                <a:ln w="9525">
                  <a:solidFill>
                    <a:srgbClr val="FFFF00"/>
                  </a:solidFill>
                  <a:round/>
                </a:ln>
                <a:solidFill>
                  <a:schemeClr val="bg1"/>
                </a:solidFill>
                <a:latin typeface="宋体" panose="02010600030101010101" pitchFamily="2" charset="-122"/>
              </a:rPr>
              <a:t>招聘渠道示意图</a:t>
            </a:r>
            <a:endParaRPr lang="zh-CN" altLang="en-US" sz="3600" kern="10" dirty="0">
              <a:ln w="9525">
                <a:solidFill>
                  <a:srgbClr val="FFFF00"/>
                </a:solidFill>
                <a:round/>
              </a:ln>
              <a:solidFill>
                <a:schemeClr val="bg1"/>
              </a:solidFill>
              <a:latin typeface="宋体" panose="02010600030101010101" pitchFamily="2" charset="-122"/>
            </a:endParaRPr>
          </a:p>
        </p:txBody>
      </p:sp>
      <p:sp>
        <p:nvSpPr>
          <p:cNvPr id="68" name="Rectangle 69"/>
          <p:cNvSpPr>
            <a:spLocks noChangeArrowheads="1"/>
          </p:cNvSpPr>
          <p:nvPr/>
        </p:nvSpPr>
        <p:spPr bwMode="auto">
          <a:xfrm>
            <a:off x="4506598" y="3932568"/>
            <a:ext cx="438559" cy="2091703"/>
          </a:xfrm>
          <a:prstGeom prst="rect">
            <a:avLst/>
          </a:prstGeom>
          <a:solidFill>
            <a:srgbClr val="F2B2B0"/>
          </a:solidFill>
          <a:ln w="9525">
            <a:solidFill>
              <a:schemeClr val="tx1"/>
            </a:solidFill>
            <a:miter lim="800000"/>
          </a:ln>
        </p:spPr>
        <p:txBody>
          <a:bodyPr wrap="none"/>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人</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才</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网</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endParaRPr lang="en-US" altLang="zh-CN" sz="2400">
              <a:latin typeface="华文楷体" panose="02010600040101010101" pitchFamily="2" charset="-122"/>
              <a:ea typeface="华文楷体" panose="02010600040101010101" pitchFamily="2" charset="-122"/>
            </a:endParaRPr>
          </a:p>
        </p:txBody>
      </p:sp>
      <p:sp>
        <p:nvSpPr>
          <p:cNvPr id="69" name="Rectangle 70"/>
          <p:cNvSpPr>
            <a:spLocks noChangeArrowheads="1"/>
          </p:cNvSpPr>
          <p:nvPr/>
        </p:nvSpPr>
        <p:spPr bwMode="auto">
          <a:xfrm>
            <a:off x="5006109" y="3932568"/>
            <a:ext cx="438559" cy="2091703"/>
          </a:xfrm>
          <a:prstGeom prst="rect">
            <a:avLst/>
          </a:prstGeom>
          <a:solidFill>
            <a:srgbClr val="F2B2B0"/>
          </a:solidFill>
          <a:ln w="9525">
            <a:solidFill>
              <a:schemeClr val="tx1"/>
            </a:solidFill>
            <a:miter lim="800000"/>
          </a:ln>
        </p:spPr>
        <p:txBody>
          <a:bodyPr wrap="none"/>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人</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才</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网</a:t>
            </a:r>
            <a:endParaRPr lang="en-US" altLang="zh-CN" sz="2400">
              <a:latin typeface="华文楷体" panose="02010600040101010101" pitchFamily="2" charset="-122"/>
              <a:ea typeface="华文楷体" panose="02010600040101010101" pitchFamily="2" charset="-122"/>
            </a:endParaRPr>
          </a:p>
        </p:txBody>
      </p:sp>
      <p:sp>
        <p:nvSpPr>
          <p:cNvPr id="70" name="Rectangle 71"/>
          <p:cNvSpPr>
            <a:spLocks noChangeArrowheads="1"/>
          </p:cNvSpPr>
          <p:nvPr/>
        </p:nvSpPr>
        <p:spPr bwMode="auto">
          <a:xfrm>
            <a:off x="5519000" y="3932568"/>
            <a:ext cx="438558" cy="2091703"/>
          </a:xfrm>
          <a:prstGeom prst="rect">
            <a:avLst/>
          </a:prstGeom>
          <a:solidFill>
            <a:srgbClr val="F2B2B0"/>
          </a:solidFill>
          <a:ln w="9525">
            <a:solidFill>
              <a:schemeClr val="tx1"/>
            </a:solidFill>
            <a:miter lim="800000"/>
          </a:ln>
          <a:effectLst/>
        </p:spPr>
        <p:txBody>
          <a:bodyPr wrap="none"/>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人</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才</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网</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endParaRPr lang="en-US" altLang="zh-CN" sz="2400">
              <a:latin typeface="华文楷体" panose="02010600040101010101" pitchFamily="2" charset="-122"/>
              <a:ea typeface="华文楷体" panose="02010600040101010101" pitchFamily="2" charset="-122"/>
            </a:endParaRPr>
          </a:p>
        </p:txBody>
      </p:sp>
      <p:sp>
        <p:nvSpPr>
          <p:cNvPr id="71" name="Rectangle 72"/>
          <p:cNvSpPr>
            <a:spLocks noChangeArrowheads="1"/>
          </p:cNvSpPr>
          <p:nvPr/>
        </p:nvSpPr>
        <p:spPr bwMode="auto">
          <a:xfrm>
            <a:off x="6034864" y="3932568"/>
            <a:ext cx="438559" cy="2091703"/>
          </a:xfrm>
          <a:prstGeom prst="rect">
            <a:avLst/>
          </a:prstGeom>
          <a:solidFill>
            <a:srgbClr val="FFFFA3"/>
          </a:solidFill>
          <a:ln w="9525">
            <a:solidFill>
              <a:schemeClr val="tx1"/>
            </a:solidFill>
            <a:miter lim="800000"/>
          </a:ln>
          <a:effectLst/>
        </p:spPr>
        <p:txBody>
          <a:bodyPr wrap="none"/>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人</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才</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网</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endParaRPr lang="en-US" altLang="zh-CN" sz="2400">
              <a:latin typeface="华文楷体" panose="02010600040101010101" pitchFamily="2" charset="-122"/>
              <a:ea typeface="华文楷体" panose="02010600040101010101" pitchFamily="2" charset="-122"/>
            </a:endParaRPr>
          </a:p>
        </p:txBody>
      </p:sp>
      <p:sp>
        <p:nvSpPr>
          <p:cNvPr id="72" name="Rectangle 73"/>
          <p:cNvSpPr>
            <a:spLocks noChangeArrowheads="1"/>
          </p:cNvSpPr>
          <p:nvPr/>
        </p:nvSpPr>
        <p:spPr bwMode="auto">
          <a:xfrm>
            <a:off x="6541808" y="3932568"/>
            <a:ext cx="438558" cy="2091703"/>
          </a:xfrm>
          <a:prstGeom prst="rect">
            <a:avLst/>
          </a:prstGeom>
          <a:solidFill>
            <a:srgbClr val="FFFFA3"/>
          </a:solidFill>
          <a:ln w="9525">
            <a:solidFill>
              <a:schemeClr val="tx1"/>
            </a:solidFill>
            <a:miter lim="800000"/>
          </a:ln>
          <a:effectLst/>
        </p:spPr>
        <p:txBody>
          <a:bodyPr wrap="none"/>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招</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聘</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网</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endParaRPr lang="en-US" altLang="zh-CN" sz="2400">
              <a:latin typeface="华文楷体" panose="02010600040101010101" pitchFamily="2" charset="-122"/>
              <a:ea typeface="华文楷体" panose="02010600040101010101" pitchFamily="2" charset="-122"/>
            </a:endParaRPr>
          </a:p>
        </p:txBody>
      </p:sp>
      <p:sp>
        <p:nvSpPr>
          <p:cNvPr id="73" name="Rectangle 74"/>
          <p:cNvSpPr>
            <a:spLocks noChangeArrowheads="1"/>
          </p:cNvSpPr>
          <p:nvPr/>
        </p:nvSpPr>
        <p:spPr bwMode="auto">
          <a:xfrm>
            <a:off x="7060645" y="3932568"/>
            <a:ext cx="437072" cy="2091703"/>
          </a:xfrm>
          <a:prstGeom prst="rect">
            <a:avLst/>
          </a:prstGeom>
          <a:solidFill>
            <a:srgbClr val="FFFFA3"/>
          </a:solidFill>
          <a:ln w="9525">
            <a:solidFill>
              <a:schemeClr val="tx1"/>
            </a:solidFill>
            <a:miter lim="800000"/>
          </a:ln>
          <a:effectLst/>
        </p:spPr>
        <p:txBody>
          <a:bodyPr wrap="none"/>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en-US" altLang="zh-CN" sz="2400">
                <a:latin typeface="华文楷体" panose="02010600040101010101" pitchFamily="2" charset="-122"/>
                <a:ea typeface="华文楷体" panose="02010600040101010101" pitchFamily="2" charset="-122"/>
              </a:rPr>
              <a:t>*</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招</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聘</a:t>
            </a:r>
            <a:endParaRPr lang="zh-CN" altLang="en-US" sz="2400">
              <a:latin typeface="华文楷体" panose="02010600040101010101" pitchFamily="2" charset="-122"/>
              <a:ea typeface="华文楷体" panose="02010600040101010101" pitchFamily="2" charset="-122"/>
            </a:endParaRPr>
          </a:p>
          <a:p>
            <a:pPr eaLnBrk="1" hangingPunct="1">
              <a:lnSpc>
                <a:spcPct val="80000"/>
              </a:lnSpc>
            </a:pPr>
            <a:r>
              <a:rPr lang="zh-CN" altLang="en-US" sz="2400">
                <a:latin typeface="华文楷体" panose="02010600040101010101" pitchFamily="2" charset="-122"/>
                <a:ea typeface="华文楷体" panose="02010600040101010101" pitchFamily="2" charset="-122"/>
              </a:rPr>
              <a:t>网</a:t>
            </a:r>
            <a:endParaRPr lang="en-US" altLang="zh-CN" sz="2400">
              <a:latin typeface="华文楷体" panose="02010600040101010101" pitchFamily="2" charset="-122"/>
              <a:ea typeface="华文楷体" panose="02010600040101010101" pitchFamily="2" charset="-122"/>
            </a:endParaRPr>
          </a:p>
          <a:p>
            <a:pPr eaLnBrk="1" hangingPunct="1">
              <a:lnSpc>
                <a:spcPct val="80000"/>
              </a:lnSpc>
            </a:pPr>
            <a:endParaRPr lang="en-US" altLang="zh-CN" sz="2400">
              <a:latin typeface="华文楷体" panose="02010600040101010101" pitchFamily="2" charset="-122"/>
              <a:ea typeface="华文楷体" panose="02010600040101010101" pitchFamily="2" charset="-122"/>
            </a:endParaRPr>
          </a:p>
        </p:txBody>
      </p:sp>
      <p:sp>
        <p:nvSpPr>
          <p:cNvPr id="74" name="AutoShape 75"/>
          <p:cNvSpPr>
            <a:spLocks noChangeArrowheads="1"/>
          </p:cNvSpPr>
          <p:nvPr/>
        </p:nvSpPr>
        <p:spPr bwMode="auto">
          <a:xfrm>
            <a:off x="2347997" y="2654057"/>
            <a:ext cx="2124409" cy="606549"/>
          </a:xfrm>
          <a:prstGeom prst="plaque">
            <a:avLst>
              <a:gd name="adj" fmla="val 3534"/>
            </a:avLst>
          </a:prstGeom>
          <a:solidFill>
            <a:srgbClr val="03A6AF"/>
          </a:solidFill>
          <a:ln w="9525">
            <a:noFill/>
            <a:miter lim="800000"/>
          </a:ln>
          <a:effectLst/>
        </p:spPr>
        <p:txBody>
          <a:bodyPr wrap="none" anchor="ctr"/>
          <a:lstStyle/>
          <a:p>
            <a:pPr>
              <a:defRPr/>
            </a:pPr>
            <a:r>
              <a:rPr lang="zh-CN" altLang="en-US" sz="3200" dirty="0">
                <a:solidFill>
                  <a:schemeClr val="bg1"/>
                </a:solidFill>
                <a:latin typeface="+mn-ea"/>
                <a:ea typeface="+mn-ea"/>
              </a:rPr>
              <a:t>外部招聘</a:t>
            </a:r>
            <a:endParaRPr lang="zh-CN" altLang="en-US" sz="3200" dirty="0">
              <a:solidFill>
                <a:schemeClr val="bg1"/>
              </a:solidFill>
              <a:latin typeface="+mn-ea"/>
              <a:ea typeface="+mn-ea"/>
            </a:endParaRPr>
          </a:p>
        </p:txBody>
      </p:sp>
      <p:sp>
        <p:nvSpPr>
          <p:cNvPr id="75" name="Rectangle 82"/>
          <p:cNvSpPr>
            <a:spLocks noChangeArrowheads="1"/>
          </p:cNvSpPr>
          <p:nvPr/>
        </p:nvSpPr>
        <p:spPr bwMode="auto">
          <a:xfrm>
            <a:off x="2405976" y="3934055"/>
            <a:ext cx="438558" cy="2090216"/>
          </a:xfrm>
          <a:prstGeom prst="rect">
            <a:avLst/>
          </a:prstGeom>
          <a:solidFill>
            <a:srgbClr val="FFFFA3"/>
          </a:solidFill>
          <a:ln w="9525">
            <a:solidFill>
              <a:schemeClr val="tx1"/>
            </a:solidFill>
            <a:miter lim="800000"/>
          </a:ln>
          <a:effectLst/>
        </p:spPr>
        <p:txBody>
          <a:bodyPr wrap="none"/>
          <a:lstStyle/>
          <a:p>
            <a:pPr>
              <a:lnSpc>
                <a:spcPct val="80000"/>
              </a:lnSpc>
              <a:defRPr/>
            </a:pPr>
            <a:r>
              <a:rPr lang="zh-CN" altLang="en-US" sz="2400">
                <a:latin typeface="+mn-ea"/>
                <a:ea typeface="+mn-ea"/>
              </a:rPr>
              <a:t>中</a:t>
            </a:r>
            <a:endParaRPr lang="en-US" altLang="zh-CN" sz="2400">
              <a:latin typeface="+mn-ea"/>
              <a:ea typeface="+mn-ea"/>
            </a:endParaRPr>
          </a:p>
          <a:p>
            <a:pPr>
              <a:lnSpc>
                <a:spcPct val="80000"/>
              </a:lnSpc>
              <a:defRPr/>
            </a:pPr>
            <a:r>
              <a:rPr lang="zh-CN" altLang="en-US" sz="2400">
                <a:latin typeface="+mn-ea"/>
                <a:ea typeface="+mn-ea"/>
              </a:rPr>
              <a:t>介</a:t>
            </a:r>
            <a:endParaRPr lang="zh-CN" altLang="en-US" sz="2400">
              <a:latin typeface="+mn-ea"/>
              <a:ea typeface="+mn-ea"/>
            </a:endParaRPr>
          </a:p>
          <a:p>
            <a:pPr>
              <a:lnSpc>
                <a:spcPct val="80000"/>
              </a:lnSpc>
              <a:defRPr/>
            </a:pPr>
            <a:r>
              <a:rPr lang="zh-CN" altLang="en-US" sz="2400">
                <a:latin typeface="+mn-ea"/>
                <a:ea typeface="+mn-ea"/>
              </a:rPr>
              <a:t>机</a:t>
            </a:r>
            <a:endParaRPr lang="en-US" altLang="zh-CN" sz="2400">
              <a:latin typeface="+mn-ea"/>
              <a:ea typeface="+mn-ea"/>
            </a:endParaRPr>
          </a:p>
          <a:p>
            <a:pPr>
              <a:lnSpc>
                <a:spcPct val="80000"/>
              </a:lnSpc>
              <a:defRPr/>
            </a:pPr>
            <a:r>
              <a:rPr lang="zh-CN" altLang="en-US" sz="2400">
                <a:latin typeface="+mn-ea"/>
                <a:ea typeface="+mn-ea"/>
              </a:rPr>
              <a:t>构</a:t>
            </a:r>
            <a:endParaRPr lang="zh-CN" altLang="en-US" sz="2400">
              <a:latin typeface="+mn-ea"/>
              <a:ea typeface="+mn-ea"/>
            </a:endParaRPr>
          </a:p>
          <a:p>
            <a:pPr>
              <a:lnSpc>
                <a:spcPct val="80000"/>
              </a:lnSpc>
              <a:defRPr/>
            </a:pPr>
            <a:r>
              <a:rPr lang="zh-CN" altLang="en-US" sz="2400">
                <a:latin typeface="+mn-ea"/>
                <a:ea typeface="+mn-ea"/>
              </a:rPr>
              <a:t>推</a:t>
            </a:r>
            <a:endParaRPr lang="zh-CN" altLang="en-US" sz="2400">
              <a:latin typeface="+mn-ea"/>
              <a:ea typeface="+mn-ea"/>
            </a:endParaRPr>
          </a:p>
          <a:p>
            <a:pPr>
              <a:lnSpc>
                <a:spcPct val="80000"/>
              </a:lnSpc>
              <a:defRPr/>
            </a:pPr>
            <a:r>
              <a:rPr lang="zh-CN" altLang="en-US" sz="2400">
                <a:latin typeface="+mn-ea"/>
                <a:ea typeface="+mn-ea"/>
              </a:rPr>
              <a:t>荐</a:t>
            </a:r>
            <a:endParaRPr lang="en-US" altLang="zh-CN" sz="2400">
              <a:latin typeface="+mn-ea"/>
              <a:ea typeface="+mn-ea"/>
            </a:endParaRPr>
          </a:p>
        </p:txBody>
      </p:sp>
      <p:sp>
        <p:nvSpPr>
          <p:cNvPr id="76" name="Rectangle 83"/>
          <p:cNvSpPr>
            <a:spLocks noChangeArrowheads="1"/>
          </p:cNvSpPr>
          <p:nvPr/>
        </p:nvSpPr>
        <p:spPr bwMode="auto">
          <a:xfrm>
            <a:off x="2914407" y="3934055"/>
            <a:ext cx="437072" cy="2090216"/>
          </a:xfrm>
          <a:prstGeom prst="rect">
            <a:avLst/>
          </a:prstGeom>
          <a:solidFill>
            <a:srgbClr val="FFFFA3"/>
          </a:solidFill>
          <a:ln w="9525">
            <a:solidFill>
              <a:schemeClr val="tx1"/>
            </a:solidFill>
            <a:miter lim="800000"/>
          </a:ln>
          <a:effectLst/>
        </p:spPr>
        <p:txBody>
          <a:bodyPr wrap="none"/>
          <a:lstStyle/>
          <a:p>
            <a:pPr>
              <a:lnSpc>
                <a:spcPct val="80000"/>
              </a:lnSpc>
              <a:defRPr/>
            </a:pPr>
            <a:r>
              <a:rPr lang="zh-CN" altLang="en-US" sz="2400">
                <a:latin typeface="+mn-ea"/>
                <a:ea typeface="+mn-ea"/>
              </a:rPr>
              <a:t>户</a:t>
            </a:r>
            <a:endParaRPr lang="zh-CN" altLang="en-US" sz="2400">
              <a:latin typeface="+mn-ea"/>
              <a:ea typeface="+mn-ea"/>
            </a:endParaRPr>
          </a:p>
          <a:p>
            <a:pPr>
              <a:lnSpc>
                <a:spcPct val="80000"/>
              </a:lnSpc>
              <a:defRPr/>
            </a:pPr>
            <a:r>
              <a:rPr lang="zh-CN" altLang="en-US" sz="2400">
                <a:latin typeface="+mn-ea"/>
                <a:ea typeface="+mn-ea"/>
              </a:rPr>
              <a:t>外</a:t>
            </a:r>
            <a:endParaRPr lang="zh-CN" altLang="en-US" sz="2400">
              <a:latin typeface="+mn-ea"/>
              <a:ea typeface="+mn-ea"/>
            </a:endParaRPr>
          </a:p>
          <a:p>
            <a:pPr>
              <a:lnSpc>
                <a:spcPct val="80000"/>
              </a:lnSpc>
              <a:defRPr/>
            </a:pPr>
            <a:r>
              <a:rPr lang="zh-CN" altLang="en-US" sz="2400">
                <a:latin typeface="+mn-ea"/>
                <a:ea typeface="+mn-ea"/>
              </a:rPr>
              <a:t>媒</a:t>
            </a:r>
            <a:endParaRPr lang="en-US" altLang="zh-CN" sz="2400">
              <a:latin typeface="+mn-ea"/>
              <a:ea typeface="+mn-ea"/>
            </a:endParaRPr>
          </a:p>
          <a:p>
            <a:pPr>
              <a:lnSpc>
                <a:spcPct val="80000"/>
              </a:lnSpc>
              <a:defRPr/>
            </a:pPr>
            <a:r>
              <a:rPr lang="zh-CN" altLang="en-US" sz="2400">
                <a:latin typeface="+mn-ea"/>
                <a:ea typeface="+mn-ea"/>
              </a:rPr>
              <a:t>体</a:t>
            </a:r>
            <a:endParaRPr lang="en-US" altLang="zh-CN" sz="2400">
              <a:latin typeface="+mn-ea"/>
              <a:ea typeface="+mn-ea"/>
            </a:endParaRPr>
          </a:p>
          <a:p>
            <a:pPr>
              <a:lnSpc>
                <a:spcPct val="80000"/>
              </a:lnSpc>
              <a:defRPr/>
            </a:pPr>
            <a:r>
              <a:rPr lang="zh-CN" altLang="en-US" sz="2400">
                <a:latin typeface="+mn-ea"/>
                <a:ea typeface="+mn-ea"/>
              </a:rPr>
              <a:t>广</a:t>
            </a:r>
            <a:endParaRPr lang="zh-CN" altLang="en-US" sz="2400">
              <a:latin typeface="+mn-ea"/>
              <a:ea typeface="+mn-ea"/>
            </a:endParaRPr>
          </a:p>
          <a:p>
            <a:pPr>
              <a:lnSpc>
                <a:spcPct val="80000"/>
              </a:lnSpc>
              <a:defRPr/>
            </a:pPr>
            <a:r>
              <a:rPr lang="zh-CN" altLang="en-US" sz="2400">
                <a:latin typeface="+mn-ea"/>
                <a:ea typeface="+mn-ea"/>
              </a:rPr>
              <a:t>告</a:t>
            </a:r>
            <a:endParaRPr lang="en-US" altLang="zh-CN" sz="2400">
              <a:latin typeface="+mn-ea"/>
              <a:ea typeface="+mn-ea"/>
            </a:endParaRPr>
          </a:p>
        </p:txBody>
      </p:sp>
      <p:sp>
        <p:nvSpPr>
          <p:cNvPr id="77" name="Rectangle 84"/>
          <p:cNvSpPr>
            <a:spLocks noChangeArrowheads="1"/>
          </p:cNvSpPr>
          <p:nvPr/>
        </p:nvSpPr>
        <p:spPr bwMode="auto">
          <a:xfrm>
            <a:off x="3422838" y="3934055"/>
            <a:ext cx="440045" cy="2090216"/>
          </a:xfrm>
          <a:prstGeom prst="rect">
            <a:avLst/>
          </a:prstGeom>
          <a:solidFill>
            <a:srgbClr val="FFFFA3"/>
          </a:solidFill>
          <a:ln w="9525">
            <a:solidFill>
              <a:schemeClr val="tx1"/>
            </a:solidFill>
            <a:miter lim="800000"/>
          </a:ln>
          <a:effectLst/>
        </p:spPr>
        <p:txBody>
          <a:bodyPr wrap="none"/>
          <a:lstStyle/>
          <a:p>
            <a:pPr>
              <a:lnSpc>
                <a:spcPct val="80000"/>
              </a:lnSpc>
              <a:defRPr/>
            </a:pPr>
            <a:r>
              <a:rPr lang="zh-CN" altLang="en-US" sz="2400">
                <a:latin typeface="+mn-ea"/>
                <a:ea typeface="+mn-ea"/>
              </a:rPr>
              <a:t>校</a:t>
            </a:r>
            <a:endParaRPr lang="zh-CN" altLang="en-US" sz="2400">
              <a:latin typeface="+mn-ea"/>
              <a:ea typeface="+mn-ea"/>
            </a:endParaRPr>
          </a:p>
          <a:p>
            <a:pPr>
              <a:lnSpc>
                <a:spcPct val="80000"/>
              </a:lnSpc>
              <a:defRPr/>
            </a:pPr>
            <a:r>
              <a:rPr lang="zh-CN" altLang="en-US" sz="2400">
                <a:latin typeface="+mn-ea"/>
                <a:ea typeface="+mn-ea"/>
              </a:rPr>
              <a:t>企</a:t>
            </a:r>
            <a:endParaRPr lang="zh-CN" altLang="en-US" sz="2400">
              <a:latin typeface="+mn-ea"/>
              <a:ea typeface="+mn-ea"/>
            </a:endParaRPr>
          </a:p>
          <a:p>
            <a:pPr>
              <a:lnSpc>
                <a:spcPct val="80000"/>
              </a:lnSpc>
              <a:defRPr/>
            </a:pPr>
            <a:r>
              <a:rPr lang="zh-CN" altLang="en-US" sz="2400">
                <a:latin typeface="+mn-ea"/>
                <a:ea typeface="+mn-ea"/>
              </a:rPr>
              <a:t>合</a:t>
            </a:r>
            <a:endParaRPr lang="zh-CN" altLang="en-US" sz="2400">
              <a:latin typeface="+mn-ea"/>
              <a:ea typeface="+mn-ea"/>
            </a:endParaRPr>
          </a:p>
          <a:p>
            <a:pPr>
              <a:lnSpc>
                <a:spcPct val="80000"/>
              </a:lnSpc>
              <a:defRPr/>
            </a:pPr>
            <a:r>
              <a:rPr lang="zh-CN" altLang="en-US" sz="2400">
                <a:latin typeface="+mn-ea"/>
                <a:ea typeface="+mn-ea"/>
              </a:rPr>
              <a:t>作</a:t>
            </a:r>
            <a:endParaRPr lang="en-US" altLang="zh-CN" sz="2400">
              <a:latin typeface="+mn-ea"/>
              <a:ea typeface="+mn-ea"/>
            </a:endParaRPr>
          </a:p>
          <a:p>
            <a:pPr>
              <a:lnSpc>
                <a:spcPct val="80000"/>
              </a:lnSpc>
              <a:defRPr/>
            </a:pPr>
            <a:r>
              <a:rPr lang="zh-CN" altLang="en-US" sz="2400">
                <a:latin typeface="+mn-ea"/>
                <a:ea typeface="+mn-ea"/>
              </a:rPr>
              <a:t>输</a:t>
            </a:r>
            <a:endParaRPr lang="en-US" altLang="zh-CN" sz="2400">
              <a:latin typeface="+mn-ea"/>
              <a:ea typeface="+mn-ea"/>
            </a:endParaRPr>
          </a:p>
          <a:p>
            <a:pPr>
              <a:lnSpc>
                <a:spcPct val="80000"/>
              </a:lnSpc>
              <a:defRPr/>
            </a:pPr>
            <a:r>
              <a:rPr lang="zh-CN" altLang="en-US" sz="2400">
                <a:latin typeface="+mn-ea"/>
                <a:ea typeface="+mn-ea"/>
              </a:rPr>
              <a:t>送</a:t>
            </a:r>
            <a:endParaRPr lang="en-US" altLang="zh-CN" sz="2400">
              <a:latin typeface="+mn-ea"/>
              <a:ea typeface="+mn-ea"/>
            </a:endParaRPr>
          </a:p>
        </p:txBody>
      </p:sp>
      <p:sp>
        <p:nvSpPr>
          <p:cNvPr id="78" name="Rectangle 85"/>
          <p:cNvSpPr>
            <a:spLocks noChangeArrowheads="1"/>
          </p:cNvSpPr>
          <p:nvPr/>
        </p:nvSpPr>
        <p:spPr bwMode="auto">
          <a:xfrm>
            <a:off x="3931268" y="3934055"/>
            <a:ext cx="438558" cy="2090216"/>
          </a:xfrm>
          <a:prstGeom prst="rect">
            <a:avLst/>
          </a:prstGeom>
          <a:solidFill>
            <a:srgbClr val="F2B2B0"/>
          </a:solidFill>
          <a:ln w="9525">
            <a:solidFill>
              <a:schemeClr val="tx1"/>
            </a:solidFill>
            <a:miter lim="800000"/>
          </a:ln>
          <a:effectLst/>
        </p:spPr>
        <p:txBody>
          <a:bodyPr wrap="none"/>
          <a:lstStyle/>
          <a:p>
            <a:pPr>
              <a:lnSpc>
                <a:spcPct val="80000"/>
              </a:lnSpc>
              <a:defRPr/>
            </a:pPr>
            <a:r>
              <a:rPr lang="zh-CN" altLang="en-US" sz="2400">
                <a:latin typeface="+mn-ea"/>
                <a:ea typeface="+mn-ea"/>
              </a:rPr>
              <a:t>现</a:t>
            </a:r>
            <a:endParaRPr lang="zh-CN" altLang="en-US" sz="2400">
              <a:latin typeface="+mn-ea"/>
              <a:ea typeface="+mn-ea"/>
            </a:endParaRPr>
          </a:p>
          <a:p>
            <a:pPr>
              <a:lnSpc>
                <a:spcPct val="80000"/>
              </a:lnSpc>
              <a:defRPr/>
            </a:pPr>
            <a:r>
              <a:rPr lang="zh-CN" altLang="en-US" sz="2400">
                <a:latin typeface="+mn-ea"/>
                <a:ea typeface="+mn-ea"/>
              </a:rPr>
              <a:t>场</a:t>
            </a:r>
            <a:endParaRPr lang="zh-CN" altLang="en-US" sz="2400">
              <a:latin typeface="+mn-ea"/>
              <a:ea typeface="+mn-ea"/>
            </a:endParaRPr>
          </a:p>
          <a:p>
            <a:pPr>
              <a:lnSpc>
                <a:spcPct val="80000"/>
              </a:lnSpc>
              <a:defRPr/>
            </a:pPr>
            <a:r>
              <a:rPr lang="zh-CN" altLang="en-US" sz="2400">
                <a:latin typeface="+mn-ea"/>
                <a:ea typeface="+mn-ea"/>
              </a:rPr>
              <a:t>招</a:t>
            </a:r>
            <a:endParaRPr lang="zh-CN" altLang="en-US" sz="2400">
              <a:latin typeface="+mn-ea"/>
              <a:ea typeface="+mn-ea"/>
            </a:endParaRPr>
          </a:p>
          <a:p>
            <a:pPr>
              <a:lnSpc>
                <a:spcPct val="80000"/>
              </a:lnSpc>
              <a:defRPr/>
            </a:pPr>
            <a:r>
              <a:rPr lang="zh-CN" altLang="en-US" sz="2400">
                <a:latin typeface="+mn-ea"/>
                <a:ea typeface="+mn-ea"/>
              </a:rPr>
              <a:t>聘</a:t>
            </a:r>
            <a:endParaRPr lang="zh-CN" altLang="en-US" sz="2400">
              <a:latin typeface="+mn-ea"/>
              <a:ea typeface="+mn-ea"/>
            </a:endParaRPr>
          </a:p>
          <a:p>
            <a:pPr>
              <a:lnSpc>
                <a:spcPct val="80000"/>
              </a:lnSpc>
              <a:defRPr/>
            </a:pPr>
            <a:r>
              <a:rPr lang="zh-CN" altLang="en-US" sz="2400">
                <a:latin typeface="+mn-ea"/>
                <a:ea typeface="+mn-ea"/>
              </a:rPr>
              <a:t>展</a:t>
            </a:r>
            <a:endParaRPr lang="en-US" altLang="zh-CN" sz="2400">
              <a:latin typeface="+mn-ea"/>
              <a:ea typeface="+mn-ea"/>
            </a:endParaRPr>
          </a:p>
          <a:p>
            <a:pPr>
              <a:lnSpc>
                <a:spcPct val="80000"/>
              </a:lnSpc>
              <a:defRPr/>
            </a:pPr>
            <a:r>
              <a:rPr lang="zh-CN" altLang="en-US" sz="2400">
                <a:latin typeface="+mn-ea"/>
                <a:ea typeface="+mn-ea"/>
              </a:rPr>
              <a:t>会</a:t>
            </a:r>
            <a:endParaRPr lang="en-US" altLang="zh-CN" sz="2400">
              <a:latin typeface="+mn-ea"/>
              <a:ea typeface="+mn-ea"/>
            </a:endParaRPr>
          </a:p>
        </p:txBody>
      </p:sp>
      <p:sp>
        <p:nvSpPr>
          <p:cNvPr id="79" name="Rectangle 88"/>
          <p:cNvSpPr>
            <a:spLocks noChangeArrowheads="1"/>
          </p:cNvSpPr>
          <p:nvPr/>
        </p:nvSpPr>
        <p:spPr bwMode="auto">
          <a:xfrm>
            <a:off x="8652836" y="3934055"/>
            <a:ext cx="438558" cy="2090216"/>
          </a:xfrm>
          <a:prstGeom prst="rect">
            <a:avLst/>
          </a:prstGeom>
          <a:solidFill>
            <a:srgbClr val="FFFFA3"/>
          </a:solidFill>
          <a:ln w="9525">
            <a:solidFill>
              <a:schemeClr val="tx1"/>
            </a:solidFill>
            <a:miter lim="800000"/>
          </a:ln>
          <a:effectLst/>
        </p:spPr>
        <p:txBody>
          <a:bodyPr wrap="none"/>
          <a:lstStyle/>
          <a:p>
            <a:pPr>
              <a:lnSpc>
                <a:spcPct val="80000"/>
              </a:lnSpc>
              <a:defRPr/>
            </a:pPr>
            <a:r>
              <a:rPr lang="zh-CN" altLang="en-US" sz="2400">
                <a:latin typeface="+mn-ea"/>
                <a:ea typeface="+mn-ea"/>
              </a:rPr>
              <a:t>内</a:t>
            </a:r>
            <a:endParaRPr lang="en-US" altLang="zh-CN" sz="2400">
              <a:latin typeface="+mn-ea"/>
              <a:ea typeface="+mn-ea"/>
            </a:endParaRPr>
          </a:p>
          <a:p>
            <a:pPr>
              <a:lnSpc>
                <a:spcPct val="80000"/>
              </a:lnSpc>
              <a:defRPr/>
            </a:pPr>
            <a:r>
              <a:rPr lang="zh-CN" altLang="en-US" sz="2400">
                <a:latin typeface="+mn-ea"/>
                <a:ea typeface="+mn-ea"/>
              </a:rPr>
              <a:t>部</a:t>
            </a:r>
            <a:endParaRPr lang="en-US" altLang="zh-CN" sz="2400">
              <a:latin typeface="+mn-ea"/>
              <a:ea typeface="+mn-ea"/>
            </a:endParaRPr>
          </a:p>
          <a:p>
            <a:pPr>
              <a:lnSpc>
                <a:spcPct val="80000"/>
              </a:lnSpc>
              <a:defRPr/>
            </a:pPr>
            <a:r>
              <a:rPr lang="zh-CN" altLang="en-US" sz="2400">
                <a:latin typeface="+mn-ea"/>
                <a:ea typeface="+mn-ea"/>
              </a:rPr>
              <a:t>员</a:t>
            </a:r>
            <a:endParaRPr lang="zh-CN" altLang="en-US" sz="2400">
              <a:latin typeface="+mn-ea"/>
              <a:ea typeface="+mn-ea"/>
            </a:endParaRPr>
          </a:p>
          <a:p>
            <a:pPr>
              <a:lnSpc>
                <a:spcPct val="80000"/>
              </a:lnSpc>
              <a:defRPr/>
            </a:pPr>
            <a:r>
              <a:rPr lang="zh-CN" altLang="en-US" sz="2400">
                <a:latin typeface="+mn-ea"/>
                <a:ea typeface="+mn-ea"/>
              </a:rPr>
              <a:t>工</a:t>
            </a:r>
            <a:endParaRPr lang="zh-CN" altLang="en-US" sz="2400">
              <a:latin typeface="+mn-ea"/>
              <a:ea typeface="+mn-ea"/>
            </a:endParaRPr>
          </a:p>
          <a:p>
            <a:pPr>
              <a:lnSpc>
                <a:spcPct val="80000"/>
              </a:lnSpc>
              <a:defRPr/>
            </a:pPr>
            <a:r>
              <a:rPr lang="zh-CN" altLang="en-US" sz="2400">
                <a:latin typeface="+mn-ea"/>
                <a:ea typeface="+mn-ea"/>
              </a:rPr>
              <a:t>推</a:t>
            </a:r>
            <a:endParaRPr lang="en-US" altLang="zh-CN" sz="2400">
              <a:latin typeface="+mn-ea"/>
              <a:ea typeface="+mn-ea"/>
            </a:endParaRPr>
          </a:p>
          <a:p>
            <a:pPr>
              <a:lnSpc>
                <a:spcPct val="80000"/>
              </a:lnSpc>
              <a:defRPr/>
            </a:pPr>
            <a:r>
              <a:rPr lang="zh-CN" altLang="en-US" sz="2400">
                <a:latin typeface="+mn-ea"/>
                <a:ea typeface="+mn-ea"/>
              </a:rPr>
              <a:t>荐</a:t>
            </a:r>
            <a:endParaRPr lang="en-US" altLang="zh-CN" sz="2400">
              <a:latin typeface="+mn-ea"/>
              <a:ea typeface="+mn-ea"/>
            </a:endParaRPr>
          </a:p>
        </p:txBody>
      </p:sp>
      <p:sp>
        <p:nvSpPr>
          <p:cNvPr id="80" name="Rectangle 89"/>
          <p:cNvSpPr>
            <a:spLocks noChangeArrowheads="1"/>
          </p:cNvSpPr>
          <p:nvPr/>
        </p:nvSpPr>
        <p:spPr bwMode="auto">
          <a:xfrm>
            <a:off x="9161267" y="3934055"/>
            <a:ext cx="438558" cy="2090216"/>
          </a:xfrm>
          <a:prstGeom prst="rect">
            <a:avLst/>
          </a:prstGeom>
          <a:solidFill>
            <a:srgbClr val="FFFFA3"/>
          </a:solidFill>
          <a:ln w="9525">
            <a:solidFill>
              <a:schemeClr val="tx1"/>
            </a:solidFill>
            <a:miter lim="800000"/>
          </a:ln>
          <a:effectLst/>
        </p:spPr>
        <p:txBody>
          <a:bodyPr wrap="none"/>
          <a:lstStyle/>
          <a:p>
            <a:pPr>
              <a:lnSpc>
                <a:spcPct val="80000"/>
              </a:lnSpc>
              <a:defRPr/>
            </a:pPr>
            <a:r>
              <a:rPr lang="zh-CN" altLang="en-US" sz="2400">
                <a:latin typeface="+mn-ea"/>
                <a:ea typeface="+mn-ea"/>
              </a:rPr>
              <a:t>内</a:t>
            </a:r>
            <a:endParaRPr lang="zh-CN" altLang="en-US" sz="2400">
              <a:latin typeface="+mn-ea"/>
              <a:ea typeface="+mn-ea"/>
            </a:endParaRPr>
          </a:p>
          <a:p>
            <a:pPr>
              <a:lnSpc>
                <a:spcPct val="80000"/>
              </a:lnSpc>
              <a:defRPr/>
            </a:pPr>
            <a:r>
              <a:rPr lang="zh-CN" altLang="en-US" sz="2400">
                <a:latin typeface="+mn-ea"/>
                <a:ea typeface="+mn-ea"/>
              </a:rPr>
              <a:t>部</a:t>
            </a:r>
            <a:endParaRPr lang="zh-CN" altLang="en-US" sz="2400">
              <a:latin typeface="+mn-ea"/>
              <a:ea typeface="+mn-ea"/>
            </a:endParaRPr>
          </a:p>
          <a:p>
            <a:pPr>
              <a:lnSpc>
                <a:spcPct val="80000"/>
              </a:lnSpc>
              <a:defRPr/>
            </a:pPr>
            <a:r>
              <a:rPr lang="zh-CN" altLang="en-US" sz="2400">
                <a:latin typeface="+mn-ea"/>
                <a:ea typeface="+mn-ea"/>
              </a:rPr>
              <a:t>张</a:t>
            </a:r>
            <a:endParaRPr lang="zh-CN" altLang="en-US" sz="2400">
              <a:latin typeface="+mn-ea"/>
              <a:ea typeface="+mn-ea"/>
            </a:endParaRPr>
          </a:p>
          <a:p>
            <a:pPr>
              <a:lnSpc>
                <a:spcPct val="80000"/>
              </a:lnSpc>
              <a:defRPr/>
            </a:pPr>
            <a:r>
              <a:rPr lang="zh-CN" altLang="en-US" sz="2400">
                <a:latin typeface="+mn-ea"/>
                <a:ea typeface="+mn-ea"/>
              </a:rPr>
              <a:t>贴</a:t>
            </a:r>
            <a:endParaRPr lang="zh-CN" altLang="en-US" sz="2400">
              <a:latin typeface="+mn-ea"/>
              <a:ea typeface="+mn-ea"/>
            </a:endParaRPr>
          </a:p>
          <a:p>
            <a:pPr>
              <a:lnSpc>
                <a:spcPct val="80000"/>
              </a:lnSpc>
              <a:defRPr/>
            </a:pPr>
            <a:r>
              <a:rPr lang="zh-CN" altLang="en-US" sz="2400">
                <a:latin typeface="+mn-ea"/>
                <a:ea typeface="+mn-ea"/>
              </a:rPr>
              <a:t>信</a:t>
            </a:r>
            <a:endParaRPr lang="zh-CN" altLang="en-US" sz="2400">
              <a:latin typeface="+mn-ea"/>
              <a:ea typeface="+mn-ea"/>
            </a:endParaRPr>
          </a:p>
          <a:p>
            <a:pPr>
              <a:lnSpc>
                <a:spcPct val="80000"/>
              </a:lnSpc>
              <a:defRPr/>
            </a:pPr>
            <a:r>
              <a:rPr lang="zh-CN" altLang="en-US" sz="2400">
                <a:latin typeface="+mn-ea"/>
                <a:ea typeface="+mn-ea"/>
              </a:rPr>
              <a:t>息</a:t>
            </a:r>
            <a:endParaRPr lang="en-US" altLang="zh-CN" sz="2400">
              <a:latin typeface="+mn-ea"/>
              <a:ea typeface="+mn-ea"/>
            </a:endParaRPr>
          </a:p>
        </p:txBody>
      </p:sp>
      <p:sp>
        <p:nvSpPr>
          <p:cNvPr id="81" name="Rectangle 90"/>
          <p:cNvSpPr>
            <a:spLocks noChangeArrowheads="1"/>
          </p:cNvSpPr>
          <p:nvPr/>
        </p:nvSpPr>
        <p:spPr bwMode="auto">
          <a:xfrm>
            <a:off x="9663751" y="3934055"/>
            <a:ext cx="438558" cy="2090216"/>
          </a:xfrm>
          <a:prstGeom prst="rect">
            <a:avLst/>
          </a:prstGeom>
          <a:solidFill>
            <a:srgbClr val="FFFFA3"/>
          </a:solidFill>
          <a:ln w="9525">
            <a:solidFill>
              <a:schemeClr val="tx1"/>
            </a:solidFill>
            <a:miter lim="800000"/>
          </a:ln>
          <a:effectLst/>
        </p:spPr>
        <p:txBody>
          <a:bodyPr wrap="none"/>
          <a:lstStyle/>
          <a:p>
            <a:pPr>
              <a:lnSpc>
                <a:spcPct val="80000"/>
              </a:lnSpc>
              <a:defRPr/>
            </a:pPr>
            <a:r>
              <a:rPr lang="zh-CN" altLang="en-US" sz="2400">
                <a:latin typeface="+mn-ea"/>
                <a:ea typeface="+mn-ea"/>
              </a:rPr>
              <a:t>内</a:t>
            </a:r>
            <a:endParaRPr lang="zh-CN" altLang="en-US" sz="2400">
              <a:latin typeface="+mn-ea"/>
              <a:ea typeface="+mn-ea"/>
            </a:endParaRPr>
          </a:p>
          <a:p>
            <a:pPr>
              <a:lnSpc>
                <a:spcPct val="80000"/>
              </a:lnSpc>
              <a:defRPr/>
            </a:pPr>
            <a:r>
              <a:rPr lang="zh-CN" altLang="en-US" sz="2400">
                <a:latin typeface="+mn-ea"/>
                <a:ea typeface="+mn-ea"/>
              </a:rPr>
              <a:t>部</a:t>
            </a:r>
            <a:endParaRPr lang="zh-CN" altLang="en-US" sz="2400">
              <a:latin typeface="+mn-ea"/>
              <a:ea typeface="+mn-ea"/>
            </a:endParaRPr>
          </a:p>
          <a:p>
            <a:pPr>
              <a:lnSpc>
                <a:spcPct val="80000"/>
              </a:lnSpc>
              <a:defRPr/>
            </a:pPr>
            <a:r>
              <a:rPr lang="zh-CN" altLang="en-US" sz="2400">
                <a:latin typeface="+mn-ea"/>
                <a:ea typeface="+mn-ea"/>
              </a:rPr>
              <a:t>选</a:t>
            </a:r>
            <a:endParaRPr lang="en-US" altLang="zh-CN" sz="2400">
              <a:latin typeface="+mn-ea"/>
              <a:ea typeface="+mn-ea"/>
            </a:endParaRPr>
          </a:p>
          <a:p>
            <a:pPr>
              <a:lnSpc>
                <a:spcPct val="80000"/>
              </a:lnSpc>
              <a:defRPr/>
            </a:pPr>
            <a:r>
              <a:rPr lang="zh-CN" altLang="en-US" sz="2400">
                <a:latin typeface="+mn-ea"/>
                <a:ea typeface="+mn-ea"/>
              </a:rPr>
              <a:t>拨</a:t>
            </a:r>
            <a:endParaRPr lang="en-US" altLang="zh-CN" sz="2400">
              <a:latin typeface="+mn-ea"/>
              <a:ea typeface="+mn-ea"/>
            </a:endParaRPr>
          </a:p>
          <a:p>
            <a:pPr>
              <a:lnSpc>
                <a:spcPct val="80000"/>
              </a:lnSpc>
              <a:defRPr/>
            </a:pPr>
            <a:r>
              <a:rPr lang="zh-CN" altLang="en-US" sz="2400">
                <a:latin typeface="+mn-ea"/>
                <a:ea typeface="+mn-ea"/>
              </a:rPr>
              <a:t>自</a:t>
            </a:r>
            <a:endParaRPr lang="en-US" altLang="zh-CN" sz="2400">
              <a:latin typeface="+mn-ea"/>
              <a:ea typeface="+mn-ea"/>
            </a:endParaRPr>
          </a:p>
          <a:p>
            <a:pPr>
              <a:lnSpc>
                <a:spcPct val="80000"/>
              </a:lnSpc>
              <a:defRPr/>
            </a:pPr>
            <a:r>
              <a:rPr lang="zh-CN" altLang="en-US" sz="2400">
                <a:latin typeface="+mn-ea"/>
                <a:ea typeface="+mn-ea"/>
              </a:rPr>
              <a:t>荐</a:t>
            </a:r>
            <a:endParaRPr lang="en-US" altLang="zh-CN" sz="2400">
              <a:latin typeface="+mn-ea"/>
              <a:ea typeface="+mn-ea"/>
            </a:endParaRPr>
          </a:p>
        </p:txBody>
      </p:sp>
      <p:sp>
        <p:nvSpPr>
          <p:cNvPr id="82" name="Rectangle 100"/>
          <p:cNvSpPr>
            <a:spLocks noChangeArrowheads="1"/>
          </p:cNvSpPr>
          <p:nvPr/>
        </p:nvSpPr>
        <p:spPr bwMode="auto">
          <a:xfrm>
            <a:off x="8142919" y="3934055"/>
            <a:ext cx="437072" cy="2090216"/>
          </a:xfrm>
          <a:prstGeom prst="rect">
            <a:avLst/>
          </a:prstGeom>
          <a:solidFill>
            <a:srgbClr val="FFFFA3"/>
          </a:solidFill>
          <a:ln w="9525">
            <a:solidFill>
              <a:schemeClr val="tx1"/>
            </a:solidFill>
            <a:miter lim="800000"/>
          </a:ln>
          <a:effectLst/>
        </p:spPr>
        <p:txBody>
          <a:bodyPr wrap="none"/>
          <a:lstStyle/>
          <a:p>
            <a:pPr>
              <a:lnSpc>
                <a:spcPct val="80000"/>
              </a:lnSpc>
              <a:defRPr/>
            </a:pPr>
            <a:r>
              <a:rPr lang="zh-CN" altLang="en-US" sz="2400">
                <a:latin typeface="+mn-ea"/>
                <a:ea typeface="+mn-ea"/>
              </a:rPr>
              <a:t>内</a:t>
            </a:r>
            <a:endParaRPr lang="zh-CN" altLang="en-US" sz="2400">
              <a:latin typeface="+mn-ea"/>
              <a:ea typeface="+mn-ea"/>
            </a:endParaRPr>
          </a:p>
          <a:p>
            <a:pPr>
              <a:lnSpc>
                <a:spcPct val="80000"/>
              </a:lnSpc>
              <a:defRPr/>
            </a:pPr>
            <a:r>
              <a:rPr lang="zh-CN" altLang="en-US" sz="2400">
                <a:latin typeface="+mn-ea"/>
                <a:ea typeface="+mn-ea"/>
              </a:rPr>
              <a:t>刊</a:t>
            </a:r>
            <a:endParaRPr lang="zh-CN" altLang="en-US" sz="2400">
              <a:latin typeface="+mn-ea"/>
              <a:ea typeface="+mn-ea"/>
            </a:endParaRPr>
          </a:p>
          <a:p>
            <a:pPr>
              <a:lnSpc>
                <a:spcPct val="80000"/>
              </a:lnSpc>
              <a:defRPr/>
            </a:pPr>
            <a:r>
              <a:rPr lang="zh-CN" altLang="en-US" sz="2400">
                <a:latin typeface="+mn-ea"/>
                <a:ea typeface="+mn-ea"/>
              </a:rPr>
              <a:t>内</a:t>
            </a:r>
            <a:endParaRPr lang="en-US" altLang="zh-CN" sz="2400">
              <a:latin typeface="+mn-ea"/>
              <a:ea typeface="+mn-ea"/>
            </a:endParaRPr>
          </a:p>
          <a:p>
            <a:pPr>
              <a:lnSpc>
                <a:spcPct val="80000"/>
              </a:lnSpc>
              <a:defRPr/>
            </a:pPr>
            <a:r>
              <a:rPr lang="zh-CN" altLang="en-US" sz="2400">
                <a:latin typeface="+mn-ea"/>
                <a:ea typeface="+mn-ea"/>
              </a:rPr>
              <a:t>网</a:t>
            </a:r>
            <a:endParaRPr lang="en-US" altLang="zh-CN" sz="2400">
              <a:latin typeface="+mn-ea"/>
              <a:ea typeface="+mn-ea"/>
            </a:endParaRPr>
          </a:p>
          <a:p>
            <a:pPr>
              <a:lnSpc>
                <a:spcPct val="80000"/>
              </a:lnSpc>
              <a:defRPr/>
            </a:pPr>
            <a:r>
              <a:rPr lang="zh-CN" altLang="en-US" sz="2400">
                <a:latin typeface="+mn-ea"/>
                <a:ea typeface="+mn-ea"/>
              </a:rPr>
              <a:t>招</a:t>
            </a:r>
            <a:endParaRPr lang="en-US" altLang="zh-CN" sz="2400">
              <a:latin typeface="+mn-ea"/>
              <a:ea typeface="+mn-ea"/>
            </a:endParaRPr>
          </a:p>
          <a:p>
            <a:pPr>
              <a:lnSpc>
                <a:spcPct val="80000"/>
              </a:lnSpc>
              <a:defRPr/>
            </a:pPr>
            <a:r>
              <a:rPr lang="zh-CN" altLang="en-US" sz="2400">
                <a:latin typeface="+mn-ea"/>
                <a:ea typeface="+mn-ea"/>
              </a:rPr>
              <a:t>聘</a:t>
            </a:r>
            <a:endParaRPr lang="en-US" altLang="zh-CN" sz="2400">
              <a:latin typeface="+mn-ea"/>
              <a:ea typeface="+mn-ea"/>
            </a:endParaRPr>
          </a:p>
        </p:txBody>
      </p:sp>
      <p:sp>
        <p:nvSpPr>
          <p:cNvPr id="83" name="Rectangle 114"/>
          <p:cNvSpPr>
            <a:spLocks noChangeArrowheads="1"/>
          </p:cNvSpPr>
          <p:nvPr/>
        </p:nvSpPr>
        <p:spPr bwMode="auto">
          <a:xfrm>
            <a:off x="7570562" y="3932568"/>
            <a:ext cx="438558" cy="2091703"/>
          </a:xfrm>
          <a:prstGeom prst="rect">
            <a:avLst/>
          </a:prstGeom>
          <a:solidFill>
            <a:srgbClr val="FFFFA3"/>
          </a:solidFill>
          <a:ln w="9525">
            <a:solidFill>
              <a:schemeClr val="tx1"/>
            </a:solidFill>
            <a:miter lim="800000"/>
          </a:ln>
          <a:effectLst/>
        </p:spPr>
        <p:txBody>
          <a:bodyPr wrap="none"/>
          <a:lstStyle/>
          <a:p>
            <a:pPr>
              <a:lnSpc>
                <a:spcPct val="80000"/>
              </a:lnSpc>
              <a:defRPr/>
            </a:pPr>
            <a:r>
              <a:rPr lang="en-US" altLang="zh-CN" sz="2400">
                <a:latin typeface="+mn-ea"/>
                <a:ea typeface="+mn-ea"/>
              </a:rPr>
              <a:t>58</a:t>
            </a:r>
            <a:endParaRPr lang="en-US" altLang="zh-CN" sz="2400">
              <a:latin typeface="+mn-ea"/>
              <a:ea typeface="+mn-ea"/>
            </a:endParaRPr>
          </a:p>
          <a:p>
            <a:pPr>
              <a:lnSpc>
                <a:spcPct val="80000"/>
              </a:lnSpc>
              <a:defRPr/>
            </a:pPr>
            <a:r>
              <a:rPr lang="zh-CN" altLang="en-US" sz="2400">
                <a:latin typeface="+mn-ea"/>
                <a:ea typeface="+mn-ea"/>
              </a:rPr>
              <a:t>同</a:t>
            </a:r>
            <a:endParaRPr lang="zh-CN" altLang="en-US" sz="2400">
              <a:latin typeface="+mn-ea"/>
              <a:ea typeface="+mn-ea"/>
            </a:endParaRPr>
          </a:p>
          <a:p>
            <a:pPr>
              <a:lnSpc>
                <a:spcPct val="80000"/>
              </a:lnSpc>
              <a:defRPr/>
            </a:pPr>
            <a:r>
              <a:rPr lang="zh-CN" altLang="en-US" sz="2400">
                <a:latin typeface="+mn-ea"/>
                <a:ea typeface="+mn-ea"/>
              </a:rPr>
              <a:t>城</a:t>
            </a:r>
            <a:endParaRPr lang="en-US" altLang="zh-CN" sz="2400">
              <a:latin typeface="+mn-ea"/>
              <a:ea typeface="+mn-ea"/>
            </a:endParaRPr>
          </a:p>
        </p:txBody>
      </p:sp>
      <p:sp>
        <p:nvSpPr>
          <p:cNvPr id="84" name="AutoShape 75"/>
          <p:cNvSpPr>
            <a:spLocks noChangeArrowheads="1"/>
          </p:cNvSpPr>
          <p:nvPr/>
        </p:nvSpPr>
        <p:spPr bwMode="auto">
          <a:xfrm>
            <a:off x="5230592" y="2652571"/>
            <a:ext cx="2124408" cy="606549"/>
          </a:xfrm>
          <a:prstGeom prst="plaque">
            <a:avLst>
              <a:gd name="adj" fmla="val 3534"/>
            </a:avLst>
          </a:prstGeom>
          <a:solidFill>
            <a:srgbClr val="03A6AF"/>
          </a:solidFill>
          <a:ln w="9525">
            <a:noFill/>
            <a:miter lim="800000"/>
          </a:ln>
          <a:effectLst/>
        </p:spPr>
        <p:txBody>
          <a:bodyPr wrap="none" anchor="ctr"/>
          <a:lstStyle/>
          <a:p>
            <a:pPr>
              <a:defRPr/>
            </a:pPr>
            <a:r>
              <a:rPr lang="zh-CN" altLang="en-US" sz="3200" dirty="0">
                <a:solidFill>
                  <a:schemeClr val="bg1"/>
                </a:solidFill>
                <a:latin typeface="+mn-ea"/>
                <a:ea typeface="+mn-ea"/>
              </a:rPr>
              <a:t>网络招聘</a:t>
            </a:r>
            <a:endParaRPr lang="zh-CN" altLang="en-US" sz="3200" dirty="0">
              <a:solidFill>
                <a:schemeClr val="bg1"/>
              </a:solidFill>
              <a:latin typeface="+mn-ea"/>
              <a:ea typeface="+mn-ea"/>
            </a:endParaRPr>
          </a:p>
        </p:txBody>
      </p:sp>
      <p:sp>
        <p:nvSpPr>
          <p:cNvPr id="85" name="AutoShape 75"/>
          <p:cNvSpPr>
            <a:spLocks noChangeArrowheads="1"/>
          </p:cNvSpPr>
          <p:nvPr/>
        </p:nvSpPr>
        <p:spPr bwMode="auto">
          <a:xfrm>
            <a:off x="8046287" y="2652571"/>
            <a:ext cx="2124408" cy="606549"/>
          </a:xfrm>
          <a:prstGeom prst="plaque">
            <a:avLst>
              <a:gd name="adj" fmla="val 3534"/>
            </a:avLst>
          </a:prstGeom>
          <a:solidFill>
            <a:srgbClr val="03A6AF"/>
          </a:solidFill>
          <a:ln w="9525">
            <a:noFill/>
            <a:miter lim="800000"/>
          </a:ln>
          <a:effectLst/>
        </p:spPr>
        <p:txBody>
          <a:bodyPr wrap="none" anchor="ctr"/>
          <a:lstStyle/>
          <a:p>
            <a:pPr>
              <a:defRPr/>
            </a:pPr>
            <a:r>
              <a:rPr lang="zh-CN" altLang="en-US" sz="3200" dirty="0">
                <a:solidFill>
                  <a:schemeClr val="bg1"/>
                </a:solidFill>
                <a:latin typeface="+mn-ea"/>
                <a:ea typeface="+mn-ea"/>
              </a:rPr>
              <a:t>内部招聘</a:t>
            </a:r>
            <a:endParaRPr lang="zh-CN" altLang="en-US" sz="3200" dirty="0">
              <a:solidFill>
                <a:schemeClr val="bg1"/>
              </a:solidFill>
              <a:latin typeface="+mn-ea"/>
              <a:ea typeface="+mn-ea"/>
            </a:endParaRPr>
          </a:p>
        </p:txBody>
      </p:sp>
      <p:grpSp>
        <p:nvGrpSpPr>
          <p:cNvPr id="86" name="组合 6"/>
          <p:cNvGrpSpPr/>
          <p:nvPr/>
        </p:nvGrpSpPr>
        <p:grpSpPr bwMode="auto">
          <a:xfrm>
            <a:off x="8361387" y="3269463"/>
            <a:ext cx="1522072" cy="696539"/>
            <a:chOff x="6780366" y="2719565"/>
            <a:chExt cx="1625239" cy="743848"/>
          </a:xfrm>
        </p:grpSpPr>
        <p:sp>
          <p:nvSpPr>
            <p:cNvPr id="109" name="Line 96"/>
            <p:cNvSpPr>
              <a:spLocks noChangeShapeType="1"/>
            </p:cNvSpPr>
            <p:nvPr/>
          </p:nvSpPr>
          <p:spPr bwMode="auto">
            <a:xfrm>
              <a:off x="8405942" y="3154639"/>
              <a:ext cx="0" cy="287358"/>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10" name="Line 97"/>
            <p:cNvSpPr>
              <a:spLocks noChangeShapeType="1"/>
            </p:cNvSpPr>
            <p:nvPr/>
          </p:nvSpPr>
          <p:spPr bwMode="auto">
            <a:xfrm>
              <a:off x="7312219" y="3164165"/>
              <a:ext cx="0" cy="293709"/>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11" name="Line 98"/>
            <p:cNvSpPr>
              <a:spLocks noChangeShapeType="1"/>
            </p:cNvSpPr>
            <p:nvPr/>
          </p:nvSpPr>
          <p:spPr bwMode="auto">
            <a:xfrm>
              <a:off x="6780439" y="3153052"/>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12" name="Line 101"/>
            <p:cNvSpPr>
              <a:spLocks noChangeShapeType="1"/>
            </p:cNvSpPr>
            <p:nvPr/>
          </p:nvSpPr>
          <p:spPr bwMode="auto">
            <a:xfrm>
              <a:off x="7869399" y="3176866"/>
              <a:ext cx="0" cy="293709"/>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grpSp>
          <p:nvGrpSpPr>
            <p:cNvPr id="113" name="组合 5"/>
            <p:cNvGrpSpPr/>
            <p:nvPr/>
          </p:nvGrpSpPr>
          <p:grpSpPr bwMode="auto">
            <a:xfrm>
              <a:off x="6780366" y="2719565"/>
              <a:ext cx="1625239" cy="442760"/>
              <a:chOff x="6780366" y="2719565"/>
              <a:chExt cx="1625239" cy="442760"/>
            </a:xfrm>
          </p:grpSpPr>
          <p:sp>
            <p:nvSpPr>
              <p:cNvPr id="114" name="Line 94"/>
              <p:cNvSpPr>
                <a:spLocks noChangeShapeType="1"/>
              </p:cNvSpPr>
              <p:nvPr/>
            </p:nvSpPr>
            <p:spPr bwMode="auto">
              <a:xfrm>
                <a:off x="7591603" y="2719633"/>
                <a:ext cx="0" cy="431831"/>
              </a:xfrm>
              <a:prstGeom prst="line">
                <a:avLst/>
              </a:prstGeom>
              <a:noFill/>
              <a:ln w="19050">
                <a:solidFill>
                  <a:schemeClr val="tx1"/>
                </a:solidFill>
                <a:round/>
                <a:tailEnd type="none" w="med" len="med"/>
              </a:ln>
              <a:effectLst/>
            </p:spPr>
            <p:txBody>
              <a:bodyPr/>
              <a:lstStyle/>
              <a:p>
                <a:pPr>
                  <a:defRPr/>
                </a:pPr>
                <a:endParaRPr lang="zh-CN" altLang="en-US" b="0">
                  <a:latin typeface="+mn-ea"/>
                  <a:ea typeface="+mn-ea"/>
                </a:endParaRPr>
              </a:p>
            </p:txBody>
          </p:sp>
          <p:sp>
            <p:nvSpPr>
              <p:cNvPr id="115" name="Line 94"/>
              <p:cNvSpPr>
                <a:spLocks noChangeShapeType="1"/>
              </p:cNvSpPr>
              <p:nvPr/>
            </p:nvSpPr>
            <p:spPr bwMode="auto">
              <a:xfrm>
                <a:off x="6780439" y="3162578"/>
                <a:ext cx="1625503" cy="0"/>
              </a:xfrm>
              <a:prstGeom prst="line">
                <a:avLst/>
              </a:prstGeom>
              <a:noFill/>
              <a:ln w="19050">
                <a:solidFill>
                  <a:schemeClr val="tx1"/>
                </a:solidFill>
                <a:round/>
                <a:tailEnd type="none" w="med" len="med"/>
              </a:ln>
              <a:effectLst/>
            </p:spPr>
            <p:txBody>
              <a:bodyPr/>
              <a:lstStyle/>
              <a:p>
                <a:pPr>
                  <a:defRPr/>
                </a:pPr>
                <a:endParaRPr lang="zh-CN" altLang="en-US">
                  <a:latin typeface="+mn-ea"/>
                  <a:ea typeface="+mn-ea"/>
                </a:endParaRPr>
              </a:p>
            </p:txBody>
          </p:sp>
        </p:grpSp>
      </p:grpSp>
      <p:grpSp>
        <p:nvGrpSpPr>
          <p:cNvPr id="87" name="组合 4"/>
          <p:cNvGrpSpPr/>
          <p:nvPr/>
        </p:nvGrpSpPr>
        <p:grpSpPr bwMode="auto">
          <a:xfrm>
            <a:off x="2625316" y="3259843"/>
            <a:ext cx="1525180" cy="673910"/>
            <a:chOff x="655499" y="2709292"/>
            <a:chExt cx="1628558" cy="719682"/>
          </a:xfrm>
        </p:grpSpPr>
        <p:sp>
          <p:nvSpPr>
            <p:cNvPr id="103" name="Line 92"/>
            <p:cNvSpPr>
              <a:spLocks noChangeShapeType="1"/>
            </p:cNvSpPr>
            <p:nvPr/>
          </p:nvSpPr>
          <p:spPr bwMode="auto">
            <a:xfrm>
              <a:off x="1189596" y="3141938"/>
              <a:ext cx="0" cy="287358"/>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04" name="Line 94"/>
            <p:cNvSpPr>
              <a:spLocks noChangeShapeType="1"/>
            </p:cNvSpPr>
            <p:nvPr/>
          </p:nvSpPr>
          <p:spPr bwMode="auto">
            <a:xfrm>
              <a:off x="2283318" y="3141938"/>
              <a:ext cx="0" cy="287358"/>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05" name="Line 94"/>
            <p:cNvSpPr>
              <a:spLocks noChangeShapeType="1"/>
            </p:cNvSpPr>
            <p:nvPr/>
          </p:nvSpPr>
          <p:spPr bwMode="auto">
            <a:xfrm>
              <a:off x="1464217" y="2716458"/>
              <a:ext cx="0" cy="425480"/>
            </a:xfrm>
            <a:prstGeom prst="line">
              <a:avLst/>
            </a:prstGeom>
            <a:noFill/>
            <a:ln w="19050">
              <a:solidFill>
                <a:schemeClr val="tx1"/>
              </a:solidFill>
              <a:round/>
              <a:tailEnd type="none" w="med" len="med"/>
            </a:ln>
            <a:effectLst/>
          </p:spPr>
          <p:txBody>
            <a:bodyPr/>
            <a:lstStyle/>
            <a:p>
              <a:pPr>
                <a:defRPr/>
              </a:pPr>
              <a:endParaRPr lang="zh-CN" altLang="en-US" b="0">
                <a:latin typeface="+mn-ea"/>
                <a:ea typeface="+mn-ea"/>
              </a:endParaRPr>
            </a:p>
          </p:txBody>
        </p:sp>
        <p:sp>
          <p:nvSpPr>
            <p:cNvPr id="106" name="Line 94"/>
            <p:cNvSpPr>
              <a:spLocks noChangeShapeType="1"/>
            </p:cNvSpPr>
            <p:nvPr/>
          </p:nvSpPr>
          <p:spPr bwMode="auto">
            <a:xfrm>
              <a:off x="656228" y="3141938"/>
              <a:ext cx="1627090" cy="0"/>
            </a:xfrm>
            <a:prstGeom prst="line">
              <a:avLst/>
            </a:prstGeom>
            <a:noFill/>
            <a:ln w="19050">
              <a:solidFill>
                <a:schemeClr val="tx1"/>
              </a:solidFill>
              <a:round/>
              <a:tailEnd type="none" w="med" len="med"/>
            </a:ln>
            <a:effectLst/>
          </p:spPr>
          <p:txBody>
            <a:bodyPr/>
            <a:lstStyle/>
            <a:p>
              <a:pPr>
                <a:defRPr/>
              </a:pPr>
              <a:endParaRPr lang="zh-CN" altLang="en-US">
                <a:latin typeface="+mn-ea"/>
                <a:ea typeface="+mn-ea"/>
              </a:endParaRPr>
            </a:p>
          </p:txBody>
        </p:sp>
        <p:sp>
          <p:nvSpPr>
            <p:cNvPr id="107" name="Line 92"/>
            <p:cNvSpPr>
              <a:spLocks noChangeShapeType="1"/>
            </p:cNvSpPr>
            <p:nvPr/>
          </p:nvSpPr>
          <p:spPr bwMode="auto">
            <a:xfrm>
              <a:off x="662578" y="3141938"/>
              <a:ext cx="0" cy="287358"/>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08" name="Line 92"/>
            <p:cNvSpPr>
              <a:spLocks noChangeShapeType="1"/>
            </p:cNvSpPr>
            <p:nvPr/>
          </p:nvSpPr>
          <p:spPr bwMode="auto">
            <a:xfrm>
              <a:off x="1762649" y="3141938"/>
              <a:ext cx="0" cy="287358"/>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grpSp>
      <p:grpSp>
        <p:nvGrpSpPr>
          <p:cNvPr id="88" name="组合 8"/>
          <p:cNvGrpSpPr/>
          <p:nvPr/>
        </p:nvGrpSpPr>
        <p:grpSpPr bwMode="auto">
          <a:xfrm>
            <a:off x="4742152" y="3259843"/>
            <a:ext cx="3047296" cy="673285"/>
            <a:chOff x="2915816" y="2709292"/>
            <a:chExt cx="3253845" cy="719014"/>
          </a:xfrm>
        </p:grpSpPr>
        <p:sp>
          <p:nvSpPr>
            <p:cNvPr id="95" name="Line 61"/>
            <p:cNvSpPr>
              <a:spLocks noChangeShapeType="1"/>
            </p:cNvSpPr>
            <p:nvPr/>
          </p:nvSpPr>
          <p:spPr bwMode="auto">
            <a:xfrm>
              <a:off x="3404027" y="3140351"/>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96" name="Line 80"/>
            <p:cNvSpPr>
              <a:spLocks noChangeShapeType="1"/>
            </p:cNvSpPr>
            <p:nvPr/>
          </p:nvSpPr>
          <p:spPr bwMode="auto">
            <a:xfrm>
              <a:off x="4543784" y="2716458"/>
              <a:ext cx="0" cy="711250"/>
            </a:xfrm>
            <a:prstGeom prst="line">
              <a:avLst/>
            </a:prstGeom>
            <a:noFill/>
            <a:ln w="19050">
              <a:solidFill>
                <a:schemeClr val="tx1"/>
              </a:solidFill>
              <a:round/>
              <a:tailEnd type="triangle" w="med" len="med"/>
            </a:ln>
            <a:effectLst/>
          </p:spPr>
          <p:txBody>
            <a:bodyPr/>
            <a:lstStyle/>
            <a:p>
              <a:pPr>
                <a:defRPr/>
              </a:pPr>
              <a:endParaRPr lang="zh-CN" altLang="en-US" b="0">
                <a:latin typeface="+mn-ea"/>
                <a:ea typeface="+mn-ea"/>
              </a:endParaRPr>
            </a:p>
          </p:txBody>
        </p:sp>
        <p:sp>
          <p:nvSpPr>
            <p:cNvPr id="97" name="Line 94"/>
            <p:cNvSpPr>
              <a:spLocks noChangeShapeType="1"/>
            </p:cNvSpPr>
            <p:nvPr/>
          </p:nvSpPr>
          <p:spPr bwMode="auto">
            <a:xfrm>
              <a:off x="2915106" y="3140351"/>
              <a:ext cx="3254181" cy="0"/>
            </a:xfrm>
            <a:prstGeom prst="line">
              <a:avLst/>
            </a:prstGeom>
            <a:noFill/>
            <a:ln w="19050">
              <a:solidFill>
                <a:schemeClr val="tx1"/>
              </a:solidFill>
              <a:round/>
              <a:tailEnd type="none" w="med" len="med"/>
            </a:ln>
            <a:effectLst/>
          </p:spPr>
          <p:txBody>
            <a:bodyPr/>
            <a:lstStyle/>
            <a:p>
              <a:pPr>
                <a:defRPr/>
              </a:pPr>
              <a:endParaRPr lang="zh-CN" altLang="en-US">
                <a:latin typeface="+mn-ea"/>
                <a:ea typeface="+mn-ea"/>
              </a:endParaRPr>
            </a:p>
          </p:txBody>
        </p:sp>
        <p:sp>
          <p:nvSpPr>
            <p:cNvPr id="98" name="Line 61"/>
            <p:cNvSpPr>
              <a:spLocks noChangeShapeType="1"/>
            </p:cNvSpPr>
            <p:nvPr/>
          </p:nvSpPr>
          <p:spPr bwMode="auto">
            <a:xfrm>
              <a:off x="3996130" y="3140351"/>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99" name="Line 61"/>
            <p:cNvSpPr>
              <a:spLocks noChangeShapeType="1"/>
            </p:cNvSpPr>
            <p:nvPr/>
          </p:nvSpPr>
          <p:spPr bwMode="auto">
            <a:xfrm>
              <a:off x="5075565" y="3140351"/>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00" name="Line 61"/>
            <p:cNvSpPr>
              <a:spLocks noChangeShapeType="1"/>
            </p:cNvSpPr>
            <p:nvPr/>
          </p:nvSpPr>
          <p:spPr bwMode="auto">
            <a:xfrm>
              <a:off x="5651793" y="3140351"/>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01" name="Line 61"/>
            <p:cNvSpPr>
              <a:spLocks noChangeShapeType="1"/>
            </p:cNvSpPr>
            <p:nvPr/>
          </p:nvSpPr>
          <p:spPr bwMode="auto">
            <a:xfrm>
              <a:off x="6156588" y="3140351"/>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102" name="Line 61"/>
            <p:cNvSpPr>
              <a:spLocks noChangeShapeType="1"/>
            </p:cNvSpPr>
            <p:nvPr/>
          </p:nvSpPr>
          <p:spPr bwMode="auto">
            <a:xfrm>
              <a:off x="2915106" y="3140351"/>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grpSp>
      <p:grpSp>
        <p:nvGrpSpPr>
          <p:cNvPr id="89" name="组合 9"/>
          <p:cNvGrpSpPr/>
          <p:nvPr/>
        </p:nvGrpSpPr>
        <p:grpSpPr bwMode="auto">
          <a:xfrm>
            <a:off x="3387906" y="2114259"/>
            <a:ext cx="5703143" cy="539078"/>
            <a:chOff x="1469778" y="1485900"/>
            <a:chExt cx="6089707" cy="575692"/>
          </a:xfrm>
        </p:grpSpPr>
        <p:sp>
          <p:nvSpPr>
            <p:cNvPr id="90" name="Line 96"/>
            <p:cNvSpPr>
              <a:spLocks noChangeShapeType="1"/>
            </p:cNvSpPr>
            <p:nvPr/>
          </p:nvSpPr>
          <p:spPr bwMode="auto">
            <a:xfrm>
              <a:off x="7559855" y="1773415"/>
              <a:ext cx="0" cy="287358"/>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91" name="Line 97"/>
            <p:cNvSpPr>
              <a:spLocks noChangeShapeType="1"/>
            </p:cNvSpPr>
            <p:nvPr/>
          </p:nvSpPr>
          <p:spPr bwMode="auto">
            <a:xfrm>
              <a:off x="4592994" y="1775004"/>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92" name="Line 98"/>
            <p:cNvSpPr>
              <a:spLocks noChangeShapeType="1"/>
            </p:cNvSpPr>
            <p:nvPr/>
          </p:nvSpPr>
          <p:spPr bwMode="auto">
            <a:xfrm>
              <a:off x="1478504" y="1775004"/>
              <a:ext cx="0" cy="287357"/>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93" name="Line 94"/>
            <p:cNvSpPr>
              <a:spLocks noChangeShapeType="1"/>
            </p:cNvSpPr>
            <p:nvPr/>
          </p:nvSpPr>
          <p:spPr bwMode="auto">
            <a:xfrm flipH="1">
              <a:off x="4592994" y="1486058"/>
              <a:ext cx="0" cy="277832"/>
            </a:xfrm>
            <a:prstGeom prst="line">
              <a:avLst/>
            </a:prstGeom>
            <a:noFill/>
            <a:ln w="19050">
              <a:solidFill>
                <a:schemeClr val="tx1"/>
              </a:solidFill>
              <a:round/>
              <a:tailEnd type="none" w="med" len="med"/>
            </a:ln>
            <a:effectLst/>
          </p:spPr>
          <p:txBody>
            <a:bodyPr/>
            <a:lstStyle/>
            <a:p>
              <a:pPr>
                <a:defRPr/>
              </a:pPr>
              <a:endParaRPr lang="zh-CN" altLang="en-US" b="0">
                <a:latin typeface="+mn-ea"/>
                <a:ea typeface="+mn-ea"/>
              </a:endParaRPr>
            </a:p>
          </p:txBody>
        </p:sp>
        <p:sp>
          <p:nvSpPr>
            <p:cNvPr id="94" name="Line 94"/>
            <p:cNvSpPr>
              <a:spLocks noChangeShapeType="1"/>
            </p:cNvSpPr>
            <p:nvPr/>
          </p:nvSpPr>
          <p:spPr bwMode="auto">
            <a:xfrm>
              <a:off x="1470567" y="1775004"/>
              <a:ext cx="6089288" cy="0"/>
            </a:xfrm>
            <a:prstGeom prst="line">
              <a:avLst/>
            </a:prstGeom>
            <a:noFill/>
            <a:ln w="19050">
              <a:solidFill>
                <a:schemeClr val="tx1"/>
              </a:solidFill>
              <a:round/>
              <a:tailEnd type="none" w="med" len="med"/>
            </a:ln>
            <a:effectLst/>
          </p:spPr>
          <p:txBody>
            <a:bodyPr/>
            <a:lstStyle/>
            <a:p>
              <a:pPr>
                <a:defRPr/>
              </a:pPr>
              <a:endParaRPr lang="zh-CN" altLang="en-US">
                <a:latin typeface="+mn-ea"/>
                <a:ea typeface="+mn-ea"/>
              </a:endParaRPr>
            </a:p>
          </p:txBody>
        </p:sp>
      </p:grpSp>
      <p:sp>
        <p:nvSpPr>
          <p:cNvPr id="57" name="AutoShape 75"/>
          <p:cNvSpPr>
            <a:spLocks noChangeArrowheads="1"/>
          </p:cNvSpPr>
          <p:nvPr/>
        </p:nvSpPr>
        <p:spPr bwMode="auto">
          <a:xfrm>
            <a:off x="4134937" y="6254698"/>
            <a:ext cx="1647196" cy="303275"/>
          </a:xfrm>
          <a:prstGeom prst="plaque">
            <a:avLst>
              <a:gd name="adj" fmla="val 3534"/>
            </a:avLst>
          </a:prstGeom>
          <a:solidFill>
            <a:schemeClr val="bg1"/>
          </a:solidFill>
          <a:ln w="9525">
            <a:noFill/>
            <a:miter lim="800000"/>
          </a:ln>
          <a:effectLst/>
        </p:spPr>
        <p:txBody>
          <a:bodyPr wrap="none" anchor="ctr"/>
          <a:lstStyle/>
          <a:p>
            <a:pPr>
              <a:defRPr/>
            </a:pPr>
            <a:r>
              <a:rPr lang="zh-CN" altLang="en-US" sz="2000" dirty="0">
                <a:latin typeface="+mn-ea"/>
                <a:ea typeface="+mn-ea"/>
              </a:rPr>
              <a:t>该项目收费</a:t>
            </a:r>
            <a:endParaRPr lang="zh-CN" altLang="en-US" sz="2000" dirty="0">
              <a:latin typeface="+mn-ea"/>
              <a:ea typeface="+mn-ea"/>
            </a:endParaRPr>
          </a:p>
        </p:txBody>
      </p:sp>
      <p:grpSp>
        <p:nvGrpSpPr>
          <p:cNvPr id="58" name="组合 14"/>
          <p:cNvGrpSpPr/>
          <p:nvPr/>
        </p:nvGrpSpPr>
        <p:grpSpPr bwMode="auto">
          <a:xfrm>
            <a:off x="4145533" y="6003445"/>
            <a:ext cx="1628808" cy="251275"/>
            <a:chOff x="2278758" y="5711222"/>
            <a:chExt cx="1739210" cy="268342"/>
          </a:xfrm>
        </p:grpSpPr>
        <p:sp>
          <p:nvSpPr>
            <p:cNvPr id="59" name="Line 96"/>
            <p:cNvSpPr>
              <a:spLocks noChangeShapeType="1"/>
            </p:cNvSpPr>
            <p:nvPr/>
          </p:nvSpPr>
          <p:spPr bwMode="auto">
            <a:xfrm rot="10800000">
              <a:off x="2278557" y="5720761"/>
              <a:ext cx="0" cy="120659"/>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60" name="Line 97"/>
            <p:cNvSpPr>
              <a:spLocks noChangeShapeType="1"/>
            </p:cNvSpPr>
            <p:nvPr/>
          </p:nvSpPr>
          <p:spPr bwMode="auto">
            <a:xfrm rot="10800000">
              <a:off x="3450063" y="5715997"/>
              <a:ext cx="0" cy="120659"/>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61" name="Line 98"/>
            <p:cNvSpPr>
              <a:spLocks noChangeShapeType="1"/>
            </p:cNvSpPr>
            <p:nvPr/>
          </p:nvSpPr>
          <p:spPr bwMode="auto">
            <a:xfrm rot="10800000">
              <a:off x="4018354" y="5720761"/>
              <a:ext cx="0" cy="120659"/>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sp>
          <p:nvSpPr>
            <p:cNvPr id="62" name="Line 101"/>
            <p:cNvSpPr>
              <a:spLocks noChangeShapeType="1"/>
            </p:cNvSpPr>
            <p:nvPr/>
          </p:nvSpPr>
          <p:spPr bwMode="auto">
            <a:xfrm rot="10800000">
              <a:off x="2853198" y="5711235"/>
              <a:ext cx="0" cy="120659"/>
            </a:xfrm>
            <a:prstGeom prst="line">
              <a:avLst/>
            </a:prstGeom>
            <a:noFill/>
            <a:ln w="19050">
              <a:solidFill>
                <a:schemeClr val="tx1"/>
              </a:solidFill>
              <a:round/>
              <a:tailEnd type="triangle" w="med" len="med"/>
            </a:ln>
            <a:effectLst/>
          </p:spPr>
          <p:txBody>
            <a:bodyPr/>
            <a:lstStyle/>
            <a:p>
              <a:pPr>
                <a:defRPr/>
              </a:pPr>
              <a:endParaRPr lang="zh-CN" altLang="en-US">
                <a:latin typeface="+mn-ea"/>
                <a:ea typeface="+mn-ea"/>
              </a:endParaRPr>
            </a:p>
          </p:txBody>
        </p:sp>
        <p:grpSp>
          <p:nvGrpSpPr>
            <p:cNvPr id="63" name="组合 116"/>
            <p:cNvGrpSpPr/>
            <p:nvPr/>
          </p:nvGrpSpPr>
          <p:grpSpPr bwMode="auto">
            <a:xfrm rot="10800000">
              <a:off x="2278758" y="5837676"/>
              <a:ext cx="1739209" cy="141888"/>
              <a:chOff x="6780366" y="2719565"/>
              <a:chExt cx="1625239" cy="442760"/>
            </a:xfrm>
          </p:grpSpPr>
          <p:sp>
            <p:nvSpPr>
              <p:cNvPr id="64" name="Line 94"/>
              <p:cNvSpPr>
                <a:spLocks noChangeShapeType="1"/>
              </p:cNvSpPr>
              <p:nvPr/>
            </p:nvSpPr>
            <p:spPr bwMode="auto">
              <a:xfrm>
                <a:off x="7591416" y="2719637"/>
                <a:ext cx="0" cy="431007"/>
              </a:xfrm>
              <a:prstGeom prst="line">
                <a:avLst/>
              </a:prstGeom>
              <a:noFill/>
              <a:ln w="19050">
                <a:solidFill>
                  <a:schemeClr val="tx1"/>
                </a:solidFill>
                <a:round/>
                <a:tailEnd type="none" w="med" len="med"/>
              </a:ln>
              <a:effectLst/>
            </p:spPr>
            <p:txBody>
              <a:bodyPr/>
              <a:lstStyle/>
              <a:p>
                <a:pPr>
                  <a:defRPr/>
                </a:pPr>
                <a:endParaRPr lang="zh-CN" altLang="en-US" b="0">
                  <a:latin typeface="+mn-ea"/>
                  <a:ea typeface="+mn-ea"/>
                </a:endParaRPr>
              </a:p>
            </p:txBody>
          </p:sp>
          <p:sp>
            <p:nvSpPr>
              <p:cNvPr id="65" name="Line 94"/>
              <p:cNvSpPr>
                <a:spLocks noChangeShapeType="1"/>
              </p:cNvSpPr>
              <p:nvPr/>
            </p:nvSpPr>
            <p:spPr bwMode="auto">
              <a:xfrm>
                <a:off x="6780004" y="3135783"/>
                <a:ext cx="1625788" cy="0"/>
              </a:xfrm>
              <a:prstGeom prst="line">
                <a:avLst/>
              </a:prstGeom>
              <a:noFill/>
              <a:ln w="19050">
                <a:solidFill>
                  <a:schemeClr val="tx1"/>
                </a:solidFill>
                <a:round/>
                <a:tailEnd type="none" w="med" len="med"/>
              </a:ln>
              <a:effectLst/>
            </p:spPr>
            <p:txBody>
              <a:bodyPr/>
              <a:lstStyle/>
              <a:p>
                <a:pPr>
                  <a:defRPr/>
                </a:pPr>
                <a:endParaRPr lang="zh-CN" altLang="en-US">
                  <a:latin typeface="+mn-ea"/>
                  <a:ea typeface="+mn-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163347" cy="538601"/>
              <a:chOff x="5043488" y="688658"/>
              <a:chExt cx="3163347" cy="538601"/>
            </a:xfrm>
          </p:grpSpPr>
          <p:sp>
            <p:nvSpPr>
              <p:cNvPr id="7" name="矩形 3"/>
              <p:cNvSpPr/>
              <p:nvPr/>
            </p:nvSpPr>
            <p:spPr>
              <a:xfrm>
                <a:off x="5667375" y="688658"/>
                <a:ext cx="2539460"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人事</a:t>
                </a:r>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招聘费用</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23" name="矩形 47"/>
          <p:cNvSpPr>
            <a:spLocks noChangeArrowheads="1"/>
          </p:cNvSpPr>
          <p:nvPr/>
        </p:nvSpPr>
        <p:spPr bwMode="auto">
          <a:xfrm>
            <a:off x="4799759" y="5076625"/>
            <a:ext cx="6253537" cy="173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en-US" altLang="zh-CN" sz="1400" dirty="0">
                <a:solidFill>
                  <a:schemeClr val="bg1">
                    <a:lumMod val="50000"/>
                  </a:schemeClr>
                </a:solidFill>
                <a:sym typeface="微软雅黑" panose="020B0503020204020204" pitchFamily="34" charset="-122"/>
              </a:rPr>
              <a:t>1</a:t>
            </a:r>
            <a:r>
              <a:rPr lang="zh-CN" altLang="en-US" sz="1400" dirty="0">
                <a:solidFill>
                  <a:schemeClr val="bg1">
                    <a:lumMod val="50000"/>
                  </a:schemeClr>
                </a:solidFill>
                <a:sym typeface="微软雅黑" panose="020B0503020204020204" pitchFamily="34" charset="-122"/>
              </a:rPr>
              <a:t>、俗话说：“铁打的营盘流水的兵”，可这流量也太大了“开源”固然重要</a:t>
            </a:r>
            <a:r>
              <a:rPr lang="en-US" altLang="zh-CN" sz="1400" dirty="0">
                <a:solidFill>
                  <a:schemeClr val="bg1">
                    <a:lumMod val="50000"/>
                  </a:schemeClr>
                </a:solidFill>
                <a:sym typeface="微软雅黑" panose="020B0503020204020204" pitchFamily="34" charset="-122"/>
              </a:rPr>
              <a:t>,</a:t>
            </a:r>
            <a:r>
              <a:rPr lang="zh-CN" altLang="en-US" sz="1400" dirty="0">
                <a:solidFill>
                  <a:schemeClr val="bg1">
                    <a:lumMod val="50000"/>
                  </a:schemeClr>
                </a:solidFill>
                <a:sym typeface="微软雅黑" panose="020B0503020204020204" pitchFamily="34" charset="-122"/>
              </a:rPr>
              <a:t>但“节流”是重中之重，新人进来初来咋到</a:t>
            </a:r>
            <a:r>
              <a:rPr lang="en-US" altLang="zh-CN" sz="1400" dirty="0">
                <a:solidFill>
                  <a:schemeClr val="bg1">
                    <a:lumMod val="50000"/>
                  </a:schemeClr>
                </a:solidFill>
                <a:sym typeface="微软雅黑" panose="020B0503020204020204" pitchFamily="34" charset="-122"/>
              </a:rPr>
              <a:t>,</a:t>
            </a:r>
            <a:r>
              <a:rPr lang="zh-CN" altLang="en-US" sz="1400" dirty="0">
                <a:solidFill>
                  <a:schemeClr val="bg1">
                    <a:lumMod val="50000"/>
                  </a:schemeClr>
                </a:solidFill>
                <a:sym typeface="微软雅黑" panose="020B0503020204020204" pitchFamily="34" charset="-122"/>
              </a:rPr>
              <a:t>需要关心和爱护。</a:t>
            </a:r>
            <a:endParaRPr lang="en-US" altLang="zh-CN" sz="1400" dirty="0">
              <a:solidFill>
                <a:schemeClr val="bg1">
                  <a:lumMod val="50000"/>
                </a:schemeClr>
              </a:solidFill>
              <a:sym typeface="微软雅黑" panose="020B0503020204020204" pitchFamily="34" charset="-122"/>
            </a:endParaRPr>
          </a:p>
          <a:p>
            <a:pPr>
              <a:lnSpc>
                <a:spcPct val="110000"/>
              </a:lnSpc>
              <a:spcBef>
                <a:spcPct val="0"/>
              </a:spcBef>
              <a:buNone/>
            </a:pPr>
            <a:endParaRPr lang="zh-CN" altLang="en-US" sz="1400" dirty="0">
              <a:solidFill>
                <a:schemeClr val="bg1">
                  <a:lumMod val="50000"/>
                </a:schemeClr>
              </a:solidFill>
              <a:sym typeface="微软雅黑" panose="020B0503020204020204" pitchFamily="34" charset="-122"/>
            </a:endParaRPr>
          </a:p>
          <a:p>
            <a:pPr>
              <a:lnSpc>
                <a:spcPct val="110000"/>
              </a:lnSpc>
              <a:spcBef>
                <a:spcPct val="0"/>
              </a:spcBef>
              <a:buNone/>
            </a:pPr>
            <a:r>
              <a:rPr lang="en-US" altLang="zh-CN" sz="1400" dirty="0">
                <a:solidFill>
                  <a:schemeClr val="bg1">
                    <a:lumMod val="50000"/>
                  </a:schemeClr>
                </a:solidFill>
                <a:sym typeface="微软雅黑" panose="020B0503020204020204" pitchFamily="34" charset="-122"/>
              </a:rPr>
              <a:t>2</a:t>
            </a:r>
            <a:r>
              <a:rPr lang="zh-CN" altLang="en-US" sz="1400" dirty="0">
                <a:solidFill>
                  <a:schemeClr val="bg1">
                    <a:lumMod val="50000"/>
                  </a:schemeClr>
                </a:solidFill>
                <a:sym typeface="微软雅黑" panose="020B0503020204020204" pitchFamily="34" charset="-122"/>
              </a:rPr>
              <a:t>、对待下属应做到“三益”，即益亲、益师、益友。生活上要像亲人一样关心他们，工作上要像老师一样教导他们，有困难要像朋友一样帮助他们</a:t>
            </a:r>
            <a:r>
              <a:rPr lang="en-US" altLang="zh-CN" sz="1400" dirty="0">
                <a:solidFill>
                  <a:schemeClr val="bg1">
                    <a:lumMod val="50000"/>
                  </a:schemeClr>
                </a:solidFill>
                <a:sym typeface="微软雅黑" panose="020B0503020204020204" pitchFamily="34" charset="-122"/>
              </a:rPr>
              <a:t>! </a:t>
            </a:r>
            <a:r>
              <a:rPr lang="zh-CN" altLang="en-US" sz="1400" dirty="0">
                <a:solidFill>
                  <a:schemeClr val="bg1">
                    <a:lumMod val="50000"/>
                  </a:schemeClr>
                </a:solidFill>
                <a:sym typeface="微软雅黑" panose="020B0503020204020204" pitchFamily="34" charset="-122"/>
              </a:rPr>
              <a:t>让员工对现场主管产生亲切感、信服感和信赖感，愿意遵守规章制度和工作指令，积极主动地配合主管的工作。</a:t>
            </a:r>
            <a:endParaRPr lang="zh-CN" altLang="en-US" sz="1400" dirty="0">
              <a:solidFill>
                <a:schemeClr val="bg1">
                  <a:lumMod val="50000"/>
                </a:schemeClr>
              </a:solidFill>
              <a:sym typeface="微软雅黑" panose="020B0503020204020204" pitchFamily="34" charset="-122"/>
            </a:endParaRPr>
          </a:p>
        </p:txBody>
      </p:sp>
      <p:sp>
        <p:nvSpPr>
          <p:cNvPr id="27" name="Oval 64"/>
          <p:cNvSpPr/>
          <p:nvPr/>
        </p:nvSpPr>
        <p:spPr>
          <a:xfrm>
            <a:off x="4427724" y="5751251"/>
            <a:ext cx="192723" cy="192723"/>
          </a:xfrm>
          <a:prstGeom prst="ellipse">
            <a:avLst/>
          </a:prstGeom>
          <a:solidFill>
            <a:schemeClr val="bg1">
              <a:lumMod val="50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nvGrpSpPr>
          <p:cNvPr id="46" name="组合 45"/>
          <p:cNvGrpSpPr/>
          <p:nvPr/>
        </p:nvGrpSpPr>
        <p:grpSpPr>
          <a:xfrm>
            <a:off x="1326760" y="5361934"/>
            <a:ext cx="3100963" cy="971356"/>
            <a:chOff x="1358844" y="5349234"/>
            <a:chExt cx="3100963" cy="971356"/>
          </a:xfrm>
        </p:grpSpPr>
        <p:grpSp>
          <p:nvGrpSpPr>
            <p:cNvPr id="47" name="Group 56"/>
            <p:cNvGrpSpPr/>
            <p:nvPr/>
          </p:nvGrpSpPr>
          <p:grpSpPr>
            <a:xfrm>
              <a:off x="1358844" y="5349234"/>
              <a:ext cx="3100963" cy="971356"/>
              <a:chOff x="1229545" y="1255634"/>
              <a:chExt cx="2432620" cy="762002"/>
            </a:xfrm>
          </p:grpSpPr>
          <p:sp>
            <p:nvSpPr>
              <p:cNvPr id="52" name="Flowchart: Off-page Connector 59"/>
              <p:cNvSpPr/>
              <p:nvPr/>
            </p:nvSpPr>
            <p:spPr>
              <a:xfrm rot="16200000">
                <a:off x="1829116" y="830138"/>
                <a:ext cx="762000" cy="1612995"/>
              </a:xfrm>
              <a:prstGeom prst="flowChartOffpageConnector">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53" name="Round Same Side Corner Rectangle 61"/>
              <p:cNvSpPr/>
              <p:nvPr/>
            </p:nvSpPr>
            <p:spPr>
              <a:xfrm rot="16200000">
                <a:off x="1078973" y="1406206"/>
                <a:ext cx="762001" cy="460857"/>
              </a:xfrm>
              <a:prstGeom prst="round2Same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04</a:t>
                </a:r>
                <a:endParaRPr lang="en-US" sz="2800" dirty="0">
                  <a:solidFill>
                    <a:schemeClr val="bg1">
                      <a:lumMod val="50000"/>
                      <a:lumOff val="50000"/>
                    </a:schemeClr>
                  </a:solidFill>
                  <a:latin typeface="Impact" panose="020B0806030902050204" pitchFamily="34" charset="0"/>
                </a:endParaRPr>
              </a:p>
            </p:txBody>
          </p:sp>
          <p:cxnSp>
            <p:nvCxnSpPr>
              <p:cNvPr id="54" name="Straight Connector 63"/>
              <p:cNvCxnSpPr>
                <a:endCxn id="27" idx="2"/>
              </p:cNvCxnSpPr>
              <p:nvPr/>
            </p:nvCxnSpPr>
            <p:spPr>
              <a:xfrm>
                <a:off x="2991446" y="1646598"/>
                <a:ext cx="670719"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48" name="Group 50"/>
            <p:cNvGrpSpPr/>
            <p:nvPr/>
          </p:nvGrpSpPr>
          <p:grpSpPr>
            <a:xfrm>
              <a:off x="2365810" y="5540420"/>
              <a:ext cx="591603" cy="588985"/>
              <a:chOff x="6350" y="-3175"/>
              <a:chExt cx="717550" cy="714376"/>
            </a:xfrm>
            <a:solidFill>
              <a:schemeClr val="bg1"/>
            </a:solidFill>
          </p:grpSpPr>
          <p:sp>
            <p:nvSpPr>
              <p:cNvPr id="49"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sp>
            <p:nvSpPr>
              <p:cNvPr id="50"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sp>
            <p:nvSpPr>
              <p:cNvPr id="51"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grpSp>
      </p:grpSp>
      <p:graphicFrame>
        <p:nvGraphicFramePr>
          <p:cNvPr id="116" name="Group 474"/>
          <p:cNvGraphicFramePr>
            <a:graphicFrameLocks noGrp="1"/>
          </p:cNvGraphicFramePr>
          <p:nvPr/>
        </p:nvGraphicFramePr>
        <p:xfrm>
          <a:off x="1702587" y="1511672"/>
          <a:ext cx="8785225" cy="3317877"/>
        </p:xfrm>
        <a:graphic>
          <a:graphicData uri="http://schemas.openxmlformats.org/drawingml/2006/table">
            <a:tbl>
              <a:tblPr>
                <a:tableStyleId>{35758FB7-9AC5-4552-8A53-C91805E547FA}</a:tableStyleId>
              </a:tblPr>
              <a:tblGrid>
                <a:gridCol w="1465262"/>
                <a:gridCol w="1463675"/>
                <a:gridCol w="1465263"/>
                <a:gridCol w="1462087"/>
                <a:gridCol w="1465263"/>
                <a:gridCol w="1463675"/>
              </a:tblGrid>
              <a:tr h="474663">
                <a:tc gridSpan="2">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招聘费用</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hMerge="1">
                  <a:tcPr/>
                </a:tc>
                <a:tc gridSpan="2">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各部需求</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hMerge="1">
                  <a:tcPr/>
                </a:tc>
                <a:tc gridSpan="2">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非普工招聘</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hMerge="1">
                  <a:tcPr>
                    <a:lnL w="38100" cap="flat" cmpd="sng" algn="ctr">
                      <a:solidFill>
                        <a:schemeClr val="tx1"/>
                      </a:solidFill>
                      <a:prstDash val="solid"/>
                      <a:round/>
                      <a:headEnd type="none" w="med" len="med"/>
                      <a:tailEnd type="none" w="med" len="med"/>
                    </a:lnL>
                  </a:tcPr>
                </a:tc>
              </a:tr>
              <a:tr h="473075">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网络招聘</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dirty="0">
                          <a:ln>
                            <a:noFill/>
                          </a:ln>
                          <a:effectLst/>
                        </a:rPr>
                        <a:t>展会招聘</a:t>
                      </a:r>
                      <a:endParaRPr kumimoji="0" lang="zh-CN" altLang="en-US"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招聘申请</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需求人员</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内部提拔</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外部录用</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r>
              <a:tr h="474663">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6180</a:t>
                      </a:r>
                      <a:r>
                        <a:rPr kumimoji="0" lang="zh-CN" altLang="en-US" sz="2400" u="none" strike="noStrike" cap="none" normalizeH="0" baseline="0" dirty="0">
                          <a:ln>
                            <a:noFill/>
                          </a:ln>
                          <a:effectLst/>
                        </a:rPr>
                        <a:t>元</a:t>
                      </a:r>
                      <a:endParaRPr kumimoji="0" lang="zh-CN" altLang="en-US"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18530</a:t>
                      </a:r>
                      <a:r>
                        <a:rPr kumimoji="0" lang="zh-CN" altLang="en-US" sz="2400" u="none" strike="noStrike" cap="none" normalizeH="0" baseline="0" dirty="0">
                          <a:ln>
                            <a:noFill/>
                          </a:ln>
                          <a:effectLst/>
                        </a:rPr>
                        <a:t>元</a:t>
                      </a:r>
                      <a:endParaRPr kumimoji="0" lang="zh-CN" altLang="en-US"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201</a:t>
                      </a:r>
                      <a:r>
                        <a:rPr kumimoji="0" lang="zh-CN" altLang="en-US" sz="2400" u="none" strike="noStrike" cap="none" normalizeH="0" baseline="0" dirty="0">
                          <a:ln>
                            <a:noFill/>
                          </a:ln>
                          <a:effectLst/>
                        </a:rPr>
                        <a:t>单</a:t>
                      </a:r>
                      <a:endParaRPr kumimoji="0" lang="zh-CN" altLang="en-US"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412</a:t>
                      </a:r>
                      <a:r>
                        <a:rPr kumimoji="0" lang="zh-CN" altLang="en-US" sz="2400" u="none" strike="noStrike" cap="none" normalizeH="0" baseline="0" dirty="0">
                          <a:ln>
                            <a:noFill/>
                          </a:ln>
                          <a:effectLst/>
                        </a:rPr>
                        <a:t>人</a:t>
                      </a:r>
                      <a:endParaRPr kumimoji="0" lang="zh-CN" altLang="en-US"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139</a:t>
                      </a:r>
                      <a:r>
                        <a:rPr kumimoji="0" lang="zh-CN" altLang="en-US" sz="2400" u="none" strike="noStrike" cap="none" normalizeH="0" baseline="0" dirty="0">
                          <a:ln>
                            <a:noFill/>
                          </a:ln>
                          <a:effectLst/>
                        </a:rPr>
                        <a:t>人</a:t>
                      </a:r>
                      <a:endParaRPr kumimoji="0" lang="zh-CN" altLang="en-US"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273</a:t>
                      </a:r>
                      <a:r>
                        <a:rPr kumimoji="0" lang="zh-CN" altLang="en-US" sz="2400" u="none" strike="noStrike" cap="none" normalizeH="0" baseline="0" dirty="0">
                          <a:ln>
                            <a:noFill/>
                          </a:ln>
                          <a:effectLst/>
                        </a:rPr>
                        <a:t>人</a:t>
                      </a:r>
                      <a:endParaRPr kumimoji="0" lang="zh-CN" altLang="en-US"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r>
              <a:tr h="473075">
                <a:tc gridSpan="6">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2011</a:t>
                      </a:r>
                      <a:r>
                        <a:rPr kumimoji="0" lang="zh-CN" altLang="en-US" sz="2400" u="none" strike="noStrike" cap="none" normalizeH="0" baseline="0" dirty="0">
                          <a:ln>
                            <a:noFill/>
                          </a:ln>
                          <a:effectLst/>
                        </a:rPr>
                        <a:t>年度各岗位类别招聘状况</a:t>
                      </a:r>
                      <a:endParaRPr kumimoji="0" lang="zh-CN" altLang="en-US" sz="2400" b="0"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anchor="ctr" horzOverflow="overflow"/>
                </a:tc>
                <a:tc hMerge="1">
                  <a:tcPr/>
                </a:tc>
                <a:tc hMerge="1">
                  <a:tcPr/>
                </a:tc>
                <a:tc hMerge="1">
                  <a:tcPr/>
                </a:tc>
                <a:tc hMerge="1">
                  <a:tcPr/>
                </a:tc>
                <a:tc hMerge="1">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r>
              <a:tr h="474663">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类别</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技术类</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生管类</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品管类</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职员类</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普工类</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r>
              <a:tr h="473075">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入职</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a:ln>
                            <a:noFill/>
                          </a:ln>
                          <a:effectLst/>
                        </a:rPr>
                        <a:t>182</a:t>
                      </a:r>
                      <a:endParaRPr kumimoji="0" lang="en-US" altLang="zh-CN"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117</a:t>
                      </a:r>
                      <a:endParaRPr kumimoji="0" lang="en-US" altLang="zh-CN"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a:ln>
                            <a:noFill/>
                          </a:ln>
                          <a:effectLst/>
                        </a:rPr>
                        <a:t>61</a:t>
                      </a:r>
                      <a:endParaRPr kumimoji="0" lang="en-US" altLang="zh-CN"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a:ln>
                            <a:noFill/>
                          </a:ln>
                          <a:effectLst/>
                        </a:rPr>
                        <a:t>18</a:t>
                      </a:r>
                      <a:endParaRPr kumimoji="0" lang="en-US" altLang="zh-CN"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a:ln>
                            <a:noFill/>
                          </a:ln>
                          <a:effectLst/>
                        </a:rPr>
                        <a:t>3273</a:t>
                      </a:r>
                      <a:endParaRPr kumimoji="0" lang="en-US" altLang="zh-CN"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r>
              <a:tr h="474663">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2400" u="none" strike="noStrike" cap="none" normalizeH="0" baseline="0">
                          <a:ln>
                            <a:noFill/>
                          </a:ln>
                          <a:effectLst/>
                        </a:rPr>
                        <a:t>离职</a:t>
                      </a:r>
                      <a:endParaRPr kumimoji="0" lang="zh-CN" altLang="en-US"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a:ln>
                            <a:noFill/>
                          </a:ln>
                          <a:effectLst/>
                        </a:rPr>
                        <a:t>235</a:t>
                      </a:r>
                      <a:endParaRPr kumimoji="0" lang="en-US" altLang="zh-CN"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133</a:t>
                      </a:r>
                      <a:endParaRPr kumimoji="0" lang="en-US" altLang="zh-CN"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a:ln>
                            <a:noFill/>
                          </a:ln>
                          <a:effectLst/>
                        </a:rPr>
                        <a:t>71</a:t>
                      </a:r>
                      <a:endParaRPr kumimoji="0" lang="en-US" altLang="zh-CN"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a:ln>
                            <a:noFill/>
                          </a:ln>
                          <a:effectLst/>
                        </a:rPr>
                        <a:t>17</a:t>
                      </a:r>
                      <a:endParaRPr kumimoji="0" lang="en-US" altLang="zh-CN" sz="2400" b="0"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c>
                  <a:txBody>
                    <a:body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2400" u="none" strike="noStrike" cap="none" normalizeH="0" baseline="0" dirty="0">
                          <a:ln>
                            <a:noFill/>
                          </a:ln>
                          <a:effectLst/>
                        </a:rPr>
                        <a:t>3082</a:t>
                      </a:r>
                      <a:endParaRPr kumimoji="0" lang="en-US" altLang="zh-CN" sz="2400" b="0"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anchor="ctr" horzOverflow="overflow"/>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8" accel="50000" fill="hold" nodeType="afterEffect" p14:presetBounceEnd="37000">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14:bounceEnd="37000">
                                          <p:cBhvr additive="base">
                                            <p:cTn id="11" dur="400" fill="hold"/>
                                            <p:tgtEl>
                                              <p:spTgt spid="46"/>
                                            </p:tgtEl>
                                            <p:attrNameLst>
                                              <p:attrName>ppt_x</p:attrName>
                                            </p:attrNameLst>
                                          </p:cBhvr>
                                          <p:tavLst>
                                            <p:tav tm="0">
                                              <p:val>
                                                <p:strVal val="0-#ppt_w/2"/>
                                              </p:val>
                                            </p:tav>
                                            <p:tav tm="100000">
                                              <p:val>
                                                <p:strVal val="#ppt_x"/>
                                              </p:val>
                                            </p:tav>
                                          </p:tavLst>
                                        </p:anim>
                                        <p:anim calcmode="lin" valueType="num" p14:bounceEnd="37000">
                                          <p:cBhvr additive="base">
                                            <p:cTn id="12" dur="4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8" accel="5000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400" fill="hold"/>
                                            <p:tgtEl>
                                              <p:spTgt spid="46"/>
                                            </p:tgtEl>
                                            <p:attrNameLst>
                                              <p:attrName>ppt_x</p:attrName>
                                            </p:attrNameLst>
                                          </p:cBhvr>
                                          <p:tavLst>
                                            <p:tav tm="0">
                                              <p:val>
                                                <p:strVal val="0-#ppt_w/2"/>
                                              </p:val>
                                            </p:tav>
                                            <p:tav tm="100000">
                                              <p:val>
                                                <p:strVal val="#ppt_x"/>
                                              </p:val>
                                            </p:tav>
                                          </p:tavLst>
                                        </p:anim>
                                        <p:anim calcmode="lin" valueType="num">
                                          <p:cBhvr additive="base">
                                            <p:cTn id="12" dur="4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0912"/>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783708" cy="538601"/>
              <a:chOff x="5043488" y="688658"/>
              <a:chExt cx="3783708" cy="538601"/>
            </a:xfrm>
          </p:grpSpPr>
          <p:sp>
            <p:nvSpPr>
              <p:cNvPr id="7" name="矩形 3"/>
              <p:cNvSpPr/>
              <p:nvPr/>
            </p:nvSpPr>
            <p:spPr>
              <a:xfrm>
                <a:off x="5667375" y="688658"/>
                <a:ext cx="3159821" cy="538601"/>
              </a:xfrm>
              <a:prstGeom prst="rect">
                <a:avLst/>
              </a:prstGeom>
              <a:noFill/>
              <a:ln w="9525">
                <a:noFill/>
                <a:miter/>
              </a:ln>
            </p:spPr>
            <p:txBody>
              <a:bodyPr wrap="squar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人事</a:t>
                </a:r>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离职原因</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3" name="Group 27"/>
          <p:cNvGrpSpPr/>
          <p:nvPr/>
        </p:nvGrpSpPr>
        <p:grpSpPr bwMode="auto">
          <a:xfrm rot="10800000" flipH="1">
            <a:off x="1511674" y="5178504"/>
            <a:ext cx="2072111" cy="865003"/>
            <a:chOff x="1652259" y="4256917"/>
            <a:chExt cx="1206254" cy="360191"/>
          </a:xfrm>
        </p:grpSpPr>
        <p:cxnSp>
          <p:nvCxnSpPr>
            <p:cNvPr id="36" name="Straight Connector 28"/>
            <p:cNvCxnSpPr/>
            <p:nvPr/>
          </p:nvCxnSpPr>
          <p:spPr>
            <a:xfrm flipH="1">
              <a:off x="1652259" y="4256917"/>
              <a:ext cx="120625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29"/>
            <p:cNvCxnSpPr/>
            <p:nvPr/>
          </p:nvCxnSpPr>
          <p:spPr>
            <a:xfrm flipH="1">
              <a:off x="1652259" y="4257767"/>
              <a:ext cx="0" cy="360191"/>
            </a:xfrm>
            <a:prstGeom prst="line">
              <a:avLst/>
            </a:prstGeom>
            <a:ln>
              <a:solidFill>
                <a:schemeClr val="bg2">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4" name="Freeform 5"/>
          <p:cNvSpPr/>
          <p:nvPr/>
        </p:nvSpPr>
        <p:spPr bwMode="auto">
          <a:xfrm flipH="1">
            <a:off x="934503" y="3660668"/>
            <a:ext cx="1213490" cy="1401550"/>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rgbClr val="18D2A6"/>
          </a:solidFill>
          <a:ln>
            <a:noFill/>
          </a:ln>
        </p:spPr>
        <p:txBody>
          <a:bodyPr lIns="68580" tIns="34290" rIns="68580" bIns="34290" anchor="ctr"/>
          <a:lstStyle/>
          <a:p>
            <a:pPr fontAlgn="auto">
              <a:spcBef>
                <a:spcPts val="0"/>
              </a:spcBef>
              <a:spcAft>
                <a:spcPts val="0"/>
              </a:spcAft>
              <a:defRPr/>
            </a:pPr>
            <a:endParaRPr lang="en-US" sz="1500" dirty="0">
              <a:solidFill>
                <a:schemeClr val="bg1"/>
              </a:solidFill>
              <a:latin typeface="FontAwesome" pitchFamily="2" charset="0"/>
              <a:ea typeface="+mn-ea"/>
            </a:endParaRPr>
          </a:p>
        </p:txBody>
      </p:sp>
      <p:sp>
        <p:nvSpPr>
          <p:cNvPr id="16" name="Text Placeholder 32"/>
          <p:cNvSpPr txBox="1"/>
          <p:nvPr/>
        </p:nvSpPr>
        <p:spPr bwMode="auto">
          <a:xfrm>
            <a:off x="3782833" y="5388892"/>
            <a:ext cx="6371815" cy="867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auto">
              <a:lnSpc>
                <a:spcPct val="150000"/>
              </a:lnSpc>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其他因素：</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回家；</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自离；</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结婚；</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4.</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怀孕；</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5.</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有急事处理；</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fontAlgn="auto">
              <a:lnSpc>
                <a:spcPct val="150000"/>
              </a:lnSpc>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环境因素：</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不适应工作环境；</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工作太累；</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休息时间太短；</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4.</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没有发展空间违纪解除：</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不签合同；</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违反厂纪厂规；</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不服从工作安排</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fontAlgn="auto">
              <a:lnSpc>
                <a:spcPct val="150000"/>
              </a:lnSpc>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福利因素：</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工资太低；</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2. </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公司活动太少；</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伙食问题；</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4.</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学不到技术</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fontAlgn="auto">
              <a:lnSpc>
                <a:spcPct val="150000"/>
              </a:lnSpc>
              <a:spcAft>
                <a:spcPts val="0"/>
              </a:spcAft>
              <a:defRPr/>
            </a:pP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Freeform 27"/>
          <p:cNvSpPr>
            <a:spLocks noChangeArrowheads="1"/>
          </p:cNvSpPr>
          <p:nvPr/>
        </p:nvSpPr>
        <p:spPr bwMode="auto">
          <a:xfrm>
            <a:off x="1189436" y="4031969"/>
            <a:ext cx="777043" cy="607950"/>
          </a:xfrm>
          <a:custGeom>
            <a:avLst/>
            <a:gdLst>
              <a:gd name="T0" fmla="*/ 518640 w 506"/>
              <a:gd name="T1" fmla="*/ 83022 h 399"/>
              <a:gd name="T2" fmla="*/ 518640 w 506"/>
              <a:gd name="T3" fmla="*/ 83022 h 399"/>
              <a:gd name="T4" fmla="*/ 200764 w 506"/>
              <a:gd name="T5" fmla="*/ 41511 h 399"/>
              <a:gd name="T6" fmla="*/ 10755 w 506"/>
              <a:gd name="T7" fmla="*/ 262113 h 399"/>
              <a:gd name="T8" fmla="*/ 233030 w 506"/>
              <a:gd name="T9" fmla="*/ 472041 h 399"/>
              <a:gd name="T10" fmla="*/ 455304 w 506"/>
              <a:gd name="T11" fmla="*/ 367670 h 399"/>
              <a:gd name="T12" fmla="*/ 433794 w 506"/>
              <a:gd name="T13" fmla="*/ 251439 h 399"/>
              <a:gd name="T14" fmla="*/ 560466 w 506"/>
              <a:gd name="T15" fmla="*/ 240765 h 399"/>
              <a:gd name="T16" fmla="*/ 518640 w 506"/>
              <a:gd name="T17" fmla="*/ 83022 h 399"/>
              <a:gd name="T18" fmla="*/ 327436 w 506"/>
              <a:gd name="T19" fmla="*/ 356996 h 399"/>
              <a:gd name="T20" fmla="*/ 327436 w 506"/>
              <a:gd name="T21" fmla="*/ 356996 h 399"/>
              <a:gd name="T22" fmla="*/ 285611 w 506"/>
              <a:gd name="T23" fmla="*/ 314299 h 399"/>
              <a:gd name="T24" fmla="*/ 327436 w 506"/>
              <a:gd name="T25" fmla="*/ 272787 h 399"/>
              <a:gd name="T26" fmla="*/ 369262 w 506"/>
              <a:gd name="T27" fmla="*/ 314299 h 399"/>
              <a:gd name="T28" fmla="*/ 327436 w 506"/>
              <a:gd name="T29" fmla="*/ 356996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68580" tIns="34290" rIns="68580" bIns="34290" anchor="ctr"/>
          <a:lstStyle/>
          <a:p>
            <a:endParaRPr lang="zh-CN" altLang="en-US"/>
          </a:p>
        </p:txBody>
      </p:sp>
      <p:graphicFrame>
        <p:nvGraphicFramePr>
          <p:cNvPr id="38" name="Group 137"/>
          <p:cNvGraphicFramePr>
            <a:graphicFrameLocks noGrp="1"/>
          </p:cNvGraphicFramePr>
          <p:nvPr/>
        </p:nvGraphicFramePr>
        <p:xfrm>
          <a:off x="2437446" y="1510263"/>
          <a:ext cx="7910390" cy="3570151"/>
        </p:xfrm>
        <a:graphic>
          <a:graphicData uri="http://schemas.openxmlformats.org/drawingml/2006/table">
            <a:tbl>
              <a:tblPr>
                <a:tableStyleId>{35758FB7-9AC5-4552-8A53-C91805E547FA}</a:tableStyleId>
              </a:tblPr>
              <a:tblGrid>
                <a:gridCol w="1366056"/>
                <a:gridCol w="625696"/>
                <a:gridCol w="550670"/>
                <a:gridCol w="413356"/>
                <a:gridCol w="413356"/>
                <a:gridCol w="411941"/>
                <a:gridCol w="413356"/>
                <a:gridCol w="413356"/>
                <a:gridCol w="411941"/>
                <a:gridCol w="413356"/>
                <a:gridCol w="413356"/>
                <a:gridCol w="411941"/>
                <a:gridCol w="413356"/>
                <a:gridCol w="413356"/>
                <a:gridCol w="411941"/>
                <a:gridCol w="413356"/>
              </a:tblGrid>
              <a:tr h="1036221">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700" u="none" strike="noStrike" cap="none" normalizeH="0" baseline="0">
                          <a:ln>
                            <a:noFill/>
                          </a:ln>
                          <a:effectLst/>
                        </a:rPr>
                        <a:t>离职原因</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700" u="none" strike="noStrike" cap="none" normalizeH="0" baseline="0">
                          <a:ln>
                            <a:noFill/>
                          </a:ln>
                          <a:effectLst/>
                        </a:rPr>
                        <a:t>合计</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a:t>
                      </a:r>
                      <a:endParaRPr kumimoji="0" lang="en-US" altLang="zh-CN" sz="1700" u="none" strike="noStrike" cap="none" normalizeH="0" baseline="0">
                        <a:ln>
                          <a:noFill/>
                        </a:ln>
                        <a:effectLst/>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  *   </a:t>
                      </a:r>
                      <a:r>
                        <a:rPr kumimoji="0" lang="zh-CN" altLang="en-US" sz="1700" u="none" strike="noStrike" cap="none" normalizeH="0" baseline="0">
                          <a:ln>
                            <a:noFill/>
                          </a:ln>
                          <a:effectLst/>
                        </a:rPr>
                        <a:t>部</a:t>
                      </a:r>
                      <a:endParaRPr kumimoji="0" lang="zh-CN" altLang="en-US"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vert="eaVert" anchor="ctr" horzOverflow="overflow"/>
                </a:tc>
              </a:tr>
              <a:tr h="50678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700" u="none" strike="noStrike" cap="none" normalizeH="0" baseline="0" dirty="0">
                          <a:ln>
                            <a:noFill/>
                          </a:ln>
                          <a:effectLst/>
                        </a:rPr>
                        <a:t>其它原因</a:t>
                      </a:r>
                      <a:endParaRPr kumimoji="0" lang="zh-CN" altLang="en-US"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dirty="0">
                          <a:ln>
                            <a:noFill/>
                          </a:ln>
                          <a:effectLst/>
                        </a:rPr>
                        <a:t>2903</a:t>
                      </a:r>
                      <a:endParaRPr kumimoji="0" lang="en-US" altLang="zh-CN"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1360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352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375</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242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180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123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65</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58</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55</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52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23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r>
              <a:tr h="50678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700" u="none" strike="noStrike" cap="none" normalizeH="0" baseline="0" dirty="0">
                          <a:ln>
                            <a:noFill/>
                          </a:ln>
                          <a:effectLst/>
                        </a:rPr>
                        <a:t>环境因素</a:t>
                      </a:r>
                      <a:endParaRPr kumimoji="0" lang="zh-CN" altLang="en-US"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dirty="0">
                          <a:ln>
                            <a:noFill/>
                          </a:ln>
                          <a:effectLst/>
                        </a:rPr>
                        <a:t>290</a:t>
                      </a:r>
                      <a:endParaRPr kumimoji="0" lang="en-US" altLang="zh-CN"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139</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43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11</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18</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18</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7</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9</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r>
              <a:tr h="50678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700" u="none" strike="noStrike" cap="none" normalizeH="0" baseline="0" dirty="0">
                          <a:ln>
                            <a:noFill/>
                          </a:ln>
                          <a:effectLst/>
                        </a:rPr>
                        <a:t>违纪解除</a:t>
                      </a:r>
                      <a:endParaRPr kumimoji="0" lang="zh-CN" altLang="en-US"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dirty="0">
                          <a:ln>
                            <a:noFill/>
                          </a:ln>
                          <a:effectLst/>
                        </a:rPr>
                        <a:t>253</a:t>
                      </a:r>
                      <a:endParaRPr kumimoji="0" lang="en-US" altLang="zh-CN"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154</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53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15</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9</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r>
              <a:tr h="50678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700" u="none" strike="noStrike" cap="none" normalizeH="0" baseline="0" dirty="0">
                          <a:ln>
                            <a:noFill/>
                          </a:ln>
                          <a:effectLst/>
                        </a:rPr>
                        <a:t>福利因素</a:t>
                      </a:r>
                      <a:endParaRPr kumimoji="0" lang="zh-CN" altLang="en-US"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dirty="0">
                          <a:ln>
                            <a:noFill/>
                          </a:ln>
                          <a:effectLst/>
                        </a:rPr>
                        <a:t>92</a:t>
                      </a:r>
                      <a:endParaRPr kumimoji="0" lang="en-US" altLang="zh-CN"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16</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20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9</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5</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17</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25</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r>
              <a:tr h="50678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700" u="none" strike="noStrike" cap="none" normalizeH="0" baseline="0" dirty="0">
                          <a:ln>
                            <a:noFill/>
                          </a:ln>
                          <a:effectLst/>
                        </a:rPr>
                        <a:t>离职合计</a:t>
                      </a:r>
                      <a:endParaRPr kumimoji="0" lang="zh-CN" altLang="en-US"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dirty="0">
                          <a:ln>
                            <a:noFill/>
                          </a:ln>
                          <a:effectLst/>
                        </a:rPr>
                        <a:t>3538</a:t>
                      </a:r>
                      <a:endParaRPr kumimoji="0" lang="en-US" altLang="zh-CN" sz="1700" b="1" i="0" u="none" strike="noStrike" cap="none" normalizeH="0" baseline="0" dirty="0">
                        <a:ln>
                          <a:noFill/>
                        </a:ln>
                        <a:solidFill>
                          <a:schemeClr val="bg1"/>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dirty="0">
                          <a:ln>
                            <a:noFill/>
                          </a:ln>
                          <a:effectLst/>
                        </a:rPr>
                        <a:t>1669</a:t>
                      </a:r>
                      <a:endParaRPr kumimoji="0" lang="en-US" altLang="zh-CN" sz="1700" b="1" i="0" u="none" strike="noStrike" cap="none" normalizeH="0" baseline="0" dirty="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455</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442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260</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217</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178</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78</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68</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65</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56</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12</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a:ln>
                            <a:noFill/>
                          </a:ln>
                          <a:effectLst/>
                        </a:rPr>
                        <a:t>3</a:t>
                      </a:r>
                      <a:endParaRPr kumimoji="0" lang="en-US" altLang="zh-CN" sz="17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700" u="none" strike="noStrike" cap="none" normalizeH="0" baseline="0" dirty="0">
                          <a:ln>
                            <a:noFill/>
                          </a:ln>
                          <a:effectLst/>
                        </a:rPr>
                        <a:t>3</a:t>
                      </a:r>
                      <a:endParaRPr kumimoji="0" lang="en-US" altLang="zh-CN" sz="1700" b="1" i="0" u="none" strike="noStrike" cap="none" normalizeH="0" baseline="0" dirty="0">
                        <a:ln>
                          <a:noFill/>
                        </a:ln>
                        <a:solidFill>
                          <a:srgbClr val="000000"/>
                        </a:solidFill>
                        <a:effectLst/>
                        <a:latin typeface="华文细黑" panose="02010600040101010101" pitchFamily="2" charset="-122"/>
                        <a:ea typeface="华文细黑" panose="02010600040101010101" pitchFamily="2" charset="-122"/>
                      </a:endParaRPr>
                    </a:p>
                  </a:txBody>
                  <a:tcPr marL="8493" marR="8493" marT="8493" marB="0" anchor="ctr" horzOverflow="overflow"/>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163347" cy="538601"/>
              <a:chOff x="5043488" y="688658"/>
              <a:chExt cx="3163347" cy="538601"/>
            </a:xfrm>
          </p:grpSpPr>
          <p:sp>
            <p:nvSpPr>
              <p:cNvPr id="7" name="矩形 3"/>
              <p:cNvSpPr/>
              <p:nvPr/>
            </p:nvSpPr>
            <p:spPr>
              <a:xfrm>
                <a:off x="5667375" y="688658"/>
                <a:ext cx="2539460"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人事</a:t>
                </a:r>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工龄分析</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48" name="Oval 12"/>
          <p:cNvSpPr>
            <a:spLocks noChangeArrowheads="1"/>
          </p:cNvSpPr>
          <p:nvPr/>
        </p:nvSpPr>
        <p:spPr bwMode="auto">
          <a:xfrm>
            <a:off x="242440" y="2611942"/>
            <a:ext cx="3060700" cy="2509602"/>
          </a:xfrm>
          <a:prstGeom prst="ellipse">
            <a:avLst/>
          </a:prstGeom>
          <a:solidFill>
            <a:srgbClr val="18D2A6"/>
          </a:solidFill>
          <a:ln w="7"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endParaRPr>
          </a:p>
        </p:txBody>
      </p:sp>
      <p:sp>
        <p:nvSpPr>
          <p:cNvPr id="49" name="TextBox 48"/>
          <p:cNvSpPr txBox="1"/>
          <p:nvPr/>
        </p:nvSpPr>
        <p:spPr>
          <a:xfrm>
            <a:off x="640047" y="3105540"/>
            <a:ext cx="2478985" cy="1569660"/>
          </a:xfrm>
          <a:prstGeom prst="rect">
            <a:avLst/>
          </a:prstGeom>
          <a:noFill/>
        </p:spPr>
        <p:txBody>
          <a:bodyPr wrap="square" rtlCol="0">
            <a:spAutoFit/>
          </a:bodyPr>
          <a:lstStyle/>
          <a:p>
            <a:r>
              <a:rPr lang="zh-CN" altLang="en-US" sz="1200" dirty="0">
                <a:solidFill>
                  <a:schemeClr val="bg1"/>
                </a:solidFill>
                <a:latin typeface="+mn-ea"/>
              </a:rPr>
              <a:t>根据图表显示：</a:t>
            </a:r>
            <a:endParaRPr lang="zh-CN" altLang="en-US" sz="1200" dirty="0">
              <a:solidFill>
                <a:schemeClr val="bg1"/>
              </a:solidFill>
              <a:latin typeface="+mn-ea"/>
            </a:endParaRPr>
          </a:p>
          <a:p>
            <a:r>
              <a:rPr lang="zh-CN" altLang="en-US" sz="1200" dirty="0">
                <a:solidFill>
                  <a:schemeClr val="bg1"/>
                </a:solidFill>
                <a:latin typeface="+mn-ea"/>
              </a:rPr>
              <a:t>        工龄不满一年的员工比重突出，约占总在职人数一半左右，而这部分工龄的人大多流动较频繁，基层管理或骨干员工应做好传、帮、带工作，多培养一些后起之秀，替公司的成长多增加些青春活力，减缓员工年龄老龄化的趋势</a:t>
            </a:r>
            <a:endParaRPr lang="zh-CN" altLang="en-US" sz="1200" dirty="0">
              <a:solidFill>
                <a:schemeClr val="bg1"/>
              </a:solidFill>
              <a:latin typeface="+mn-ea"/>
            </a:endParaRPr>
          </a:p>
        </p:txBody>
      </p:sp>
      <p:graphicFrame>
        <p:nvGraphicFramePr>
          <p:cNvPr id="50" name="Group 104"/>
          <p:cNvGraphicFramePr>
            <a:graphicFrameLocks noGrp="1"/>
          </p:cNvGraphicFramePr>
          <p:nvPr/>
        </p:nvGraphicFramePr>
        <p:xfrm>
          <a:off x="3516639" y="1786611"/>
          <a:ext cx="2884036" cy="4120053"/>
        </p:xfrm>
        <a:graphic>
          <a:graphicData uri="http://schemas.openxmlformats.org/drawingml/2006/table">
            <a:tbl>
              <a:tblPr>
                <a:tableStyleId>{35758FB7-9AC5-4552-8A53-C91805E547FA}</a:tableStyleId>
              </a:tblPr>
              <a:tblGrid>
                <a:gridCol w="388988"/>
                <a:gridCol w="721585"/>
                <a:gridCol w="591538"/>
                <a:gridCol w="590387"/>
                <a:gridCol w="591538"/>
              </a:tblGrid>
              <a:tr h="280808">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序号</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gridSpan="4">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截止到</a:t>
                      </a:r>
                      <a:r>
                        <a:rPr kumimoji="0" lang="en-US" altLang="zh-CN" sz="1300" u="none" strike="noStrike" cap="none" normalizeH="0" baseline="0">
                          <a:ln>
                            <a:noFill/>
                          </a:ln>
                          <a:effectLst/>
                        </a:rPr>
                        <a:t>2014</a:t>
                      </a:r>
                      <a:r>
                        <a:rPr kumimoji="0" lang="zh-CN" altLang="en-US" sz="1300" u="none" strike="noStrike" cap="none" normalizeH="0" baseline="0">
                          <a:ln>
                            <a:noFill/>
                          </a:ln>
                          <a:effectLst/>
                        </a:rPr>
                        <a:t>年</a:t>
                      </a:r>
                      <a:r>
                        <a:rPr kumimoji="0" lang="en-US" altLang="zh-CN" sz="1300" u="none" strike="noStrike" cap="none" normalizeH="0" baseline="0">
                          <a:ln>
                            <a:noFill/>
                          </a:ln>
                          <a:effectLst/>
                        </a:rPr>
                        <a:t>12</a:t>
                      </a:r>
                      <a:r>
                        <a:rPr kumimoji="0" lang="zh-CN" altLang="en-US" sz="1300" u="none" strike="noStrike" cap="none" normalizeH="0" baseline="0">
                          <a:ln>
                            <a:noFill/>
                          </a:ln>
                          <a:effectLst/>
                        </a:rPr>
                        <a:t>月</a:t>
                      </a:r>
                      <a:r>
                        <a:rPr kumimoji="0" lang="en-US" altLang="zh-CN" sz="1300" u="none" strike="noStrike" cap="none" normalizeH="0" baseline="0">
                          <a:ln>
                            <a:noFill/>
                          </a:ln>
                          <a:effectLst/>
                        </a:rPr>
                        <a:t>26</a:t>
                      </a:r>
                      <a:r>
                        <a:rPr kumimoji="0" lang="zh-CN" altLang="en-US" sz="1300" u="none" strike="noStrike" cap="none" normalizeH="0" baseline="0">
                          <a:ln>
                            <a:noFill/>
                          </a:ln>
                          <a:effectLst/>
                        </a:rPr>
                        <a:t>日</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hMerge="1">
                  <a:tcPr/>
                </a:tc>
                <a:tc hMerge="1">
                  <a:tcPr/>
                </a:tc>
                <a:tc hMerge="1">
                  <a:tcPr/>
                </a:tc>
              </a:tr>
              <a:tr h="280808">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工龄</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男</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女</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合计</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1959">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0-1</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623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429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1052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080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1-2</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184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135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319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080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2-3</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118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53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171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080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3-4</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78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46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124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1959">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4-5</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54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44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98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080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5-6</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29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22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51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080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6-7</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31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46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080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7-8</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27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39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080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8-9</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34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40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1959">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9-10</a:t>
                      </a:r>
                      <a:r>
                        <a:rPr kumimoji="0" lang="zh-CN" altLang="en-US" sz="1300" u="none" strike="noStrike" cap="none" normalizeH="0" baseline="0">
                          <a:ln>
                            <a:noFill/>
                          </a:ln>
                          <a:effectLst/>
                        </a:rPr>
                        <a:t>年</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20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46609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10</a:t>
                      </a:r>
                      <a:r>
                        <a:rPr kumimoji="0" lang="zh-CN" altLang="en-US" sz="1300" u="none" strike="noStrike" cap="none" normalizeH="0" baseline="0">
                          <a:ln>
                            <a:noFill/>
                          </a:ln>
                          <a:effectLst/>
                        </a:rPr>
                        <a:t>年上</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66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25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91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r h="280808">
                <a:tc grid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合计</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h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1260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a:ln>
                            <a:noFill/>
                          </a:ln>
                          <a:effectLst/>
                        </a:rPr>
                        <a:t>791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300" u="none" strike="noStrike" cap="none" normalizeH="0" baseline="0" dirty="0">
                          <a:ln>
                            <a:noFill/>
                          </a:ln>
                          <a:effectLst/>
                        </a:rPr>
                        <a:t>2051</a:t>
                      </a:r>
                      <a:endPar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66289" marR="66289" marT="33145" marB="33145" anchor="ctr" horzOverflow="overflow"/>
                </a:tc>
              </a:tr>
            </a:tbl>
          </a:graphicData>
        </a:graphic>
      </p:graphicFrame>
      <p:pic>
        <p:nvPicPr>
          <p:cNvPr id="51" name="Picture 25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35408" y="2260869"/>
            <a:ext cx="4859337" cy="286067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heel(1)">
                                      <p:cBhvr>
                                        <p:cTn id="11" dur="1000"/>
                                        <p:tgtEl>
                                          <p:spTgt spid="4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 calcmode="lin" valueType="num">
                                      <p:cBhvr>
                                        <p:cTn id="17" dur="500" fill="hold"/>
                                        <p:tgtEl>
                                          <p:spTgt spid="49"/>
                                        </p:tgtEl>
                                        <p:attrNameLst>
                                          <p:attrName>style.rotation</p:attrName>
                                        </p:attrNameLst>
                                      </p:cBhvr>
                                      <p:tavLst>
                                        <p:tav tm="0">
                                          <p:val>
                                            <p:fltVal val="90"/>
                                          </p:val>
                                        </p:tav>
                                        <p:tav tm="100000">
                                          <p:val>
                                            <p:fltVal val="0"/>
                                          </p:val>
                                        </p:tav>
                                      </p:tavLst>
                                    </p:anim>
                                    <p:animEffect transition="in" filter="fade">
                                      <p:cBhvr>
                                        <p:cTn id="1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163347" cy="538601"/>
              <a:chOff x="5043488" y="688658"/>
              <a:chExt cx="3163347" cy="538601"/>
            </a:xfrm>
          </p:grpSpPr>
          <p:sp>
            <p:nvSpPr>
              <p:cNvPr id="7" name="矩形 3"/>
              <p:cNvSpPr/>
              <p:nvPr/>
            </p:nvSpPr>
            <p:spPr>
              <a:xfrm>
                <a:off x="5667375" y="688658"/>
                <a:ext cx="2539460"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人事</a:t>
                </a:r>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年龄分析</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48" name="Oval 12"/>
          <p:cNvSpPr>
            <a:spLocks noChangeArrowheads="1"/>
          </p:cNvSpPr>
          <p:nvPr/>
        </p:nvSpPr>
        <p:spPr bwMode="auto">
          <a:xfrm>
            <a:off x="242440" y="2611942"/>
            <a:ext cx="3060700" cy="2509602"/>
          </a:xfrm>
          <a:prstGeom prst="ellipse">
            <a:avLst/>
          </a:prstGeom>
          <a:solidFill>
            <a:srgbClr val="18D2A6"/>
          </a:solidFill>
          <a:ln w="7"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endParaRPr>
          </a:p>
        </p:txBody>
      </p:sp>
      <p:sp>
        <p:nvSpPr>
          <p:cNvPr id="49" name="TextBox 48"/>
          <p:cNvSpPr txBox="1"/>
          <p:nvPr/>
        </p:nvSpPr>
        <p:spPr>
          <a:xfrm>
            <a:off x="640047" y="3105540"/>
            <a:ext cx="2478985" cy="1384995"/>
          </a:xfrm>
          <a:prstGeom prst="rect">
            <a:avLst/>
          </a:prstGeom>
          <a:noFill/>
        </p:spPr>
        <p:txBody>
          <a:bodyPr wrap="square" rtlCol="0">
            <a:spAutoFit/>
          </a:bodyPr>
          <a:lstStyle/>
          <a:p>
            <a:r>
              <a:rPr lang="zh-CN" altLang="en-US" sz="1200" dirty="0">
                <a:solidFill>
                  <a:schemeClr val="bg1"/>
                </a:solidFill>
                <a:latin typeface="+mn-ea"/>
              </a:rPr>
              <a:t>根据图表显示：</a:t>
            </a:r>
            <a:endParaRPr lang="zh-CN" altLang="en-US" sz="1200" dirty="0">
              <a:solidFill>
                <a:schemeClr val="bg1"/>
              </a:solidFill>
              <a:latin typeface="+mn-ea"/>
            </a:endParaRPr>
          </a:p>
          <a:p>
            <a:r>
              <a:rPr lang="zh-CN" altLang="en-US" sz="1200" dirty="0">
                <a:solidFill>
                  <a:schemeClr val="bg1"/>
                </a:solidFill>
                <a:latin typeface="+mn-ea"/>
              </a:rPr>
              <a:t>        各年龄段的员工分布比较均匀，不过要尽量多吸收青壮年员工，基层管理或骨干员工要做好传、帮、带工作，多培养一些后起之秀，替公司成长多增加些青春活力，减缓员工年龄老龄化的趋势</a:t>
            </a:r>
            <a:endParaRPr lang="zh-CN" altLang="en-US" sz="1200" dirty="0">
              <a:solidFill>
                <a:schemeClr val="bg1"/>
              </a:solidFill>
              <a:latin typeface="+mn-ea"/>
            </a:endParaRPr>
          </a:p>
        </p:txBody>
      </p:sp>
      <p:graphicFrame>
        <p:nvGraphicFramePr>
          <p:cNvPr id="13" name="Group 146"/>
          <p:cNvGraphicFramePr>
            <a:graphicFrameLocks noGrp="1"/>
          </p:cNvGraphicFramePr>
          <p:nvPr/>
        </p:nvGraphicFramePr>
        <p:xfrm>
          <a:off x="3516639" y="1596852"/>
          <a:ext cx="2884038" cy="4729256"/>
        </p:xfrm>
        <a:graphic>
          <a:graphicData uri="http://schemas.openxmlformats.org/drawingml/2006/table">
            <a:tbl>
              <a:tblPr>
                <a:tableStyleId>{35758FB7-9AC5-4552-8A53-C91805E547FA}</a:tableStyleId>
              </a:tblPr>
              <a:tblGrid>
                <a:gridCol w="411634"/>
                <a:gridCol w="766133"/>
                <a:gridCol w="568757"/>
                <a:gridCol w="568757"/>
                <a:gridCol w="568757"/>
              </a:tblGrid>
              <a:tr h="288274">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序号</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c gridSpan="4">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截止至</a:t>
                      </a:r>
                      <a:r>
                        <a:rPr kumimoji="0" lang="en-US" altLang="zh-CN" sz="1300" u="none" strike="noStrike" cap="none" normalizeH="0" baseline="0">
                          <a:ln>
                            <a:noFill/>
                          </a:ln>
                          <a:effectLst/>
                        </a:rPr>
                        <a:t>2014</a:t>
                      </a:r>
                      <a:r>
                        <a:rPr kumimoji="0" lang="zh-CN" altLang="en-US" sz="1300" u="none" strike="noStrike" cap="none" normalizeH="0" baseline="0">
                          <a:ln>
                            <a:noFill/>
                          </a:ln>
                          <a:effectLst/>
                        </a:rPr>
                        <a:t>年</a:t>
                      </a:r>
                      <a:r>
                        <a:rPr kumimoji="0" lang="en-US" altLang="zh-CN" sz="1300" u="none" strike="noStrike" cap="none" normalizeH="0" baseline="0">
                          <a:ln>
                            <a:noFill/>
                          </a:ln>
                          <a:effectLst/>
                        </a:rPr>
                        <a:t>12</a:t>
                      </a:r>
                      <a:r>
                        <a:rPr kumimoji="0" lang="zh-CN" altLang="en-US" sz="1300" u="none" strike="noStrike" cap="none" normalizeH="0" baseline="0">
                          <a:ln>
                            <a:noFill/>
                          </a:ln>
                          <a:effectLst/>
                        </a:rPr>
                        <a:t>月</a:t>
                      </a:r>
                      <a:r>
                        <a:rPr kumimoji="0" lang="en-US" altLang="zh-CN" sz="1300" u="none" strike="noStrike" cap="none" normalizeH="0" baseline="0">
                          <a:ln>
                            <a:noFill/>
                          </a:ln>
                          <a:effectLst/>
                        </a:rPr>
                        <a:t>26</a:t>
                      </a:r>
                      <a:r>
                        <a:rPr kumimoji="0" lang="zh-CN" altLang="en-US" sz="1300" u="none" strike="noStrike" cap="none" normalizeH="0" baseline="0">
                          <a:ln>
                            <a:noFill/>
                          </a:ln>
                          <a:effectLst/>
                        </a:rPr>
                        <a:t>日</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c hMerge="1">
                  <a:tcPr/>
                </a:tc>
                <a:tc hMerge="1">
                  <a:tcPr/>
                </a:tc>
                <a:tc hMerge="1">
                  <a:tcPr/>
                </a:tc>
              </a:tr>
              <a:tr h="288274">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年龄</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男</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女</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u="none" strike="noStrike" cap="none" normalizeH="0" baseline="0">
                          <a:ln>
                            <a:noFill/>
                          </a:ln>
                          <a:effectLst/>
                        </a:rPr>
                        <a:t>合计</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16-18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18-20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94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55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149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20-22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119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75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194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555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22-24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126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70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196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24-26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125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51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176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26-28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94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57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151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28-30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88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61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149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30-32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104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54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158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32-34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119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70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189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555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34-36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77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54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131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36-38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69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59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128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38-40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69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50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119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40-42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62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109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42-44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37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82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44-46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5556">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46-48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48-50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14258">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&gt;50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b" horzOverflow="overflow"/>
                </a:tc>
              </a:tr>
              <a:tr h="292170">
                <a:tc grid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zh-CN" altLang="en-US" sz="1300" u="none" strike="noStrike" cap="none" normalizeH="0" baseline="0">
                          <a:ln>
                            <a:noFill/>
                          </a:ln>
                          <a:effectLst/>
                        </a:rPr>
                        <a:t>合计</a:t>
                      </a:r>
                      <a:r>
                        <a:rPr kumimoji="0" lang="en-US" altLang="zh-CN" sz="1300" u="none" strike="noStrike" cap="none" normalizeH="0" baseline="0">
                          <a:ln>
                            <a:noFill/>
                          </a:ln>
                          <a:effectLst/>
                        </a:rPr>
                        <a:t>:</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c h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1260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a:ln>
                            <a:noFill/>
                          </a:ln>
                          <a:effectLst/>
                        </a:rPr>
                        <a:t>791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65000"/>
                        </a:lnSpc>
                        <a:spcBef>
                          <a:spcPct val="0"/>
                        </a:spcBef>
                        <a:spcAft>
                          <a:spcPct val="0"/>
                        </a:spcAft>
                        <a:buClrTx/>
                        <a:buSzTx/>
                        <a:buFontTx/>
                        <a:buNone/>
                      </a:pPr>
                      <a:r>
                        <a:rPr kumimoji="0" lang="en-US" altLang="zh-CN" sz="1300" u="none" strike="noStrike" cap="none" normalizeH="0" baseline="0" dirty="0">
                          <a:ln>
                            <a:noFill/>
                          </a:ln>
                          <a:effectLst/>
                        </a:rPr>
                        <a:t>2051</a:t>
                      </a:r>
                      <a:endPar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74795" marR="74795" marT="37398" marB="37398" anchor="ctr" horzOverflow="overflow"/>
                </a:tc>
              </a:tr>
            </a:tbl>
          </a:graphicData>
        </a:graphic>
      </p:graphicFrame>
      <p:graphicFrame>
        <p:nvGraphicFramePr>
          <p:cNvPr id="14" name="Object 248"/>
          <p:cNvGraphicFramePr>
            <a:graphicFrameLocks noChangeAspect="1"/>
          </p:cNvGraphicFramePr>
          <p:nvPr/>
        </p:nvGraphicFramePr>
        <p:xfrm>
          <a:off x="6769645" y="2313567"/>
          <a:ext cx="4620249" cy="3106352"/>
        </p:xfrm>
        <a:graphic>
          <a:graphicData uri="http://schemas.openxmlformats.org/presentationml/2006/ole">
            <mc:AlternateContent xmlns:mc="http://schemas.openxmlformats.org/markup-compatibility/2006">
              <mc:Choice xmlns:v="urn:schemas-microsoft-com:vml" Requires="v">
                <p:oleObj spid="_x0000_s1041" name="图表" r:id="rId1" imgW="4163060" imgH="2799080" progId="Excel.Chart.8">
                  <p:embed/>
                </p:oleObj>
              </mc:Choice>
              <mc:Fallback>
                <p:oleObj name="图表" r:id="rId1" imgW="4163060" imgH="2799080" progId="Excel.Chart.8">
                  <p:embed/>
                  <p:pic>
                    <p:nvPicPr>
                      <p:cNvPr id="0" name="Object 2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9645" y="2313567"/>
                        <a:ext cx="4620249" cy="3106352"/>
                      </a:xfrm>
                      <a:prstGeom prst="rect">
                        <a:avLst/>
                      </a:prstGeom>
                      <a:noFill/>
                      <a:ln>
                        <a:noFill/>
                      </a:ln>
                      <a:effec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heel(1)">
                                      <p:cBhvr>
                                        <p:cTn id="11" dur="1000"/>
                                        <p:tgtEl>
                                          <p:spTgt spid="4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 calcmode="lin" valueType="num">
                                      <p:cBhvr>
                                        <p:cTn id="17" dur="500" fill="hold"/>
                                        <p:tgtEl>
                                          <p:spTgt spid="49"/>
                                        </p:tgtEl>
                                        <p:attrNameLst>
                                          <p:attrName>style.rotation</p:attrName>
                                        </p:attrNameLst>
                                      </p:cBhvr>
                                      <p:tavLst>
                                        <p:tav tm="0">
                                          <p:val>
                                            <p:fltVal val="90"/>
                                          </p:val>
                                        </p:tav>
                                        <p:tav tm="100000">
                                          <p:val>
                                            <p:fltVal val="0"/>
                                          </p:val>
                                        </p:tav>
                                      </p:tavLst>
                                    </p:anim>
                                    <p:animEffect transition="in" filter="fade">
                                      <p:cBhvr>
                                        <p:cTn id="1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2626340" cy="538601"/>
              <a:chOff x="5043488" y="688658"/>
              <a:chExt cx="2626340" cy="538601"/>
            </a:xfrm>
          </p:grpSpPr>
          <p:sp>
            <p:nvSpPr>
              <p:cNvPr id="7" name="矩形 3"/>
              <p:cNvSpPr/>
              <p:nvPr/>
            </p:nvSpPr>
            <p:spPr>
              <a:xfrm>
                <a:off x="5667375" y="688658"/>
                <a:ext cx="2002453"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员工培训</a:t>
                </a:r>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38" name="Text Box 6"/>
          <p:cNvSpPr txBox="1">
            <a:spLocks noChangeArrowheads="1"/>
          </p:cNvSpPr>
          <p:nvPr/>
        </p:nvSpPr>
        <p:spPr bwMode="auto">
          <a:xfrm>
            <a:off x="1228593" y="1604932"/>
            <a:ext cx="8642350" cy="5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l" eaLnBrk="1" hangingPunct="1"/>
            <a:r>
              <a:rPr lang="en-US" altLang="zh-CN" sz="2800" dirty="0"/>
              <a:t>201X</a:t>
            </a:r>
            <a:r>
              <a:rPr lang="zh-CN" altLang="en-US" sz="2800" dirty="0"/>
              <a:t>年新员工入职培训统计</a:t>
            </a:r>
            <a:endParaRPr lang="en-US" altLang="zh-CN" sz="2800" dirty="0"/>
          </a:p>
          <a:p>
            <a:pPr algn="l" eaLnBrk="1" hangingPunct="1"/>
            <a:endParaRPr lang="zh-CN" altLang="en-US" dirty="0">
              <a:solidFill>
                <a:srgbClr val="03A6AF"/>
              </a:solidFill>
              <a:latin typeface="新宋体" panose="02010609030101010101" pitchFamily="49" charset="-122"/>
              <a:ea typeface="新宋体" panose="02010609030101010101" pitchFamily="49" charset="-122"/>
            </a:endParaRPr>
          </a:p>
          <a:p>
            <a:pPr algn="l" eaLnBrk="1" hangingPunct="1">
              <a:lnSpc>
                <a:spcPct val="150000"/>
              </a:lnSpc>
            </a:pPr>
            <a:r>
              <a:rPr lang="zh-CN" altLang="en-US" dirty="0">
                <a:solidFill>
                  <a:srgbClr val="03A6AF"/>
                </a:solidFill>
                <a:latin typeface="新宋体" panose="02010609030101010101" pitchFamily="49" charset="-122"/>
                <a:ea typeface="新宋体" panose="02010609030101010101" pitchFamily="49" charset="-122"/>
              </a:rPr>
              <a:t>一</a:t>
            </a:r>
            <a:r>
              <a:rPr lang="en-US" altLang="zh-CN" dirty="0">
                <a:solidFill>
                  <a:srgbClr val="03A6AF"/>
                </a:solidFill>
                <a:latin typeface="新宋体" panose="02010609030101010101" pitchFamily="49" charset="-122"/>
                <a:ea typeface="新宋体" panose="02010609030101010101" pitchFamily="49" charset="-122"/>
              </a:rPr>
              <a:t>.2019</a:t>
            </a:r>
            <a:r>
              <a:rPr lang="zh-CN" altLang="en-US" dirty="0">
                <a:solidFill>
                  <a:srgbClr val="03A6AF"/>
                </a:solidFill>
                <a:latin typeface="新宋体" panose="02010609030101010101" pitchFamily="49" charset="-122"/>
                <a:ea typeface="新宋体" panose="02010609030101010101" pitchFamily="49" charset="-122"/>
              </a:rPr>
              <a:t>年新员工入职培训达到</a:t>
            </a:r>
            <a:r>
              <a:rPr lang="en-US" altLang="zh-CN" dirty="0">
                <a:solidFill>
                  <a:srgbClr val="03A6AF"/>
                </a:solidFill>
                <a:latin typeface="新宋体" panose="02010609030101010101" pitchFamily="49" charset="-122"/>
                <a:ea typeface="新宋体" panose="02010609030101010101" pitchFamily="49" charset="-122"/>
              </a:rPr>
              <a:t>100%</a:t>
            </a:r>
            <a:r>
              <a:rPr lang="zh-CN" altLang="en-US" dirty="0">
                <a:solidFill>
                  <a:srgbClr val="03A6AF"/>
                </a:solidFill>
                <a:latin typeface="新宋体" panose="02010609030101010101" pitchFamily="49" charset="-122"/>
                <a:ea typeface="新宋体" panose="02010609030101010101" pitchFamily="49" charset="-122"/>
              </a:rPr>
              <a:t>，基本达到不培训不上岗。</a:t>
            </a:r>
            <a:endParaRPr lang="en-US" altLang="zh-CN" dirty="0">
              <a:solidFill>
                <a:srgbClr val="03A6AF"/>
              </a:solidFill>
              <a:latin typeface="新宋体" panose="02010609030101010101" pitchFamily="49" charset="-122"/>
              <a:ea typeface="新宋体" panose="02010609030101010101" pitchFamily="49" charset="-122"/>
            </a:endParaRPr>
          </a:p>
          <a:p>
            <a:pPr algn="l" eaLnBrk="1" hangingPunct="1">
              <a:lnSpc>
                <a:spcPct val="150000"/>
              </a:lnSpc>
            </a:pPr>
            <a:endParaRPr lang="en-US" altLang="zh-CN" dirty="0">
              <a:solidFill>
                <a:srgbClr val="03A6AF"/>
              </a:solidFill>
              <a:latin typeface="新宋体" panose="02010609030101010101" pitchFamily="49" charset="-122"/>
              <a:ea typeface="新宋体" panose="02010609030101010101" pitchFamily="49" charset="-122"/>
            </a:endParaRPr>
          </a:p>
          <a:p>
            <a:pPr eaLnBrk="1" hangingPunct="1">
              <a:lnSpc>
                <a:spcPct val="150000"/>
              </a:lnSpc>
            </a:pPr>
            <a:r>
              <a:rPr lang="zh-CN" altLang="en-US" dirty="0">
                <a:solidFill>
                  <a:srgbClr val="03A6AF"/>
                </a:solidFill>
                <a:latin typeface="新宋体" panose="02010609030101010101" pitchFamily="49" charset="-122"/>
                <a:ea typeface="新宋体" panose="02010609030101010101" pitchFamily="49" charset="-122"/>
              </a:rPr>
              <a:t>二、培训发展方向：新员工培训体系建设；基层骨干训练开展；培训文化的打造。</a:t>
            </a:r>
            <a:endParaRPr lang="en-US" altLang="zh-CN" dirty="0">
              <a:solidFill>
                <a:srgbClr val="03A6AF"/>
              </a:solidFill>
              <a:latin typeface="新宋体" panose="02010609030101010101" pitchFamily="49" charset="-122"/>
              <a:ea typeface="新宋体" panose="02010609030101010101" pitchFamily="49" charset="-122"/>
            </a:endParaRPr>
          </a:p>
          <a:p>
            <a:pPr eaLnBrk="1" hangingPunct="1">
              <a:lnSpc>
                <a:spcPct val="150000"/>
              </a:lnSpc>
            </a:pPr>
            <a:endParaRPr lang="zh-CN" altLang="en-US" dirty="0">
              <a:solidFill>
                <a:srgbClr val="03A6AF"/>
              </a:solidFill>
              <a:latin typeface="新宋体" panose="02010609030101010101" pitchFamily="49" charset="-122"/>
              <a:ea typeface="新宋体" panose="02010609030101010101" pitchFamily="49" charset="-122"/>
            </a:endParaRPr>
          </a:p>
          <a:p>
            <a:pPr eaLnBrk="1" hangingPunct="1">
              <a:lnSpc>
                <a:spcPct val="150000"/>
              </a:lnSpc>
            </a:pPr>
            <a:r>
              <a:rPr lang="zh-CN" altLang="en-US" dirty="0">
                <a:solidFill>
                  <a:srgbClr val="03A6AF"/>
                </a:solidFill>
                <a:latin typeface="新宋体" panose="02010609030101010101" pitchFamily="49" charset="-122"/>
                <a:ea typeface="新宋体" panose="02010609030101010101" pitchFamily="49" charset="-122"/>
              </a:rPr>
              <a:t>三、培训的实施与开展（从</a:t>
            </a:r>
            <a:r>
              <a:rPr lang="en-US" altLang="zh-CN" dirty="0">
                <a:solidFill>
                  <a:srgbClr val="03A6AF"/>
                </a:solidFill>
                <a:latin typeface="新宋体" panose="02010609030101010101" pitchFamily="49" charset="-122"/>
                <a:ea typeface="新宋体" panose="02010609030101010101" pitchFamily="49" charset="-122"/>
              </a:rPr>
              <a:t>1</a:t>
            </a:r>
            <a:r>
              <a:rPr lang="zh-CN" altLang="en-US" dirty="0">
                <a:solidFill>
                  <a:srgbClr val="03A6AF"/>
                </a:solidFill>
                <a:latin typeface="新宋体" panose="02010609030101010101" pitchFamily="49" charset="-122"/>
                <a:ea typeface="新宋体" panose="02010609030101010101" pitchFamily="49" charset="-122"/>
              </a:rPr>
              <a:t>月份</a:t>
            </a:r>
            <a:r>
              <a:rPr lang="en-US" altLang="zh-CN" dirty="0">
                <a:solidFill>
                  <a:srgbClr val="03A6AF"/>
                </a:solidFill>
                <a:latin typeface="新宋体" panose="02010609030101010101" pitchFamily="49" charset="-122"/>
                <a:ea typeface="新宋体" panose="02010609030101010101" pitchFamily="49" charset="-122"/>
              </a:rPr>
              <a:t>——4</a:t>
            </a:r>
            <a:r>
              <a:rPr lang="zh-CN" altLang="en-US" dirty="0">
                <a:solidFill>
                  <a:srgbClr val="03A6AF"/>
                </a:solidFill>
                <a:latin typeface="新宋体" panose="02010609030101010101" pitchFamily="49" charset="-122"/>
                <a:ea typeface="新宋体" panose="02010609030101010101" pitchFamily="49" charset="-122"/>
              </a:rPr>
              <a:t>月份）</a:t>
            </a:r>
            <a:endParaRPr lang="en-US" altLang="zh-CN" dirty="0">
              <a:solidFill>
                <a:srgbClr val="03A6AF"/>
              </a:solidFill>
              <a:latin typeface="新宋体" panose="02010609030101010101" pitchFamily="49" charset="-122"/>
              <a:ea typeface="新宋体" panose="02010609030101010101" pitchFamily="49" charset="-122"/>
            </a:endParaRPr>
          </a:p>
          <a:p>
            <a:pPr eaLnBrk="1" hangingPunct="1">
              <a:lnSpc>
                <a:spcPct val="150000"/>
              </a:lnSpc>
            </a:pPr>
            <a:r>
              <a:rPr lang="en-US" altLang="zh-CN" dirty="0">
                <a:solidFill>
                  <a:srgbClr val="03A6AF"/>
                </a:solidFill>
                <a:latin typeface="新宋体" panose="02010609030101010101" pitchFamily="49" charset="-122"/>
                <a:ea typeface="新宋体" panose="02010609030101010101" pitchFamily="49" charset="-122"/>
              </a:rPr>
              <a:t>1</a:t>
            </a:r>
            <a:r>
              <a:rPr lang="zh-CN" altLang="en-US" dirty="0">
                <a:solidFill>
                  <a:srgbClr val="03A6AF"/>
                </a:solidFill>
                <a:latin typeface="新宋体" panose="02010609030101010101" pitchFamily="49" charset="-122"/>
                <a:ea typeface="新宋体" panose="02010609030101010101" pitchFamily="49" charset="-122"/>
              </a:rPr>
              <a:t>、培训考核方式：心得报告、分享会</a:t>
            </a:r>
            <a:endParaRPr lang="zh-CN" altLang="en-US" dirty="0">
              <a:solidFill>
                <a:srgbClr val="03A6AF"/>
              </a:solidFill>
              <a:latin typeface="新宋体" panose="02010609030101010101" pitchFamily="49" charset="-122"/>
              <a:ea typeface="新宋体" panose="02010609030101010101" pitchFamily="49" charset="-122"/>
            </a:endParaRPr>
          </a:p>
          <a:p>
            <a:pPr eaLnBrk="1" hangingPunct="1">
              <a:lnSpc>
                <a:spcPct val="150000"/>
              </a:lnSpc>
            </a:pPr>
            <a:r>
              <a:rPr lang="en-US" altLang="zh-CN" dirty="0">
                <a:solidFill>
                  <a:srgbClr val="03A6AF"/>
                </a:solidFill>
                <a:latin typeface="新宋体" panose="02010609030101010101" pitchFamily="49" charset="-122"/>
                <a:ea typeface="新宋体" panose="02010609030101010101" pitchFamily="49" charset="-122"/>
              </a:rPr>
              <a:t>2</a:t>
            </a:r>
            <a:r>
              <a:rPr lang="zh-CN" altLang="en-US" dirty="0">
                <a:solidFill>
                  <a:srgbClr val="03A6AF"/>
                </a:solidFill>
                <a:latin typeface="新宋体" panose="02010609030101010101" pitchFamily="49" charset="-122"/>
                <a:ea typeface="新宋体" panose="02010609030101010101" pitchFamily="49" charset="-122"/>
              </a:rPr>
              <a:t>、培训亮点：培训文化打造与渗透、培训效果要比以前有所改进</a:t>
            </a:r>
            <a:endParaRPr lang="zh-CN" altLang="en-US" dirty="0">
              <a:solidFill>
                <a:srgbClr val="03A6AF"/>
              </a:solidFill>
              <a:latin typeface="新宋体" panose="02010609030101010101" pitchFamily="49" charset="-122"/>
              <a:ea typeface="新宋体" panose="02010609030101010101" pitchFamily="49" charset="-122"/>
            </a:endParaRPr>
          </a:p>
          <a:p>
            <a:pPr eaLnBrk="1" hangingPunct="1">
              <a:lnSpc>
                <a:spcPct val="150000"/>
              </a:lnSpc>
            </a:pPr>
            <a:endParaRPr lang="en-US" altLang="zh-CN" dirty="0">
              <a:solidFill>
                <a:srgbClr val="03A6AF"/>
              </a:solidFill>
              <a:latin typeface="新宋体" panose="02010609030101010101" pitchFamily="49" charset="-122"/>
              <a:ea typeface="新宋体" panose="02010609030101010101" pitchFamily="49" charset="-122"/>
            </a:endParaRPr>
          </a:p>
          <a:p>
            <a:pPr eaLnBrk="1" hangingPunct="1">
              <a:lnSpc>
                <a:spcPct val="150000"/>
              </a:lnSpc>
            </a:pPr>
            <a:r>
              <a:rPr lang="zh-CN" altLang="en-US" dirty="0">
                <a:solidFill>
                  <a:srgbClr val="03A6AF"/>
                </a:solidFill>
                <a:latin typeface="新宋体" panose="02010609030101010101" pitchFamily="49" charset="-122"/>
                <a:ea typeface="新宋体" panose="02010609030101010101" pitchFamily="49" charset="-122"/>
              </a:rPr>
              <a:t>四、</a:t>
            </a:r>
            <a:r>
              <a:rPr lang="en-US" altLang="zh-CN" dirty="0">
                <a:solidFill>
                  <a:srgbClr val="03A6AF"/>
                </a:solidFill>
                <a:latin typeface="新宋体" panose="02010609030101010101" pitchFamily="49" charset="-122"/>
                <a:ea typeface="新宋体" panose="02010609030101010101" pitchFamily="49" charset="-122"/>
              </a:rPr>
              <a:t>2019</a:t>
            </a:r>
            <a:r>
              <a:rPr lang="zh-CN" altLang="en-US" dirty="0">
                <a:solidFill>
                  <a:srgbClr val="03A6AF"/>
                </a:solidFill>
                <a:latin typeface="新宋体" panose="02010609030101010101" pitchFamily="49" charset="-122"/>
                <a:ea typeface="新宋体" panose="02010609030101010101" pitchFamily="49" charset="-122"/>
              </a:rPr>
              <a:t>年第一季度培训主题</a:t>
            </a:r>
            <a:r>
              <a:rPr lang="en-US" altLang="zh-CN" dirty="0">
                <a:solidFill>
                  <a:srgbClr val="03A6AF"/>
                </a:solidFill>
                <a:latin typeface="新宋体" panose="02010609030101010101" pitchFamily="49" charset="-122"/>
                <a:ea typeface="新宋体" panose="02010609030101010101" pitchFamily="49" charset="-122"/>
              </a:rPr>
              <a:t>《</a:t>
            </a:r>
            <a:r>
              <a:rPr lang="zh-CN" altLang="en-US" dirty="0">
                <a:solidFill>
                  <a:srgbClr val="03A6AF"/>
                </a:solidFill>
                <a:latin typeface="新宋体" panose="02010609030101010101" pitchFamily="49" charset="-122"/>
                <a:ea typeface="新宋体" panose="02010609030101010101" pitchFamily="49" charset="-122"/>
              </a:rPr>
              <a:t>绩效考核管理课程</a:t>
            </a:r>
            <a:r>
              <a:rPr lang="en-US" altLang="zh-CN" dirty="0">
                <a:solidFill>
                  <a:srgbClr val="03A6AF"/>
                </a:solidFill>
                <a:latin typeface="新宋体" panose="02010609030101010101" pitchFamily="49" charset="-122"/>
                <a:ea typeface="新宋体" panose="02010609030101010101" pitchFamily="49" charset="-122"/>
              </a:rPr>
              <a:t>》《</a:t>
            </a:r>
            <a:r>
              <a:rPr lang="zh-CN" altLang="en-US" dirty="0">
                <a:solidFill>
                  <a:srgbClr val="03A6AF"/>
                </a:solidFill>
                <a:latin typeface="新宋体" panose="02010609030101010101" pitchFamily="49" charset="-122"/>
                <a:ea typeface="新宋体" panose="02010609030101010101" pitchFamily="49" charset="-122"/>
              </a:rPr>
              <a:t>有效沟通</a:t>
            </a:r>
            <a:r>
              <a:rPr lang="en-US" altLang="zh-CN" dirty="0">
                <a:solidFill>
                  <a:srgbClr val="03A6AF"/>
                </a:solidFill>
                <a:latin typeface="新宋体" panose="02010609030101010101" pitchFamily="49" charset="-122"/>
                <a:ea typeface="新宋体" panose="02010609030101010101" pitchFamily="49" charset="-122"/>
              </a:rPr>
              <a:t>》</a:t>
            </a:r>
            <a:endParaRPr lang="en-US" altLang="zh-CN" dirty="0">
              <a:solidFill>
                <a:srgbClr val="03A6AF"/>
              </a:solidFill>
              <a:latin typeface="新宋体" panose="02010609030101010101" pitchFamily="49" charset="-122"/>
              <a:ea typeface="新宋体" panose="02010609030101010101" pitchFamily="49" charset="-122"/>
            </a:endParaRPr>
          </a:p>
          <a:p>
            <a:pPr eaLnBrk="1" hangingPunct="1"/>
            <a:endParaRPr lang="zh-CN" altLang="en-US" dirty="0">
              <a:solidFill>
                <a:srgbClr val="03A6AF"/>
              </a:solidFill>
              <a:latin typeface="新宋体" panose="02010609030101010101" pitchFamily="49" charset="-122"/>
              <a:ea typeface="新宋体" panose="02010609030101010101" pitchFamily="49" charset="-122"/>
            </a:endParaRPr>
          </a:p>
          <a:p>
            <a:pPr eaLnBrk="1" hangingPunct="1"/>
            <a:endParaRPr lang="zh-CN" altLang="en-US" dirty="0">
              <a:solidFill>
                <a:srgbClr val="03A6AF"/>
              </a:solidFill>
              <a:latin typeface="新宋体" panose="02010609030101010101" pitchFamily="49" charset="-122"/>
              <a:ea typeface="新宋体" panose="02010609030101010101" pitchFamily="49" charset="-122"/>
            </a:endParaRPr>
          </a:p>
          <a:p>
            <a:pPr algn="l" eaLnBrk="1" hangingPunct="1"/>
            <a:endParaRPr lang="en-US" altLang="zh-CN" dirty="0">
              <a:solidFill>
                <a:srgbClr val="03A6AF"/>
              </a:solidFill>
              <a:latin typeface="新宋体" panose="02010609030101010101" pitchFamily="49" charset="-122"/>
              <a:ea typeface="新宋体" panose="02010609030101010101" pitchFamily="49" charset="-122"/>
            </a:endParaRPr>
          </a:p>
          <a:p>
            <a:pPr algn="l" eaLnBrk="1" hangingPunct="1"/>
            <a:endParaRPr lang="zh-CN" altLang="en-US" b="0" dirty="0">
              <a:solidFill>
                <a:srgbClr val="03A6A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2668018" cy="538601"/>
              <a:chOff x="5043488" y="688658"/>
              <a:chExt cx="2668018" cy="538601"/>
            </a:xfrm>
          </p:grpSpPr>
          <p:sp>
            <p:nvSpPr>
              <p:cNvPr id="7" name="矩形 3"/>
              <p:cNvSpPr/>
              <p:nvPr/>
            </p:nvSpPr>
            <p:spPr>
              <a:xfrm>
                <a:off x="5667375" y="688658"/>
                <a:ext cx="2044131"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工伤统计表</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aphicFrame>
        <p:nvGraphicFramePr>
          <p:cNvPr id="29" name="Group 317"/>
          <p:cNvGraphicFramePr>
            <a:graphicFrameLocks noGrp="1"/>
          </p:cNvGraphicFramePr>
          <p:nvPr/>
        </p:nvGraphicFramePr>
        <p:xfrm>
          <a:off x="4812725" y="1841974"/>
          <a:ext cx="6689555" cy="4500355"/>
        </p:xfrm>
        <a:graphic>
          <a:graphicData uri="http://schemas.openxmlformats.org/drawingml/2006/table">
            <a:tbl>
              <a:tblPr/>
              <a:tblGrid>
                <a:gridCol w="595335"/>
                <a:gridCol w="389540"/>
                <a:gridCol w="688433"/>
                <a:gridCol w="738655"/>
                <a:gridCol w="739881"/>
                <a:gridCol w="587986"/>
                <a:gridCol w="689658"/>
                <a:gridCol w="554910"/>
                <a:gridCol w="556136"/>
                <a:gridCol w="333192"/>
                <a:gridCol w="815829"/>
              </a:tblGrid>
              <a:tr h="75156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年度</a:t>
                      </a:r>
                      <a:endParaRPr kumimoji="1"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1"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对比</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件数</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1"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公司</a:t>
                      </a:r>
                      <a:endParaRPr kumimoji="1"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支付</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医疗</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费用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伤残</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补偿金</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伙食</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费用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社保</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报销</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陪护</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工时</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陪护</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费用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人数</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鉴定</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结果</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23797">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2014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年度</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74</a:t>
                      </a:r>
                      <a:endParaRPr kumimoji="0" lang="zh-CN" altLang="en-US" sz="15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rgbClr val="FF0000"/>
                          </a:solidFill>
                          <a:effectLst/>
                          <a:latin typeface="黑体" panose="02010609060101010101" pitchFamily="49" charset="-122"/>
                          <a:ea typeface="黑体" panose="02010609060101010101" pitchFamily="49" charset="-122"/>
                        </a:rPr>
                        <a:t>84510</a:t>
                      </a:r>
                      <a:endParaRPr kumimoji="0" lang="zh-CN" altLang="en-US" sz="1500" b="1" i="0" u="none" strike="noStrike" cap="none" normalizeH="0" baseline="0">
                        <a:ln>
                          <a:noFill/>
                        </a:ln>
                        <a:solidFill>
                          <a:srgbClr val="FF0000"/>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CE8BA"/>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101814</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39690</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2081</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rgbClr val="2009C7"/>
                          </a:solidFill>
                          <a:effectLst/>
                          <a:latin typeface="黑体" panose="02010609060101010101" pitchFamily="49" charset="-122"/>
                          <a:ea typeface="黑体" panose="02010609060101010101" pitchFamily="49" charset="-122"/>
                        </a:rPr>
                        <a:t>59075</a:t>
                      </a:r>
                      <a:endParaRPr kumimoji="0" lang="zh-CN" altLang="en-US" sz="1500" b="1" i="0" u="none" strike="noStrike" cap="none" normalizeH="0" baseline="0">
                        <a:ln>
                          <a:noFill/>
                        </a:ln>
                        <a:solidFill>
                          <a:srgbClr val="2009C7"/>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CE8BA"/>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41</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天</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正常工时</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9</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级</a:t>
                      </a: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10</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级</a:t>
                      </a: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9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不达级</a:t>
                      </a:r>
                      <a:r>
                        <a:rPr kumimoji="0" lang="en-US" altLang="zh-CN" sz="9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r>
                        <a:rPr kumimoji="0" lang="zh-CN" altLang="en-US" sz="9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en-US" altLang="zh-CN" sz="9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26802">
                <a:tc vMerge="1">
                  <a:tcPr/>
                </a:tc>
                <a:tc vMerge="1">
                  <a:tcPr/>
                </a:tc>
                <a:tc vMerge="1">
                  <a:tcPr/>
                </a:tc>
                <a:tc gridSpan="3">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900" b="1" i="0" u="none" strike="noStrike" cap="none" normalizeH="0" baseline="0">
                          <a:ln>
                            <a:noFill/>
                          </a:ln>
                          <a:solidFill>
                            <a:schemeClr val="tx1"/>
                          </a:solidFill>
                          <a:effectLst/>
                          <a:latin typeface="黑体" panose="02010609060101010101" pitchFamily="49" charset="-122"/>
                          <a:ea typeface="黑体" panose="02010609060101010101" pitchFamily="49" charset="-122"/>
                        </a:rPr>
                        <a:t>143585</a:t>
                      </a:r>
                      <a:r>
                        <a:rPr kumimoji="0" lang="zh-CN" altLang="en-US" sz="1900" b="1" i="0" u="none" strike="noStrike" cap="none" normalizeH="0" baseline="0">
                          <a:ln>
                            <a:noFill/>
                          </a:ln>
                          <a:solidFill>
                            <a:schemeClr val="tx1"/>
                          </a:solidFill>
                          <a:effectLst/>
                          <a:latin typeface="黑体" panose="02010609060101010101" pitchFamily="49" charset="-122"/>
                          <a:ea typeface="黑体" panose="02010609060101010101" pitchFamily="49" charset="-122"/>
                        </a:rPr>
                        <a:t>元</a:t>
                      </a:r>
                      <a:endParaRPr kumimoji="0" lang="zh-CN" altLang="en-US" sz="19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cPr/>
                </a:tc>
                <a:tc hMerge="1">
                  <a:tcPr/>
                </a:tc>
                <a:tc vMerge="1">
                  <a:tcPr/>
                </a:tc>
                <a:tc vMerge="1">
                  <a:tcPr/>
                </a:tc>
                <a:tc vMerge="1">
                  <a:tcPr/>
                </a:tc>
                <a:tc vMerge="1">
                  <a:tcPr/>
                </a:tc>
                <a:tc vMerge="1">
                  <a:tcPr/>
                </a:tc>
              </a:tr>
              <a:tr h="623797">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2013</a:t>
                      </a:r>
                      <a:endPar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年度</a:t>
                      </a:r>
                      <a:endParaRPr kumimoji="0" lang="zh-CN" altLang="en-US"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49</a:t>
                      </a:r>
                      <a:endParaRPr kumimoji="0" lang="en-US" altLang="zh-CN" sz="15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rgbClr val="FF0000"/>
                          </a:solidFill>
                          <a:effectLst/>
                          <a:latin typeface="黑体" panose="02010609060101010101" pitchFamily="49" charset="-122"/>
                          <a:ea typeface="黑体" panose="02010609060101010101" pitchFamily="49" charset="-122"/>
                        </a:rPr>
                        <a:t>99958</a:t>
                      </a:r>
                      <a:endParaRPr kumimoji="0" lang="zh-CN" altLang="en-US" sz="1500" b="1" i="0" u="none" strike="noStrike" cap="none" normalizeH="0" baseline="0">
                        <a:ln>
                          <a:noFill/>
                        </a:ln>
                        <a:solidFill>
                          <a:srgbClr val="FF0000"/>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CE8BA"/>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90790</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59771</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4194</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rgbClr val="2009C7"/>
                          </a:solidFill>
                          <a:effectLst/>
                          <a:latin typeface="黑体" panose="02010609060101010101" pitchFamily="49" charset="-122"/>
                          <a:ea typeface="黑体" panose="02010609060101010101" pitchFamily="49" charset="-122"/>
                        </a:rPr>
                        <a:t>54797</a:t>
                      </a:r>
                      <a:endParaRPr kumimoji="0" lang="zh-CN" altLang="en-US" sz="1500" b="1" i="0" u="none" strike="noStrike" cap="none" normalizeH="0" baseline="0">
                        <a:ln>
                          <a:noFill/>
                        </a:ln>
                        <a:solidFill>
                          <a:srgbClr val="2009C7"/>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CE8BA"/>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90</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天</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正常工时</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8</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级</a:t>
                      </a: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10</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级</a:t>
                      </a: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23797">
                <a:tc vMerge="1">
                  <a:tcPr/>
                </a:tc>
                <a:tc vMerge="1">
                  <a:tcPr/>
                </a:tc>
                <a:tc vMerge="1">
                  <a:tcPr/>
                </a:tc>
                <a:tc gridSpan="3">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900" b="1" i="0" u="none" strike="noStrike" cap="none" normalizeH="0" baseline="0">
                          <a:ln>
                            <a:noFill/>
                          </a:ln>
                          <a:solidFill>
                            <a:schemeClr val="tx1"/>
                          </a:solidFill>
                          <a:effectLst/>
                          <a:latin typeface="黑体" panose="02010609060101010101" pitchFamily="49" charset="-122"/>
                          <a:ea typeface="黑体" panose="02010609060101010101" pitchFamily="49" charset="-122"/>
                        </a:rPr>
                        <a:t>154755</a:t>
                      </a:r>
                      <a:r>
                        <a:rPr kumimoji="0" lang="zh-CN" altLang="en-US" sz="1900" b="1" i="0" u="none" strike="noStrike" cap="none" normalizeH="0" baseline="0">
                          <a:ln>
                            <a:noFill/>
                          </a:ln>
                          <a:solidFill>
                            <a:schemeClr val="tx1"/>
                          </a:solidFill>
                          <a:effectLst/>
                          <a:latin typeface="黑体" panose="02010609060101010101" pitchFamily="49" charset="-122"/>
                          <a:ea typeface="黑体" panose="02010609060101010101" pitchFamily="49" charset="-122"/>
                        </a:rPr>
                        <a:t>元</a:t>
                      </a:r>
                      <a:endParaRPr kumimoji="0" lang="zh-CN" altLang="en-US" sz="19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cPr/>
                </a:tc>
                <a:tc hMerge="1">
                  <a:tcPr/>
                </a:tc>
                <a:tc vMerge="1">
                  <a:tcPr/>
                </a:tc>
                <a:tc vMerge="1">
                  <a:tcPr/>
                </a:tc>
                <a:tc vMerge="1">
                  <a:tcPr/>
                </a:tc>
                <a:tc vMerge="1">
                  <a:tcPr/>
                </a:tc>
                <a:tc vMerge="1">
                  <a:tcPr/>
                </a:tc>
              </a:tr>
              <a:tr h="626802">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2012</a:t>
                      </a:r>
                      <a:endPar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年度</a:t>
                      </a:r>
                      <a:endParaRPr kumimoji="0" lang="zh-CN" altLang="en-US"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68</a:t>
                      </a:r>
                      <a:endParaRPr kumimoji="0" lang="en-US" altLang="zh-CN" sz="15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dirty="0">
                          <a:ln>
                            <a:noFill/>
                          </a:ln>
                          <a:solidFill>
                            <a:srgbClr val="FF0000"/>
                          </a:solidFill>
                          <a:effectLst/>
                          <a:latin typeface="黑体" panose="02010609060101010101" pitchFamily="49" charset="-122"/>
                          <a:ea typeface="黑体" panose="02010609060101010101" pitchFamily="49" charset="-122"/>
                        </a:rPr>
                        <a:t>6154</a:t>
                      </a:r>
                      <a:endParaRPr kumimoji="0" lang="zh-CN" altLang="en-US" sz="1500" b="1" i="0" u="none" strike="noStrike" cap="none" normalizeH="0" baseline="0" dirty="0">
                        <a:ln>
                          <a:noFill/>
                        </a:ln>
                        <a:solidFill>
                          <a:srgbClr val="FF0000"/>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CE8BA"/>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4906</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44408</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a:ln>
                            <a:noFill/>
                          </a:ln>
                          <a:solidFill>
                            <a:schemeClr val="tx1"/>
                          </a:solidFill>
                          <a:effectLst/>
                          <a:latin typeface="黑体" panose="02010609060101010101" pitchFamily="49" charset="-122"/>
                          <a:ea typeface="黑体" panose="02010609060101010101" pitchFamily="49" charset="-122"/>
                        </a:rPr>
                        <a:t>2565</a:t>
                      </a:r>
                      <a:endParaRPr kumimoji="0" lang="zh-CN" altLang="en-US" sz="1500" b="1" i="0" u="none" strike="noStrike" cap="none" normalizeH="0" baseline="0">
                        <a:ln>
                          <a:noFill/>
                        </a:ln>
                        <a:solidFill>
                          <a:schemeClr val="tx1"/>
                        </a:solidFill>
                        <a:effectLst/>
                        <a:latin typeface="黑体" panose="02010609060101010101" pitchFamily="49" charset="-122"/>
                        <a:ea typeface="黑体" panose="02010609060101010101" pitchFamily="49" charset="-122"/>
                      </a:endParaRPr>
                    </a:p>
                  </a:txBody>
                  <a:tcPr marL="70559" marR="70559" marT="35279" marB="3527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500" b="1" i="0" u="none" strike="noStrike" cap="none" normalizeH="0" baseline="0" dirty="0">
                          <a:ln>
                            <a:noFill/>
                          </a:ln>
                          <a:solidFill>
                            <a:srgbClr val="2009C7"/>
                          </a:solidFill>
                          <a:effectLst/>
                          <a:latin typeface="黑体" panose="02010609060101010101" pitchFamily="49" charset="-122"/>
                          <a:ea typeface="黑体" panose="02010609060101010101" pitchFamily="49" charset="-122"/>
                        </a:rPr>
                        <a:t>45725</a:t>
                      </a:r>
                      <a:endParaRPr kumimoji="0" lang="zh-CN" altLang="en-US" sz="1500" b="1" i="0" u="none" strike="noStrike" cap="none" normalizeH="0" baseline="0" dirty="0">
                        <a:ln>
                          <a:noFill/>
                        </a:ln>
                        <a:solidFill>
                          <a:srgbClr val="2009C7"/>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CE8BA"/>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36</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天</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正常工时</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1</a:t>
                      </a:r>
                      <a:endParaRPr kumimoji="0" lang="zh-CN" altLang="en-US"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级</a:t>
                      </a: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人</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23797">
                <a:tc vMerge="1">
                  <a:tcPr/>
                </a:tc>
                <a:tc vMerge="1">
                  <a:tcPr/>
                </a:tc>
                <a:tc vMerge="1">
                  <a:tcPr/>
                </a:tc>
                <a:tc gridSpan="3">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9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51879</a:t>
                      </a:r>
                      <a:r>
                        <a:rPr kumimoji="0" lang="zh-CN" altLang="en-US" sz="19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元</a:t>
                      </a:r>
                      <a:endParaRPr kumimoji="0" lang="zh-CN" altLang="en-US" sz="19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L="94366" marR="94366" marT="47183" marB="4718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cPr/>
                </a:tc>
                <a:tc hMerge="1">
                  <a:tcPr/>
                </a:tc>
                <a:tc vMerge="1">
                  <a:tcPr/>
                </a:tc>
                <a:tc vMerge="1">
                  <a:tcPr/>
                </a:tc>
                <a:tc vMerge="1">
                  <a:tcPr/>
                </a:tc>
                <a:tc vMerge="1">
                  <a:tcPr/>
                </a:tc>
                <a:tc vMerge="1">
                  <a:tcPr/>
                </a:tc>
              </a:tr>
            </a:tbl>
          </a:graphicData>
        </a:graphic>
      </p:graphicFrame>
      <p:sp>
        <p:nvSpPr>
          <p:cNvPr id="30" name="Text Box 9"/>
          <p:cNvSpPr txBox="1">
            <a:spLocks noChangeArrowheads="1"/>
          </p:cNvSpPr>
          <p:nvPr/>
        </p:nvSpPr>
        <p:spPr bwMode="auto">
          <a:xfrm>
            <a:off x="326117" y="2372514"/>
            <a:ext cx="429401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r>
              <a:rPr lang="en-US" altLang="zh-CN" sz="2400" dirty="0">
                <a:latin typeface="华文细黑" panose="02010600040101010101" pitchFamily="2" charset="-122"/>
                <a:ea typeface="华文细黑" panose="02010600040101010101" pitchFamily="2" charset="-122"/>
              </a:rPr>
              <a:t>2019</a:t>
            </a:r>
            <a:r>
              <a:rPr lang="zh-CN" altLang="en-US" sz="2400" dirty="0">
                <a:latin typeface="华文细黑" panose="02010600040101010101" pitchFamily="2" charset="-122"/>
                <a:ea typeface="华文细黑" panose="02010600040101010101" pitchFamily="2" charset="-122"/>
              </a:rPr>
              <a:t>年</a:t>
            </a:r>
            <a:r>
              <a:rPr lang="en-US" altLang="zh-CN" sz="2400" dirty="0">
                <a:latin typeface="华文细黑" panose="02010600040101010101" pitchFamily="2" charset="-122"/>
                <a:ea typeface="华文细黑" panose="02010600040101010101" pitchFamily="2" charset="-122"/>
              </a:rPr>
              <a:t>-2019</a:t>
            </a:r>
            <a:r>
              <a:rPr lang="zh-CN" altLang="en-US" sz="2400" dirty="0">
                <a:latin typeface="华文细黑" panose="02010600040101010101" pitchFamily="2" charset="-122"/>
                <a:ea typeface="华文细黑" panose="02010600040101010101" pitchFamily="2" charset="-122"/>
              </a:rPr>
              <a:t>年：三年的工伤总费用对比一览表</a:t>
            </a:r>
            <a:endParaRPr lang="en-US" altLang="zh-CN" sz="2400" dirty="0">
              <a:latin typeface="华文细黑" panose="02010600040101010101" pitchFamily="2" charset="-122"/>
              <a:ea typeface="华文细黑" panose="02010600040101010101" pitchFamily="2" charset="-122"/>
            </a:endParaRPr>
          </a:p>
          <a:p>
            <a:pPr eaLnBrk="1" hangingPunct="1"/>
            <a:endParaRPr lang="zh-CN" altLang="en-US" sz="2400" dirty="0">
              <a:latin typeface="华文细黑" panose="02010600040101010101" pitchFamily="2" charset="-122"/>
              <a:ea typeface="华文细黑" panose="02010600040101010101" pitchFamily="2" charset="-122"/>
            </a:endParaRPr>
          </a:p>
          <a:p>
            <a:pPr eaLnBrk="1" hangingPunct="1"/>
            <a:endParaRPr lang="zh-CN" altLang="en-US" sz="2400" dirty="0">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2668018" cy="538601"/>
              <a:chOff x="5043488" y="688658"/>
              <a:chExt cx="2668018" cy="538601"/>
            </a:xfrm>
          </p:grpSpPr>
          <p:sp>
            <p:nvSpPr>
              <p:cNvPr id="7" name="矩形 3"/>
              <p:cNvSpPr/>
              <p:nvPr/>
            </p:nvSpPr>
            <p:spPr>
              <a:xfrm>
                <a:off x="5667375" y="688658"/>
                <a:ext cx="2044131"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工伤统计表</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30" name="Text Box 9"/>
          <p:cNvSpPr txBox="1">
            <a:spLocks noChangeArrowheads="1"/>
          </p:cNvSpPr>
          <p:nvPr/>
        </p:nvSpPr>
        <p:spPr bwMode="auto">
          <a:xfrm>
            <a:off x="326117" y="2372514"/>
            <a:ext cx="427796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r>
              <a:rPr lang="en-US" altLang="zh-CN" sz="2400" dirty="0">
                <a:latin typeface="华文细黑" panose="02010600040101010101" pitchFamily="2" charset="-122"/>
                <a:ea typeface="华文细黑" panose="02010600040101010101" pitchFamily="2" charset="-122"/>
              </a:rPr>
              <a:t>2019</a:t>
            </a:r>
            <a:r>
              <a:rPr lang="zh-CN" altLang="en-US" sz="2400" dirty="0">
                <a:latin typeface="华文细黑" panose="02010600040101010101" pitchFamily="2" charset="-122"/>
                <a:ea typeface="华文细黑" panose="02010600040101010101" pitchFamily="2" charset="-122"/>
              </a:rPr>
              <a:t>年度：各部重点工伤的费用详细支出之表</a:t>
            </a:r>
            <a:endParaRPr lang="en-US" altLang="zh-CN" sz="2400" dirty="0">
              <a:latin typeface="华文细黑" panose="02010600040101010101" pitchFamily="2" charset="-122"/>
              <a:ea typeface="华文细黑" panose="02010600040101010101" pitchFamily="2" charset="-122"/>
            </a:endParaRPr>
          </a:p>
          <a:p>
            <a:pPr eaLnBrk="1" hangingPunct="1"/>
            <a:endParaRPr lang="zh-CN" altLang="en-US" sz="2400" dirty="0">
              <a:latin typeface="华文细黑" panose="02010600040101010101" pitchFamily="2" charset="-122"/>
              <a:ea typeface="华文细黑" panose="02010600040101010101" pitchFamily="2" charset="-122"/>
            </a:endParaRPr>
          </a:p>
          <a:p>
            <a:pPr eaLnBrk="1" hangingPunct="1"/>
            <a:endParaRPr lang="zh-CN" altLang="en-US" sz="2400" dirty="0">
              <a:latin typeface="华文细黑" panose="02010600040101010101" pitchFamily="2" charset="-122"/>
              <a:ea typeface="华文细黑" panose="02010600040101010101" pitchFamily="2" charset="-122"/>
            </a:endParaRPr>
          </a:p>
        </p:txBody>
      </p:sp>
      <p:graphicFrame>
        <p:nvGraphicFramePr>
          <p:cNvPr id="12" name="Group 1264"/>
          <p:cNvGraphicFramePr>
            <a:graphicFrameLocks noGrp="1"/>
          </p:cNvGraphicFramePr>
          <p:nvPr/>
        </p:nvGraphicFramePr>
        <p:xfrm>
          <a:off x="4812725" y="1791505"/>
          <a:ext cx="6906596" cy="4556522"/>
        </p:xfrm>
        <a:graphic>
          <a:graphicData uri="http://schemas.openxmlformats.org/drawingml/2006/table">
            <a:tbl>
              <a:tblPr/>
              <a:tblGrid>
                <a:gridCol w="538192"/>
                <a:gridCol w="391637"/>
                <a:gridCol w="756178"/>
                <a:gridCol w="754947"/>
                <a:gridCol w="834999"/>
                <a:gridCol w="676127"/>
                <a:gridCol w="2954516"/>
              </a:tblGrid>
              <a:tr h="481857">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序号</a:t>
                      </a:r>
                      <a:endParaRPr kumimoji="0" lang="zh-CN" altLang="en-US" sz="14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部门汇总</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grid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重点工伤人员总费用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grid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工伤费用明细备注</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r>
              <a:tr h="290124">
                <a:tc rowSpan="10">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4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10">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rPr>
                        <a:t>*</a:t>
                      </a:r>
                      <a:endParaRPr kumimoji="0" lang="en-US" altLang="zh-CN" sz="14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rPr>
                        <a:t>* </a:t>
                      </a:r>
                      <a:endParaRPr kumimoji="0" lang="en-US" altLang="zh-CN" sz="14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rPr>
                        <a:t>  </a:t>
                      </a:r>
                      <a:r>
                        <a:rPr kumimoji="0" lang="zh-CN" altLang="en-US" sz="14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rPr>
                        <a:t>部</a:t>
                      </a:r>
                      <a:endParaRPr kumimoji="0" lang="zh-CN" altLang="en-US" sz="1400" b="1" i="0" u="none" strike="noStrike" cap="none" normalizeH="0" baseline="0">
                        <a:ln>
                          <a:noFill/>
                        </a:ln>
                        <a:solidFill>
                          <a:srgbClr val="000000"/>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10">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53957</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3">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梁</a:t>
                      </a: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3">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26809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20530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伤残补助金</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6130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碎料时胶头碰右腿胫骨骨折</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149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住院伙食费</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刘</a:t>
                      </a: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10479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5879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模具压上右手</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4600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伤残补助金</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薛</a:t>
                      </a: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5252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5252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左脚跟腱开放性断裂</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4430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4430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右环指切割伤并神经血管肌腱损伤</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潘</a:t>
                      </a: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3637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3637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模具划伤右手中指</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吴</a:t>
                      </a: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3351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3121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左拇指伸肌腱陈旧性断裂缺失</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230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住院伙食费</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rowSpan="4">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4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4">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华文细黑" panose="02010600040101010101" pitchFamily="2" charset="-122"/>
                          <a:ea typeface="华文细黑" panose="02010600040101010101" pitchFamily="2" charset="-122"/>
                        </a:rPr>
                        <a:t>* </a:t>
                      </a:r>
                      <a:endParaRPr kumimoji="0" lang="en-US" altLang="zh-CN" sz="1400" b="1" i="0" u="none" strike="noStrike" cap="none" normalizeH="0" baseline="0" dirty="0">
                        <a:ln>
                          <a:noFill/>
                        </a:ln>
                        <a:solidFill>
                          <a:srgbClr val="000000"/>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rgbClr val="000000"/>
                          </a:solidFill>
                          <a:effectLst/>
                          <a:latin typeface="华文细黑" panose="02010600040101010101" pitchFamily="2" charset="-122"/>
                          <a:ea typeface="华文细黑" panose="02010600040101010101" pitchFamily="2" charset="-122"/>
                        </a:rPr>
                        <a:t>*   </a:t>
                      </a:r>
                      <a:r>
                        <a:rPr kumimoji="0" lang="zh-CN" altLang="en-US" sz="1400" b="1" i="0" u="none" strike="noStrike" cap="none" normalizeH="0" baseline="0" dirty="0">
                          <a:ln>
                            <a:noFill/>
                          </a:ln>
                          <a:solidFill>
                            <a:srgbClr val="000000"/>
                          </a:solidFill>
                          <a:effectLst/>
                          <a:latin typeface="华文细黑" panose="02010600040101010101" pitchFamily="2" charset="-122"/>
                          <a:ea typeface="华文细黑" panose="02010600040101010101" pitchFamily="2" charset="-122"/>
                        </a:rPr>
                        <a:t>部</a:t>
                      </a:r>
                      <a:endParaRPr kumimoji="0" lang="zh-CN" altLang="en-US" sz="1400" b="1" i="0" u="none" strike="noStrike" cap="none" normalizeH="0" baseline="0" dirty="0">
                        <a:ln>
                          <a:noFill/>
                        </a:ln>
                        <a:solidFill>
                          <a:srgbClr val="000000"/>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4">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40063</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陈</a:t>
                      </a: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19885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98546" marR="98546" marT="49273" marB="4927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19519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右桡前远端螺旋型骨折</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366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住院伙食费</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t"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林</a:t>
                      </a: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t"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14560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t"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14560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t"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一次性伤残补助金</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90124">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张</a:t>
                      </a: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endParaRPr kumimoji="0" lang="zh-CN" altLang="en-US"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5618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r" defTabSz="914400" rtl="0" eaLnBrk="0" fontAlgn="ctr" latinLnBrk="0" hangingPunct="0">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5618 </a:t>
                      </a:r>
                      <a:endParaRPr kumimoji="0" lang="en-US" altLang="zh-CN" sz="14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just" defTabSz="914400" rtl="0" eaLnBrk="0" fontAlgn="ctr"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右手舟状骨断裂</a:t>
                      </a:r>
                      <a:endParaRPr kumimoji="0" lang="zh-CN" altLang="en-US" sz="14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70938" marR="70938" marT="35470" marB="3547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2668018" cy="538601"/>
              <a:chOff x="5043488" y="688658"/>
              <a:chExt cx="2668018" cy="538601"/>
            </a:xfrm>
          </p:grpSpPr>
          <p:sp>
            <p:nvSpPr>
              <p:cNvPr id="7" name="矩形 3"/>
              <p:cNvSpPr/>
              <p:nvPr/>
            </p:nvSpPr>
            <p:spPr>
              <a:xfrm>
                <a:off x="5667375" y="688658"/>
                <a:ext cx="2044131"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工伤统计表</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30" name="Text Box 9"/>
          <p:cNvSpPr txBox="1">
            <a:spLocks noChangeArrowheads="1"/>
          </p:cNvSpPr>
          <p:nvPr/>
        </p:nvSpPr>
        <p:spPr bwMode="auto">
          <a:xfrm>
            <a:off x="326117" y="2372514"/>
            <a:ext cx="38627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r>
              <a:rPr lang="en-US" altLang="zh-CN" sz="2400" dirty="0">
                <a:latin typeface="华文细黑" panose="02010600040101010101" pitchFamily="2" charset="-122"/>
                <a:ea typeface="华文细黑" panose="02010600040101010101" pitchFamily="2" charset="-122"/>
              </a:rPr>
              <a:t>2019</a:t>
            </a:r>
            <a:r>
              <a:rPr lang="zh-CN" altLang="en-US" sz="2400" dirty="0">
                <a:latin typeface="华文细黑" panose="02010600040101010101" pitchFamily="2" charset="-122"/>
                <a:ea typeface="华文细黑" panose="02010600040101010101" pitchFamily="2" charset="-122"/>
              </a:rPr>
              <a:t>年度：各部工伤人员之工龄与工伤原因分析如下</a:t>
            </a:r>
            <a:endParaRPr lang="zh-CN" altLang="en-US" sz="2400" dirty="0">
              <a:latin typeface="华文细黑" panose="02010600040101010101" pitchFamily="2" charset="-122"/>
              <a:ea typeface="华文细黑" panose="02010600040101010101" pitchFamily="2" charset="-122"/>
            </a:endParaRPr>
          </a:p>
          <a:p>
            <a:pPr eaLnBrk="1" hangingPunct="1"/>
            <a:endParaRPr lang="zh-CN" altLang="en-US" sz="2400" dirty="0">
              <a:latin typeface="华文细黑" panose="02010600040101010101" pitchFamily="2" charset="-122"/>
              <a:ea typeface="华文细黑" panose="02010600040101010101" pitchFamily="2" charset="-122"/>
            </a:endParaRPr>
          </a:p>
          <a:p>
            <a:pPr eaLnBrk="1" hangingPunct="1"/>
            <a:endParaRPr lang="zh-CN" altLang="en-US" sz="2400" dirty="0">
              <a:latin typeface="华文细黑" panose="02010600040101010101" pitchFamily="2" charset="-122"/>
              <a:ea typeface="华文细黑" panose="02010600040101010101" pitchFamily="2" charset="-122"/>
            </a:endParaRPr>
          </a:p>
        </p:txBody>
      </p:sp>
      <p:graphicFrame>
        <p:nvGraphicFramePr>
          <p:cNvPr id="32" name="Group 210"/>
          <p:cNvGraphicFramePr>
            <a:graphicFrameLocks noGrp="1"/>
          </p:cNvGraphicFramePr>
          <p:nvPr/>
        </p:nvGraphicFramePr>
        <p:xfrm>
          <a:off x="4367931" y="2057795"/>
          <a:ext cx="7341754" cy="4190326"/>
        </p:xfrm>
        <a:graphic>
          <a:graphicData uri="http://schemas.openxmlformats.org/drawingml/2006/table">
            <a:tbl>
              <a:tblPr/>
              <a:tblGrid>
                <a:gridCol w="674120"/>
                <a:gridCol w="672782"/>
                <a:gridCol w="672782"/>
                <a:gridCol w="489540"/>
                <a:gridCol w="428013"/>
                <a:gridCol w="476164"/>
                <a:gridCol w="477501"/>
                <a:gridCol w="477502"/>
                <a:gridCol w="477501"/>
                <a:gridCol w="476164"/>
                <a:gridCol w="505590"/>
                <a:gridCol w="504253"/>
                <a:gridCol w="505590"/>
                <a:gridCol w="504252"/>
              </a:tblGrid>
              <a:tr h="306297">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 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101576" marR="101576" marT="50788" marB="5078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医疗</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费用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101576" marR="101576" marT="50788" marB="5078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伤残</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补助</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101576" marR="101576" marT="50788" marB="5078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伙食费用</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101576" marR="101576" marT="50788" marB="5078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件数</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101576" marR="101576" marT="50788" marB="50788"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gridSpan="5">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中宋" panose="02010600040101010101" pitchFamily="2" charset="-122"/>
                          <a:ea typeface="华文中宋" panose="02010600040101010101" pitchFamily="2" charset="-122"/>
                        </a:rPr>
                        <a:t>工伤发生时（工龄）</a:t>
                      </a:r>
                      <a:endParaRPr kumimoji="0" lang="zh-CN" altLang="en-US"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101576" marR="101576" marT="50788" marB="5078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hMerge="1">
                  <a:tcPr/>
                </a:tc>
                <a:tc hMerge="1">
                  <a:tcPr/>
                </a:tc>
                <a:tc hMerge="1">
                  <a:tcPr/>
                </a:tc>
                <a:tc gridSpan="4">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中宋" panose="02010600040101010101" pitchFamily="2" charset="-122"/>
                          <a:ea typeface="华文中宋" panose="02010600040101010101" pitchFamily="2" charset="-122"/>
                        </a:rPr>
                        <a:t>工伤原因（人数）</a:t>
                      </a:r>
                      <a:endParaRPr kumimoji="0" lang="zh-CN" altLang="en-US" sz="17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L="101576" marR="101576" marT="50788" marB="50788"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cPr/>
                </a:tc>
                <a:tc hMerge="1">
                  <a:tcPr/>
                </a:tc>
                <a:tc hMerge="1">
                  <a:tcPr/>
                </a:tc>
              </a:tr>
              <a:tr h="522978">
                <a:tc vMerge="1">
                  <a:tcPr/>
                </a:tc>
                <a:tc vMerge="1">
                  <a:tcPr/>
                </a:tc>
                <a:tc vMerge="1">
                  <a:tcPr/>
                </a:tc>
                <a:tc vMerge="1">
                  <a:tcPr/>
                </a:tc>
                <a:tc vMerge="1">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月</a:t>
                      </a:r>
                      <a:endParaRPr kumimoji="0" lang="en-US" altLang="zh-CN"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之内</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半年</a:t>
                      </a:r>
                      <a:endParaRPr kumimoji="0" lang="en-US" altLang="zh-CN"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之内</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年</a:t>
                      </a:r>
                      <a:endParaRPr kumimoji="0" lang="en-US" altLang="zh-CN"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之内</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年之内</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年</a:t>
                      </a:r>
                      <a:endParaRPr kumimoji="0" lang="en-US" altLang="zh-CN"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以上</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安全意识</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违规操作</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设备异常</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其他原因</a:t>
                      </a:r>
                      <a:endParaRPr kumimoji="0" lang="zh-CN" altLang="en-US" sz="12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32788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25130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471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21724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13200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677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8290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409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7699</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351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2866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1388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964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420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a:t>
                      </a: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部</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264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335723">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合计</a:t>
                      </a:r>
                      <a:endParaRPr kumimoji="0" lang="zh-CN" altLang="en-US"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77043" marR="77043" marT="38524" marB="3852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76403</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38330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1908</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74</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FF0000"/>
                          </a:solidFill>
                          <a:effectLst/>
                          <a:latin typeface="华文细黑" panose="02010600040101010101" pitchFamily="2" charset="-122"/>
                          <a:ea typeface="华文细黑" panose="02010600040101010101" pitchFamily="2" charset="-122"/>
                        </a:rPr>
                        <a:t>13</a:t>
                      </a:r>
                      <a:endParaRPr kumimoji="0" lang="en-US" altLang="zh-CN" sz="2000" b="1" i="0" u="none" strike="noStrike" cap="none" normalizeH="0" baseline="0">
                        <a:ln>
                          <a:noFill/>
                        </a:ln>
                        <a:solidFill>
                          <a:srgbClr val="FF0000"/>
                        </a:solidFill>
                        <a:effectLst/>
                        <a:latin typeface="华文细黑" panose="02010600040101010101" pitchFamily="2" charset="-122"/>
                        <a:ea typeface="华文细黑" panose="02010600040101010101" pitchFamily="2" charset="-122"/>
                      </a:endParaRPr>
                    </a:p>
                  </a:txBody>
                  <a:tcPr marL="8025" marR="8025" marT="8025" marB="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rgbClr val="FF0000"/>
                          </a:solidFill>
                          <a:effectLst/>
                          <a:latin typeface="华文细黑" panose="02010600040101010101" pitchFamily="2" charset="-122"/>
                          <a:ea typeface="华文细黑" panose="02010600040101010101" pitchFamily="2" charset="-122"/>
                        </a:rPr>
                        <a:t>28</a:t>
                      </a:r>
                      <a:endParaRPr kumimoji="0" lang="en-US" altLang="zh-CN" sz="2000" b="1" i="0" u="none" strike="noStrike" cap="none" normalizeH="0" baseline="0" dirty="0">
                        <a:ln>
                          <a:noFill/>
                        </a:ln>
                        <a:solidFill>
                          <a:srgbClr val="FF0000"/>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10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6</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rgbClr val="FF0000"/>
                          </a:solidFill>
                          <a:effectLst/>
                          <a:latin typeface="华文细黑" panose="02010600040101010101" pitchFamily="2" charset="-122"/>
                          <a:ea typeface="华文细黑" panose="02010600040101010101" pitchFamily="2" charset="-122"/>
                        </a:rPr>
                        <a:t>17</a:t>
                      </a:r>
                      <a:endParaRPr kumimoji="0" lang="en-US" altLang="zh-CN" sz="2000" b="1" i="0" u="none" strike="noStrike" cap="none" normalizeH="0" baseline="0">
                        <a:ln>
                          <a:noFill/>
                        </a:ln>
                        <a:solidFill>
                          <a:srgbClr val="FF0000"/>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53</a:t>
                      </a:r>
                      <a:endParaRPr kumimoji="0" lang="en-US" altLang="zh-CN" sz="20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5</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rPr>
                        <a:t>0</a:t>
                      </a:r>
                      <a:endParaRPr kumimoji="0" lang="en-US" altLang="zh-CN" sz="1300" b="1" i="0" u="none" strike="noStrike" cap="none" normalizeH="0" baseline="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ct val="20000"/>
                        </a:spcBef>
                        <a:buClr>
                          <a:schemeClr val="accent1"/>
                        </a:buClr>
                        <a:buSzPct val="50000"/>
                        <a:buFont typeface="Wingdings 2" panose="05020102010507070707" pitchFamily="18" charset="2"/>
                        <a:defRPr sz="2800">
                          <a:solidFill>
                            <a:schemeClr val="tx1"/>
                          </a:solidFill>
                          <a:latin typeface="Cambria" panose="02040503050406030204" pitchFamily="18" charset="0"/>
                          <a:ea typeface="华文楷体" panose="02010600040101010101" pitchFamily="2" charset="-122"/>
                        </a:defRPr>
                      </a:lvl1pPr>
                      <a:lvl2pPr marL="742950" indent="-285750" algn="l" eaLnBrk="0" hangingPunct="0">
                        <a:spcBef>
                          <a:spcPct val="20000"/>
                        </a:spcBef>
                        <a:buClr>
                          <a:schemeClr val="accent2"/>
                        </a:buClr>
                        <a:buSzPct val="50000"/>
                        <a:buFont typeface="Wingdings 2" panose="05020102010507070707" pitchFamily="18" charset="2"/>
                        <a:defRPr sz="2400">
                          <a:solidFill>
                            <a:schemeClr val="tx1"/>
                          </a:solidFill>
                          <a:latin typeface="Cambria" panose="02040503050406030204" pitchFamily="18" charset="0"/>
                          <a:ea typeface="华文楷体" panose="02010600040101010101" pitchFamily="2" charset="-122"/>
                        </a:defRPr>
                      </a:lvl2pPr>
                      <a:lvl3pPr marL="1143000" indent="-228600" algn="l" eaLnBrk="0" hangingPunct="0">
                        <a:spcBef>
                          <a:spcPct val="20000"/>
                        </a:spcBef>
                        <a:buClr>
                          <a:srgbClr val="969696"/>
                        </a:buClr>
                        <a:buSzPct val="60000"/>
                        <a:buFont typeface="Wingdings 2" panose="05020102010507070707" pitchFamily="18" charset="2"/>
                        <a:defRPr sz="2000">
                          <a:solidFill>
                            <a:schemeClr val="tx1"/>
                          </a:solidFill>
                          <a:latin typeface="Cambria" panose="02040503050406030204" pitchFamily="18" charset="0"/>
                          <a:ea typeface="华文楷体" panose="02010600040101010101" pitchFamily="2" charset="-122"/>
                        </a:defRPr>
                      </a:lvl3pPr>
                      <a:lvl4pPr marL="1600200" indent="-228600" algn="l" eaLnBrk="0" hangingPunct="0">
                        <a:spcBef>
                          <a:spcPct val="20000"/>
                        </a:spcBef>
                        <a:buClr>
                          <a:srgbClr val="5F5F5F"/>
                        </a:buClr>
                        <a:buSzPct val="45000"/>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4pPr>
                      <a:lvl5pPr marL="2057400" indent="-228600" algn="l" eaLnBrk="0" hangingPunct="0">
                        <a:spcBef>
                          <a:spcPct val="20000"/>
                        </a:spcBef>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5pPr>
                      <a:lvl6pPr marL="25146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6pPr>
                      <a:lvl7pPr marL="29718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7pPr>
                      <a:lvl8pPr marL="34290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8pPr>
                      <a:lvl9pPr marL="3886200" indent="-228600" eaLnBrk="0" fontAlgn="base" hangingPunct="0">
                        <a:spcBef>
                          <a:spcPct val="20000"/>
                        </a:spcBef>
                        <a:spcAft>
                          <a:spcPct val="0"/>
                        </a:spcAft>
                        <a:buClr>
                          <a:srgbClr val="4D4D4D"/>
                        </a:buClr>
                        <a:buFont typeface="Wingdings 2" panose="05020102010507070707" pitchFamily="18" charset="2"/>
                        <a:defRPr>
                          <a:solidFill>
                            <a:schemeClr val="tx1"/>
                          </a:solidFill>
                          <a:latin typeface="Cambria" panose="02040503050406030204" pitchFamily="18" charset="0"/>
                          <a:ea typeface="华文楷体" panose="02010600040101010101" pitchFamily="2" charset="-122"/>
                        </a:defRPr>
                      </a:lvl9pPr>
                    </a:lstStyle>
                    <a:p>
                      <a:pPr marL="0" marR="0" lvl="0" indent="0" algn="ctr" defTabSz="914400" rtl="0" eaLnBrk="1" fontAlgn="b" latinLnBrk="0" hangingPunct="1">
                        <a:lnSpc>
                          <a:spcPct val="100000"/>
                        </a:lnSpc>
                        <a:spcBef>
                          <a:spcPct val="0"/>
                        </a:spcBef>
                        <a:spcAft>
                          <a:spcPct val="0"/>
                        </a:spcAft>
                        <a:buClrTx/>
                        <a:buSzTx/>
                        <a:buFontTx/>
                        <a:buNone/>
                      </a:pPr>
                      <a:r>
                        <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rPr>
                        <a:t>16</a:t>
                      </a:r>
                      <a:endParaRPr kumimoji="0" lang="en-US" altLang="zh-CN" sz="1300" b="1" i="0" u="none" strike="noStrike" cap="none" normalizeH="0" baseline="0" dirty="0">
                        <a:ln>
                          <a:noFill/>
                        </a:ln>
                        <a:solidFill>
                          <a:schemeClr val="tx1"/>
                        </a:solidFill>
                        <a:effectLst/>
                        <a:latin typeface="华文细黑" panose="02010600040101010101" pitchFamily="2" charset="-122"/>
                        <a:ea typeface="华文细黑" panose="02010600040101010101" pitchFamily="2" charset="-122"/>
                      </a:endParaRPr>
                    </a:p>
                  </a:txBody>
                  <a:tcPr marL="8025" marR="8025" marT="80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039915" cy="538601"/>
              <a:chOff x="5043488" y="688658"/>
              <a:chExt cx="3039915" cy="538601"/>
            </a:xfrm>
          </p:grpSpPr>
          <p:sp>
            <p:nvSpPr>
              <p:cNvPr id="7" name="矩形 3"/>
              <p:cNvSpPr/>
              <p:nvPr/>
            </p:nvSpPr>
            <p:spPr>
              <a:xfrm>
                <a:off x="5667375" y="688658"/>
                <a:ext cx="2416028"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工伤分析总结</a:t>
                </a:r>
                <a:endPar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3" name="TextBox 12"/>
          <p:cNvSpPr txBox="1"/>
          <p:nvPr/>
        </p:nvSpPr>
        <p:spPr>
          <a:xfrm>
            <a:off x="4272862" y="1559468"/>
            <a:ext cx="2717004" cy="523220"/>
          </a:xfrm>
          <a:prstGeom prst="rect">
            <a:avLst/>
          </a:prstGeom>
          <a:noFill/>
        </p:spPr>
        <p:txBody>
          <a:bodyPr wrap="square" rtlCol="0">
            <a:spAutoFit/>
          </a:bodyPr>
          <a:lstStyle/>
          <a:p>
            <a:r>
              <a:rPr lang="zh-CN" altLang="en-US" sz="2800" b="1" spc="-20" dirty="0">
                <a:solidFill>
                  <a:schemeClr val="bg1">
                    <a:lumMod val="50000"/>
                  </a:schemeClr>
                </a:solidFill>
              </a:rPr>
              <a:t>引发工伤主因 </a:t>
            </a:r>
            <a:r>
              <a:rPr lang="en-US" altLang="zh-CN" sz="2800" b="1" spc="-20" dirty="0">
                <a:solidFill>
                  <a:schemeClr val="bg1">
                    <a:lumMod val="50000"/>
                  </a:schemeClr>
                </a:solidFill>
              </a:rPr>
              <a:t>1</a:t>
            </a:r>
            <a:endParaRPr lang="zh-CN" altLang="en-US" sz="2800" b="1" spc="-20" dirty="0">
              <a:solidFill>
                <a:schemeClr val="bg1">
                  <a:lumMod val="50000"/>
                </a:schemeClr>
              </a:solidFill>
            </a:endParaRPr>
          </a:p>
        </p:txBody>
      </p:sp>
      <p:cxnSp>
        <p:nvCxnSpPr>
          <p:cNvPr id="14" name="直接连接符 13"/>
          <p:cNvCxnSpPr/>
          <p:nvPr/>
        </p:nvCxnSpPr>
        <p:spPr>
          <a:xfrm>
            <a:off x="4369264" y="2142070"/>
            <a:ext cx="353536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272862" y="2245253"/>
            <a:ext cx="6831369" cy="1028423"/>
          </a:xfrm>
          <a:prstGeom prst="rect">
            <a:avLst/>
          </a:prstGeom>
          <a:noFill/>
        </p:spPr>
        <p:txBody>
          <a:bodyPr wrap="square" rtlCol="0">
            <a:spAutoFit/>
          </a:bodyPr>
          <a:lstStyle/>
          <a:p>
            <a:pPr>
              <a:lnSpc>
                <a:spcPct val="150000"/>
              </a:lnSpc>
            </a:pPr>
            <a:r>
              <a:rPr lang="en-US" altLang="zh-CN" sz="1400" dirty="0">
                <a:latin typeface="楷体_GB2312" pitchFamily="1" charset="-122"/>
                <a:ea typeface="楷体_GB2312" pitchFamily="1" charset="-122"/>
              </a:rPr>
              <a:t>1</a:t>
            </a:r>
            <a:r>
              <a:rPr lang="zh-CN" altLang="en-US" sz="1400" dirty="0">
                <a:latin typeface="楷体_GB2312" pitchFamily="1" charset="-122"/>
                <a:ea typeface="楷体_GB2312" pitchFamily="1" charset="-122"/>
              </a:rPr>
              <a:t>、员工安全意识不足，麻痹大意引发</a:t>
            </a:r>
            <a:endParaRPr lang="zh-CN" altLang="en-US" sz="1400" dirty="0">
              <a:latin typeface="楷体_GB2312" pitchFamily="1" charset="-122"/>
              <a:ea typeface="楷体_GB2312" pitchFamily="1" charset="-122"/>
            </a:endParaRPr>
          </a:p>
          <a:p>
            <a:pPr>
              <a:lnSpc>
                <a:spcPct val="150000"/>
              </a:lnSpc>
            </a:pPr>
            <a:r>
              <a:rPr lang="en-US" altLang="zh-CN" sz="1400" dirty="0">
                <a:latin typeface="楷体_GB2312" pitchFamily="1" charset="-122"/>
                <a:ea typeface="楷体_GB2312" pitchFamily="1" charset="-122"/>
              </a:rPr>
              <a:t>2</a:t>
            </a:r>
            <a:r>
              <a:rPr lang="zh-CN" altLang="en-US" sz="1400" dirty="0">
                <a:latin typeface="楷体_GB2312" pitchFamily="1" charset="-122"/>
                <a:ea typeface="楷体_GB2312" pitchFamily="1" charset="-122"/>
              </a:rPr>
              <a:t>、未按程序违规操作，投机取巧引发</a:t>
            </a:r>
            <a:endParaRPr lang="zh-CN" altLang="en-US" sz="1400" dirty="0">
              <a:latin typeface="楷体_GB2312" pitchFamily="1" charset="-122"/>
              <a:ea typeface="楷体_GB2312" pitchFamily="1" charset="-122"/>
            </a:endParaRPr>
          </a:p>
          <a:p>
            <a:pPr>
              <a:lnSpc>
                <a:spcPct val="150000"/>
              </a:lnSpc>
            </a:pPr>
            <a:endParaRPr lang="en-US" altLang="zh-CN" sz="1400" spc="-40" dirty="0">
              <a:solidFill>
                <a:schemeClr val="bg1">
                  <a:lumMod val="50000"/>
                </a:schemeClr>
              </a:solidFill>
            </a:endParaRPr>
          </a:p>
        </p:txBody>
      </p:sp>
      <p:sp>
        <p:nvSpPr>
          <p:cNvPr id="16" name="TextBox 15"/>
          <p:cNvSpPr txBox="1"/>
          <p:nvPr/>
        </p:nvSpPr>
        <p:spPr>
          <a:xfrm>
            <a:off x="4290694" y="2983889"/>
            <a:ext cx="4837264" cy="523220"/>
          </a:xfrm>
          <a:prstGeom prst="rect">
            <a:avLst/>
          </a:prstGeom>
          <a:noFill/>
        </p:spPr>
        <p:txBody>
          <a:bodyPr wrap="square" rtlCol="0">
            <a:spAutoFit/>
          </a:bodyPr>
          <a:lstStyle/>
          <a:p>
            <a:r>
              <a:rPr lang="zh-CN" altLang="en-US" sz="2800" b="1" spc="-10" dirty="0">
                <a:solidFill>
                  <a:schemeClr val="bg1">
                    <a:lumMod val="50000"/>
                  </a:schemeClr>
                </a:solidFill>
              </a:rPr>
              <a:t>应对措施的关键</a:t>
            </a:r>
            <a:r>
              <a:rPr lang="en-US" altLang="zh-CN" sz="2800" b="1" spc="-10" dirty="0">
                <a:solidFill>
                  <a:schemeClr val="bg1">
                    <a:lumMod val="50000"/>
                  </a:schemeClr>
                </a:solidFill>
              </a:rPr>
              <a:t>--</a:t>
            </a:r>
            <a:r>
              <a:rPr lang="zh-CN" altLang="en-US" sz="2800" b="1" spc="-10" dirty="0">
                <a:solidFill>
                  <a:schemeClr val="bg1">
                    <a:lumMod val="50000"/>
                  </a:schemeClr>
                </a:solidFill>
              </a:rPr>
              <a:t>是执行力 </a:t>
            </a:r>
            <a:r>
              <a:rPr lang="en-US" altLang="zh-CN" sz="2800" b="1" spc="-10" dirty="0">
                <a:solidFill>
                  <a:schemeClr val="bg1">
                    <a:lumMod val="50000"/>
                  </a:schemeClr>
                </a:solidFill>
              </a:rPr>
              <a:t>2</a:t>
            </a:r>
            <a:endParaRPr lang="zh-CN" altLang="en-US" sz="2800" b="1" spc="-10" dirty="0">
              <a:solidFill>
                <a:schemeClr val="bg1">
                  <a:lumMod val="50000"/>
                </a:schemeClr>
              </a:solidFill>
            </a:endParaRPr>
          </a:p>
        </p:txBody>
      </p:sp>
      <p:cxnSp>
        <p:nvCxnSpPr>
          <p:cNvPr id="17" name="直接连接符 16"/>
          <p:cNvCxnSpPr/>
          <p:nvPr/>
        </p:nvCxnSpPr>
        <p:spPr>
          <a:xfrm>
            <a:off x="4387095" y="3566490"/>
            <a:ext cx="353536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72862" y="3646915"/>
            <a:ext cx="7068906" cy="1708160"/>
          </a:xfrm>
          <a:prstGeom prst="rect">
            <a:avLst/>
          </a:prstGeom>
          <a:noFill/>
        </p:spPr>
        <p:txBody>
          <a:bodyPr wrap="square" rtlCol="0">
            <a:spAutoFit/>
          </a:bodyPr>
          <a:lstStyle/>
          <a:p>
            <a:pPr>
              <a:lnSpc>
                <a:spcPct val="150000"/>
              </a:lnSpc>
            </a:pPr>
            <a:r>
              <a:rPr lang="en-US" altLang="zh-CN" sz="1400" spc="-40" dirty="0"/>
              <a:t>1</a:t>
            </a:r>
            <a:r>
              <a:rPr lang="zh-CN" altLang="en-US" sz="1400" spc="-40" dirty="0"/>
              <a:t>、强化宣导、笔试考核方上岗</a:t>
            </a:r>
            <a:endParaRPr lang="zh-CN" altLang="en-US" sz="1400" spc="-40" dirty="0"/>
          </a:p>
          <a:p>
            <a:pPr>
              <a:lnSpc>
                <a:spcPct val="150000"/>
              </a:lnSpc>
            </a:pPr>
            <a:r>
              <a:rPr lang="en-US" altLang="zh-CN" sz="1400" spc="-40" dirty="0"/>
              <a:t>2</a:t>
            </a:r>
            <a:r>
              <a:rPr lang="zh-CN" altLang="en-US" sz="1400" spc="-40" dirty="0"/>
              <a:t>、在岗培训、若违规投机取巧则严惩不贷</a:t>
            </a:r>
            <a:endParaRPr lang="zh-CN" altLang="en-US" sz="1400" spc="-40" dirty="0"/>
          </a:p>
          <a:p>
            <a:pPr>
              <a:lnSpc>
                <a:spcPct val="150000"/>
              </a:lnSpc>
            </a:pPr>
            <a:r>
              <a:rPr lang="en-US" altLang="zh-CN" sz="1400" spc="-40" dirty="0"/>
              <a:t>3</a:t>
            </a:r>
            <a:r>
              <a:rPr lang="zh-CN" altLang="en-US" sz="1400" spc="-40" dirty="0"/>
              <a:t>、责任到人、普工实行调岗、转岗或解除合同</a:t>
            </a:r>
            <a:endParaRPr lang="zh-CN" altLang="en-US" sz="1400" spc="-40" dirty="0"/>
          </a:p>
          <a:p>
            <a:pPr>
              <a:lnSpc>
                <a:spcPct val="150000"/>
              </a:lnSpc>
            </a:pPr>
            <a:r>
              <a:rPr lang="en-US" altLang="zh-CN" sz="1400" spc="-40" dirty="0"/>
              <a:t>4</a:t>
            </a:r>
            <a:r>
              <a:rPr lang="zh-CN" altLang="en-US" sz="1400" spc="-40" dirty="0"/>
              <a:t>、追究工伤当事人的直接领导责任，而问责方式可与其职务提升、薪资调整、月度绩效或年度绩效挂钩。</a:t>
            </a:r>
            <a:endParaRPr lang="en-US" altLang="zh-CN" sz="1400" spc="-40" dirty="0"/>
          </a:p>
        </p:txBody>
      </p:sp>
      <p:sp>
        <p:nvSpPr>
          <p:cNvPr id="19" name="TextBox 18"/>
          <p:cNvSpPr txBox="1"/>
          <p:nvPr/>
        </p:nvSpPr>
        <p:spPr>
          <a:xfrm>
            <a:off x="866478" y="5168269"/>
            <a:ext cx="5060044" cy="523220"/>
          </a:xfrm>
          <a:prstGeom prst="rect">
            <a:avLst/>
          </a:prstGeom>
          <a:noFill/>
        </p:spPr>
        <p:txBody>
          <a:bodyPr wrap="square" rtlCol="0">
            <a:spAutoFit/>
          </a:bodyPr>
          <a:lstStyle/>
          <a:p>
            <a:r>
              <a:rPr lang="zh-CN" altLang="en-US" sz="2800" b="1" spc="-10" dirty="0">
                <a:solidFill>
                  <a:schemeClr val="bg1">
                    <a:lumMod val="50000"/>
                  </a:schemeClr>
                </a:solidFill>
              </a:rPr>
              <a:t> 工伤分析总结与建议</a:t>
            </a:r>
            <a:endParaRPr lang="zh-CN" altLang="en-US" sz="2800" b="1" spc="-10" dirty="0">
              <a:solidFill>
                <a:schemeClr val="bg1">
                  <a:lumMod val="50000"/>
                </a:schemeClr>
              </a:solidFill>
            </a:endParaRPr>
          </a:p>
        </p:txBody>
      </p:sp>
      <p:cxnSp>
        <p:nvCxnSpPr>
          <p:cNvPr id="20" name="直接连接符 19"/>
          <p:cNvCxnSpPr/>
          <p:nvPr/>
        </p:nvCxnSpPr>
        <p:spPr>
          <a:xfrm>
            <a:off x="962880" y="5768703"/>
            <a:ext cx="4236500"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48645" y="5849127"/>
            <a:ext cx="10002653" cy="738664"/>
          </a:xfrm>
          <a:prstGeom prst="rect">
            <a:avLst/>
          </a:prstGeom>
          <a:noFill/>
        </p:spPr>
        <p:txBody>
          <a:bodyPr wrap="square" rtlCol="0">
            <a:spAutoFit/>
          </a:bodyPr>
          <a:lstStyle/>
          <a:p>
            <a:pPr>
              <a:lnSpc>
                <a:spcPct val="150000"/>
              </a:lnSpc>
            </a:pPr>
            <a:r>
              <a:rPr lang="zh-CN" altLang="en-US" sz="1400" spc="-40" dirty="0">
                <a:solidFill>
                  <a:schemeClr val="bg1">
                    <a:lumMod val="50000"/>
                  </a:schemeClr>
                </a:solidFill>
              </a:rPr>
              <a:t>工伤对象：不足半年有</a:t>
            </a:r>
            <a:r>
              <a:rPr lang="en-US" altLang="zh-CN" sz="1400" spc="-40" dirty="0">
                <a:solidFill>
                  <a:schemeClr val="bg1">
                    <a:lumMod val="50000"/>
                  </a:schemeClr>
                </a:solidFill>
              </a:rPr>
              <a:t>13</a:t>
            </a:r>
            <a:r>
              <a:rPr lang="zh-CN" altLang="en-US" sz="1400" spc="-40" dirty="0">
                <a:solidFill>
                  <a:schemeClr val="bg1">
                    <a:lumMod val="50000"/>
                  </a:schemeClr>
                </a:solidFill>
              </a:rPr>
              <a:t>起；半年之内有</a:t>
            </a:r>
            <a:r>
              <a:rPr lang="en-US" altLang="zh-CN" sz="1400" spc="-40" dirty="0">
                <a:solidFill>
                  <a:schemeClr val="bg1">
                    <a:lumMod val="50000"/>
                  </a:schemeClr>
                </a:solidFill>
              </a:rPr>
              <a:t>28</a:t>
            </a:r>
            <a:r>
              <a:rPr lang="zh-CN" altLang="en-US" sz="1400" spc="-40" dirty="0">
                <a:solidFill>
                  <a:schemeClr val="bg1">
                    <a:lumMod val="50000"/>
                  </a:schemeClr>
                </a:solidFill>
              </a:rPr>
              <a:t>起；</a:t>
            </a:r>
            <a:r>
              <a:rPr lang="en-US" altLang="zh-CN" sz="1400" spc="-40" dirty="0">
                <a:solidFill>
                  <a:schemeClr val="bg1">
                    <a:lumMod val="50000"/>
                  </a:schemeClr>
                </a:solidFill>
              </a:rPr>
              <a:t>1~2</a:t>
            </a:r>
            <a:r>
              <a:rPr lang="zh-CN" altLang="en-US" sz="1400" spc="-40" dirty="0">
                <a:solidFill>
                  <a:schemeClr val="bg1">
                    <a:lumMod val="50000"/>
                  </a:schemeClr>
                </a:solidFill>
              </a:rPr>
              <a:t>年是</a:t>
            </a:r>
            <a:r>
              <a:rPr lang="en-US" altLang="zh-CN" sz="1400" spc="-40" dirty="0">
                <a:solidFill>
                  <a:schemeClr val="bg1">
                    <a:lumMod val="50000"/>
                  </a:schemeClr>
                </a:solidFill>
              </a:rPr>
              <a:t>16</a:t>
            </a:r>
            <a:r>
              <a:rPr lang="zh-CN" altLang="en-US" sz="1400" spc="-40" dirty="0">
                <a:solidFill>
                  <a:schemeClr val="bg1">
                    <a:lumMod val="50000"/>
                  </a:schemeClr>
                </a:solidFill>
              </a:rPr>
              <a:t>起；而两年以上有</a:t>
            </a:r>
            <a:r>
              <a:rPr lang="en-US" altLang="zh-CN" sz="1400" spc="-40" dirty="0">
                <a:solidFill>
                  <a:schemeClr val="bg1">
                    <a:lumMod val="50000"/>
                  </a:schemeClr>
                </a:solidFill>
              </a:rPr>
              <a:t>17</a:t>
            </a:r>
            <a:r>
              <a:rPr lang="zh-CN" altLang="en-US" sz="1400" spc="-40" dirty="0">
                <a:solidFill>
                  <a:schemeClr val="bg1">
                    <a:lumMod val="50000"/>
                  </a:schemeClr>
                </a:solidFill>
              </a:rPr>
              <a:t>起，这说明要么是新员工操作不当引发工伤，要么是老员工自觉老资格很熟悉工序流程，而思想麻痹大意也引发工伤，大致就在两个方面：</a:t>
            </a:r>
            <a:endParaRPr lang="zh-CN" altLang="en-US" sz="1400" spc="-40" dirty="0">
              <a:solidFill>
                <a:schemeClr val="bg1">
                  <a:lumMod val="50000"/>
                </a:schemeClr>
              </a:solidFill>
            </a:endParaRPr>
          </a:p>
        </p:txBody>
      </p:sp>
      <p:grpSp>
        <p:nvGrpSpPr>
          <p:cNvPr id="22" name="组合 21"/>
          <p:cNvGrpSpPr/>
          <p:nvPr/>
        </p:nvGrpSpPr>
        <p:grpSpPr>
          <a:xfrm>
            <a:off x="420870" y="1811308"/>
            <a:ext cx="3532018" cy="2256886"/>
            <a:chOff x="564871" y="1104102"/>
            <a:chExt cx="2515493" cy="1607347"/>
          </a:xfrm>
        </p:grpSpPr>
        <p:sp>
          <p:nvSpPr>
            <p:cNvPr id="29" name="矩形 28"/>
            <p:cNvSpPr/>
            <p:nvPr/>
          </p:nvSpPr>
          <p:spPr>
            <a:xfrm>
              <a:off x="564871" y="1104102"/>
              <a:ext cx="2515493" cy="1607347"/>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grpSp>
          <p:nvGrpSpPr>
            <p:cNvPr id="30" name="组合 29"/>
            <p:cNvGrpSpPr/>
            <p:nvPr/>
          </p:nvGrpSpPr>
          <p:grpSpPr>
            <a:xfrm>
              <a:off x="1635918" y="1621632"/>
              <a:ext cx="376238" cy="547686"/>
              <a:chOff x="1635918" y="1621632"/>
              <a:chExt cx="376238" cy="547686"/>
            </a:xfrm>
          </p:grpSpPr>
          <p:sp>
            <p:nvSpPr>
              <p:cNvPr id="31" name="椭圆 27"/>
              <p:cNvSpPr/>
              <p:nvPr/>
            </p:nvSpPr>
            <p:spPr>
              <a:xfrm>
                <a:off x="1635918" y="1621632"/>
                <a:ext cx="376238" cy="342901"/>
              </a:xfrm>
              <a:custGeom>
                <a:avLst/>
                <a:gdLst/>
                <a:ahLst/>
                <a:cxnLst/>
                <a:rect l="l" t="t" r="r" b="b"/>
                <a:pathLst>
                  <a:path w="376238" h="342901">
                    <a:moveTo>
                      <a:pt x="188119" y="0"/>
                    </a:moveTo>
                    <a:cubicBezTo>
                      <a:pt x="292014" y="0"/>
                      <a:pt x="376238" y="84224"/>
                      <a:pt x="376238" y="188119"/>
                    </a:cubicBezTo>
                    <a:cubicBezTo>
                      <a:pt x="376238" y="254148"/>
                      <a:pt x="342219" y="312232"/>
                      <a:pt x="288862" y="342901"/>
                    </a:cubicBezTo>
                    <a:lnTo>
                      <a:pt x="87376" y="342901"/>
                    </a:lnTo>
                    <a:cubicBezTo>
                      <a:pt x="34019" y="312232"/>
                      <a:pt x="0" y="254148"/>
                      <a:pt x="0" y="188119"/>
                    </a:cubicBezTo>
                    <a:cubicBezTo>
                      <a:pt x="0" y="84224"/>
                      <a:pt x="84224" y="0"/>
                      <a:pt x="188119"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cxnSp>
            <p:nvCxnSpPr>
              <p:cNvPr id="32" name="直接连接符 31"/>
              <p:cNvCxnSpPr/>
              <p:nvPr/>
            </p:nvCxnSpPr>
            <p:spPr>
              <a:xfrm flipH="1" flipV="1">
                <a:off x="1769269" y="1814512"/>
                <a:ext cx="54768" cy="188119"/>
              </a:xfrm>
              <a:prstGeom prst="line">
                <a:avLst/>
              </a:prstGeom>
              <a:ln>
                <a:solidFill>
                  <a:srgbClr val="F8C937"/>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1824037" y="1809750"/>
                <a:ext cx="50007" cy="188119"/>
              </a:xfrm>
              <a:prstGeom prst="line">
                <a:avLst/>
              </a:prstGeom>
              <a:ln>
                <a:solidFill>
                  <a:srgbClr val="F8C937"/>
                </a:solidFill>
              </a:ln>
            </p:spPr>
            <p:style>
              <a:lnRef idx="1">
                <a:schemeClr val="accent1"/>
              </a:lnRef>
              <a:fillRef idx="0">
                <a:schemeClr val="accent1"/>
              </a:fillRef>
              <a:effectRef idx="0">
                <a:schemeClr val="accent1"/>
              </a:effectRef>
              <a:fontRef idx="minor">
                <a:schemeClr val="tx1"/>
              </a:fontRef>
            </p:style>
          </p:cxnSp>
          <p:sp>
            <p:nvSpPr>
              <p:cNvPr id="34" name="圆角矩形 9218"/>
              <p:cNvSpPr/>
              <p:nvPr/>
            </p:nvSpPr>
            <p:spPr>
              <a:xfrm>
                <a:off x="1692411" y="1978818"/>
                <a:ext cx="262239" cy="169069"/>
              </a:xfrm>
              <a:custGeom>
                <a:avLst/>
                <a:gdLst>
                  <a:gd name="connsiteX0" fmla="*/ 0 w 257174"/>
                  <a:gd name="connsiteY0" fmla="*/ 54769 h 185738"/>
                  <a:gd name="connsiteX1" fmla="*/ 54769 w 257174"/>
                  <a:gd name="connsiteY1" fmla="*/ 0 h 185738"/>
                  <a:gd name="connsiteX2" fmla="*/ 202405 w 257174"/>
                  <a:gd name="connsiteY2" fmla="*/ 0 h 185738"/>
                  <a:gd name="connsiteX3" fmla="*/ 257174 w 257174"/>
                  <a:gd name="connsiteY3" fmla="*/ 54769 h 185738"/>
                  <a:gd name="connsiteX4" fmla="*/ 257174 w 257174"/>
                  <a:gd name="connsiteY4" fmla="*/ 130969 h 185738"/>
                  <a:gd name="connsiteX5" fmla="*/ 202405 w 257174"/>
                  <a:gd name="connsiteY5" fmla="*/ 185738 h 185738"/>
                  <a:gd name="connsiteX6" fmla="*/ 54769 w 257174"/>
                  <a:gd name="connsiteY6" fmla="*/ 185738 h 185738"/>
                  <a:gd name="connsiteX7" fmla="*/ 0 w 257174"/>
                  <a:gd name="connsiteY7" fmla="*/ 130969 h 185738"/>
                  <a:gd name="connsiteX8" fmla="*/ 0 w 257174"/>
                  <a:gd name="connsiteY8" fmla="*/ 54769 h 185738"/>
                  <a:gd name="connsiteX0-1" fmla="*/ 0 w 259200"/>
                  <a:gd name="connsiteY0-2" fmla="*/ 54769 h 185738"/>
                  <a:gd name="connsiteX1-3" fmla="*/ 54769 w 259200"/>
                  <a:gd name="connsiteY1-4" fmla="*/ 0 h 185738"/>
                  <a:gd name="connsiteX2-5" fmla="*/ 238124 w 259200"/>
                  <a:gd name="connsiteY2-6" fmla="*/ 0 h 185738"/>
                  <a:gd name="connsiteX3-7" fmla="*/ 257174 w 259200"/>
                  <a:gd name="connsiteY3-8" fmla="*/ 54769 h 185738"/>
                  <a:gd name="connsiteX4-9" fmla="*/ 257174 w 259200"/>
                  <a:gd name="connsiteY4-10" fmla="*/ 130969 h 185738"/>
                  <a:gd name="connsiteX5-11" fmla="*/ 202405 w 259200"/>
                  <a:gd name="connsiteY5-12" fmla="*/ 185738 h 185738"/>
                  <a:gd name="connsiteX6-13" fmla="*/ 54769 w 259200"/>
                  <a:gd name="connsiteY6-14" fmla="*/ 185738 h 185738"/>
                  <a:gd name="connsiteX7-15" fmla="*/ 0 w 259200"/>
                  <a:gd name="connsiteY7-16" fmla="*/ 130969 h 185738"/>
                  <a:gd name="connsiteX8-17" fmla="*/ 0 w 259200"/>
                  <a:gd name="connsiteY8-18" fmla="*/ 54769 h 185738"/>
                  <a:gd name="connsiteX0-19" fmla="*/ 3039 w 262239"/>
                  <a:gd name="connsiteY0-20" fmla="*/ 54769 h 185738"/>
                  <a:gd name="connsiteX1-21" fmla="*/ 19708 w 262239"/>
                  <a:gd name="connsiteY1-22" fmla="*/ 0 h 185738"/>
                  <a:gd name="connsiteX2-23" fmla="*/ 241163 w 262239"/>
                  <a:gd name="connsiteY2-24" fmla="*/ 0 h 185738"/>
                  <a:gd name="connsiteX3-25" fmla="*/ 260213 w 262239"/>
                  <a:gd name="connsiteY3-26" fmla="*/ 54769 h 185738"/>
                  <a:gd name="connsiteX4-27" fmla="*/ 260213 w 262239"/>
                  <a:gd name="connsiteY4-28" fmla="*/ 130969 h 185738"/>
                  <a:gd name="connsiteX5-29" fmla="*/ 205444 w 262239"/>
                  <a:gd name="connsiteY5-30" fmla="*/ 185738 h 185738"/>
                  <a:gd name="connsiteX6-31" fmla="*/ 57808 w 262239"/>
                  <a:gd name="connsiteY6-32" fmla="*/ 185738 h 185738"/>
                  <a:gd name="connsiteX7-33" fmla="*/ 3039 w 262239"/>
                  <a:gd name="connsiteY7-34" fmla="*/ 130969 h 185738"/>
                  <a:gd name="connsiteX8-35" fmla="*/ 3039 w 262239"/>
                  <a:gd name="connsiteY8-36" fmla="*/ 54769 h 1857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62239" h="185738">
                    <a:moveTo>
                      <a:pt x="3039" y="54769"/>
                    </a:moveTo>
                    <a:cubicBezTo>
                      <a:pt x="3039" y="24521"/>
                      <a:pt x="-10540" y="0"/>
                      <a:pt x="19708" y="0"/>
                    </a:cubicBezTo>
                    <a:lnTo>
                      <a:pt x="241163" y="0"/>
                    </a:lnTo>
                    <a:cubicBezTo>
                      <a:pt x="271411" y="0"/>
                      <a:pt x="260213" y="24521"/>
                      <a:pt x="260213" y="54769"/>
                    </a:cubicBezTo>
                    <a:lnTo>
                      <a:pt x="260213" y="130969"/>
                    </a:lnTo>
                    <a:cubicBezTo>
                      <a:pt x="260213" y="161217"/>
                      <a:pt x="235692" y="185738"/>
                      <a:pt x="205444" y="185738"/>
                    </a:cubicBezTo>
                    <a:lnTo>
                      <a:pt x="57808" y="185738"/>
                    </a:lnTo>
                    <a:cubicBezTo>
                      <a:pt x="27560" y="185738"/>
                      <a:pt x="3039" y="161217"/>
                      <a:pt x="3039" y="130969"/>
                    </a:cubicBezTo>
                    <a:lnTo>
                      <a:pt x="3039" y="5476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cxnSp>
            <p:nvCxnSpPr>
              <p:cNvPr id="35" name="直接连接符 34"/>
              <p:cNvCxnSpPr/>
              <p:nvPr/>
            </p:nvCxnSpPr>
            <p:spPr>
              <a:xfrm>
                <a:off x="1764507" y="2169318"/>
                <a:ext cx="121444" cy="0"/>
              </a:xfrm>
              <a:prstGeom prst="line">
                <a:avLst/>
              </a:prstGeom>
              <a:ln w="25400" cap="rnd">
                <a:solidFill>
                  <a:srgbClr val="FFFFFF"/>
                </a:solidFill>
              </a:ln>
            </p:spPr>
            <p:style>
              <a:lnRef idx="1">
                <a:schemeClr val="accent1"/>
              </a:lnRef>
              <a:fillRef idx="0">
                <a:schemeClr val="accent1"/>
              </a:fillRef>
              <a:effectRef idx="0">
                <a:schemeClr val="accent1"/>
              </a:effectRef>
              <a:fontRef idx="minor">
                <a:schemeClr val="tx1"/>
              </a:fontRef>
            </p:style>
          </p:cxnSp>
        </p:grpSp>
      </p:grpSp>
      <p:sp>
        <p:nvSpPr>
          <p:cNvPr id="25" name="弦形 9231"/>
          <p:cNvSpPr/>
          <p:nvPr/>
        </p:nvSpPr>
        <p:spPr>
          <a:xfrm rot="8057819">
            <a:off x="9437817" y="2663642"/>
            <a:ext cx="942020" cy="858497"/>
          </a:xfrm>
          <a:custGeom>
            <a:avLst/>
            <a:gdLst/>
            <a:ahLst/>
            <a:cxnLst/>
            <a:rect l="l" t="t" r="r" b="b"/>
            <a:pathLst>
              <a:path w="670904" h="611419">
                <a:moveTo>
                  <a:pt x="123563" y="545233"/>
                </a:moveTo>
                <a:cubicBezTo>
                  <a:pt x="79854" y="501751"/>
                  <a:pt x="52607" y="440061"/>
                  <a:pt x="51719" y="370006"/>
                </a:cubicBezTo>
                <a:lnTo>
                  <a:pt x="53474" y="358751"/>
                </a:lnTo>
                <a:cubicBezTo>
                  <a:pt x="89336" y="358095"/>
                  <a:pt x="124330" y="347028"/>
                  <a:pt x="156142" y="328318"/>
                </a:cubicBezTo>
                <a:lnTo>
                  <a:pt x="153681" y="325796"/>
                </a:lnTo>
                <a:cubicBezTo>
                  <a:pt x="115933" y="343920"/>
                  <a:pt x="71043" y="341166"/>
                  <a:pt x="35958" y="317262"/>
                </a:cubicBezTo>
                <a:cubicBezTo>
                  <a:pt x="14514" y="290103"/>
                  <a:pt x="2884" y="256126"/>
                  <a:pt x="467" y="219636"/>
                </a:cubicBezTo>
                <a:cubicBezTo>
                  <a:pt x="-6358" y="116605"/>
                  <a:pt x="62272" y="23729"/>
                  <a:pt x="162765" y="0"/>
                </a:cubicBezTo>
                <a:lnTo>
                  <a:pt x="303582" y="145606"/>
                </a:lnTo>
                <a:lnTo>
                  <a:pt x="379736" y="219907"/>
                </a:lnTo>
                <a:lnTo>
                  <a:pt x="333861" y="264671"/>
                </a:lnTo>
                <a:lnTo>
                  <a:pt x="288505" y="218189"/>
                </a:lnTo>
                <a:lnTo>
                  <a:pt x="278036" y="381447"/>
                </a:lnTo>
                <a:lnTo>
                  <a:pt x="441501" y="374986"/>
                </a:lnTo>
                <a:lnTo>
                  <a:pt x="396146" y="328504"/>
                </a:lnTo>
                <a:lnTo>
                  <a:pt x="443592" y="282209"/>
                </a:lnTo>
                <a:lnTo>
                  <a:pt x="543645" y="379827"/>
                </a:lnTo>
                <a:lnTo>
                  <a:pt x="543092" y="382013"/>
                </a:lnTo>
                <a:lnTo>
                  <a:pt x="670904" y="513000"/>
                </a:lnTo>
                <a:cubicBezTo>
                  <a:pt x="665947" y="529442"/>
                  <a:pt x="656461" y="544522"/>
                  <a:pt x="643368" y="557297"/>
                </a:cubicBezTo>
                <a:cubicBezTo>
                  <a:pt x="596775" y="602761"/>
                  <a:pt x="522148" y="601845"/>
                  <a:pt x="476685" y="555252"/>
                </a:cubicBezTo>
                <a:lnTo>
                  <a:pt x="462872" y="533887"/>
                </a:lnTo>
                <a:cubicBezTo>
                  <a:pt x="418526" y="580000"/>
                  <a:pt x="358630" y="608529"/>
                  <a:pt x="294185" y="611212"/>
                </a:cubicBezTo>
                <a:cubicBezTo>
                  <a:pt x="227445" y="613989"/>
                  <a:pt x="167273" y="588716"/>
                  <a:pt x="123563" y="545233"/>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783708" cy="538601"/>
              <a:chOff x="5043488" y="688658"/>
              <a:chExt cx="3783708" cy="538601"/>
            </a:xfrm>
          </p:grpSpPr>
          <p:sp>
            <p:nvSpPr>
              <p:cNvPr id="7" name="矩形 3"/>
              <p:cNvSpPr/>
              <p:nvPr/>
            </p:nvSpPr>
            <p:spPr>
              <a:xfrm>
                <a:off x="5667375" y="688658"/>
                <a:ext cx="3159821" cy="538601"/>
              </a:xfrm>
              <a:prstGeom prst="rect">
                <a:avLst/>
              </a:prstGeom>
              <a:noFill/>
              <a:ln w="9525">
                <a:noFill/>
                <a:miter/>
              </a:ln>
            </p:spPr>
            <p:txBody>
              <a:bodyPr wrap="none" lIns="91431" tIns="45716" rIns="91431" bIns="45716">
                <a:spAutoFit/>
              </a:bodyPr>
              <a:lstStyle/>
              <a:p>
                <a:pPr lvl="0"/>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违纪处理表格统计</a:t>
                </a:r>
                <a:endPar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aphicFrame>
        <p:nvGraphicFramePr>
          <p:cNvPr id="76" name="表格 75"/>
          <p:cNvGraphicFramePr>
            <a:graphicFrameLocks noGrp="1"/>
          </p:cNvGraphicFramePr>
          <p:nvPr/>
        </p:nvGraphicFramePr>
        <p:xfrm>
          <a:off x="1969754" y="1809304"/>
          <a:ext cx="7902354" cy="4607802"/>
        </p:xfrm>
        <a:graphic>
          <a:graphicData uri="http://schemas.openxmlformats.org/drawingml/2006/table">
            <a:tbl>
              <a:tblPr>
                <a:tableStyleId>{7DF18680-E054-41AD-8BC1-D1AEF772440D}</a:tableStyleId>
              </a:tblPr>
              <a:tblGrid>
                <a:gridCol w="698947"/>
                <a:gridCol w="1341299"/>
                <a:gridCol w="977018"/>
                <a:gridCol w="977018"/>
                <a:gridCol w="977018"/>
                <a:gridCol w="977018"/>
                <a:gridCol w="977018"/>
                <a:gridCol w="977018"/>
              </a:tblGrid>
              <a:tr h="511978">
                <a:tc rowSpan="2">
                  <a:txBody>
                    <a:bodyPr/>
                    <a:lstStyle/>
                    <a:p>
                      <a:pPr algn="ctr" fontAlgn="ctr"/>
                      <a:r>
                        <a:rPr lang="zh-CN" sz="2200" u="none" strike="noStrike">
                          <a:effectLst/>
                        </a:rPr>
                        <a:t>序号</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2400" marR="82400" marT="41200" marB="41200" anchor="ctr"/>
                </a:tc>
                <a:tc rowSpan="2">
                  <a:txBody>
                    <a:bodyPr/>
                    <a:lstStyle/>
                    <a:p>
                      <a:pPr algn="ctr" fontAlgn="ctr"/>
                      <a:r>
                        <a:rPr lang="zh-CN" sz="2200" u="none" strike="noStrike">
                          <a:effectLst/>
                        </a:rPr>
                        <a:t>项目</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2400" marR="82400" marT="41200" marB="41200" anchor="ctr"/>
                </a:tc>
                <a:tc gridSpan="3">
                  <a:txBody>
                    <a:bodyPr/>
                    <a:lstStyle/>
                    <a:p>
                      <a:pPr algn="ctr" fontAlgn="ctr"/>
                      <a:r>
                        <a:rPr lang="zh-CN" sz="2200" u="none" strike="noStrike">
                          <a:effectLst/>
                        </a:rPr>
                        <a:t>违纪人数</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2400" marR="82400" marT="41200" marB="41200" anchor="ctr"/>
                </a:tc>
                <a:tc hMerge="1">
                  <a:tcPr/>
                </a:tc>
                <a:tc hMerge="1">
                  <a:tcPr/>
                </a:tc>
                <a:tc gridSpan="3">
                  <a:txBody>
                    <a:bodyPr/>
                    <a:lstStyle/>
                    <a:p>
                      <a:pPr algn="ctr" fontAlgn="ctr"/>
                      <a:r>
                        <a:rPr lang="zh-CN" sz="2200" u="none" strike="noStrike">
                          <a:effectLst/>
                        </a:rPr>
                        <a:t>违纪金额</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2400" marR="82400" marT="41200" marB="41200" anchor="ctr"/>
                </a:tc>
                <a:tc hMerge="1">
                  <a:tcPr/>
                </a:tc>
                <a:tc hMerge="1">
                  <a:tcPr/>
                </a:tc>
              </a:tr>
              <a:tr h="511978">
                <a:tc vMerge="1">
                  <a:tcPr/>
                </a:tc>
                <a:tc vMerge="1">
                  <a:tcPr/>
                </a:tc>
                <a:tc>
                  <a:txBody>
                    <a:bodyPr/>
                    <a:lstStyle/>
                    <a:p>
                      <a:pPr algn="ctr" fontAlgn="ctr"/>
                      <a:r>
                        <a:rPr lang="zh-CN" sz="2200" u="none" strike="noStrike">
                          <a:effectLst/>
                        </a:rPr>
                        <a:t>2010年</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2011年</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增幅</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2010年</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2011年</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增幅</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r>
              <a:tr h="511978">
                <a:tc>
                  <a:txBody>
                    <a:bodyPr/>
                    <a:lstStyle/>
                    <a:p>
                      <a:pPr algn="ctr" fontAlgn="ctr"/>
                      <a:r>
                        <a:rPr lang="en-US" altLang="zh-CN" sz="2200" u="none" strike="noStrike">
                          <a:effectLst/>
                        </a:rPr>
                        <a:t>1</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治安违纪</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26</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16</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-38%</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6850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8</a:t>
                      </a:r>
                      <a:r>
                        <a:rPr lang="en-US" altLang="zh-CN" sz="2200" u="none" strike="noStrike">
                          <a:effectLst/>
                        </a:rPr>
                        <a:t>4</a:t>
                      </a:r>
                      <a:r>
                        <a:rPr lang="zh-CN" sz="2200" u="none" strike="noStrike">
                          <a:effectLst/>
                        </a:rPr>
                        <a:t>50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2</a:t>
                      </a:r>
                      <a:r>
                        <a:rPr lang="en-US" altLang="zh-CN" sz="2200" u="none" strike="noStrike">
                          <a:effectLst/>
                        </a:rPr>
                        <a:t>3</a:t>
                      </a:r>
                      <a:r>
                        <a:rPr lang="zh-CN" sz="2200" u="none" strike="noStrike">
                          <a:effectLst/>
                        </a:rPr>
                        <a:t>%</a:t>
                      </a:r>
                      <a:endParaRPr lang="zh-CN" sz="2200" b="1" i="0" u="none" strike="noStrike">
                        <a:solidFill>
                          <a:srgbClr val="FF0000"/>
                        </a:solidFill>
                        <a:effectLst/>
                        <a:latin typeface="华文细黑" panose="02010600040101010101" pitchFamily="2" charset="-122"/>
                        <a:ea typeface="华文细黑" panose="02010600040101010101" pitchFamily="2" charset="-122"/>
                      </a:endParaRPr>
                    </a:p>
                  </a:txBody>
                  <a:tcPr marL="8583" marR="8583" marT="8584" marB="0" anchor="ctr"/>
                </a:tc>
              </a:tr>
              <a:tr h="511978">
                <a:tc>
                  <a:txBody>
                    <a:bodyPr/>
                    <a:lstStyle/>
                    <a:p>
                      <a:pPr algn="ctr" fontAlgn="ctr"/>
                      <a:r>
                        <a:rPr lang="en-US" altLang="zh-CN" sz="2200" u="none" strike="noStrike">
                          <a:effectLst/>
                        </a:rPr>
                        <a:t>2</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消防违纪</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80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62</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a:t>
                      </a:r>
                      <a:r>
                        <a:rPr lang="en-US" altLang="zh-CN" sz="2200" u="none" strike="noStrike">
                          <a:effectLst/>
                        </a:rPr>
                        <a:t>23</a:t>
                      </a:r>
                      <a:r>
                        <a:rPr lang="zh-CN" sz="2200" u="none" strike="noStrike">
                          <a:effectLst/>
                        </a:rPr>
                        <a:t>%</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29400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2</a:t>
                      </a:r>
                      <a:r>
                        <a:rPr lang="en-US" altLang="zh-CN" sz="2200" u="none" strike="noStrike">
                          <a:effectLst/>
                        </a:rPr>
                        <a:t>41</a:t>
                      </a:r>
                      <a:r>
                        <a:rPr lang="zh-CN" sz="2200" u="none" strike="noStrike">
                          <a:effectLst/>
                        </a:rPr>
                        <a:t>00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a:t>
                      </a:r>
                      <a:r>
                        <a:rPr lang="en-US" altLang="zh-CN" sz="2200" u="none" strike="noStrike">
                          <a:effectLst/>
                        </a:rPr>
                        <a:t>18</a:t>
                      </a:r>
                      <a:r>
                        <a:rPr lang="zh-CN" sz="2200" u="none" strike="noStrike">
                          <a:effectLst/>
                        </a:rPr>
                        <a:t>%</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r>
              <a:tr h="511978">
                <a:tc>
                  <a:txBody>
                    <a:bodyPr/>
                    <a:lstStyle/>
                    <a:p>
                      <a:pPr algn="ctr" fontAlgn="ctr"/>
                      <a:r>
                        <a:rPr lang="en-US" altLang="zh-CN" sz="2200" u="none" strike="noStrike">
                          <a:effectLst/>
                        </a:rPr>
                        <a:t>3</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保安违纪</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25</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21</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-16%</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2215</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1265</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-43%</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r>
              <a:tr h="511978">
                <a:tc>
                  <a:txBody>
                    <a:bodyPr/>
                    <a:lstStyle/>
                    <a:p>
                      <a:pPr algn="ctr" fontAlgn="ctr"/>
                      <a:r>
                        <a:rPr lang="en-US" altLang="zh-CN" sz="2200" u="none" strike="noStrike">
                          <a:effectLst/>
                        </a:rPr>
                        <a:t>4</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门禁控制</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76</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39</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a:t>
                      </a:r>
                      <a:r>
                        <a:rPr lang="en-US" altLang="zh-CN" sz="2200" u="none" strike="noStrike">
                          <a:effectLst/>
                        </a:rPr>
                        <a:t>48</a:t>
                      </a:r>
                      <a:r>
                        <a:rPr lang="zh-CN" sz="2200" u="none" strike="noStrike">
                          <a:effectLst/>
                        </a:rPr>
                        <a:t>%</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5410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altLang="zh-CN" sz="2200" u="none" strike="noStrike">
                          <a:effectLst/>
                        </a:rPr>
                        <a:t>2230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a:t>
                      </a:r>
                      <a:r>
                        <a:rPr lang="en-US" altLang="zh-CN" sz="2200" u="none" strike="noStrike">
                          <a:effectLst/>
                        </a:rPr>
                        <a:t>58</a:t>
                      </a:r>
                      <a:r>
                        <a:rPr lang="zh-CN" sz="2200" u="none" strike="noStrike">
                          <a:effectLst/>
                        </a:rPr>
                        <a:t>%</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r>
              <a:tr h="511978">
                <a:tc>
                  <a:txBody>
                    <a:bodyPr/>
                    <a:lstStyle/>
                    <a:p>
                      <a:pPr algn="ctr" fontAlgn="ctr"/>
                      <a:r>
                        <a:rPr lang="en-US" altLang="zh-CN" sz="2200" u="none" strike="noStrike">
                          <a:effectLst/>
                        </a:rPr>
                        <a:t>5</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宿舍后勤</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248</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17</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-9</a:t>
                      </a:r>
                      <a:r>
                        <a:rPr lang="en-US" altLang="zh-CN" sz="2200" u="none" strike="noStrike">
                          <a:effectLst/>
                        </a:rPr>
                        <a:t>3</a:t>
                      </a:r>
                      <a:r>
                        <a:rPr lang="zh-CN" sz="2200" u="none" strike="noStrike">
                          <a:effectLst/>
                        </a:rPr>
                        <a:t>%</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1906</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5</a:t>
                      </a:r>
                      <a:r>
                        <a:rPr lang="en-US" altLang="zh-CN" sz="2200" u="none" strike="noStrike">
                          <a:effectLst/>
                        </a:rPr>
                        <a:t>0</a:t>
                      </a:r>
                      <a:r>
                        <a:rPr lang="zh-CN" sz="2200" u="none" strike="noStrike">
                          <a:effectLst/>
                        </a:rPr>
                        <a:t>8</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-7</a:t>
                      </a:r>
                      <a:r>
                        <a:rPr lang="en-US" altLang="zh-CN" sz="2200" u="none" strike="noStrike">
                          <a:effectLst/>
                        </a:rPr>
                        <a:t>3</a:t>
                      </a:r>
                      <a:r>
                        <a:rPr lang="zh-CN" sz="2200" u="none" strike="noStrike">
                          <a:effectLst/>
                        </a:rPr>
                        <a:t>%</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r>
              <a:tr h="511978">
                <a:tc>
                  <a:txBody>
                    <a:bodyPr/>
                    <a:lstStyle/>
                    <a:p>
                      <a:pPr algn="ctr" fontAlgn="ctr"/>
                      <a:r>
                        <a:rPr lang="en-US" altLang="zh-CN" sz="2200" u="none" strike="noStrike">
                          <a:effectLst/>
                        </a:rPr>
                        <a:t>6</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劳动纪律</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91</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21</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-77%</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en-US" sz="2200" u="none" strike="noStrike">
                          <a:effectLst/>
                        </a:rPr>
                        <a:t>5750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1300</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-77%</a:t>
                      </a:r>
                      <a:endParaRPr lang="zh-CN" sz="2200" b="1" i="0" u="none" strike="noStrike">
                        <a:solidFill>
                          <a:srgbClr val="2009C7"/>
                        </a:solidFill>
                        <a:effectLst/>
                        <a:latin typeface="华文细黑" panose="02010600040101010101" pitchFamily="2" charset="-122"/>
                        <a:ea typeface="华文细黑" panose="02010600040101010101" pitchFamily="2" charset="-122"/>
                      </a:endParaRPr>
                    </a:p>
                  </a:txBody>
                  <a:tcPr marL="8583" marR="8583" marT="8584" marB="0" anchor="ctr"/>
                </a:tc>
              </a:tr>
              <a:tr h="511978">
                <a:tc gridSpan="2">
                  <a:txBody>
                    <a:bodyPr/>
                    <a:lstStyle/>
                    <a:p>
                      <a:pPr algn="ctr" fontAlgn="ctr"/>
                      <a:r>
                        <a:rPr lang="zh-CN" sz="2200" u="none" strike="noStrike">
                          <a:effectLst/>
                        </a:rPr>
                        <a:t>总    计</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2400" marR="82400" marT="41200" marB="41200" anchor="ctr"/>
                </a:tc>
                <a:tc hMerge="1">
                  <a:tcPr/>
                </a:tc>
                <a:tc>
                  <a:txBody>
                    <a:bodyPr/>
                    <a:lstStyle/>
                    <a:p>
                      <a:pPr algn="ctr" fontAlgn="ctr"/>
                      <a:r>
                        <a:rPr lang="zh-CN" sz="2200" u="none" strike="noStrike">
                          <a:effectLst/>
                        </a:rPr>
                        <a:t>546</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1</a:t>
                      </a:r>
                      <a:r>
                        <a:rPr lang="en-US" altLang="zh-CN" sz="2200" u="none" strike="noStrike">
                          <a:effectLst/>
                        </a:rPr>
                        <a:t>76</a:t>
                      </a:r>
                      <a:endParaRPr lang="zh-CN" sz="2200" b="1" i="0" u="none" strike="noStrike">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a:effectLst/>
                        </a:rPr>
                        <a:t>-</a:t>
                      </a:r>
                      <a:r>
                        <a:rPr lang="en-US" altLang="zh-CN" sz="2200" u="none" strike="noStrike">
                          <a:effectLst/>
                        </a:rPr>
                        <a:t>67</a:t>
                      </a:r>
                      <a:r>
                        <a:rPr lang="zh-CN" sz="2200" u="none" strike="noStrike">
                          <a:effectLst/>
                        </a:rPr>
                        <a:t>%</a:t>
                      </a:r>
                      <a:endParaRPr lang="zh-CN" sz="2200" b="1" i="0" u="none" strike="noStrike">
                        <a:solidFill>
                          <a:srgbClr val="0000FF"/>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dirty="0">
                          <a:effectLst/>
                        </a:rPr>
                        <a:t>51531</a:t>
                      </a:r>
                      <a:endParaRPr lang="zh-CN" sz="2200" b="1" i="0" u="none" strike="noStrike" dirty="0">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dirty="0">
                          <a:effectLst/>
                        </a:rPr>
                        <a:t>3</a:t>
                      </a:r>
                      <a:r>
                        <a:rPr lang="en-US" altLang="zh-CN" sz="2200" u="none" strike="noStrike" dirty="0">
                          <a:effectLst/>
                        </a:rPr>
                        <a:t>7853</a:t>
                      </a:r>
                      <a:endParaRPr lang="zh-CN" sz="2200" b="1" i="0" u="none" strike="noStrike" dirty="0">
                        <a:solidFill>
                          <a:srgbClr val="000000"/>
                        </a:solidFill>
                        <a:effectLst/>
                        <a:latin typeface="华文细黑" panose="02010600040101010101" pitchFamily="2" charset="-122"/>
                        <a:ea typeface="华文细黑" panose="02010600040101010101" pitchFamily="2" charset="-122"/>
                      </a:endParaRPr>
                    </a:p>
                  </a:txBody>
                  <a:tcPr marL="8583" marR="8583" marT="8584" marB="0" anchor="ctr"/>
                </a:tc>
                <a:tc>
                  <a:txBody>
                    <a:bodyPr/>
                    <a:lstStyle/>
                    <a:p>
                      <a:pPr algn="ctr" fontAlgn="ctr"/>
                      <a:r>
                        <a:rPr lang="zh-CN" sz="2200" u="none" strike="noStrike" dirty="0">
                          <a:effectLst/>
                        </a:rPr>
                        <a:t>-</a:t>
                      </a:r>
                      <a:r>
                        <a:rPr lang="en-US" altLang="zh-CN" sz="2200" u="none" strike="noStrike" dirty="0">
                          <a:effectLst/>
                        </a:rPr>
                        <a:t>27</a:t>
                      </a:r>
                      <a:r>
                        <a:rPr lang="zh-CN" sz="2200" u="none" strike="noStrike" dirty="0">
                          <a:effectLst/>
                        </a:rPr>
                        <a:t>%</a:t>
                      </a:r>
                      <a:endParaRPr lang="zh-CN" sz="2200" b="1" i="0" u="none" strike="noStrike" dirty="0">
                        <a:solidFill>
                          <a:srgbClr val="0000FF"/>
                        </a:solidFill>
                        <a:effectLst/>
                        <a:latin typeface="华文细黑" panose="02010600040101010101" pitchFamily="2" charset="-122"/>
                        <a:ea typeface="华文细黑" panose="02010600040101010101" pitchFamily="2" charset="-122"/>
                      </a:endParaRPr>
                    </a:p>
                  </a:txBody>
                  <a:tcPr marL="8583" marR="8583" marT="8584" marB="0" anchor="ctr"/>
                </a:tc>
              </a:tr>
            </a:tbl>
          </a:graphicData>
        </a:graphic>
      </p:graphicFrame>
      <p:sp>
        <p:nvSpPr>
          <p:cNvPr id="4" name="矩形 3"/>
          <p:cNvSpPr/>
          <p:nvPr/>
        </p:nvSpPr>
        <p:spPr>
          <a:xfrm>
            <a:off x="3052998" y="1311117"/>
            <a:ext cx="5735866" cy="369332"/>
          </a:xfrm>
          <a:prstGeom prst="rect">
            <a:avLst/>
          </a:prstGeom>
        </p:spPr>
        <p:txBody>
          <a:bodyPr wrap="none">
            <a:spAutoFit/>
          </a:bodyPr>
          <a:lstStyle/>
          <a:p>
            <a:r>
              <a:rPr lang="en-US" altLang="zh-CN" dirty="0">
                <a:latin typeface="华文细黑" panose="02010600040101010101" pitchFamily="2" charset="-122"/>
                <a:ea typeface="华文细黑" panose="02010600040101010101" pitchFamily="2" charset="-122"/>
              </a:rPr>
              <a:t>2019</a:t>
            </a:r>
            <a:r>
              <a:rPr lang="zh-CN" altLang="en-US" dirty="0">
                <a:latin typeface="华文细黑" panose="02010600040101010101" pitchFamily="2" charset="-122"/>
                <a:ea typeface="华文细黑" panose="02010600040101010101" pitchFamily="2" charset="-122"/>
              </a:rPr>
              <a:t>年</a:t>
            </a:r>
            <a:r>
              <a:rPr lang="en-US" altLang="zh-CN" dirty="0">
                <a:latin typeface="华文细黑" panose="02010600040101010101" pitchFamily="2" charset="-122"/>
                <a:ea typeface="华文细黑" panose="02010600040101010101" pitchFamily="2" charset="-122"/>
              </a:rPr>
              <a:t>~2019</a:t>
            </a:r>
            <a:r>
              <a:rPr lang="zh-CN" altLang="en-US" dirty="0">
                <a:latin typeface="华文细黑" panose="02010600040101010101" pitchFamily="2" charset="-122"/>
                <a:ea typeface="华文细黑" panose="02010600040101010101" pitchFamily="2" charset="-122"/>
              </a:rPr>
              <a:t>年：员工违纪人数及违纪处理分析之表一</a:t>
            </a:r>
            <a:endParaRPr lang="zh-CN" altLang="en-US" dirty="0">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783708" cy="538601"/>
              <a:chOff x="5043488" y="688658"/>
              <a:chExt cx="3783708" cy="538601"/>
            </a:xfrm>
          </p:grpSpPr>
          <p:sp>
            <p:nvSpPr>
              <p:cNvPr id="7" name="矩形 3"/>
              <p:cNvSpPr/>
              <p:nvPr/>
            </p:nvSpPr>
            <p:spPr>
              <a:xfrm>
                <a:off x="5667375" y="68865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加入你的标题描述</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Freeform 471"/>
          <p:cNvSpPr>
            <a:spLocks noEditPoints="1"/>
          </p:cNvSpPr>
          <p:nvPr/>
        </p:nvSpPr>
        <p:spPr>
          <a:xfrm>
            <a:off x="6405563" y="4276725"/>
            <a:ext cx="966787" cy="739775"/>
          </a:xfrm>
          <a:custGeom>
            <a:avLst/>
            <a:gdLst>
              <a:gd name="txL" fmla="*/ 0 w 106"/>
              <a:gd name="txT" fmla="*/ 0 h 81"/>
              <a:gd name="txR" fmla="*/ 106 w 106"/>
              <a:gd name="txB" fmla="*/ 81 h 8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rgbClr val="18D2A6"/>
          </a:solidFill>
          <a:ln w="9525">
            <a:noFill/>
          </a:ln>
        </p:spPr>
        <p:txBody>
          <a:bodyPr/>
          <a:lstStyle/>
          <a:p>
            <a:endParaRPr lang="zh-CN" altLang="en-US">
              <a:solidFill>
                <a:schemeClr val="bg1">
                  <a:lumMod val="50000"/>
                </a:schemeClr>
              </a:solidFill>
            </a:endParaRPr>
          </a:p>
        </p:txBody>
      </p:sp>
      <p:sp>
        <p:nvSpPr>
          <p:cNvPr id="13" name="Freeform 476"/>
          <p:cNvSpPr>
            <a:spLocks noEditPoints="1"/>
          </p:cNvSpPr>
          <p:nvPr/>
        </p:nvSpPr>
        <p:spPr>
          <a:xfrm>
            <a:off x="1668463" y="1973263"/>
            <a:ext cx="1041400" cy="754062"/>
          </a:xfrm>
          <a:custGeom>
            <a:avLst/>
            <a:gdLst>
              <a:gd name="txL" fmla="*/ 0 w 125"/>
              <a:gd name="txT" fmla="*/ 0 h 73"/>
              <a:gd name="txR" fmla="*/ 125 w 125"/>
              <a:gd name="txB" fmla="*/ 73 h 73"/>
            </a:gdLst>
            <a:ahLst/>
            <a:cxnLst>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18D2A6"/>
          </a:solidFill>
          <a:ln w="9525">
            <a:noFill/>
          </a:ln>
        </p:spPr>
        <p:txBody>
          <a:bodyPr/>
          <a:lstStyle/>
          <a:p>
            <a:endParaRPr lang="zh-CN" altLang="en-US">
              <a:solidFill>
                <a:schemeClr val="bg1">
                  <a:lumMod val="50000"/>
                </a:schemeClr>
              </a:solidFill>
            </a:endParaRPr>
          </a:p>
        </p:txBody>
      </p:sp>
      <p:sp>
        <p:nvSpPr>
          <p:cNvPr id="14" name="Oval 493"/>
          <p:cNvSpPr/>
          <p:nvPr/>
        </p:nvSpPr>
        <p:spPr>
          <a:xfrm>
            <a:off x="1668463" y="4352925"/>
            <a:ext cx="730250" cy="663575"/>
          </a:xfrm>
          <a:custGeom>
            <a:avLst/>
            <a:gdLst>
              <a:gd name="txL" fmla="*/ 0 w 239713"/>
              <a:gd name="txT" fmla="*/ 0 h 217487"/>
              <a:gd name="txR" fmla="*/ 239713 w 239713"/>
              <a:gd name="txB" fmla="*/ 217487 h 217487"/>
            </a:gdLst>
            <a:ahLst/>
            <a:cxnLst>
              <a:cxn ang="0">
                <a:pos x="625675" y="1226601"/>
              </a:cxn>
              <a:cxn ang="0">
                <a:pos x="662109" y="1226601"/>
              </a:cxn>
              <a:cxn ang="0">
                <a:pos x="742987" y="1226601"/>
              </a:cxn>
              <a:cxn ang="0">
                <a:pos x="744851" y="1226601"/>
              </a:cxn>
              <a:cxn ang="0">
                <a:pos x="903749" y="1226601"/>
              </a:cxn>
              <a:cxn ang="0">
                <a:pos x="933621" y="1226601"/>
              </a:cxn>
              <a:cxn ang="0">
                <a:pos x="938502" y="1226601"/>
              </a:cxn>
              <a:cxn ang="0">
                <a:pos x="948283" y="1226601"/>
              </a:cxn>
              <a:cxn ang="0">
                <a:pos x="1012363" y="1226601"/>
              </a:cxn>
              <a:cxn ang="0">
                <a:pos x="1016717" y="1226601"/>
              </a:cxn>
              <a:cxn ang="0">
                <a:pos x="1201914" y="1226601"/>
              </a:cxn>
              <a:cxn ang="0">
                <a:pos x="1202462" y="1226601"/>
              </a:cxn>
              <a:cxn ang="0">
                <a:pos x="1564167" y="1226601"/>
              </a:cxn>
              <a:cxn ang="0">
                <a:pos x="1814002" y="1275391"/>
              </a:cxn>
              <a:cxn ang="0">
                <a:pos x="2024739" y="1408764"/>
              </a:cxn>
              <a:cxn ang="0">
                <a:pos x="2170291" y="1607189"/>
              </a:cxn>
              <a:cxn ang="0">
                <a:pos x="2224598" y="1851149"/>
              </a:cxn>
              <a:cxn ang="0">
                <a:pos x="2224598" y="1872840"/>
              </a:cxn>
              <a:cxn ang="0">
                <a:pos x="2224598" y="1872840"/>
              </a:cxn>
              <a:cxn ang="0">
                <a:pos x="2224598" y="2024635"/>
              </a:cxn>
              <a:cxn ang="0">
                <a:pos x="0" y="2024635"/>
              </a:cxn>
              <a:cxn ang="0">
                <a:pos x="0" y="2002954"/>
              </a:cxn>
              <a:cxn ang="0">
                <a:pos x="0" y="1851149"/>
              </a:cxn>
              <a:cxn ang="0">
                <a:pos x="625675" y="1226601"/>
              </a:cxn>
              <a:cxn ang="0">
                <a:pos x="1104936" y="0"/>
              </a:cxn>
              <a:cxn ang="0">
                <a:pos x="1322854" y="44134"/>
              </a:cxn>
              <a:cxn ang="0">
                <a:pos x="1500803" y="164485"/>
              </a:cxn>
              <a:cxn ang="0">
                <a:pos x="1620778" y="342990"/>
              </a:cxn>
              <a:cxn ang="0">
                <a:pos x="1664767" y="561580"/>
              </a:cxn>
              <a:cxn ang="0">
                <a:pos x="1620778" y="780179"/>
              </a:cxn>
              <a:cxn ang="0">
                <a:pos x="1500803" y="958675"/>
              </a:cxn>
              <a:cxn ang="0">
                <a:pos x="1322854" y="1079031"/>
              </a:cxn>
              <a:cxn ang="0">
                <a:pos x="1104936" y="1123156"/>
              </a:cxn>
              <a:cxn ang="0">
                <a:pos x="709078" y="958675"/>
              </a:cxn>
              <a:cxn ang="0">
                <a:pos x="589100" y="780179"/>
              </a:cxn>
              <a:cxn ang="0">
                <a:pos x="545105" y="561580"/>
              </a:cxn>
              <a:cxn ang="0">
                <a:pos x="709078" y="164485"/>
              </a:cxn>
              <a:cxn ang="0">
                <a:pos x="887024" y="44134"/>
              </a:cxn>
              <a:cxn ang="0">
                <a:pos x="1104936" y="0"/>
              </a:cxn>
            </a:cxnLst>
            <a:rect l="txL" t="txT" r="txR" b="tx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rgbClr val="1983B7"/>
          </a:solidFill>
          <a:ln w="9525">
            <a:noFill/>
          </a:ln>
        </p:spPr>
        <p:txBody>
          <a:bodyPr/>
          <a:lstStyle/>
          <a:p>
            <a:endParaRPr lang="zh-CN" altLang="en-US">
              <a:solidFill>
                <a:schemeClr val="bg1">
                  <a:lumMod val="50000"/>
                </a:schemeClr>
              </a:solidFill>
            </a:endParaRPr>
          </a:p>
        </p:txBody>
      </p:sp>
      <p:sp>
        <p:nvSpPr>
          <p:cNvPr id="15" name="Freeform 497"/>
          <p:cNvSpPr>
            <a:spLocks noEditPoints="1"/>
          </p:cNvSpPr>
          <p:nvPr/>
        </p:nvSpPr>
        <p:spPr>
          <a:xfrm>
            <a:off x="6405563" y="1973263"/>
            <a:ext cx="563562" cy="777875"/>
          </a:xfrm>
          <a:custGeom>
            <a:avLst/>
            <a:gdLst>
              <a:gd name="txL" fmla="*/ 0 w 128"/>
              <a:gd name="txT" fmla="*/ 0 h 177"/>
              <a:gd name="txR" fmla="*/ 128 w 128"/>
              <a:gd name="txB" fmla="*/ 177 h 177"/>
            </a:gdLst>
            <a:ahLst/>
            <a:cxnLst>
              <a:cxn ang="0">
                <a:pos x="2147483646" y="2147483646"/>
              </a:cxn>
              <a:cxn ang="0">
                <a:pos x="2147483646" y="2147483646"/>
              </a:cxn>
              <a:cxn ang="0">
                <a:pos x="0" y="2147483646"/>
              </a:cxn>
              <a:cxn ang="0">
                <a:pos x="0" y="2147483646"/>
              </a:cxn>
              <a:cxn ang="0">
                <a:pos x="0"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rgbClr val="1983B7"/>
          </a:solidFill>
          <a:ln w="9525">
            <a:noFill/>
          </a:ln>
        </p:spPr>
        <p:txBody>
          <a:bodyPr/>
          <a:lstStyle/>
          <a:p>
            <a:endParaRPr lang="zh-CN" altLang="en-US">
              <a:solidFill>
                <a:schemeClr val="bg1">
                  <a:lumMod val="50000"/>
                </a:schemeClr>
              </a:solidFill>
            </a:endParaRPr>
          </a:p>
        </p:txBody>
      </p:sp>
      <p:sp>
        <p:nvSpPr>
          <p:cNvPr id="16" name="直接连接符 22"/>
          <p:cNvSpPr/>
          <p:nvPr/>
        </p:nvSpPr>
        <p:spPr>
          <a:xfrm>
            <a:off x="1668463" y="2819400"/>
            <a:ext cx="3709987" cy="1588"/>
          </a:xfrm>
          <a:prstGeom prst="line">
            <a:avLst/>
          </a:prstGeom>
          <a:ln w="6350" cap="flat" cmpd="sng">
            <a:solidFill>
              <a:srgbClr val="BFBFBF"/>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7" name="直接连接符 23"/>
          <p:cNvSpPr/>
          <p:nvPr/>
        </p:nvSpPr>
        <p:spPr>
          <a:xfrm>
            <a:off x="6405563" y="2819400"/>
            <a:ext cx="3679825" cy="1588"/>
          </a:xfrm>
          <a:prstGeom prst="line">
            <a:avLst/>
          </a:prstGeom>
          <a:ln w="6350" cap="flat" cmpd="sng">
            <a:solidFill>
              <a:srgbClr val="BFBFBF"/>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8" name="直接连接符 24"/>
          <p:cNvSpPr/>
          <p:nvPr/>
        </p:nvSpPr>
        <p:spPr>
          <a:xfrm>
            <a:off x="1668463" y="5175250"/>
            <a:ext cx="3709987" cy="0"/>
          </a:xfrm>
          <a:prstGeom prst="line">
            <a:avLst/>
          </a:prstGeom>
          <a:ln w="6350" cap="flat" cmpd="sng">
            <a:solidFill>
              <a:srgbClr val="BFBFBF"/>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9" name="直接连接符 38"/>
          <p:cNvSpPr/>
          <p:nvPr/>
        </p:nvSpPr>
        <p:spPr>
          <a:xfrm>
            <a:off x="6405563" y="5175250"/>
            <a:ext cx="3679825" cy="0"/>
          </a:xfrm>
          <a:prstGeom prst="line">
            <a:avLst/>
          </a:prstGeom>
          <a:ln w="6350" cap="flat" cmpd="sng">
            <a:solidFill>
              <a:srgbClr val="BFBFBF"/>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20" name="TextBox 498"/>
          <p:cNvSpPr/>
          <p:nvPr/>
        </p:nvSpPr>
        <p:spPr>
          <a:xfrm>
            <a:off x="3617913" y="2222500"/>
            <a:ext cx="1878012" cy="431800"/>
          </a:xfrm>
          <a:prstGeom prst="rect">
            <a:avLst/>
          </a:prstGeom>
          <a:noFill/>
          <a:ln w="9525">
            <a:noFill/>
            <a:miter/>
          </a:ln>
        </p:spPr>
        <p:txBody>
          <a:bodyPr wrap="none" anchor="ctr">
            <a:spAutoFit/>
          </a:bodyPr>
          <a:lstStyle/>
          <a:p>
            <a:pPr lvl="0" algn="r" eaLnBrk="1" hangingPunct="1">
              <a:buNone/>
            </a:pPr>
            <a:r>
              <a:rPr lang="zh-CN" altLang="en-US" sz="2200" b="1" dirty="0">
                <a:solidFill>
                  <a:schemeClr val="bg1">
                    <a:lumMod val="50000"/>
                  </a:schemeClr>
                </a:solidFill>
                <a:latin typeface="微软雅黑" panose="020B0503020204020204" pitchFamily="34" charset="-122"/>
                <a:ea typeface="微软雅黑" panose="020B0503020204020204" pitchFamily="34" charset="-122"/>
                <a:sym typeface="UKIJ Qolyazma" pitchFamily="2" charset="0"/>
              </a:rPr>
              <a:t>点击添加内容</a:t>
            </a:r>
            <a:endParaRPr lang="zh-CN" altLang="en-US" sz="2200" b="1" dirty="0">
              <a:solidFill>
                <a:schemeClr val="bg1">
                  <a:lumMod val="50000"/>
                </a:schemeClr>
              </a:solidFill>
              <a:latin typeface="微软雅黑" panose="020B0503020204020204" pitchFamily="34" charset="-122"/>
              <a:ea typeface="微软雅黑" panose="020B0503020204020204" pitchFamily="34" charset="-122"/>
              <a:sym typeface="UKIJ Qolyazma" pitchFamily="2" charset="0"/>
            </a:endParaRPr>
          </a:p>
        </p:txBody>
      </p:sp>
      <p:sp>
        <p:nvSpPr>
          <p:cNvPr id="21" name="TextBox 499"/>
          <p:cNvSpPr/>
          <p:nvPr/>
        </p:nvSpPr>
        <p:spPr>
          <a:xfrm>
            <a:off x="8324850" y="2222500"/>
            <a:ext cx="1878013" cy="431800"/>
          </a:xfrm>
          <a:prstGeom prst="rect">
            <a:avLst/>
          </a:prstGeom>
          <a:noFill/>
          <a:ln w="9525">
            <a:noFill/>
            <a:miter/>
          </a:ln>
        </p:spPr>
        <p:txBody>
          <a:bodyPr wrap="none" anchor="ctr">
            <a:spAutoFit/>
          </a:bodyPr>
          <a:lstStyle/>
          <a:p>
            <a:pPr lvl="0" algn="r" eaLnBrk="1" hangingPunct="1">
              <a:buNone/>
            </a:pPr>
            <a:r>
              <a:rPr lang="zh-CN" altLang="en-US" sz="2200" b="1" dirty="0">
                <a:solidFill>
                  <a:schemeClr val="bg1">
                    <a:lumMod val="50000"/>
                  </a:schemeClr>
                </a:solidFill>
                <a:latin typeface="微软雅黑" panose="020B0503020204020204" pitchFamily="34" charset="-122"/>
                <a:ea typeface="微软雅黑" panose="020B0503020204020204" pitchFamily="34" charset="-122"/>
                <a:sym typeface="UKIJ Qolyazma" pitchFamily="2" charset="0"/>
              </a:rPr>
              <a:t>点击添加内容</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sp>
        <p:nvSpPr>
          <p:cNvPr id="22" name="TextBox 500"/>
          <p:cNvSpPr/>
          <p:nvPr/>
        </p:nvSpPr>
        <p:spPr>
          <a:xfrm>
            <a:off x="3617913" y="4548188"/>
            <a:ext cx="1878012" cy="430212"/>
          </a:xfrm>
          <a:prstGeom prst="rect">
            <a:avLst/>
          </a:prstGeom>
          <a:noFill/>
          <a:ln w="9525">
            <a:noFill/>
            <a:miter/>
          </a:ln>
        </p:spPr>
        <p:txBody>
          <a:bodyPr wrap="none" anchor="ctr">
            <a:spAutoFit/>
          </a:bodyPr>
          <a:lstStyle/>
          <a:p>
            <a:pPr lvl="0" algn="r" eaLnBrk="1" hangingPunct="1">
              <a:buNone/>
            </a:pPr>
            <a:r>
              <a:rPr lang="zh-CN" altLang="en-US" sz="2200" b="1" dirty="0">
                <a:solidFill>
                  <a:schemeClr val="bg1">
                    <a:lumMod val="50000"/>
                  </a:schemeClr>
                </a:solidFill>
                <a:latin typeface="微软雅黑" panose="020B0503020204020204" pitchFamily="34" charset="-122"/>
                <a:ea typeface="微软雅黑" panose="020B0503020204020204" pitchFamily="34" charset="-122"/>
                <a:sym typeface="UKIJ Qolyazma" pitchFamily="2" charset="0"/>
              </a:rPr>
              <a:t>点击添加内容</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sp>
        <p:nvSpPr>
          <p:cNvPr id="23" name="TextBox 501"/>
          <p:cNvSpPr/>
          <p:nvPr/>
        </p:nvSpPr>
        <p:spPr>
          <a:xfrm>
            <a:off x="8324850" y="4548188"/>
            <a:ext cx="1878013" cy="430212"/>
          </a:xfrm>
          <a:prstGeom prst="rect">
            <a:avLst/>
          </a:prstGeom>
          <a:noFill/>
          <a:ln w="9525">
            <a:noFill/>
            <a:miter/>
          </a:ln>
        </p:spPr>
        <p:txBody>
          <a:bodyPr wrap="none" anchor="ctr">
            <a:spAutoFit/>
          </a:bodyPr>
          <a:lstStyle/>
          <a:p>
            <a:pPr lvl="0" algn="r" eaLnBrk="1" hangingPunct="1">
              <a:buNone/>
            </a:pPr>
            <a:r>
              <a:rPr lang="zh-CN" altLang="en-US" sz="2200" b="1" dirty="0">
                <a:solidFill>
                  <a:schemeClr val="bg1">
                    <a:lumMod val="50000"/>
                  </a:schemeClr>
                </a:solidFill>
                <a:latin typeface="微软雅黑" panose="020B0503020204020204" pitchFamily="34" charset="-122"/>
                <a:ea typeface="微软雅黑" panose="020B0503020204020204" pitchFamily="34" charset="-122"/>
                <a:sym typeface="UKIJ Qolyazma" pitchFamily="2" charset="0"/>
              </a:rPr>
              <a:t>点击添加内容</a:t>
            </a:r>
            <a:endParaRPr lang="zh-CN" altLang="en-US" dirty="0">
              <a:solidFill>
                <a:schemeClr val="bg1">
                  <a:lumMod val="50000"/>
                </a:schemeClr>
              </a:solidFill>
              <a:latin typeface="Arial" panose="020B0604020202020204" pitchFamily="34" charset="0"/>
              <a:ea typeface="宋体" panose="02010600030101010101" pitchFamily="2" charset="-122"/>
            </a:endParaRPr>
          </a:p>
        </p:txBody>
      </p:sp>
      <p:sp>
        <p:nvSpPr>
          <p:cNvPr id="24" name="TextBox 503"/>
          <p:cNvSpPr/>
          <p:nvPr/>
        </p:nvSpPr>
        <p:spPr>
          <a:xfrm>
            <a:off x="1543050" y="2909888"/>
            <a:ext cx="4062413" cy="933450"/>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504"/>
          <p:cNvSpPr/>
          <p:nvPr/>
        </p:nvSpPr>
        <p:spPr>
          <a:xfrm>
            <a:off x="6303963" y="2909888"/>
            <a:ext cx="4060825" cy="933450"/>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505"/>
          <p:cNvSpPr/>
          <p:nvPr/>
        </p:nvSpPr>
        <p:spPr>
          <a:xfrm>
            <a:off x="1543050" y="5276850"/>
            <a:ext cx="4062413" cy="931863"/>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TextBox 506"/>
          <p:cNvSpPr/>
          <p:nvPr/>
        </p:nvSpPr>
        <p:spPr>
          <a:xfrm>
            <a:off x="6303963" y="5276850"/>
            <a:ext cx="4060825" cy="931863"/>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750" fill="hold"/>
                                        <p:tgtEl>
                                          <p:spTgt spid="13"/>
                                        </p:tgtEl>
                                        <p:attrNameLst>
                                          <p:attrName>ppt_x</p:attrName>
                                        </p:attrNameLst>
                                      </p:cBhvr>
                                      <p:tavLst>
                                        <p:tav tm="0">
                                          <p:val>
                                            <p:strVal val="1+#ppt_w/2"/>
                                          </p:val>
                                        </p:tav>
                                        <p:tav tm="100000">
                                          <p:val>
                                            <p:strVal val="#ppt_x"/>
                                          </p:val>
                                        </p:tav>
                                      </p:tavLst>
                                    </p:anim>
                                    <p:anim calcmode="lin" valueType="num">
                                      <p:cBhvr>
                                        <p:cTn id="12" dur="7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ppt_x</p:attrName>
                                        </p:attrNameLst>
                                      </p:cBhvr>
                                      <p:tavLst>
                                        <p:tav tm="0">
                                          <p:val>
                                            <p:strVal val="1+#ppt_w/2"/>
                                          </p:val>
                                        </p:tav>
                                        <p:tav tm="100000">
                                          <p:val>
                                            <p:strVal val="#ppt_x"/>
                                          </p:val>
                                        </p:tav>
                                      </p:tavLst>
                                    </p:anim>
                                    <p:anim calcmode="lin" valueType="num">
                                      <p:cBhvr>
                                        <p:cTn id="16" dur="5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750" fill="hold"/>
                                        <p:tgtEl>
                                          <p:spTgt spid="14"/>
                                        </p:tgtEl>
                                        <p:attrNameLst>
                                          <p:attrName>ppt_x</p:attrName>
                                        </p:attrNameLst>
                                      </p:cBhvr>
                                      <p:tavLst>
                                        <p:tav tm="0">
                                          <p:val>
                                            <p:strVal val="1+#ppt_w/2"/>
                                          </p:val>
                                        </p:tav>
                                        <p:tav tm="100000">
                                          <p:val>
                                            <p:strVal val="#ppt_x"/>
                                          </p:val>
                                        </p:tav>
                                      </p:tavLst>
                                    </p:anim>
                                    <p:anim calcmode="lin" valueType="num">
                                      <p:cBhvr>
                                        <p:cTn id="20" dur="75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5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1+#ppt_w/2"/>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filter="wipe(left)">
                                      <p:cBhvr>
                                        <p:cTn id="28" dur="500"/>
                                        <p:tgtEl>
                                          <p:spTgt spid="16"/>
                                        </p:tgtEl>
                                      </p:cBhvr>
                                    </p:animEffec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filter="wipe(left)">
                                      <p:cBhvr>
                                        <p:cTn id="31" dur="500"/>
                                        <p:tgtEl>
                                          <p:spTgt spid="17"/>
                                        </p:tgtEl>
                                      </p:cBhvr>
                                    </p:animEffect>
                                  </p:childTnLst>
                                </p:cTn>
                              </p:par>
                              <p:par>
                                <p:cTn id="32" presetID="22" presetClass="entr" presetSubtype="8"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filter="wipe(left)">
                                      <p:cBhvr>
                                        <p:cTn id="34" dur="500"/>
                                        <p:tgtEl>
                                          <p:spTgt spid="18"/>
                                        </p:tgtEl>
                                      </p:cBhvr>
                                    </p:animEffect>
                                  </p:childTnLst>
                                </p:cTn>
                              </p:par>
                              <p:par>
                                <p:cTn id="35" presetID="22" presetClass="entr" presetSubtype="8"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filter="wipe(left)">
                                      <p:cBhvr>
                                        <p:cTn id="37" dur="500"/>
                                        <p:tgtEl>
                                          <p:spTgt spid="19"/>
                                        </p:tgtEl>
                                      </p:cBhvr>
                                    </p:animEffect>
                                  </p:childTnLst>
                                </p:cTn>
                              </p:par>
                            </p:childTnLst>
                          </p:cTn>
                        </p:par>
                        <p:par>
                          <p:cTn id="38" fill="hold">
                            <p:stCondLst>
                              <p:cond delay="2000"/>
                            </p:stCondLst>
                            <p:childTnLst>
                              <p:par>
                                <p:cTn id="39" presetID="12" presetClass="entr" presetSubtype="4" fill="hold" grpId="0" nodeType="afterEffect">
                                  <p:stCondLst>
                                    <p:cond delay="0"/>
                                  </p:stCondLst>
                                  <p:iterate type="lt">
                                    <p:tmPct val="50000"/>
                                  </p:iterate>
                                  <p:childTnLst>
                                    <p:set>
                                      <p:cBhvr>
                                        <p:cTn id="40" dur="1" fill="hold">
                                          <p:stCondLst>
                                            <p:cond delay="0"/>
                                          </p:stCondLst>
                                        </p:cTn>
                                        <p:tgtEl>
                                          <p:spTgt spid="20"/>
                                        </p:tgtEl>
                                        <p:attrNameLst>
                                          <p:attrName>style.visibility</p:attrName>
                                        </p:attrNameLst>
                                      </p:cBhvr>
                                      <p:to>
                                        <p:strVal val="visible"/>
                                      </p:to>
                                    </p:set>
                                    <p:anim calcmode="lin" valueType="num">
                                      <p:cBhvr>
                                        <p:cTn id="41" dur="300"/>
                                        <p:tgtEl>
                                          <p:spTgt spid="20"/>
                                        </p:tgtEl>
                                        <p:attrNameLst>
                                          <p:attrName>ppt_y</p:attrName>
                                        </p:attrNameLst>
                                      </p:cBhvr>
                                      <p:tavLst>
                                        <p:tav tm="0">
                                          <p:val>
                                            <p:strVal val="#ppt_y+#ppt_h*1.125000"/>
                                          </p:val>
                                        </p:tav>
                                        <p:tav tm="100000">
                                          <p:val>
                                            <p:strVal val="#ppt_y"/>
                                          </p:val>
                                        </p:tav>
                                      </p:tavLst>
                                    </p:anim>
                                    <p:animEffect filter="wipe(up)">
                                      <p:cBhvr>
                                        <p:cTn id="42" dur="300"/>
                                        <p:tgtEl>
                                          <p:spTgt spid="20"/>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21"/>
                                        </p:tgtEl>
                                        <p:attrNameLst>
                                          <p:attrName>style.visibility</p:attrName>
                                        </p:attrNameLst>
                                      </p:cBhvr>
                                      <p:to>
                                        <p:strVal val="visible"/>
                                      </p:to>
                                    </p:set>
                                    <p:anim calcmode="lin" valueType="num">
                                      <p:cBhvr>
                                        <p:cTn id="45" dur="300"/>
                                        <p:tgtEl>
                                          <p:spTgt spid="21"/>
                                        </p:tgtEl>
                                        <p:attrNameLst>
                                          <p:attrName>ppt_y</p:attrName>
                                        </p:attrNameLst>
                                      </p:cBhvr>
                                      <p:tavLst>
                                        <p:tav tm="0">
                                          <p:val>
                                            <p:strVal val="#ppt_y+#ppt_h*1.125000"/>
                                          </p:val>
                                        </p:tav>
                                        <p:tav tm="100000">
                                          <p:val>
                                            <p:strVal val="#ppt_y"/>
                                          </p:val>
                                        </p:tav>
                                      </p:tavLst>
                                    </p:anim>
                                    <p:animEffect filter="wipe(up)">
                                      <p:cBhvr>
                                        <p:cTn id="46" dur="300"/>
                                        <p:tgtEl>
                                          <p:spTgt spid="21"/>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22"/>
                                        </p:tgtEl>
                                        <p:attrNameLst>
                                          <p:attrName>style.visibility</p:attrName>
                                        </p:attrNameLst>
                                      </p:cBhvr>
                                      <p:to>
                                        <p:strVal val="visible"/>
                                      </p:to>
                                    </p:set>
                                    <p:anim calcmode="lin" valueType="num">
                                      <p:cBhvr>
                                        <p:cTn id="49" dur="300"/>
                                        <p:tgtEl>
                                          <p:spTgt spid="22"/>
                                        </p:tgtEl>
                                        <p:attrNameLst>
                                          <p:attrName>ppt_y</p:attrName>
                                        </p:attrNameLst>
                                      </p:cBhvr>
                                      <p:tavLst>
                                        <p:tav tm="0">
                                          <p:val>
                                            <p:strVal val="#ppt_y+#ppt_h*1.125000"/>
                                          </p:val>
                                        </p:tav>
                                        <p:tav tm="100000">
                                          <p:val>
                                            <p:strVal val="#ppt_y"/>
                                          </p:val>
                                        </p:tav>
                                      </p:tavLst>
                                    </p:anim>
                                    <p:animEffect filter="wipe(up)">
                                      <p:cBhvr>
                                        <p:cTn id="50" dur="300"/>
                                        <p:tgtEl>
                                          <p:spTgt spid="22"/>
                                        </p:tgtEl>
                                      </p:cBhvr>
                                    </p:animEffect>
                                  </p:childTnLst>
                                </p:cTn>
                              </p:par>
                              <p:par>
                                <p:cTn id="51" presetID="12" presetClass="entr" presetSubtype="4" fill="hold" grpId="0" nodeType="withEffect">
                                  <p:stCondLst>
                                    <p:cond delay="0"/>
                                  </p:stCondLst>
                                  <p:iterate type="lt">
                                    <p:tmPct val="50000"/>
                                  </p:iterate>
                                  <p:childTnLst>
                                    <p:set>
                                      <p:cBhvr>
                                        <p:cTn id="52" dur="1" fill="hold">
                                          <p:stCondLst>
                                            <p:cond delay="0"/>
                                          </p:stCondLst>
                                        </p:cTn>
                                        <p:tgtEl>
                                          <p:spTgt spid="23"/>
                                        </p:tgtEl>
                                        <p:attrNameLst>
                                          <p:attrName>style.visibility</p:attrName>
                                        </p:attrNameLst>
                                      </p:cBhvr>
                                      <p:to>
                                        <p:strVal val="visible"/>
                                      </p:to>
                                    </p:set>
                                    <p:anim calcmode="lin" valueType="num">
                                      <p:cBhvr>
                                        <p:cTn id="53" dur="300"/>
                                        <p:tgtEl>
                                          <p:spTgt spid="23"/>
                                        </p:tgtEl>
                                        <p:attrNameLst>
                                          <p:attrName>ppt_y</p:attrName>
                                        </p:attrNameLst>
                                      </p:cBhvr>
                                      <p:tavLst>
                                        <p:tav tm="0">
                                          <p:val>
                                            <p:strVal val="#ppt_y+#ppt_h*1.125000"/>
                                          </p:val>
                                        </p:tav>
                                        <p:tav tm="100000">
                                          <p:val>
                                            <p:strVal val="#ppt_y"/>
                                          </p:val>
                                        </p:tav>
                                      </p:tavLst>
                                    </p:anim>
                                    <p:animEffect filter="wipe(up)">
                                      <p:cBhvr>
                                        <p:cTn id="54" dur="300"/>
                                        <p:tgtEl>
                                          <p:spTgt spid="23"/>
                                        </p:tgtEl>
                                      </p:cBhvr>
                                    </p:animEffect>
                                  </p:childTnLst>
                                </p:cTn>
                              </p:par>
                              <p:par>
                                <p:cTn id="55" presetID="10" presetClass="entr" presetSubtype="0" fill="hold" grpId="0" nodeType="withEffect">
                                  <p:stCondLst>
                                    <p:cond delay="1000"/>
                                  </p:stCondLst>
                                  <p:iterate type="lt">
                                    <p:tmPct val="10000"/>
                                  </p:iterate>
                                  <p:childTnLst>
                                    <p:set>
                                      <p:cBhvr>
                                        <p:cTn id="56" dur="1" fill="hold">
                                          <p:stCondLst>
                                            <p:cond delay="0"/>
                                          </p:stCondLst>
                                        </p:cTn>
                                        <p:tgtEl>
                                          <p:spTgt spid="24"/>
                                        </p:tgtEl>
                                        <p:attrNameLst>
                                          <p:attrName>style.visibility</p:attrName>
                                        </p:attrNameLst>
                                      </p:cBhvr>
                                      <p:to>
                                        <p:strVal val="visible"/>
                                      </p:to>
                                    </p:set>
                                    <p:animEffect filter="fade">
                                      <p:cBhvr>
                                        <p:cTn id="57" dur="100"/>
                                        <p:tgtEl>
                                          <p:spTgt spid="24"/>
                                        </p:tgtEl>
                                      </p:cBhvr>
                                    </p:animEffect>
                                  </p:childTnLst>
                                </p:cTn>
                              </p:par>
                              <p:par>
                                <p:cTn id="58" presetID="10" presetClass="entr" presetSubtype="0" fill="hold" grpId="0" nodeType="withEffect">
                                  <p:stCondLst>
                                    <p:cond delay="1000"/>
                                  </p:stCondLst>
                                  <p:iterate type="lt">
                                    <p:tmPct val="10000"/>
                                  </p:iterate>
                                  <p:childTnLst>
                                    <p:set>
                                      <p:cBhvr>
                                        <p:cTn id="59" dur="1" fill="hold">
                                          <p:stCondLst>
                                            <p:cond delay="0"/>
                                          </p:stCondLst>
                                        </p:cTn>
                                        <p:tgtEl>
                                          <p:spTgt spid="25"/>
                                        </p:tgtEl>
                                        <p:attrNameLst>
                                          <p:attrName>style.visibility</p:attrName>
                                        </p:attrNameLst>
                                      </p:cBhvr>
                                      <p:to>
                                        <p:strVal val="visible"/>
                                      </p:to>
                                    </p:set>
                                    <p:animEffect filter="fade">
                                      <p:cBhvr>
                                        <p:cTn id="60" dur="100"/>
                                        <p:tgtEl>
                                          <p:spTgt spid="25"/>
                                        </p:tgtEl>
                                      </p:cBhvr>
                                    </p:animEffect>
                                  </p:childTnLst>
                                </p:cTn>
                              </p:par>
                              <p:par>
                                <p:cTn id="61" presetID="10" presetClass="entr" presetSubtype="0" fill="hold" grpId="0" nodeType="withEffect">
                                  <p:stCondLst>
                                    <p:cond delay="100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filter="fade">
                                      <p:cBhvr>
                                        <p:cTn id="63" dur="100"/>
                                        <p:tgtEl>
                                          <p:spTgt spid="26"/>
                                        </p:tgtEl>
                                      </p:cBhvr>
                                    </p:animEffect>
                                  </p:childTnLst>
                                </p:cTn>
                              </p:par>
                              <p:par>
                                <p:cTn id="64" presetID="10" presetClass="entr" presetSubtype="0" fill="hold" grpId="0" nodeType="withEffect">
                                  <p:stCondLst>
                                    <p:cond delay="1000"/>
                                  </p:stCondLst>
                                  <p:iterate type="lt">
                                    <p:tmPct val="10000"/>
                                  </p:iterate>
                                  <p:childTnLst>
                                    <p:set>
                                      <p:cBhvr>
                                        <p:cTn id="65" dur="1" fill="hold">
                                          <p:stCondLst>
                                            <p:cond delay="0"/>
                                          </p:stCondLst>
                                        </p:cTn>
                                        <p:tgtEl>
                                          <p:spTgt spid="27"/>
                                        </p:tgtEl>
                                        <p:attrNameLst>
                                          <p:attrName>style.visibility</p:attrName>
                                        </p:attrNameLst>
                                      </p:cBhvr>
                                      <p:to>
                                        <p:strVal val="visible"/>
                                      </p:to>
                                    </p:set>
                                    <p:animEffect filter="fade">
                                      <p:cBhvr>
                                        <p:cTn id="66" dur="1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p:bldP spid="21" grpId="0" bldLvl="0"/>
      <p:bldP spid="22" grpId="0" bldLvl="0"/>
      <p:bldP spid="23" grpId="0" bldLvl="0"/>
      <p:bldP spid="24" grpId="0" bldLvl="0"/>
      <p:bldP spid="25" grpId="0" bldLvl="0"/>
      <p:bldP spid="26" grpId="0" bldLvl="0"/>
      <p:bldP spid="27" grpId="0"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783708" cy="538601"/>
              <a:chOff x="5043488" y="688658"/>
              <a:chExt cx="3783708" cy="538601"/>
            </a:xfrm>
          </p:grpSpPr>
          <p:sp>
            <p:nvSpPr>
              <p:cNvPr id="7" name="矩形 3"/>
              <p:cNvSpPr/>
              <p:nvPr/>
            </p:nvSpPr>
            <p:spPr>
              <a:xfrm>
                <a:off x="5667375" y="68865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加入你的标题描述</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516420" y="1960230"/>
            <a:ext cx="11157559" cy="3965738"/>
            <a:chOff x="611560" y="1491633"/>
            <a:chExt cx="7707915" cy="2739629"/>
          </a:xfrm>
        </p:grpSpPr>
        <p:graphicFrame>
          <p:nvGraphicFramePr>
            <p:cNvPr id="13" name="图表 12"/>
            <p:cNvGraphicFramePr/>
            <p:nvPr/>
          </p:nvGraphicFramePr>
          <p:xfrm>
            <a:off x="2984972" y="1491633"/>
            <a:ext cx="2932510" cy="2739629"/>
          </p:xfrm>
          <a:graphic>
            <a:graphicData uri="http://schemas.openxmlformats.org/drawingml/2006/chart">
              <c:chart xmlns:c="http://schemas.openxmlformats.org/drawingml/2006/chart" xmlns:r="http://schemas.openxmlformats.org/officeDocument/2006/relationships" r:id="rId1"/>
            </a:graphicData>
          </a:graphic>
        </p:graphicFrame>
        <p:sp>
          <p:nvSpPr>
            <p:cNvPr id="14" name="5"/>
            <p:cNvSpPr/>
            <p:nvPr/>
          </p:nvSpPr>
          <p:spPr>
            <a:xfrm>
              <a:off x="3769600" y="2179812"/>
              <a:ext cx="1363265" cy="1363266"/>
            </a:xfrm>
            <a:prstGeom prst="ellipse">
              <a:avLst/>
            </a:prstGeom>
            <a:noFill/>
            <a:ln>
              <a:solidFill>
                <a:srgbClr val="1983B7"/>
              </a:solidFill>
            </a:ln>
          </p:spPr>
          <p:style>
            <a:lnRef idx="2">
              <a:schemeClr val="accent1">
                <a:shade val="50000"/>
              </a:schemeClr>
            </a:lnRef>
            <a:fillRef idx="1">
              <a:schemeClr val="accent1"/>
            </a:fillRef>
            <a:effectRef idx="0">
              <a:schemeClr val="accent1"/>
            </a:effectRef>
            <a:fontRef idx="minor">
              <a:schemeClr val="lt1"/>
            </a:fontRef>
          </p:style>
          <p:txBody>
            <a:bodyPr lIns="52918" tIns="26459" rIns="52918" bIns="26459" anchor="ctr"/>
            <a:lstStyle/>
            <a:p>
              <a:pPr algn="ctr" defTabSz="685800" eaLnBrk="1" fontAlgn="auto" hangingPunct="1">
                <a:spcBef>
                  <a:spcPts val="0"/>
                </a:spcBef>
                <a:spcAft>
                  <a:spcPts val="0"/>
                </a:spcAft>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添加</a:t>
              </a:r>
              <a:endParaRPr lang="en-US" altLang="zh-CN" sz="2000" b="1" dirty="0">
                <a:solidFill>
                  <a:schemeClr val="bg1">
                    <a:lumMod val="50000"/>
                  </a:schemeClr>
                </a:solidFill>
                <a:latin typeface="微软雅黑" panose="020B0503020204020204" pitchFamily="34" charset="-122"/>
                <a:ea typeface="微软雅黑" panose="020B0503020204020204" pitchFamily="34" charset="-122"/>
              </a:endParaRPr>
            </a:p>
            <a:p>
              <a:pPr algn="ctr" defTabSz="685800" eaLnBrk="1" fontAlgn="auto" hangingPunct="1">
                <a:spcBef>
                  <a:spcPts val="0"/>
                </a:spcBef>
                <a:spcAft>
                  <a:spcPts val="0"/>
                </a:spcAft>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71"/>
            <p:cNvSpPr txBox="1">
              <a:spLocks noChangeArrowheads="1"/>
            </p:cNvSpPr>
            <p:nvPr/>
          </p:nvSpPr>
          <p:spPr bwMode="auto">
            <a:xfrm>
              <a:off x="611560" y="1621332"/>
              <a:ext cx="627525" cy="462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2918" tIns="26459" rIns="52918" bIns="26459">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en-US" altLang="zh-CN" sz="4000" dirty="0">
                  <a:solidFill>
                    <a:schemeClr val="bg1">
                      <a:lumMod val="50000"/>
                    </a:schemeClr>
                  </a:solidFill>
                  <a:latin typeface="Impact" panose="020B0806030902050204" pitchFamily="34" charset="0"/>
                  <a:ea typeface="微软雅黑" panose="020B0503020204020204" pitchFamily="34" charset="-122"/>
                </a:rPr>
                <a:t>09</a:t>
              </a:r>
              <a:r>
                <a:rPr lang="en-US" altLang="zh-CN" sz="2800" dirty="0">
                  <a:solidFill>
                    <a:schemeClr val="bg1">
                      <a:lumMod val="50000"/>
                    </a:schemeClr>
                  </a:solidFill>
                  <a:latin typeface="Impact" panose="020B0806030902050204" pitchFamily="34" charset="0"/>
                  <a:ea typeface="微软雅黑" panose="020B0503020204020204" pitchFamily="34" charset="-122"/>
                </a:rPr>
                <a:t>%</a:t>
              </a:r>
              <a:endParaRPr lang="zh-CN" altLang="en-US" sz="4000" dirty="0">
                <a:solidFill>
                  <a:schemeClr val="bg1">
                    <a:lumMod val="50000"/>
                  </a:schemeClr>
                </a:solidFill>
                <a:latin typeface="Impact" panose="020B0806030902050204" pitchFamily="34" charset="0"/>
                <a:ea typeface="微软雅黑" panose="020B0503020204020204" pitchFamily="34" charset="-122"/>
              </a:endParaRPr>
            </a:p>
          </p:txBody>
        </p:sp>
        <p:sp>
          <p:nvSpPr>
            <p:cNvPr id="16" name="TextBox 72"/>
            <p:cNvSpPr txBox="1">
              <a:spLocks noChangeArrowheads="1"/>
            </p:cNvSpPr>
            <p:nvPr/>
          </p:nvSpPr>
          <p:spPr bwMode="auto">
            <a:xfrm>
              <a:off x="5617449" y="1621332"/>
              <a:ext cx="624203" cy="462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2918" tIns="26459" rIns="52918" bIns="26459">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en-US" altLang="zh-CN" sz="4000" dirty="0">
                  <a:solidFill>
                    <a:schemeClr val="bg1">
                      <a:lumMod val="50000"/>
                    </a:schemeClr>
                  </a:solidFill>
                  <a:latin typeface="Impact" panose="020B0806030902050204" pitchFamily="34" charset="0"/>
                  <a:ea typeface="微软雅黑" panose="020B0503020204020204" pitchFamily="34" charset="-122"/>
                </a:rPr>
                <a:t>03</a:t>
              </a:r>
              <a:r>
                <a:rPr lang="en-US" altLang="zh-CN" sz="2800" dirty="0">
                  <a:solidFill>
                    <a:schemeClr val="bg1">
                      <a:lumMod val="50000"/>
                    </a:schemeClr>
                  </a:solidFill>
                  <a:latin typeface="Impact" panose="020B0806030902050204" pitchFamily="34" charset="0"/>
                  <a:ea typeface="微软雅黑" panose="020B0503020204020204" pitchFamily="34" charset="-122"/>
                </a:rPr>
                <a:t>%</a:t>
              </a:r>
              <a:endParaRPr lang="zh-CN" altLang="en-US" sz="4000" dirty="0">
                <a:solidFill>
                  <a:schemeClr val="bg1">
                    <a:lumMod val="50000"/>
                  </a:schemeClr>
                </a:solidFill>
                <a:latin typeface="Impact" panose="020B0806030902050204" pitchFamily="34" charset="0"/>
                <a:ea typeface="微软雅黑" panose="020B0503020204020204" pitchFamily="34" charset="-122"/>
              </a:endParaRPr>
            </a:p>
          </p:txBody>
        </p:sp>
        <p:sp>
          <p:nvSpPr>
            <p:cNvPr id="19" name="TextBox 78"/>
            <p:cNvSpPr txBox="1"/>
            <p:nvPr/>
          </p:nvSpPr>
          <p:spPr>
            <a:xfrm>
              <a:off x="827436" y="2167100"/>
              <a:ext cx="2398826" cy="1405121"/>
            </a:xfrm>
            <a:prstGeom prst="rect">
              <a:avLst/>
            </a:prstGeom>
            <a:noFill/>
          </p:spPr>
          <p:txBody>
            <a:bodyPr wrap="square" lIns="52918" tIns="26459" rIns="52918" bIns="26459">
              <a:spAutoFit/>
            </a:bodyPr>
            <a:lstStyle/>
            <a:p>
              <a:pPr algn="just" defTabSz="685800">
                <a:lnSpc>
                  <a:spcPct val="13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和谐劳动关系随着社会的关注和相关政策的出台，行政部与各部门一起及时沟通协调，实现了公司员工关系的和谐稳定。在公司领导的关心下，合理地处理了因辞退、离职等各类问题员工，排除了可能存在的劳动纠纷的隐患。</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just" defTabSz="685800">
                <a:lnSpc>
                  <a:spcPct val="13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、完成了行政部办公地点的搬迁；</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2011</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年度先后引进了福东和盛弘等两家餐饮公司。</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just" defTabSz="685800">
                <a:lnSpc>
                  <a:spcPct val="13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、完成了公司领导关心员工生活，对福利房符合入住的人员安置工作。</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TextBox 79"/>
            <p:cNvSpPr txBox="1">
              <a:spLocks noChangeArrowheads="1"/>
            </p:cNvSpPr>
            <p:nvPr/>
          </p:nvSpPr>
          <p:spPr bwMode="auto">
            <a:xfrm>
              <a:off x="1403864" y="1657051"/>
              <a:ext cx="2234971" cy="318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2918" tIns="0" rIns="52918"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华文黑体" charset="-122"/>
                </a:rPr>
                <a:t>一、年度总结与回顾： </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华文黑体" charset="-122"/>
              </a:endParaRPr>
            </a:p>
          </p:txBody>
        </p:sp>
        <p:sp>
          <p:nvSpPr>
            <p:cNvPr id="21" name="TextBox 80"/>
            <p:cNvSpPr txBox="1"/>
            <p:nvPr/>
          </p:nvSpPr>
          <p:spPr>
            <a:xfrm>
              <a:off x="5786906" y="2150767"/>
              <a:ext cx="2532569" cy="1861190"/>
            </a:xfrm>
            <a:prstGeom prst="rect">
              <a:avLst/>
            </a:prstGeom>
            <a:noFill/>
          </p:spPr>
          <p:txBody>
            <a:bodyPr wrap="square" lIns="52918" tIns="26459" rIns="52918" bIns="26459">
              <a:spAutoFit/>
            </a:bodyPr>
            <a:lstStyle/>
            <a:p>
              <a:pPr algn="just" defTabSz="685800">
                <a:lnSpc>
                  <a:spcPct val="130000"/>
                </a:lnSpc>
                <a:defRPr/>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       1</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、培训教材比较缺乏，内容也比较空洞，对一些技能岗位的培训针对性不强，今后要逐步完善这方面的课程素材和教学方式</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just" defTabSz="685800">
                <a:lnSpc>
                  <a:spcPct val="13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、虽然安全方面每年都在抓，但没有具体考核和彻底落实，</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2012</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年我部将在安全方面特别是工伤方面及消防方面加大精力投入，狠抓安全生产，避免形式主义、大事化小、小事化无；安全无小事，排除安全隐患要常抓不懈。</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pPr algn="just" defTabSz="685800">
                <a:lnSpc>
                  <a:spcPct val="13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       </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3</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一旦出现安全事故，根据经济损失的程度大小，要具体问责到部门、到车间、到班组等相关人员，并要求部门主抓安全的负责人对每起工伤事件作出明确分析和整改措施，报送至行政部和总经办，若重复问题重复发生则要求提交述职报告。</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TextBox 81"/>
            <p:cNvSpPr txBox="1">
              <a:spLocks noChangeArrowheads="1"/>
            </p:cNvSpPr>
            <p:nvPr/>
          </p:nvSpPr>
          <p:spPr bwMode="auto">
            <a:xfrm>
              <a:off x="6372417" y="1657051"/>
              <a:ext cx="1656000" cy="28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918" tIns="0" rIns="52918"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华文黑体" charset="-122"/>
                </a:rPr>
                <a:t>二、需要反思的地方：</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华文黑体"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53801" y="2274152"/>
            <a:ext cx="8142973" cy="1542124"/>
            <a:chOff x="971997" y="2179710"/>
            <a:chExt cx="10472562" cy="1983303"/>
          </a:xfrm>
        </p:grpSpPr>
        <p:grpSp>
          <p:nvGrpSpPr>
            <p:cNvPr id="53" name="组合 52"/>
            <p:cNvGrpSpPr/>
            <p:nvPr/>
          </p:nvGrpSpPr>
          <p:grpSpPr>
            <a:xfrm>
              <a:off x="3093581" y="2179710"/>
              <a:ext cx="8350978" cy="1983303"/>
              <a:chOff x="2320695" y="442438"/>
              <a:chExt cx="8350978" cy="784254"/>
            </a:xfrm>
          </p:grpSpPr>
          <p:sp>
            <p:nvSpPr>
              <p:cNvPr id="57" name="矩形 56"/>
              <p:cNvSpPr/>
              <p:nvPr/>
            </p:nvSpPr>
            <p:spPr>
              <a:xfrm flipH="1">
                <a:off x="2320695" y="442438"/>
                <a:ext cx="8350978" cy="784254"/>
              </a:xfrm>
              <a:prstGeom prst="rect">
                <a:avLst/>
              </a:prstGeom>
              <a:solidFill>
                <a:srgbClr val="18D2A6"/>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2947755" y="602540"/>
                <a:ext cx="7426715" cy="422603"/>
                <a:chOff x="3802405" y="558147"/>
                <a:chExt cx="7426715" cy="422603"/>
              </a:xfrm>
            </p:grpSpPr>
            <p:sp>
              <p:nvSpPr>
                <p:cNvPr id="71" name="矩形 3"/>
                <p:cNvSpPr/>
                <p:nvPr/>
              </p:nvSpPr>
              <p:spPr>
                <a:xfrm>
                  <a:off x="4476993" y="558147"/>
                  <a:ext cx="6752127" cy="422603"/>
                </a:xfrm>
                <a:prstGeom prst="rect">
                  <a:avLst/>
                </a:prstGeom>
                <a:noFill/>
                <a:ln w="9525">
                  <a:noFill/>
                  <a:miter/>
                </a:ln>
              </p:spPr>
              <p:txBody>
                <a:bodyPr wrap="none" lIns="91431" tIns="45716" rIns="91431" bIns="45716">
                  <a:spAutoFit/>
                </a:bodyPr>
                <a:lstStyle/>
                <a:p>
                  <a:pPr lvl="0"/>
                  <a:r>
                    <a:rPr lang="en-US" altLang="zh-CN" sz="4800" b="1" dirty="0">
                      <a:solidFill>
                        <a:schemeClr val="bg1"/>
                      </a:solidFill>
                      <a:latin typeface="Arial" panose="020B0604020202020204" pitchFamily="34" charset="0"/>
                      <a:ea typeface="微软雅黑" panose="020B0503020204020204" pitchFamily="34" charset="-122"/>
                      <a:sym typeface="Arial" panose="020B0604020202020204" pitchFamily="34" charset="0"/>
                    </a:rPr>
                    <a:t>2019</a:t>
                  </a:r>
                  <a:r>
                    <a:rPr lang="zh-CN" altLang="en-US" sz="4800" b="1"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年度工作规划</a:t>
                  </a:r>
                  <a:endParaRPr lang="zh-CN" altLang="en-US" sz="4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2" name="组合 26"/>
                <p:cNvGrpSpPr/>
                <p:nvPr/>
              </p:nvGrpSpPr>
              <p:grpSpPr>
                <a:xfrm>
                  <a:off x="3802405" y="569913"/>
                  <a:ext cx="263525" cy="395287"/>
                  <a:chOff x="-1006695" y="0"/>
                  <a:chExt cx="213756" cy="427512"/>
                </a:xfrm>
              </p:grpSpPr>
              <p:sp>
                <p:nvSpPr>
                  <p:cNvPr id="73" name="直接连接符 27"/>
                  <p:cNvSpPr/>
                  <p:nvPr/>
                </p:nvSpPr>
                <p:spPr>
                  <a:xfrm>
                    <a:off x="-1006695"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83" name="直接连接符 28"/>
                  <p:cNvSpPr/>
                  <p:nvPr/>
                </p:nvSpPr>
                <p:spPr>
                  <a:xfrm flipH="1">
                    <a:off x="-1006695"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87" name="组合 86"/>
            <p:cNvGrpSpPr/>
            <p:nvPr/>
          </p:nvGrpSpPr>
          <p:grpSpPr>
            <a:xfrm>
              <a:off x="971997" y="2179710"/>
              <a:ext cx="2121586" cy="1983303"/>
              <a:chOff x="2215144" y="1032180"/>
              <a:chExt cx="1120898" cy="824468"/>
            </a:xfrm>
          </p:grpSpPr>
          <p:sp>
            <p:nvSpPr>
              <p:cNvPr id="88" name="平行四边形 87"/>
              <p:cNvSpPr/>
              <p:nvPr/>
            </p:nvSpPr>
            <p:spPr>
              <a:xfrm>
                <a:off x="2215144" y="1032180"/>
                <a:ext cx="1120898" cy="824468"/>
              </a:xfrm>
              <a:prstGeom prst="parallelogram">
                <a:avLst>
                  <a:gd name="adj" fmla="val 0"/>
                </a:avLst>
              </a:prstGeom>
              <a:solidFill>
                <a:srgbClr val="1983B7"/>
              </a:solidFill>
              <a:ln>
                <a:noFill/>
              </a:ln>
              <a:effectLst>
                <a:reflection blurRad="6350" stA="500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95" name="文本框 9"/>
              <p:cNvSpPr txBox="1"/>
              <p:nvPr/>
            </p:nvSpPr>
            <p:spPr>
              <a:xfrm>
                <a:off x="2245058" y="1100246"/>
                <a:ext cx="1066799" cy="641734"/>
              </a:xfrm>
              <a:prstGeom prst="rect">
                <a:avLst/>
              </a:prstGeom>
              <a:noFill/>
            </p:spPr>
            <p:txBody>
              <a:bodyPr wrap="square" rtlCol="0">
                <a:spAutoFit/>
              </a:bodyPr>
              <a:lstStyle/>
              <a:p>
                <a:pPr algn="ctr"/>
                <a:r>
                  <a:rPr lang="en-US" altLang="zh-CN" sz="7200" dirty="0">
                    <a:solidFill>
                      <a:schemeClr val="bg1"/>
                    </a:solidFill>
                    <a:latin typeface="Impact" panose="020B0806030902050204" pitchFamily="34" charset="0"/>
                  </a:rPr>
                  <a:t>02</a:t>
                </a:r>
                <a:endParaRPr lang="zh-CN" altLang="en-US" sz="7200" dirty="0">
                  <a:solidFill>
                    <a:schemeClr val="bg1"/>
                  </a:solidFill>
                  <a:latin typeface="Impact" panose="020B0806030902050204" pitchFamily="34" charset="0"/>
                </a:endParaRPr>
              </a:p>
            </p:txBody>
          </p:sp>
        </p:grpSp>
      </p:grpSp>
      <p:grpSp>
        <p:nvGrpSpPr>
          <p:cNvPr id="13" name="组合 12"/>
          <p:cNvGrpSpPr/>
          <p:nvPr/>
        </p:nvGrpSpPr>
        <p:grpSpPr>
          <a:xfrm rot="13187308">
            <a:off x="-6592880" y="2752868"/>
            <a:ext cx="11496362" cy="6726866"/>
            <a:chOff x="0" y="4292079"/>
            <a:chExt cx="12190414" cy="4843505"/>
          </a:xfrm>
        </p:grpSpPr>
        <p:grpSp>
          <p:nvGrpSpPr>
            <p:cNvPr id="14" name="组合 13"/>
            <p:cNvGrpSpPr/>
            <p:nvPr/>
          </p:nvGrpSpPr>
          <p:grpSpPr>
            <a:xfrm>
              <a:off x="0" y="4692834"/>
              <a:ext cx="12190414" cy="4442750"/>
              <a:chOff x="0" y="5400390"/>
              <a:chExt cx="12190414" cy="4442750"/>
            </a:xfrm>
          </p:grpSpPr>
          <p:grpSp>
            <p:nvGrpSpPr>
              <p:cNvPr id="22" name="组合 21"/>
              <p:cNvGrpSpPr/>
              <p:nvPr/>
            </p:nvGrpSpPr>
            <p:grpSpPr>
              <a:xfrm>
                <a:off x="0" y="5403580"/>
                <a:ext cx="6095207" cy="4439560"/>
                <a:chOff x="0" y="5320120"/>
                <a:chExt cx="12190413" cy="4439560"/>
              </a:xfrm>
            </p:grpSpPr>
            <p:sp>
              <p:nvSpPr>
                <p:cNvPr id="26" name="波形 25"/>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波形 26"/>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095207" y="5400390"/>
                <a:ext cx="6095207" cy="4439560"/>
                <a:chOff x="0" y="5320120"/>
                <a:chExt cx="12190413" cy="4439560"/>
              </a:xfrm>
            </p:grpSpPr>
            <p:sp>
              <p:nvSpPr>
                <p:cNvPr id="24" name="波形 23"/>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波形 24"/>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5" name="组合 14"/>
            <p:cNvGrpSpPr/>
            <p:nvPr/>
          </p:nvGrpSpPr>
          <p:grpSpPr>
            <a:xfrm>
              <a:off x="0" y="4292079"/>
              <a:ext cx="12190414" cy="4442750"/>
              <a:chOff x="0" y="5400390"/>
              <a:chExt cx="12190414" cy="4442750"/>
            </a:xfrm>
          </p:grpSpPr>
          <p:grpSp>
            <p:nvGrpSpPr>
              <p:cNvPr id="16" name="组合 15"/>
              <p:cNvGrpSpPr/>
              <p:nvPr/>
            </p:nvGrpSpPr>
            <p:grpSpPr>
              <a:xfrm>
                <a:off x="0" y="5403580"/>
                <a:ext cx="6095207" cy="4439560"/>
                <a:chOff x="0" y="5320120"/>
                <a:chExt cx="12190413" cy="4439560"/>
              </a:xfrm>
            </p:grpSpPr>
            <p:sp>
              <p:nvSpPr>
                <p:cNvPr id="20" name="波形 19"/>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波形 20"/>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095207" y="5400390"/>
                <a:ext cx="6095207" cy="4439560"/>
                <a:chOff x="0" y="5320120"/>
                <a:chExt cx="12190413" cy="4439560"/>
              </a:xfrm>
            </p:grpSpPr>
            <p:sp>
              <p:nvSpPr>
                <p:cNvPr id="18" name="波形 17"/>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波形 18"/>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28" name="组合 27"/>
          <p:cNvGrpSpPr/>
          <p:nvPr/>
        </p:nvGrpSpPr>
        <p:grpSpPr>
          <a:xfrm rot="13187308">
            <a:off x="7037427" y="-4308561"/>
            <a:ext cx="11496362" cy="6726866"/>
            <a:chOff x="0" y="4292079"/>
            <a:chExt cx="12190414" cy="4843505"/>
          </a:xfrm>
        </p:grpSpPr>
        <p:grpSp>
          <p:nvGrpSpPr>
            <p:cNvPr id="29" name="组合 28"/>
            <p:cNvGrpSpPr/>
            <p:nvPr/>
          </p:nvGrpSpPr>
          <p:grpSpPr>
            <a:xfrm>
              <a:off x="0" y="4692834"/>
              <a:ext cx="12190414" cy="4442750"/>
              <a:chOff x="0" y="5400390"/>
              <a:chExt cx="12190414" cy="4442750"/>
            </a:xfrm>
          </p:grpSpPr>
          <p:grpSp>
            <p:nvGrpSpPr>
              <p:cNvPr id="37" name="组合 36"/>
              <p:cNvGrpSpPr/>
              <p:nvPr/>
            </p:nvGrpSpPr>
            <p:grpSpPr>
              <a:xfrm>
                <a:off x="0" y="5403580"/>
                <a:ext cx="6095207" cy="4439560"/>
                <a:chOff x="0" y="5320120"/>
                <a:chExt cx="12190413" cy="4439560"/>
              </a:xfrm>
            </p:grpSpPr>
            <p:sp>
              <p:nvSpPr>
                <p:cNvPr id="41" name="波形 40"/>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波形 41"/>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6095207" y="5400390"/>
                <a:ext cx="6095207" cy="4439560"/>
                <a:chOff x="0" y="5320120"/>
                <a:chExt cx="12190413" cy="4439560"/>
              </a:xfrm>
            </p:grpSpPr>
            <p:sp>
              <p:nvSpPr>
                <p:cNvPr id="39" name="波形 38"/>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波形 39"/>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0" name="组合 29"/>
            <p:cNvGrpSpPr/>
            <p:nvPr/>
          </p:nvGrpSpPr>
          <p:grpSpPr>
            <a:xfrm>
              <a:off x="0" y="4292079"/>
              <a:ext cx="12190414" cy="4446967"/>
              <a:chOff x="0" y="5400390"/>
              <a:chExt cx="12190414" cy="4446967"/>
            </a:xfrm>
          </p:grpSpPr>
          <p:grpSp>
            <p:nvGrpSpPr>
              <p:cNvPr id="31" name="组合 30"/>
              <p:cNvGrpSpPr/>
              <p:nvPr/>
            </p:nvGrpSpPr>
            <p:grpSpPr>
              <a:xfrm>
                <a:off x="0" y="5403580"/>
                <a:ext cx="6100378" cy="4443777"/>
                <a:chOff x="0" y="5320120"/>
                <a:chExt cx="12200755" cy="4443777"/>
              </a:xfrm>
            </p:grpSpPr>
            <p:sp>
              <p:nvSpPr>
                <p:cNvPr id="35" name="波形 34"/>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波形 35"/>
                <p:cNvSpPr/>
                <p:nvPr/>
              </p:nvSpPr>
              <p:spPr>
                <a:xfrm flipH="1">
                  <a:off x="10342" y="5344297"/>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6095207" y="5400390"/>
                <a:ext cx="6095207" cy="4439560"/>
                <a:chOff x="0" y="5320120"/>
                <a:chExt cx="12190413" cy="4439560"/>
              </a:xfrm>
            </p:grpSpPr>
            <p:sp>
              <p:nvSpPr>
                <p:cNvPr id="33" name="波形 32"/>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波形 33"/>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250" fill="hold"/>
                                        <p:tgtEl>
                                          <p:spTgt spid="13"/>
                                        </p:tgtEl>
                                        <p:attrNameLst>
                                          <p:attrName>ppt_w</p:attrName>
                                        </p:attrNameLst>
                                      </p:cBhvr>
                                      <p:tavLst>
                                        <p:tav tm="0">
                                          <p:val>
                                            <p:fltVal val="0"/>
                                          </p:val>
                                        </p:tav>
                                        <p:tav tm="100000">
                                          <p:val>
                                            <p:strVal val="#ppt_w"/>
                                          </p:val>
                                        </p:tav>
                                      </p:tavLst>
                                    </p:anim>
                                    <p:anim calcmode="lin" valueType="num">
                                      <p:cBhvr>
                                        <p:cTn id="8" dur="1250" fill="hold"/>
                                        <p:tgtEl>
                                          <p:spTgt spid="13"/>
                                        </p:tgtEl>
                                        <p:attrNameLst>
                                          <p:attrName>ppt_h</p:attrName>
                                        </p:attrNameLst>
                                      </p:cBhvr>
                                      <p:tavLst>
                                        <p:tav tm="0">
                                          <p:val>
                                            <p:fltVal val="0"/>
                                          </p:val>
                                        </p:tav>
                                        <p:tav tm="100000">
                                          <p:val>
                                            <p:strVal val="#ppt_h"/>
                                          </p:val>
                                        </p:tav>
                                      </p:tavLst>
                                    </p:anim>
                                    <p:animEffect transition="in" filter="fade">
                                      <p:cBhvr>
                                        <p:cTn id="9" dur="125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1250" fill="hold"/>
                                        <p:tgtEl>
                                          <p:spTgt spid="28"/>
                                        </p:tgtEl>
                                        <p:attrNameLst>
                                          <p:attrName>ppt_w</p:attrName>
                                        </p:attrNameLst>
                                      </p:cBhvr>
                                      <p:tavLst>
                                        <p:tav tm="0">
                                          <p:val>
                                            <p:fltVal val="0"/>
                                          </p:val>
                                        </p:tav>
                                        <p:tav tm="100000">
                                          <p:val>
                                            <p:strVal val="#ppt_w"/>
                                          </p:val>
                                        </p:tav>
                                      </p:tavLst>
                                    </p:anim>
                                    <p:anim calcmode="lin" valueType="num">
                                      <p:cBhvr>
                                        <p:cTn id="13" dur="1250" fill="hold"/>
                                        <p:tgtEl>
                                          <p:spTgt spid="28"/>
                                        </p:tgtEl>
                                        <p:attrNameLst>
                                          <p:attrName>ppt_h</p:attrName>
                                        </p:attrNameLst>
                                      </p:cBhvr>
                                      <p:tavLst>
                                        <p:tav tm="0">
                                          <p:val>
                                            <p:fltVal val="0"/>
                                          </p:val>
                                        </p:tav>
                                        <p:tav tm="100000">
                                          <p:val>
                                            <p:strVal val="#ppt_h"/>
                                          </p:val>
                                        </p:tav>
                                      </p:tavLst>
                                    </p:anim>
                                    <p:animEffect transition="in" filter="fade">
                                      <p:cBhvr>
                                        <p:cTn id="14" dur="1250"/>
                                        <p:tgtEl>
                                          <p:spTgt spid="28"/>
                                        </p:tgtEl>
                                      </p:cBhvr>
                                    </p:animEffect>
                                  </p:childTnLst>
                                </p:cTn>
                              </p:par>
                              <p:par>
                                <p:cTn id="15" presetID="22" presetClass="entr" presetSubtype="8" fill="hold" nodeType="withEffect">
                                  <p:stCondLst>
                                    <p:cond delay="75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3867064" cy="538601"/>
              <a:chOff x="5043488" y="688658"/>
              <a:chExt cx="3867064" cy="538601"/>
            </a:xfrm>
          </p:grpSpPr>
          <p:sp>
            <p:nvSpPr>
              <p:cNvPr id="7" name="矩形 3"/>
              <p:cNvSpPr/>
              <p:nvPr/>
            </p:nvSpPr>
            <p:spPr>
              <a:xfrm>
                <a:off x="5667375" y="688658"/>
                <a:ext cx="3243177" cy="538601"/>
              </a:xfrm>
              <a:prstGeom prst="rect">
                <a:avLst/>
              </a:prstGeom>
              <a:noFill/>
              <a:ln w="9525">
                <a:noFill/>
                <a:miter/>
              </a:ln>
            </p:spPr>
            <p:txBody>
              <a:bodyPr wrap="none" lIns="91431" tIns="45716" rIns="91431" bIns="45716">
                <a:spAutoFit/>
              </a:bodyPr>
              <a:lstStyle/>
              <a:p>
                <a:pPr lvl="0"/>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年度工作规划</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圆角矩形 11"/>
          <p:cNvSpPr/>
          <p:nvPr/>
        </p:nvSpPr>
        <p:spPr>
          <a:xfrm>
            <a:off x="1727722" y="2338117"/>
            <a:ext cx="3996044" cy="1373411"/>
          </a:xfrm>
          <a:prstGeom prst="roundRect">
            <a:avLst>
              <a:gd name="adj" fmla="val 7594"/>
            </a:avLst>
          </a:prstGeom>
          <a:solidFill>
            <a:srgbClr val="18D2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741790" y="2281846"/>
            <a:ext cx="3981976" cy="182881"/>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711516" y="1949234"/>
            <a:ext cx="847019" cy="847019"/>
          </a:xfrm>
          <a:prstGeom prst="ellipse">
            <a:avLst/>
          </a:prstGeom>
          <a:solidFill>
            <a:srgbClr val="18D2A6"/>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942317" y="2159283"/>
            <a:ext cx="385415" cy="370647"/>
            <a:chOff x="6285705" y="2358559"/>
            <a:chExt cx="385415" cy="370647"/>
          </a:xfrm>
          <a:solidFill>
            <a:schemeClr val="bg1"/>
          </a:solidFill>
          <a:effectLst/>
        </p:grpSpPr>
        <p:sp>
          <p:nvSpPr>
            <p:cNvPr id="16" name="Oval 131"/>
            <p:cNvSpPr>
              <a:spLocks noChangeArrowheads="1"/>
            </p:cNvSpPr>
            <p:nvPr/>
          </p:nvSpPr>
          <p:spPr bwMode="auto">
            <a:xfrm>
              <a:off x="6391694" y="2358559"/>
              <a:ext cx="173437" cy="175656"/>
            </a:xfrm>
            <a:prstGeom prst="ellipse">
              <a:avLst/>
            </a:pr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endParaRPr>
            </a:p>
          </p:txBody>
        </p:sp>
        <p:sp>
          <p:nvSpPr>
            <p:cNvPr id="17" name="Freeform 134"/>
            <p:cNvSpPr/>
            <p:nvPr/>
          </p:nvSpPr>
          <p:spPr bwMode="auto">
            <a:xfrm>
              <a:off x="6285705" y="2561609"/>
              <a:ext cx="385415" cy="167597"/>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endParaRPr>
            </a:p>
          </p:txBody>
        </p:sp>
      </p:grpSp>
      <p:sp>
        <p:nvSpPr>
          <p:cNvPr id="18" name="圆角矩形 17"/>
          <p:cNvSpPr/>
          <p:nvPr/>
        </p:nvSpPr>
        <p:spPr>
          <a:xfrm>
            <a:off x="6767756" y="2334939"/>
            <a:ext cx="3993906" cy="1373411"/>
          </a:xfrm>
          <a:prstGeom prst="roundRect">
            <a:avLst>
              <a:gd name="adj" fmla="val 7594"/>
            </a:avLst>
          </a:prstGeom>
          <a:solidFill>
            <a:srgbClr val="1983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781824" y="2278668"/>
            <a:ext cx="3977700" cy="167463"/>
          </a:xfrm>
          <a:prstGeom prst="rect">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751550" y="1946056"/>
            <a:ext cx="847019" cy="847019"/>
          </a:xfrm>
          <a:prstGeom prst="ellipse">
            <a:avLst/>
          </a:prstGeom>
          <a:solidFill>
            <a:srgbClr val="1983B7"/>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6986118" y="2183965"/>
            <a:ext cx="348399" cy="301947"/>
            <a:chOff x="6603016" y="4273770"/>
            <a:chExt cx="348399" cy="301947"/>
          </a:xfrm>
          <a:solidFill>
            <a:schemeClr val="bg1"/>
          </a:solidFill>
          <a:effectLst/>
        </p:grpSpPr>
        <p:sp>
          <p:nvSpPr>
            <p:cNvPr id="22" name="Freeform 19"/>
            <p:cNvSpPr/>
            <p:nvPr/>
          </p:nvSpPr>
          <p:spPr bwMode="auto">
            <a:xfrm>
              <a:off x="6657211" y="4400963"/>
              <a:ext cx="71339" cy="12553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3" name="Freeform 20"/>
            <p:cNvSpPr/>
            <p:nvPr/>
          </p:nvSpPr>
          <p:spPr bwMode="auto">
            <a:xfrm>
              <a:off x="6760072" y="4354510"/>
              <a:ext cx="71339" cy="171988"/>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4" name="Freeform 21"/>
            <p:cNvSpPr/>
            <p:nvPr/>
          </p:nvSpPr>
          <p:spPr bwMode="auto">
            <a:xfrm>
              <a:off x="6864039" y="4316353"/>
              <a:ext cx="71339" cy="210147"/>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5" name="Freeform 22"/>
            <p:cNvSpPr/>
            <p:nvPr/>
          </p:nvSpPr>
          <p:spPr bwMode="auto">
            <a:xfrm>
              <a:off x="6603016" y="4273770"/>
              <a:ext cx="348399" cy="301947"/>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sp>
        <p:nvSpPr>
          <p:cNvPr id="26" name="圆角矩形 25"/>
          <p:cNvSpPr/>
          <p:nvPr/>
        </p:nvSpPr>
        <p:spPr>
          <a:xfrm>
            <a:off x="1711516" y="4710779"/>
            <a:ext cx="3993906" cy="1373411"/>
          </a:xfrm>
          <a:prstGeom prst="roundRect">
            <a:avLst>
              <a:gd name="adj" fmla="val 7594"/>
            </a:avLst>
          </a:prstGeom>
          <a:solidFill>
            <a:srgbClr val="1983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725584" y="4654508"/>
            <a:ext cx="3981976" cy="182881"/>
          </a:xfrm>
          <a:prstGeom prst="rect">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695310" y="4321896"/>
            <a:ext cx="847019" cy="847019"/>
          </a:xfrm>
          <a:prstGeom prst="ellipse">
            <a:avLst/>
          </a:prstGeom>
          <a:solidFill>
            <a:srgbClr val="1983B7"/>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956385" y="4552082"/>
            <a:ext cx="320699" cy="317393"/>
            <a:chOff x="4894890" y="3552033"/>
            <a:chExt cx="320699" cy="317393"/>
          </a:xfrm>
          <a:solidFill>
            <a:schemeClr val="bg1"/>
          </a:solidFill>
          <a:effectLst/>
        </p:grpSpPr>
        <p:sp>
          <p:nvSpPr>
            <p:cNvPr id="30" name="Freeform 136"/>
            <p:cNvSpPr/>
            <p:nvPr/>
          </p:nvSpPr>
          <p:spPr bwMode="auto">
            <a:xfrm>
              <a:off x="4894890" y="3729905"/>
              <a:ext cx="320699" cy="13952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31" name="Freeform 137"/>
            <p:cNvSpPr>
              <a:spLocks noEditPoints="1"/>
            </p:cNvSpPr>
            <p:nvPr/>
          </p:nvSpPr>
          <p:spPr bwMode="auto">
            <a:xfrm>
              <a:off x="4894890" y="3552033"/>
              <a:ext cx="320699" cy="184485"/>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sp>
        <p:nvSpPr>
          <p:cNvPr id="32" name="圆角矩形 31"/>
          <p:cNvSpPr/>
          <p:nvPr/>
        </p:nvSpPr>
        <p:spPr>
          <a:xfrm>
            <a:off x="6765618" y="4710779"/>
            <a:ext cx="3993906" cy="1373411"/>
          </a:xfrm>
          <a:prstGeom prst="roundRect">
            <a:avLst>
              <a:gd name="adj" fmla="val 7594"/>
            </a:avLst>
          </a:prstGeom>
          <a:solidFill>
            <a:srgbClr val="18D2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6779686" y="4654508"/>
            <a:ext cx="3981976" cy="182881"/>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749412" y="4321896"/>
            <a:ext cx="847019" cy="847019"/>
          </a:xfrm>
          <a:prstGeom prst="ellipse">
            <a:avLst/>
          </a:prstGeom>
          <a:solidFill>
            <a:srgbClr val="18D2A6"/>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6944743" y="4553451"/>
            <a:ext cx="439148" cy="366232"/>
            <a:chOff x="6974585" y="3291091"/>
            <a:chExt cx="439148" cy="366232"/>
          </a:xfrm>
          <a:solidFill>
            <a:schemeClr val="bg1"/>
          </a:solidFill>
          <a:effectLst/>
        </p:grpSpPr>
        <p:sp>
          <p:nvSpPr>
            <p:cNvPr id="36" name="Freeform 5"/>
            <p:cNvSpPr/>
            <p:nvPr/>
          </p:nvSpPr>
          <p:spPr bwMode="auto">
            <a:xfrm>
              <a:off x="6974585" y="3385549"/>
              <a:ext cx="336404" cy="271774"/>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6"/>
            <p:cNvSpPr/>
            <p:nvPr/>
          </p:nvSpPr>
          <p:spPr bwMode="auto">
            <a:xfrm>
              <a:off x="7077329" y="3291091"/>
              <a:ext cx="336404" cy="270117"/>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8" name="文本框 62"/>
          <p:cNvSpPr txBox="1"/>
          <p:nvPr/>
        </p:nvSpPr>
        <p:spPr>
          <a:xfrm>
            <a:off x="2598862" y="2253414"/>
            <a:ext cx="2695252" cy="1673535"/>
          </a:xfrm>
          <a:prstGeom prst="rect">
            <a:avLst/>
          </a:prstGeom>
          <a:noFill/>
          <a:effectLst/>
        </p:spPr>
        <p:txBody>
          <a:bodyPr wrap="square" rtlCol="0">
            <a:spAutoFit/>
          </a:bodyPr>
          <a:lstStyle/>
          <a:p>
            <a:pPr algn="l">
              <a:lnSpc>
                <a:spcPct val="150000"/>
              </a:lnSpc>
            </a:pPr>
            <a:r>
              <a:rPr lang="en-US" altLang="zh-CN" b="1" dirty="0">
                <a:solidFill>
                  <a:schemeClr val="bg1"/>
                </a:solidFill>
                <a:latin typeface="方正姚体" panose="02010601030101010101" pitchFamily="2" charset="-122"/>
                <a:ea typeface="方正姚体" panose="02010601030101010101" pitchFamily="2" charset="-122"/>
              </a:rPr>
              <a:t>1</a:t>
            </a:r>
            <a:endParaRPr lang="en-US" altLang="zh-CN" b="1" dirty="0">
              <a:solidFill>
                <a:schemeClr val="bg1"/>
              </a:solidFill>
              <a:latin typeface="方正姚体" panose="02010601030101010101" pitchFamily="2" charset="-122"/>
              <a:ea typeface="方正姚体" panose="02010601030101010101" pitchFamily="2" charset="-122"/>
            </a:endParaRPr>
          </a:p>
          <a:p>
            <a:pPr>
              <a:lnSpc>
                <a:spcPct val="150000"/>
              </a:lnSpc>
            </a:pPr>
            <a:r>
              <a:rPr lang="zh-CN" altLang="en-US" sz="1400" dirty="0">
                <a:solidFill>
                  <a:schemeClr val="bg1"/>
                </a:solidFill>
                <a:latin typeface="方正姚体" panose="02010601030101010101" pitchFamily="2" charset="-122"/>
                <a:ea typeface="方正姚体" panose="02010601030101010101" pitchFamily="2" charset="-122"/>
              </a:rPr>
              <a:t>广开招聘渠道，加大人才引进力度，给公司发展提供动力。</a:t>
            </a:r>
            <a:endParaRPr lang="zh-CN" altLang="en-US" sz="1400" dirty="0">
              <a:solidFill>
                <a:schemeClr val="bg1"/>
              </a:solidFill>
              <a:latin typeface="方正姚体" panose="02010601030101010101" pitchFamily="2" charset="-122"/>
              <a:ea typeface="方正姚体" panose="02010601030101010101" pitchFamily="2" charset="-122"/>
            </a:endParaRPr>
          </a:p>
          <a:p>
            <a:pPr algn="l">
              <a:lnSpc>
                <a:spcPct val="150000"/>
              </a:lnSpc>
            </a:pPr>
            <a:endParaRPr lang="en-US" altLang="zh-CN" sz="1050" dirty="0">
              <a:solidFill>
                <a:schemeClr val="bg1"/>
              </a:solidFill>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9" name="文本框 63"/>
          <p:cNvSpPr txBox="1"/>
          <p:nvPr/>
        </p:nvSpPr>
        <p:spPr>
          <a:xfrm>
            <a:off x="7791559" y="2253414"/>
            <a:ext cx="2695252" cy="1673535"/>
          </a:xfrm>
          <a:prstGeom prst="rect">
            <a:avLst/>
          </a:prstGeom>
          <a:noFill/>
          <a:effectLst/>
        </p:spPr>
        <p:txBody>
          <a:bodyPr wrap="square" rtlCol="0">
            <a:spAutoFit/>
          </a:bodyPr>
          <a:lstStyle/>
          <a:p>
            <a:pPr algn="l">
              <a:lnSpc>
                <a:spcPct val="150000"/>
              </a:lnSpc>
            </a:pPr>
            <a:r>
              <a:rPr lang="en-US" altLang="zh-CN" b="1" dirty="0">
                <a:solidFill>
                  <a:schemeClr val="bg1"/>
                </a:solidFill>
                <a:latin typeface="方正姚体" panose="02010601030101010101" pitchFamily="2" charset="-122"/>
                <a:ea typeface="方正姚体" panose="02010601030101010101" pitchFamily="2" charset="-122"/>
              </a:rPr>
              <a:t>2</a:t>
            </a:r>
            <a:endParaRPr lang="en-US" altLang="zh-CN" b="1" dirty="0">
              <a:solidFill>
                <a:schemeClr val="bg1"/>
              </a:solidFill>
              <a:latin typeface="方正姚体" panose="02010601030101010101" pitchFamily="2" charset="-122"/>
              <a:ea typeface="方正姚体" panose="02010601030101010101" pitchFamily="2" charset="-122"/>
            </a:endParaRPr>
          </a:p>
          <a:p>
            <a:pPr>
              <a:lnSpc>
                <a:spcPct val="150000"/>
              </a:lnSpc>
            </a:pPr>
            <a:r>
              <a:rPr lang="zh-CN" altLang="en-US" sz="1400" dirty="0">
                <a:solidFill>
                  <a:schemeClr val="bg1"/>
                </a:solidFill>
                <a:latin typeface="方正姚体" panose="02010601030101010101" pitchFamily="2" charset="-122"/>
                <a:ea typeface="方正姚体" panose="02010601030101010101" pitchFamily="2" charset="-122"/>
              </a:rPr>
              <a:t>组建内部讲师队伍并制订激励办法，做好传、帮、带工作。</a:t>
            </a:r>
            <a:endParaRPr lang="zh-CN" altLang="en-US" sz="1400" dirty="0">
              <a:solidFill>
                <a:schemeClr val="bg1"/>
              </a:solidFill>
              <a:latin typeface="方正姚体" panose="02010601030101010101" pitchFamily="2" charset="-122"/>
              <a:ea typeface="方正姚体" panose="02010601030101010101" pitchFamily="2" charset="-122"/>
            </a:endParaRPr>
          </a:p>
          <a:p>
            <a:pPr algn="l">
              <a:lnSpc>
                <a:spcPct val="150000"/>
              </a:lnSpc>
            </a:pPr>
            <a:endParaRPr lang="en-US" altLang="zh-CN" sz="1050" dirty="0">
              <a:solidFill>
                <a:schemeClr val="bg1"/>
              </a:solidFill>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0" name="文本框 64"/>
          <p:cNvSpPr txBox="1"/>
          <p:nvPr/>
        </p:nvSpPr>
        <p:spPr>
          <a:xfrm>
            <a:off x="2598861" y="4638329"/>
            <a:ext cx="2532976" cy="1431161"/>
          </a:xfrm>
          <a:prstGeom prst="rect">
            <a:avLst/>
          </a:prstGeom>
          <a:noFill/>
          <a:effectLst/>
        </p:spPr>
        <p:txBody>
          <a:bodyPr wrap="square" rtlCol="0">
            <a:spAutoFit/>
          </a:bodyPr>
          <a:lstStyle/>
          <a:p>
            <a:pPr algn="l">
              <a:lnSpc>
                <a:spcPct val="150000"/>
              </a:lnSpc>
            </a:pPr>
            <a:r>
              <a:rPr lang="en-US" altLang="zh-CN" b="1" dirty="0">
                <a:solidFill>
                  <a:schemeClr val="bg1"/>
                </a:solidFill>
                <a:latin typeface="方正姚体" panose="02010601030101010101" pitchFamily="2" charset="-122"/>
                <a:ea typeface="方正姚体" panose="02010601030101010101" pitchFamily="2" charset="-122"/>
              </a:rPr>
              <a:t>3</a:t>
            </a:r>
            <a:endParaRPr lang="en-US" altLang="zh-CN" b="1" dirty="0">
              <a:solidFill>
                <a:schemeClr val="bg1"/>
              </a:solidFill>
              <a:latin typeface="方正姚体" panose="02010601030101010101" pitchFamily="2" charset="-122"/>
              <a:ea typeface="方正姚体" panose="02010601030101010101" pitchFamily="2" charset="-122"/>
            </a:endParaRPr>
          </a:p>
          <a:p>
            <a:pPr>
              <a:lnSpc>
                <a:spcPct val="150000"/>
              </a:lnSpc>
            </a:pPr>
            <a:r>
              <a:rPr lang="zh-CN" altLang="en-US" sz="1400" dirty="0">
                <a:solidFill>
                  <a:schemeClr val="bg1"/>
                </a:solidFill>
                <a:latin typeface="方正姚体" panose="02010601030101010101" pitchFamily="2" charset="-122"/>
                <a:ea typeface="方正姚体" panose="02010601030101010101" pitchFamily="2" charset="-122"/>
              </a:rPr>
              <a:t>与各部汇编实用的岗位说明书，以便推行合理的绩效考核。</a:t>
            </a:r>
            <a:endParaRPr lang="zh-CN" altLang="en-US" sz="1400" dirty="0">
              <a:solidFill>
                <a:schemeClr val="bg1"/>
              </a:solidFill>
              <a:latin typeface="方正姚体" panose="02010601030101010101" pitchFamily="2" charset="-122"/>
              <a:ea typeface="方正姚体" panose="02010601030101010101" pitchFamily="2" charset="-122"/>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1" name="文本框 65"/>
          <p:cNvSpPr txBox="1"/>
          <p:nvPr/>
        </p:nvSpPr>
        <p:spPr>
          <a:xfrm>
            <a:off x="7791559" y="4638329"/>
            <a:ext cx="2496234" cy="1431161"/>
          </a:xfrm>
          <a:prstGeom prst="rect">
            <a:avLst/>
          </a:prstGeom>
          <a:noFill/>
          <a:effectLst/>
        </p:spPr>
        <p:txBody>
          <a:bodyPr wrap="square" rtlCol="0">
            <a:spAutoFit/>
          </a:bodyPr>
          <a:lstStyle/>
          <a:p>
            <a:pPr algn="l">
              <a:lnSpc>
                <a:spcPct val="150000"/>
              </a:lnSpc>
            </a:pPr>
            <a:r>
              <a:rPr lang="en-US" altLang="zh-CN" b="1" dirty="0">
                <a:solidFill>
                  <a:schemeClr val="bg1"/>
                </a:solidFill>
                <a:latin typeface="方正姚体" panose="02010601030101010101" pitchFamily="2" charset="-122"/>
                <a:ea typeface="方正姚体" panose="02010601030101010101" pitchFamily="2" charset="-122"/>
              </a:rPr>
              <a:t>4</a:t>
            </a:r>
            <a:endParaRPr lang="en-US" altLang="zh-CN" b="1" dirty="0">
              <a:solidFill>
                <a:schemeClr val="bg1"/>
              </a:solidFill>
              <a:latin typeface="方正姚体" panose="02010601030101010101" pitchFamily="2" charset="-122"/>
              <a:ea typeface="方正姚体" panose="02010601030101010101" pitchFamily="2" charset="-122"/>
            </a:endParaRPr>
          </a:p>
          <a:p>
            <a:pPr>
              <a:lnSpc>
                <a:spcPct val="150000"/>
              </a:lnSpc>
            </a:pPr>
            <a:r>
              <a:rPr lang="zh-CN" altLang="en-US" sz="1400" dirty="0">
                <a:solidFill>
                  <a:schemeClr val="bg1"/>
                </a:solidFill>
                <a:latin typeface="方正姚体" panose="02010601030101010101" pitchFamily="2" charset="-122"/>
                <a:ea typeface="方正姚体" panose="02010601030101010101" pitchFamily="2" charset="-122"/>
              </a:rPr>
              <a:t>加快企业文化的建设步伐，做好后勤保障让员工爱厂如家。</a:t>
            </a:r>
            <a:endParaRPr lang="en-US" altLang="zh-CN" sz="1050" dirty="0">
              <a:solidFill>
                <a:schemeClr val="bg1"/>
              </a:solidFill>
            </a:endParaRPr>
          </a:p>
          <a:p>
            <a:pP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50"/>
                                        <p:tgtEl>
                                          <p:spTgt spid="12"/>
                                        </p:tgtEl>
                                      </p:cBhvr>
                                    </p:animEffect>
                                    <p:anim calcmode="lin" valueType="num">
                                      <p:cBhvr>
                                        <p:cTn id="12" dur="250" fill="hold"/>
                                        <p:tgtEl>
                                          <p:spTgt spid="12"/>
                                        </p:tgtEl>
                                        <p:attrNameLst>
                                          <p:attrName>ppt_x</p:attrName>
                                        </p:attrNameLst>
                                      </p:cBhvr>
                                      <p:tavLst>
                                        <p:tav tm="0">
                                          <p:val>
                                            <p:strVal val="#ppt_x"/>
                                          </p:val>
                                        </p:tav>
                                        <p:tav tm="100000">
                                          <p:val>
                                            <p:strVal val="#ppt_x"/>
                                          </p:val>
                                        </p:tav>
                                      </p:tavLst>
                                    </p:anim>
                                    <p:anim calcmode="lin" valueType="num">
                                      <p:cBhvr>
                                        <p:cTn id="13" dur="2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50"/>
                                        <p:tgtEl>
                                          <p:spTgt spid="13"/>
                                        </p:tgtEl>
                                      </p:cBhvr>
                                    </p:animEffect>
                                    <p:anim calcmode="lin" valueType="num">
                                      <p:cBhvr>
                                        <p:cTn id="18" dur="250" fill="hold"/>
                                        <p:tgtEl>
                                          <p:spTgt spid="13"/>
                                        </p:tgtEl>
                                        <p:attrNameLst>
                                          <p:attrName>ppt_x</p:attrName>
                                        </p:attrNameLst>
                                      </p:cBhvr>
                                      <p:tavLst>
                                        <p:tav tm="0">
                                          <p:val>
                                            <p:strVal val="#ppt_x"/>
                                          </p:val>
                                        </p:tav>
                                        <p:tav tm="100000">
                                          <p:val>
                                            <p:strVal val="#ppt_x"/>
                                          </p:val>
                                        </p:tav>
                                      </p:tavLst>
                                    </p:anim>
                                    <p:anim calcmode="lin" valueType="num">
                                      <p:cBhvr>
                                        <p:cTn id="19" dur="25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anim calcmode="lin" valueType="num">
                                      <p:cBhvr>
                                        <p:cTn id="24" dur="250" fill="hold"/>
                                        <p:tgtEl>
                                          <p:spTgt spid="14"/>
                                        </p:tgtEl>
                                        <p:attrNameLst>
                                          <p:attrName>ppt_x</p:attrName>
                                        </p:attrNameLst>
                                      </p:cBhvr>
                                      <p:tavLst>
                                        <p:tav tm="0">
                                          <p:val>
                                            <p:strVal val="#ppt_x"/>
                                          </p:val>
                                        </p:tav>
                                        <p:tav tm="100000">
                                          <p:val>
                                            <p:strVal val="#ppt_x"/>
                                          </p:val>
                                        </p:tav>
                                      </p:tavLst>
                                    </p:anim>
                                    <p:anim calcmode="lin" valueType="num">
                                      <p:cBhvr>
                                        <p:cTn id="25" dur="25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250"/>
                                        <p:tgtEl>
                                          <p:spTgt spid="15"/>
                                        </p:tgtEl>
                                      </p:cBhvr>
                                    </p:animEffect>
                                    <p:anim calcmode="lin" valueType="num">
                                      <p:cBhvr>
                                        <p:cTn id="30" dur="250" fill="hold"/>
                                        <p:tgtEl>
                                          <p:spTgt spid="15"/>
                                        </p:tgtEl>
                                        <p:attrNameLst>
                                          <p:attrName>ppt_x</p:attrName>
                                        </p:attrNameLst>
                                      </p:cBhvr>
                                      <p:tavLst>
                                        <p:tav tm="0">
                                          <p:val>
                                            <p:strVal val="#ppt_x"/>
                                          </p:val>
                                        </p:tav>
                                        <p:tav tm="100000">
                                          <p:val>
                                            <p:strVal val="#ppt_x"/>
                                          </p:val>
                                        </p:tav>
                                      </p:tavLst>
                                    </p:anim>
                                    <p:anim calcmode="lin" valueType="num">
                                      <p:cBhvr>
                                        <p:cTn id="31" dur="25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250"/>
                                        <p:tgtEl>
                                          <p:spTgt spid="18"/>
                                        </p:tgtEl>
                                      </p:cBhvr>
                                    </p:animEffect>
                                    <p:anim calcmode="lin" valueType="num">
                                      <p:cBhvr>
                                        <p:cTn id="36" dur="250" fill="hold"/>
                                        <p:tgtEl>
                                          <p:spTgt spid="18"/>
                                        </p:tgtEl>
                                        <p:attrNameLst>
                                          <p:attrName>ppt_x</p:attrName>
                                        </p:attrNameLst>
                                      </p:cBhvr>
                                      <p:tavLst>
                                        <p:tav tm="0">
                                          <p:val>
                                            <p:strVal val="#ppt_x"/>
                                          </p:val>
                                        </p:tav>
                                        <p:tav tm="100000">
                                          <p:val>
                                            <p:strVal val="#ppt_x"/>
                                          </p:val>
                                        </p:tav>
                                      </p:tavLst>
                                    </p:anim>
                                    <p:anim calcmode="lin" valueType="num">
                                      <p:cBhvr>
                                        <p:cTn id="37" dur="250" fill="hold"/>
                                        <p:tgtEl>
                                          <p:spTgt spid="1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250"/>
                                        <p:tgtEl>
                                          <p:spTgt spid="19"/>
                                        </p:tgtEl>
                                      </p:cBhvr>
                                    </p:animEffect>
                                    <p:anim calcmode="lin" valueType="num">
                                      <p:cBhvr>
                                        <p:cTn id="42" dur="250" fill="hold"/>
                                        <p:tgtEl>
                                          <p:spTgt spid="19"/>
                                        </p:tgtEl>
                                        <p:attrNameLst>
                                          <p:attrName>ppt_x</p:attrName>
                                        </p:attrNameLst>
                                      </p:cBhvr>
                                      <p:tavLst>
                                        <p:tav tm="0">
                                          <p:val>
                                            <p:strVal val="#ppt_x"/>
                                          </p:val>
                                        </p:tav>
                                        <p:tav tm="100000">
                                          <p:val>
                                            <p:strVal val="#ppt_x"/>
                                          </p:val>
                                        </p:tav>
                                      </p:tavLst>
                                    </p:anim>
                                    <p:anim calcmode="lin" valueType="num">
                                      <p:cBhvr>
                                        <p:cTn id="43" dur="25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250"/>
                                        <p:tgtEl>
                                          <p:spTgt spid="20"/>
                                        </p:tgtEl>
                                      </p:cBhvr>
                                    </p:animEffect>
                                    <p:anim calcmode="lin" valueType="num">
                                      <p:cBhvr>
                                        <p:cTn id="48" dur="250" fill="hold"/>
                                        <p:tgtEl>
                                          <p:spTgt spid="20"/>
                                        </p:tgtEl>
                                        <p:attrNameLst>
                                          <p:attrName>ppt_x</p:attrName>
                                        </p:attrNameLst>
                                      </p:cBhvr>
                                      <p:tavLst>
                                        <p:tav tm="0">
                                          <p:val>
                                            <p:strVal val="#ppt_x"/>
                                          </p:val>
                                        </p:tav>
                                        <p:tav tm="100000">
                                          <p:val>
                                            <p:strVal val="#ppt_x"/>
                                          </p:val>
                                        </p:tav>
                                      </p:tavLst>
                                    </p:anim>
                                    <p:anim calcmode="lin" valueType="num">
                                      <p:cBhvr>
                                        <p:cTn id="49" dur="250" fill="hold"/>
                                        <p:tgtEl>
                                          <p:spTgt spid="20"/>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250"/>
                                        <p:tgtEl>
                                          <p:spTgt spid="21"/>
                                        </p:tgtEl>
                                      </p:cBhvr>
                                    </p:animEffect>
                                    <p:anim calcmode="lin" valueType="num">
                                      <p:cBhvr>
                                        <p:cTn id="54" dur="250" fill="hold"/>
                                        <p:tgtEl>
                                          <p:spTgt spid="21"/>
                                        </p:tgtEl>
                                        <p:attrNameLst>
                                          <p:attrName>ppt_x</p:attrName>
                                        </p:attrNameLst>
                                      </p:cBhvr>
                                      <p:tavLst>
                                        <p:tav tm="0">
                                          <p:val>
                                            <p:strVal val="#ppt_x"/>
                                          </p:val>
                                        </p:tav>
                                        <p:tav tm="100000">
                                          <p:val>
                                            <p:strVal val="#ppt_x"/>
                                          </p:val>
                                        </p:tav>
                                      </p:tavLst>
                                    </p:anim>
                                    <p:anim calcmode="lin" valueType="num">
                                      <p:cBhvr>
                                        <p:cTn id="55" dur="25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250"/>
                                        <p:tgtEl>
                                          <p:spTgt spid="26"/>
                                        </p:tgtEl>
                                      </p:cBhvr>
                                    </p:animEffect>
                                    <p:anim calcmode="lin" valueType="num">
                                      <p:cBhvr>
                                        <p:cTn id="60" dur="250" fill="hold"/>
                                        <p:tgtEl>
                                          <p:spTgt spid="26"/>
                                        </p:tgtEl>
                                        <p:attrNameLst>
                                          <p:attrName>ppt_x</p:attrName>
                                        </p:attrNameLst>
                                      </p:cBhvr>
                                      <p:tavLst>
                                        <p:tav tm="0">
                                          <p:val>
                                            <p:strVal val="#ppt_x"/>
                                          </p:val>
                                        </p:tav>
                                        <p:tav tm="100000">
                                          <p:val>
                                            <p:strVal val="#ppt_x"/>
                                          </p:val>
                                        </p:tav>
                                      </p:tavLst>
                                    </p:anim>
                                    <p:anim calcmode="lin" valueType="num">
                                      <p:cBhvr>
                                        <p:cTn id="61" dur="250" fill="hold"/>
                                        <p:tgtEl>
                                          <p:spTgt spid="26"/>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250"/>
                                        <p:tgtEl>
                                          <p:spTgt spid="27"/>
                                        </p:tgtEl>
                                      </p:cBhvr>
                                    </p:animEffect>
                                    <p:anim calcmode="lin" valueType="num">
                                      <p:cBhvr>
                                        <p:cTn id="66" dur="250" fill="hold"/>
                                        <p:tgtEl>
                                          <p:spTgt spid="27"/>
                                        </p:tgtEl>
                                        <p:attrNameLst>
                                          <p:attrName>ppt_x</p:attrName>
                                        </p:attrNameLst>
                                      </p:cBhvr>
                                      <p:tavLst>
                                        <p:tav tm="0">
                                          <p:val>
                                            <p:strVal val="#ppt_x"/>
                                          </p:val>
                                        </p:tav>
                                        <p:tav tm="100000">
                                          <p:val>
                                            <p:strVal val="#ppt_x"/>
                                          </p:val>
                                        </p:tav>
                                      </p:tavLst>
                                    </p:anim>
                                    <p:anim calcmode="lin" valueType="num">
                                      <p:cBhvr>
                                        <p:cTn id="67" dur="250" fill="hold"/>
                                        <p:tgtEl>
                                          <p:spTgt spid="27"/>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250"/>
                                        <p:tgtEl>
                                          <p:spTgt spid="28"/>
                                        </p:tgtEl>
                                      </p:cBhvr>
                                    </p:animEffect>
                                    <p:anim calcmode="lin" valueType="num">
                                      <p:cBhvr>
                                        <p:cTn id="72" dur="250" fill="hold"/>
                                        <p:tgtEl>
                                          <p:spTgt spid="28"/>
                                        </p:tgtEl>
                                        <p:attrNameLst>
                                          <p:attrName>ppt_x</p:attrName>
                                        </p:attrNameLst>
                                      </p:cBhvr>
                                      <p:tavLst>
                                        <p:tav tm="0">
                                          <p:val>
                                            <p:strVal val="#ppt_x"/>
                                          </p:val>
                                        </p:tav>
                                        <p:tav tm="100000">
                                          <p:val>
                                            <p:strVal val="#ppt_x"/>
                                          </p:val>
                                        </p:tav>
                                      </p:tavLst>
                                    </p:anim>
                                    <p:anim calcmode="lin" valueType="num">
                                      <p:cBhvr>
                                        <p:cTn id="73" dur="250" fill="hold"/>
                                        <p:tgtEl>
                                          <p:spTgt spid="28"/>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250"/>
                                        <p:tgtEl>
                                          <p:spTgt spid="29"/>
                                        </p:tgtEl>
                                      </p:cBhvr>
                                    </p:animEffect>
                                    <p:anim calcmode="lin" valueType="num">
                                      <p:cBhvr>
                                        <p:cTn id="78" dur="250" fill="hold"/>
                                        <p:tgtEl>
                                          <p:spTgt spid="29"/>
                                        </p:tgtEl>
                                        <p:attrNameLst>
                                          <p:attrName>ppt_x</p:attrName>
                                        </p:attrNameLst>
                                      </p:cBhvr>
                                      <p:tavLst>
                                        <p:tav tm="0">
                                          <p:val>
                                            <p:strVal val="#ppt_x"/>
                                          </p:val>
                                        </p:tav>
                                        <p:tav tm="100000">
                                          <p:val>
                                            <p:strVal val="#ppt_x"/>
                                          </p:val>
                                        </p:tav>
                                      </p:tavLst>
                                    </p:anim>
                                    <p:anim calcmode="lin" valueType="num">
                                      <p:cBhvr>
                                        <p:cTn id="79" dur="250" fill="hold"/>
                                        <p:tgtEl>
                                          <p:spTgt spid="29"/>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50"/>
                                        <p:tgtEl>
                                          <p:spTgt spid="33"/>
                                        </p:tgtEl>
                                      </p:cBhvr>
                                    </p:animEffect>
                                    <p:anim calcmode="lin" valueType="num">
                                      <p:cBhvr>
                                        <p:cTn id="90" dur="250" fill="hold"/>
                                        <p:tgtEl>
                                          <p:spTgt spid="33"/>
                                        </p:tgtEl>
                                        <p:attrNameLst>
                                          <p:attrName>ppt_x</p:attrName>
                                        </p:attrNameLst>
                                      </p:cBhvr>
                                      <p:tavLst>
                                        <p:tav tm="0">
                                          <p:val>
                                            <p:strVal val="#ppt_x"/>
                                          </p:val>
                                        </p:tav>
                                        <p:tav tm="100000">
                                          <p:val>
                                            <p:strVal val="#ppt_x"/>
                                          </p:val>
                                        </p:tav>
                                      </p:tavLst>
                                    </p:anim>
                                    <p:anim calcmode="lin" valueType="num">
                                      <p:cBhvr>
                                        <p:cTn id="91" dur="250" fill="hold"/>
                                        <p:tgtEl>
                                          <p:spTgt spid="33"/>
                                        </p:tgtEl>
                                        <p:attrNameLst>
                                          <p:attrName>ppt_y</p:attrName>
                                        </p:attrNameLst>
                                      </p:cBhvr>
                                      <p:tavLst>
                                        <p:tav tm="0">
                                          <p:val>
                                            <p:strVal val="#ppt_y+.1"/>
                                          </p:val>
                                        </p:tav>
                                        <p:tav tm="100000">
                                          <p:val>
                                            <p:strVal val="#ppt_y"/>
                                          </p:val>
                                        </p:tav>
                                      </p:tavLst>
                                    </p:anim>
                                  </p:childTnLst>
                                </p:cTn>
                              </p:par>
                            </p:childTnLst>
                          </p:cTn>
                        </p:par>
                        <p:par>
                          <p:cTn id="92" fill="hold">
                            <p:stCondLst>
                              <p:cond delay="750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250"/>
                                        <p:tgtEl>
                                          <p:spTgt spid="34"/>
                                        </p:tgtEl>
                                      </p:cBhvr>
                                    </p:animEffect>
                                    <p:anim calcmode="lin" valueType="num">
                                      <p:cBhvr>
                                        <p:cTn id="96" dur="250" fill="hold"/>
                                        <p:tgtEl>
                                          <p:spTgt spid="34"/>
                                        </p:tgtEl>
                                        <p:attrNameLst>
                                          <p:attrName>ppt_x</p:attrName>
                                        </p:attrNameLst>
                                      </p:cBhvr>
                                      <p:tavLst>
                                        <p:tav tm="0">
                                          <p:val>
                                            <p:strVal val="#ppt_x"/>
                                          </p:val>
                                        </p:tav>
                                        <p:tav tm="100000">
                                          <p:val>
                                            <p:strVal val="#ppt_x"/>
                                          </p:val>
                                        </p:tav>
                                      </p:tavLst>
                                    </p:anim>
                                    <p:anim calcmode="lin" valueType="num">
                                      <p:cBhvr>
                                        <p:cTn id="97" dur="25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42" presetClass="entr" presetSubtype="0" fill="hold"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250"/>
                                        <p:tgtEl>
                                          <p:spTgt spid="35"/>
                                        </p:tgtEl>
                                      </p:cBhvr>
                                    </p:animEffect>
                                    <p:anim calcmode="lin" valueType="num">
                                      <p:cBhvr>
                                        <p:cTn id="102" dur="250" fill="hold"/>
                                        <p:tgtEl>
                                          <p:spTgt spid="35"/>
                                        </p:tgtEl>
                                        <p:attrNameLst>
                                          <p:attrName>ppt_x</p:attrName>
                                        </p:attrNameLst>
                                      </p:cBhvr>
                                      <p:tavLst>
                                        <p:tav tm="0">
                                          <p:val>
                                            <p:strVal val="#ppt_x"/>
                                          </p:val>
                                        </p:tav>
                                        <p:tav tm="100000">
                                          <p:val>
                                            <p:strVal val="#ppt_x"/>
                                          </p:val>
                                        </p:tav>
                                      </p:tavLst>
                                    </p:anim>
                                    <p:anim calcmode="lin" valueType="num">
                                      <p:cBhvr>
                                        <p:cTn id="103" dur="250" fill="hold"/>
                                        <p:tgtEl>
                                          <p:spTgt spid="35"/>
                                        </p:tgtEl>
                                        <p:attrNameLst>
                                          <p:attrName>ppt_y</p:attrName>
                                        </p:attrNameLst>
                                      </p:cBhvr>
                                      <p:tavLst>
                                        <p:tav tm="0">
                                          <p:val>
                                            <p:strVal val="#ppt_y+.1"/>
                                          </p:val>
                                        </p:tav>
                                        <p:tav tm="100000">
                                          <p:val>
                                            <p:strVal val="#ppt_y"/>
                                          </p:val>
                                        </p:tav>
                                      </p:tavLst>
                                    </p:anim>
                                  </p:childTnLst>
                                </p:cTn>
                              </p:par>
                            </p:childTnLst>
                          </p:cTn>
                        </p:par>
                        <p:par>
                          <p:cTn id="104" fill="hold">
                            <p:stCondLst>
                              <p:cond delay="8500"/>
                            </p:stCondLst>
                            <p:childTnLst>
                              <p:par>
                                <p:cTn id="105" presetID="42" presetClass="entr" presetSubtype="0"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fade">
                                      <p:cBhvr>
                                        <p:cTn id="107" dur="250"/>
                                        <p:tgtEl>
                                          <p:spTgt spid="38"/>
                                        </p:tgtEl>
                                      </p:cBhvr>
                                    </p:animEffect>
                                    <p:anim calcmode="lin" valueType="num">
                                      <p:cBhvr>
                                        <p:cTn id="108" dur="250" fill="hold"/>
                                        <p:tgtEl>
                                          <p:spTgt spid="38"/>
                                        </p:tgtEl>
                                        <p:attrNameLst>
                                          <p:attrName>ppt_x</p:attrName>
                                        </p:attrNameLst>
                                      </p:cBhvr>
                                      <p:tavLst>
                                        <p:tav tm="0">
                                          <p:val>
                                            <p:strVal val="#ppt_x"/>
                                          </p:val>
                                        </p:tav>
                                        <p:tav tm="100000">
                                          <p:val>
                                            <p:strVal val="#ppt_x"/>
                                          </p:val>
                                        </p:tav>
                                      </p:tavLst>
                                    </p:anim>
                                    <p:anim calcmode="lin" valueType="num">
                                      <p:cBhvr>
                                        <p:cTn id="109" dur="250" fill="hold"/>
                                        <p:tgtEl>
                                          <p:spTgt spid="38"/>
                                        </p:tgtEl>
                                        <p:attrNameLst>
                                          <p:attrName>ppt_y</p:attrName>
                                        </p:attrNameLst>
                                      </p:cBhvr>
                                      <p:tavLst>
                                        <p:tav tm="0">
                                          <p:val>
                                            <p:strVal val="#ppt_y+.1"/>
                                          </p:val>
                                        </p:tav>
                                        <p:tav tm="100000">
                                          <p:val>
                                            <p:strVal val="#ppt_y"/>
                                          </p:val>
                                        </p:tav>
                                      </p:tavLst>
                                    </p:anim>
                                  </p:childTnLst>
                                </p:cTn>
                              </p:par>
                            </p:childTnLst>
                          </p:cTn>
                        </p:par>
                        <p:par>
                          <p:cTn id="110" fill="hold">
                            <p:stCondLst>
                              <p:cond delay="9000"/>
                            </p:stCondLst>
                            <p:childTnLst>
                              <p:par>
                                <p:cTn id="111" presetID="42" presetClass="entr" presetSubtype="0" fill="hold" grpId="0" nodeType="after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250"/>
                                        <p:tgtEl>
                                          <p:spTgt spid="39"/>
                                        </p:tgtEl>
                                      </p:cBhvr>
                                    </p:animEffect>
                                    <p:anim calcmode="lin" valueType="num">
                                      <p:cBhvr>
                                        <p:cTn id="114" dur="250" fill="hold"/>
                                        <p:tgtEl>
                                          <p:spTgt spid="39"/>
                                        </p:tgtEl>
                                        <p:attrNameLst>
                                          <p:attrName>ppt_x</p:attrName>
                                        </p:attrNameLst>
                                      </p:cBhvr>
                                      <p:tavLst>
                                        <p:tav tm="0">
                                          <p:val>
                                            <p:strVal val="#ppt_x"/>
                                          </p:val>
                                        </p:tav>
                                        <p:tav tm="100000">
                                          <p:val>
                                            <p:strVal val="#ppt_x"/>
                                          </p:val>
                                        </p:tav>
                                      </p:tavLst>
                                    </p:anim>
                                    <p:anim calcmode="lin" valueType="num">
                                      <p:cBhvr>
                                        <p:cTn id="115" dur="250" fill="hold"/>
                                        <p:tgtEl>
                                          <p:spTgt spid="39"/>
                                        </p:tgtEl>
                                        <p:attrNameLst>
                                          <p:attrName>ppt_y</p:attrName>
                                        </p:attrNameLst>
                                      </p:cBhvr>
                                      <p:tavLst>
                                        <p:tav tm="0">
                                          <p:val>
                                            <p:strVal val="#ppt_y+.1"/>
                                          </p:val>
                                        </p:tav>
                                        <p:tav tm="100000">
                                          <p:val>
                                            <p:strVal val="#ppt_y"/>
                                          </p:val>
                                        </p:tav>
                                      </p:tavLst>
                                    </p:anim>
                                  </p:childTnLst>
                                </p:cTn>
                              </p:par>
                            </p:childTnLst>
                          </p:cTn>
                        </p:par>
                        <p:par>
                          <p:cTn id="116" fill="hold">
                            <p:stCondLst>
                              <p:cond delay="9500"/>
                            </p:stCondLst>
                            <p:childTnLst>
                              <p:par>
                                <p:cTn id="117" presetID="42" presetClass="entr" presetSubtype="0" fill="hold" grpId="0" nodeType="after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fade">
                                      <p:cBhvr>
                                        <p:cTn id="119" dur="250"/>
                                        <p:tgtEl>
                                          <p:spTgt spid="40"/>
                                        </p:tgtEl>
                                      </p:cBhvr>
                                    </p:animEffect>
                                    <p:anim calcmode="lin" valueType="num">
                                      <p:cBhvr>
                                        <p:cTn id="120" dur="250" fill="hold"/>
                                        <p:tgtEl>
                                          <p:spTgt spid="40"/>
                                        </p:tgtEl>
                                        <p:attrNameLst>
                                          <p:attrName>ppt_x</p:attrName>
                                        </p:attrNameLst>
                                      </p:cBhvr>
                                      <p:tavLst>
                                        <p:tav tm="0">
                                          <p:val>
                                            <p:strVal val="#ppt_x"/>
                                          </p:val>
                                        </p:tav>
                                        <p:tav tm="100000">
                                          <p:val>
                                            <p:strVal val="#ppt_x"/>
                                          </p:val>
                                        </p:tav>
                                      </p:tavLst>
                                    </p:anim>
                                    <p:anim calcmode="lin" valueType="num">
                                      <p:cBhvr>
                                        <p:cTn id="121" dur="250" fill="hold"/>
                                        <p:tgtEl>
                                          <p:spTgt spid="40"/>
                                        </p:tgtEl>
                                        <p:attrNameLst>
                                          <p:attrName>ppt_y</p:attrName>
                                        </p:attrNameLst>
                                      </p:cBhvr>
                                      <p:tavLst>
                                        <p:tav tm="0">
                                          <p:val>
                                            <p:strVal val="#ppt_y+.1"/>
                                          </p:val>
                                        </p:tav>
                                        <p:tav tm="100000">
                                          <p:val>
                                            <p:strVal val="#ppt_y"/>
                                          </p:val>
                                        </p:tav>
                                      </p:tavLst>
                                    </p:anim>
                                  </p:childTnLst>
                                </p:cTn>
                              </p:par>
                            </p:childTnLst>
                          </p:cTn>
                        </p:par>
                        <p:par>
                          <p:cTn id="122" fill="hold">
                            <p:stCondLst>
                              <p:cond delay="10000"/>
                            </p:stCondLst>
                            <p:childTnLst>
                              <p:par>
                                <p:cTn id="123" presetID="42" presetClass="entr" presetSubtype="0" fill="hold" grpId="0" nodeType="afterEffect">
                                  <p:stCondLst>
                                    <p:cond delay="0"/>
                                  </p:stCondLst>
                                  <p:childTnLst>
                                    <p:set>
                                      <p:cBhvr>
                                        <p:cTn id="124" dur="1" fill="hold">
                                          <p:stCondLst>
                                            <p:cond delay="0"/>
                                          </p:stCondLst>
                                        </p:cTn>
                                        <p:tgtEl>
                                          <p:spTgt spid="41"/>
                                        </p:tgtEl>
                                        <p:attrNameLst>
                                          <p:attrName>style.visibility</p:attrName>
                                        </p:attrNameLst>
                                      </p:cBhvr>
                                      <p:to>
                                        <p:strVal val="visible"/>
                                      </p:to>
                                    </p:set>
                                    <p:animEffect transition="in" filter="fade">
                                      <p:cBhvr>
                                        <p:cTn id="125" dur="250"/>
                                        <p:tgtEl>
                                          <p:spTgt spid="41"/>
                                        </p:tgtEl>
                                      </p:cBhvr>
                                    </p:animEffect>
                                    <p:anim calcmode="lin" valueType="num">
                                      <p:cBhvr>
                                        <p:cTn id="126" dur="250" fill="hold"/>
                                        <p:tgtEl>
                                          <p:spTgt spid="41"/>
                                        </p:tgtEl>
                                        <p:attrNameLst>
                                          <p:attrName>ppt_x</p:attrName>
                                        </p:attrNameLst>
                                      </p:cBhvr>
                                      <p:tavLst>
                                        <p:tav tm="0">
                                          <p:val>
                                            <p:strVal val="#ppt_x"/>
                                          </p:val>
                                        </p:tav>
                                        <p:tav tm="100000">
                                          <p:val>
                                            <p:strVal val="#ppt_x"/>
                                          </p:val>
                                        </p:tav>
                                      </p:tavLst>
                                    </p:anim>
                                    <p:anim calcmode="lin" valueType="num">
                                      <p:cBhvr>
                                        <p:cTn id="127" dur="2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8" grpId="0" animBg="1"/>
      <p:bldP spid="19" grpId="0" animBg="1"/>
      <p:bldP spid="20" grpId="0" animBg="1"/>
      <p:bldP spid="26" grpId="0" animBg="1"/>
      <p:bldP spid="27" grpId="0" animBg="1"/>
      <p:bldP spid="28" grpId="0" animBg="1"/>
      <p:bldP spid="32" grpId="0" animBg="1"/>
      <p:bldP spid="33" grpId="0" animBg="1"/>
      <p:bldP spid="34" grpId="0" animBg="1"/>
      <p:bldP spid="38" grpId="0"/>
      <p:bldP spid="39" grpId="0"/>
      <p:bldP spid="40" grpId="0"/>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2751374" cy="538601"/>
              <a:chOff x="5043488" y="688658"/>
              <a:chExt cx="2751374" cy="538601"/>
            </a:xfrm>
          </p:grpSpPr>
          <p:sp>
            <p:nvSpPr>
              <p:cNvPr id="7" name="矩形 3"/>
              <p:cNvSpPr/>
              <p:nvPr/>
            </p:nvSpPr>
            <p:spPr>
              <a:xfrm>
                <a:off x="5667375" y="688658"/>
                <a:ext cx="2127487" cy="538601"/>
              </a:xfrm>
              <a:prstGeom prst="rect">
                <a:avLst/>
              </a:prstGeom>
              <a:noFill/>
              <a:ln w="9525">
                <a:noFill/>
                <a:miter/>
              </a:ln>
            </p:spPr>
            <p:txBody>
              <a:bodyPr wrap="none" lIns="91431" tIns="45716" rIns="91431" bIns="45716">
                <a:spAutoFit/>
              </a:bodyPr>
              <a:lstStyle/>
              <a:p>
                <a:pPr lvl="0"/>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年思路</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3" name="文本框 4"/>
          <p:cNvSpPr txBox="1"/>
          <p:nvPr/>
        </p:nvSpPr>
        <p:spPr>
          <a:xfrm>
            <a:off x="4205514" y="3304220"/>
            <a:ext cx="5911612" cy="572448"/>
          </a:xfrm>
          <a:prstGeom prst="rect">
            <a:avLst/>
          </a:prstGeom>
          <a:noFill/>
        </p:spPr>
        <p:txBody>
          <a:bodyPr wrap="square" lIns="91424" tIns="45712" rIns="91424" bIns="45712" rtlCol="0">
            <a:spAutoFit/>
          </a:bodyPr>
          <a:lstStyle/>
          <a:p>
            <a:pPr algn="ctr" defTabSz="457200">
              <a:lnSpc>
                <a:spcPct val="130000"/>
              </a:lnSpc>
            </a:pPr>
            <a:r>
              <a:rPr lang="zh-CN" altLang="en-US" sz="2400" dirty="0">
                <a:solidFill>
                  <a:schemeClr val="bg1">
                    <a:lumMod val="50000"/>
                  </a:schemeClr>
                </a:solidFill>
                <a:latin typeface="Century Gothic" panose="020B0502020202020204"/>
                <a:ea typeface="微软雅黑" panose="020B0503020204020204" pitchFamily="34" charset="-122"/>
              </a:rPr>
              <a:t>思路一：加强人才培养和引进力度</a:t>
            </a:r>
            <a:endParaRPr lang="zh-CN" altLang="en-US" sz="2400" dirty="0">
              <a:solidFill>
                <a:schemeClr val="bg1">
                  <a:lumMod val="50000"/>
                </a:schemeClr>
              </a:solidFill>
              <a:latin typeface="Century Gothic" panose="020B0502020202020204"/>
              <a:ea typeface="微软雅黑" panose="020B0503020204020204" pitchFamily="34" charset="-122"/>
            </a:endParaRPr>
          </a:p>
        </p:txBody>
      </p:sp>
      <p:sp>
        <p:nvSpPr>
          <p:cNvPr id="14" name="文本框 5"/>
          <p:cNvSpPr txBox="1"/>
          <p:nvPr/>
        </p:nvSpPr>
        <p:spPr>
          <a:xfrm>
            <a:off x="4812725" y="3876668"/>
            <a:ext cx="6149407" cy="812514"/>
          </a:xfrm>
          <a:prstGeom prst="rect">
            <a:avLst/>
          </a:prstGeom>
          <a:noFill/>
        </p:spPr>
        <p:txBody>
          <a:bodyPr wrap="square" lIns="91424" tIns="45712" rIns="91424" bIns="45712" rtlCol="0">
            <a:spAutoFit/>
          </a:bodyPr>
          <a:lstStyle/>
          <a:p>
            <a:pPr defTabSz="457200">
              <a:lnSpc>
                <a:spcPct val="130000"/>
              </a:lnSpc>
            </a:pPr>
            <a:r>
              <a:rPr lang="zh-CN" altLang="en-US" sz="1200" dirty="0">
                <a:solidFill>
                  <a:schemeClr val="bg1">
                    <a:lumMod val="50000"/>
                  </a:schemeClr>
                </a:solidFill>
                <a:latin typeface="Century Gothic" panose="020B0502020202020204"/>
                <a:ea typeface="微软雅黑" panose="020B0503020204020204" pitchFamily="34" charset="-122"/>
              </a:rPr>
              <a:t>⒈通过各种招聘渠道搜寻优秀人才，并且以技术技能型人才为主。</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zh-CN" altLang="en-US" sz="1200" dirty="0">
                <a:solidFill>
                  <a:schemeClr val="bg1">
                    <a:lumMod val="50000"/>
                  </a:schemeClr>
                </a:solidFill>
                <a:latin typeface="Century Gothic" panose="020B0502020202020204"/>
                <a:ea typeface="微软雅黑" panose="020B0503020204020204" pitchFamily="34" charset="-122"/>
              </a:rPr>
              <a:t>⒉与各类职业技工学校接洽，招募合适的人才充实到生产一线。</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zh-CN" altLang="en-US" sz="1200" dirty="0">
                <a:solidFill>
                  <a:schemeClr val="bg1">
                    <a:lumMod val="50000"/>
                  </a:schemeClr>
                </a:solidFill>
                <a:latin typeface="Century Gothic" panose="020B0502020202020204"/>
                <a:ea typeface="微软雅黑" panose="020B0503020204020204" pitchFamily="34" charset="-122"/>
              </a:rPr>
              <a:t>⒊做好内部招聘的沟通协调工作，让有潜力的人才能感受到空间和机遇。</a:t>
            </a:r>
            <a:endParaRPr lang="zh-CN" altLang="en-US" sz="1200" dirty="0">
              <a:solidFill>
                <a:schemeClr val="bg1">
                  <a:lumMod val="50000"/>
                </a:schemeClr>
              </a:solidFill>
              <a:latin typeface="Century Gothic" panose="020B0502020202020204"/>
              <a:ea typeface="微软雅黑" panose="020B0503020204020204" pitchFamily="34" charset="-122"/>
            </a:endParaRPr>
          </a:p>
        </p:txBody>
      </p:sp>
      <p:sp>
        <p:nvSpPr>
          <p:cNvPr id="15" name="矩形 14"/>
          <p:cNvSpPr/>
          <p:nvPr/>
        </p:nvSpPr>
        <p:spPr>
          <a:xfrm>
            <a:off x="1747765" y="2692036"/>
            <a:ext cx="2672855" cy="1999831"/>
          </a:xfrm>
          <a:prstGeom prst="rect">
            <a:avLst/>
          </a:prstGeom>
          <a:blipFill rotWithShape="1">
            <a:blip r:embed="rId1" cstate="print">
              <a:extLst>
                <a:ext uri="{BEBA8EAE-BF5A-486C-A8C5-ECC9F3942E4B}">
                  <a14:imgProps xmlns:a14="http://schemas.microsoft.com/office/drawing/2010/main">
                    <a14:imgLayer r:embed="rId2">
                      <a14:imgEffect>
                        <a14:saturation sat="0"/>
                      </a14:imgEffect>
                    </a14:imgLayer>
                  </a14:imgProps>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panose="020F0502020204030204"/>
              <a:ea typeface="宋体" panose="02010600030101010101" pitchFamily="2" charset="-122"/>
            </a:endParaRPr>
          </a:p>
        </p:txBody>
      </p:sp>
      <p:sp>
        <p:nvSpPr>
          <p:cNvPr id="18" name="矩形 17"/>
          <p:cNvSpPr/>
          <p:nvPr/>
        </p:nvSpPr>
        <p:spPr>
          <a:xfrm>
            <a:off x="1747765" y="4689182"/>
            <a:ext cx="2672855" cy="336229"/>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50"/>
                                        <p:tgtEl>
                                          <p:spTgt spid="13"/>
                                        </p:tgtEl>
                                      </p:cBhvr>
                                    </p:animEffect>
                                    <p:anim calcmode="lin" valueType="num">
                                      <p:cBhvr>
                                        <p:cTn id="12" dur="250" fill="hold"/>
                                        <p:tgtEl>
                                          <p:spTgt spid="13"/>
                                        </p:tgtEl>
                                        <p:attrNameLst>
                                          <p:attrName>ppt_x</p:attrName>
                                        </p:attrNameLst>
                                      </p:cBhvr>
                                      <p:tavLst>
                                        <p:tav tm="0">
                                          <p:val>
                                            <p:strVal val="#ppt_x"/>
                                          </p:val>
                                        </p:tav>
                                        <p:tav tm="100000">
                                          <p:val>
                                            <p:strVal val="#ppt_x"/>
                                          </p:val>
                                        </p:tav>
                                      </p:tavLst>
                                    </p:anim>
                                    <p:anim calcmode="lin" valueType="num">
                                      <p:cBhvr>
                                        <p:cTn id="13" dur="2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anim calcmode="lin" valueType="num">
                                      <p:cBhvr>
                                        <p:cTn id="18" dur="250" fill="hold"/>
                                        <p:tgtEl>
                                          <p:spTgt spid="14"/>
                                        </p:tgtEl>
                                        <p:attrNameLst>
                                          <p:attrName>ppt_x</p:attrName>
                                        </p:attrNameLst>
                                      </p:cBhvr>
                                      <p:tavLst>
                                        <p:tav tm="0">
                                          <p:val>
                                            <p:strVal val="#ppt_x"/>
                                          </p:val>
                                        </p:tav>
                                        <p:tav tm="100000">
                                          <p:val>
                                            <p:strVal val="#ppt_x"/>
                                          </p:val>
                                        </p:tav>
                                      </p:tavLst>
                                    </p:anim>
                                    <p:anim calcmode="lin" valueType="num">
                                      <p:cBhvr>
                                        <p:cTn id="19" dur="25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50"/>
                                        <p:tgtEl>
                                          <p:spTgt spid="15"/>
                                        </p:tgtEl>
                                      </p:cBhvr>
                                    </p:animEffect>
                                    <p:anim calcmode="lin" valueType="num">
                                      <p:cBhvr>
                                        <p:cTn id="24" dur="250" fill="hold"/>
                                        <p:tgtEl>
                                          <p:spTgt spid="15"/>
                                        </p:tgtEl>
                                        <p:attrNameLst>
                                          <p:attrName>ppt_x</p:attrName>
                                        </p:attrNameLst>
                                      </p:cBhvr>
                                      <p:tavLst>
                                        <p:tav tm="0">
                                          <p:val>
                                            <p:strVal val="#ppt_x"/>
                                          </p:val>
                                        </p:tav>
                                        <p:tav tm="100000">
                                          <p:val>
                                            <p:strVal val="#ppt_x"/>
                                          </p:val>
                                        </p:tav>
                                      </p:tavLst>
                                    </p:anim>
                                    <p:anim calcmode="lin" valueType="num">
                                      <p:cBhvr>
                                        <p:cTn id="25" dur="25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IMG_2247.JPG"/>
          <p:cNvPicPr>
            <a:picLocks noChangeAspect="1"/>
          </p:cNvPicPr>
          <p:nvPr/>
        </p:nvPicPr>
        <p:blipFill rotWithShape="1">
          <a:blip r:embed="rId1" cstate="print">
            <a:extLst>
              <a:ext uri="{28A0092B-C50C-407E-A947-70E740481C1C}">
                <a14:useLocalDpi xmlns:a14="http://schemas.microsoft.com/office/drawing/2010/main" val="0"/>
              </a:ext>
            </a:extLst>
          </a:blip>
          <a:srcRect r="12416"/>
          <a:stretch>
            <a:fillRect/>
          </a:stretch>
        </p:blipFill>
        <p:spPr>
          <a:xfrm>
            <a:off x="1768517" y="2682511"/>
            <a:ext cx="2652103" cy="2016757"/>
          </a:xfrm>
          <a:prstGeom prst="rect">
            <a:avLst/>
          </a:prstGeom>
        </p:spPr>
      </p:pic>
      <p:sp>
        <p:nvSpPr>
          <p:cNvPr id="17" name="矩形 16"/>
          <p:cNvSpPr/>
          <p:nvPr/>
        </p:nvSpPr>
        <p:spPr>
          <a:xfrm>
            <a:off x="1768517" y="4689182"/>
            <a:ext cx="2652103" cy="336229"/>
          </a:xfrm>
          <a:prstGeom prst="rect">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2751374" cy="538601"/>
              <a:chOff x="5043488" y="688658"/>
              <a:chExt cx="2751374" cy="538601"/>
            </a:xfrm>
          </p:grpSpPr>
          <p:sp>
            <p:nvSpPr>
              <p:cNvPr id="7" name="矩形 3"/>
              <p:cNvSpPr/>
              <p:nvPr/>
            </p:nvSpPr>
            <p:spPr>
              <a:xfrm>
                <a:off x="5667375" y="688658"/>
                <a:ext cx="2127487" cy="538601"/>
              </a:xfrm>
              <a:prstGeom prst="rect">
                <a:avLst/>
              </a:prstGeom>
              <a:noFill/>
              <a:ln w="9525">
                <a:noFill/>
                <a:miter/>
              </a:ln>
            </p:spPr>
            <p:txBody>
              <a:bodyPr wrap="none" lIns="91431" tIns="45716" rIns="91431" bIns="45716">
                <a:spAutoFit/>
              </a:bodyPr>
              <a:lstStyle/>
              <a:p>
                <a:pPr lvl="0"/>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年思路</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3" name="文本框 4"/>
          <p:cNvSpPr txBox="1"/>
          <p:nvPr/>
        </p:nvSpPr>
        <p:spPr>
          <a:xfrm>
            <a:off x="4188838" y="2883535"/>
            <a:ext cx="5911612" cy="524679"/>
          </a:xfrm>
          <a:prstGeom prst="rect">
            <a:avLst/>
          </a:prstGeom>
          <a:noFill/>
        </p:spPr>
        <p:txBody>
          <a:bodyPr wrap="square" lIns="91424" tIns="45712" rIns="91424" bIns="45712" rtlCol="0">
            <a:spAutoFit/>
          </a:bodyPr>
          <a:lstStyle/>
          <a:p>
            <a:pPr algn="ctr" defTabSz="457200">
              <a:lnSpc>
                <a:spcPct val="130000"/>
              </a:lnSpc>
            </a:pPr>
            <a:r>
              <a:rPr lang="zh-CN" altLang="en-US" sz="2400" dirty="0">
                <a:solidFill>
                  <a:schemeClr val="bg1">
                    <a:lumMod val="50000"/>
                  </a:schemeClr>
                </a:solidFill>
                <a:latin typeface="Century Gothic" panose="020B0502020202020204"/>
                <a:ea typeface="微软雅黑" panose="020B0503020204020204" pitchFamily="34" charset="-122"/>
              </a:rPr>
              <a:t>思路二：组建专业的内部讲师队伍</a:t>
            </a:r>
            <a:endParaRPr lang="zh-CN" altLang="en-US" sz="2400" dirty="0">
              <a:solidFill>
                <a:schemeClr val="bg1">
                  <a:lumMod val="50000"/>
                </a:schemeClr>
              </a:solidFill>
              <a:latin typeface="Century Gothic" panose="020B0502020202020204"/>
              <a:ea typeface="微软雅黑" panose="020B0503020204020204" pitchFamily="34" charset="-122"/>
            </a:endParaRPr>
          </a:p>
        </p:txBody>
      </p:sp>
      <p:sp>
        <p:nvSpPr>
          <p:cNvPr id="14" name="文本框 5"/>
          <p:cNvSpPr txBox="1"/>
          <p:nvPr/>
        </p:nvSpPr>
        <p:spPr>
          <a:xfrm>
            <a:off x="4796049" y="3455983"/>
            <a:ext cx="6149407" cy="1268793"/>
          </a:xfrm>
          <a:prstGeom prst="rect">
            <a:avLst/>
          </a:prstGeom>
          <a:noFill/>
        </p:spPr>
        <p:txBody>
          <a:bodyPr wrap="square" lIns="91424" tIns="45712" rIns="91424" bIns="45712" rtlCol="0">
            <a:spAutoFit/>
          </a:bodyPr>
          <a:lstStyle/>
          <a:p>
            <a:pPr defTabSz="457200">
              <a:lnSpc>
                <a:spcPct val="130000"/>
              </a:lnSpc>
            </a:pPr>
            <a:r>
              <a:rPr lang="zh-CN" altLang="en-US" sz="1200" dirty="0">
                <a:solidFill>
                  <a:schemeClr val="bg1">
                    <a:lumMod val="50000"/>
                  </a:schemeClr>
                </a:solidFill>
                <a:latin typeface="Century Gothic" panose="020B0502020202020204"/>
                <a:ea typeface="微软雅黑" panose="020B0503020204020204" pitchFamily="34" charset="-122"/>
              </a:rPr>
              <a:t>⒈由各部推荐的技术能手、业务骨干，经过筛选和测评，聘为内部讲师，组建讲师团队，进行有针对性的岗位操作技巧或流程培训。并对培训效果给予适当激励，让讲师们将自己的经验和技巧毫无保留的传授给新员工。</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en-US" altLang="zh-CN" sz="1200" dirty="0">
                <a:solidFill>
                  <a:schemeClr val="bg1">
                    <a:lumMod val="50000"/>
                  </a:schemeClr>
                </a:solidFill>
                <a:latin typeface="Century Gothic" panose="020B0502020202020204"/>
                <a:ea typeface="微软雅黑" panose="020B0503020204020204" pitchFamily="34" charset="-122"/>
              </a:rPr>
              <a:t>2.</a:t>
            </a:r>
            <a:r>
              <a:rPr lang="zh-CN" altLang="en-US" sz="1200" dirty="0">
                <a:solidFill>
                  <a:schemeClr val="bg1">
                    <a:lumMod val="50000"/>
                  </a:schemeClr>
                </a:solidFill>
                <a:latin typeface="Century Gothic" panose="020B0502020202020204"/>
                <a:ea typeface="微软雅黑" panose="020B0503020204020204" pitchFamily="34" charset="-122"/>
              </a:rPr>
              <a:t>开展培训需求面谈或调查，提前做好年度或季度的培训规划。</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zh-CN" altLang="en-US" sz="1200" dirty="0">
                <a:solidFill>
                  <a:schemeClr val="bg1">
                    <a:lumMod val="50000"/>
                  </a:schemeClr>
                </a:solidFill>
                <a:latin typeface="Century Gothic" panose="020B0502020202020204"/>
                <a:ea typeface="微软雅黑" panose="020B0503020204020204" pitchFamily="34" charset="-122"/>
              </a:rPr>
              <a:t>⒊定期对各讲师培训的课程和培训的人员进行培训效果评估。</a:t>
            </a:r>
            <a:endParaRPr lang="zh-CN" altLang="en-US" sz="1200" dirty="0">
              <a:solidFill>
                <a:schemeClr val="bg1">
                  <a:lumMod val="50000"/>
                </a:schemeClr>
              </a:solidFill>
              <a:latin typeface="Century Gothic" panose="020B0502020202020204"/>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50"/>
                                        <p:tgtEl>
                                          <p:spTgt spid="13"/>
                                        </p:tgtEl>
                                      </p:cBhvr>
                                    </p:animEffect>
                                    <p:anim calcmode="lin" valueType="num">
                                      <p:cBhvr>
                                        <p:cTn id="12" dur="250" fill="hold"/>
                                        <p:tgtEl>
                                          <p:spTgt spid="13"/>
                                        </p:tgtEl>
                                        <p:attrNameLst>
                                          <p:attrName>ppt_x</p:attrName>
                                        </p:attrNameLst>
                                      </p:cBhvr>
                                      <p:tavLst>
                                        <p:tav tm="0">
                                          <p:val>
                                            <p:strVal val="#ppt_x"/>
                                          </p:val>
                                        </p:tav>
                                        <p:tav tm="100000">
                                          <p:val>
                                            <p:strVal val="#ppt_x"/>
                                          </p:val>
                                        </p:tav>
                                      </p:tavLst>
                                    </p:anim>
                                    <p:anim calcmode="lin" valueType="num">
                                      <p:cBhvr>
                                        <p:cTn id="13" dur="2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anim calcmode="lin" valueType="num">
                                      <p:cBhvr>
                                        <p:cTn id="18" dur="250" fill="hold"/>
                                        <p:tgtEl>
                                          <p:spTgt spid="14"/>
                                        </p:tgtEl>
                                        <p:attrNameLst>
                                          <p:attrName>ppt_x</p:attrName>
                                        </p:attrNameLst>
                                      </p:cBhvr>
                                      <p:tavLst>
                                        <p:tav tm="0">
                                          <p:val>
                                            <p:strVal val="#ppt_x"/>
                                          </p:val>
                                        </p:tav>
                                        <p:tav tm="100000">
                                          <p:val>
                                            <p:strVal val="#ppt_x"/>
                                          </p:val>
                                        </p:tav>
                                      </p:tavLst>
                                    </p:anim>
                                    <p:anim calcmode="lin" valueType="num">
                                      <p:cBhvr>
                                        <p:cTn id="19" dur="25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anim calcmode="lin" valueType="num">
                                      <p:cBhvr>
                                        <p:cTn id="24" dur="250" fill="hold"/>
                                        <p:tgtEl>
                                          <p:spTgt spid="16"/>
                                        </p:tgtEl>
                                        <p:attrNameLst>
                                          <p:attrName>ppt_x</p:attrName>
                                        </p:attrNameLst>
                                      </p:cBhvr>
                                      <p:tavLst>
                                        <p:tav tm="0">
                                          <p:val>
                                            <p:strVal val="#ppt_x"/>
                                          </p:val>
                                        </p:tav>
                                        <p:tav tm="100000">
                                          <p:val>
                                            <p:strVal val="#ppt_x"/>
                                          </p:val>
                                        </p:tav>
                                      </p:tavLst>
                                    </p:anim>
                                    <p:anim calcmode="lin" valueType="num">
                                      <p:cBhvr>
                                        <p:cTn id="25" dur="25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50"/>
                                        <p:tgtEl>
                                          <p:spTgt spid="17"/>
                                        </p:tgtEl>
                                      </p:cBhvr>
                                    </p:animEffect>
                                    <p:anim calcmode="lin" valueType="num">
                                      <p:cBhvr>
                                        <p:cTn id="30" dur="250" fill="hold"/>
                                        <p:tgtEl>
                                          <p:spTgt spid="17"/>
                                        </p:tgtEl>
                                        <p:attrNameLst>
                                          <p:attrName>ppt_x</p:attrName>
                                        </p:attrNameLst>
                                      </p:cBhvr>
                                      <p:tavLst>
                                        <p:tav tm="0">
                                          <p:val>
                                            <p:strVal val="#ppt_x"/>
                                          </p:val>
                                        </p:tav>
                                        <p:tav tm="100000">
                                          <p:val>
                                            <p:strVal val="#ppt_x"/>
                                          </p:val>
                                        </p:tav>
                                      </p:tavLst>
                                    </p:anim>
                                    <p:anim calcmode="lin" valueType="num">
                                      <p:cBhvr>
                                        <p:cTn id="31"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782585" y="2692597"/>
            <a:ext cx="2638035" cy="2016757"/>
          </a:xfrm>
          <a:prstGeom prst="rect">
            <a:avLst/>
          </a:prstGeom>
          <a:blipFill rotWithShape="1">
            <a:blip r:embed="rId1" cstate="print"/>
            <a:srcRect/>
            <a:stretch>
              <a:fillRect r="-15674"/>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prstClr val="white"/>
              </a:solidFill>
              <a:latin typeface="Calibri" panose="020F0502020204030204"/>
              <a:ea typeface="宋体" panose="02010600030101010101" pitchFamily="2" charset="-122"/>
            </a:endParaRPr>
          </a:p>
        </p:txBody>
      </p:sp>
      <p:sp>
        <p:nvSpPr>
          <p:cNvPr id="18" name="矩形 17"/>
          <p:cNvSpPr/>
          <p:nvPr/>
        </p:nvSpPr>
        <p:spPr>
          <a:xfrm>
            <a:off x="1782583" y="4699268"/>
            <a:ext cx="2638037" cy="336229"/>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2751374" cy="538601"/>
              <a:chOff x="5043488" y="688658"/>
              <a:chExt cx="2751374" cy="538601"/>
            </a:xfrm>
          </p:grpSpPr>
          <p:sp>
            <p:nvSpPr>
              <p:cNvPr id="7" name="矩形 3"/>
              <p:cNvSpPr/>
              <p:nvPr/>
            </p:nvSpPr>
            <p:spPr>
              <a:xfrm>
                <a:off x="5667375" y="688658"/>
                <a:ext cx="2127487" cy="538601"/>
              </a:xfrm>
              <a:prstGeom prst="rect">
                <a:avLst/>
              </a:prstGeom>
              <a:noFill/>
              <a:ln w="9525">
                <a:noFill/>
                <a:miter/>
              </a:ln>
            </p:spPr>
            <p:txBody>
              <a:bodyPr wrap="none" lIns="91431" tIns="45716" rIns="91431" bIns="45716">
                <a:spAutoFit/>
              </a:bodyPr>
              <a:lstStyle/>
              <a:p>
                <a:pPr lvl="0"/>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年思路</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3" name="文本框 4"/>
          <p:cNvSpPr txBox="1"/>
          <p:nvPr/>
        </p:nvSpPr>
        <p:spPr>
          <a:xfrm>
            <a:off x="4205514" y="2692597"/>
            <a:ext cx="5911612" cy="524679"/>
          </a:xfrm>
          <a:prstGeom prst="rect">
            <a:avLst/>
          </a:prstGeom>
          <a:noFill/>
        </p:spPr>
        <p:txBody>
          <a:bodyPr wrap="square" lIns="91424" tIns="45712" rIns="91424" bIns="45712" rtlCol="0">
            <a:spAutoFit/>
          </a:bodyPr>
          <a:lstStyle/>
          <a:p>
            <a:pPr algn="ctr" defTabSz="457200">
              <a:lnSpc>
                <a:spcPct val="130000"/>
              </a:lnSpc>
            </a:pPr>
            <a:r>
              <a:rPr lang="zh-CN" altLang="en-US" sz="2400" dirty="0">
                <a:solidFill>
                  <a:schemeClr val="bg1">
                    <a:lumMod val="50000"/>
                  </a:schemeClr>
                </a:solidFill>
                <a:latin typeface="Century Gothic" panose="020B0502020202020204"/>
                <a:ea typeface="微软雅黑" panose="020B0503020204020204" pitchFamily="34" charset="-122"/>
              </a:rPr>
              <a:t>思路三：让薪酬方案更具有竞争力</a:t>
            </a:r>
            <a:endParaRPr lang="zh-CN" altLang="en-US" sz="2400" dirty="0">
              <a:solidFill>
                <a:schemeClr val="bg1">
                  <a:lumMod val="50000"/>
                </a:schemeClr>
              </a:solidFill>
              <a:latin typeface="Century Gothic" panose="020B0502020202020204"/>
              <a:ea typeface="微软雅黑" panose="020B0503020204020204" pitchFamily="34" charset="-122"/>
            </a:endParaRPr>
          </a:p>
        </p:txBody>
      </p:sp>
      <p:sp>
        <p:nvSpPr>
          <p:cNvPr id="14" name="文本框 5"/>
          <p:cNvSpPr txBox="1"/>
          <p:nvPr/>
        </p:nvSpPr>
        <p:spPr>
          <a:xfrm>
            <a:off x="4812725" y="3265045"/>
            <a:ext cx="6149407" cy="2012843"/>
          </a:xfrm>
          <a:prstGeom prst="rect">
            <a:avLst/>
          </a:prstGeom>
          <a:noFill/>
        </p:spPr>
        <p:txBody>
          <a:bodyPr wrap="square" lIns="91424" tIns="45712" rIns="91424" bIns="45712" rtlCol="0">
            <a:spAutoFit/>
          </a:bodyPr>
          <a:lstStyle/>
          <a:p>
            <a:pPr defTabSz="457200">
              <a:lnSpc>
                <a:spcPct val="130000"/>
              </a:lnSpc>
            </a:pPr>
            <a:r>
              <a:rPr lang="en-US" altLang="zh-CN" sz="1200" dirty="0">
                <a:solidFill>
                  <a:schemeClr val="bg1">
                    <a:lumMod val="50000"/>
                  </a:schemeClr>
                </a:solidFill>
                <a:latin typeface="Century Gothic" panose="020B0502020202020204"/>
                <a:ea typeface="微软雅黑" panose="020B0503020204020204" pitchFamily="34" charset="-122"/>
              </a:rPr>
              <a:t>1.</a:t>
            </a:r>
            <a:r>
              <a:rPr lang="zh-CN" altLang="en-US" sz="1200" dirty="0">
                <a:solidFill>
                  <a:schemeClr val="bg1">
                    <a:lumMod val="50000"/>
                  </a:schemeClr>
                </a:solidFill>
                <a:latin typeface="Century Gothic" panose="020B0502020202020204"/>
                <a:ea typeface="微软雅黑" panose="020B0503020204020204" pitchFamily="34" charset="-122"/>
              </a:rPr>
              <a:t>老员工的工作经验及操作技巧是公司的宝贵财富，他们都是行家里手，为降低离职率，建议对一些技术性的岗位，经过评定考核后达到一定的技术含量的员工，颁发相应的技术职称，享受一定的职称津贴。</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en-US" altLang="zh-CN" sz="1200" dirty="0">
                <a:solidFill>
                  <a:schemeClr val="bg1">
                    <a:lumMod val="50000"/>
                  </a:schemeClr>
                </a:solidFill>
                <a:latin typeface="Century Gothic" panose="020B0502020202020204"/>
                <a:ea typeface="微软雅黑" panose="020B0503020204020204" pitchFamily="34" charset="-122"/>
              </a:rPr>
              <a:t>2.</a:t>
            </a:r>
            <a:r>
              <a:rPr lang="zh-CN" altLang="en-US" sz="1200" dirty="0">
                <a:solidFill>
                  <a:schemeClr val="bg1">
                    <a:lumMod val="50000"/>
                  </a:schemeClr>
                </a:solidFill>
                <a:latin typeface="Century Gothic" panose="020B0502020202020204"/>
                <a:ea typeface="微软雅黑" panose="020B0503020204020204" pitchFamily="34" charset="-122"/>
              </a:rPr>
              <a:t>每年定期或不定期的进行评审，考试评审官必须不少于三个或以上部门的人共同参与，评审通过公司承认其技能职称并颁发相应的技能证书。</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zh-CN" altLang="en-US" sz="1200" dirty="0">
                <a:solidFill>
                  <a:schemeClr val="bg1">
                    <a:lumMod val="50000"/>
                  </a:schemeClr>
                </a:solidFill>
                <a:latin typeface="Century Gothic" panose="020B0502020202020204"/>
                <a:ea typeface="微软雅黑" panose="020B0503020204020204" pitchFamily="34" charset="-122"/>
              </a:rPr>
              <a:t>⒊基本底薪和职务工资是固定的，而绩效工资、技能津贴、岗位补贴或其他补贴都是灵活的，无论调岗、转岗都比较好操作</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zh-CN" altLang="en-US" sz="1200" dirty="0">
                <a:solidFill>
                  <a:schemeClr val="bg1">
                    <a:lumMod val="50000"/>
                  </a:schemeClr>
                </a:solidFill>
                <a:latin typeface="Century Gothic" panose="020B0502020202020204"/>
                <a:ea typeface="微软雅黑" panose="020B0503020204020204" pitchFamily="34" charset="-122"/>
              </a:rPr>
              <a:t>。</a:t>
            </a:r>
            <a:endParaRPr lang="zh-CN" altLang="en-US" sz="1200" dirty="0">
              <a:solidFill>
                <a:schemeClr val="bg1">
                  <a:lumMod val="50000"/>
                </a:schemeClr>
              </a:solidFill>
              <a:latin typeface="Century Gothic" panose="020B0502020202020204"/>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50"/>
                                        <p:tgtEl>
                                          <p:spTgt spid="13"/>
                                        </p:tgtEl>
                                      </p:cBhvr>
                                    </p:animEffect>
                                    <p:anim calcmode="lin" valueType="num">
                                      <p:cBhvr>
                                        <p:cTn id="12" dur="250" fill="hold"/>
                                        <p:tgtEl>
                                          <p:spTgt spid="13"/>
                                        </p:tgtEl>
                                        <p:attrNameLst>
                                          <p:attrName>ppt_x</p:attrName>
                                        </p:attrNameLst>
                                      </p:cBhvr>
                                      <p:tavLst>
                                        <p:tav tm="0">
                                          <p:val>
                                            <p:strVal val="#ppt_x"/>
                                          </p:val>
                                        </p:tav>
                                        <p:tav tm="100000">
                                          <p:val>
                                            <p:strVal val="#ppt_x"/>
                                          </p:val>
                                        </p:tav>
                                      </p:tavLst>
                                    </p:anim>
                                    <p:anim calcmode="lin" valueType="num">
                                      <p:cBhvr>
                                        <p:cTn id="13" dur="2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anim calcmode="lin" valueType="num">
                                      <p:cBhvr>
                                        <p:cTn id="18" dur="250" fill="hold"/>
                                        <p:tgtEl>
                                          <p:spTgt spid="14"/>
                                        </p:tgtEl>
                                        <p:attrNameLst>
                                          <p:attrName>ppt_x</p:attrName>
                                        </p:attrNameLst>
                                      </p:cBhvr>
                                      <p:tavLst>
                                        <p:tav tm="0">
                                          <p:val>
                                            <p:strVal val="#ppt_x"/>
                                          </p:val>
                                        </p:tav>
                                        <p:tav tm="100000">
                                          <p:val>
                                            <p:strVal val="#ppt_x"/>
                                          </p:val>
                                        </p:tav>
                                      </p:tavLst>
                                    </p:anim>
                                    <p:anim calcmode="lin" valueType="num">
                                      <p:cBhvr>
                                        <p:cTn id="19" dur="25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50"/>
                                        <p:tgtEl>
                                          <p:spTgt spid="15"/>
                                        </p:tgtEl>
                                      </p:cBhvr>
                                    </p:animEffect>
                                    <p:anim calcmode="lin" valueType="num">
                                      <p:cBhvr>
                                        <p:cTn id="24" dur="250" fill="hold"/>
                                        <p:tgtEl>
                                          <p:spTgt spid="15"/>
                                        </p:tgtEl>
                                        <p:attrNameLst>
                                          <p:attrName>ppt_x</p:attrName>
                                        </p:attrNameLst>
                                      </p:cBhvr>
                                      <p:tavLst>
                                        <p:tav tm="0">
                                          <p:val>
                                            <p:strVal val="#ppt_x"/>
                                          </p:val>
                                        </p:tav>
                                        <p:tav tm="100000">
                                          <p:val>
                                            <p:strVal val="#ppt_x"/>
                                          </p:val>
                                        </p:tav>
                                      </p:tavLst>
                                    </p:anim>
                                    <p:anim calcmode="lin" valueType="num">
                                      <p:cBhvr>
                                        <p:cTn id="25" dur="25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IMG_2247.JPG"/>
          <p:cNvPicPr>
            <a:picLocks noChangeAspect="1"/>
          </p:cNvPicPr>
          <p:nvPr/>
        </p:nvPicPr>
        <p:blipFill rotWithShape="1">
          <a:blip r:embed="rId1" cstate="print">
            <a:extLst>
              <a:ext uri="{28A0092B-C50C-407E-A947-70E740481C1C}">
                <a14:useLocalDpi xmlns:a14="http://schemas.microsoft.com/office/drawing/2010/main" val="0"/>
              </a:ext>
            </a:extLst>
          </a:blip>
          <a:srcRect r="12416"/>
          <a:stretch>
            <a:fillRect/>
          </a:stretch>
        </p:blipFill>
        <p:spPr>
          <a:xfrm>
            <a:off x="1768517" y="2682511"/>
            <a:ext cx="2652103" cy="2016757"/>
          </a:xfrm>
          <a:prstGeom prst="rect">
            <a:avLst/>
          </a:prstGeom>
        </p:spPr>
      </p:pic>
      <p:sp>
        <p:nvSpPr>
          <p:cNvPr id="17" name="矩形 16"/>
          <p:cNvSpPr/>
          <p:nvPr/>
        </p:nvSpPr>
        <p:spPr>
          <a:xfrm>
            <a:off x="1768517" y="4689182"/>
            <a:ext cx="2652103" cy="336229"/>
          </a:xfrm>
          <a:prstGeom prst="rect">
            <a:avLst/>
          </a:prstGeom>
          <a:solidFill>
            <a:srgbClr val="198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2751374" cy="538601"/>
              <a:chOff x="5043488" y="688658"/>
              <a:chExt cx="2751374" cy="538601"/>
            </a:xfrm>
          </p:grpSpPr>
          <p:sp>
            <p:nvSpPr>
              <p:cNvPr id="7" name="矩形 3"/>
              <p:cNvSpPr/>
              <p:nvPr/>
            </p:nvSpPr>
            <p:spPr>
              <a:xfrm>
                <a:off x="5667375" y="688658"/>
                <a:ext cx="2127487" cy="538601"/>
              </a:xfrm>
              <a:prstGeom prst="rect">
                <a:avLst/>
              </a:prstGeom>
              <a:noFill/>
              <a:ln w="9525">
                <a:noFill/>
                <a:miter/>
              </a:ln>
            </p:spPr>
            <p:txBody>
              <a:bodyPr wrap="none" lIns="91431" tIns="45716" rIns="91431" bIns="45716">
                <a:spAutoFit/>
              </a:bodyPr>
              <a:lstStyle/>
              <a:p>
                <a:pPr lvl="0"/>
                <a:r>
                  <a:rPr lang="en-US" altLang="zh-CN" sz="2900" dirty="0">
                    <a:solidFill>
                      <a:schemeClr val="bg1"/>
                    </a:solidFill>
                    <a:latin typeface="Arial" panose="020B0604020202020204" pitchFamily="34" charset="0"/>
                    <a:ea typeface="微软雅黑" panose="020B0503020204020204" pitchFamily="34" charset="-122"/>
                    <a:sym typeface="Arial" panose="020B0604020202020204" pitchFamily="34" charset="0"/>
                  </a:rPr>
                  <a:t>2018</a:t>
                </a: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年思路</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3" name="文本框 4"/>
          <p:cNvSpPr txBox="1"/>
          <p:nvPr/>
        </p:nvSpPr>
        <p:spPr>
          <a:xfrm>
            <a:off x="3796952" y="2709466"/>
            <a:ext cx="5911612" cy="524679"/>
          </a:xfrm>
          <a:prstGeom prst="rect">
            <a:avLst/>
          </a:prstGeom>
          <a:noFill/>
        </p:spPr>
        <p:txBody>
          <a:bodyPr wrap="square" lIns="91424" tIns="45712" rIns="91424" bIns="45712" rtlCol="0">
            <a:spAutoFit/>
          </a:bodyPr>
          <a:lstStyle/>
          <a:p>
            <a:pPr algn="ctr" defTabSz="457200">
              <a:lnSpc>
                <a:spcPct val="130000"/>
              </a:lnSpc>
            </a:pPr>
            <a:r>
              <a:rPr lang="zh-CN" altLang="en-US" sz="2400" dirty="0">
                <a:solidFill>
                  <a:schemeClr val="bg1">
                    <a:lumMod val="50000"/>
                  </a:schemeClr>
                </a:solidFill>
                <a:latin typeface="Century Gothic" panose="020B0502020202020204"/>
                <a:ea typeface="微软雅黑" panose="020B0503020204020204" pitchFamily="34" charset="-122"/>
              </a:rPr>
              <a:t>思路四：加快企业文化建设</a:t>
            </a:r>
            <a:endParaRPr lang="zh-CN" altLang="en-US" sz="2400" dirty="0">
              <a:solidFill>
                <a:schemeClr val="bg1">
                  <a:lumMod val="50000"/>
                </a:schemeClr>
              </a:solidFill>
              <a:latin typeface="Century Gothic" panose="020B0502020202020204"/>
              <a:ea typeface="微软雅黑" panose="020B0503020204020204" pitchFamily="34" charset="-122"/>
            </a:endParaRPr>
          </a:p>
        </p:txBody>
      </p:sp>
      <p:sp>
        <p:nvSpPr>
          <p:cNvPr id="14" name="文本框 5"/>
          <p:cNvSpPr txBox="1"/>
          <p:nvPr/>
        </p:nvSpPr>
        <p:spPr>
          <a:xfrm>
            <a:off x="4796049" y="3276487"/>
            <a:ext cx="6149407" cy="1748924"/>
          </a:xfrm>
          <a:prstGeom prst="rect">
            <a:avLst/>
          </a:prstGeom>
          <a:noFill/>
        </p:spPr>
        <p:txBody>
          <a:bodyPr wrap="square" lIns="91424" tIns="45712" rIns="91424" bIns="45712" rtlCol="0">
            <a:spAutoFit/>
          </a:bodyPr>
          <a:lstStyle/>
          <a:p>
            <a:pPr defTabSz="457200">
              <a:lnSpc>
                <a:spcPct val="130000"/>
              </a:lnSpc>
            </a:pPr>
            <a:r>
              <a:rPr lang="zh-CN" altLang="en-US" sz="1200" dirty="0">
                <a:solidFill>
                  <a:schemeClr val="bg1">
                    <a:lumMod val="50000"/>
                  </a:schemeClr>
                </a:solidFill>
                <a:latin typeface="Century Gothic" panose="020B0502020202020204"/>
                <a:ea typeface="微软雅黑" panose="020B0503020204020204" pitchFamily="34" charset="-122"/>
              </a:rPr>
              <a:t>⒈选拔“**之声”通讯员队伍并制订管理办法； 他们活跃在公司各个岗位上，既是公司义务宣传兵，也是基层一线信息的反馈员，这方面资源要用好，公司内刊才会更好的发挥应有的作用。</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en-US" altLang="zh-CN" sz="1200" dirty="0">
                <a:solidFill>
                  <a:schemeClr val="bg1">
                    <a:lumMod val="50000"/>
                  </a:schemeClr>
                </a:solidFill>
                <a:latin typeface="Century Gothic" panose="020B0502020202020204"/>
                <a:ea typeface="微软雅黑" panose="020B0503020204020204" pitchFamily="34" charset="-122"/>
              </a:rPr>
              <a:t>2.</a:t>
            </a:r>
            <a:r>
              <a:rPr lang="zh-CN" altLang="en-US" sz="1200" dirty="0">
                <a:solidFill>
                  <a:schemeClr val="bg1">
                    <a:lumMod val="50000"/>
                  </a:schemeClr>
                </a:solidFill>
                <a:latin typeface="Century Gothic" panose="020B0502020202020204"/>
                <a:ea typeface="微软雅黑" panose="020B0503020204020204" pitchFamily="34" charset="-122"/>
              </a:rPr>
              <a:t>每季度应组织至少一次上规模的文体活动，若篮球、羽毛球和乒乓球体育比赛；还可以组织中国象棋、军旗、跳棋、五子棋等智力比赛</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en-US" altLang="zh-CN" sz="1200" dirty="0">
                <a:solidFill>
                  <a:schemeClr val="bg1">
                    <a:lumMod val="50000"/>
                  </a:schemeClr>
                </a:solidFill>
                <a:latin typeface="Century Gothic" panose="020B0502020202020204"/>
                <a:ea typeface="微软雅黑" panose="020B0503020204020204" pitchFamily="34" charset="-122"/>
              </a:rPr>
              <a:t>3.</a:t>
            </a:r>
            <a:r>
              <a:rPr lang="zh-CN" altLang="en-US" sz="1200" dirty="0">
                <a:solidFill>
                  <a:schemeClr val="bg1">
                    <a:lumMod val="50000"/>
                  </a:schemeClr>
                </a:solidFill>
                <a:latin typeface="Century Gothic" panose="020B0502020202020204"/>
                <a:ea typeface="微软雅黑" panose="020B0503020204020204" pitchFamily="34" charset="-122"/>
              </a:rPr>
              <a:t>每半月公司将免费给员工播放电影。</a:t>
            </a:r>
            <a:endParaRPr lang="zh-CN" altLang="en-US" sz="1200" dirty="0">
              <a:solidFill>
                <a:schemeClr val="bg1">
                  <a:lumMod val="50000"/>
                </a:schemeClr>
              </a:solidFill>
              <a:latin typeface="Century Gothic" panose="020B0502020202020204"/>
              <a:ea typeface="微软雅黑" panose="020B0503020204020204" pitchFamily="34" charset="-122"/>
            </a:endParaRPr>
          </a:p>
          <a:p>
            <a:pPr defTabSz="457200">
              <a:lnSpc>
                <a:spcPct val="130000"/>
              </a:lnSpc>
            </a:pPr>
            <a:r>
              <a:rPr lang="en-US" altLang="zh-CN" sz="1200" dirty="0">
                <a:solidFill>
                  <a:schemeClr val="bg1">
                    <a:lumMod val="50000"/>
                  </a:schemeClr>
                </a:solidFill>
                <a:latin typeface="Century Gothic" panose="020B0502020202020204"/>
                <a:ea typeface="微软雅黑" panose="020B0503020204020204" pitchFamily="34" charset="-122"/>
              </a:rPr>
              <a:t>4.</a:t>
            </a:r>
            <a:r>
              <a:rPr lang="zh-CN" altLang="en-US" sz="1200" dirty="0">
                <a:solidFill>
                  <a:schemeClr val="bg1">
                    <a:lumMod val="50000"/>
                  </a:schemeClr>
                </a:solidFill>
                <a:latin typeface="Century Gothic" panose="020B0502020202020204"/>
                <a:ea typeface="微软雅黑" panose="020B0503020204020204" pitchFamily="34" charset="-122"/>
              </a:rPr>
              <a:t>策划每年度的迎春晚会等。</a:t>
            </a:r>
            <a:endParaRPr lang="zh-CN" altLang="en-US" sz="1200" dirty="0">
              <a:solidFill>
                <a:schemeClr val="bg1">
                  <a:lumMod val="50000"/>
                </a:schemeClr>
              </a:solidFill>
              <a:latin typeface="Century Gothic" panose="020B0502020202020204"/>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50"/>
                                        <p:tgtEl>
                                          <p:spTgt spid="13"/>
                                        </p:tgtEl>
                                      </p:cBhvr>
                                    </p:animEffect>
                                    <p:anim calcmode="lin" valueType="num">
                                      <p:cBhvr>
                                        <p:cTn id="12" dur="250" fill="hold"/>
                                        <p:tgtEl>
                                          <p:spTgt spid="13"/>
                                        </p:tgtEl>
                                        <p:attrNameLst>
                                          <p:attrName>ppt_x</p:attrName>
                                        </p:attrNameLst>
                                      </p:cBhvr>
                                      <p:tavLst>
                                        <p:tav tm="0">
                                          <p:val>
                                            <p:strVal val="#ppt_x"/>
                                          </p:val>
                                        </p:tav>
                                        <p:tav tm="100000">
                                          <p:val>
                                            <p:strVal val="#ppt_x"/>
                                          </p:val>
                                        </p:tav>
                                      </p:tavLst>
                                    </p:anim>
                                    <p:anim calcmode="lin" valueType="num">
                                      <p:cBhvr>
                                        <p:cTn id="13" dur="25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anim calcmode="lin" valueType="num">
                                      <p:cBhvr>
                                        <p:cTn id="18" dur="250" fill="hold"/>
                                        <p:tgtEl>
                                          <p:spTgt spid="14"/>
                                        </p:tgtEl>
                                        <p:attrNameLst>
                                          <p:attrName>ppt_x</p:attrName>
                                        </p:attrNameLst>
                                      </p:cBhvr>
                                      <p:tavLst>
                                        <p:tav tm="0">
                                          <p:val>
                                            <p:strVal val="#ppt_x"/>
                                          </p:val>
                                        </p:tav>
                                        <p:tav tm="100000">
                                          <p:val>
                                            <p:strVal val="#ppt_x"/>
                                          </p:val>
                                        </p:tav>
                                      </p:tavLst>
                                    </p:anim>
                                    <p:anim calcmode="lin" valueType="num">
                                      <p:cBhvr>
                                        <p:cTn id="19" dur="25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anim calcmode="lin" valueType="num">
                                      <p:cBhvr>
                                        <p:cTn id="24" dur="250" fill="hold"/>
                                        <p:tgtEl>
                                          <p:spTgt spid="16"/>
                                        </p:tgtEl>
                                        <p:attrNameLst>
                                          <p:attrName>ppt_x</p:attrName>
                                        </p:attrNameLst>
                                      </p:cBhvr>
                                      <p:tavLst>
                                        <p:tav tm="0">
                                          <p:val>
                                            <p:strVal val="#ppt_x"/>
                                          </p:val>
                                        </p:tav>
                                        <p:tav tm="100000">
                                          <p:val>
                                            <p:strVal val="#ppt_x"/>
                                          </p:val>
                                        </p:tav>
                                      </p:tavLst>
                                    </p:anim>
                                    <p:anim calcmode="lin" valueType="num">
                                      <p:cBhvr>
                                        <p:cTn id="25" dur="25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50"/>
                                        <p:tgtEl>
                                          <p:spTgt spid="17"/>
                                        </p:tgtEl>
                                      </p:cBhvr>
                                    </p:animEffect>
                                    <p:anim calcmode="lin" valueType="num">
                                      <p:cBhvr>
                                        <p:cTn id="30" dur="250" fill="hold"/>
                                        <p:tgtEl>
                                          <p:spTgt spid="17"/>
                                        </p:tgtEl>
                                        <p:attrNameLst>
                                          <p:attrName>ppt_x</p:attrName>
                                        </p:attrNameLst>
                                      </p:cBhvr>
                                      <p:tavLst>
                                        <p:tav tm="0">
                                          <p:val>
                                            <p:strVal val="#ppt_x"/>
                                          </p:val>
                                        </p:tav>
                                        <p:tav tm="100000">
                                          <p:val>
                                            <p:strVal val="#ppt_x"/>
                                          </p:val>
                                        </p:tav>
                                      </p:tavLst>
                                    </p:anim>
                                    <p:anim calcmode="lin" valueType="num">
                                      <p:cBhvr>
                                        <p:cTn id="31"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 y="720"/>
            <a:ext cx="12190413" cy="1157520"/>
            <a:chOff x="-6" y="395508"/>
            <a:chExt cx="12190413" cy="1157520"/>
          </a:xfrm>
        </p:grpSpPr>
        <p:sp>
          <p:nvSpPr>
            <p:cNvPr id="11" name="矩形 10"/>
            <p:cNvSpPr/>
            <p:nvPr/>
          </p:nvSpPr>
          <p:spPr>
            <a:xfrm flipH="1">
              <a:off x="-6" y="395508"/>
              <a:ext cx="12190413" cy="1157520"/>
            </a:xfrm>
            <a:prstGeom prst="rect">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733051"/>
              <a:ext cx="1924225" cy="538601"/>
              <a:chOff x="5043488" y="688658"/>
              <a:chExt cx="1924225" cy="538601"/>
            </a:xfrm>
          </p:grpSpPr>
          <p:sp>
            <p:nvSpPr>
              <p:cNvPr id="7" name="矩形 3"/>
              <p:cNvSpPr/>
              <p:nvPr/>
            </p:nvSpPr>
            <p:spPr>
              <a:xfrm>
                <a:off x="5667375" y="688658"/>
                <a:ext cx="1300338"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rPr>
                  <a:t>结束语</a:t>
                </a:r>
                <a:endParaRPr lang="zh-CN" altLang="en-US" sz="2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26"/>
              <p:cNvGrpSpPr/>
              <p:nvPr/>
            </p:nvGrpSpPr>
            <p:grpSpPr>
              <a:xfrm>
                <a:off x="5043488" y="768033"/>
                <a:ext cx="263525" cy="395292"/>
                <a:chOff x="0" y="214266"/>
                <a:chExt cx="213756" cy="427517"/>
              </a:xfrm>
            </p:grpSpPr>
            <p:sp>
              <p:nvSpPr>
                <p:cNvPr id="9" name="直接连接符 27"/>
                <p:cNvSpPr/>
                <p:nvPr/>
              </p:nvSpPr>
              <p:spPr>
                <a:xfrm>
                  <a:off x="0" y="214266"/>
                  <a:ext cx="213756" cy="213757"/>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428028"/>
                  <a:ext cx="213756" cy="213755"/>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cxnSp>
        <p:nvCxnSpPr>
          <p:cNvPr id="13" name="品 5"/>
          <p:cNvCxnSpPr/>
          <p:nvPr>
            <p:custDataLst>
              <p:tags r:id="rId1"/>
            </p:custDataLst>
          </p:nvPr>
        </p:nvCxnSpPr>
        <p:spPr>
          <a:xfrm>
            <a:off x="2266469" y="3546832"/>
            <a:ext cx="0" cy="1262743"/>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6"/>
          <p:cNvSpPr/>
          <p:nvPr>
            <p:custDataLst>
              <p:tags r:id="rId2"/>
            </p:custDataLst>
          </p:nvPr>
        </p:nvSpPr>
        <p:spPr>
          <a:xfrm>
            <a:off x="2209319" y="4809575"/>
            <a:ext cx="114300" cy="114300"/>
          </a:xfrm>
          <a:prstGeom prst="ellipse">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8"/>
          <p:cNvSpPr/>
          <p:nvPr>
            <p:custDataLst>
              <p:tags r:id="rId3"/>
            </p:custDataLst>
          </p:nvPr>
        </p:nvSpPr>
        <p:spPr>
          <a:xfrm>
            <a:off x="1640959" y="2543463"/>
            <a:ext cx="1251020" cy="1251020"/>
          </a:xfrm>
          <a:prstGeom prst="ellipse">
            <a:avLst/>
          </a:prstGeom>
          <a:solidFill>
            <a:srgbClr val="18D2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PA_KSO_Shape"/>
          <p:cNvSpPr/>
          <p:nvPr>
            <p:custDataLst>
              <p:tags r:id="rId4"/>
            </p:custDataLst>
          </p:nvPr>
        </p:nvSpPr>
        <p:spPr bwMode="auto">
          <a:xfrm>
            <a:off x="1850611" y="2823014"/>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29" name="30"/>
          <p:cNvSpPr txBox="1"/>
          <p:nvPr>
            <p:custDataLst>
              <p:tags r:id="rId5"/>
            </p:custDataLst>
          </p:nvPr>
        </p:nvSpPr>
        <p:spPr>
          <a:xfrm>
            <a:off x="1593047" y="4998586"/>
            <a:ext cx="1346844" cy="369332"/>
          </a:xfrm>
          <a:prstGeom prst="rect">
            <a:avLst/>
          </a:prstGeom>
          <a:solidFill>
            <a:srgbClr val="18D2A6"/>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3" name="15"/>
          <p:cNvSpPr txBox="1"/>
          <p:nvPr>
            <p:custDataLst>
              <p:tags r:id="rId6"/>
            </p:custDataLst>
          </p:nvPr>
        </p:nvSpPr>
        <p:spPr>
          <a:xfrm>
            <a:off x="2863561" y="2109436"/>
            <a:ext cx="7058147" cy="3785652"/>
          </a:xfrm>
          <a:prstGeom prst="rect">
            <a:avLst/>
          </a:prstGeom>
          <a:noFill/>
        </p:spPr>
        <p:txBody>
          <a:bodyPr wrap="square" rtlCol="0">
            <a:spAutoFit/>
          </a:bodyPr>
          <a:lstStyle/>
          <a:p>
            <a:pPr algn="ctr">
              <a:lnSpc>
                <a:spcPct val="20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在此再次感谢各兄弟部门的大力支持与帮助！</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20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         值此龙年新春之际，我谨代表行政部全体同仁衷心祝福公司领导和各位同事：</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20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	      龙马精神、家庭幸福、万事胜意！</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20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     祝愿：我们**公司</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200000"/>
              </a:lnSpc>
            </a:pPr>
            <a:r>
              <a:rPr lang="en-US" altLang="zh-CN" sz="2000" dirty="0">
                <a:solidFill>
                  <a:schemeClr val="bg1">
                    <a:lumMod val="50000"/>
                  </a:schemeClr>
                </a:solidFill>
                <a:latin typeface="微软雅黑" panose="020B0503020204020204" pitchFamily="34" charset="-122"/>
                <a:ea typeface="微软雅黑" panose="020B0503020204020204" pitchFamily="34" charset="-122"/>
              </a:rPr>
              <a:t>                 </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生意兴隆、财源广进、繁荣昌盛 ！</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0" presetClass="entr" presetSubtype="0" fill="hold" nodeType="withEffect">
                                  <p:stCondLst>
                                    <p:cond delay="2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28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340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420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6" grpId="0" animBg="1" autoUpdateAnimBg="0"/>
      <p:bldP spid="29" grpId="0" animBg="1" autoUpdateAnimBg="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rot="13187308">
            <a:off x="-6592880" y="2752868"/>
            <a:ext cx="11496362" cy="6726866"/>
            <a:chOff x="0" y="4292079"/>
            <a:chExt cx="12190414" cy="4843505"/>
          </a:xfrm>
        </p:grpSpPr>
        <p:grpSp>
          <p:nvGrpSpPr>
            <p:cNvPr id="26" name="组合 25"/>
            <p:cNvGrpSpPr/>
            <p:nvPr/>
          </p:nvGrpSpPr>
          <p:grpSpPr>
            <a:xfrm>
              <a:off x="0" y="4692834"/>
              <a:ext cx="12190414" cy="4442750"/>
              <a:chOff x="0" y="5400390"/>
              <a:chExt cx="12190414" cy="4442750"/>
            </a:xfrm>
          </p:grpSpPr>
          <p:grpSp>
            <p:nvGrpSpPr>
              <p:cNvPr id="34" name="组合 33"/>
              <p:cNvGrpSpPr/>
              <p:nvPr/>
            </p:nvGrpSpPr>
            <p:grpSpPr>
              <a:xfrm>
                <a:off x="0" y="5403580"/>
                <a:ext cx="6095207" cy="4439560"/>
                <a:chOff x="0" y="5320120"/>
                <a:chExt cx="12190413" cy="4439560"/>
              </a:xfrm>
            </p:grpSpPr>
            <p:sp>
              <p:nvSpPr>
                <p:cNvPr id="38" name="波形 37"/>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波形 38"/>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6095207" y="5400390"/>
                <a:ext cx="6095207" cy="4439560"/>
                <a:chOff x="0" y="5320120"/>
                <a:chExt cx="12190413" cy="4439560"/>
              </a:xfrm>
            </p:grpSpPr>
            <p:sp>
              <p:nvSpPr>
                <p:cNvPr id="36" name="波形 35"/>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波形 36"/>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 name="组合 26"/>
            <p:cNvGrpSpPr/>
            <p:nvPr/>
          </p:nvGrpSpPr>
          <p:grpSpPr>
            <a:xfrm>
              <a:off x="0" y="4292079"/>
              <a:ext cx="12190414" cy="4442750"/>
              <a:chOff x="0" y="5400390"/>
              <a:chExt cx="12190414" cy="4442750"/>
            </a:xfrm>
          </p:grpSpPr>
          <p:grpSp>
            <p:nvGrpSpPr>
              <p:cNvPr id="28" name="组合 27"/>
              <p:cNvGrpSpPr/>
              <p:nvPr/>
            </p:nvGrpSpPr>
            <p:grpSpPr>
              <a:xfrm>
                <a:off x="0" y="5403580"/>
                <a:ext cx="6095207" cy="4439560"/>
                <a:chOff x="0" y="5320120"/>
                <a:chExt cx="12190413" cy="4439560"/>
              </a:xfrm>
            </p:grpSpPr>
            <p:sp>
              <p:nvSpPr>
                <p:cNvPr id="32" name="波形 31"/>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波形 32"/>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6095207" y="5400390"/>
                <a:ext cx="6095207" cy="4439560"/>
                <a:chOff x="0" y="5320120"/>
                <a:chExt cx="12190413" cy="4439560"/>
              </a:xfrm>
            </p:grpSpPr>
            <p:sp>
              <p:nvSpPr>
                <p:cNvPr id="30" name="波形 29"/>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波形 30"/>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40" name="组合 39"/>
          <p:cNvGrpSpPr/>
          <p:nvPr/>
        </p:nvGrpSpPr>
        <p:grpSpPr>
          <a:xfrm rot="13187308">
            <a:off x="7037427" y="-4308561"/>
            <a:ext cx="11496362" cy="6726866"/>
            <a:chOff x="0" y="4292079"/>
            <a:chExt cx="12190414" cy="4843505"/>
          </a:xfrm>
        </p:grpSpPr>
        <p:grpSp>
          <p:nvGrpSpPr>
            <p:cNvPr id="41" name="组合 40"/>
            <p:cNvGrpSpPr/>
            <p:nvPr/>
          </p:nvGrpSpPr>
          <p:grpSpPr>
            <a:xfrm>
              <a:off x="0" y="4692834"/>
              <a:ext cx="12190414" cy="4442750"/>
              <a:chOff x="0" y="5400390"/>
              <a:chExt cx="12190414" cy="4442750"/>
            </a:xfrm>
          </p:grpSpPr>
          <p:grpSp>
            <p:nvGrpSpPr>
              <p:cNvPr id="49" name="组合 48"/>
              <p:cNvGrpSpPr/>
              <p:nvPr/>
            </p:nvGrpSpPr>
            <p:grpSpPr>
              <a:xfrm>
                <a:off x="0" y="5403580"/>
                <a:ext cx="6095207" cy="4439560"/>
                <a:chOff x="0" y="5320120"/>
                <a:chExt cx="12190413" cy="4439560"/>
              </a:xfrm>
            </p:grpSpPr>
            <p:sp>
              <p:nvSpPr>
                <p:cNvPr id="53" name="波形 52"/>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波形 53"/>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6095207" y="5400390"/>
                <a:ext cx="6095207" cy="4439560"/>
                <a:chOff x="0" y="5320120"/>
                <a:chExt cx="12190413" cy="4439560"/>
              </a:xfrm>
            </p:grpSpPr>
            <p:sp>
              <p:nvSpPr>
                <p:cNvPr id="51" name="波形 50"/>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波形 51"/>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2" name="组合 41"/>
            <p:cNvGrpSpPr/>
            <p:nvPr/>
          </p:nvGrpSpPr>
          <p:grpSpPr>
            <a:xfrm>
              <a:off x="0" y="4292079"/>
              <a:ext cx="12190414" cy="4442750"/>
              <a:chOff x="0" y="5400390"/>
              <a:chExt cx="12190414" cy="4442750"/>
            </a:xfrm>
          </p:grpSpPr>
          <p:grpSp>
            <p:nvGrpSpPr>
              <p:cNvPr id="43" name="组合 42"/>
              <p:cNvGrpSpPr/>
              <p:nvPr/>
            </p:nvGrpSpPr>
            <p:grpSpPr>
              <a:xfrm>
                <a:off x="0" y="5403580"/>
                <a:ext cx="6095207" cy="4439560"/>
                <a:chOff x="0" y="5320120"/>
                <a:chExt cx="12190413" cy="4439560"/>
              </a:xfrm>
            </p:grpSpPr>
            <p:sp>
              <p:nvSpPr>
                <p:cNvPr id="47" name="波形 46"/>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波形 47"/>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6095207" y="5400390"/>
                <a:ext cx="6095207" cy="4439560"/>
                <a:chOff x="0" y="5320120"/>
                <a:chExt cx="12190413" cy="4439560"/>
              </a:xfrm>
            </p:grpSpPr>
            <p:sp>
              <p:nvSpPr>
                <p:cNvPr id="45" name="波形 44"/>
                <p:cNvSpPr/>
                <p:nvPr/>
              </p:nvSpPr>
              <p:spPr>
                <a:xfrm>
                  <a:off x="0" y="5320120"/>
                  <a:ext cx="12190413" cy="4419600"/>
                </a:xfrm>
                <a:prstGeom prst="wave">
                  <a:avLst/>
                </a:prstGeom>
                <a:solidFill>
                  <a:srgbClr val="1983B7">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波形 45"/>
                <p:cNvSpPr/>
                <p:nvPr/>
              </p:nvSpPr>
              <p:spPr>
                <a:xfrm flipH="1">
                  <a:off x="0" y="5340080"/>
                  <a:ext cx="12190413" cy="4419600"/>
                </a:xfrm>
                <a:prstGeom prst="wave">
                  <a:avLst/>
                </a:prstGeom>
                <a:solidFill>
                  <a:srgbClr val="18D2A6">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
        <p:nvSpPr>
          <p:cNvPr id="55" name="_14"/>
          <p:cNvSpPr txBox="1">
            <a:spLocks noChangeArrowheads="1"/>
          </p:cNvSpPr>
          <p:nvPr/>
        </p:nvSpPr>
        <p:spPr bwMode="auto">
          <a:xfrm>
            <a:off x="3039398" y="2801706"/>
            <a:ext cx="7180460"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b="1" dirty="0">
                <a:solidFill>
                  <a:srgbClr val="18D2A6"/>
                </a:solidFill>
                <a:latin typeface="微软雅黑" panose="020B0503020204020204" pitchFamily="34" charset="-122"/>
                <a:ea typeface="微软雅黑" panose="020B0503020204020204" pitchFamily="34" charset="-122"/>
              </a:rPr>
              <a:t>谢谢您的 </a:t>
            </a:r>
            <a:r>
              <a:rPr lang="zh-CN" altLang="en-US" sz="6600" b="1" dirty="0">
                <a:solidFill>
                  <a:srgbClr val="1983B7"/>
                </a:solidFill>
                <a:latin typeface="微软雅黑" panose="020B0503020204020204" pitchFamily="34" charset="-122"/>
                <a:ea typeface="微软雅黑" panose="020B0503020204020204" pitchFamily="34" charset="-122"/>
              </a:rPr>
              <a:t>观看指导</a:t>
            </a:r>
            <a:endParaRPr lang="zh-CN" sz="6600" b="1" dirty="0">
              <a:solidFill>
                <a:srgbClr val="1983B7"/>
              </a:solidFill>
              <a:latin typeface="微软雅黑" panose="020B0503020204020204" pitchFamily="34" charset="-122"/>
              <a:ea typeface="微软雅黑" panose="020B0503020204020204" pitchFamily="34" charset="-122"/>
            </a:endParaRPr>
          </a:p>
        </p:txBody>
      </p:sp>
      <p:sp>
        <p:nvSpPr>
          <p:cNvPr id="56" name="_16"/>
          <p:cNvSpPr txBox="1">
            <a:spLocks noChangeArrowheads="1"/>
          </p:cNvSpPr>
          <p:nvPr/>
        </p:nvSpPr>
        <p:spPr bwMode="auto">
          <a:xfrm>
            <a:off x="4439243" y="2148387"/>
            <a:ext cx="4380770" cy="2327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rgbClr val="18D2A6"/>
                </a:solidFill>
                <a:latin typeface="微软雅黑" panose="020B0503020204020204" pitchFamily="34" charset="-122"/>
                <a:ea typeface="微软雅黑" panose="020B0503020204020204" pitchFamily="34" charset="-122"/>
              </a:rPr>
              <a:t>这里可以简要的描述您的项目</a:t>
            </a:r>
            <a:endParaRPr lang="zh-CN" altLang="zh-CN" sz="2400" b="0" dirty="0">
              <a:solidFill>
                <a:srgbClr val="18D2A6"/>
              </a:solidFill>
              <a:latin typeface="微软雅黑" panose="020B0503020204020204" pitchFamily="34" charset="-122"/>
              <a:ea typeface="微软雅黑" panose="020B0503020204020204" pitchFamily="34" charset="-122"/>
            </a:endParaRPr>
          </a:p>
        </p:txBody>
      </p:sp>
      <p:sp>
        <p:nvSpPr>
          <p:cNvPr id="57" name="TextBox 2"/>
          <p:cNvSpPr>
            <a:spLocks noChangeArrowheads="1"/>
          </p:cNvSpPr>
          <p:nvPr/>
        </p:nvSpPr>
        <p:spPr bwMode="auto">
          <a:xfrm>
            <a:off x="384176" y="239714"/>
            <a:ext cx="2232220" cy="415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3" rIns="91406" bIns="45703">
            <a:spAutoFit/>
          </a:bodyPr>
          <a:lstStyle/>
          <a:p>
            <a:pPr eaLnBrk="1" hangingPunct="1">
              <a:buFont typeface="Arial" panose="020B0604020202020204" pitchFamily="34" charset="0"/>
              <a:buNone/>
            </a:pPr>
            <a:r>
              <a:rPr lang="zh-CN" altLang="en-US" sz="2100" b="1" dirty="0">
                <a:solidFill>
                  <a:srgbClr val="18D2A6"/>
                </a:solidFill>
                <a:latin typeface="微软雅黑" panose="020B0503020204020204" pitchFamily="34" charset="-122"/>
                <a:ea typeface="微软雅黑" panose="020B0503020204020204" pitchFamily="34" charset="-122"/>
                <a:sym typeface="微软雅黑" panose="020B0503020204020204" pitchFamily="34" charset="-122"/>
              </a:rPr>
              <a:t>汇报人：通用名</a:t>
            </a:r>
            <a:endParaRPr lang="zh-CN" altLang="en-US" sz="2100" b="1" dirty="0">
              <a:solidFill>
                <a:srgbClr val="18D2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等腰三角形 4"/>
          <p:cNvSpPr>
            <a:spLocks noChangeArrowheads="1"/>
          </p:cNvSpPr>
          <p:nvPr/>
        </p:nvSpPr>
        <p:spPr bwMode="auto">
          <a:xfrm rot="5400000">
            <a:off x="-18664" y="318708"/>
            <a:ext cx="329453" cy="285769"/>
          </a:xfrm>
          <a:prstGeom prst="triangle">
            <a:avLst>
              <a:gd name="adj" fmla="val 50000"/>
            </a:avLst>
          </a:prstGeom>
          <a:solidFill>
            <a:srgbClr val="18D2A6"/>
          </a:solidFill>
          <a:ln>
            <a:noFill/>
          </a:ln>
        </p:spPr>
        <p:txBody>
          <a:bodyPr lIns="91406" tIns="45703" rIns="91406" bIns="45703" anchor="ctr"/>
          <a:lstStyle/>
          <a:p>
            <a:pPr algn="ctr" eaLnBrk="1" hangingPunct="1">
              <a:buFont typeface="Arial" panose="020B0604020202020204" pitchFamily="34" charset="0"/>
              <a:buNone/>
            </a:pPr>
            <a:endParaRPr lang="zh-CN" altLang="zh-CN">
              <a:solidFill>
                <a:srgbClr val="18D2A6"/>
              </a:solidFill>
              <a:latin typeface="宋体" panose="02010600030101010101" pitchFamily="2" charset="-122"/>
              <a:sym typeface="宋体" panose="02010600030101010101" pitchFamily="2" charset="-122"/>
            </a:endParaRPr>
          </a:p>
        </p:txBody>
      </p:sp>
      <p:grpSp>
        <p:nvGrpSpPr>
          <p:cNvPr id="60" name="Group 38"/>
          <p:cNvGrpSpPr/>
          <p:nvPr/>
        </p:nvGrpSpPr>
        <p:grpSpPr>
          <a:xfrm>
            <a:off x="10287307" y="6347841"/>
            <a:ext cx="1575060" cy="160804"/>
            <a:chOff x="5548426" y="3343939"/>
            <a:chExt cx="833173" cy="85061"/>
          </a:xfrm>
          <a:solidFill>
            <a:srgbClr val="18D2A6"/>
          </a:solidFill>
        </p:grpSpPr>
        <p:sp>
          <p:nvSpPr>
            <p:cNvPr id="63" name="Oval 31"/>
            <p:cNvSpPr/>
            <p:nvPr/>
          </p:nvSpPr>
          <p:spPr>
            <a:xfrm>
              <a:off x="5548426"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83" name="Oval 32"/>
            <p:cNvSpPr/>
            <p:nvPr/>
          </p:nvSpPr>
          <p:spPr>
            <a:xfrm>
              <a:off x="5698049"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84" name="Oval 33"/>
            <p:cNvSpPr/>
            <p:nvPr/>
          </p:nvSpPr>
          <p:spPr>
            <a:xfrm>
              <a:off x="5847671"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85" name="Oval 34"/>
            <p:cNvSpPr/>
            <p:nvPr/>
          </p:nvSpPr>
          <p:spPr>
            <a:xfrm>
              <a:off x="5997294"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86" name="Oval 35"/>
            <p:cNvSpPr/>
            <p:nvPr/>
          </p:nvSpPr>
          <p:spPr>
            <a:xfrm>
              <a:off x="6146917"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87" name="Oval 36"/>
            <p:cNvSpPr/>
            <p:nvPr/>
          </p:nvSpPr>
          <p:spPr>
            <a:xfrm>
              <a:off x="6296538"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grpSp>
        <p:nvGrpSpPr>
          <p:cNvPr id="88" name="Group 10"/>
          <p:cNvGrpSpPr/>
          <p:nvPr/>
        </p:nvGrpSpPr>
        <p:grpSpPr>
          <a:xfrm>
            <a:off x="6633660" y="3879763"/>
            <a:ext cx="2767508" cy="478600"/>
            <a:chOff x="4383584" y="10884560"/>
            <a:chExt cx="6126514" cy="1212098"/>
          </a:xfrm>
        </p:grpSpPr>
        <p:sp>
          <p:nvSpPr>
            <p:cNvPr id="89" name="Rectangle 11"/>
            <p:cNvSpPr/>
            <p:nvPr/>
          </p:nvSpPr>
          <p:spPr>
            <a:xfrm>
              <a:off x="4383584" y="10884560"/>
              <a:ext cx="6126514" cy="1212098"/>
            </a:xfrm>
            <a:prstGeom prst="rect">
              <a:avLst/>
            </a:prstGeom>
            <a:noFill/>
            <a:ln w="12700">
              <a:solidFill>
                <a:srgbClr val="18D2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18D2A6"/>
                </a:solidFill>
              </a:endParaRPr>
            </a:p>
          </p:txBody>
        </p:sp>
        <p:sp>
          <p:nvSpPr>
            <p:cNvPr id="90" name="TextBox 89"/>
            <p:cNvSpPr txBox="1"/>
            <p:nvPr/>
          </p:nvSpPr>
          <p:spPr>
            <a:xfrm>
              <a:off x="4569352" y="10984607"/>
              <a:ext cx="5755010" cy="1009947"/>
            </a:xfrm>
            <a:prstGeom prst="rect">
              <a:avLst/>
            </a:prstGeom>
            <a:noFill/>
          </p:spPr>
          <p:txBody>
            <a:bodyPr wrap="none" rtlCol="0">
              <a:spAutoFit/>
            </a:bodyPr>
            <a:lstStyle/>
            <a:p>
              <a:pPr algn="ctr"/>
              <a:r>
                <a:rPr lang="zh-CN" altLang="en-US" sz="2000" spc="300" dirty="0">
                  <a:solidFill>
                    <a:srgbClr val="18D2A6"/>
                  </a:solidFill>
                  <a:latin typeface="微软雅黑" panose="020B0503020204020204" pitchFamily="34" charset="-122"/>
                  <a:ea typeface="微软雅黑" panose="020B0503020204020204" pitchFamily="34" charset="-122"/>
                  <a:cs typeface="Montserrat Semi" charset="0"/>
                </a:rPr>
                <a:t>时间</a:t>
              </a:r>
              <a:r>
                <a:rPr lang="en-US" altLang="zh-CN" sz="2000" spc="300" dirty="0">
                  <a:solidFill>
                    <a:srgbClr val="18D2A6"/>
                  </a:solidFill>
                  <a:latin typeface="微软雅黑" panose="020B0503020204020204" pitchFamily="34" charset="-122"/>
                  <a:ea typeface="微软雅黑" panose="020B0503020204020204" pitchFamily="34" charset="-122"/>
                  <a:cs typeface="Montserrat Semi" charset="0"/>
                </a:rPr>
                <a:t>:20XX.08.08</a:t>
              </a:r>
              <a:endParaRPr lang="en-US" sz="2000" spc="300" dirty="0">
                <a:solidFill>
                  <a:srgbClr val="18D2A6"/>
                </a:solidFill>
                <a:latin typeface="微软雅黑" panose="020B0503020204020204" pitchFamily="34" charset="-122"/>
                <a:ea typeface="微软雅黑" panose="020B0503020204020204" pitchFamily="34" charset="-122"/>
                <a:cs typeface="Montserrat Semi" charset="0"/>
              </a:endParaRPr>
            </a:p>
          </p:txBody>
        </p:sp>
      </p:grpSp>
      <p:grpSp>
        <p:nvGrpSpPr>
          <p:cNvPr id="91" name="Group 10"/>
          <p:cNvGrpSpPr/>
          <p:nvPr/>
        </p:nvGrpSpPr>
        <p:grpSpPr>
          <a:xfrm>
            <a:off x="3675307" y="3880022"/>
            <a:ext cx="2767508" cy="478600"/>
            <a:chOff x="4383584" y="10884560"/>
            <a:chExt cx="6126514" cy="1212098"/>
          </a:xfrm>
        </p:grpSpPr>
        <p:sp>
          <p:nvSpPr>
            <p:cNvPr id="92" name="Rectangle 11"/>
            <p:cNvSpPr/>
            <p:nvPr/>
          </p:nvSpPr>
          <p:spPr>
            <a:xfrm>
              <a:off x="4383584" y="10884560"/>
              <a:ext cx="6126514" cy="1212098"/>
            </a:xfrm>
            <a:prstGeom prst="rect">
              <a:avLst/>
            </a:prstGeom>
            <a:noFill/>
            <a:ln w="12700">
              <a:solidFill>
                <a:srgbClr val="18D2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18D2A6"/>
                </a:solidFill>
              </a:endParaRPr>
            </a:p>
          </p:txBody>
        </p:sp>
        <p:sp>
          <p:nvSpPr>
            <p:cNvPr id="93" name="TextBox 92"/>
            <p:cNvSpPr txBox="1"/>
            <p:nvPr/>
          </p:nvSpPr>
          <p:spPr>
            <a:xfrm>
              <a:off x="5171840" y="10984607"/>
              <a:ext cx="4550035" cy="1013315"/>
            </a:xfrm>
            <a:prstGeom prst="rect">
              <a:avLst/>
            </a:prstGeom>
            <a:noFill/>
          </p:spPr>
          <p:txBody>
            <a:bodyPr wrap="none" rtlCol="0">
              <a:spAutoFit/>
            </a:bodyPr>
            <a:lstStyle/>
            <a:p>
              <a:pPr algn="ctr"/>
              <a:r>
                <a:rPr lang="zh-CN" altLang="en-US" sz="2000" spc="300" dirty="0">
                  <a:solidFill>
                    <a:srgbClr val="18D2A6"/>
                  </a:solidFill>
                  <a:latin typeface="微软雅黑" panose="020B0503020204020204" pitchFamily="34" charset="-122"/>
                  <a:ea typeface="微软雅黑" panose="020B0503020204020204" pitchFamily="34" charset="-122"/>
                  <a:cs typeface="Montserrat Semi" charset="0"/>
                </a:rPr>
                <a:t>演讲人</a:t>
              </a:r>
              <a:r>
                <a:rPr lang="en-US" altLang="zh-CN" sz="2000" spc="300" dirty="0">
                  <a:solidFill>
                    <a:srgbClr val="18D2A6"/>
                  </a:solidFill>
                  <a:latin typeface="微软雅黑" panose="020B0503020204020204" pitchFamily="34" charset="-122"/>
                  <a:ea typeface="微软雅黑" panose="020B0503020204020204" pitchFamily="34" charset="-122"/>
                  <a:cs typeface="Montserrat Semi" charset="0"/>
                </a:rPr>
                <a:t>:</a:t>
              </a:r>
              <a:r>
                <a:rPr lang="zh-CN" altLang="en-US" sz="2000" spc="300" dirty="0">
                  <a:solidFill>
                    <a:srgbClr val="18D2A6"/>
                  </a:solidFill>
                  <a:latin typeface="微软雅黑" panose="020B0503020204020204" pitchFamily="34" charset="-122"/>
                  <a:ea typeface="微软雅黑" panose="020B0503020204020204" pitchFamily="34" charset="-122"/>
                  <a:cs typeface="Montserrat Semi" charset="0"/>
                </a:rPr>
                <a:t>通用名</a:t>
              </a:r>
              <a:endParaRPr lang="en-US" sz="2000" spc="300" dirty="0">
                <a:solidFill>
                  <a:srgbClr val="18D2A6"/>
                </a:solidFill>
                <a:latin typeface="微软雅黑" panose="020B0503020204020204" pitchFamily="34" charset="-122"/>
                <a:ea typeface="微软雅黑" panose="020B0503020204020204" pitchFamily="34" charset="-122"/>
                <a:cs typeface="Montserrat Semi"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250"/>
                                        <p:tgtEl>
                                          <p:spTgt spid="25"/>
                                        </p:tgtEl>
                                      </p:cBhvr>
                                    </p:animEffect>
                                    <p:anim calcmode="lin" valueType="num">
                                      <p:cBhvr>
                                        <p:cTn id="8" dur="1250" fill="hold"/>
                                        <p:tgtEl>
                                          <p:spTgt spid="25"/>
                                        </p:tgtEl>
                                        <p:attrNameLst>
                                          <p:attrName>ppt_x</p:attrName>
                                        </p:attrNameLst>
                                      </p:cBhvr>
                                      <p:tavLst>
                                        <p:tav tm="0">
                                          <p:val>
                                            <p:strVal val="#ppt_x"/>
                                          </p:val>
                                        </p:tav>
                                        <p:tav tm="100000">
                                          <p:val>
                                            <p:strVal val="#ppt_x"/>
                                          </p:val>
                                        </p:tav>
                                      </p:tavLst>
                                    </p:anim>
                                    <p:anim calcmode="lin" valueType="num">
                                      <p:cBhvr>
                                        <p:cTn id="9" dur="125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250"/>
                                        <p:tgtEl>
                                          <p:spTgt spid="40"/>
                                        </p:tgtEl>
                                      </p:cBhvr>
                                    </p:animEffect>
                                    <p:anim calcmode="lin" valueType="num">
                                      <p:cBhvr>
                                        <p:cTn id="13" dur="1250" fill="hold"/>
                                        <p:tgtEl>
                                          <p:spTgt spid="40"/>
                                        </p:tgtEl>
                                        <p:attrNameLst>
                                          <p:attrName>ppt_x</p:attrName>
                                        </p:attrNameLst>
                                      </p:cBhvr>
                                      <p:tavLst>
                                        <p:tav tm="0">
                                          <p:val>
                                            <p:strVal val="#ppt_x"/>
                                          </p:val>
                                        </p:tav>
                                        <p:tav tm="100000">
                                          <p:val>
                                            <p:strVal val="#ppt_x"/>
                                          </p:val>
                                        </p:tav>
                                      </p:tavLst>
                                    </p:anim>
                                    <p:anim calcmode="lin" valueType="num">
                                      <p:cBhvr>
                                        <p:cTn id="14" dur="125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wipe(left)">
                                      <p:cBhvr>
                                        <p:cTn id="18" dur="500"/>
                                        <p:tgtEl>
                                          <p:spTgt spid="56"/>
                                        </p:tgtEl>
                                      </p:cBhvr>
                                    </p:animEffect>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55"/>
                                        </p:tgtEl>
                                        <p:attrNameLst>
                                          <p:attrName>style.visibility</p:attrName>
                                        </p:attrNameLst>
                                      </p:cBhvr>
                                      <p:to>
                                        <p:strVal val="visible"/>
                                      </p:to>
                                    </p:set>
                                    <p:anim by="(-#ppt_w*2)" calcmode="lin" valueType="num">
                                      <p:cBhvr rctx="PPT">
                                        <p:cTn id="22" dur="500" autoRev="1" fill="hold">
                                          <p:stCondLst>
                                            <p:cond delay="0"/>
                                          </p:stCondLst>
                                        </p:cTn>
                                        <p:tgtEl>
                                          <p:spTgt spid="55"/>
                                        </p:tgtEl>
                                        <p:attrNameLst>
                                          <p:attrName>ppt_w</p:attrName>
                                        </p:attrNameLst>
                                      </p:cBhvr>
                                    </p:anim>
                                    <p:anim by="(#ppt_w*0.50)" calcmode="lin" valueType="num">
                                      <p:cBhvr>
                                        <p:cTn id="23" dur="500" decel="50000" autoRev="1" fill="hold">
                                          <p:stCondLst>
                                            <p:cond delay="0"/>
                                          </p:stCondLst>
                                        </p:cTn>
                                        <p:tgtEl>
                                          <p:spTgt spid="55"/>
                                        </p:tgtEl>
                                        <p:attrNameLst>
                                          <p:attrName>ppt_x</p:attrName>
                                        </p:attrNameLst>
                                      </p:cBhvr>
                                    </p:anim>
                                    <p:anim from="(-#ppt_h/2)" to="(#ppt_y)" calcmode="lin" valueType="num">
                                      <p:cBhvr>
                                        <p:cTn id="24" dur="1000" fill="hold">
                                          <p:stCondLst>
                                            <p:cond delay="0"/>
                                          </p:stCondLst>
                                        </p:cTn>
                                        <p:tgtEl>
                                          <p:spTgt spid="55"/>
                                        </p:tgtEl>
                                        <p:attrNameLst>
                                          <p:attrName>ppt_y</p:attrName>
                                        </p:attrNameLst>
                                      </p:cBhvr>
                                    </p:anim>
                                    <p:animRot by="21600000">
                                      <p:cBhvr>
                                        <p:cTn id="25" dur="1000" fill="hold">
                                          <p:stCondLst>
                                            <p:cond delay="0"/>
                                          </p:stCondLst>
                                        </p:cTn>
                                        <p:tgtEl>
                                          <p:spTgt spid="55"/>
                                        </p:tgtEl>
                                        <p:attrNameLst>
                                          <p:attrName>r</p:attrName>
                                        </p:attrNameLst>
                                      </p:cBhvr>
                                    </p:animRot>
                                  </p:childTnLst>
                                </p:cTn>
                              </p:par>
                            </p:childTnLst>
                          </p:cTn>
                        </p:par>
                        <p:par>
                          <p:cTn id="26" fill="hold">
                            <p:stCondLst>
                              <p:cond delay="2299"/>
                            </p:stCondLst>
                            <p:childTnLst>
                              <p:par>
                                <p:cTn id="27" presetID="42" presetClass="entr" presetSubtype="0" fill="hold" nodeType="afterEffect">
                                  <p:stCondLst>
                                    <p:cond delay="0"/>
                                  </p:stCondLst>
                                  <p:childTnLst>
                                    <p:set>
                                      <p:cBhvr>
                                        <p:cTn id="28" dur="1" fill="hold">
                                          <p:stCondLst>
                                            <p:cond delay="0"/>
                                          </p:stCondLst>
                                        </p:cTn>
                                        <p:tgtEl>
                                          <p:spTgt spid="91"/>
                                        </p:tgtEl>
                                        <p:attrNameLst>
                                          <p:attrName>style.visibility</p:attrName>
                                        </p:attrNameLst>
                                      </p:cBhvr>
                                      <p:to>
                                        <p:strVal val="visible"/>
                                      </p:to>
                                    </p:set>
                                    <p:animEffect transition="in" filter="fade">
                                      <p:cBhvr>
                                        <p:cTn id="29" dur="500"/>
                                        <p:tgtEl>
                                          <p:spTgt spid="91"/>
                                        </p:tgtEl>
                                      </p:cBhvr>
                                    </p:animEffect>
                                    <p:anim calcmode="lin" valueType="num">
                                      <p:cBhvr>
                                        <p:cTn id="30" dur="500" fill="hold"/>
                                        <p:tgtEl>
                                          <p:spTgt spid="91"/>
                                        </p:tgtEl>
                                        <p:attrNameLst>
                                          <p:attrName>ppt_x</p:attrName>
                                        </p:attrNameLst>
                                      </p:cBhvr>
                                      <p:tavLst>
                                        <p:tav tm="0">
                                          <p:val>
                                            <p:strVal val="#ppt_x"/>
                                          </p:val>
                                        </p:tav>
                                        <p:tav tm="100000">
                                          <p:val>
                                            <p:strVal val="#ppt_x"/>
                                          </p:val>
                                        </p:tav>
                                      </p:tavLst>
                                    </p:anim>
                                    <p:anim calcmode="lin" valueType="num">
                                      <p:cBhvr>
                                        <p:cTn id="31" dur="500" fill="hold"/>
                                        <p:tgtEl>
                                          <p:spTgt spid="91"/>
                                        </p:tgtEl>
                                        <p:attrNameLst>
                                          <p:attrName>ppt_y</p:attrName>
                                        </p:attrNameLst>
                                      </p:cBhvr>
                                      <p:tavLst>
                                        <p:tav tm="0">
                                          <p:val>
                                            <p:strVal val="#ppt_y+.1"/>
                                          </p:val>
                                        </p:tav>
                                        <p:tav tm="100000">
                                          <p:val>
                                            <p:strVal val="#ppt_y"/>
                                          </p:val>
                                        </p:tav>
                                      </p:tavLst>
                                    </p:anim>
                                  </p:childTnLst>
                                </p:cTn>
                              </p:par>
                            </p:childTnLst>
                          </p:cTn>
                        </p:par>
                        <p:par>
                          <p:cTn id="32" fill="hold">
                            <p:stCondLst>
                              <p:cond delay="2799"/>
                            </p:stCondLst>
                            <p:childTnLst>
                              <p:par>
                                <p:cTn id="33" presetID="42" presetClass="entr" presetSubtype="0"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anim calcmode="lin" valueType="num">
                                      <p:cBhvr>
                                        <p:cTn id="36" dur="500" fill="hold"/>
                                        <p:tgtEl>
                                          <p:spTgt spid="88"/>
                                        </p:tgtEl>
                                        <p:attrNameLst>
                                          <p:attrName>ppt_x</p:attrName>
                                        </p:attrNameLst>
                                      </p:cBhvr>
                                      <p:tavLst>
                                        <p:tav tm="0">
                                          <p:val>
                                            <p:strVal val="#ppt_x"/>
                                          </p:val>
                                        </p:tav>
                                        <p:tav tm="100000">
                                          <p:val>
                                            <p:strVal val="#ppt_x"/>
                                          </p:val>
                                        </p:tav>
                                      </p:tavLst>
                                    </p:anim>
                                    <p:anim calcmode="lin" valueType="num">
                                      <p:cBhvr>
                                        <p:cTn id="37" dur="500" fill="hold"/>
                                        <p:tgtEl>
                                          <p:spTgt spid="88"/>
                                        </p:tgtEl>
                                        <p:attrNameLst>
                                          <p:attrName>ppt_y</p:attrName>
                                        </p:attrNameLst>
                                      </p:cBhvr>
                                      <p:tavLst>
                                        <p:tav tm="0">
                                          <p:val>
                                            <p:strVal val="#ppt_y+.1"/>
                                          </p:val>
                                        </p:tav>
                                        <p:tav tm="100000">
                                          <p:val>
                                            <p:strVal val="#ppt_y"/>
                                          </p:val>
                                        </p:tav>
                                      </p:tavLst>
                                    </p:anim>
                                  </p:childTnLst>
                                </p:cTn>
                              </p:par>
                            </p:childTnLst>
                          </p:cTn>
                        </p:par>
                        <p:par>
                          <p:cTn id="38" fill="hold">
                            <p:stCondLst>
                              <p:cond delay="3299"/>
                            </p:stCondLst>
                            <p:childTnLst>
                              <p:par>
                                <p:cTn id="39" presetID="2" presetClass="entr" presetSubtype="8"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ppt_x</p:attrName>
                                        </p:attrNameLst>
                                      </p:cBhvr>
                                      <p:tavLst>
                                        <p:tav tm="0">
                                          <p:val>
                                            <p:strVal val="0-#ppt_w/2"/>
                                          </p:val>
                                        </p:tav>
                                        <p:tav tm="100000">
                                          <p:val>
                                            <p:strVal val="#ppt_x"/>
                                          </p:val>
                                        </p:tav>
                                      </p:tavLst>
                                    </p:anim>
                                    <p:anim calcmode="lin" valueType="num">
                                      <p:cBhvr>
                                        <p:cTn id="42" dur="500" fill="hold"/>
                                        <p:tgtEl>
                                          <p:spTgt spid="58"/>
                                        </p:tgtEl>
                                        <p:attrNameLst>
                                          <p:attrName>ppt_y</p:attrName>
                                        </p:attrNameLst>
                                      </p:cBhvr>
                                      <p:tavLst>
                                        <p:tav tm="0">
                                          <p:val>
                                            <p:strVal val="#ppt_y"/>
                                          </p:val>
                                        </p:tav>
                                        <p:tav tm="100000">
                                          <p:val>
                                            <p:strVal val="#ppt_y"/>
                                          </p:val>
                                        </p:tav>
                                      </p:tavLst>
                                    </p:anim>
                                  </p:childTnLst>
                                </p:cTn>
                              </p:par>
                            </p:childTnLst>
                          </p:cTn>
                        </p:par>
                        <p:par>
                          <p:cTn id="43" fill="hold">
                            <p:stCondLst>
                              <p:cond delay="3799"/>
                            </p:stCondLst>
                            <p:childTnLst>
                              <p:par>
                                <p:cTn id="44" presetID="10" presetClass="entr" presetSubtype="0"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Effect>
                                      <p:cBhvr>
                                        <p:cTn id="48" dur="500"/>
                                        <p:tgtEl>
                                          <p:spTgt spid="57"/>
                                        </p:tgtEl>
                                      </p:cBhvr>
                                    </p:animEffect>
                                  </p:childTnLst>
                                </p:cTn>
                              </p:par>
                              <p:par>
                                <p:cTn id="49" presetID="42" presetClass="entr" presetSubtype="0" fill="hold" nodeType="with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750"/>
                                        <p:tgtEl>
                                          <p:spTgt spid="60"/>
                                        </p:tgtEl>
                                      </p:cBhvr>
                                    </p:animEffect>
                                    <p:anim calcmode="lin" valueType="num">
                                      <p:cBhvr>
                                        <p:cTn id="52" dur="750" fill="hold"/>
                                        <p:tgtEl>
                                          <p:spTgt spid="60"/>
                                        </p:tgtEl>
                                        <p:attrNameLst>
                                          <p:attrName>ppt_x</p:attrName>
                                        </p:attrNameLst>
                                      </p:cBhvr>
                                      <p:tavLst>
                                        <p:tav tm="0">
                                          <p:val>
                                            <p:strVal val="#ppt_x"/>
                                          </p:val>
                                        </p:tav>
                                        <p:tav tm="100000">
                                          <p:val>
                                            <p:strVal val="#ppt_x"/>
                                          </p:val>
                                        </p:tav>
                                      </p:tavLst>
                                    </p:anim>
                                    <p:anim calcmode="lin" valueType="num">
                                      <p:cBhvr>
                                        <p:cTn id="53" dur="75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bldLvl="0" autoUpdateAnimBg="0"/>
      <p:bldP spid="58" grpId="0" bldLvl="0" animBg="1" autoUpdateAnimBg="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ISPRING_ULTRA_SCORM_TRACKING_SLIDES" val="1"/>
  <p:tag name="GENSWF_OUTPUT_FILE_NAME" val="33"/>
  <p:tag name="ISPRING_PRESENTATION_TITLE" val="sw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6000</Words>
  <Application>WPS 演示</Application>
  <PresentationFormat>自定义</PresentationFormat>
  <Paragraphs>1903</Paragraphs>
  <Slides>25</Slides>
  <Notes>25</Notes>
  <HiddenSlides>0</HiddenSlides>
  <MMClips>1</MMClips>
  <ScaleCrop>false</ScaleCrop>
  <HeadingPairs>
    <vt:vector size="8" baseType="variant">
      <vt:variant>
        <vt:lpstr>已用的字体</vt:lpstr>
      </vt:variant>
      <vt:variant>
        <vt:i4>33</vt:i4>
      </vt:variant>
      <vt:variant>
        <vt:lpstr>主题</vt:lpstr>
      </vt:variant>
      <vt:variant>
        <vt:i4>10</vt:i4>
      </vt:variant>
      <vt:variant>
        <vt:lpstr>嵌入 OLE 服务器</vt:lpstr>
      </vt:variant>
      <vt:variant>
        <vt:i4>1</vt:i4>
      </vt:variant>
      <vt:variant>
        <vt:lpstr>幻灯片标题</vt:lpstr>
      </vt:variant>
      <vt:variant>
        <vt:i4>25</vt:i4>
      </vt:variant>
    </vt:vector>
  </HeadingPairs>
  <TitlesOfParts>
    <vt:vector size="69" baseType="lpstr">
      <vt:lpstr>Arial</vt:lpstr>
      <vt:lpstr>宋体</vt:lpstr>
      <vt:lpstr>Wingdings</vt:lpstr>
      <vt:lpstr>Calibri</vt:lpstr>
      <vt:lpstr>Impact</vt:lpstr>
      <vt:lpstr>Signika</vt:lpstr>
      <vt:lpstr>Segoe Print</vt:lpstr>
      <vt:lpstr>Open Sans Extrabold</vt:lpstr>
      <vt:lpstr>LiHei Pro</vt:lpstr>
      <vt:lpstr>迷你简汉真广标</vt:lpstr>
      <vt:lpstr>ITC Avant Garde Std Bk</vt:lpstr>
      <vt:lpstr>NumberOnly</vt:lpstr>
      <vt:lpstr>微软雅黑</vt:lpstr>
      <vt:lpstr>仿宋_GB2312</vt:lpstr>
      <vt:lpstr>仿宋</vt:lpstr>
      <vt:lpstr>Montserrat Semi</vt:lpstr>
      <vt:lpstr>华文楷体</vt:lpstr>
      <vt:lpstr>Calibri</vt:lpstr>
      <vt:lpstr>华文细黑</vt:lpstr>
      <vt:lpstr>FontAwesome</vt:lpstr>
      <vt:lpstr>MS PGothic</vt:lpstr>
      <vt:lpstr>Wingdings 2</vt:lpstr>
      <vt:lpstr>Cambria</vt:lpstr>
      <vt:lpstr>新宋体</vt:lpstr>
      <vt:lpstr>Arial Unicode MS</vt:lpstr>
      <vt:lpstr>等线</vt:lpstr>
      <vt:lpstr>黑体</vt:lpstr>
      <vt:lpstr>华文中宋</vt:lpstr>
      <vt:lpstr>楷体_GB2312</vt:lpstr>
      <vt:lpstr>UKIJ Qolyazma</vt:lpstr>
      <vt:lpstr>华文黑体</vt:lpstr>
      <vt:lpstr>方正姚体</vt:lpstr>
      <vt:lpstr>Century Gothic</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Excel.Chart.8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拉普耶鲁</cp:lastModifiedBy>
  <cp:revision>1037</cp:revision>
  <dcterms:created xsi:type="dcterms:W3CDTF">2015-12-01T09:06:00Z</dcterms:created>
  <dcterms:modified xsi:type="dcterms:W3CDTF">2020-09-22T08:54:11Z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