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charts/chart1.xml" ContentType="application/vnd.openxmlformats-officedocument.drawingml.chart+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6"/>
  </p:notesMasterIdLst>
  <p:sldIdLst>
    <p:sldId id="256" r:id="rId2"/>
    <p:sldId id="257" r:id="rId3"/>
    <p:sldId id="260" r:id="rId4"/>
    <p:sldId id="259" r:id="rId5"/>
    <p:sldId id="261" r:id="rId6"/>
    <p:sldId id="262" r:id="rId7"/>
    <p:sldId id="263" r:id="rId8"/>
    <p:sldId id="264" r:id="rId9"/>
    <p:sldId id="265" r:id="rId10"/>
    <p:sldId id="266" r:id="rId11"/>
    <p:sldId id="291" r:id="rId12"/>
    <p:sldId id="267" r:id="rId13"/>
    <p:sldId id="268" r:id="rId14"/>
    <p:sldId id="269" r:id="rId15"/>
    <p:sldId id="270" r:id="rId16"/>
    <p:sldId id="271" r:id="rId17"/>
    <p:sldId id="272" r:id="rId18"/>
    <p:sldId id="292" r:id="rId19"/>
    <p:sldId id="273" r:id="rId20"/>
    <p:sldId id="274" r:id="rId21"/>
    <p:sldId id="275" r:id="rId22"/>
    <p:sldId id="276" r:id="rId23"/>
    <p:sldId id="277" r:id="rId24"/>
    <p:sldId id="278" r:id="rId25"/>
    <p:sldId id="293" r:id="rId26"/>
    <p:sldId id="279" r:id="rId27"/>
    <p:sldId id="280" r:id="rId28"/>
    <p:sldId id="281" r:id="rId29"/>
    <p:sldId id="282" r:id="rId30"/>
    <p:sldId id="283" r:id="rId31"/>
    <p:sldId id="284" r:id="rId32"/>
    <p:sldId id="285" r:id="rId33"/>
    <p:sldId id="286" r:id="rId34"/>
    <p:sldId id="287" r:id="rId35"/>
  </p:sldIdLst>
  <p:sldSz cx="12192000" cy="6858000"/>
  <p:notesSz cx="6858000" cy="9144000"/>
  <p:custDataLst>
    <p:tags r:id="rId3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640">
          <p15:clr>
            <a:srgbClr val="A4A3A4"/>
          </p15:clr>
        </p15:guide>
        <p15:guide id="2" pos="415">
          <p15:clr>
            <a:srgbClr val="A4A3A4"/>
          </p15:clr>
        </p15:guide>
        <p15:guide id="3" orient="horz" pos="225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95283"/>
    <a:srgbClr val="F6ABA5"/>
    <a:srgbClr val="7F0A79"/>
    <a:srgbClr val="4B988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370" autoAdjust="0"/>
    <p:restoredTop sz="94660"/>
  </p:normalViewPr>
  <p:slideViewPr>
    <p:cSldViewPr snapToGrid="0" showGuides="1">
      <p:cViewPr varScale="1">
        <p:scale>
          <a:sx n="92" d="100"/>
          <a:sy n="92" d="100"/>
        </p:scale>
        <p:origin x="528" y="84"/>
      </p:cViewPr>
      <p:guideLst>
        <p:guide orient="horz" pos="640"/>
        <p:guide pos="415"/>
        <p:guide orient="horz" pos="2251"/>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gs" Target="tags/tag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Sales</c:v>
                </c:pt>
              </c:strCache>
            </c:strRef>
          </c:tx>
          <c:spPr>
            <a:ln>
              <a:noFill/>
            </a:ln>
          </c:spPr>
          <c:explosion val="10"/>
          <c:dPt>
            <c:idx val="0"/>
            <c:bubble3D val="0"/>
            <c:spPr>
              <a:solidFill>
                <a:srgbClr val="E95283"/>
              </a:solidFill>
              <a:ln w="19008">
                <a:noFill/>
              </a:ln>
              <a:effectLst/>
            </c:spPr>
          </c:dPt>
          <c:dPt>
            <c:idx val="1"/>
            <c:bubble3D val="0"/>
            <c:spPr>
              <a:solidFill>
                <a:srgbClr val="2E3639">
                  <a:alpha val="80000"/>
                </a:srgbClr>
              </a:solidFill>
              <a:ln w="19008">
                <a:noFill/>
              </a:ln>
              <a:effectLst/>
            </c:spPr>
          </c:dPt>
          <c:dPt>
            <c:idx val="2"/>
            <c:bubble3D val="0"/>
            <c:spPr>
              <a:solidFill>
                <a:schemeClr val="tx1">
                  <a:lumMod val="75000"/>
                  <a:lumOff val="25000"/>
                  <a:alpha val="80000"/>
                </a:schemeClr>
              </a:solidFill>
              <a:ln w="19008">
                <a:noFill/>
              </a:ln>
              <a:effectLst/>
            </c:spPr>
          </c:dPt>
          <c:dPt>
            <c:idx val="3"/>
            <c:bubble3D val="0"/>
            <c:spPr>
              <a:solidFill>
                <a:schemeClr val="accent4">
                  <a:alpha val="80000"/>
                </a:schemeClr>
              </a:solidFill>
              <a:ln w="19008">
                <a:noFill/>
              </a:ln>
              <a:effectLst/>
            </c:spPr>
          </c:dPt>
          <c:cat>
            <c:strRef>
              <c:f>Sheet1!$A$2:$A$5</c:f>
              <c:strCache>
                <c:ptCount val="4"/>
                <c:pt idx="0">
                  <c:v>1st Qtr</c:v>
                </c:pt>
                <c:pt idx="1">
                  <c:v>2nd Qtr</c:v>
                </c:pt>
                <c:pt idx="2">
                  <c:v>3rd Qtr</c:v>
                </c:pt>
                <c:pt idx="3">
                  <c:v>4th Qtr</c:v>
                </c:pt>
              </c:strCache>
            </c:strRef>
          </c:cat>
          <c:val>
            <c:numRef>
              <c:f>Sheet1!$B$2:$B$5</c:f>
              <c:numCache>
                <c:formatCode>General</c:formatCode>
                <c:ptCount val="4"/>
                <c:pt idx="0">
                  <c:v>5</c:v>
                </c:pt>
                <c:pt idx="1">
                  <c:v>2.1</c:v>
                </c:pt>
                <c:pt idx="2">
                  <c:v>1.4</c:v>
                </c:pt>
                <c:pt idx="3">
                  <c:v>1.2</c:v>
                </c:pt>
              </c:numCache>
            </c:numRef>
          </c:val>
        </c:ser>
        <c:dLbls>
          <c:showLegendKey val="0"/>
          <c:showVal val="0"/>
          <c:showCatName val="0"/>
          <c:showSerName val="0"/>
          <c:showPercent val="0"/>
          <c:showBubbleSize val="0"/>
          <c:showLeaderLines val="1"/>
        </c:dLbls>
        <c:firstSliceAng val="10"/>
      </c:pieChart>
      <c:spPr>
        <a:noFill/>
        <a:ln w="25344">
          <a:noFill/>
        </a:ln>
      </c:spPr>
    </c:plotArea>
    <c:plotVisOnly val="1"/>
    <c:dispBlanksAs val="gap"/>
    <c:showDLblsOverMax val="0"/>
  </c:chart>
  <c:spPr>
    <a:noFill/>
    <a:ln>
      <a:noFill/>
    </a:ln>
    <a:effectLst/>
  </c:spPr>
  <c:txPr>
    <a:bodyPr/>
    <a:lstStyle/>
    <a:p>
      <a:pPr>
        <a:defRPr lang="zh-CN" sz="1190" b="0" i="0" u="none" strike="noStrike" baseline="0">
          <a:solidFill>
            <a:srgbClr val="000000"/>
          </a:solidFill>
          <a:latin typeface="Calibri" panose="020F0502020204030204"/>
          <a:ea typeface="Calibri" panose="020F0502020204030204"/>
          <a:cs typeface="Calibri" panose="020F0502020204030204"/>
        </a:defRPr>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0EBDB6C-4081-41F6-BEBA-928D6C065D2B}" type="datetimeFigureOut">
              <a:rPr lang="zh-CN" altLang="en-US" smtClean="0"/>
              <a:t>2018/3/30</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83BE1D3-5FEE-4D9C-AA44-871EA9F16346}" type="slidenum">
              <a:rPr lang="zh-CN" altLang="en-US" smtClean="0"/>
              <a:t>‹#›</a:t>
            </a:fld>
            <a:endParaRPr lang="zh-CN" altLang="en-US"/>
          </a:p>
        </p:txBody>
      </p:sp>
    </p:spTree>
    <p:extLst>
      <p:ext uri="{BB962C8B-B14F-4D97-AF65-F5344CB8AC3E}">
        <p14:creationId xmlns:p14="http://schemas.microsoft.com/office/powerpoint/2010/main" val="23915861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3BE1D3-5FEE-4D9C-AA44-871EA9F16346}" type="slidenum">
              <a:rPr lang="zh-CN" altLang="en-US" smtClean="0"/>
              <a:t>1</a:t>
            </a:fld>
            <a:endParaRPr lang="zh-CN" altLang="en-US"/>
          </a:p>
        </p:txBody>
      </p:sp>
    </p:spTree>
    <p:extLst>
      <p:ext uri="{BB962C8B-B14F-4D97-AF65-F5344CB8AC3E}">
        <p14:creationId xmlns:p14="http://schemas.microsoft.com/office/powerpoint/2010/main" val="28926589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3BE1D3-5FEE-4D9C-AA44-871EA9F16346}" type="slidenum">
              <a:rPr lang="zh-CN" altLang="en-US" smtClean="0"/>
              <a:t>2</a:t>
            </a:fld>
            <a:endParaRPr lang="zh-CN" altLang="en-US"/>
          </a:p>
        </p:txBody>
      </p:sp>
    </p:spTree>
    <p:extLst>
      <p:ext uri="{BB962C8B-B14F-4D97-AF65-F5344CB8AC3E}">
        <p14:creationId xmlns:p14="http://schemas.microsoft.com/office/powerpoint/2010/main" val="12440517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3BE1D3-5FEE-4D9C-AA44-871EA9F16346}" type="slidenum">
              <a:rPr lang="zh-CN" altLang="en-US" smtClean="0"/>
              <a:t>3</a:t>
            </a:fld>
            <a:endParaRPr lang="zh-CN" altLang="en-US"/>
          </a:p>
        </p:txBody>
      </p:sp>
    </p:spTree>
    <p:extLst>
      <p:ext uri="{BB962C8B-B14F-4D97-AF65-F5344CB8AC3E}">
        <p14:creationId xmlns:p14="http://schemas.microsoft.com/office/powerpoint/2010/main" val="11253477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3BE1D3-5FEE-4D9C-AA44-871EA9F16346}" type="slidenum">
              <a:rPr lang="zh-CN" altLang="en-US" smtClean="0"/>
              <a:t>4</a:t>
            </a:fld>
            <a:endParaRPr lang="zh-CN" altLang="en-US"/>
          </a:p>
        </p:txBody>
      </p:sp>
    </p:spTree>
    <p:extLst>
      <p:ext uri="{BB962C8B-B14F-4D97-AF65-F5344CB8AC3E}">
        <p14:creationId xmlns:p14="http://schemas.microsoft.com/office/powerpoint/2010/main" val="6503223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3BE1D3-5FEE-4D9C-AA44-871EA9F16346}" type="slidenum">
              <a:rPr lang="zh-CN" altLang="en-US" smtClean="0"/>
              <a:t>5</a:t>
            </a:fld>
            <a:endParaRPr lang="zh-CN" altLang="en-US"/>
          </a:p>
        </p:txBody>
      </p:sp>
    </p:spTree>
    <p:extLst>
      <p:ext uri="{BB962C8B-B14F-4D97-AF65-F5344CB8AC3E}">
        <p14:creationId xmlns:p14="http://schemas.microsoft.com/office/powerpoint/2010/main" val="3628310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3BE1D3-5FEE-4D9C-AA44-871EA9F16346}" type="slidenum">
              <a:rPr lang="zh-CN" altLang="en-US" smtClean="0"/>
              <a:t>6</a:t>
            </a:fld>
            <a:endParaRPr lang="zh-CN" altLang="en-US"/>
          </a:p>
        </p:txBody>
      </p:sp>
    </p:spTree>
    <p:extLst>
      <p:ext uri="{BB962C8B-B14F-4D97-AF65-F5344CB8AC3E}">
        <p14:creationId xmlns:p14="http://schemas.microsoft.com/office/powerpoint/2010/main" val="32430416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3BE1D3-5FEE-4D9C-AA44-871EA9F16346}" type="slidenum">
              <a:rPr lang="zh-CN" altLang="en-US" smtClean="0"/>
              <a:t>7</a:t>
            </a:fld>
            <a:endParaRPr lang="zh-CN" altLang="en-US"/>
          </a:p>
        </p:txBody>
      </p:sp>
    </p:spTree>
    <p:extLst>
      <p:ext uri="{BB962C8B-B14F-4D97-AF65-F5344CB8AC3E}">
        <p14:creationId xmlns:p14="http://schemas.microsoft.com/office/powerpoint/2010/main" val="198399893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3BE1D3-5FEE-4D9C-AA44-871EA9F16346}" type="slidenum">
              <a:rPr lang="zh-CN" altLang="en-US" smtClean="0"/>
              <a:t>8</a:t>
            </a:fld>
            <a:endParaRPr lang="zh-CN" altLang="en-US"/>
          </a:p>
        </p:txBody>
      </p:sp>
    </p:spTree>
    <p:extLst>
      <p:ext uri="{BB962C8B-B14F-4D97-AF65-F5344CB8AC3E}">
        <p14:creationId xmlns:p14="http://schemas.microsoft.com/office/powerpoint/2010/main" val="36682378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3BE1D3-5FEE-4D9C-AA44-871EA9F16346}" type="slidenum">
              <a:rPr lang="zh-CN" altLang="en-US" smtClean="0"/>
              <a:t>9</a:t>
            </a:fld>
            <a:endParaRPr lang="zh-CN" altLang="en-US"/>
          </a:p>
        </p:txBody>
      </p:sp>
    </p:spTree>
    <p:extLst>
      <p:ext uri="{BB962C8B-B14F-4D97-AF65-F5344CB8AC3E}">
        <p14:creationId xmlns:p14="http://schemas.microsoft.com/office/powerpoint/2010/main" val="5315682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3BE1D3-5FEE-4D9C-AA44-871EA9F16346}" type="slidenum">
              <a:rPr lang="zh-CN" altLang="en-US" smtClean="0"/>
              <a:t>10</a:t>
            </a:fld>
            <a:endParaRPr lang="zh-CN" altLang="en-US"/>
          </a:p>
        </p:txBody>
      </p:sp>
    </p:spTree>
    <p:extLst>
      <p:ext uri="{BB962C8B-B14F-4D97-AF65-F5344CB8AC3E}">
        <p14:creationId xmlns:p14="http://schemas.microsoft.com/office/powerpoint/2010/main" val="323177017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3BE1D3-5FEE-4D9C-AA44-871EA9F16346}" type="slidenum">
              <a:rPr lang="zh-CN" altLang="en-US" smtClean="0"/>
              <a:t>11</a:t>
            </a:fld>
            <a:endParaRPr lang="zh-CN" altLang="en-US"/>
          </a:p>
        </p:txBody>
      </p:sp>
    </p:spTree>
    <p:extLst>
      <p:ext uri="{BB962C8B-B14F-4D97-AF65-F5344CB8AC3E}">
        <p14:creationId xmlns:p14="http://schemas.microsoft.com/office/powerpoint/2010/main" val="28598444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3BE1D3-5FEE-4D9C-AA44-871EA9F16346}" type="slidenum">
              <a:rPr lang="zh-CN" altLang="en-US" smtClean="0"/>
              <a:t>12</a:t>
            </a:fld>
            <a:endParaRPr lang="zh-CN" altLang="en-US"/>
          </a:p>
        </p:txBody>
      </p:sp>
    </p:spTree>
    <p:extLst>
      <p:ext uri="{BB962C8B-B14F-4D97-AF65-F5344CB8AC3E}">
        <p14:creationId xmlns:p14="http://schemas.microsoft.com/office/powerpoint/2010/main" val="96382533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3BE1D3-5FEE-4D9C-AA44-871EA9F16346}" type="slidenum">
              <a:rPr lang="zh-CN" altLang="en-US" smtClean="0"/>
              <a:t>13</a:t>
            </a:fld>
            <a:endParaRPr lang="zh-CN" altLang="en-US"/>
          </a:p>
        </p:txBody>
      </p:sp>
    </p:spTree>
    <p:extLst>
      <p:ext uri="{BB962C8B-B14F-4D97-AF65-F5344CB8AC3E}">
        <p14:creationId xmlns:p14="http://schemas.microsoft.com/office/powerpoint/2010/main" val="220168190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3BE1D3-5FEE-4D9C-AA44-871EA9F16346}" type="slidenum">
              <a:rPr lang="zh-CN" altLang="en-US" smtClean="0"/>
              <a:t>14</a:t>
            </a:fld>
            <a:endParaRPr lang="zh-CN" altLang="en-US"/>
          </a:p>
        </p:txBody>
      </p:sp>
    </p:spTree>
    <p:extLst>
      <p:ext uri="{BB962C8B-B14F-4D97-AF65-F5344CB8AC3E}">
        <p14:creationId xmlns:p14="http://schemas.microsoft.com/office/powerpoint/2010/main" val="121645143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3BE1D3-5FEE-4D9C-AA44-871EA9F16346}" type="slidenum">
              <a:rPr lang="zh-CN" altLang="en-US" smtClean="0"/>
              <a:t>15</a:t>
            </a:fld>
            <a:endParaRPr lang="zh-CN" altLang="en-US"/>
          </a:p>
        </p:txBody>
      </p:sp>
    </p:spTree>
    <p:extLst>
      <p:ext uri="{BB962C8B-B14F-4D97-AF65-F5344CB8AC3E}">
        <p14:creationId xmlns:p14="http://schemas.microsoft.com/office/powerpoint/2010/main" val="159885055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3BE1D3-5FEE-4D9C-AA44-871EA9F16346}" type="slidenum">
              <a:rPr lang="zh-CN" altLang="en-US" smtClean="0"/>
              <a:t>16</a:t>
            </a:fld>
            <a:endParaRPr lang="zh-CN" altLang="en-US"/>
          </a:p>
        </p:txBody>
      </p:sp>
    </p:spTree>
    <p:extLst>
      <p:ext uri="{BB962C8B-B14F-4D97-AF65-F5344CB8AC3E}">
        <p14:creationId xmlns:p14="http://schemas.microsoft.com/office/powerpoint/2010/main" val="39347045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3BE1D3-5FEE-4D9C-AA44-871EA9F16346}" type="slidenum">
              <a:rPr lang="zh-CN" altLang="en-US" smtClean="0"/>
              <a:t>17</a:t>
            </a:fld>
            <a:endParaRPr lang="zh-CN" altLang="en-US"/>
          </a:p>
        </p:txBody>
      </p:sp>
    </p:spTree>
    <p:extLst>
      <p:ext uri="{BB962C8B-B14F-4D97-AF65-F5344CB8AC3E}">
        <p14:creationId xmlns:p14="http://schemas.microsoft.com/office/powerpoint/2010/main" val="210456083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3BE1D3-5FEE-4D9C-AA44-871EA9F16346}" type="slidenum">
              <a:rPr lang="zh-CN" altLang="en-US" smtClean="0"/>
              <a:t>18</a:t>
            </a:fld>
            <a:endParaRPr lang="zh-CN" altLang="en-US"/>
          </a:p>
        </p:txBody>
      </p:sp>
    </p:spTree>
    <p:extLst>
      <p:ext uri="{BB962C8B-B14F-4D97-AF65-F5344CB8AC3E}">
        <p14:creationId xmlns:p14="http://schemas.microsoft.com/office/powerpoint/2010/main" val="320070508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3BE1D3-5FEE-4D9C-AA44-871EA9F16346}" type="slidenum">
              <a:rPr lang="zh-CN" altLang="en-US" smtClean="0"/>
              <a:t>19</a:t>
            </a:fld>
            <a:endParaRPr lang="zh-CN" altLang="en-US"/>
          </a:p>
        </p:txBody>
      </p:sp>
    </p:spTree>
    <p:extLst>
      <p:ext uri="{BB962C8B-B14F-4D97-AF65-F5344CB8AC3E}">
        <p14:creationId xmlns:p14="http://schemas.microsoft.com/office/powerpoint/2010/main" val="193562365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3BE1D3-5FEE-4D9C-AA44-871EA9F16346}" type="slidenum">
              <a:rPr lang="zh-CN" altLang="en-US" smtClean="0"/>
              <a:t>20</a:t>
            </a:fld>
            <a:endParaRPr lang="zh-CN" altLang="en-US"/>
          </a:p>
        </p:txBody>
      </p:sp>
    </p:spTree>
    <p:extLst>
      <p:ext uri="{BB962C8B-B14F-4D97-AF65-F5344CB8AC3E}">
        <p14:creationId xmlns:p14="http://schemas.microsoft.com/office/powerpoint/2010/main" val="368608820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3BE1D3-5FEE-4D9C-AA44-871EA9F16346}" type="slidenum">
              <a:rPr lang="zh-CN" altLang="en-US" smtClean="0"/>
              <a:t>21</a:t>
            </a:fld>
            <a:endParaRPr lang="zh-CN" altLang="en-US"/>
          </a:p>
        </p:txBody>
      </p:sp>
    </p:spTree>
    <p:extLst>
      <p:ext uri="{BB962C8B-B14F-4D97-AF65-F5344CB8AC3E}">
        <p14:creationId xmlns:p14="http://schemas.microsoft.com/office/powerpoint/2010/main" val="194579105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3BE1D3-5FEE-4D9C-AA44-871EA9F16346}" type="slidenum">
              <a:rPr lang="zh-CN" altLang="en-US" smtClean="0"/>
              <a:t>22</a:t>
            </a:fld>
            <a:endParaRPr lang="zh-CN" altLang="en-US"/>
          </a:p>
        </p:txBody>
      </p:sp>
    </p:spTree>
    <p:extLst>
      <p:ext uri="{BB962C8B-B14F-4D97-AF65-F5344CB8AC3E}">
        <p14:creationId xmlns:p14="http://schemas.microsoft.com/office/powerpoint/2010/main" val="10263970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3BE1D3-5FEE-4D9C-AA44-871EA9F16346}" type="slidenum">
              <a:rPr lang="zh-CN" altLang="en-US" smtClean="0"/>
              <a:t>23</a:t>
            </a:fld>
            <a:endParaRPr lang="zh-CN" altLang="en-US"/>
          </a:p>
        </p:txBody>
      </p:sp>
    </p:spTree>
    <p:extLst>
      <p:ext uri="{BB962C8B-B14F-4D97-AF65-F5344CB8AC3E}">
        <p14:creationId xmlns:p14="http://schemas.microsoft.com/office/powerpoint/2010/main" val="95889441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3BE1D3-5FEE-4D9C-AA44-871EA9F16346}" type="slidenum">
              <a:rPr lang="zh-CN" altLang="en-US" smtClean="0"/>
              <a:t>24</a:t>
            </a:fld>
            <a:endParaRPr lang="zh-CN" altLang="en-US"/>
          </a:p>
        </p:txBody>
      </p:sp>
    </p:spTree>
    <p:extLst>
      <p:ext uri="{BB962C8B-B14F-4D97-AF65-F5344CB8AC3E}">
        <p14:creationId xmlns:p14="http://schemas.microsoft.com/office/powerpoint/2010/main" val="321319311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3BE1D3-5FEE-4D9C-AA44-871EA9F16346}" type="slidenum">
              <a:rPr lang="zh-CN" altLang="en-US" smtClean="0"/>
              <a:t>25</a:t>
            </a:fld>
            <a:endParaRPr lang="zh-CN" altLang="en-US"/>
          </a:p>
        </p:txBody>
      </p:sp>
    </p:spTree>
    <p:extLst>
      <p:ext uri="{BB962C8B-B14F-4D97-AF65-F5344CB8AC3E}">
        <p14:creationId xmlns:p14="http://schemas.microsoft.com/office/powerpoint/2010/main" val="132720910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3BE1D3-5FEE-4D9C-AA44-871EA9F16346}" type="slidenum">
              <a:rPr lang="zh-CN" altLang="en-US" smtClean="0"/>
              <a:t>26</a:t>
            </a:fld>
            <a:endParaRPr lang="zh-CN" altLang="en-US"/>
          </a:p>
        </p:txBody>
      </p:sp>
    </p:spTree>
    <p:extLst>
      <p:ext uri="{BB962C8B-B14F-4D97-AF65-F5344CB8AC3E}">
        <p14:creationId xmlns:p14="http://schemas.microsoft.com/office/powerpoint/2010/main" val="379480170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3BE1D3-5FEE-4D9C-AA44-871EA9F16346}" type="slidenum">
              <a:rPr lang="zh-CN" altLang="en-US" smtClean="0"/>
              <a:t>27</a:t>
            </a:fld>
            <a:endParaRPr lang="zh-CN" altLang="en-US"/>
          </a:p>
        </p:txBody>
      </p:sp>
    </p:spTree>
    <p:extLst>
      <p:ext uri="{BB962C8B-B14F-4D97-AF65-F5344CB8AC3E}">
        <p14:creationId xmlns:p14="http://schemas.microsoft.com/office/powerpoint/2010/main" val="90781925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3BE1D3-5FEE-4D9C-AA44-871EA9F16346}" type="slidenum">
              <a:rPr lang="zh-CN" altLang="en-US" smtClean="0"/>
              <a:t>28</a:t>
            </a:fld>
            <a:endParaRPr lang="zh-CN" altLang="en-US"/>
          </a:p>
        </p:txBody>
      </p:sp>
    </p:spTree>
    <p:extLst>
      <p:ext uri="{BB962C8B-B14F-4D97-AF65-F5344CB8AC3E}">
        <p14:creationId xmlns:p14="http://schemas.microsoft.com/office/powerpoint/2010/main" val="240068464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3BE1D3-5FEE-4D9C-AA44-871EA9F16346}" type="slidenum">
              <a:rPr lang="zh-CN" altLang="en-US" smtClean="0"/>
              <a:t>29</a:t>
            </a:fld>
            <a:endParaRPr lang="zh-CN" altLang="en-US"/>
          </a:p>
        </p:txBody>
      </p:sp>
    </p:spTree>
    <p:extLst>
      <p:ext uri="{BB962C8B-B14F-4D97-AF65-F5344CB8AC3E}">
        <p14:creationId xmlns:p14="http://schemas.microsoft.com/office/powerpoint/2010/main" val="203880721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3BE1D3-5FEE-4D9C-AA44-871EA9F16346}" type="slidenum">
              <a:rPr lang="zh-CN" altLang="en-US" smtClean="0"/>
              <a:t>30</a:t>
            </a:fld>
            <a:endParaRPr lang="zh-CN" altLang="en-US"/>
          </a:p>
        </p:txBody>
      </p:sp>
    </p:spTree>
    <p:extLst>
      <p:ext uri="{BB962C8B-B14F-4D97-AF65-F5344CB8AC3E}">
        <p14:creationId xmlns:p14="http://schemas.microsoft.com/office/powerpoint/2010/main" val="391113593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3BE1D3-5FEE-4D9C-AA44-871EA9F16346}" type="slidenum">
              <a:rPr lang="zh-CN" altLang="en-US" smtClean="0"/>
              <a:t>31</a:t>
            </a:fld>
            <a:endParaRPr lang="zh-CN" altLang="en-US"/>
          </a:p>
        </p:txBody>
      </p:sp>
    </p:spTree>
    <p:extLst>
      <p:ext uri="{BB962C8B-B14F-4D97-AF65-F5344CB8AC3E}">
        <p14:creationId xmlns:p14="http://schemas.microsoft.com/office/powerpoint/2010/main" val="208401720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3BE1D3-5FEE-4D9C-AA44-871EA9F16346}" type="slidenum">
              <a:rPr lang="zh-CN" altLang="en-US" smtClean="0"/>
              <a:t>32</a:t>
            </a:fld>
            <a:endParaRPr lang="zh-CN" altLang="en-US"/>
          </a:p>
        </p:txBody>
      </p:sp>
    </p:spTree>
    <p:extLst>
      <p:ext uri="{BB962C8B-B14F-4D97-AF65-F5344CB8AC3E}">
        <p14:creationId xmlns:p14="http://schemas.microsoft.com/office/powerpoint/2010/main" val="170992600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3BE1D3-5FEE-4D9C-AA44-871EA9F16346}" type="slidenum">
              <a:rPr lang="zh-CN" altLang="en-US" smtClean="0"/>
              <a:t>33</a:t>
            </a:fld>
            <a:endParaRPr lang="zh-CN" altLang="en-US"/>
          </a:p>
        </p:txBody>
      </p:sp>
    </p:spTree>
    <p:extLst>
      <p:ext uri="{BB962C8B-B14F-4D97-AF65-F5344CB8AC3E}">
        <p14:creationId xmlns:p14="http://schemas.microsoft.com/office/powerpoint/2010/main" val="128152726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3BE1D3-5FEE-4D9C-AA44-871EA9F16346}" type="slidenum">
              <a:rPr lang="zh-CN" altLang="en-US" smtClean="0"/>
              <a:t>34</a:t>
            </a:fld>
            <a:endParaRPr lang="zh-CN" altLang="en-US"/>
          </a:p>
        </p:txBody>
      </p:sp>
    </p:spTree>
    <p:extLst>
      <p:ext uri="{BB962C8B-B14F-4D97-AF65-F5344CB8AC3E}">
        <p14:creationId xmlns:p14="http://schemas.microsoft.com/office/powerpoint/2010/main" val="4726537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70AFCB05-D4D7-42B2-91D7-B225A578B348}" type="datetimeFigureOut">
              <a:rPr lang="zh-CN" altLang="en-US" smtClean="0"/>
              <a:t>2018/3/30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26CFE07-B835-4D0E-A6B7-5A3D2E2C21CE}" type="slidenum">
              <a:rPr lang="zh-CN" altLang="en-US" smtClean="0"/>
              <a:t>‹#›</a:t>
            </a:fld>
            <a:endParaRPr lang="zh-CN" altLang="en-US"/>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70AFCB05-D4D7-42B2-91D7-B225A578B348}" type="datetimeFigureOut">
              <a:rPr lang="zh-CN" altLang="en-US" smtClean="0"/>
              <a:t>2018/3/30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26CFE07-B835-4D0E-A6B7-5A3D2E2C21CE}" type="slidenum">
              <a:rPr lang="zh-CN" altLang="en-US" smtClean="0"/>
              <a:t>‹#›</a:t>
            </a:fld>
            <a:endParaRPr lang="zh-CN" altLang="en-US"/>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70AFCB05-D4D7-42B2-91D7-B225A578B348}" type="datetimeFigureOut">
              <a:rPr lang="zh-CN" altLang="en-US" smtClean="0"/>
              <a:t>2018/3/30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26CFE07-B835-4D0E-A6B7-5A3D2E2C21CE}"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70AFCB05-D4D7-42B2-91D7-B225A578B348}" type="datetimeFigureOut">
              <a:rPr lang="zh-CN" altLang="en-US" smtClean="0"/>
              <a:t>2018/3/30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26CFE07-B835-4D0E-A6B7-5A3D2E2C21CE}"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70AFCB05-D4D7-42B2-91D7-B225A578B348}" type="datetimeFigureOut">
              <a:rPr lang="zh-CN" altLang="en-US" smtClean="0"/>
              <a:t>2018/3/30</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D26CFE07-B835-4D0E-A6B7-5A3D2E2C21CE}"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70AFCB05-D4D7-42B2-91D7-B225A578B348}" type="datetimeFigureOut">
              <a:rPr lang="zh-CN" altLang="en-US" smtClean="0"/>
              <a:t>2018/3/30</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D26CFE07-B835-4D0E-A6B7-5A3D2E2C21CE}"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70AFCB05-D4D7-42B2-91D7-B225A578B348}" type="datetimeFigureOut">
              <a:rPr lang="zh-CN" altLang="en-US" smtClean="0"/>
              <a:t>2018/3/30</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26CFE07-B835-4D0E-A6B7-5A3D2E2C21CE}"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70AFCB05-D4D7-42B2-91D7-B225A578B348}" type="datetimeFigureOut">
              <a:rPr lang="zh-CN" altLang="en-US" smtClean="0"/>
              <a:t>2018/3/30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26CFE07-B835-4D0E-A6B7-5A3D2E2C21CE}"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70AFCB05-D4D7-42B2-91D7-B225A578B348}" type="datetimeFigureOut">
              <a:rPr lang="zh-CN" altLang="en-US" smtClean="0"/>
              <a:t>2018/3/30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26CFE07-B835-4D0E-A6B7-5A3D2E2C21CE}"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70AFCB05-D4D7-42B2-91D7-B225A578B348}" type="datetimeFigureOut">
              <a:rPr lang="zh-CN" altLang="en-US" smtClean="0"/>
              <a:t>2018/3/30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26CFE07-B835-4D0E-A6B7-5A3D2E2C21CE}"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70AFCB05-D4D7-42B2-91D7-B225A578B348}" type="datetimeFigureOut">
              <a:rPr lang="zh-CN" altLang="en-US" smtClean="0"/>
              <a:t>2018/3/30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26CFE07-B835-4D0E-A6B7-5A3D2E2C21CE}" type="slidenum">
              <a:rPr lang="zh-CN" altLang="en-US" smtClean="0"/>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0AFCB05-D4D7-42B2-91D7-B225A578B348}" type="datetimeFigureOut">
              <a:rPr lang="zh-CN" altLang="en-US" smtClean="0"/>
              <a:t>2018/3/30</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26CFE07-B835-4D0E-A6B7-5A3D2E2C21CE}" type="slidenum">
              <a:rPr lang="zh-CN" altLang="en-US" smtClean="0"/>
              <a:t>‹#›</a:t>
            </a:fld>
            <a:endParaRPr lang="zh-CN" altLang="en-US"/>
          </a:p>
        </p:txBody>
      </p:sp>
      <p:pic>
        <p:nvPicPr>
          <p:cNvPr id="8" name="图片 7"/>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10989440" y="365125"/>
            <a:ext cx="728719" cy="631174"/>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2.png"/><Relationship Id="rId7" Type="http://schemas.microsoft.com/office/2007/relationships/hdphoto" Target="../media/hdphoto2.wdp"/><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12.png"/><Relationship Id="rId11" Type="http://schemas.microsoft.com/office/2007/relationships/hdphoto" Target="../media/hdphoto4.wdp"/><Relationship Id="rId5" Type="http://schemas.microsoft.com/office/2007/relationships/hdphoto" Target="../media/hdphoto1.wdp"/><Relationship Id="rId10" Type="http://schemas.openxmlformats.org/officeDocument/2006/relationships/image" Target="../media/image14.png"/><Relationship Id="rId4" Type="http://schemas.openxmlformats.org/officeDocument/2006/relationships/image" Target="../media/image11.png"/><Relationship Id="rId9" Type="http://schemas.microsoft.com/office/2007/relationships/hdphoto" Target="../media/hdphoto3.wdp"/></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jpeg"/></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microsoft.com/office/2007/relationships/hdphoto" Target="../media/hdphoto5.wdp"/><Relationship Id="rId4" Type="http://schemas.openxmlformats.org/officeDocument/2006/relationships/image" Target="../media/image18.png"/></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microsoft.com/office/2007/relationships/hdphoto" Target="../media/hdphoto6.wdp"/><Relationship Id="rId4" Type="http://schemas.openxmlformats.org/officeDocument/2006/relationships/image" Target="../media/image19.png"/></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microsoft.com/office/2007/relationships/hdphoto" Target="../media/hdphoto6.wdp"/><Relationship Id="rId5" Type="http://schemas.openxmlformats.org/officeDocument/2006/relationships/image" Target="../media/image19.png"/><Relationship Id="rId4" Type="http://schemas.openxmlformats.org/officeDocument/2006/relationships/image" Target="../media/image20.jpeg"/></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4.xml"/><Relationship Id="rId1" Type="http://schemas.openxmlformats.org/officeDocument/2006/relationships/slideLayout" Target="../slideLayouts/slideLayout2.xml"/><Relationship Id="rId5" Type="http://schemas.microsoft.com/office/2007/relationships/hdphoto" Target="../media/hdphoto6.wdp"/><Relationship Id="rId4" Type="http://schemas.openxmlformats.org/officeDocument/2006/relationships/image" Target="../media/image19.png"/></Relationships>
</file>

<file path=ppt/slides/_rels/slide2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27.xml.rels><?xml version="1.0" encoding="UTF-8" standalone="yes"?>
<Relationships xmlns="http://schemas.openxmlformats.org/package/2006/relationships"><Relationship Id="rId8" Type="http://schemas.microsoft.com/office/2007/relationships/hdphoto" Target="../media/hdphoto6.wdp"/><Relationship Id="rId3" Type="http://schemas.openxmlformats.org/officeDocument/2006/relationships/image" Target="../media/image2.png"/><Relationship Id="rId7" Type="http://schemas.openxmlformats.org/officeDocument/2006/relationships/image" Target="../media/image19.png"/><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8.xml"/><Relationship Id="rId1" Type="http://schemas.openxmlformats.org/officeDocument/2006/relationships/slideLayout" Target="../slideLayouts/slideLayout2.xml"/><Relationship Id="rId5" Type="http://schemas.microsoft.com/office/2007/relationships/hdphoto" Target="../media/hdphoto6.wdp"/><Relationship Id="rId4" Type="http://schemas.openxmlformats.org/officeDocument/2006/relationships/image" Target="../media/image19.png"/></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chart" Target="../charts/chart1.xml"/></Relationships>
</file>

<file path=ppt/slides/_rels/slide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3.xml"/><Relationship Id="rId1" Type="http://schemas.openxmlformats.org/officeDocument/2006/relationships/slideLayout" Target="../slideLayouts/slideLayout2.xml"/><Relationship Id="rId5" Type="http://schemas.microsoft.com/office/2007/relationships/hdphoto" Target="../media/hdphoto6.wdp"/><Relationship Id="rId4" Type="http://schemas.openxmlformats.org/officeDocument/2006/relationships/image" Target="../media/image19.png"/></Relationships>
</file>

<file path=ppt/slides/_rels/slide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5"/>
          <a:stretch>
            <a:fillRect/>
          </a:stretch>
        </p:blipFill>
        <p:spPr>
          <a:xfrm>
            <a:off x="0" y="0"/>
            <a:ext cx="12192000" cy="6858000"/>
          </a:xfrm>
          <a:prstGeom prst="rect">
            <a:avLst/>
          </a:prstGeom>
        </p:spPr>
      </p:pic>
      <p:sp>
        <p:nvSpPr>
          <p:cNvPr id="5" name="椭圆 4"/>
          <p:cNvSpPr/>
          <p:nvPr/>
        </p:nvSpPr>
        <p:spPr>
          <a:xfrm>
            <a:off x="4195271" y="778481"/>
            <a:ext cx="4065815" cy="4065815"/>
          </a:xfrm>
          <a:prstGeom prst="ellipse">
            <a:avLst/>
          </a:prstGeom>
          <a:solidFill>
            <a:schemeClr val="bg1"/>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4539171" y="1529596"/>
            <a:ext cx="3416113" cy="1785104"/>
          </a:xfrm>
          <a:prstGeom prst="rect">
            <a:avLst/>
          </a:prstGeom>
        </p:spPr>
        <p:txBody>
          <a:bodyPr wrap="square">
            <a:spAutoFit/>
          </a:bodyPr>
          <a:lstStyle/>
          <a:p>
            <a:pPr algn="ctr"/>
            <a:r>
              <a:rPr lang="zh-CN" altLang="en-US" sz="5500" b="1" spc="600" dirty="0">
                <a:latin typeface="方正清刻本悦宋简体" panose="02000000000000000000" pitchFamily="2" charset="-122"/>
                <a:ea typeface="方正清刻本悦宋简体" panose="02000000000000000000" pitchFamily="2" charset="-122"/>
              </a:rPr>
              <a:t>员</a:t>
            </a:r>
            <a:r>
              <a:rPr lang="zh-CN" altLang="en-US" sz="5500" b="1" spc="600" dirty="0" smtClean="0">
                <a:latin typeface="方正清刻本悦宋简体" panose="02000000000000000000" pitchFamily="2" charset="-122"/>
                <a:ea typeface="方正清刻本悦宋简体" panose="02000000000000000000" pitchFamily="2" charset="-122"/>
              </a:rPr>
              <a:t>工入职培训</a:t>
            </a:r>
            <a:endParaRPr lang="zh-CN" altLang="en-US" sz="5500" dirty="0">
              <a:latin typeface="方正清刻本悦宋简体" panose="02000000000000000000" pitchFamily="2" charset="-122"/>
              <a:ea typeface="方正清刻本悦宋简体" panose="02000000000000000000" pitchFamily="2" charset="-122"/>
            </a:endParaRPr>
          </a:p>
        </p:txBody>
      </p:sp>
      <p:sp>
        <p:nvSpPr>
          <p:cNvPr id="8" name="Rectangle 27"/>
          <p:cNvSpPr/>
          <p:nvPr/>
        </p:nvSpPr>
        <p:spPr>
          <a:xfrm>
            <a:off x="4800788" y="3387000"/>
            <a:ext cx="2892878" cy="584775"/>
          </a:xfrm>
          <a:prstGeom prst="rect">
            <a:avLst/>
          </a:prstGeom>
        </p:spPr>
        <p:txBody>
          <a:bodyPr wrap="square">
            <a:spAutoFit/>
          </a:bodyPr>
          <a:lstStyle/>
          <a:p>
            <a:pPr algn="ctr"/>
            <a:r>
              <a:rPr lang="zh-CN" altLang="en-US" sz="800" spc="600" dirty="0">
                <a:solidFill>
                  <a:schemeClr val="bg1">
                    <a:lumMod val="50000"/>
                  </a:schemeClr>
                </a:solidFill>
                <a:latin typeface="微软雅黑" panose="020B0503020204020204" pitchFamily="34" charset="-122"/>
                <a:ea typeface="微软雅黑" panose="020B0503020204020204" pitchFamily="34" charset="-122"/>
                <a:cs typeface="Roboto Medium" charset="0"/>
              </a:rPr>
              <a:t>详细内容</a:t>
            </a:r>
            <a:r>
              <a:rPr lang="en-US" altLang="zh-CN" sz="800" spc="600" dirty="0">
                <a:solidFill>
                  <a:schemeClr val="bg1">
                    <a:lumMod val="50000"/>
                  </a:schemeClr>
                </a:solidFill>
                <a:latin typeface="微软雅黑" panose="020B0503020204020204" pitchFamily="34" charset="-122"/>
                <a:ea typeface="微软雅黑" panose="020B0503020204020204" pitchFamily="34" charset="-122"/>
                <a:cs typeface="Roboto Medium" charset="0"/>
              </a:rPr>
              <a:t>……</a:t>
            </a:r>
            <a:r>
              <a:rPr lang="zh-CN" altLang="en-US" sz="800" spc="600" dirty="0">
                <a:solidFill>
                  <a:schemeClr val="bg1">
                    <a:lumMod val="50000"/>
                  </a:schemeClr>
                </a:solidFill>
                <a:latin typeface="微软雅黑" panose="020B0503020204020204" pitchFamily="34" charset="-122"/>
                <a:ea typeface="微软雅黑" panose="020B0503020204020204" pitchFamily="34" charset="-122"/>
                <a:cs typeface="Roboto Medium" charset="0"/>
              </a:rPr>
              <a:t>点击输入本栏的具体文字，简明扼要的说明分项内容，此为概念图解，请根据您的具体内容酌情修改</a:t>
            </a:r>
            <a:endParaRPr lang="en-US" sz="800" spc="600" dirty="0">
              <a:solidFill>
                <a:schemeClr val="bg1">
                  <a:lumMod val="50000"/>
                </a:schemeClr>
              </a:solidFill>
              <a:latin typeface="微软雅黑" panose="020B0503020204020204" pitchFamily="34" charset="-122"/>
              <a:ea typeface="微软雅黑" panose="020B0503020204020204" pitchFamily="34" charset="-122"/>
              <a:cs typeface="Roboto" panose="02000000000000000000" charset="0"/>
            </a:endParaRPr>
          </a:p>
        </p:txBody>
      </p:sp>
      <p:sp>
        <p:nvSpPr>
          <p:cNvPr id="9" name="Rectangle 14"/>
          <p:cNvSpPr/>
          <p:nvPr/>
        </p:nvSpPr>
        <p:spPr>
          <a:xfrm>
            <a:off x="2160036" y="5535677"/>
            <a:ext cx="7871927" cy="630942"/>
          </a:xfrm>
          <a:prstGeom prst="rect">
            <a:avLst/>
          </a:prstGeom>
        </p:spPr>
        <p:txBody>
          <a:bodyPr wrap="square">
            <a:spAutoFit/>
          </a:bodyPr>
          <a:lstStyle/>
          <a:p>
            <a:pPr algn="ctr"/>
            <a:r>
              <a:rPr lang="zh-CN" altLang="en-US" sz="3500" b="1" spc="300" dirty="0" smtClean="0">
                <a:latin typeface="陈继世-硬笔行书" panose="02010609030101010101" pitchFamily="49" charset="-122"/>
                <a:ea typeface="陈继世-硬笔行书" panose="02010609030101010101" pitchFamily="49" charset="-122"/>
                <a:cs typeface="Roboto Thin" charset="0"/>
              </a:rPr>
              <a:t>人在一起的叫聚会</a:t>
            </a:r>
            <a:r>
              <a:rPr lang="en-US" altLang="zh-CN" sz="3500" b="1" spc="300" dirty="0" smtClean="0">
                <a:latin typeface="陈继世-硬笔行书" panose="02010609030101010101" pitchFamily="49" charset="-122"/>
                <a:ea typeface="陈继世-硬笔行书" panose="02010609030101010101" pitchFamily="49" charset="-122"/>
                <a:cs typeface="Roboto Thin" charset="0"/>
              </a:rPr>
              <a:t>,</a:t>
            </a:r>
            <a:r>
              <a:rPr lang="zh-CN" altLang="en-US" sz="3500" b="1" spc="300" dirty="0" smtClean="0">
                <a:latin typeface="陈继世-硬笔行书" panose="02010609030101010101" pitchFamily="49" charset="-122"/>
                <a:ea typeface="陈继世-硬笔行书" panose="02010609030101010101" pitchFamily="49" charset="-122"/>
                <a:cs typeface="Roboto Thin" charset="0"/>
              </a:rPr>
              <a:t>心在一起叫团队</a:t>
            </a:r>
            <a:endParaRPr lang="en-US" sz="3500" b="1" spc="300" dirty="0">
              <a:latin typeface="陈继世-硬笔行书" panose="02010609030101010101" pitchFamily="49" charset="-122"/>
              <a:ea typeface="陈继世-硬笔行书" panose="02010609030101010101" pitchFamily="49" charset="-122"/>
              <a:cs typeface="Roboto Thin" charset="0"/>
            </a:endParaRPr>
          </a:p>
        </p:txBody>
      </p:sp>
      <p:sp>
        <p:nvSpPr>
          <p:cNvPr id="10" name="TextBox 65"/>
          <p:cNvSpPr txBox="1"/>
          <p:nvPr/>
        </p:nvSpPr>
        <p:spPr>
          <a:xfrm>
            <a:off x="9243799" y="8005395"/>
            <a:ext cx="877163" cy="369332"/>
          </a:xfrm>
          <a:prstGeom prst="rect">
            <a:avLst/>
          </a:prstGeom>
          <a:noFill/>
        </p:spPr>
        <p:txBody>
          <a:bodyPr wrap="none" rtlCol="0">
            <a:spAutoFit/>
          </a:bodyPr>
          <a:lstStyle/>
          <a:p>
            <a:r>
              <a:rPr lang="zh-CN" altLang="en-US" dirty="0" smtClean="0"/>
              <a:t>延时符</a:t>
            </a:r>
            <a:endParaRPr lang="zh-CN" altLang="en-US" dirty="0"/>
          </a:p>
        </p:txBody>
      </p:sp>
      <p:pic>
        <p:nvPicPr>
          <p:cNvPr id="12" name="Valentin - A Little Story">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4495988" y="-1543042"/>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4000" advClick="0" advTm="0">
        <p14:vortex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par>
                          <p:cTn id="7" fill="hold">
                            <p:stCondLst>
                              <p:cond delay="0"/>
                            </p:stCondLst>
                            <p:childTnLst>
                              <p:par>
                                <p:cTn id="8" presetID="42" presetClass="entr" presetSubtype="0" fill="hold" grpId="0" nodeType="after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1000"/>
                                        <p:tgtEl>
                                          <p:spTgt spid="8"/>
                                        </p:tgtEl>
                                      </p:cBhvr>
                                    </p:animEffect>
                                    <p:anim calcmode="lin" valueType="num">
                                      <p:cBhvr>
                                        <p:cTn id="11" dur="1000" fill="hold"/>
                                        <p:tgtEl>
                                          <p:spTgt spid="8"/>
                                        </p:tgtEl>
                                        <p:attrNameLst>
                                          <p:attrName>ppt_x</p:attrName>
                                        </p:attrNameLst>
                                      </p:cBhvr>
                                      <p:tavLst>
                                        <p:tav tm="0">
                                          <p:val>
                                            <p:strVal val="#ppt_x"/>
                                          </p:val>
                                        </p:tav>
                                        <p:tav tm="100000">
                                          <p:val>
                                            <p:strVal val="#ppt_x"/>
                                          </p:val>
                                        </p:tav>
                                      </p:tavLst>
                                    </p:anim>
                                    <p:anim calcmode="lin" valueType="num">
                                      <p:cBhvr>
                                        <p:cTn id="12" dur="1000" fill="hold"/>
                                        <p:tgtEl>
                                          <p:spTgt spid="8"/>
                                        </p:tgtEl>
                                        <p:attrNameLst>
                                          <p:attrName>ppt_y</p:attrName>
                                        </p:attrNameLst>
                                      </p:cBhvr>
                                      <p:tavLst>
                                        <p:tav tm="0">
                                          <p:val>
                                            <p:strVal val="#ppt_y+.1"/>
                                          </p:val>
                                        </p:tav>
                                        <p:tav tm="100000">
                                          <p:val>
                                            <p:strVal val="#ppt_y"/>
                                          </p:val>
                                        </p:tav>
                                      </p:tavLst>
                                    </p:anim>
                                  </p:childTnLst>
                                </p:cTn>
                              </p:par>
                            </p:childTnLst>
                          </p:cTn>
                        </p:par>
                        <p:par>
                          <p:cTn id="13" fill="hold">
                            <p:stCondLst>
                              <p:cond delay="1000"/>
                            </p:stCondLst>
                            <p:childTnLst>
                              <p:par>
                                <p:cTn id="14" presetID="42" presetClass="entr" presetSubtype="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1000"/>
                                        <p:tgtEl>
                                          <p:spTgt spid="5"/>
                                        </p:tgtEl>
                                      </p:cBhvr>
                                    </p:animEffect>
                                    <p:anim calcmode="lin" valueType="num">
                                      <p:cBhvr>
                                        <p:cTn id="17" dur="1000" fill="hold"/>
                                        <p:tgtEl>
                                          <p:spTgt spid="5"/>
                                        </p:tgtEl>
                                        <p:attrNameLst>
                                          <p:attrName>ppt_x</p:attrName>
                                        </p:attrNameLst>
                                      </p:cBhvr>
                                      <p:tavLst>
                                        <p:tav tm="0">
                                          <p:val>
                                            <p:strVal val="#ppt_x"/>
                                          </p:val>
                                        </p:tav>
                                        <p:tav tm="100000">
                                          <p:val>
                                            <p:strVal val="#ppt_x"/>
                                          </p:val>
                                        </p:tav>
                                      </p:tavLst>
                                    </p:anim>
                                    <p:anim calcmode="lin" valueType="num">
                                      <p:cBhvr>
                                        <p:cTn id="18" dur="1000" fill="hold"/>
                                        <p:tgtEl>
                                          <p:spTgt spid="5"/>
                                        </p:tgtEl>
                                        <p:attrNameLst>
                                          <p:attrName>ppt_y</p:attrName>
                                        </p:attrNameLst>
                                      </p:cBhvr>
                                      <p:tavLst>
                                        <p:tav tm="0">
                                          <p:val>
                                            <p:strVal val="#ppt_y+.1"/>
                                          </p:val>
                                        </p:tav>
                                        <p:tav tm="100000">
                                          <p:val>
                                            <p:strVal val="#ppt_y"/>
                                          </p:val>
                                        </p:tav>
                                      </p:tavLst>
                                    </p:anim>
                                  </p:childTnLst>
                                </p:cTn>
                              </p:par>
                            </p:childTnLst>
                          </p:cTn>
                        </p:par>
                        <p:par>
                          <p:cTn id="19" fill="hold">
                            <p:stCondLst>
                              <p:cond delay="2000"/>
                            </p:stCondLst>
                            <p:childTnLst>
                              <p:par>
                                <p:cTn id="20" presetID="56" presetClass="entr" presetSubtype="0" fill="hold" nodeType="afterEffect">
                                  <p:stCondLst>
                                    <p:cond delay="0"/>
                                  </p:stCondLst>
                                  <p:iterate type="lt">
                                    <p:tmPct val="10000"/>
                                  </p:iterate>
                                  <p:childTnLst>
                                    <p:set>
                                      <p:cBhvr>
                                        <p:cTn id="21" dur="1" fill="hold">
                                          <p:stCondLst>
                                            <p:cond delay="0"/>
                                          </p:stCondLst>
                                        </p:cTn>
                                        <p:tgtEl>
                                          <p:spTgt spid="6">
                                            <p:txEl>
                                              <p:pRg st="0" end="0"/>
                                            </p:txEl>
                                          </p:spTgt>
                                        </p:tgtEl>
                                        <p:attrNameLst>
                                          <p:attrName>style.visibility</p:attrName>
                                        </p:attrNameLst>
                                      </p:cBhvr>
                                      <p:to>
                                        <p:strVal val="visible"/>
                                      </p:to>
                                    </p:set>
                                    <p:anim by="(-#ppt_w*2)" calcmode="lin" valueType="num">
                                      <p:cBhvr rctx="PPT">
                                        <p:cTn id="22" dur="500" autoRev="1" fill="hold">
                                          <p:stCondLst>
                                            <p:cond delay="0"/>
                                          </p:stCondLst>
                                        </p:cTn>
                                        <p:tgtEl>
                                          <p:spTgt spid="6">
                                            <p:txEl>
                                              <p:pRg st="0" end="0"/>
                                            </p:txEl>
                                          </p:spTgt>
                                        </p:tgtEl>
                                        <p:attrNameLst>
                                          <p:attrName>ppt_w</p:attrName>
                                        </p:attrNameLst>
                                      </p:cBhvr>
                                    </p:anim>
                                    <p:anim by="(#ppt_w*0.50)" calcmode="lin" valueType="num">
                                      <p:cBhvr>
                                        <p:cTn id="23" dur="500" decel="50000" autoRev="1" fill="hold">
                                          <p:stCondLst>
                                            <p:cond delay="0"/>
                                          </p:stCondLst>
                                        </p:cTn>
                                        <p:tgtEl>
                                          <p:spTgt spid="6">
                                            <p:txEl>
                                              <p:pRg st="0" end="0"/>
                                            </p:txEl>
                                          </p:spTgt>
                                        </p:tgtEl>
                                        <p:attrNameLst>
                                          <p:attrName>ppt_x</p:attrName>
                                        </p:attrNameLst>
                                      </p:cBhvr>
                                    </p:anim>
                                    <p:anim from="(-#ppt_h/2)" to="(#ppt_y)" calcmode="lin" valueType="num">
                                      <p:cBhvr>
                                        <p:cTn id="24" dur="1000" fill="hold">
                                          <p:stCondLst>
                                            <p:cond delay="0"/>
                                          </p:stCondLst>
                                        </p:cTn>
                                        <p:tgtEl>
                                          <p:spTgt spid="6">
                                            <p:txEl>
                                              <p:pRg st="0" end="0"/>
                                            </p:txEl>
                                          </p:spTgt>
                                        </p:tgtEl>
                                        <p:attrNameLst>
                                          <p:attrName>ppt_y</p:attrName>
                                        </p:attrNameLst>
                                      </p:cBhvr>
                                    </p:anim>
                                    <p:animRot by="21600000">
                                      <p:cBhvr>
                                        <p:cTn id="25" dur="1000" fill="hold">
                                          <p:stCondLst>
                                            <p:cond delay="0"/>
                                          </p:stCondLst>
                                        </p:cTn>
                                        <p:tgtEl>
                                          <p:spTgt spid="6">
                                            <p:txEl>
                                              <p:pRg st="0" end="0"/>
                                            </p:txEl>
                                          </p:spTgt>
                                        </p:tgtEl>
                                        <p:attrNameLst>
                                          <p:attrName>r</p:attrName>
                                        </p:attrNameLst>
                                      </p:cBhvr>
                                    </p:animRot>
                                  </p:childTnLst>
                                </p:cTn>
                              </p:par>
                            </p:childTnLst>
                          </p:cTn>
                        </p:par>
                        <p:par>
                          <p:cTn id="26" fill="hold">
                            <p:stCondLst>
                              <p:cond delay="3500"/>
                            </p:stCondLst>
                            <p:childTnLst>
                              <p:par>
                                <p:cTn id="27" presetID="10" presetClass="entr" presetSubtype="0" fill="hold" nodeType="afterEffect">
                                  <p:stCondLst>
                                    <p:cond delay="0"/>
                                  </p:stCondLst>
                                  <p:childTnLst>
                                    <p:set>
                                      <p:cBhvr>
                                        <p:cTn id="28" dur="1" fill="hold">
                                          <p:stCondLst>
                                            <p:cond delay="0"/>
                                          </p:stCondLst>
                                        </p:cTn>
                                        <p:tgtEl>
                                          <p:spTgt spid="8">
                                            <p:txEl>
                                              <p:pRg st="0" end="0"/>
                                            </p:txEl>
                                          </p:spTgt>
                                        </p:tgtEl>
                                        <p:attrNameLst>
                                          <p:attrName>style.visibility</p:attrName>
                                        </p:attrNameLst>
                                      </p:cBhvr>
                                      <p:to>
                                        <p:strVal val="visible"/>
                                      </p:to>
                                    </p:set>
                                    <p:animEffect transition="in" filter="fade">
                                      <p:cBhvr>
                                        <p:cTn id="29" dur="500"/>
                                        <p:tgtEl>
                                          <p:spTgt spid="8">
                                            <p:txEl>
                                              <p:pRg st="0" end="0"/>
                                            </p:txEl>
                                          </p:spTgt>
                                        </p:tgtEl>
                                      </p:cBhvr>
                                    </p:animEffect>
                                  </p:childTnLst>
                                </p:cTn>
                              </p:par>
                            </p:childTnLst>
                          </p:cTn>
                        </p:par>
                        <p:par>
                          <p:cTn id="30" fill="hold">
                            <p:stCondLst>
                              <p:cond delay="4000"/>
                            </p:stCondLst>
                            <p:childTnLst>
                              <p:par>
                                <p:cTn id="31" presetID="42" presetClass="entr" presetSubtype="0" fill="hold" nodeType="afterEffect">
                                  <p:stCondLst>
                                    <p:cond delay="0"/>
                                  </p:stCondLst>
                                  <p:childTnLst>
                                    <p:set>
                                      <p:cBhvr>
                                        <p:cTn id="32" dur="1" fill="hold">
                                          <p:stCondLst>
                                            <p:cond delay="0"/>
                                          </p:stCondLst>
                                        </p:cTn>
                                        <p:tgtEl>
                                          <p:spTgt spid="9">
                                            <p:txEl>
                                              <p:pRg st="0" end="0"/>
                                            </p:txEl>
                                          </p:spTgt>
                                        </p:tgtEl>
                                        <p:attrNameLst>
                                          <p:attrName>style.visibility</p:attrName>
                                        </p:attrNameLst>
                                      </p:cBhvr>
                                      <p:to>
                                        <p:strVal val="visible"/>
                                      </p:to>
                                    </p:set>
                                    <p:animEffect transition="in" filter="fade">
                                      <p:cBhvr>
                                        <p:cTn id="33" dur="1000"/>
                                        <p:tgtEl>
                                          <p:spTgt spid="9">
                                            <p:txEl>
                                              <p:pRg st="0" end="0"/>
                                            </p:txEl>
                                          </p:spTgt>
                                        </p:tgtEl>
                                      </p:cBhvr>
                                    </p:animEffect>
                                    <p:anim calcmode="lin" valueType="num">
                                      <p:cBhvr>
                                        <p:cTn id="34" dur="10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35" dur="1000" fill="hold"/>
                                        <p:tgtEl>
                                          <p:spTgt spid="9">
                                            <p:txEl>
                                              <p:pRg st="0" end="0"/>
                                            </p:txEl>
                                          </p:spTgt>
                                        </p:tgtEl>
                                        <p:attrNameLst>
                                          <p:attrName>ppt_y</p:attrName>
                                        </p:attrNameLst>
                                      </p:cBhvr>
                                      <p:tavLst>
                                        <p:tav tm="0">
                                          <p:val>
                                            <p:strVal val="#ppt_y+.1"/>
                                          </p:val>
                                        </p:tav>
                                        <p:tav tm="100000">
                                          <p:val>
                                            <p:strVal val="#ppt_y"/>
                                          </p:val>
                                        </p:tav>
                                      </p:tavLst>
                                    </p:anim>
                                  </p:childTnLst>
                                </p:cTn>
                              </p:par>
                            </p:childTnLst>
                          </p:cTn>
                        </p:par>
                        <p:par>
                          <p:cTn id="36" fill="hold">
                            <p:stCondLst>
                              <p:cond delay="5000"/>
                            </p:stCondLst>
                            <p:childTnLst>
                              <p:par>
                                <p:cTn id="37" presetID="10" presetClass="entr" presetSubtype="0" fill="hold" grpId="0" nodeType="afterEffect">
                                  <p:stCondLst>
                                    <p:cond delay="0"/>
                                  </p:stCondLst>
                                  <p:childTnLst>
                                    <p:set>
                                      <p:cBhvr>
                                        <p:cTn id="38" dur="1" fill="hold">
                                          <p:stCondLst>
                                            <p:cond delay="0"/>
                                          </p:stCondLst>
                                        </p:cTn>
                                        <p:tgtEl>
                                          <p:spTgt spid="10"/>
                                        </p:tgtEl>
                                        <p:attrNameLst>
                                          <p:attrName>style.visibility</p:attrName>
                                        </p:attrNameLst>
                                      </p:cBhvr>
                                      <p:to>
                                        <p:strVal val="visible"/>
                                      </p:to>
                                    </p:set>
                                    <p:animEffect transition="in" filter="fade">
                                      <p:cBhvr>
                                        <p:cTn id="39"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40" repeatCount="indefinite" fill="remove" display="0">
                  <p:stCondLst>
                    <p:cond delay="indefinite"/>
                  </p:stCondLst>
                  <p:endCondLst>
                    <p:cond evt="onStopAudio" delay="0">
                      <p:tgtEl>
                        <p:sldTgt/>
                      </p:tgtEl>
                    </p:cond>
                  </p:endCondLst>
                </p:cTn>
                <p:tgtEl>
                  <p:spTgt spid="12"/>
                </p:tgtEl>
              </p:cMediaNode>
            </p:audio>
          </p:childTnLst>
        </p:cTn>
      </p:par>
    </p:tnLst>
    <p:bldLst>
      <p:bldP spid="5" grpId="0" animBg="1"/>
      <p:bldP spid="8" grpId="0"/>
      <p:bldP spid="10"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56"/>
          <p:cNvSpPr/>
          <p:nvPr/>
        </p:nvSpPr>
        <p:spPr>
          <a:xfrm>
            <a:off x="2662315" y="2863178"/>
            <a:ext cx="7084631" cy="569451"/>
          </a:xfrm>
          <a:prstGeom prst="rect">
            <a:avLst/>
          </a:prstGeom>
        </p:spPr>
        <p:txBody>
          <a:bodyPr wrap="square">
            <a:spAutoFit/>
          </a:bodyPr>
          <a:lstStyle/>
          <a:p>
            <a:pPr algn="ctr" defTabSz="877570">
              <a:lnSpc>
                <a:spcPct val="150000"/>
              </a:lnSpc>
              <a:defRPr/>
            </a:pPr>
            <a:r>
              <a:rPr lang="zh-CN" altLang="en-US" sz="1100" spc="300" dirty="0">
                <a:latin typeface="Impact" panose="020B0806030902050204" pitchFamily="34" charset="0"/>
                <a:ea typeface="微软雅黑" panose="020B0503020204020204" pitchFamily="34" charset="-122"/>
                <a:sym typeface="微软雅黑" panose="020B0503020204020204" pitchFamily="34" charset="-122"/>
              </a:rPr>
              <a:t>详细内容</a:t>
            </a:r>
            <a:r>
              <a:rPr lang="en-US" altLang="zh-CN" sz="1100" spc="300" dirty="0">
                <a:latin typeface="Impact" panose="020B0806030902050204" pitchFamily="34" charset="0"/>
                <a:ea typeface="微软雅黑" panose="020B0503020204020204" pitchFamily="34" charset="-122"/>
                <a:sym typeface="微软雅黑" panose="020B0503020204020204" pitchFamily="34" charset="-122"/>
              </a:rPr>
              <a:t>……</a:t>
            </a:r>
            <a:r>
              <a:rPr lang="zh-CN" altLang="en-US" sz="1100" spc="300" dirty="0">
                <a:latin typeface="Impact" panose="020B0806030902050204" pitchFamily="34" charset="0"/>
                <a:ea typeface="微软雅黑" panose="020B0503020204020204" pitchFamily="34" charset="-122"/>
                <a:sym typeface="微软雅黑" panose="020B0503020204020204" pitchFamily="34" charset="-122"/>
              </a:rPr>
              <a:t>点击输入本栏的具体文字，简明扼要的说明分项内容，此为概念图解，请根据您的具体内容酌情修改</a:t>
            </a:r>
          </a:p>
        </p:txBody>
      </p:sp>
      <p:sp>
        <p:nvSpPr>
          <p:cNvPr id="5" name="Rectangle 14"/>
          <p:cNvSpPr/>
          <p:nvPr/>
        </p:nvSpPr>
        <p:spPr>
          <a:xfrm>
            <a:off x="1598999" y="861520"/>
            <a:ext cx="8920977" cy="1785104"/>
          </a:xfrm>
          <a:prstGeom prst="rect">
            <a:avLst/>
          </a:prstGeom>
        </p:spPr>
        <p:txBody>
          <a:bodyPr wrap="square">
            <a:spAutoFit/>
          </a:bodyPr>
          <a:lstStyle/>
          <a:p>
            <a:pPr algn="ctr"/>
            <a:r>
              <a:rPr lang="zh-CN" altLang="en-US" sz="5500" b="1" dirty="0" smtClean="0">
                <a:latin typeface="陈继世-硬笔行书" panose="02010609030101010101" pitchFamily="49" charset="-122"/>
                <a:ea typeface="陈继世-硬笔行书" panose="02010609030101010101" pitchFamily="49" charset="-122"/>
                <a:cs typeface="Roboto Thin" charset="0"/>
              </a:rPr>
              <a:t>欢迎加入我们   </a:t>
            </a:r>
          </a:p>
          <a:p>
            <a:pPr algn="ctr"/>
            <a:r>
              <a:rPr lang="zh-CN" altLang="en-US" sz="5500" b="1" dirty="0" smtClean="0">
                <a:latin typeface="陈继世-硬笔行书" panose="02010609030101010101" pitchFamily="49" charset="-122"/>
                <a:ea typeface="陈继世-硬笔行书" panose="02010609030101010101" pitchFamily="49" charset="-122"/>
                <a:cs typeface="Roboto Thin" charset="0"/>
              </a:rPr>
              <a:t>某公司欢迎你</a:t>
            </a:r>
          </a:p>
        </p:txBody>
      </p:sp>
      <p:pic>
        <p:nvPicPr>
          <p:cNvPr id="6" name="图片 5"/>
          <p:cNvPicPr>
            <a:picLocks noChangeAspect="1"/>
          </p:cNvPicPr>
          <p:nvPr/>
        </p:nvPicPr>
        <p:blipFill rotWithShape="1">
          <a:blip r:embed="rId3"/>
          <a:srcRect b="58055"/>
          <a:stretch>
            <a:fillRect/>
          </a:stretch>
        </p:blipFill>
        <p:spPr>
          <a:xfrm>
            <a:off x="0" y="4000500"/>
            <a:ext cx="12192000" cy="287655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14:presetBounceEnd="54000">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14:bounceEnd="54000">
                                          <p:cBhvr additive="base">
                                            <p:cTn id="7" dur="1000" fill="hold"/>
                                            <p:tgtEl>
                                              <p:spTgt spid="5"/>
                                            </p:tgtEl>
                                            <p:attrNameLst>
                                              <p:attrName>ppt_x</p:attrName>
                                            </p:attrNameLst>
                                          </p:cBhvr>
                                          <p:tavLst>
                                            <p:tav tm="0">
                                              <p:val>
                                                <p:strVal val="0-#ppt_w/2"/>
                                              </p:val>
                                            </p:tav>
                                            <p:tav tm="100000">
                                              <p:val>
                                                <p:strVal val="#ppt_x"/>
                                              </p:val>
                                            </p:tav>
                                          </p:tavLst>
                                        </p:anim>
                                        <p:anim calcmode="lin" valueType="num" p14:bounceEnd="54000">
                                          <p:cBhvr additive="base">
                                            <p:cTn id="8" dur="10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10" presetClass="entr" presetSubtype="0" fill="hold" nodeType="after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fade">
                                          <p:cBhvr>
                                            <p:cTn id="12" dur="750"/>
                                            <p:tgtEl>
                                              <p:spTgt spid="4">
                                                <p:txEl>
                                                  <p:pRg st="0" end="0"/>
                                                </p:txEl>
                                              </p:spTgt>
                                            </p:tgtEl>
                                          </p:cBhvr>
                                        </p:animEffect>
                                      </p:childTnLst>
                                    </p:cTn>
                                  </p:par>
                                </p:childTnLst>
                              </p:cTn>
                            </p:par>
                            <p:par>
                              <p:cTn id="13" fill="hold">
                                <p:stCondLst>
                                  <p:cond delay="2000"/>
                                </p:stCondLst>
                                <p:childTnLst>
                                  <p:par>
                                    <p:cTn id="14" presetID="10" presetClass="entr" presetSubtype="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750"/>
                                            <p:tgtEl>
                                              <p:spTgt spid="4"/>
                                            </p:tgtEl>
                                          </p:cBhvr>
                                        </p:animEffect>
                                      </p:childTnLst>
                                    </p:cTn>
                                  </p:par>
                                </p:childTnLst>
                              </p:cTn>
                            </p:par>
                            <p:par>
                              <p:cTn id="17" fill="hold">
                                <p:stCondLst>
                                  <p:cond delay="3000"/>
                                </p:stCondLst>
                                <p:childTnLst>
                                  <p:par>
                                    <p:cTn id="18" presetID="42" presetClass="entr" presetSubtype="0" fill="hold" nodeType="after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fade">
                                          <p:cBhvr>
                                            <p:cTn id="20" dur="1000"/>
                                            <p:tgtEl>
                                              <p:spTgt spid="6"/>
                                            </p:tgtEl>
                                          </p:cBhvr>
                                        </p:animEffect>
                                        <p:anim calcmode="lin" valueType="num">
                                          <p:cBhvr>
                                            <p:cTn id="21" dur="1000" fill="hold"/>
                                            <p:tgtEl>
                                              <p:spTgt spid="6"/>
                                            </p:tgtEl>
                                            <p:attrNameLst>
                                              <p:attrName>ppt_x</p:attrName>
                                            </p:attrNameLst>
                                          </p:cBhvr>
                                          <p:tavLst>
                                            <p:tav tm="0">
                                              <p:val>
                                                <p:strVal val="#ppt_x"/>
                                              </p:val>
                                            </p:tav>
                                            <p:tav tm="100000">
                                              <p:val>
                                                <p:strVal val="#ppt_x"/>
                                              </p:val>
                                            </p:tav>
                                          </p:tavLst>
                                        </p:anim>
                                        <p:anim calcmode="lin" valueType="num">
                                          <p:cBhvr>
                                            <p:cTn id="22"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1000" fill="hold"/>
                                            <p:tgtEl>
                                              <p:spTgt spid="5"/>
                                            </p:tgtEl>
                                            <p:attrNameLst>
                                              <p:attrName>ppt_x</p:attrName>
                                            </p:attrNameLst>
                                          </p:cBhvr>
                                          <p:tavLst>
                                            <p:tav tm="0">
                                              <p:val>
                                                <p:strVal val="0-#ppt_w/2"/>
                                              </p:val>
                                            </p:tav>
                                            <p:tav tm="100000">
                                              <p:val>
                                                <p:strVal val="#ppt_x"/>
                                              </p:val>
                                            </p:tav>
                                          </p:tavLst>
                                        </p:anim>
                                        <p:anim calcmode="lin" valueType="num">
                                          <p:cBhvr additive="base">
                                            <p:cTn id="8" dur="10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10" presetClass="entr" presetSubtype="0" fill="hold" nodeType="after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fade">
                                          <p:cBhvr>
                                            <p:cTn id="12" dur="750"/>
                                            <p:tgtEl>
                                              <p:spTgt spid="4">
                                                <p:txEl>
                                                  <p:pRg st="0" end="0"/>
                                                </p:txEl>
                                              </p:spTgt>
                                            </p:tgtEl>
                                          </p:cBhvr>
                                        </p:animEffect>
                                      </p:childTnLst>
                                    </p:cTn>
                                  </p:par>
                                </p:childTnLst>
                              </p:cTn>
                            </p:par>
                            <p:par>
                              <p:cTn id="13" fill="hold">
                                <p:stCondLst>
                                  <p:cond delay="2000"/>
                                </p:stCondLst>
                                <p:childTnLst>
                                  <p:par>
                                    <p:cTn id="14" presetID="10" presetClass="entr" presetSubtype="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750"/>
                                            <p:tgtEl>
                                              <p:spTgt spid="4"/>
                                            </p:tgtEl>
                                          </p:cBhvr>
                                        </p:animEffect>
                                      </p:childTnLst>
                                    </p:cTn>
                                  </p:par>
                                </p:childTnLst>
                              </p:cTn>
                            </p:par>
                            <p:par>
                              <p:cTn id="17" fill="hold">
                                <p:stCondLst>
                                  <p:cond delay="3000"/>
                                </p:stCondLst>
                                <p:childTnLst>
                                  <p:par>
                                    <p:cTn id="18" presetID="42" presetClass="entr" presetSubtype="0" fill="hold" nodeType="after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fade">
                                          <p:cBhvr>
                                            <p:cTn id="20" dur="1000"/>
                                            <p:tgtEl>
                                              <p:spTgt spid="6"/>
                                            </p:tgtEl>
                                          </p:cBhvr>
                                        </p:animEffect>
                                        <p:anim calcmode="lin" valueType="num">
                                          <p:cBhvr>
                                            <p:cTn id="21" dur="1000" fill="hold"/>
                                            <p:tgtEl>
                                              <p:spTgt spid="6"/>
                                            </p:tgtEl>
                                            <p:attrNameLst>
                                              <p:attrName>ppt_x</p:attrName>
                                            </p:attrNameLst>
                                          </p:cBhvr>
                                          <p:tavLst>
                                            <p:tav tm="0">
                                              <p:val>
                                                <p:strVal val="#ppt_x"/>
                                              </p:val>
                                            </p:tav>
                                            <p:tav tm="100000">
                                              <p:val>
                                                <p:strVal val="#ppt_x"/>
                                              </p:val>
                                            </p:tav>
                                          </p:tavLst>
                                        </p:anim>
                                        <p:anim calcmode="lin" valueType="num">
                                          <p:cBhvr>
                                            <p:cTn id="22"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组合 16"/>
          <p:cNvGrpSpPr/>
          <p:nvPr/>
        </p:nvGrpSpPr>
        <p:grpSpPr>
          <a:xfrm>
            <a:off x="449255" y="450218"/>
            <a:ext cx="3112699" cy="635239"/>
            <a:chOff x="-3890719" y="185507"/>
            <a:chExt cx="3088503" cy="630301"/>
          </a:xfrm>
        </p:grpSpPr>
        <p:sp>
          <p:nvSpPr>
            <p:cNvPr id="18" name="Text Box 7"/>
            <p:cNvSpPr txBox="1">
              <a:spLocks noChangeArrowheads="1"/>
            </p:cNvSpPr>
            <p:nvPr/>
          </p:nvSpPr>
          <p:spPr bwMode="auto">
            <a:xfrm>
              <a:off x="-2483311" y="547895"/>
              <a:ext cx="1681095" cy="259938"/>
            </a:xfrm>
            <a:prstGeom prst="rect">
              <a:avLst/>
            </a:prstGeom>
            <a:noFill/>
            <a:ln w="9525">
              <a:noFill/>
              <a:miter lim="800000"/>
            </a:ln>
          </p:spPr>
          <p:txBody>
            <a:bodyPr wrap="none" lIns="46078" tIns="23040" rIns="46078" bIns="23040">
              <a:spAutoFit/>
            </a:bodyPr>
            <a:lstStyle/>
            <a:p>
              <a:pPr algn="ctr" defTabSz="1096645"/>
              <a:r>
                <a:rPr lang="en-CA" sz="1400" b="1" spc="604" dirty="0" smtClean="0">
                  <a:solidFill>
                    <a:schemeClr val="bg1">
                      <a:lumMod val="65000"/>
                    </a:schemeClr>
                  </a:solidFill>
                  <a:latin typeface="造字工房悦黑演示版常规体" pitchFamily="50" charset="-122"/>
                  <a:ea typeface="造字工房悦黑演示版常规体" pitchFamily="50" charset="-122"/>
                  <a:cs typeface="Open Sans" panose="020B0606030504020204" pitchFamily="34" charset="0"/>
                </a:rPr>
                <a:t>DIRECTORY</a:t>
              </a:r>
              <a:endParaRPr lang="en-CA" sz="1400" b="1" spc="604" dirty="0">
                <a:solidFill>
                  <a:schemeClr val="bg1">
                    <a:lumMod val="65000"/>
                  </a:schemeClr>
                </a:solidFill>
                <a:latin typeface="造字工房悦黑演示版常规体" pitchFamily="50" charset="-122"/>
                <a:ea typeface="造字工房悦黑演示版常规体" pitchFamily="50" charset="-122"/>
                <a:cs typeface="Open Sans" panose="020B0606030504020204" pitchFamily="34" charset="0"/>
              </a:endParaRPr>
            </a:p>
          </p:txBody>
        </p:sp>
        <p:sp>
          <p:nvSpPr>
            <p:cNvPr id="19" name="矩形 18"/>
            <p:cNvSpPr/>
            <p:nvPr/>
          </p:nvSpPr>
          <p:spPr>
            <a:xfrm>
              <a:off x="-3890719" y="185507"/>
              <a:ext cx="1213902" cy="630301"/>
            </a:xfrm>
            <a:prstGeom prst="rect">
              <a:avLst/>
            </a:prstGeom>
          </p:spPr>
          <p:txBody>
            <a:bodyPr wrap="none">
              <a:spAutoFit/>
            </a:bodyPr>
            <a:lstStyle/>
            <a:p>
              <a:pPr algn="ctr" defTabSz="1096645"/>
              <a:r>
                <a:rPr lang="zh-CN" altLang="en-US" sz="3530" b="1" dirty="0" smtClean="0">
                  <a:latin typeface="微软雅黑" panose="020B0503020204020204" pitchFamily="34" charset="-122"/>
                  <a:ea typeface="微软雅黑" panose="020B0503020204020204" pitchFamily="34" charset="-122"/>
                  <a:cs typeface="Open Sans" panose="020B0606030504020204" pitchFamily="34" charset="0"/>
                </a:rPr>
                <a:t>目 </a:t>
              </a:r>
              <a:r>
                <a:rPr lang="zh-CN" altLang="en-US" sz="3530" b="1" dirty="0">
                  <a:latin typeface="微软雅黑" panose="020B0503020204020204" pitchFamily="34" charset="-122"/>
                  <a:ea typeface="微软雅黑" panose="020B0503020204020204" pitchFamily="34" charset="-122"/>
                  <a:cs typeface="Open Sans" panose="020B0606030504020204" pitchFamily="34" charset="0"/>
                </a:rPr>
                <a:t>录</a:t>
              </a:r>
              <a:endParaRPr lang="en-CA" altLang="zh-CN" sz="3530" b="1" dirty="0">
                <a:latin typeface="微软雅黑" panose="020B0503020204020204" pitchFamily="34" charset="-122"/>
                <a:ea typeface="微软雅黑" panose="020B0503020204020204" pitchFamily="34" charset="-122"/>
                <a:cs typeface="Open Sans" panose="020B0606030504020204" pitchFamily="34" charset="0"/>
              </a:endParaRPr>
            </a:p>
          </p:txBody>
        </p:sp>
      </p:grpSp>
      <p:pic>
        <p:nvPicPr>
          <p:cNvPr id="21" name="图片 20"/>
          <p:cNvPicPr>
            <a:picLocks noChangeAspect="1"/>
          </p:cNvPicPr>
          <p:nvPr/>
        </p:nvPicPr>
        <p:blipFill rotWithShape="1">
          <a:blip r:embed="rId3"/>
          <a:srcRect r="91091" b="69426"/>
          <a:stretch>
            <a:fillRect/>
          </a:stretch>
        </p:blipFill>
        <p:spPr>
          <a:xfrm>
            <a:off x="3401" y="505087"/>
            <a:ext cx="348343" cy="548549"/>
          </a:xfrm>
          <a:prstGeom prst="rect">
            <a:avLst/>
          </a:prstGeom>
          <a:effectLst>
            <a:outerShdw blurRad="50800" dist="38100" dir="2700000" algn="tl" rotWithShape="0">
              <a:prstClr val="black">
                <a:alpha val="40000"/>
              </a:prstClr>
            </a:outerShdw>
          </a:effectLst>
        </p:spPr>
      </p:pic>
      <p:grpSp>
        <p:nvGrpSpPr>
          <p:cNvPr id="92" name="组合 91"/>
          <p:cNvGrpSpPr/>
          <p:nvPr/>
        </p:nvGrpSpPr>
        <p:grpSpPr>
          <a:xfrm>
            <a:off x="849313" y="2025650"/>
            <a:ext cx="2438400" cy="3822700"/>
            <a:chOff x="849313" y="2025650"/>
            <a:chExt cx="2438400" cy="3822700"/>
          </a:xfrm>
        </p:grpSpPr>
        <p:sp>
          <p:nvSpPr>
            <p:cNvPr id="24" name="AutoShape 2"/>
            <p:cNvSpPr/>
            <p:nvPr/>
          </p:nvSpPr>
          <p:spPr bwMode="auto">
            <a:xfrm>
              <a:off x="946150" y="2127250"/>
              <a:ext cx="2251869" cy="1460500"/>
            </a:xfrm>
            <a:prstGeom prst="roundRect">
              <a:avLst>
                <a:gd name="adj" fmla="val 3912"/>
              </a:avLst>
            </a:prstGeom>
            <a:solidFill>
              <a:schemeClr val="accent4"/>
            </a:solidFill>
            <a:ln w="25400">
              <a:solidFill>
                <a:schemeClr val="tx1">
                  <a:alpha val="0"/>
                </a:schemeClr>
              </a:solidFill>
              <a:miter lim="800000"/>
            </a:ln>
          </p:spPr>
          <p:txBody>
            <a:bodyPr lIns="0" tIns="0" rIns="0" bIns="0"/>
            <a:lstStyle/>
            <a:p>
              <a:pPr>
                <a:defRPr/>
              </a:pPr>
              <a:endParaRPr lang="en-US" sz="900"/>
            </a:p>
          </p:txBody>
        </p:sp>
        <p:grpSp>
          <p:nvGrpSpPr>
            <p:cNvPr id="87" name="组合 86"/>
            <p:cNvGrpSpPr/>
            <p:nvPr/>
          </p:nvGrpSpPr>
          <p:grpSpPr>
            <a:xfrm>
              <a:off x="849313" y="2025650"/>
              <a:ext cx="2438400" cy="3822700"/>
              <a:chOff x="849313" y="2025650"/>
              <a:chExt cx="2438400" cy="3822700"/>
            </a:xfrm>
          </p:grpSpPr>
          <p:sp>
            <p:nvSpPr>
              <p:cNvPr id="37" name="Line 15"/>
              <p:cNvSpPr>
                <a:spLocks noChangeShapeType="1"/>
              </p:cNvSpPr>
              <p:nvPr/>
            </p:nvSpPr>
            <p:spPr bwMode="auto">
              <a:xfrm rot="10800000" flipH="1">
                <a:off x="938213" y="4393407"/>
                <a:ext cx="2275682" cy="794"/>
              </a:xfrm>
              <a:prstGeom prst="line">
                <a:avLst/>
              </a:prstGeom>
              <a:noFill/>
              <a:ln w="25400">
                <a:solidFill>
                  <a:srgbClr val="CDCCCC">
                    <a:alpha val="50195"/>
                  </a:srgbClr>
                </a:solidFill>
                <a:miter lim="800000"/>
              </a:ln>
            </p:spPr>
            <p:txBody>
              <a:bodyPr lIns="0" tIns="0" rIns="0" bIns="0"/>
              <a:lstStyle/>
              <a:p>
                <a:endParaRPr lang="en-US" sz="900"/>
              </a:p>
            </p:txBody>
          </p:sp>
          <p:sp>
            <p:nvSpPr>
              <p:cNvPr id="38" name="Line 16"/>
              <p:cNvSpPr>
                <a:spLocks noChangeShapeType="1"/>
              </p:cNvSpPr>
              <p:nvPr/>
            </p:nvSpPr>
            <p:spPr bwMode="auto">
              <a:xfrm rot="10800000" flipH="1">
                <a:off x="939800" y="4838700"/>
                <a:ext cx="2274888" cy="0"/>
              </a:xfrm>
              <a:prstGeom prst="line">
                <a:avLst/>
              </a:prstGeom>
              <a:noFill/>
              <a:ln w="25400">
                <a:solidFill>
                  <a:srgbClr val="CDCCCC">
                    <a:alpha val="29803"/>
                  </a:srgbClr>
                </a:solidFill>
                <a:miter lim="800000"/>
              </a:ln>
            </p:spPr>
            <p:txBody>
              <a:bodyPr lIns="0" tIns="0" rIns="0" bIns="0"/>
              <a:lstStyle/>
              <a:p>
                <a:endParaRPr lang="en-US" sz="900"/>
              </a:p>
            </p:txBody>
          </p:sp>
          <p:sp>
            <p:nvSpPr>
              <p:cNvPr id="39" name="Line 17"/>
              <p:cNvSpPr>
                <a:spLocks noChangeShapeType="1"/>
              </p:cNvSpPr>
              <p:nvPr/>
            </p:nvSpPr>
            <p:spPr bwMode="auto">
              <a:xfrm rot="10800000" flipH="1">
                <a:off x="939800" y="5295900"/>
                <a:ext cx="2274888" cy="0"/>
              </a:xfrm>
              <a:prstGeom prst="line">
                <a:avLst/>
              </a:prstGeom>
              <a:noFill/>
              <a:ln w="25400">
                <a:solidFill>
                  <a:srgbClr val="CDCCCC">
                    <a:alpha val="29803"/>
                  </a:srgbClr>
                </a:solidFill>
                <a:miter lim="800000"/>
              </a:ln>
            </p:spPr>
            <p:txBody>
              <a:bodyPr lIns="0" tIns="0" rIns="0" bIns="0"/>
              <a:lstStyle/>
              <a:p>
                <a:endParaRPr lang="en-US" sz="900"/>
              </a:p>
            </p:txBody>
          </p:sp>
          <p:sp>
            <p:nvSpPr>
              <p:cNvPr id="53" name="Rectangle 31"/>
              <p:cNvSpPr/>
              <p:nvPr/>
            </p:nvSpPr>
            <p:spPr bwMode="auto">
              <a:xfrm>
                <a:off x="1622425" y="4524118"/>
                <a:ext cx="1214884" cy="184666"/>
              </a:xfrm>
              <a:prstGeom prst="rect">
                <a:avLst/>
              </a:prstGeom>
              <a:noFill/>
              <a:ln>
                <a:noFill/>
              </a:ln>
            </p:spPr>
            <p:txBody>
              <a:bodyPr wrap="none" lIns="0" tIns="0" rIns="0" bIns="0" anchor="ctr">
                <a:spAutoFit/>
              </a:bodyPr>
              <a:lstStyle/>
              <a:p>
                <a:r>
                  <a:rPr lang="en-US" sz="1200">
                    <a:solidFill>
                      <a:srgbClr val="959595"/>
                    </a:solidFill>
                    <a:latin typeface="Source Sans Pro" charset="0"/>
                    <a:ea typeface="MS PGothic" panose="020B0600070205080204" charset="-128"/>
                    <a:cs typeface="MS PGothic" panose="020B0600070205080204" charset="-128"/>
                    <a:sym typeface="Source Sans Pro" charset="0"/>
                  </a:rPr>
                  <a:t>Lorem ipsum dolor</a:t>
                </a:r>
              </a:p>
            </p:txBody>
          </p:sp>
          <p:sp>
            <p:nvSpPr>
              <p:cNvPr id="54" name="Rectangle 32"/>
              <p:cNvSpPr/>
              <p:nvPr/>
            </p:nvSpPr>
            <p:spPr bwMode="auto">
              <a:xfrm>
                <a:off x="1622425" y="4981318"/>
                <a:ext cx="1214884" cy="184666"/>
              </a:xfrm>
              <a:prstGeom prst="rect">
                <a:avLst/>
              </a:prstGeom>
              <a:noFill/>
              <a:ln>
                <a:noFill/>
              </a:ln>
            </p:spPr>
            <p:txBody>
              <a:bodyPr wrap="none" lIns="0" tIns="0" rIns="0" bIns="0" anchor="ctr">
                <a:spAutoFit/>
              </a:bodyPr>
              <a:lstStyle/>
              <a:p>
                <a:r>
                  <a:rPr lang="en-US" sz="1200">
                    <a:solidFill>
                      <a:srgbClr val="959595"/>
                    </a:solidFill>
                    <a:latin typeface="Source Sans Pro" charset="0"/>
                    <a:ea typeface="MS PGothic" panose="020B0600070205080204" charset="-128"/>
                    <a:cs typeface="MS PGothic" panose="020B0600070205080204" charset="-128"/>
                    <a:sym typeface="Source Sans Pro" charset="0"/>
                  </a:rPr>
                  <a:t>Lorem ipsum dolor</a:t>
                </a:r>
              </a:p>
            </p:txBody>
          </p:sp>
          <p:sp>
            <p:nvSpPr>
              <p:cNvPr id="55" name="Rectangle 33"/>
              <p:cNvSpPr/>
              <p:nvPr/>
            </p:nvSpPr>
            <p:spPr bwMode="auto">
              <a:xfrm>
                <a:off x="1622425" y="5425818"/>
                <a:ext cx="1214884" cy="184666"/>
              </a:xfrm>
              <a:prstGeom prst="rect">
                <a:avLst/>
              </a:prstGeom>
              <a:noFill/>
              <a:ln>
                <a:noFill/>
              </a:ln>
            </p:spPr>
            <p:txBody>
              <a:bodyPr wrap="none" lIns="0" tIns="0" rIns="0" bIns="0" anchor="ctr">
                <a:spAutoFit/>
              </a:bodyPr>
              <a:lstStyle/>
              <a:p>
                <a:r>
                  <a:rPr lang="en-US" sz="1200">
                    <a:solidFill>
                      <a:srgbClr val="959595"/>
                    </a:solidFill>
                    <a:latin typeface="Source Sans Pro" charset="0"/>
                    <a:ea typeface="MS PGothic" panose="020B0600070205080204" charset="-128"/>
                    <a:cs typeface="MS PGothic" panose="020B0600070205080204" charset="-128"/>
                    <a:sym typeface="Source Sans Pro" charset="0"/>
                  </a:rPr>
                  <a:t>Lorem ipsum dolor</a:t>
                </a:r>
              </a:p>
            </p:txBody>
          </p:sp>
          <p:sp>
            <p:nvSpPr>
              <p:cNvPr id="56" name="AutoShape 34"/>
              <p:cNvSpPr/>
              <p:nvPr/>
            </p:nvSpPr>
            <p:spPr bwMode="auto">
              <a:xfrm>
                <a:off x="1270000" y="4555332"/>
                <a:ext cx="139700" cy="114300"/>
              </a:xfrm>
              <a:custGeom>
                <a:avLst/>
                <a:gdLst>
                  <a:gd name="T0" fmla="*/ 0 w 21600"/>
                  <a:gd name="T1" fmla="*/ 121486 h 21600"/>
                  <a:gd name="T2" fmla="*/ 103714 w 21600"/>
                  <a:gd name="T3" fmla="*/ 228600 h 21600"/>
                  <a:gd name="T4" fmla="*/ 27940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a:moveTo>
                      <a:pt x="0" y="11479"/>
                    </a:moveTo>
                    <a:lnTo>
                      <a:pt x="8018" y="21600"/>
                    </a:lnTo>
                    <a:lnTo>
                      <a:pt x="21600" y="0"/>
                    </a:lnTo>
                  </a:path>
                </a:pathLst>
              </a:custGeom>
              <a:solidFill>
                <a:srgbClr val="F6ABA5"/>
              </a:solidFill>
              <a:ln w="76200" cap="flat">
                <a:solidFill>
                  <a:srgbClr val="F6ABA5"/>
                </a:solidFill>
                <a:prstDash val="solid"/>
                <a:miter lim="800000"/>
                <a:headEnd type="none" w="med" len="med"/>
                <a:tailEnd type="none" w="med" len="med"/>
              </a:ln>
            </p:spPr>
            <p:txBody>
              <a:bodyPr lIns="0" tIns="0" rIns="0" bIns="0"/>
              <a:lstStyle/>
              <a:p>
                <a:endParaRPr lang="en-US" sz="900"/>
              </a:p>
            </p:txBody>
          </p:sp>
          <p:sp>
            <p:nvSpPr>
              <p:cNvPr id="57" name="AutoShape 35"/>
              <p:cNvSpPr/>
              <p:nvPr/>
            </p:nvSpPr>
            <p:spPr bwMode="auto">
              <a:xfrm>
                <a:off x="1270000" y="4997450"/>
                <a:ext cx="139700" cy="114300"/>
              </a:xfrm>
              <a:custGeom>
                <a:avLst/>
                <a:gdLst>
                  <a:gd name="T0" fmla="*/ 0 w 21600"/>
                  <a:gd name="T1" fmla="*/ 121486 h 21600"/>
                  <a:gd name="T2" fmla="*/ 103714 w 21600"/>
                  <a:gd name="T3" fmla="*/ 228600 h 21600"/>
                  <a:gd name="T4" fmla="*/ 27940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a:moveTo>
                      <a:pt x="0" y="11479"/>
                    </a:moveTo>
                    <a:lnTo>
                      <a:pt x="8018" y="21600"/>
                    </a:lnTo>
                    <a:lnTo>
                      <a:pt x="21600" y="0"/>
                    </a:lnTo>
                  </a:path>
                </a:pathLst>
              </a:custGeom>
              <a:solidFill>
                <a:srgbClr val="F6ABA5"/>
              </a:solidFill>
              <a:ln w="76200" cap="flat">
                <a:solidFill>
                  <a:srgbClr val="F6ABA5"/>
                </a:solidFill>
                <a:prstDash val="solid"/>
                <a:miter lim="800000"/>
                <a:headEnd type="none" w="med" len="med"/>
                <a:tailEnd type="none" w="med" len="med"/>
              </a:ln>
            </p:spPr>
            <p:txBody>
              <a:bodyPr lIns="0" tIns="0" rIns="0" bIns="0"/>
              <a:lstStyle/>
              <a:p>
                <a:endParaRPr lang="en-US" sz="900"/>
              </a:p>
            </p:txBody>
          </p:sp>
          <p:sp>
            <p:nvSpPr>
              <p:cNvPr id="58" name="AutoShape 36"/>
              <p:cNvSpPr/>
              <p:nvPr/>
            </p:nvSpPr>
            <p:spPr bwMode="auto">
              <a:xfrm>
                <a:off x="1270000" y="5441950"/>
                <a:ext cx="139700" cy="114300"/>
              </a:xfrm>
              <a:custGeom>
                <a:avLst/>
                <a:gdLst>
                  <a:gd name="T0" fmla="*/ 0 w 21600"/>
                  <a:gd name="T1" fmla="*/ 121486 h 21600"/>
                  <a:gd name="T2" fmla="*/ 103714 w 21600"/>
                  <a:gd name="T3" fmla="*/ 228600 h 21600"/>
                  <a:gd name="T4" fmla="*/ 27940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a:moveTo>
                      <a:pt x="0" y="11479"/>
                    </a:moveTo>
                    <a:lnTo>
                      <a:pt x="8018" y="21600"/>
                    </a:lnTo>
                    <a:lnTo>
                      <a:pt x="21600" y="0"/>
                    </a:lnTo>
                  </a:path>
                </a:pathLst>
              </a:custGeom>
              <a:solidFill>
                <a:srgbClr val="F6ABA5"/>
              </a:solidFill>
              <a:ln w="76200" cap="flat">
                <a:solidFill>
                  <a:srgbClr val="F6ABA5"/>
                </a:solidFill>
                <a:prstDash val="solid"/>
                <a:miter lim="800000"/>
                <a:headEnd type="none" w="med" len="med"/>
                <a:tailEnd type="none" w="med" len="med"/>
              </a:ln>
            </p:spPr>
            <p:txBody>
              <a:bodyPr lIns="0" tIns="0" rIns="0" bIns="0"/>
              <a:lstStyle/>
              <a:p>
                <a:endParaRPr lang="en-US" sz="900"/>
              </a:p>
            </p:txBody>
          </p:sp>
          <p:sp>
            <p:nvSpPr>
              <p:cNvPr id="77" name="AutoShape 60"/>
              <p:cNvSpPr/>
              <p:nvPr/>
            </p:nvSpPr>
            <p:spPr bwMode="auto">
              <a:xfrm>
                <a:off x="849313" y="2025650"/>
                <a:ext cx="2438400" cy="3822700"/>
              </a:xfrm>
              <a:prstGeom prst="roundRect">
                <a:avLst>
                  <a:gd name="adj" fmla="val 2343"/>
                </a:avLst>
              </a:prstGeom>
              <a:noFill/>
              <a:ln w="38100">
                <a:solidFill>
                  <a:srgbClr val="CDCCCC"/>
                </a:solidFill>
                <a:miter lim="800000"/>
              </a:ln>
            </p:spPr>
            <p:txBody>
              <a:bodyPr lIns="0" tIns="0" rIns="0" bIns="0"/>
              <a:lstStyle/>
              <a:p>
                <a:endParaRPr lang="en-US" sz="900"/>
              </a:p>
            </p:txBody>
          </p:sp>
          <p:sp>
            <p:nvSpPr>
              <p:cNvPr id="8" name="TextBox 20"/>
              <p:cNvSpPr txBox="1"/>
              <p:nvPr/>
            </p:nvSpPr>
            <p:spPr>
              <a:xfrm>
                <a:off x="1116970" y="2497766"/>
                <a:ext cx="1903085" cy="830997"/>
              </a:xfrm>
              <a:prstGeom prst="rect">
                <a:avLst/>
              </a:prstGeom>
              <a:noFill/>
            </p:spPr>
            <p:txBody>
              <a:bodyPr wrap="none" rtlCol="0">
                <a:spAutoFit/>
              </a:bodyPr>
              <a:lstStyle/>
              <a:p>
                <a:pPr algn="ctr">
                  <a:lnSpc>
                    <a:spcPct val="150000"/>
                  </a:lnSpc>
                </a:pPr>
                <a:r>
                  <a:rPr lang="zh-CN" altLang="en-US" sz="2400" b="1" spc="300" dirty="0">
                    <a:latin typeface="微软雅黑" panose="020B0503020204020204" pitchFamily="34" charset="-122"/>
                    <a:ea typeface="微软雅黑" panose="020B0503020204020204" pitchFamily="34" charset="-122"/>
                    <a:cs typeface="Nexa Bold" charset="0"/>
                  </a:rPr>
                  <a:t>公司概</a:t>
                </a:r>
                <a:r>
                  <a:rPr lang="zh-CN" altLang="en-US" sz="2400" b="1" spc="300" dirty="0" smtClean="0">
                    <a:latin typeface="微软雅黑" panose="020B0503020204020204" pitchFamily="34" charset="-122"/>
                    <a:ea typeface="微软雅黑" panose="020B0503020204020204" pitchFamily="34" charset="-122"/>
                    <a:cs typeface="Nexa Bold" charset="0"/>
                  </a:rPr>
                  <a:t>述</a:t>
                </a:r>
              </a:p>
              <a:p>
                <a:pPr algn="ctr">
                  <a:lnSpc>
                    <a:spcPct val="150000"/>
                  </a:lnSpc>
                </a:pPr>
                <a:r>
                  <a:rPr lang="en-US" sz="800" spc="300" dirty="0" smtClean="0">
                    <a:latin typeface="Nexa Bold" charset="0"/>
                    <a:ea typeface="Nexa Bold" charset="0"/>
                    <a:cs typeface="Nexa Bold" charset="0"/>
                  </a:rPr>
                  <a:t>COMPANY OVERVIEW</a:t>
                </a:r>
              </a:p>
            </p:txBody>
          </p:sp>
          <p:sp>
            <p:nvSpPr>
              <p:cNvPr id="81" name="Text Box 7"/>
              <p:cNvSpPr txBox="1">
                <a:spLocks noChangeArrowheads="1"/>
              </p:cNvSpPr>
              <p:nvPr/>
            </p:nvSpPr>
            <p:spPr bwMode="auto">
              <a:xfrm>
                <a:off x="1767395" y="3815862"/>
                <a:ext cx="602234" cy="508195"/>
              </a:xfrm>
              <a:prstGeom prst="rect">
                <a:avLst/>
              </a:prstGeom>
              <a:noFill/>
              <a:ln w="9525">
                <a:noFill/>
                <a:miter lim="800000"/>
              </a:ln>
            </p:spPr>
            <p:txBody>
              <a:bodyPr wrap="none" lIns="46078" tIns="23040" rIns="46078" bIns="23040">
                <a:spAutoFit/>
              </a:bodyPr>
              <a:lstStyle/>
              <a:p>
                <a:pPr algn="ctr" defTabSz="1096645"/>
                <a:r>
                  <a:rPr lang="en-CA" sz="3000" spc="604" dirty="0" smtClean="0">
                    <a:solidFill>
                      <a:srgbClr val="F6ABA5"/>
                    </a:solidFill>
                    <a:latin typeface="Impact" panose="020B0806030902050204" pitchFamily="34" charset="0"/>
                    <a:ea typeface="造字工房悦黑演示版常规体" pitchFamily="50" charset="-122"/>
                    <a:cs typeface="Open Sans" panose="020B0606030504020204" pitchFamily="34" charset="0"/>
                  </a:rPr>
                  <a:t>01</a:t>
                </a:r>
                <a:endParaRPr lang="en-CA" sz="3000" spc="604" dirty="0">
                  <a:solidFill>
                    <a:srgbClr val="F6ABA5"/>
                  </a:solidFill>
                  <a:latin typeface="Impact" panose="020B0806030902050204" pitchFamily="34" charset="0"/>
                  <a:ea typeface="造字工房悦黑演示版常规体" pitchFamily="50" charset="-122"/>
                  <a:cs typeface="Open Sans" panose="020B0606030504020204" pitchFamily="34" charset="0"/>
                </a:endParaRPr>
              </a:p>
            </p:txBody>
          </p:sp>
        </p:grpSp>
      </p:grpSp>
      <p:grpSp>
        <p:nvGrpSpPr>
          <p:cNvPr id="96" name="组合 95"/>
          <p:cNvGrpSpPr/>
          <p:nvPr/>
        </p:nvGrpSpPr>
        <p:grpSpPr>
          <a:xfrm>
            <a:off x="3536950" y="2025650"/>
            <a:ext cx="2438400" cy="3822700"/>
            <a:chOff x="3536950" y="2025650"/>
            <a:chExt cx="2438400" cy="3822700"/>
          </a:xfrm>
        </p:grpSpPr>
        <p:sp>
          <p:nvSpPr>
            <p:cNvPr id="25" name="AutoShape 3"/>
            <p:cNvSpPr/>
            <p:nvPr/>
          </p:nvSpPr>
          <p:spPr bwMode="auto">
            <a:xfrm>
              <a:off x="3628231" y="2127250"/>
              <a:ext cx="2252663" cy="1460500"/>
            </a:xfrm>
            <a:prstGeom prst="roundRect">
              <a:avLst>
                <a:gd name="adj" fmla="val 3042"/>
              </a:avLst>
            </a:prstGeom>
            <a:solidFill>
              <a:srgbClr val="E95283"/>
            </a:solidFill>
            <a:ln w="25400">
              <a:solidFill>
                <a:schemeClr val="tx1">
                  <a:alpha val="0"/>
                </a:schemeClr>
              </a:solidFill>
              <a:miter lim="800000"/>
            </a:ln>
          </p:spPr>
          <p:txBody>
            <a:bodyPr lIns="0" tIns="0" rIns="0" bIns="0"/>
            <a:lstStyle/>
            <a:p>
              <a:pPr>
                <a:defRPr/>
              </a:pPr>
              <a:endParaRPr lang="en-US" sz="900"/>
            </a:p>
          </p:txBody>
        </p:sp>
        <p:grpSp>
          <p:nvGrpSpPr>
            <p:cNvPr id="88" name="组合 87"/>
            <p:cNvGrpSpPr/>
            <p:nvPr/>
          </p:nvGrpSpPr>
          <p:grpSpPr>
            <a:xfrm>
              <a:off x="3536950" y="2025650"/>
              <a:ext cx="2438400" cy="3822700"/>
              <a:chOff x="3536950" y="2025650"/>
              <a:chExt cx="2438400" cy="3822700"/>
            </a:xfrm>
          </p:grpSpPr>
          <p:sp>
            <p:nvSpPr>
              <p:cNvPr id="41" name="Line 19"/>
              <p:cNvSpPr>
                <a:spLocks noChangeShapeType="1"/>
              </p:cNvSpPr>
              <p:nvPr/>
            </p:nvSpPr>
            <p:spPr bwMode="auto">
              <a:xfrm rot="10800000" flipH="1">
                <a:off x="3613150" y="4393407"/>
                <a:ext cx="2274888" cy="794"/>
              </a:xfrm>
              <a:prstGeom prst="line">
                <a:avLst/>
              </a:prstGeom>
              <a:noFill/>
              <a:ln w="25400">
                <a:solidFill>
                  <a:srgbClr val="CDCCCC">
                    <a:alpha val="50195"/>
                  </a:srgbClr>
                </a:solidFill>
                <a:miter lim="800000"/>
              </a:ln>
            </p:spPr>
            <p:txBody>
              <a:bodyPr lIns="0" tIns="0" rIns="0" bIns="0"/>
              <a:lstStyle/>
              <a:p>
                <a:endParaRPr lang="en-US" sz="900"/>
              </a:p>
            </p:txBody>
          </p:sp>
          <p:sp>
            <p:nvSpPr>
              <p:cNvPr id="42" name="Line 20"/>
              <p:cNvSpPr>
                <a:spLocks noChangeShapeType="1"/>
              </p:cNvSpPr>
              <p:nvPr/>
            </p:nvSpPr>
            <p:spPr bwMode="auto">
              <a:xfrm rot="10800000" flipH="1">
                <a:off x="3613944" y="4838700"/>
                <a:ext cx="2275681" cy="0"/>
              </a:xfrm>
              <a:prstGeom prst="line">
                <a:avLst/>
              </a:prstGeom>
              <a:noFill/>
              <a:ln w="25400">
                <a:solidFill>
                  <a:srgbClr val="CDCCCC">
                    <a:alpha val="29803"/>
                  </a:srgbClr>
                </a:solidFill>
                <a:miter lim="800000"/>
              </a:ln>
            </p:spPr>
            <p:txBody>
              <a:bodyPr lIns="0" tIns="0" rIns="0" bIns="0"/>
              <a:lstStyle/>
              <a:p>
                <a:endParaRPr lang="en-US" sz="900"/>
              </a:p>
            </p:txBody>
          </p:sp>
          <p:sp>
            <p:nvSpPr>
              <p:cNvPr id="43" name="Line 21"/>
              <p:cNvSpPr>
                <a:spLocks noChangeShapeType="1"/>
              </p:cNvSpPr>
              <p:nvPr/>
            </p:nvSpPr>
            <p:spPr bwMode="auto">
              <a:xfrm rot="10800000" flipH="1">
                <a:off x="3613944" y="5295900"/>
                <a:ext cx="2275681" cy="0"/>
              </a:xfrm>
              <a:prstGeom prst="line">
                <a:avLst/>
              </a:prstGeom>
              <a:noFill/>
              <a:ln w="25400">
                <a:solidFill>
                  <a:srgbClr val="CDCCCC">
                    <a:alpha val="29803"/>
                  </a:srgbClr>
                </a:solidFill>
                <a:miter lim="800000"/>
              </a:ln>
            </p:spPr>
            <p:txBody>
              <a:bodyPr lIns="0" tIns="0" rIns="0" bIns="0"/>
              <a:lstStyle/>
              <a:p>
                <a:endParaRPr lang="en-US" sz="900"/>
              </a:p>
            </p:txBody>
          </p:sp>
          <p:sp>
            <p:nvSpPr>
              <p:cNvPr id="59" name="Rectangle 37"/>
              <p:cNvSpPr/>
              <p:nvPr/>
            </p:nvSpPr>
            <p:spPr bwMode="auto">
              <a:xfrm>
                <a:off x="4276725" y="4524118"/>
                <a:ext cx="1214884" cy="184666"/>
              </a:xfrm>
              <a:prstGeom prst="rect">
                <a:avLst/>
              </a:prstGeom>
              <a:noFill/>
              <a:ln>
                <a:noFill/>
              </a:ln>
            </p:spPr>
            <p:txBody>
              <a:bodyPr wrap="none" lIns="0" tIns="0" rIns="0" bIns="0" anchor="ctr">
                <a:spAutoFit/>
              </a:bodyPr>
              <a:lstStyle/>
              <a:p>
                <a:r>
                  <a:rPr lang="en-US" sz="1200">
                    <a:solidFill>
                      <a:srgbClr val="959595"/>
                    </a:solidFill>
                    <a:latin typeface="Source Sans Pro" charset="0"/>
                    <a:ea typeface="MS PGothic" panose="020B0600070205080204" charset="-128"/>
                    <a:cs typeface="MS PGothic" panose="020B0600070205080204" charset="-128"/>
                    <a:sym typeface="Source Sans Pro" charset="0"/>
                  </a:rPr>
                  <a:t>Lorem ipsum dolor</a:t>
                </a:r>
              </a:p>
            </p:txBody>
          </p:sp>
          <p:sp>
            <p:nvSpPr>
              <p:cNvPr id="60" name="Rectangle 38"/>
              <p:cNvSpPr/>
              <p:nvPr/>
            </p:nvSpPr>
            <p:spPr bwMode="auto">
              <a:xfrm>
                <a:off x="4276725" y="4981318"/>
                <a:ext cx="1214884" cy="184666"/>
              </a:xfrm>
              <a:prstGeom prst="rect">
                <a:avLst/>
              </a:prstGeom>
              <a:noFill/>
              <a:ln>
                <a:noFill/>
              </a:ln>
            </p:spPr>
            <p:txBody>
              <a:bodyPr wrap="none" lIns="0" tIns="0" rIns="0" bIns="0" anchor="ctr">
                <a:spAutoFit/>
              </a:bodyPr>
              <a:lstStyle/>
              <a:p>
                <a:r>
                  <a:rPr lang="en-US" sz="1200">
                    <a:solidFill>
                      <a:srgbClr val="959595"/>
                    </a:solidFill>
                    <a:latin typeface="Source Sans Pro" charset="0"/>
                    <a:ea typeface="MS PGothic" panose="020B0600070205080204" charset="-128"/>
                    <a:cs typeface="MS PGothic" panose="020B0600070205080204" charset="-128"/>
                    <a:sym typeface="Source Sans Pro" charset="0"/>
                  </a:rPr>
                  <a:t>Lorem ipsum dolor</a:t>
                </a:r>
              </a:p>
            </p:txBody>
          </p:sp>
          <p:sp>
            <p:nvSpPr>
              <p:cNvPr id="61" name="Rectangle 39"/>
              <p:cNvSpPr/>
              <p:nvPr/>
            </p:nvSpPr>
            <p:spPr bwMode="auto">
              <a:xfrm>
                <a:off x="4276725" y="5425818"/>
                <a:ext cx="1214884" cy="184666"/>
              </a:xfrm>
              <a:prstGeom prst="rect">
                <a:avLst/>
              </a:prstGeom>
              <a:noFill/>
              <a:ln>
                <a:noFill/>
              </a:ln>
            </p:spPr>
            <p:txBody>
              <a:bodyPr wrap="none" lIns="0" tIns="0" rIns="0" bIns="0" anchor="ctr">
                <a:spAutoFit/>
              </a:bodyPr>
              <a:lstStyle/>
              <a:p>
                <a:r>
                  <a:rPr lang="en-US" sz="1200">
                    <a:solidFill>
                      <a:srgbClr val="959595"/>
                    </a:solidFill>
                    <a:latin typeface="Source Sans Pro" charset="0"/>
                    <a:ea typeface="MS PGothic" panose="020B0600070205080204" charset="-128"/>
                    <a:cs typeface="MS PGothic" panose="020B0600070205080204" charset="-128"/>
                    <a:sym typeface="Source Sans Pro" charset="0"/>
                  </a:rPr>
                  <a:t>Lorem ipsum dolor</a:t>
                </a:r>
              </a:p>
            </p:txBody>
          </p:sp>
          <p:sp>
            <p:nvSpPr>
              <p:cNvPr id="62" name="AutoShape 40"/>
              <p:cNvSpPr/>
              <p:nvPr/>
            </p:nvSpPr>
            <p:spPr bwMode="auto">
              <a:xfrm>
                <a:off x="3924300" y="4555332"/>
                <a:ext cx="139700" cy="114300"/>
              </a:xfrm>
              <a:custGeom>
                <a:avLst/>
                <a:gdLst>
                  <a:gd name="T0" fmla="*/ 0 w 21600"/>
                  <a:gd name="T1" fmla="*/ 121486 h 21600"/>
                  <a:gd name="T2" fmla="*/ 103714 w 21600"/>
                  <a:gd name="T3" fmla="*/ 228600 h 21600"/>
                  <a:gd name="T4" fmla="*/ 27940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a:moveTo>
                      <a:pt x="0" y="11479"/>
                    </a:moveTo>
                    <a:lnTo>
                      <a:pt x="8018" y="21600"/>
                    </a:lnTo>
                    <a:lnTo>
                      <a:pt x="21600" y="0"/>
                    </a:lnTo>
                  </a:path>
                </a:pathLst>
              </a:custGeom>
              <a:solidFill>
                <a:srgbClr val="F6ABA5"/>
              </a:solidFill>
              <a:ln w="76200" cap="flat">
                <a:solidFill>
                  <a:srgbClr val="F6ABA5"/>
                </a:solidFill>
                <a:prstDash val="solid"/>
                <a:miter lim="800000"/>
                <a:headEnd type="none" w="med" len="med"/>
                <a:tailEnd type="none" w="med" len="med"/>
              </a:ln>
            </p:spPr>
            <p:txBody>
              <a:bodyPr lIns="0" tIns="0" rIns="0" bIns="0"/>
              <a:lstStyle/>
              <a:p>
                <a:endParaRPr lang="en-US" sz="900"/>
              </a:p>
            </p:txBody>
          </p:sp>
          <p:sp>
            <p:nvSpPr>
              <p:cNvPr id="63" name="AutoShape 41"/>
              <p:cNvSpPr/>
              <p:nvPr/>
            </p:nvSpPr>
            <p:spPr bwMode="auto">
              <a:xfrm>
                <a:off x="3924300" y="4997450"/>
                <a:ext cx="139700" cy="114300"/>
              </a:xfrm>
              <a:custGeom>
                <a:avLst/>
                <a:gdLst>
                  <a:gd name="T0" fmla="*/ 0 w 21600"/>
                  <a:gd name="T1" fmla="*/ 121486 h 21600"/>
                  <a:gd name="T2" fmla="*/ 103714 w 21600"/>
                  <a:gd name="T3" fmla="*/ 228600 h 21600"/>
                  <a:gd name="T4" fmla="*/ 27940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a:moveTo>
                      <a:pt x="0" y="11479"/>
                    </a:moveTo>
                    <a:lnTo>
                      <a:pt x="8018" y="21600"/>
                    </a:lnTo>
                    <a:lnTo>
                      <a:pt x="21600" y="0"/>
                    </a:lnTo>
                  </a:path>
                </a:pathLst>
              </a:custGeom>
              <a:solidFill>
                <a:srgbClr val="F6ABA5"/>
              </a:solidFill>
              <a:ln w="76200" cap="flat">
                <a:solidFill>
                  <a:srgbClr val="F6ABA5"/>
                </a:solidFill>
                <a:prstDash val="solid"/>
                <a:miter lim="800000"/>
                <a:headEnd type="none" w="med" len="med"/>
                <a:tailEnd type="none" w="med" len="med"/>
              </a:ln>
            </p:spPr>
            <p:txBody>
              <a:bodyPr lIns="0" tIns="0" rIns="0" bIns="0"/>
              <a:lstStyle/>
              <a:p>
                <a:endParaRPr lang="en-US" sz="900"/>
              </a:p>
            </p:txBody>
          </p:sp>
          <p:sp>
            <p:nvSpPr>
              <p:cNvPr id="64" name="AutoShape 42"/>
              <p:cNvSpPr/>
              <p:nvPr/>
            </p:nvSpPr>
            <p:spPr bwMode="auto">
              <a:xfrm>
                <a:off x="3924300" y="5441950"/>
                <a:ext cx="139700" cy="114300"/>
              </a:xfrm>
              <a:custGeom>
                <a:avLst/>
                <a:gdLst>
                  <a:gd name="T0" fmla="*/ 0 w 21600"/>
                  <a:gd name="T1" fmla="*/ 121486 h 21600"/>
                  <a:gd name="T2" fmla="*/ 103714 w 21600"/>
                  <a:gd name="T3" fmla="*/ 228600 h 21600"/>
                  <a:gd name="T4" fmla="*/ 27940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a:moveTo>
                      <a:pt x="0" y="11479"/>
                    </a:moveTo>
                    <a:lnTo>
                      <a:pt x="8018" y="21600"/>
                    </a:lnTo>
                    <a:lnTo>
                      <a:pt x="21600" y="0"/>
                    </a:lnTo>
                  </a:path>
                </a:pathLst>
              </a:custGeom>
              <a:solidFill>
                <a:srgbClr val="F6ABA5"/>
              </a:solidFill>
              <a:ln w="76200" cap="flat">
                <a:solidFill>
                  <a:srgbClr val="F6ABA5"/>
                </a:solidFill>
                <a:prstDash val="solid"/>
                <a:miter lim="800000"/>
                <a:headEnd type="none" w="med" len="med"/>
                <a:tailEnd type="none" w="med" len="med"/>
              </a:ln>
            </p:spPr>
            <p:txBody>
              <a:bodyPr lIns="0" tIns="0" rIns="0" bIns="0"/>
              <a:lstStyle/>
              <a:p>
                <a:endParaRPr lang="en-US" sz="900"/>
              </a:p>
            </p:txBody>
          </p:sp>
          <p:sp>
            <p:nvSpPr>
              <p:cNvPr id="78" name="AutoShape 61"/>
              <p:cNvSpPr/>
              <p:nvPr/>
            </p:nvSpPr>
            <p:spPr bwMode="auto">
              <a:xfrm>
                <a:off x="3536950" y="2025650"/>
                <a:ext cx="2438400" cy="3822700"/>
              </a:xfrm>
              <a:prstGeom prst="roundRect">
                <a:avLst>
                  <a:gd name="adj" fmla="val 2343"/>
                </a:avLst>
              </a:prstGeom>
              <a:noFill/>
              <a:ln w="38100">
                <a:solidFill>
                  <a:srgbClr val="CDCCCC"/>
                </a:solidFill>
                <a:miter lim="800000"/>
              </a:ln>
            </p:spPr>
            <p:txBody>
              <a:bodyPr lIns="0" tIns="0" rIns="0" bIns="0"/>
              <a:lstStyle/>
              <a:p>
                <a:endParaRPr lang="en-US" sz="900"/>
              </a:p>
            </p:txBody>
          </p:sp>
          <p:sp>
            <p:nvSpPr>
              <p:cNvPr id="10" name="TextBox 27"/>
              <p:cNvSpPr txBox="1"/>
              <p:nvPr/>
            </p:nvSpPr>
            <p:spPr>
              <a:xfrm>
                <a:off x="3766394" y="2495149"/>
                <a:ext cx="2018501" cy="830997"/>
              </a:xfrm>
              <a:prstGeom prst="rect">
                <a:avLst/>
              </a:prstGeom>
              <a:noFill/>
            </p:spPr>
            <p:txBody>
              <a:bodyPr wrap="none" rtlCol="0">
                <a:spAutoFit/>
              </a:bodyPr>
              <a:lstStyle/>
              <a:p>
                <a:pPr algn="ctr">
                  <a:lnSpc>
                    <a:spcPct val="150000"/>
                  </a:lnSpc>
                </a:pPr>
                <a:r>
                  <a:rPr lang="zh-CN" altLang="en-US" sz="2400" b="1" spc="300" dirty="0">
                    <a:solidFill>
                      <a:schemeClr val="bg1"/>
                    </a:solidFill>
                    <a:latin typeface="微软雅黑" panose="020B0503020204020204" pitchFamily="34" charset="-122"/>
                    <a:ea typeface="微软雅黑" panose="020B0503020204020204" pitchFamily="34" charset="-122"/>
                    <a:cs typeface="Nexa Bold" charset="0"/>
                  </a:rPr>
                  <a:t>公司架构 </a:t>
                </a:r>
              </a:p>
              <a:p>
                <a:pPr algn="ctr">
                  <a:lnSpc>
                    <a:spcPct val="150000"/>
                  </a:lnSpc>
                </a:pPr>
                <a:r>
                  <a:rPr lang="en-US" sz="800" spc="300" dirty="0">
                    <a:solidFill>
                      <a:schemeClr val="bg1"/>
                    </a:solidFill>
                    <a:latin typeface="Nexa Bold" charset="0"/>
                    <a:ea typeface="Nexa Bold" charset="0"/>
                    <a:cs typeface="Nexa Bold" charset="0"/>
                  </a:rPr>
                  <a:t>COMPANY </a:t>
                </a:r>
                <a:r>
                  <a:rPr lang="en-US" sz="800" spc="300" dirty="0" smtClean="0">
                    <a:solidFill>
                      <a:schemeClr val="bg1"/>
                    </a:solidFill>
                    <a:latin typeface="Nexa Bold" charset="0"/>
                    <a:ea typeface="Nexa Bold" charset="0"/>
                    <a:cs typeface="Nexa Bold" charset="0"/>
                  </a:rPr>
                  <a:t>STRUCTURE</a:t>
                </a:r>
                <a:endParaRPr lang="en-US" sz="800" spc="300" dirty="0">
                  <a:solidFill>
                    <a:schemeClr val="bg1"/>
                  </a:solidFill>
                  <a:latin typeface="Nexa Bold" charset="0"/>
                  <a:ea typeface="Nexa Bold" charset="0"/>
                  <a:cs typeface="Nexa Bold" charset="0"/>
                </a:endParaRPr>
              </a:p>
            </p:txBody>
          </p:sp>
          <p:sp>
            <p:nvSpPr>
              <p:cNvPr id="82" name="Text Box 7"/>
              <p:cNvSpPr txBox="1">
                <a:spLocks noChangeArrowheads="1"/>
              </p:cNvSpPr>
              <p:nvPr/>
            </p:nvSpPr>
            <p:spPr bwMode="auto">
              <a:xfrm>
                <a:off x="4452085" y="3807178"/>
                <a:ext cx="647118" cy="508195"/>
              </a:xfrm>
              <a:prstGeom prst="rect">
                <a:avLst/>
              </a:prstGeom>
              <a:noFill/>
              <a:ln w="9525">
                <a:noFill/>
                <a:miter lim="800000"/>
              </a:ln>
            </p:spPr>
            <p:txBody>
              <a:bodyPr wrap="none" lIns="46078" tIns="23040" rIns="46078" bIns="23040">
                <a:spAutoFit/>
              </a:bodyPr>
              <a:lstStyle/>
              <a:p>
                <a:pPr algn="ctr" defTabSz="1096645"/>
                <a:r>
                  <a:rPr lang="en-CA" sz="3000" spc="604" dirty="0" smtClean="0">
                    <a:latin typeface="Impact" panose="020B0806030902050204" pitchFamily="34" charset="0"/>
                    <a:ea typeface="造字工房悦黑演示版常规体" pitchFamily="50" charset="-122"/>
                    <a:cs typeface="Open Sans" panose="020B0606030504020204" pitchFamily="34" charset="0"/>
                  </a:rPr>
                  <a:t>02</a:t>
                </a:r>
                <a:endParaRPr lang="en-CA" sz="3000" spc="604" dirty="0">
                  <a:latin typeface="Impact" panose="020B0806030902050204" pitchFamily="34" charset="0"/>
                  <a:ea typeface="造字工房悦黑演示版常规体" pitchFamily="50" charset="-122"/>
                  <a:cs typeface="Open Sans" panose="020B0606030504020204" pitchFamily="34" charset="0"/>
                </a:endParaRPr>
              </a:p>
            </p:txBody>
          </p:sp>
        </p:grpSp>
      </p:grpSp>
      <p:grpSp>
        <p:nvGrpSpPr>
          <p:cNvPr id="97" name="组合 96"/>
          <p:cNvGrpSpPr/>
          <p:nvPr/>
        </p:nvGrpSpPr>
        <p:grpSpPr>
          <a:xfrm>
            <a:off x="5850460" y="2025650"/>
            <a:ext cx="3145189" cy="3822700"/>
            <a:chOff x="5850460" y="2025650"/>
            <a:chExt cx="3145189" cy="3822700"/>
          </a:xfrm>
        </p:grpSpPr>
        <p:sp>
          <p:nvSpPr>
            <p:cNvPr id="26" name="AutoShape 4"/>
            <p:cNvSpPr/>
            <p:nvPr/>
          </p:nvSpPr>
          <p:spPr bwMode="auto">
            <a:xfrm>
              <a:off x="6310313" y="2127250"/>
              <a:ext cx="2252663" cy="1460500"/>
            </a:xfrm>
            <a:prstGeom prst="roundRect">
              <a:avLst>
                <a:gd name="adj" fmla="val 3042"/>
              </a:avLst>
            </a:prstGeom>
            <a:solidFill>
              <a:schemeClr val="accent2"/>
            </a:solidFill>
            <a:ln w="25400">
              <a:solidFill>
                <a:schemeClr val="tx1">
                  <a:alpha val="0"/>
                </a:schemeClr>
              </a:solidFill>
              <a:miter lim="800000"/>
            </a:ln>
          </p:spPr>
          <p:txBody>
            <a:bodyPr lIns="0" tIns="0" rIns="0" bIns="0"/>
            <a:lstStyle/>
            <a:p>
              <a:endParaRPr lang="en-US" sz="900"/>
            </a:p>
          </p:txBody>
        </p:sp>
        <p:grpSp>
          <p:nvGrpSpPr>
            <p:cNvPr id="91" name="组合 90"/>
            <p:cNvGrpSpPr/>
            <p:nvPr/>
          </p:nvGrpSpPr>
          <p:grpSpPr>
            <a:xfrm>
              <a:off x="5850460" y="2025650"/>
              <a:ext cx="3145189" cy="3822700"/>
              <a:chOff x="5850460" y="2025650"/>
              <a:chExt cx="3145189" cy="3822700"/>
            </a:xfrm>
          </p:grpSpPr>
          <p:sp>
            <p:nvSpPr>
              <p:cNvPr id="9" name="TextBox 24"/>
              <p:cNvSpPr txBox="1"/>
              <p:nvPr/>
            </p:nvSpPr>
            <p:spPr>
              <a:xfrm>
                <a:off x="5850460" y="2492859"/>
                <a:ext cx="3145189" cy="830997"/>
              </a:xfrm>
              <a:prstGeom prst="rect">
                <a:avLst/>
              </a:prstGeom>
              <a:noFill/>
            </p:spPr>
            <p:txBody>
              <a:bodyPr wrap="square" rtlCol="0">
                <a:spAutoFit/>
              </a:bodyPr>
              <a:lstStyle/>
              <a:p>
                <a:pPr algn="ctr">
                  <a:lnSpc>
                    <a:spcPct val="150000"/>
                  </a:lnSpc>
                </a:pPr>
                <a:r>
                  <a:rPr lang="zh-CN" altLang="en-US" sz="2400" b="1" spc="300" dirty="0">
                    <a:latin typeface="微软雅黑" panose="020B0503020204020204" pitchFamily="34" charset="-122"/>
                    <a:ea typeface="微软雅黑" panose="020B0503020204020204" pitchFamily="34" charset="-122"/>
                    <a:cs typeface="Nexa Bold" charset="0"/>
                  </a:rPr>
                  <a:t>规章制度</a:t>
                </a:r>
              </a:p>
              <a:p>
                <a:pPr algn="ctr">
                  <a:lnSpc>
                    <a:spcPct val="150000"/>
                  </a:lnSpc>
                </a:pPr>
                <a:r>
                  <a:rPr lang="en-US" sz="800" spc="300" dirty="0">
                    <a:latin typeface="Nexa Bold" charset="0"/>
                    <a:ea typeface="Nexa Bold" charset="0"/>
                    <a:cs typeface="Nexa Bold" charset="0"/>
                  </a:rPr>
                  <a:t>RULES </a:t>
                </a:r>
                <a:r>
                  <a:rPr lang="en-US" sz="800" spc="300" dirty="0" smtClean="0">
                    <a:latin typeface="Nexa Bold" charset="0"/>
                    <a:ea typeface="Nexa Bold" charset="0"/>
                    <a:cs typeface="Nexa Bold" charset="0"/>
                  </a:rPr>
                  <a:t>AND REGULATIONS</a:t>
                </a:r>
                <a:endParaRPr lang="en-US" sz="800" spc="300" dirty="0">
                  <a:latin typeface="Nexa Bold" charset="0"/>
                  <a:ea typeface="Nexa Bold" charset="0"/>
                  <a:cs typeface="Nexa Bold" charset="0"/>
                </a:endParaRPr>
              </a:p>
            </p:txBody>
          </p:sp>
          <p:grpSp>
            <p:nvGrpSpPr>
              <p:cNvPr id="89" name="组合 88"/>
              <p:cNvGrpSpPr/>
              <p:nvPr/>
            </p:nvGrpSpPr>
            <p:grpSpPr>
              <a:xfrm>
                <a:off x="6216650" y="2025650"/>
                <a:ext cx="2438400" cy="3822700"/>
                <a:chOff x="6216650" y="2025650"/>
                <a:chExt cx="2438400" cy="3822700"/>
              </a:xfrm>
            </p:grpSpPr>
            <p:sp>
              <p:nvSpPr>
                <p:cNvPr id="45" name="Line 23"/>
                <p:cNvSpPr>
                  <a:spLocks noChangeShapeType="1"/>
                </p:cNvSpPr>
                <p:nvPr/>
              </p:nvSpPr>
              <p:spPr bwMode="auto">
                <a:xfrm rot="10800000" flipH="1">
                  <a:off x="6286500" y="4393407"/>
                  <a:ext cx="2274888" cy="794"/>
                </a:xfrm>
                <a:prstGeom prst="line">
                  <a:avLst/>
                </a:prstGeom>
                <a:noFill/>
                <a:ln w="25400">
                  <a:solidFill>
                    <a:srgbClr val="CDCCCC">
                      <a:alpha val="50195"/>
                    </a:srgbClr>
                  </a:solidFill>
                  <a:miter lim="800000"/>
                </a:ln>
              </p:spPr>
              <p:txBody>
                <a:bodyPr lIns="0" tIns="0" rIns="0" bIns="0"/>
                <a:lstStyle/>
                <a:p>
                  <a:endParaRPr lang="en-US" sz="900"/>
                </a:p>
              </p:txBody>
            </p:sp>
            <p:sp>
              <p:nvSpPr>
                <p:cNvPr id="46" name="Line 24"/>
                <p:cNvSpPr>
                  <a:spLocks noChangeShapeType="1"/>
                </p:cNvSpPr>
                <p:nvPr/>
              </p:nvSpPr>
              <p:spPr bwMode="auto">
                <a:xfrm rot="10800000" flipH="1">
                  <a:off x="6287294" y="4838700"/>
                  <a:ext cx="2275681" cy="0"/>
                </a:xfrm>
                <a:prstGeom prst="line">
                  <a:avLst/>
                </a:prstGeom>
                <a:noFill/>
                <a:ln w="25400">
                  <a:solidFill>
                    <a:srgbClr val="CDCCCC">
                      <a:alpha val="29803"/>
                    </a:srgbClr>
                  </a:solidFill>
                  <a:miter lim="800000"/>
                </a:ln>
              </p:spPr>
              <p:txBody>
                <a:bodyPr lIns="0" tIns="0" rIns="0" bIns="0"/>
                <a:lstStyle/>
                <a:p>
                  <a:endParaRPr lang="en-US" sz="900"/>
                </a:p>
              </p:txBody>
            </p:sp>
            <p:sp>
              <p:nvSpPr>
                <p:cNvPr id="47" name="Line 25"/>
                <p:cNvSpPr>
                  <a:spLocks noChangeShapeType="1"/>
                </p:cNvSpPr>
                <p:nvPr/>
              </p:nvSpPr>
              <p:spPr bwMode="auto">
                <a:xfrm rot="10800000" flipH="1">
                  <a:off x="6287294" y="5295900"/>
                  <a:ext cx="2275681" cy="0"/>
                </a:xfrm>
                <a:prstGeom prst="line">
                  <a:avLst/>
                </a:prstGeom>
                <a:noFill/>
                <a:ln w="25400">
                  <a:solidFill>
                    <a:srgbClr val="CDCCCC">
                      <a:alpha val="29803"/>
                    </a:srgbClr>
                  </a:solidFill>
                  <a:miter lim="800000"/>
                </a:ln>
              </p:spPr>
              <p:txBody>
                <a:bodyPr lIns="0" tIns="0" rIns="0" bIns="0"/>
                <a:lstStyle/>
                <a:p>
                  <a:endParaRPr lang="en-US" sz="900"/>
                </a:p>
              </p:txBody>
            </p:sp>
            <p:sp>
              <p:nvSpPr>
                <p:cNvPr id="65" name="Rectangle 43"/>
                <p:cNvSpPr/>
                <p:nvPr/>
              </p:nvSpPr>
              <p:spPr bwMode="auto">
                <a:xfrm>
                  <a:off x="6950075" y="4524118"/>
                  <a:ext cx="1214884" cy="184666"/>
                </a:xfrm>
                <a:prstGeom prst="rect">
                  <a:avLst/>
                </a:prstGeom>
                <a:noFill/>
                <a:ln>
                  <a:noFill/>
                </a:ln>
              </p:spPr>
              <p:txBody>
                <a:bodyPr wrap="none" lIns="0" tIns="0" rIns="0" bIns="0" anchor="ctr">
                  <a:spAutoFit/>
                </a:bodyPr>
                <a:lstStyle/>
                <a:p>
                  <a:r>
                    <a:rPr lang="en-US" sz="1200">
                      <a:solidFill>
                        <a:srgbClr val="959595"/>
                      </a:solidFill>
                      <a:latin typeface="Source Sans Pro" charset="0"/>
                      <a:ea typeface="MS PGothic" panose="020B0600070205080204" charset="-128"/>
                      <a:cs typeface="MS PGothic" panose="020B0600070205080204" charset="-128"/>
                      <a:sym typeface="Source Sans Pro" charset="0"/>
                    </a:rPr>
                    <a:t>Lorem ipsum dolor</a:t>
                  </a:r>
                </a:p>
              </p:txBody>
            </p:sp>
            <p:sp>
              <p:nvSpPr>
                <p:cNvPr id="66" name="Rectangle 44"/>
                <p:cNvSpPr/>
                <p:nvPr/>
              </p:nvSpPr>
              <p:spPr bwMode="auto">
                <a:xfrm>
                  <a:off x="6950075" y="4981318"/>
                  <a:ext cx="1214884" cy="184666"/>
                </a:xfrm>
                <a:prstGeom prst="rect">
                  <a:avLst/>
                </a:prstGeom>
                <a:noFill/>
                <a:ln>
                  <a:noFill/>
                </a:ln>
              </p:spPr>
              <p:txBody>
                <a:bodyPr wrap="none" lIns="0" tIns="0" rIns="0" bIns="0" anchor="ctr">
                  <a:spAutoFit/>
                </a:bodyPr>
                <a:lstStyle/>
                <a:p>
                  <a:r>
                    <a:rPr lang="en-US" sz="1200">
                      <a:solidFill>
                        <a:srgbClr val="959595"/>
                      </a:solidFill>
                      <a:latin typeface="Source Sans Pro" charset="0"/>
                      <a:ea typeface="MS PGothic" panose="020B0600070205080204" charset="-128"/>
                      <a:cs typeface="MS PGothic" panose="020B0600070205080204" charset="-128"/>
                      <a:sym typeface="Source Sans Pro" charset="0"/>
                    </a:rPr>
                    <a:t>Lorem ipsum dolor</a:t>
                  </a:r>
                </a:p>
              </p:txBody>
            </p:sp>
            <p:sp>
              <p:nvSpPr>
                <p:cNvPr id="67" name="Rectangle 45"/>
                <p:cNvSpPr/>
                <p:nvPr/>
              </p:nvSpPr>
              <p:spPr bwMode="auto">
                <a:xfrm>
                  <a:off x="6950075" y="5425818"/>
                  <a:ext cx="1214884" cy="184666"/>
                </a:xfrm>
                <a:prstGeom prst="rect">
                  <a:avLst/>
                </a:prstGeom>
                <a:noFill/>
                <a:ln>
                  <a:noFill/>
                </a:ln>
              </p:spPr>
              <p:txBody>
                <a:bodyPr wrap="none" lIns="0" tIns="0" rIns="0" bIns="0" anchor="ctr">
                  <a:spAutoFit/>
                </a:bodyPr>
                <a:lstStyle/>
                <a:p>
                  <a:r>
                    <a:rPr lang="en-US" sz="1200">
                      <a:solidFill>
                        <a:srgbClr val="959595"/>
                      </a:solidFill>
                      <a:latin typeface="Source Sans Pro" charset="0"/>
                      <a:ea typeface="MS PGothic" panose="020B0600070205080204" charset="-128"/>
                      <a:cs typeface="MS PGothic" panose="020B0600070205080204" charset="-128"/>
                      <a:sym typeface="Source Sans Pro" charset="0"/>
                    </a:rPr>
                    <a:t>Lorem ipsum dolor</a:t>
                  </a:r>
                </a:p>
              </p:txBody>
            </p:sp>
            <p:sp>
              <p:nvSpPr>
                <p:cNvPr id="68" name="AutoShape 46"/>
                <p:cNvSpPr/>
                <p:nvPr/>
              </p:nvSpPr>
              <p:spPr bwMode="auto">
                <a:xfrm>
                  <a:off x="6597650" y="4555332"/>
                  <a:ext cx="139700" cy="114300"/>
                </a:xfrm>
                <a:custGeom>
                  <a:avLst/>
                  <a:gdLst>
                    <a:gd name="T0" fmla="*/ 0 w 21600"/>
                    <a:gd name="T1" fmla="*/ 121486 h 21600"/>
                    <a:gd name="T2" fmla="*/ 103714 w 21600"/>
                    <a:gd name="T3" fmla="*/ 228600 h 21600"/>
                    <a:gd name="T4" fmla="*/ 27940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a:moveTo>
                        <a:pt x="0" y="11479"/>
                      </a:moveTo>
                      <a:lnTo>
                        <a:pt x="8018" y="21600"/>
                      </a:lnTo>
                      <a:lnTo>
                        <a:pt x="21600" y="0"/>
                      </a:lnTo>
                    </a:path>
                  </a:pathLst>
                </a:custGeom>
                <a:solidFill>
                  <a:srgbClr val="F6ABA5"/>
                </a:solidFill>
                <a:ln w="76200" cap="flat">
                  <a:solidFill>
                    <a:srgbClr val="F6ABA5"/>
                  </a:solidFill>
                  <a:prstDash val="solid"/>
                  <a:miter lim="800000"/>
                  <a:headEnd type="none" w="med" len="med"/>
                  <a:tailEnd type="none" w="med" len="med"/>
                </a:ln>
              </p:spPr>
              <p:txBody>
                <a:bodyPr lIns="0" tIns="0" rIns="0" bIns="0"/>
                <a:lstStyle/>
                <a:p>
                  <a:endParaRPr lang="en-US" sz="900"/>
                </a:p>
              </p:txBody>
            </p:sp>
            <p:sp>
              <p:nvSpPr>
                <p:cNvPr id="69" name="AutoShape 47"/>
                <p:cNvSpPr/>
                <p:nvPr/>
              </p:nvSpPr>
              <p:spPr bwMode="auto">
                <a:xfrm>
                  <a:off x="6597650" y="4997450"/>
                  <a:ext cx="139700" cy="114300"/>
                </a:xfrm>
                <a:custGeom>
                  <a:avLst/>
                  <a:gdLst>
                    <a:gd name="T0" fmla="*/ 0 w 21600"/>
                    <a:gd name="T1" fmla="*/ 121486 h 21600"/>
                    <a:gd name="T2" fmla="*/ 103714 w 21600"/>
                    <a:gd name="T3" fmla="*/ 228600 h 21600"/>
                    <a:gd name="T4" fmla="*/ 27940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a:moveTo>
                        <a:pt x="0" y="11479"/>
                      </a:moveTo>
                      <a:lnTo>
                        <a:pt x="8018" y="21600"/>
                      </a:lnTo>
                      <a:lnTo>
                        <a:pt x="21600" y="0"/>
                      </a:lnTo>
                    </a:path>
                  </a:pathLst>
                </a:custGeom>
                <a:solidFill>
                  <a:srgbClr val="F6ABA5"/>
                </a:solidFill>
                <a:ln w="76200" cap="flat">
                  <a:solidFill>
                    <a:srgbClr val="F6ABA5"/>
                  </a:solidFill>
                  <a:prstDash val="solid"/>
                  <a:miter lim="800000"/>
                  <a:headEnd type="none" w="med" len="med"/>
                  <a:tailEnd type="none" w="med" len="med"/>
                </a:ln>
              </p:spPr>
              <p:txBody>
                <a:bodyPr lIns="0" tIns="0" rIns="0" bIns="0"/>
                <a:lstStyle/>
                <a:p>
                  <a:endParaRPr lang="en-US" sz="900"/>
                </a:p>
              </p:txBody>
            </p:sp>
            <p:sp>
              <p:nvSpPr>
                <p:cNvPr id="70" name="AutoShape 48"/>
                <p:cNvSpPr/>
                <p:nvPr/>
              </p:nvSpPr>
              <p:spPr bwMode="auto">
                <a:xfrm>
                  <a:off x="6597650" y="5441950"/>
                  <a:ext cx="139700" cy="114300"/>
                </a:xfrm>
                <a:custGeom>
                  <a:avLst/>
                  <a:gdLst>
                    <a:gd name="T0" fmla="*/ 0 w 21600"/>
                    <a:gd name="T1" fmla="*/ 121486 h 21600"/>
                    <a:gd name="T2" fmla="*/ 103714 w 21600"/>
                    <a:gd name="T3" fmla="*/ 228600 h 21600"/>
                    <a:gd name="T4" fmla="*/ 27940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a:moveTo>
                        <a:pt x="0" y="11479"/>
                      </a:moveTo>
                      <a:lnTo>
                        <a:pt x="8018" y="21600"/>
                      </a:lnTo>
                      <a:lnTo>
                        <a:pt x="21600" y="0"/>
                      </a:lnTo>
                    </a:path>
                  </a:pathLst>
                </a:custGeom>
                <a:solidFill>
                  <a:srgbClr val="F6ABA5"/>
                </a:solidFill>
                <a:ln w="76200" cap="flat">
                  <a:solidFill>
                    <a:srgbClr val="F6ABA5"/>
                  </a:solidFill>
                  <a:prstDash val="solid"/>
                  <a:miter lim="800000"/>
                  <a:headEnd type="none" w="med" len="med"/>
                  <a:tailEnd type="none" w="med" len="med"/>
                </a:ln>
              </p:spPr>
              <p:txBody>
                <a:bodyPr lIns="0" tIns="0" rIns="0" bIns="0"/>
                <a:lstStyle/>
                <a:p>
                  <a:endParaRPr lang="en-US" sz="900"/>
                </a:p>
              </p:txBody>
            </p:sp>
            <p:sp>
              <p:nvSpPr>
                <p:cNvPr id="79" name="AutoShape 62"/>
                <p:cNvSpPr/>
                <p:nvPr/>
              </p:nvSpPr>
              <p:spPr bwMode="auto">
                <a:xfrm>
                  <a:off x="6216650" y="2025650"/>
                  <a:ext cx="2438400" cy="3822700"/>
                </a:xfrm>
                <a:prstGeom prst="roundRect">
                  <a:avLst>
                    <a:gd name="adj" fmla="val 2343"/>
                  </a:avLst>
                </a:prstGeom>
                <a:noFill/>
                <a:ln w="38100">
                  <a:solidFill>
                    <a:srgbClr val="CDCCCC"/>
                  </a:solidFill>
                  <a:miter lim="800000"/>
                </a:ln>
              </p:spPr>
              <p:txBody>
                <a:bodyPr lIns="0" tIns="0" rIns="0" bIns="0"/>
                <a:lstStyle/>
                <a:p>
                  <a:endParaRPr lang="en-US" sz="900"/>
                </a:p>
              </p:txBody>
            </p:sp>
            <p:sp>
              <p:nvSpPr>
                <p:cNvPr id="83" name="Line 15"/>
                <p:cNvSpPr>
                  <a:spLocks noChangeShapeType="1"/>
                </p:cNvSpPr>
                <p:nvPr/>
              </p:nvSpPr>
              <p:spPr bwMode="auto">
                <a:xfrm rot="10800000" flipH="1">
                  <a:off x="6285930" y="4415243"/>
                  <a:ext cx="2275682" cy="794"/>
                </a:xfrm>
                <a:prstGeom prst="line">
                  <a:avLst/>
                </a:prstGeom>
                <a:noFill/>
                <a:ln w="25400">
                  <a:solidFill>
                    <a:srgbClr val="CDCCCC">
                      <a:alpha val="50195"/>
                    </a:srgbClr>
                  </a:solidFill>
                  <a:miter lim="800000"/>
                </a:ln>
              </p:spPr>
              <p:txBody>
                <a:bodyPr lIns="0" tIns="0" rIns="0" bIns="0"/>
                <a:lstStyle/>
                <a:p>
                  <a:endParaRPr lang="en-US" sz="900"/>
                </a:p>
              </p:txBody>
            </p:sp>
            <p:sp>
              <p:nvSpPr>
                <p:cNvPr id="85" name="Text Box 7"/>
                <p:cNvSpPr txBox="1">
                  <a:spLocks noChangeArrowheads="1"/>
                </p:cNvSpPr>
                <p:nvPr/>
              </p:nvSpPr>
              <p:spPr bwMode="auto">
                <a:xfrm>
                  <a:off x="7087059" y="3837698"/>
                  <a:ext cx="658339" cy="508195"/>
                </a:xfrm>
                <a:prstGeom prst="rect">
                  <a:avLst/>
                </a:prstGeom>
                <a:noFill/>
                <a:ln w="9525">
                  <a:noFill/>
                  <a:miter lim="800000"/>
                </a:ln>
              </p:spPr>
              <p:txBody>
                <a:bodyPr wrap="none" lIns="46078" tIns="23040" rIns="46078" bIns="23040">
                  <a:spAutoFit/>
                </a:bodyPr>
                <a:lstStyle/>
                <a:p>
                  <a:pPr algn="ctr" defTabSz="1096645"/>
                  <a:r>
                    <a:rPr lang="en-CA" sz="3000" spc="604" dirty="0" smtClean="0">
                      <a:solidFill>
                        <a:srgbClr val="F6ABA5"/>
                      </a:solidFill>
                      <a:latin typeface="Impact" panose="020B0806030902050204" pitchFamily="34" charset="0"/>
                      <a:ea typeface="造字工房悦黑演示版常规体" pitchFamily="50" charset="-122"/>
                      <a:cs typeface="Open Sans" panose="020B0606030504020204" pitchFamily="34" charset="0"/>
                    </a:rPr>
                    <a:t>03</a:t>
                  </a:r>
                  <a:endParaRPr lang="en-CA" sz="3000" spc="604" dirty="0">
                    <a:solidFill>
                      <a:srgbClr val="F6ABA5"/>
                    </a:solidFill>
                    <a:latin typeface="Impact" panose="020B0806030902050204" pitchFamily="34" charset="0"/>
                    <a:ea typeface="造字工房悦黑演示版常规体" pitchFamily="50" charset="-122"/>
                    <a:cs typeface="Open Sans" panose="020B0606030504020204" pitchFamily="34" charset="0"/>
                  </a:endParaRPr>
                </a:p>
              </p:txBody>
            </p:sp>
          </p:grpSp>
        </p:grpSp>
      </p:grpSp>
      <p:grpSp>
        <p:nvGrpSpPr>
          <p:cNvPr id="98" name="组合 97"/>
          <p:cNvGrpSpPr/>
          <p:nvPr/>
        </p:nvGrpSpPr>
        <p:grpSpPr>
          <a:xfrm>
            <a:off x="8902700" y="2025650"/>
            <a:ext cx="2438400" cy="3822700"/>
            <a:chOff x="8902700" y="2025650"/>
            <a:chExt cx="2438400" cy="3822700"/>
          </a:xfrm>
        </p:grpSpPr>
        <p:sp>
          <p:nvSpPr>
            <p:cNvPr id="27" name="AutoShape 5"/>
            <p:cNvSpPr/>
            <p:nvPr/>
          </p:nvSpPr>
          <p:spPr bwMode="auto">
            <a:xfrm>
              <a:off x="8993188" y="2127250"/>
              <a:ext cx="2252663" cy="1460500"/>
            </a:xfrm>
            <a:prstGeom prst="roundRect">
              <a:avLst>
                <a:gd name="adj" fmla="val 3912"/>
              </a:avLst>
            </a:prstGeom>
            <a:solidFill>
              <a:srgbClr val="E95283"/>
            </a:solidFill>
            <a:ln w="25400">
              <a:solidFill>
                <a:schemeClr val="tx1">
                  <a:alpha val="0"/>
                </a:schemeClr>
              </a:solidFill>
              <a:miter lim="800000"/>
            </a:ln>
          </p:spPr>
          <p:txBody>
            <a:bodyPr lIns="0" tIns="0" rIns="0" bIns="0"/>
            <a:lstStyle/>
            <a:p>
              <a:endParaRPr lang="en-US" sz="900"/>
            </a:p>
          </p:txBody>
        </p:sp>
        <p:grpSp>
          <p:nvGrpSpPr>
            <p:cNvPr id="90" name="组合 89"/>
            <p:cNvGrpSpPr/>
            <p:nvPr/>
          </p:nvGrpSpPr>
          <p:grpSpPr>
            <a:xfrm>
              <a:off x="8902700" y="2025650"/>
              <a:ext cx="2438400" cy="3822700"/>
              <a:chOff x="8902700" y="2025650"/>
              <a:chExt cx="2438400" cy="3822700"/>
            </a:xfrm>
          </p:grpSpPr>
          <p:sp>
            <p:nvSpPr>
              <p:cNvPr id="49" name="Line 27"/>
              <p:cNvSpPr>
                <a:spLocks noChangeShapeType="1"/>
              </p:cNvSpPr>
              <p:nvPr/>
            </p:nvSpPr>
            <p:spPr bwMode="auto">
              <a:xfrm rot="10800000" flipH="1">
                <a:off x="8978900" y="4393407"/>
                <a:ext cx="2274888" cy="794"/>
              </a:xfrm>
              <a:prstGeom prst="line">
                <a:avLst/>
              </a:prstGeom>
              <a:noFill/>
              <a:ln w="25400">
                <a:solidFill>
                  <a:srgbClr val="CDCCCC">
                    <a:alpha val="50195"/>
                  </a:srgbClr>
                </a:solidFill>
                <a:miter lim="800000"/>
              </a:ln>
            </p:spPr>
            <p:txBody>
              <a:bodyPr lIns="0" tIns="0" rIns="0" bIns="0"/>
              <a:lstStyle/>
              <a:p>
                <a:endParaRPr lang="en-US" sz="900"/>
              </a:p>
            </p:txBody>
          </p:sp>
          <p:sp>
            <p:nvSpPr>
              <p:cNvPr id="50" name="Line 28"/>
              <p:cNvSpPr>
                <a:spLocks noChangeShapeType="1"/>
              </p:cNvSpPr>
              <p:nvPr/>
            </p:nvSpPr>
            <p:spPr bwMode="auto">
              <a:xfrm rot="10800000" flipH="1">
                <a:off x="8979694" y="4838700"/>
                <a:ext cx="2275681" cy="0"/>
              </a:xfrm>
              <a:prstGeom prst="line">
                <a:avLst/>
              </a:prstGeom>
              <a:noFill/>
              <a:ln w="25400">
                <a:solidFill>
                  <a:srgbClr val="CDCCCC">
                    <a:alpha val="29803"/>
                  </a:srgbClr>
                </a:solidFill>
                <a:miter lim="800000"/>
              </a:ln>
            </p:spPr>
            <p:txBody>
              <a:bodyPr lIns="0" tIns="0" rIns="0" bIns="0"/>
              <a:lstStyle/>
              <a:p>
                <a:endParaRPr lang="en-US" sz="900"/>
              </a:p>
            </p:txBody>
          </p:sp>
          <p:sp>
            <p:nvSpPr>
              <p:cNvPr id="51" name="Line 29"/>
              <p:cNvSpPr>
                <a:spLocks noChangeShapeType="1"/>
              </p:cNvSpPr>
              <p:nvPr/>
            </p:nvSpPr>
            <p:spPr bwMode="auto">
              <a:xfrm rot="10800000" flipH="1">
                <a:off x="8979694" y="5295900"/>
                <a:ext cx="2275681" cy="0"/>
              </a:xfrm>
              <a:prstGeom prst="line">
                <a:avLst/>
              </a:prstGeom>
              <a:noFill/>
              <a:ln w="25400">
                <a:solidFill>
                  <a:srgbClr val="CDCCCC">
                    <a:alpha val="29803"/>
                  </a:srgbClr>
                </a:solidFill>
                <a:miter lim="800000"/>
              </a:ln>
            </p:spPr>
            <p:txBody>
              <a:bodyPr lIns="0" tIns="0" rIns="0" bIns="0"/>
              <a:lstStyle/>
              <a:p>
                <a:endParaRPr lang="en-US" sz="900"/>
              </a:p>
            </p:txBody>
          </p:sp>
          <p:sp>
            <p:nvSpPr>
              <p:cNvPr id="71" name="Rectangle 49"/>
              <p:cNvSpPr/>
              <p:nvPr/>
            </p:nvSpPr>
            <p:spPr bwMode="auto">
              <a:xfrm>
                <a:off x="9604375" y="4524118"/>
                <a:ext cx="1214884" cy="184666"/>
              </a:xfrm>
              <a:prstGeom prst="rect">
                <a:avLst/>
              </a:prstGeom>
              <a:noFill/>
              <a:ln>
                <a:noFill/>
              </a:ln>
            </p:spPr>
            <p:txBody>
              <a:bodyPr wrap="none" lIns="0" tIns="0" rIns="0" bIns="0" anchor="ctr">
                <a:spAutoFit/>
              </a:bodyPr>
              <a:lstStyle/>
              <a:p>
                <a:r>
                  <a:rPr lang="en-US" sz="1200" dirty="0">
                    <a:solidFill>
                      <a:srgbClr val="959595"/>
                    </a:solidFill>
                    <a:latin typeface="Source Sans Pro" charset="0"/>
                    <a:ea typeface="MS PGothic" panose="020B0600070205080204" charset="-128"/>
                    <a:cs typeface="MS PGothic" panose="020B0600070205080204" charset="-128"/>
                    <a:sym typeface="Source Sans Pro" charset="0"/>
                  </a:rPr>
                  <a:t>Lorem ipsum dolor</a:t>
                </a:r>
              </a:p>
            </p:txBody>
          </p:sp>
          <p:sp>
            <p:nvSpPr>
              <p:cNvPr id="72" name="Rectangle 50"/>
              <p:cNvSpPr/>
              <p:nvPr/>
            </p:nvSpPr>
            <p:spPr bwMode="auto">
              <a:xfrm>
                <a:off x="9604375" y="4981318"/>
                <a:ext cx="1214884" cy="184666"/>
              </a:xfrm>
              <a:prstGeom prst="rect">
                <a:avLst/>
              </a:prstGeom>
              <a:noFill/>
              <a:ln>
                <a:noFill/>
              </a:ln>
            </p:spPr>
            <p:txBody>
              <a:bodyPr wrap="none" lIns="0" tIns="0" rIns="0" bIns="0" anchor="ctr">
                <a:spAutoFit/>
              </a:bodyPr>
              <a:lstStyle/>
              <a:p>
                <a:r>
                  <a:rPr lang="en-US" sz="1200">
                    <a:solidFill>
                      <a:srgbClr val="959595"/>
                    </a:solidFill>
                    <a:latin typeface="Source Sans Pro" charset="0"/>
                    <a:ea typeface="MS PGothic" panose="020B0600070205080204" charset="-128"/>
                    <a:cs typeface="MS PGothic" panose="020B0600070205080204" charset="-128"/>
                    <a:sym typeface="Source Sans Pro" charset="0"/>
                  </a:rPr>
                  <a:t>Lorem ipsum dolor</a:t>
                </a:r>
              </a:p>
            </p:txBody>
          </p:sp>
          <p:sp>
            <p:nvSpPr>
              <p:cNvPr id="73" name="Rectangle 51"/>
              <p:cNvSpPr/>
              <p:nvPr/>
            </p:nvSpPr>
            <p:spPr bwMode="auto">
              <a:xfrm>
                <a:off x="9604375" y="5425818"/>
                <a:ext cx="1214884" cy="184666"/>
              </a:xfrm>
              <a:prstGeom prst="rect">
                <a:avLst/>
              </a:prstGeom>
              <a:noFill/>
              <a:ln>
                <a:noFill/>
              </a:ln>
            </p:spPr>
            <p:txBody>
              <a:bodyPr wrap="none" lIns="0" tIns="0" rIns="0" bIns="0" anchor="ctr">
                <a:spAutoFit/>
              </a:bodyPr>
              <a:lstStyle/>
              <a:p>
                <a:r>
                  <a:rPr lang="en-US" sz="1200">
                    <a:solidFill>
                      <a:srgbClr val="959595"/>
                    </a:solidFill>
                    <a:latin typeface="Source Sans Pro" charset="0"/>
                    <a:ea typeface="MS PGothic" panose="020B0600070205080204" charset="-128"/>
                    <a:cs typeface="MS PGothic" panose="020B0600070205080204" charset="-128"/>
                    <a:sym typeface="Source Sans Pro" charset="0"/>
                  </a:rPr>
                  <a:t>Lorem ipsum dolor</a:t>
                </a:r>
              </a:p>
            </p:txBody>
          </p:sp>
          <p:sp>
            <p:nvSpPr>
              <p:cNvPr id="74" name="AutoShape 52"/>
              <p:cNvSpPr/>
              <p:nvPr/>
            </p:nvSpPr>
            <p:spPr bwMode="auto">
              <a:xfrm>
                <a:off x="9251950" y="4555332"/>
                <a:ext cx="139700" cy="114300"/>
              </a:xfrm>
              <a:custGeom>
                <a:avLst/>
                <a:gdLst>
                  <a:gd name="T0" fmla="*/ 0 w 21600"/>
                  <a:gd name="T1" fmla="*/ 121486 h 21600"/>
                  <a:gd name="T2" fmla="*/ 103714 w 21600"/>
                  <a:gd name="T3" fmla="*/ 228600 h 21600"/>
                  <a:gd name="T4" fmla="*/ 27940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a:moveTo>
                      <a:pt x="0" y="11479"/>
                    </a:moveTo>
                    <a:lnTo>
                      <a:pt x="8018" y="21600"/>
                    </a:lnTo>
                    <a:lnTo>
                      <a:pt x="21600" y="0"/>
                    </a:lnTo>
                  </a:path>
                </a:pathLst>
              </a:custGeom>
              <a:solidFill>
                <a:srgbClr val="F6ABA5"/>
              </a:solidFill>
              <a:ln w="76200" cap="flat">
                <a:solidFill>
                  <a:srgbClr val="F6ABA5"/>
                </a:solidFill>
                <a:prstDash val="solid"/>
                <a:miter lim="800000"/>
                <a:headEnd type="none" w="med" len="med"/>
                <a:tailEnd type="none" w="med" len="med"/>
              </a:ln>
            </p:spPr>
            <p:txBody>
              <a:bodyPr lIns="0" tIns="0" rIns="0" bIns="0"/>
              <a:lstStyle/>
              <a:p>
                <a:endParaRPr lang="en-US" sz="900"/>
              </a:p>
            </p:txBody>
          </p:sp>
          <p:sp>
            <p:nvSpPr>
              <p:cNvPr id="75" name="AutoShape 53"/>
              <p:cNvSpPr/>
              <p:nvPr/>
            </p:nvSpPr>
            <p:spPr bwMode="auto">
              <a:xfrm>
                <a:off x="9251950" y="4997450"/>
                <a:ext cx="139700" cy="114300"/>
              </a:xfrm>
              <a:custGeom>
                <a:avLst/>
                <a:gdLst>
                  <a:gd name="T0" fmla="*/ 0 w 21600"/>
                  <a:gd name="T1" fmla="*/ 121486 h 21600"/>
                  <a:gd name="T2" fmla="*/ 103714 w 21600"/>
                  <a:gd name="T3" fmla="*/ 228600 h 21600"/>
                  <a:gd name="T4" fmla="*/ 27940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a:moveTo>
                      <a:pt x="0" y="11479"/>
                    </a:moveTo>
                    <a:lnTo>
                      <a:pt x="8018" y="21600"/>
                    </a:lnTo>
                    <a:lnTo>
                      <a:pt x="21600" y="0"/>
                    </a:lnTo>
                  </a:path>
                </a:pathLst>
              </a:custGeom>
              <a:solidFill>
                <a:srgbClr val="F6ABA5"/>
              </a:solidFill>
              <a:ln w="76200" cap="flat">
                <a:solidFill>
                  <a:srgbClr val="F6ABA5"/>
                </a:solidFill>
                <a:prstDash val="solid"/>
                <a:miter lim="800000"/>
                <a:headEnd type="none" w="med" len="med"/>
                <a:tailEnd type="none" w="med" len="med"/>
              </a:ln>
            </p:spPr>
            <p:txBody>
              <a:bodyPr lIns="0" tIns="0" rIns="0" bIns="0"/>
              <a:lstStyle/>
              <a:p>
                <a:endParaRPr lang="en-US" sz="900"/>
              </a:p>
            </p:txBody>
          </p:sp>
          <p:sp>
            <p:nvSpPr>
              <p:cNvPr id="76" name="AutoShape 54"/>
              <p:cNvSpPr/>
              <p:nvPr/>
            </p:nvSpPr>
            <p:spPr bwMode="auto">
              <a:xfrm>
                <a:off x="9251950" y="5441950"/>
                <a:ext cx="139700" cy="114300"/>
              </a:xfrm>
              <a:custGeom>
                <a:avLst/>
                <a:gdLst>
                  <a:gd name="T0" fmla="*/ 0 w 21600"/>
                  <a:gd name="T1" fmla="*/ 121486 h 21600"/>
                  <a:gd name="T2" fmla="*/ 103714 w 21600"/>
                  <a:gd name="T3" fmla="*/ 228600 h 21600"/>
                  <a:gd name="T4" fmla="*/ 27940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a:moveTo>
                      <a:pt x="0" y="11479"/>
                    </a:moveTo>
                    <a:lnTo>
                      <a:pt x="8018" y="21600"/>
                    </a:lnTo>
                    <a:lnTo>
                      <a:pt x="21600" y="0"/>
                    </a:lnTo>
                  </a:path>
                </a:pathLst>
              </a:custGeom>
              <a:solidFill>
                <a:srgbClr val="F6ABA5"/>
              </a:solidFill>
              <a:ln w="76200" cap="flat">
                <a:solidFill>
                  <a:srgbClr val="F6ABA5"/>
                </a:solidFill>
                <a:prstDash val="solid"/>
                <a:miter lim="800000"/>
                <a:headEnd type="none" w="med" len="med"/>
                <a:tailEnd type="none" w="med" len="med"/>
              </a:ln>
            </p:spPr>
            <p:txBody>
              <a:bodyPr lIns="0" tIns="0" rIns="0" bIns="0"/>
              <a:lstStyle/>
              <a:p>
                <a:endParaRPr lang="en-US" sz="900"/>
              </a:p>
            </p:txBody>
          </p:sp>
          <p:sp>
            <p:nvSpPr>
              <p:cNvPr id="80" name="AutoShape 63"/>
              <p:cNvSpPr/>
              <p:nvPr/>
            </p:nvSpPr>
            <p:spPr bwMode="auto">
              <a:xfrm>
                <a:off x="8902700" y="2025650"/>
                <a:ext cx="2438400" cy="3822700"/>
              </a:xfrm>
              <a:prstGeom prst="roundRect">
                <a:avLst>
                  <a:gd name="adj" fmla="val 2343"/>
                </a:avLst>
              </a:prstGeom>
              <a:noFill/>
              <a:ln w="38100">
                <a:solidFill>
                  <a:srgbClr val="CDCCCC"/>
                </a:solidFill>
                <a:miter lim="800000"/>
              </a:ln>
            </p:spPr>
            <p:txBody>
              <a:bodyPr lIns="0" tIns="0" rIns="0" bIns="0"/>
              <a:lstStyle/>
              <a:p>
                <a:endParaRPr lang="en-US" sz="900"/>
              </a:p>
            </p:txBody>
          </p:sp>
          <p:sp>
            <p:nvSpPr>
              <p:cNvPr id="11" name="TextBox 33"/>
              <p:cNvSpPr txBox="1"/>
              <p:nvPr/>
            </p:nvSpPr>
            <p:spPr>
              <a:xfrm>
                <a:off x="9312105" y="2496140"/>
                <a:ext cx="1749197" cy="830997"/>
              </a:xfrm>
              <a:prstGeom prst="rect">
                <a:avLst/>
              </a:prstGeom>
              <a:noFill/>
            </p:spPr>
            <p:txBody>
              <a:bodyPr wrap="none" rtlCol="0">
                <a:spAutoFit/>
              </a:bodyPr>
              <a:lstStyle/>
              <a:p>
                <a:pPr algn="ctr">
                  <a:lnSpc>
                    <a:spcPct val="150000"/>
                  </a:lnSpc>
                </a:pPr>
                <a:r>
                  <a:rPr lang="zh-CN" altLang="en-US" sz="2400" b="1" spc="300" dirty="0">
                    <a:solidFill>
                      <a:schemeClr val="bg1"/>
                    </a:solidFill>
                    <a:latin typeface="微软雅黑" panose="020B0503020204020204" pitchFamily="34" charset="-122"/>
                    <a:ea typeface="微软雅黑" panose="020B0503020204020204" pitchFamily="34" charset="-122"/>
                    <a:cs typeface="Nexa Bold" charset="0"/>
                  </a:rPr>
                  <a:t>产品服务 </a:t>
                </a:r>
              </a:p>
              <a:p>
                <a:pPr algn="ctr">
                  <a:lnSpc>
                    <a:spcPct val="150000"/>
                  </a:lnSpc>
                </a:pPr>
                <a:r>
                  <a:rPr lang="en-US" sz="800" spc="300" dirty="0">
                    <a:solidFill>
                      <a:schemeClr val="bg1"/>
                    </a:solidFill>
                    <a:latin typeface="Nexa Bold" charset="0"/>
                    <a:ea typeface="Nexa Bold" charset="0"/>
                    <a:cs typeface="Nexa Bold" charset="0"/>
                  </a:rPr>
                  <a:t>PRODUCT/SERVICE</a:t>
                </a:r>
              </a:p>
            </p:txBody>
          </p:sp>
          <p:sp>
            <p:nvSpPr>
              <p:cNvPr id="84" name="Line 19"/>
              <p:cNvSpPr>
                <a:spLocks noChangeShapeType="1"/>
              </p:cNvSpPr>
              <p:nvPr/>
            </p:nvSpPr>
            <p:spPr bwMode="auto">
              <a:xfrm rot="10800000" flipH="1">
                <a:off x="8960867" y="4415243"/>
                <a:ext cx="2274888" cy="794"/>
              </a:xfrm>
              <a:prstGeom prst="line">
                <a:avLst/>
              </a:prstGeom>
              <a:noFill/>
              <a:ln w="25400">
                <a:solidFill>
                  <a:srgbClr val="CDCCCC">
                    <a:alpha val="50195"/>
                  </a:srgbClr>
                </a:solidFill>
                <a:miter lim="800000"/>
              </a:ln>
            </p:spPr>
            <p:txBody>
              <a:bodyPr lIns="0" tIns="0" rIns="0" bIns="0"/>
              <a:lstStyle/>
              <a:p>
                <a:endParaRPr lang="en-US" sz="900"/>
              </a:p>
            </p:txBody>
          </p:sp>
          <p:sp>
            <p:nvSpPr>
              <p:cNvPr id="86" name="Text Box 7"/>
              <p:cNvSpPr txBox="1">
                <a:spLocks noChangeArrowheads="1"/>
              </p:cNvSpPr>
              <p:nvPr/>
            </p:nvSpPr>
            <p:spPr bwMode="auto">
              <a:xfrm>
                <a:off x="9799802" y="3829014"/>
                <a:ext cx="647118" cy="508195"/>
              </a:xfrm>
              <a:prstGeom prst="rect">
                <a:avLst/>
              </a:prstGeom>
              <a:noFill/>
              <a:ln w="9525">
                <a:noFill/>
                <a:miter lim="800000"/>
              </a:ln>
            </p:spPr>
            <p:txBody>
              <a:bodyPr wrap="none" lIns="46078" tIns="23040" rIns="46078" bIns="23040">
                <a:spAutoFit/>
              </a:bodyPr>
              <a:lstStyle/>
              <a:p>
                <a:pPr algn="ctr" defTabSz="1096645"/>
                <a:r>
                  <a:rPr lang="en-CA" sz="3000" spc="604" dirty="0" smtClean="0">
                    <a:latin typeface="Impact" panose="020B0806030902050204" pitchFamily="34" charset="0"/>
                    <a:ea typeface="造字工房悦黑演示版常规体" pitchFamily="50" charset="-122"/>
                    <a:cs typeface="Open Sans" panose="020B0606030504020204" pitchFamily="34" charset="0"/>
                  </a:rPr>
                  <a:t>04</a:t>
                </a:r>
                <a:endParaRPr lang="en-CA" sz="3000" spc="604" dirty="0">
                  <a:latin typeface="Impact" panose="020B0806030902050204" pitchFamily="34" charset="0"/>
                  <a:ea typeface="造字工房悦黑演示版常规体" pitchFamily="50" charset="-122"/>
                  <a:cs typeface="Open Sans" panose="020B0606030504020204" pitchFamily="34" charset="0"/>
                </a:endParaRPr>
              </a:p>
            </p:txBody>
          </p:sp>
        </p:grpSp>
      </p:grpSp>
      <p:sp>
        <p:nvSpPr>
          <p:cNvPr id="99" name="TextBox 65"/>
          <p:cNvSpPr txBox="1"/>
          <p:nvPr/>
        </p:nvSpPr>
        <p:spPr>
          <a:xfrm>
            <a:off x="9243799" y="8005395"/>
            <a:ext cx="877163" cy="369332"/>
          </a:xfrm>
          <a:prstGeom prst="rect">
            <a:avLst/>
          </a:prstGeom>
          <a:noFill/>
        </p:spPr>
        <p:txBody>
          <a:bodyPr wrap="none" rtlCol="0">
            <a:spAutoFit/>
          </a:bodyPr>
          <a:lstStyle/>
          <a:p>
            <a:r>
              <a:rPr lang="zh-CN" altLang="en-US" dirty="0" smtClean="0"/>
              <a:t>延时符</a:t>
            </a:r>
            <a:endParaRPr lang="zh-CN" altLang="en-US" dirty="0"/>
          </a:p>
        </p:txBody>
      </p:sp>
    </p:spTree>
  </p:cSld>
  <p:clrMapOvr>
    <a:masterClrMapping/>
  </p:clrMapOvr>
  <mc:AlternateContent xmlns:mc="http://schemas.openxmlformats.org/markup-compatibility/2006" xmlns:p14="http://schemas.microsoft.com/office/powerpoint/2010/main">
    <mc:Choice Requires="p14">
      <p:transition spd="slow" p14:dur="3400" advClick="0" advTm="0">
        <p14:reveal/>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left)">
                                          <p:cBhvr>
                                            <p:cTn id="7" dur="500"/>
                                            <p:tgtEl>
                                              <p:spTgt spid="2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wipe(left)">
                                          <p:cBhvr>
                                            <p:cTn id="11" dur="500"/>
                                            <p:tgtEl>
                                              <p:spTgt spid="17"/>
                                            </p:tgtEl>
                                          </p:cBhvr>
                                        </p:animEffect>
                                      </p:childTnLst>
                                    </p:cTn>
                                  </p:par>
                                </p:childTnLst>
                              </p:cTn>
                            </p:par>
                            <p:par>
                              <p:cTn id="12" fill="hold">
                                <p:stCondLst>
                                  <p:cond delay="1000"/>
                                </p:stCondLst>
                                <p:childTnLst>
                                  <p:par>
                                    <p:cTn id="13" presetID="2" presetClass="entr" presetSubtype="8" fill="hold" nodeType="afterEffect" p14:presetBounceEnd="46000">
                                      <p:stCondLst>
                                        <p:cond delay="0"/>
                                      </p:stCondLst>
                                      <p:childTnLst>
                                        <p:set>
                                          <p:cBhvr>
                                            <p:cTn id="14" dur="1" fill="hold">
                                              <p:stCondLst>
                                                <p:cond delay="0"/>
                                              </p:stCondLst>
                                            </p:cTn>
                                            <p:tgtEl>
                                              <p:spTgt spid="92"/>
                                            </p:tgtEl>
                                            <p:attrNameLst>
                                              <p:attrName>style.visibility</p:attrName>
                                            </p:attrNameLst>
                                          </p:cBhvr>
                                          <p:to>
                                            <p:strVal val="visible"/>
                                          </p:to>
                                        </p:set>
                                        <p:anim calcmode="lin" valueType="num" p14:bounceEnd="46000">
                                          <p:cBhvr additive="base">
                                            <p:cTn id="15" dur="750" fill="hold"/>
                                            <p:tgtEl>
                                              <p:spTgt spid="92"/>
                                            </p:tgtEl>
                                            <p:attrNameLst>
                                              <p:attrName>ppt_x</p:attrName>
                                            </p:attrNameLst>
                                          </p:cBhvr>
                                          <p:tavLst>
                                            <p:tav tm="0">
                                              <p:val>
                                                <p:strVal val="0-#ppt_w/2"/>
                                              </p:val>
                                            </p:tav>
                                            <p:tav tm="100000">
                                              <p:val>
                                                <p:strVal val="#ppt_x"/>
                                              </p:val>
                                            </p:tav>
                                          </p:tavLst>
                                        </p:anim>
                                        <p:anim calcmode="lin" valueType="num" p14:bounceEnd="46000">
                                          <p:cBhvr additive="base">
                                            <p:cTn id="16" dur="750" fill="hold"/>
                                            <p:tgtEl>
                                              <p:spTgt spid="92"/>
                                            </p:tgtEl>
                                            <p:attrNameLst>
                                              <p:attrName>ppt_y</p:attrName>
                                            </p:attrNameLst>
                                          </p:cBhvr>
                                          <p:tavLst>
                                            <p:tav tm="0">
                                              <p:val>
                                                <p:strVal val="#ppt_y"/>
                                              </p:val>
                                            </p:tav>
                                            <p:tav tm="100000">
                                              <p:val>
                                                <p:strVal val="#ppt_y"/>
                                              </p:val>
                                            </p:tav>
                                          </p:tavLst>
                                        </p:anim>
                                      </p:childTnLst>
                                    </p:cTn>
                                  </p:par>
                                </p:childTnLst>
                              </p:cTn>
                            </p:par>
                            <p:par>
                              <p:cTn id="17" fill="hold">
                                <p:stCondLst>
                                  <p:cond delay="2000"/>
                                </p:stCondLst>
                                <p:childTnLst>
                                  <p:par>
                                    <p:cTn id="18" presetID="2" presetClass="entr" presetSubtype="4" fill="hold" nodeType="afterEffect" p14:presetBounceEnd="46000">
                                      <p:stCondLst>
                                        <p:cond delay="0"/>
                                      </p:stCondLst>
                                      <p:childTnLst>
                                        <p:set>
                                          <p:cBhvr>
                                            <p:cTn id="19" dur="1" fill="hold">
                                              <p:stCondLst>
                                                <p:cond delay="0"/>
                                              </p:stCondLst>
                                            </p:cTn>
                                            <p:tgtEl>
                                              <p:spTgt spid="96"/>
                                            </p:tgtEl>
                                            <p:attrNameLst>
                                              <p:attrName>style.visibility</p:attrName>
                                            </p:attrNameLst>
                                          </p:cBhvr>
                                          <p:to>
                                            <p:strVal val="visible"/>
                                          </p:to>
                                        </p:set>
                                        <p:anim calcmode="lin" valueType="num" p14:bounceEnd="46000">
                                          <p:cBhvr additive="base">
                                            <p:cTn id="20" dur="750" fill="hold"/>
                                            <p:tgtEl>
                                              <p:spTgt spid="96"/>
                                            </p:tgtEl>
                                            <p:attrNameLst>
                                              <p:attrName>ppt_x</p:attrName>
                                            </p:attrNameLst>
                                          </p:cBhvr>
                                          <p:tavLst>
                                            <p:tav tm="0">
                                              <p:val>
                                                <p:strVal val="#ppt_x"/>
                                              </p:val>
                                            </p:tav>
                                            <p:tav tm="100000">
                                              <p:val>
                                                <p:strVal val="#ppt_x"/>
                                              </p:val>
                                            </p:tav>
                                          </p:tavLst>
                                        </p:anim>
                                        <p:anim calcmode="lin" valueType="num" p14:bounceEnd="46000">
                                          <p:cBhvr additive="base">
                                            <p:cTn id="21" dur="750" fill="hold"/>
                                            <p:tgtEl>
                                              <p:spTgt spid="96"/>
                                            </p:tgtEl>
                                            <p:attrNameLst>
                                              <p:attrName>ppt_y</p:attrName>
                                            </p:attrNameLst>
                                          </p:cBhvr>
                                          <p:tavLst>
                                            <p:tav tm="0">
                                              <p:val>
                                                <p:strVal val="1+#ppt_h/2"/>
                                              </p:val>
                                            </p:tav>
                                            <p:tav tm="100000">
                                              <p:val>
                                                <p:strVal val="#ppt_y"/>
                                              </p:val>
                                            </p:tav>
                                          </p:tavLst>
                                        </p:anim>
                                      </p:childTnLst>
                                    </p:cTn>
                                  </p:par>
                                </p:childTnLst>
                              </p:cTn>
                            </p:par>
                            <p:par>
                              <p:cTn id="22" fill="hold">
                                <p:stCondLst>
                                  <p:cond delay="3000"/>
                                </p:stCondLst>
                                <p:childTnLst>
                                  <p:par>
                                    <p:cTn id="23" presetID="2" presetClass="entr" presetSubtype="2" fill="hold" nodeType="afterEffect" p14:presetBounceEnd="46000">
                                      <p:stCondLst>
                                        <p:cond delay="0"/>
                                      </p:stCondLst>
                                      <p:childTnLst>
                                        <p:set>
                                          <p:cBhvr>
                                            <p:cTn id="24" dur="1" fill="hold">
                                              <p:stCondLst>
                                                <p:cond delay="0"/>
                                              </p:stCondLst>
                                            </p:cTn>
                                            <p:tgtEl>
                                              <p:spTgt spid="97"/>
                                            </p:tgtEl>
                                            <p:attrNameLst>
                                              <p:attrName>style.visibility</p:attrName>
                                            </p:attrNameLst>
                                          </p:cBhvr>
                                          <p:to>
                                            <p:strVal val="visible"/>
                                          </p:to>
                                        </p:set>
                                        <p:anim calcmode="lin" valueType="num" p14:bounceEnd="46000">
                                          <p:cBhvr additive="base">
                                            <p:cTn id="25" dur="750" fill="hold"/>
                                            <p:tgtEl>
                                              <p:spTgt spid="97"/>
                                            </p:tgtEl>
                                            <p:attrNameLst>
                                              <p:attrName>ppt_x</p:attrName>
                                            </p:attrNameLst>
                                          </p:cBhvr>
                                          <p:tavLst>
                                            <p:tav tm="0">
                                              <p:val>
                                                <p:strVal val="1+#ppt_w/2"/>
                                              </p:val>
                                            </p:tav>
                                            <p:tav tm="100000">
                                              <p:val>
                                                <p:strVal val="#ppt_x"/>
                                              </p:val>
                                            </p:tav>
                                          </p:tavLst>
                                        </p:anim>
                                        <p:anim calcmode="lin" valueType="num" p14:bounceEnd="46000">
                                          <p:cBhvr additive="base">
                                            <p:cTn id="26" dur="750" fill="hold"/>
                                            <p:tgtEl>
                                              <p:spTgt spid="97"/>
                                            </p:tgtEl>
                                            <p:attrNameLst>
                                              <p:attrName>ppt_y</p:attrName>
                                            </p:attrNameLst>
                                          </p:cBhvr>
                                          <p:tavLst>
                                            <p:tav tm="0">
                                              <p:val>
                                                <p:strVal val="#ppt_y"/>
                                              </p:val>
                                            </p:tav>
                                            <p:tav tm="100000">
                                              <p:val>
                                                <p:strVal val="#ppt_y"/>
                                              </p:val>
                                            </p:tav>
                                          </p:tavLst>
                                        </p:anim>
                                      </p:childTnLst>
                                    </p:cTn>
                                  </p:par>
                                </p:childTnLst>
                              </p:cTn>
                            </p:par>
                            <p:par>
                              <p:cTn id="27" fill="hold">
                                <p:stCondLst>
                                  <p:cond delay="4000"/>
                                </p:stCondLst>
                                <p:childTnLst>
                                  <p:par>
                                    <p:cTn id="28" presetID="2" presetClass="entr" presetSubtype="1" fill="hold" nodeType="afterEffect" p14:presetBounceEnd="46000">
                                      <p:stCondLst>
                                        <p:cond delay="0"/>
                                      </p:stCondLst>
                                      <p:childTnLst>
                                        <p:set>
                                          <p:cBhvr>
                                            <p:cTn id="29" dur="1" fill="hold">
                                              <p:stCondLst>
                                                <p:cond delay="0"/>
                                              </p:stCondLst>
                                            </p:cTn>
                                            <p:tgtEl>
                                              <p:spTgt spid="98"/>
                                            </p:tgtEl>
                                            <p:attrNameLst>
                                              <p:attrName>style.visibility</p:attrName>
                                            </p:attrNameLst>
                                          </p:cBhvr>
                                          <p:to>
                                            <p:strVal val="visible"/>
                                          </p:to>
                                        </p:set>
                                        <p:anim calcmode="lin" valueType="num" p14:bounceEnd="46000">
                                          <p:cBhvr additive="base">
                                            <p:cTn id="30" dur="750" fill="hold"/>
                                            <p:tgtEl>
                                              <p:spTgt spid="98"/>
                                            </p:tgtEl>
                                            <p:attrNameLst>
                                              <p:attrName>ppt_x</p:attrName>
                                            </p:attrNameLst>
                                          </p:cBhvr>
                                          <p:tavLst>
                                            <p:tav tm="0">
                                              <p:val>
                                                <p:strVal val="#ppt_x"/>
                                              </p:val>
                                            </p:tav>
                                            <p:tav tm="100000">
                                              <p:val>
                                                <p:strVal val="#ppt_x"/>
                                              </p:val>
                                            </p:tav>
                                          </p:tavLst>
                                        </p:anim>
                                        <p:anim calcmode="lin" valueType="num" p14:bounceEnd="46000">
                                          <p:cBhvr additive="base">
                                            <p:cTn id="31" dur="750" fill="hold"/>
                                            <p:tgtEl>
                                              <p:spTgt spid="98"/>
                                            </p:tgtEl>
                                            <p:attrNameLst>
                                              <p:attrName>ppt_y</p:attrName>
                                            </p:attrNameLst>
                                          </p:cBhvr>
                                          <p:tavLst>
                                            <p:tav tm="0">
                                              <p:val>
                                                <p:strVal val="0-#ppt_h/2"/>
                                              </p:val>
                                            </p:tav>
                                            <p:tav tm="100000">
                                              <p:val>
                                                <p:strVal val="#ppt_y"/>
                                              </p:val>
                                            </p:tav>
                                          </p:tavLst>
                                        </p:anim>
                                      </p:childTnLst>
                                    </p:cTn>
                                  </p:par>
                                </p:childTnLst>
                              </p:cTn>
                            </p:par>
                            <p:par>
                              <p:cTn id="32" fill="hold">
                                <p:stCondLst>
                                  <p:cond delay="5000"/>
                                </p:stCondLst>
                                <p:childTnLst>
                                  <p:par>
                                    <p:cTn id="33" presetID="10" presetClass="entr" presetSubtype="0" fill="hold" grpId="0" nodeType="afterEffect">
                                      <p:stCondLst>
                                        <p:cond delay="0"/>
                                      </p:stCondLst>
                                      <p:childTnLst>
                                        <p:set>
                                          <p:cBhvr>
                                            <p:cTn id="34" dur="1" fill="hold">
                                              <p:stCondLst>
                                                <p:cond delay="0"/>
                                              </p:stCondLst>
                                            </p:cTn>
                                            <p:tgtEl>
                                              <p:spTgt spid="99"/>
                                            </p:tgtEl>
                                            <p:attrNameLst>
                                              <p:attrName>style.visibility</p:attrName>
                                            </p:attrNameLst>
                                          </p:cBhvr>
                                          <p:to>
                                            <p:strVal val="visible"/>
                                          </p:to>
                                        </p:set>
                                        <p:animEffect transition="in" filter="fade">
                                          <p:cBhvr>
                                            <p:cTn id="35" dur="2000"/>
                                            <p:tgtEl>
                                              <p:spTgt spid="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left)">
                                          <p:cBhvr>
                                            <p:cTn id="7" dur="500"/>
                                            <p:tgtEl>
                                              <p:spTgt spid="2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wipe(left)">
                                          <p:cBhvr>
                                            <p:cTn id="11" dur="500"/>
                                            <p:tgtEl>
                                              <p:spTgt spid="17"/>
                                            </p:tgtEl>
                                          </p:cBhvr>
                                        </p:animEffect>
                                      </p:childTnLst>
                                    </p:cTn>
                                  </p:par>
                                </p:childTnLst>
                              </p:cTn>
                            </p:par>
                            <p:par>
                              <p:cTn id="12" fill="hold">
                                <p:stCondLst>
                                  <p:cond delay="1000"/>
                                </p:stCondLst>
                                <p:childTnLst>
                                  <p:par>
                                    <p:cTn id="13" presetID="2" presetClass="entr" presetSubtype="8" fill="hold" nodeType="afterEffect">
                                      <p:stCondLst>
                                        <p:cond delay="0"/>
                                      </p:stCondLst>
                                      <p:childTnLst>
                                        <p:set>
                                          <p:cBhvr>
                                            <p:cTn id="14" dur="1" fill="hold">
                                              <p:stCondLst>
                                                <p:cond delay="0"/>
                                              </p:stCondLst>
                                            </p:cTn>
                                            <p:tgtEl>
                                              <p:spTgt spid="92"/>
                                            </p:tgtEl>
                                            <p:attrNameLst>
                                              <p:attrName>style.visibility</p:attrName>
                                            </p:attrNameLst>
                                          </p:cBhvr>
                                          <p:to>
                                            <p:strVal val="visible"/>
                                          </p:to>
                                        </p:set>
                                        <p:anim calcmode="lin" valueType="num">
                                          <p:cBhvr additive="base">
                                            <p:cTn id="15" dur="750" fill="hold"/>
                                            <p:tgtEl>
                                              <p:spTgt spid="92"/>
                                            </p:tgtEl>
                                            <p:attrNameLst>
                                              <p:attrName>ppt_x</p:attrName>
                                            </p:attrNameLst>
                                          </p:cBhvr>
                                          <p:tavLst>
                                            <p:tav tm="0">
                                              <p:val>
                                                <p:strVal val="0-#ppt_w/2"/>
                                              </p:val>
                                            </p:tav>
                                            <p:tav tm="100000">
                                              <p:val>
                                                <p:strVal val="#ppt_x"/>
                                              </p:val>
                                            </p:tav>
                                          </p:tavLst>
                                        </p:anim>
                                        <p:anim calcmode="lin" valueType="num">
                                          <p:cBhvr additive="base">
                                            <p:cTn id="16" dur="750" fill="hold"/>
                                            <p:tgtEl>
                                              <p:spTgt spid="92"/>
                                            </p:tgtEl>
                                            <p:attrNameLst>
                                              <p:attrName>ppt_y</p:attrName>
                                            </p:attrNameLst>
                                          </p:cBhvr>
                                          <p:tavLst>
                                            <p:tav tm="0">
                                              <p:val>
                                                <p:strVal val="#ppt_y"/>
                                              </p:val>
                                            </p:tav>
                                            <p:tav tm="100000">
                                              <p:val>
                                                <p:strVal val="#ppt_y"/>
                                              </p:val>
                                            </p:tav>
                                          </p:tavLst>
                                        </p:anim>
                                      </p:childTnLst>
                                    </p:cTn>
                                  </p:par>
                                </p:childTnLst>
                              </p:cTn>
                            </p:par>
                            <p:par>
                              <p:cTn id="17" fill="hold">
                                <p:stCondLst>
                                  <p:cond delay="2000"/>
                                </p:stCondLst>
                                <p:childTnLst>
                                  <p:par>
                                    <p:cTn id="18" presetID="2" presetClass="entr" presetSubtype="4" fill="hold" nodeType="afterEffect">
                                      <p:stCondLst>
                                        <p:cond delay="0"/>
                                      </p:stCondLst>
                                      <p:childTnLst>
                                        <p:set>
                                          <p:cBhvr>
                                            <p:cTn id="19" dur="1" fill="hold">
                                              <p:stCondLst>
                                                <p:cond delay="0"/>
                                              </p:stCondLst>
                                            </p:cTn>
                                            <p:tgtEl>
                                              <p:spTgt spid="96"/>
                                            </p:tgtEl>
                                            <p:attrNameLst>
                                              <p:attrName>style.visibility</p:attrName>
                                            </p:attrNameLst>
                                          </p:cBhvr>
                                          <p:to>
                                            <p:strVal val="visible"/>
                                          </p:to>
                                        </p:set>
                                        <p:anim calcmode="lin" valueType="num">
                                          <p:cBhvr additive="base">
                                            <p:cTn id="20" dur="750" fill="hold"/>
                                            <p:tgtEl>
                                              <p:spTgt spid="96"/>
                                            </p:tgtEl>
                                            <p:attrNameLst>
                                              <p:attrName>ppt_x</p:attrName>
                                            </p:attrNameLst>
                                          </p:cBhvr>
                                          <p:tavLst>
                                            <p:tav tm="0">
                                              <p:val>
                                                <p:strVal val="#ppt_x"/>
                                              </p:val>
                                            </p:tav>
                                            <p:tav tm="100000">
                                              <p:val>
                                                <p:strVal val="#ppt_x"/>
                                              </p:val>
                                            </p:tav>
                                          </p:tavLst>
                                        </p:anim>
                                        <p:anim calcmode="lin" valueType="num">
                                          <p:cBhvr additive="base">
                                            <p:cTn id="21" dur="750" fill="hold"/>
                                            <p:tgtEl>
                                              <p:spTgt spid="96"/>
                                            </p:tgtEl>
                                            <p:attrNameLst>
                                              <p:attrName>ppt_y</p:attrName>
                                            </p:attrNameLst>
                                          </p:cBhvr>
                                          <p:tavLst>
                                            <p:tav tm="0">
                                              <p:val>
                                                <p:strVal val="1+#ppt_h/2"/>
                                              </p:val>
                                            </p:tav>
                                            <p:tav tm="100000">
                                              <p:val>
                                                <p:strVal val="#ppt_y"/>
                                              </p:val>
                                            </p:tav>
                                          </p:tavLst>
                                        </p:anim>
                                      </p:childTnLst>
                                    </p:cTn>
                                  </p:par>
                                </p:childTnLst>
                              </p:cTn>
                            </p:par>
                            <p:par>
                              <p:cTn id="22" fill="hold">
                                <p:stCondLst>
                                  <p:cond delay="3000"/>
                                </p:stCondLst>
                                <p:childTnLst>
                                  <p:par>
                                    <p:cTn id="23" presetID="2" presetClass="entr" presetSubtype="2" fill="hold" nodeType="afterEffect">
                                      <p:stCondLst>
                                        <p:cond delay="0"/>
                                      </p:stCondLst>
                                      <p:childTnLst>
                                        <p:set>
                                          <p:cBhvr>
                                            <p:cTn id="24" dur="1" fill="hold">
                                              <p:stCondLst>
                                                <p:cond delay="0"/>
                                              </p:stCondLst>
                                            </p:cTn>
                                            <p:tgtEl>
                                              <p:spTgt spid="97"/>
                                            </p:tgtEl>
                                            <p:attrNameLst>
                                              <p:attrName>style.visibility</p:attrName>
                                            </p:attrNameLst>
                                          </p:cBhvr>
                                          <p:to>
                                            <p:strVal val="visible"/>
                                          </p:to>
                                        </p:set>
                                        <p:anim calcmode="lin" valueType="num">
                                          <p:cBhvr additive="base">
                                            <p:cTn id="25" dur="750" fill="hold"/>
                                            <p:tgtEl>
                                              <p:spTgt spid="97"/>
                                            </p:tgtEl>
                                            <p:attrNameLst>
                                              <p:attrName>ppt_x</p:attrName>
                                            </p:attrNameLst>
                                          </p:cBhvr>
                                          <p:tavLst>
                                            <p:tav tm="0">
                                              <p:val>
                                                <p:strVal val="1+#ppt_w/2"/>
                                              </p:val>
                                            </p:tav>
                                            <p:tav tm="100000">
                                              <p:val>
                                                <p:strVal val="#ppt_x"/>
                                              </p:val>
                                            </p:tav>
                                          </p:tavLst>
                                        </p:anim>
                                        <p:anim calcmode="lin" valueType="num">
                                          <p:cBhvr additive="base">
                                            <p:cTn id="26" dur="750" fill="hold"/>
                                            <p:tgtEl>
                                              <p:spTgt spid="97"/>
                                            </p:tgtEl>
                                            <p:attrNameLst>
                                              <p:attrName>ppt_y</p:attrName>
                                            </p:attrNameLst>
                                          </p:cBhvr>
                                          <p:tavLst>
                                            <p:tav tm="0">
                                              <p:val>
                                                <p:strVal val="#ppt_y"/>
                                              </p:val>
                                            </p:tav>
                                            <p:tav tm="100000">
                                              <p:val>
                                                <p:strVal val="#ppt_y"/>
                                              </p:val>
                                            </p:tav>
                                          </p:tavLst>
                                        </p:anim>
                                      </p:childTnLst>
                                    </p:cTn>
                                  </p:par>
                                </p:childTnLst>
                              </p:cTn>
                            </p:par>
                            <p:par>
                              <p:cTn id="27" fill="hold">
                                <p:stCondLst>
                                  <p:cond delay="4000"/>
                                </p:stCondLst>
                                <p:childTnLst>
                                  <p:par>
                                    <p:cTn id="28" presetID="2" presetClass="entr" presetSubtype="1" fill="hold" nodeType="afterEffect">
                                      <p:stCondLst>
                                        <p:cond delay="0"/>
                                      </p:stCondLst>
                                      <p:childTnLst>
                                        <p:set>
                                          <p:cBhvr>
                                            <p:cTn id="29" dur="1" fill="hold">
                                              <p:stCondLst>
                                                <p:cond delay="0"/>
                                              </p:stCondLst>
                                            </p:cTn>
                                            <p:tgtEl>
                                              <p:spTgt spid="98"/>
                                            </p:tgtEl>
                                            <p:attrNameLst>
                                              <p:attrName>style.visibility</p:attrName>
                                            </p:attrNameLst>
                                          </p:cBhvr>
                                          <p:to>
                                            <p:strVal val="visible"/>
                                          </p:to>
                                        </p:set>
                                        <p:anim calcmode="lin" valueType="num">
                                          <p:cBhvr additive="base">
                                            <p:cTn id="30" dur="750" fill="hold"/>
                                            <p:tgtEl>
                                              <p:spTgt spid="98"/>
                                            </p:tgtEl>
                                            <p:attrNameLst>
                                              <p:attrName>ppt_x</p:attrName>
                                            </p:attrNameLst>
                                          </p:cBhvr>
                                          <p:tavLst>
                                            <p:tav tm="0">
                                              <p:val>
                                                <p:strVal val="#ppt_x"/>
                                              </p:val>
                                            </p:tav>
                                            <p:tav tm="100000">
                                              <p:val>
                                                <p:strVal val="#ppt_x"/>
                                              </p:val>
                                            </p:tav>
                                          </p:tavLst>
                                        </p:anim>
                                        <p:anim calcmode="lin" valueType="num">
                                          <p:cBhvr additive="base">
                                            <p:cTn id="31" dur="750" fill="hold"/>
                                            <p:tgtEl>
                                              <p:spTgt spid="98"/>
                                            </p:tgtEl>
                                            <p:attrNameLst>
                                              <p:attrName>ppt_y</p:attrName>
                                            </p:attrNameLst>
                                          </p:cBhvr>
                                          <p:tavLst>
                                            <p:tav tm="0">
                                              <p:val>
                                                <p:strVal val="0-#ppt_h/2"/>
                                              </p:val>
                                            </p:tav>
                                            <p:tav tm="100000">
                                              <p:val>
                                                <p:strVal val="#ppt_y"/>
                                              </p:val>
                                            </p:tav>
                                          </p:tavLst>
                                        </p:anim>
                                      </p:childTnLst>
                                    </p:cTn>
                                  </p:par>
                                </p:childTnLst>
                              </p:cTn>
                            </p:par>
                            <p:par>
                              <p:cTn id="32" fill="hold">
                                <p:stCondLst>
                                  <p:cond delay="5000"/>
                                </p:stCondLst>
                                <p:childTnLst>
                                  <p:par>
                                    <p:cTn id="33" presetID="10" presetClass="entr" presetSubtype="0" fill="hold" grpId="0" nodeType="afterEffect">
                                      <p:stCondLst>
                                        <p:cond delay="0"/>
                                      </p:stCondLst>
                                      <p:childTnLst>
                                        <p:set>
                                          <p:cBhvr>
                                            <p:cTn id="34" dur="1" fill="hold">
                                              <p:stCondLst>
                                                <p:cond delay="0"/>
                                              </p:stCondLst>
                                            </p:cTn>
                                            <p:tgtEl>
                                              <p:spTgt spid="99"/>
                                            </p:tgtEl>
                                            <p:attrNameLst>
                                              <p:attrName>style.visibility</p:attrName>
                                            </p:attrNameLst>
                                          </p:cBhvr>
                                          <p:to>
                                            <p:strVal val="visible"/>
                                          </p:to>
                                        </p:set>
                                        <p:animEffect transition="in" filter="fade">
                                          <p:cBhvr>
                                            <p:cTn id="35" dur="2000"/>
                                            <p:tgtEl>
                                              <p:spTgt spid="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9" grpId="0"/>
        </p:bldLst>
      </p:timing>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cstate="print">
            <a:extLst>
              <a:ext uri="{28A0092B-C50C-407E-A947-70E740481C1C}">
                <a14:useLocalDpi xmlns:a14="http://schemas.microsoft.com/office/drawing/2010/main" val="0"/>
              </a:ext>
            </a:extLst>
          </a:blip>
          <a:srcRect l="26398" t="21667" r="24891" b="47356"/>
          <a:stretch>
            <a:fillRect/>
          </a:stretch>
        </p:blipFill>
        <p:spPr>
          <a:xfrm>
            <a:off x="3241524" y="1799772"/>
            <a:ext cx="2520648" cy="2520648"/>
          </a:xfrm>
          <a:prstGeom prst="flowChartConnector">
            <a:avLst/>
          </a:prstGeom>
          <a:effectLst>
            <a:outerShdw blurRad="50800" dist="38100" dir="2700000" algn="tl" rotWithShape="0">
              <a:prstClr val="black">
                <a:alpha val="40000"/>
              </a:prstClr>
            </a:outerShdw>
          </a:effectLst>
        </p:spPr>
      </p:pic>
      <p:sp>
        <p:nvSpPr>
          <p:cNvPr id="5" name="TextBox 20"/>
          <p:cNvSpPr txBox="1"/>
          <p:nvPr/>
        </p:nvSpPr>
        <p:spPr>
          <a:xfrm>
            <a:off x="6207452" y="2590737"/>
            <a:ext cx="3524298" cy="938719"/>
          </a:xfrm>
          <a:prstGeom prst="rect">
            <a:avLst/>
          </a:prstGeom>
          <a:noFill/>
        </p:spPr>
        <p:txBody>
          <a:bodyPr wrap="none" rtlCol="0">
            <a:spAutoFit/>
          </a:bodyPr>
          <a:lstStyle/>
          <a:p>
            <a:r>
              <a:rPr lang="zh-CN" altLang="en-US" sz="3500" b="1" spc="300" dirty="0">
                <a:latin typeface="微软雅黑" panose="020B0503020204020204" pitchFamily="34" charset="-122"/>
                <a:ea typeface="微软雅黑" panose="020B0503020204020204" pitchFamily="34" charset="-122"/>
                <a:cs typeface="Nexa Bold" charset="0"/>
              </a:rPr>
              <a:t>公司概</a:t>
            </a:r>
            <a:r>
              <a:rPr lang="zh-CN" altLang="en-US" sz="3500" b="1" spc="300" dirty="0" smtClean="0">
                <a:latin typeface="微软雅黑" panose="020B0503020204020204" pitchFamily="34" charset="-122"/>
                <a:ea typeface="微软雅黑" panose="020B0503020204020204" pitchFamily="34" charset="-122"/>
                <a:cs typeface="Nexa Bold" charset="0"/>
              </a:rPr>
              <a:t>述</a:t>
            </a:r>
          </a:p>
          <a:p>
            <a:r>
              <a:rPr lang="en-US" sz="2000" spc="300" dirty="0" smtClean="0">
                <a:solidFill>
                  <a:schemeClr val="bg1">
                    <a:lumMod val="65000"/>
                  </a:schemeClr>
                </a:solidFill>
                <a:latin typeface="Nexa Bold" charset="0"/>
                <a:ea typeface="Nexa Bold" charset="0"/>
                <a:cs typeface="Nexa Bold" charset="0"/>
              </a:rPr>
              <a:t>COMPANY OVERVIEW</a:t>
            </a:r>
          </a:p>
        </p:txBody>
      </p:sp>
    </p:spTree>
  </p:cSld>
  <p:clrMapOvr>
    <a:masterClrMapping/>
  </p:clrMapOvr>
  <mc:AlternateContent xmlns:mc="http://schemas.openxmlformats.org/markup-compatibility/2006" xmlns:p14="http://schemas.microsoft.com/office/powerpoint/2010/main">
    <mc:Choice Requires="p14">
      <p:transition spd="slow" p14:dur="4000" advClick="0" advTm="0">
        <p14:vortex dir="r"/>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14:presetBounceEnd="50000">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14:bounceEnd="50000">
                                          <p:cBhvr additive="base">
                                            <p:cTn id="7" dur="500" fill="hold"/>
                                            <p:tgtEl>
                                              <p:spTgt spid="4"/>
                                            </p:tgtEl>
                                            <p:attrNameLst>
                                              <p:attrName>ppt_x</p:attrName>
                                            </p:attrNameLst>
                                          </p:cBhvr>
                                          <p:tavLst>
                                            <p:tav tm="0">
                                              <p:val>
                                                <p:strVal val="0-#ppt_w/2"/>
                                              </p:val>
                                            </p:tav>
                                            <p:tav tm="100000">
                                              <p:val>
                                                <p:strVal val="#ppt_x"/>
                                              </p:val>
                                            </p:tav>
                                          </p:tavLst>
                                        </p:anim>
                                        <p:anim calcmode="lin" valueType="num" p14:bounceEnd="50000">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组合 16"/>
          <p:cNvGrpSpPr/>
          <p:nvPr/>
        </p:nvGrpSpPr>
        <p:grpSpPr>
          <a:xfrm>
            <a:off x="530067" y="491923"/>
            <a:ext cx="4289804" cy="635239"/>
            <a:chOff x="-3848339" y="207986"/>
            <a:chExt cx="4256463" cy="630301"/>
          </a:xfrm>
        </p:grpSpPr>
        <p:sp>
          <p:nvSpPr>
            <p:cNvPr id="18" name="Text Box 7"/>
            <p:cNvSpPr txBox="1">
              <a:spLocks noChangeArrowheads="1"/>
            </p:cNvSpPr>
            <p:nvPr/>
          </p:nvSpPr>
          <p:spPr bwMode="auto">
            <a:xfrm>
              <a:off x="-1826418" y="343215"/>
              <a:ext cx="2234542" cy="473706"/>
            </a:xfrm>
            <a:prstGeom prst="rect">
              <a:avLst/>
            </a:prstGeom>
            <a:noFill/>
            <a:ln w="9525">
              <a:noFill/>
              <a:miter lim="800000"/>
            </a:ln>
          </p:spPr>
          <p:txBody>
            <a:bodyPr wrap="none" lIns="46078" tIns="23040" rIns="46078" bIns="23040">
              <a:spAutoFit/>
            </a:bodyPr>
            <a:lstStyle/>
            <a:p>
              <a:pPr defTabSz="1096645"/>
              <a:r>
                <a:rPr lang="en-CA" sz="1400" b="1" spc="604" dirty="0" smtClean="0">
                  <a:solidFill>
                    <a:schemeClr val="bg1">
                      <a:lumMod val="65000"/>
                    </a:schemeClr>
                  </a:solidFill>
                  <a:latin typeface="造字工房悦黑演示版常规体" pitchFamily="50" charset="-122"/>
                  <a:ea typeface="造字工房悦黑演示版常规体" pitchFamily="50" charset="-122"/>
                  <a:cs typeface="Open Sans" panose="020B0606030504020204" pitchFamily="34" charset="0"/>
                </a:rPr>
                <a:t>COMPANY </a:t>
              </a:r>
            </a:p>
            <a:p>
              <a:pPr defTabSz="1096645"/>
              <a:r>
                <a:rPr lang="en-CA" sz="1400" b="1" spc="604" dirty="0" smtClean="0">
                  <a:solidFill>
                    <a:schemeClr val="bg1">
                      <a:lumMod val="65000"/>
                    </a:schemeClr>
                  </a:solidFill>
                  <a:latin typeface="造字工房悦黑演示版常规体" pitchFamily="50" charset="-122"/>
                  <a:ea typeface="造字工房悦黑演示版常规体" pitchFamily="50" charset="-122"/>
                  <a:cs typeface="Open Sans" panose="020B0606030504020204" pitchFamily="34" charset="0"/>
                </a:rPr>
                <a:t>INTRODUCTION</a:t>
              </a:r>
            </a:p>
          </p:txBody>
        </p:sp>
        <p:sp>
          <p:nvSpPr>
            <p:cNvPr id="19" name="矩形 18"/>
            <p:cNvSpPr/>
            <p:nvPr/>
          </p:nvSpPr>
          <p:spPr>
            <a:xfrm>
              <a:off x="-3848339" y="207986"/>
              <a:ext cx="1977362" cy="630301"/>
            </a:xfrm>
            <a:prstGeom prst="rect">
              <a:avLst/>
            </a:prstGeom>
          </p:spPr>
          <p:txBody>
            <a:bodyPr wrap="none">
              <a:spAutoFit/>
            </a:bodyPr>
            <a:lstStyle/>
            <a:p>
              <a:pPr algn="ctr" defTabSz="1096645"/>
              <a:r>
                <a:rPr lang="zh-CN" altLang="en-US" sz="3530" b="1" dirty="0" smtClean="0">
                  <a:latin typeface="微软雅黑" panose="020B0503020204020204" pitchFamily="34" charset="-122"/>
                  <a:ea typeface="微软雅黑" panose="020B0503020204020204" pitchFamily="34" charset="-122"/>
                  <a:cs typeface="Open Sans" panose="020B0606030504020204" pitchFamily="34" charset="0"/>
                </a:rPr>
                <a:t>公司介绍</a:t>
              </a:r>
              <a:endParaRPr lang="en-CA" altLang="zh-CN" sz="3530" b="1" dirty="0">
                <a:latin typeface="微软雅黑" panose="020B0503020204020204" pitchFamily="34" charset="-122"/>
                <a:ea typeface="微软雅黑" panose="020B0503020204020204" pitchFamily="34" charset="-122"/>
                <a:cs typeface="Open Sans" panose="020B0606030504020204" pitchFamily="34" charset="0"/>
              </a:endParaRPr>
            </a:p>
          </p:txBody>
        </p:sp>
      </p:grpSp>
      <p:pic>
        <p:nvPicPr>
          <p:cNvPr id="21" name="图片 20"/>
          <p:cNvPicPr>
            <a:picLocks noChangeAspect="1"/>
          </p:cNvPicPr>
          <p:nvPr/>
        </p:nvPicPr>
        <p:blipFill rotWithShape="1">
          <a:blip r:embed="rId3"/>
          <a:srcRect r="91091" b="69426"/>
          <a:stretch>
            <a:fillRect/>
          </a:stretch>
        </p:blipFill>
        <p:spPr>
          <a:xfrm>
            <a:off x="3401" y="505087"/>
            <a:ext cx="348343" cy="548549"/>
          </a:xfrm>
          <a:prstGeom prst="rect">
            <a:avLst/>
          </a:prstGeom>
          <a:effectLst>
            <a:outerShdw blurRad="50800" dist="38100" dir="2700000" algn="tl" rotWithShape="0">
              <a:prstClr val="black">
                <a:alpha val="40000"/>
              </a:prstClr>
            </a:outerShdw>
          </a:effectLst>
        </p:spPr>
      </p:pic>
      <p:sp>
        <p:nvSpPr>
          <p:cNvPr id="97" name="AutoShape 1"/>
          <p:cNvSpPr/>
          <p:nvPr/>
        </p:nvSpPr>
        <p:spPr bwMode="auto">
          <a:xfrm>
            <a:off x="-1981200" y="4914900"/>
            <a:ext cx="7683500" cy="250825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2147483647 w 21600"/>
              <a:gd name="T13" fmla="*/ 2147483647 h 21600"/>
              <a:gd name="T14" fmla="*/ 2147483647 w 21600"/>
              <a:gd name="T15" fmla="*/ 2147483647 h 21600"/>
              <a:gd name="T16" fmla="*/ 2147483647 w 21600"/>
              <a:gd name="T17" fmla="*/ 2147483647 h 21600"/>
              <a:gd name="T18" fmla="*/ 2147483647 w 21600"/>
              <a:gd name="T19" fmla="*/ 2147483647 h 21600"/>
              <a:gd name="T20" fmla="*/ 2147483647 w 21600"/>
              <a:gd name="T21" fmla="*/ 2147483647 h 21600"/>
              <a:gd name="T22" fmla="*/ 2147483647 w 21600"/>
              <a:gd name="T23" fmla="*/ 2147483647 h 21600"/>
              <a:gd name="T24" fmla="*/ 2147483647 w 21600"/>
              <a:gd name="T25" fmla="*/ 2147483647 h 21600"/>
              <a:gd name="T26" fmla="*/ 2147483647 w 21600"/>
              <a:gd name="T27" fmla="*/ 2147483647 h 21600"/>
              <a:gd name="T28" fmla="*/ 2147483647 w 21600"/>
              <a:gd name="T29" fmla="*/ 2147483647 h 21600"/>
              <a:gd name="T30" fmla="*/ 2147483647 w 21600"/>
              <a:gd name="T31" fmla="*/ 2147483647 h 21600"/>
              <a:gd name="T32" fmla="*/ 2147483647 w 21600"/>
              <a:gd name="T33" fmla="*/ 2147483647 h 21600"/>
              <a:gd name="T34" fmla="*/ 2147483647 w 21600"/>
              <a:gd name="T35" fmla="*/ 2147483647 h 21600"/>
              <a:gd name="T36" fmla="*/ 2147483647 w 21600"/>
              <a:gd name="T37" fmla="*/ 2147483647 h 21600"/>
              <a:gd name="T38" fmla="*/ 2147483647 w 21600"/>
              <a:gd name="T39" fmla="*/ 2147483647 h 21600"/>
              <a:gd name="T40" fmla="*/ 2147483647 w 21600"/>
              <a:gd name="T41" fmla="*/ 2147483647 h 21600"/>
              <a:gd name="T42" fmla="*/ 2147483647 w 21600"/>
              <a:gd name="T43" fmla="*/ 2147483647 h 21600"/>
              <a:gd name="T44" fmla="*/ 2147483647 w 21600"/>
              <a:gd name="T45" fmla="*/ 2147483647 h 21600"/>
              <a:gd name="T46" fmla="*/ 2147483647 w 21600"/>
              <a:gd name="T47" fmla="*/ 2147483647 h 21600"/>
              <a:gd name="T48" fmla="*/ 2147483647 w 21600"/>
              <a:gd name="T49" fmla="*/ 2147483647 h 21600"/>
              <a:gd name="T50" fmla="*/ 2147483647 w 21600"/>
              <a:gd name="T51" fmla="*/ 2147483647 h 21600"/>
              <a:gd name="T52" fmla="*/ 2147483647 w 21600"/>
              <a:gd name="T53" fmla="*/ 2147483647 h 21600"/>
              <a:gd name="T54" fmla="*/ 2147483647 w 21600"/>
              <a:gd name="T55" fmla="*/ 2147483647 h 21600"/>
              <a:gd name="T56" fmla="*/ 2147483647 w 21600"/>
              <a:gd name="T57" fmla="*/ 2147483647 h 21600"/>
              <a:gd name="T58" fmla="*/ 2147483647 w 21600"/>
              <a:gd name="T59" fmla="*/ 2147483647 h 21600"/>
              <a:gd name="T60" fmla="*/ 2147483647 w 21600"/>
              <a:gd name="T61" fmla="*/ 2147483647 h 21600"/>
              <a:gd name="T62" fmla="*/ 2147483647 w 21600"/>
              <a:gd name="T63" fmla="*/ 2147483647 h 21600"/>
              <a:gd name="T64" fmla="*/ 2147483647 w 21600"/>
              <a:gd name="T65" fmla="*/ 2147483647 h 21600"/>
              <a:gd name="T66" fmla="*/ 2147483647 w 21600"/>
              <a:gd name="T67" fmla="*/ 2147483647 h 21600"/>
              <a:gd name="T68" fmla="*/ 2147483647 w 21600"/>
              <a:gd name="T69" fmla="*/ 0 h 21600"/>
              <a:gd name="T70" fmla="*/ 2147483647 w 21600"/>
              <a:gd name="T71" fmla="*/ 2147483647 h 21600"/>
              <a:gd name="T72" fmla="*/ 2147483647 w 21600"/>
              <a:gd name="T73" fmla="*/ 2147483647 h 21600"/>
              <a:gd name="T74" fmla="*/ 2147483647 w 21600"/>
              <a:gd name="T75" fmla="*/ 2147483647 h 21600"/>
              <a:gd name="T76" fmla="*/ 2147483647 w 21600"/>
              <a:gd name="T77" fmla="*/ 2147483647 h 21600"/>
              <a:gd name="T78" fmla="*/ 2147483647 w 21600"/>
              <a:gd name="T79" fmla="*/ 2147483647 h 21600"/>
              <a:gd name="T80" fmla="*/ 2147483647 w 21600"/>
              <a:gd name="T81" fmla="*/ 2147483647 h 21600"/>
              <a:gd name="T82" fmla="*/ 2147483647 w 21600"/>
              <a:gd name="T83" fmla="*/ 2147483647 h 21600"/>
              <a:gd name="T84" fmla="*/ 2147483647 w 21600"/>
              <a:gd name="T85" fmla="*/ 2147483647 h 21600"/>
              <a:gd name="T86" fmla="*/ 2147483647 w 21600"/>
              <a:gd name="T87" fmla="*/ 2147483647 h 21600"/>
              <a:gd name="T88" fmla="*/ 2147483647 w 21600"/>
              <a:gd name="T89" fmla="*/ 2147483647 h 21600"/>
              <a:gd name="T90" fmla="*/ 2147483647 w 21600"/>
              <a:gd name="T91" fmla="*/ 2147483647 h 21600"/>
              <a:gd name="T92" fmla="*/ 2147483647 w 21600"/>
              <a:gd name="T93" fmla="*/ 2147483647 h 21600"/>
              <a:gd name="T94" fmla="*/ 2147483647 w 21600"/>
              <a:gd name="T95" fmla="*/ 2147483647 h 21600"/>
              <a:gd name="T96" fmla="*/ 2147483647 w 21600"/>
              <a:gd name="T97" fmla="*/ 2147483647 h 21600"/>
              <a:gd name="T98" fmla="*/ 2147483647 w 21600"/>
              <a:gd name="T99" fmla="*/ 2147483647 h 21600"/>
              <a:gd name="T100" fmla="*/ 2147483647 w 21600"/>
              <a:gd name="T101" fmla="*/ 2147483647 h 21600"/>
              <a:gd name="T102" fmla="*/ 2147483647 w 21600"/>
              <a:gd name="T103" fmla="*/ 2147483647 h 21600"/>
              <a:gd name="T104" fmla="*/ 2147483647 w 21600"/>
              <a:gd name="T105" fmla="*/ 2147483647 h 21600"/>
              <a:gd name="T106" fmla="*/ 2147483647 w 21600"/>
              <a:gd name="T107" fmla="*/ 2147483647 h 21600"/>
              <a:gd name="T108" fmla="*/ 2147483647 w 21600"/>
              <a:gd name="T109" fmla="*/ 2147483647 h 21600"/>
              <a:gd name="T110" fmla="*/ 2147483647 w 21600"/>
              <a:gd name="T111" fmla="*/ 2147483647 h 21600"/>
              <a:gd name="T112" fmla="*/ 2147483647 w 21600"/>
              <a:gd name="T113" fmla="*/ 2147483647 h 21600"/>
              <a:gd name="T114" fmla="*/ 2147483647 w 21600"/>
              <a:gd name="T115" fmla="*/ 2147483647 h 21600"/>
              <a:gd name="T116" fmla="*/ 2147483647 w 21600"/>
              <a:gd name="T117" fmla="*/ 2147483647 h 21600"/>
              <a:gd name="T118" fmla="*/ 2147483647 w 21600"/>
              <a:gd name="T119" fmla="*/ 2147483647 h 21600"/>
              <a:gd name="T120" fmla="*/ 2147483647 w 21600"/>
              <a:gd name="T121" fmla="*/ 2147483647 h 21600"/>
              <a:gd name="T122" fmla="*/ 2147483647 w 21600"/>
              <a:gd name="T123" fmla="*/ 2147483647 h 21600"/>
              <a:gd name="T124" fmla="*/ 2147483647 w 21600"/>
              <a:gd name="T125" fmla="*/ 2147483647 h 21600"/>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1600" h="21600">
                <a:moveTo>
                  <a:pt x="312" y="17898"/>
                </a:moveTo>
                <a:lnTo>
                  <a:pt x="640" y="17898"/>
                </a:lnTo>
                <a:lnTo>
                  <a:pt x="231" y="17898"/>
                </a:lnTo>
                <a:cubicBezTo>
                  <a:pt x="231" y="17898"/>
                  <a:pt x="312" y="17898"/>
                  <a:pt x="312" y="17898"/>
                </a:cubicBezTo>
                <a:close/>
                <a:moveTo>
                  <a:pt x="347" y="17076"/>
                </a:moveTo>
                <a:lnTo>
                  <a:pt x="347" y="17076"/>
                </a:lnTo>
                <a:cubicBezTo>
                  <a:pt x="347" y="17076"/>
                  <a:pt x="347" y="17076"/>
                  <a:pt x="347" y="17076"/>
                </a:cubicBezTo>
                <a:close/>
                <a:moveTo>
                  <a:pt x="5018" y="17276"/>
                </a:moveTo>
                <a:lnTo>
                  <a:pt x="5012" y="17276"/>
                </a:lnTo>
                <a:lnTo>
                  <a:pt x="5005" y="17276"/>
                </a:lnTo>
                <a:lnTo>
                  <a:pt x="5005" y="17229"/>
                </a:lnTo>
                <a:lnTo>
                  <a:pt x="5162" y="17229"/>
                </a:lnTo>
                <a:lnTo>
                  <a:pt x="5162" y="17276"/>
                </a:lnTo>
                <a:lnTo>
                  <a:pt x="5157" y="17277"/>
                </a:lnTo>
                <a:lnTo>
                  <a:pt x="5153" y="17277"/>
                </a:lnTo>
                <a:lnTo>
                  <a:pt x="5153" y="17295"/>
                </a:lnTo>
                <a:lnTo>
                  <a:pt x="5151" y="17295"/>
                </a:lnTo>
                <a:lnTo>
                  <a:pt x="5148" y="17295"/>
                </a:lnTo>
                <a:lnTo>
                  <a:pt x="5148" y="17872"/>
                </a:lnTo>
                <a:lnTo>
                  <a:pt x="5021" y="17872"/>
                </a:lnTo>
                <a:lnTo>
                  <a:pt x="5021" y="17277"/>
                </a:lnTo>
                <a:cubicBezTo>
                  <a:pt x="5021" y="17277"/>
                  <a:pt x="5018" y="17276"/>
                  <a:pt x="5018" y="17276"/>
                </a:cubicBezTo>
                <a:close/>
                <a:moveTo>
                  <a:pt x="10180" y="14353"/>
                </a:moveTo>
                <a:lnTo>
                  <a:pt x="10184" y="14352"/>
                </a:lnTo>
                <a:lnTo>
                  <a:pt x="10210" y="14352"/>
                </a:lnTo>
                <a:lnTo>
                  <a:pt x="10211" y="14352"/>
                </a:lnTo>
                <a:lnTo>
                  <a:pt x="10213" y="14352"/>
                </a:lnTo>
                <a:lnTo>
                  <a:pt x="10215" y="14352"/>
                </a:lnTo>
                <a:lnTo>
                  <a:pt x="10217" y="14353"/>
                </a:lnTo>
                <a:lnTo>
                  <a:pt x="10219" y="14353"/>
                </a:lnTo>
                <a:lnTo>
                  <a:pt x="10222" y="14353"/>
                </a:lnTo>
                <a:lnTo>
                  <a:pt x="10224" y="14352"/>
                </a:lnTo>
                <a:lnTo>
                  <a:pt x="10226" y="14352"/>
                </a:lnTo>
                <a:lnTo>
                  <a:pt x="10228" y="14352"/>
                </a:lnTo>
                <a:lnTo>
                  <a:pt x="10229" y="14352"/>
                </a:lnTo>
                <a:lnTo>
                  <a:pt x="10230" y="14104"/>
                </a:lnTo>
                <a:lnTo>
                  <a:pt x="10576" y="12121"/>
                </a:lnTo>
                <a:lnTo>
                  <a:pt x="10579" y="12125"/>
                </a:lnTo>
                <a:lnTo>
                  <a:pt x="10583" y="12119"/>
                </a:lnTo>
                <a:lnTo>
                  <a:pt x="10895" y="13911"/>
                </a:lnTo>
                <a:lnTo>
                  <a:pt x="10928" y="14103"/>
                </a:lnTo>
                <a:lnTo>
                  <a:pt x="10928" y="14350"/>
                </a:lnTo>
                <a:lnTo>
                  <a:pt x="10928" y="14351"/>
                </a:lnTo>
                <a:lnTo>
                  <a:pt x="10929" y="14351"/>
                </a:lnTo>
                <a:lnTo>
                  <a:pt x="10931" y="14351"/>
                </a:lnTo>
                <a:lnTo>
                  <a:pt x="10933" y="14351"/>
                </a:lnTo>
                <a:lnTo>
                  <a:pt x="10935" y="14351"/>
                </a:lnTo>
                <a:lnTo>
                  <a:pt x="10938" y="14351"/>
                </a:lnTo>
                <a:lnTo>
                  <a:pt x="10940" y="14351"/>
                </a:lnTo>
                <a:lnTo>
                  <a:pt x="10942" y="14351"/>
                </a:lnTo>
                <a:lnTo>
                  <a:pt x="10944" y="14351"/>
                </a:lnTo>
                <a:lnTo>
                  <a:pt x="10946" y="14351"/>
                </a:lnTo>
                <a:lnTo>
                  <a:pt x="10947" y="14351"/>
                </a:lnTo>
                <a:lnTo>
                  <a:pt x="10947" y="14350"/>
                </a:lnTo>
                <a:lnTo>
                  <a:pt x="10947" y="14351"/>
                </a:lnTo>
                <a:lnTo>
                  <a:pt x="10973" y="14350"/>
                </a:lnTo>
                <a:lnTo>
                  <a:pt x="10977" y="14351"/>
                </a:lnTo>
                <a:lnTo>
                  <a:pt x="10977" y="17290"/>
                </a:lnTo>
                <a:lnTo>
                  <a:pt x="10968" y="17293"/>
                </a:lnTo>
                <a:lnTo>
                  <a:pt x="10914" y="17293"/>
                </a:lnTo>
                <a:lnTo>
                  <a:pt x="10914" y="17243"/>
                </a:lnTo>
                <a:lnTo>
                  <a:pt x="10854" y="17184"/>
                </a:lnTo>
                <a:lnTo>
                  <a:pt x="10854" y="17129"/>
                </a:lnTo>
                <a:lnTo>
                  <a:pt x="10801" y="17087"/>
                </a:lnTo>
                <a:lnTo>
                  <a:pt x="10801" y="17053"/>
                </a:lnTo>
                <a:lnTo>
                  <a:pt x="10666" y="16966"/>
                </a:lnTo>
                <a:lnTo>
                  <a:pt x="10666" y="16943"/>
                </a:lnTo>
                <a:lnTo>
                  <a:pt x="10632" y="16927"/>
                </a:lnTo>
                <a:lnTo>
                  <a:pt x="10606" y="16916"/>
                </a:lnTo>
                <a:lnTo>
                  <a:pt x="10606" y="16882"/>
                </a:lnTo>
                <a:lnTo>
                  <a:pt x="10555" y="16846"/>
                </a:lnTo>
                <a:lnTo>
                  <a:pt x="10504" y="16883"/>
                </a:lnTo>
                <a:lnTo>
                  <a:pt x="10504" y="16916"/>
                </a:lnTo>
                <a:lnTo>
                  <a:pt x="10475" y="16928"/>
                </a:lnTo>
                <a:lnTo>
                  <a:pt x="10443" y="16946"/>
                </a:lnTo>
                <a:lnTo>
                  <a:pt x="10443" y="16968"/>
                </a:lnTo>
                <a:lnTo>
                  <a:pt x="10444" y="16969"/>
                </a:lnTo>
                <a:lnTo>
                  <a:pt x="10308" y="17060"/>
                </a:lnTo>
                <a:lnTo>
                  <a:pt x="10308" y="17094"/>
                </a:lnTo>
                <a:lnTo>
                  <a:pt x="10255" y="17137"/>
                </a:lnTo>
                <a:lnTo>
                  <a:pt x="10255" y="17191"/>
                </a:lnTo>
                <a:lnTo>
                  <a:pt x="10194" y="17252"/>
                </a:lnTo>
                <a:lnTo>
                  <a:pt x="10194" y="17301"/>
                </a:lnTo>
                <a:lnTo>
                  <a:pt x="10176" y="17301"/>
                </a:lnTo>
                <a:cubicBezTo>
                  <a:pt x="10176" y="17301"/>
                  <a:pt x="10180" y="14353"/>
                  <a:pt x="10180" y="14353"/>
                </a:cubicBezTo>
                <a:close/>
                <a:moveTo>
                  <a:pt x="10183" y="12056"/>
                </a:moveTo>
                <a:lnTo>
                  <a:pt x="10555" y="12057"/>
                </a:lnTo>
                <a:lnTo>
                  <a:pt x="10555" y="12092"/>
                </a:lnTo>
                <a:lnTo>
                  <a:pt x="10558" y="12097"/>
                </a:lnTo>
                <a:lnTo>
                  <a:pt x="10558" y="12095"/>
                </a:lnTo>
                <a:lnTo>
                  <a:pt x="10559" y="12095"/>
                </a:lnTo>
                <a:lnTo>
                  <a:pt x="10211" y="14087"/>
                </a:lnTo>
                <a:lnTo>
                  <a:pt x="10211" y="14088"/>
                </a:lnTo>
                <a:lnTo>
                  <a:pt x="10212" y="14090"/>
                </a:lnTo>
                <a:lnTo>
                  <a:pt x="10213" y="14093"/>
                </a:lnTo>
                <a:lnTo>
                  <a:pt x="10215" y="14095"/>
                </a:lnTo>
                <a:lnTo>
                  <a:pt x="10217" y="14098"/>
                </a:lnTo>
                <a:lnTo>
                  <a:pt x="10215" y="14098"/>
                </a:lnTo>
                <a:lnTo>
                  <a:pt x="10213" y="14098"/>
                </a:lnTo>
                <a:lnTo>
                  <a:pt x="10212" y="14098"/>
                </a:lnTo>
                <a:lnTo>
                  <a:pt x="10211" y="14099"/>
                </a:lnTo>
                <a:lnTo>
                  <a:pt x="10210" y="14099"/>
                </a:lnTo>
                <a:lnTo>
                  <a:pt x="10185" y="14099"/>
                </a:lnTo>
                <a:lnTo>
                  <a:pt x="10180" y="14099"/>
                </a:lnTo>
                <a:cubicBezTo>
                  <a:pt x="10180" y="14099"/>
                  <a:pt x="10183" y="12056"/>
                  <a:pt x="10183" y="12056"/>
                </a:cubicBezTo>
                <a:close/>
                <a:moveTo>
                  <a:pt x="10607" y="12075"/>
                </a:moveTo>
                <a:lnTo>
                  <a:pt x="10607" y="12058"/>
                </a:lnTo>
                <a:lnTo>
                  <a:pt x="10977" y="12059"/>
                </a:lnTo>
                <a:lnTo>
                  <a:pt x="10977" y="14041"/>
                </a:lnTo>
                <a:lnTo>
                  <a:pt x="10977" y="14098"/>
                </a:lnTo>
                <a:lnTo>
                  <a:pt x="10972" y="14098"/>
                </a:lnTo>
                <a:lnTo>
                  <a:pt x="10947" y="14098"/>
                </a:lnTo>
                <a:lnTo>
                  <a:pt x="10945" y="14098"/>
                </a:lnTo>
                <a:lnTo>
                  <a:pt x="10944" y="14098"/>
                </a:lnTo>
                <a:lnTo>
                  <a:pt x="10942" y="14098"/>
                </a:lnTo>
                <a:lnTo>
                  <a:pt x="10940" y="14097"/>
                </a:lnTo>
                <a:lnTo>
                  <a:pt x="10942" y="14094"/>
                </a:lnTo>
                <a:lnTo>
                  <a:pt x="10944" y="14092"/>
                </a:lnTo>
                <a:lnTo>
                  <a:pt x="10945" y="14089"/>
                </a:lnTo>
                <a:lnTo>
                  <a:pt x="10946" y="14087"/>
                </a:lnTo>
                <a:lnTo>
                  <a:pt x="10946" y="14086"/>
                </a:lnTo>
                <a:lnTo>
                  <a:pt x="10604" y="12087"/>
                </a:lnTo>
                <a:cubicBezTo>
                  <a:pt x="10604" y="12087"/>
                  <a:pt x="10607" y="12075"/>
                  <a:pt x="10607" y="12075"/>
                </a:cubicBezTo>
                <a:close/>
                <a:moveTo>
                  <a:pt x="20123" y="18565"/>
                </a:moveTo>
                <a:lnTo>
                  <a:pt x="20128" y="18580"/>
                </a:lnTo>
                <a:lnTo>
                  <a:pt x="20128" y="18565"/>
                </a:lnTo>
                <a:lnTo>
                  <a:pt x="20128" y="18417"/>
                </a:lnTo>
                <a:lnTo>
                  <a:pt x="20123" y="18405"/>
                </a:lnTo>
                <a:lnTo>
                  <a:pt x="20123" y="18388"/>
                </a:lnTo>
                <a:lnTo>
                  <a:pt x="20128" y="18399"/>
                </a:lnTo>
                <a:lnTo>
                  <a:pt x="20128" y="18388"/>
                </a:lnTo>
                <a:lnTo>
                  <a:pt x="20128" y="18237"/>
                </a:lnTo>
                <a:lnTo>
                  <a:pt x="20124" y="18231"/>
                </a:lnTo>
                <a:lnTo>
                  <a:pt x="20135" y="18231"/>
                </a:lnTo>
                <a:lnTo>
                  <a:pt x="20135" y="18415"/>
                </a:lnTo>
                <a:lnTo>
                  <a:pt x="20138" y="18422"/>
                </a:lnTo>
                <a:lnTo>
                  <a:pt x="20138" y="18612"/>
                </a:lnTo>
                <a:lnTo>
                  <a:pt x="20129" y="18612"/>
                </a:lnTo>
                <a:lnTo>
                  <a:pt x="20128" y="18609"/>
                </a:lnTo>
                <a:lnTo>
                  <a:pt x="20128" y="18612"/>
                </a:lnTo>
                <a:lnTo>
                  <a:pt x="20128" y="18608"/>
                </a:lnTo>
                <a:lnTo>
                  <a:pt x="20123" y="18592"/>
                </a:lnTo>
                <a:cubicBezTo>
                  <a:pt x="20123" y="18592"/>
                  <a:pt x="20123" y="18565"/>
                  <a:pt x="20123" y="18565"/>
                </a:cubicBezTo>
                <a:close/>
                <a:moveTo>
                  <a:pt x="20178" y="16567"/>
                </a:moveTo>
                <a:lnTo>
                  <a:pt x="20178" y="16521"/>
                </a:lnTo>
                <a:lnTo>
                  <a:pt x="20178" y="16535"/>
                </a:lnTo>
                <a:lnTo>
                  <a:pt x="20178" y="16723"/>
                </a:lnTo>
                <a:cubicBezTo>
                  <a:pt x="20178" y="16723"/>
                  <a:pt x="20178" y="16567"/>
                  <a:pt x="20178" y="16567"/>
                </a:cubicBezTo>
                <a:close/>
                <a:moveTo>
                  <a:pt x="20178" y="16399"/>
                </a:moveTo>
                <a:lnTo>
                  <a:pt x="20178" y="16399"/>
                </a:lnTo>
                <a:lnTo>
                  <a:pt x="20178" y="16444"/>
                </a:lnTo>
                <a:cubicBezTo>
                  <a:pt x="20178" y="16444"/>
                  <a:pt x="20178" y="16399"/>
                  <a:pt x="20178" y="16399"/>
                </a:cubicBezTo>
                <a:close/>
                <a:moveTo>
                  <a:pt x="21301" y="17689"/>
                </a:moveTo>
                <a:lnTo>
                  <a:pt x="21301" y="17689"/>
                </a:lnTo>
                <a:cubicBezTo>
                  <a:pt x="21301" y="17689"/>
                  <a:pt x="21301" y="17689"/>
                  <a:pt x="21301" y="17689"/>
                </a:cubicBezTo>
                <a:close/>
                <a:moveTo>
                  <a:pt x="21502" y="18612"/>
                </a:moveTo>
                <a:lnTo>
                  <a:pt x="21503" y="18210"/>
                </a:lnTo>
                <a:lnTo>
                  <a:pt x="21486" y="18208"/>
                </a:lnTo>
                <a:lnTo>
                  <a:pt x="21466" y="18209"/>
                </a:lnTo>
                <a:lnTo>
                  <a:pt x="21422" y="18205"/>
                </a:lnTo>
                <a:lnTo>
                  <a:pt x="21422" y="17867"/>
                </a:lnTo>
                <a:lnTo>
                  <a:pt x="21301" y="17865"/>
                </a:lnTo>
                <a:lnTo>
                  <a:pt x="21301" y="17736"/>
                </a:lnTo>
                <a:lnTo>
                  <a:pt x="21309" y="17730"/>
                </a:lnTo>
                <a:lnTo>
                  <a:pt x="21310" y="17730"/>
                </a:lnTo>
                <a:lnTo>
                  <a:pt x="21311" y="17729"/>
                </a:lnTo>
                <a:lnTo>
                  <a:pt x="21311" y="17727"/>
                </a:lnTo>
                <a:lnTo>
                  <a:pt x="21312" y="17725"/>
                </a:lnTo>
                <a:lnTo>
                  <a:pt x="21312" y="17723"/>
                </a:lnTo>
                <a:lnTo>
                  <a:pt x="21312" y="17722"/>
                </a:lnTo>
                <a:lnTo>
                  <a:pt x="21312" y="17719"/>
                </a:lnTo>
                <a:lnTo>
                  <a:pt x="21312" y="17717"/>
                </a:lnTo>
                <a:lnTo>
                  <a:pt x="21311" y="17716"/>
                </a:lnTo>
                <a:lnTo>
                  <a:pt x="21311" y="17714"/>
                </a:lnTo>
                <a:lnTo>
                  <a:pt x="21310" y="17713"/>
                </a:lnTo>
                <a:lnTo>
                  <a:pt x="21309" y="17712"/>
                </a:lnTo>
                <a:lnTo>
                  <a:pt x="21301" y="17709"/>
                </a:lnTo>
                <a:lnTo>
                  <a:pt x="21301" y="17705"/>
                </a:lnTo>
                <a:lnTo>
                  <a:pt x="21302" y="17704"/>
                </a:lnTo>
                <a:lnTo>
                  <a:pt x="21303" y="17702"/>
                </a:lnTo>
                <a:lnTo>
                  <a:pt x="21303" y="17700"/>
                </a:lnTo>
                <a:lnTo>
                  <a:pt x="21303" y="17699"/>
                </a:lnTo>
                <a:lnTo>
                  <a:pt x="21303" y="17697"/>
                </a:lnTo>
                <a:lnTo>
                  <a:pt x="21303" y="17695"/>
                </a:lnTo>
                <a:lnTo>
                  <a:pt x="21303" y="17693"/>
                </a:lnTo>
                <a:lnTo>
                  <a:pt x="21303" y="17691"/>
                </a:lnTo>
                <a:lnTo>
                  <a:pt x="21302" y="17690"/>
                </a:lnTo>
                <a:lnTo>
                  <a:pt x="21302" y="17689"/>
                </a:lnTo>
                <a:lnTo>
                  <a:pt x="21301" y="17688"/>
                </a:lnTo>
                <a:lnTo>
                  <a:pt x="21302" y="17607"/>
                </a:lnTo>
                <a:lnTo>
                  <a:pt x="21382" y="17607"/>
                </a:lnTo>
                <a:lnTo>
                  <a:pt x="21389" y="17581"/>
                </a:lnTo>
                <a:lnTo>
                  <a:pt x="21303" y="17422"/>
                </a:lnTo>
                <a:lnTo>
                  <a:pt x="21310" y="17422"/>
                </a:lnTo>
                <a:lnTo>
                  <a:pt x="21317" y="17391"/>
                </a:lnTo>
                <a:lnTo>
                  <a:pt x="21233" y="17231"/>
                </a:lnTo>
                <a:lnTo>
                  <a:pt x="21233" y="17225"/>
                </a:lnTo>
                <a:lnTo>
                  <a:pt x="21233" y="17219"/>
                </a:lnTo>
                <a:lnTo>
                  <a:pt x="21232" y="17213"/>
                </a:lnTo>
                <a:lnTo>
                  <a:pt x="21232" y="17206"/>
                </a:lnTo>
                <a:lnTo>
                  <a:pt x="21232" y="17199"/>
                </a:lnTo>
                <a:lnTo>
                  <a:pt x="21232" y="17193"/>
                </a:lnTo>
                <a:lnTo>
                  <a:pt x="21232" y="17186"/>
                </a:lnTo>
                <a:lnTo>
                  <a:pt x="21232" y="17179"/>
                </a:lnTo>
                <a:lnTo>
                  <a:pt x="21232" y="17172"/>
                </a:lnTo>
                <a:lnTo>
                  <a:pt x="21232" y="17165"/>
                </a:lnTo>
                <a:lnTo>
                  <a:pt x="21232" y="17158"/>
                </a:lnTo>
                <a:lnTo>
                  <a:pt x="21232" y="17151"/>
                </a:lnTo>
                <a:lnTo>
                  <a:pt x="21232" y="17149"/>
                </a:lnTo>
                <a:lnTo>
                  <a:pt x="21232" y="17147"/>
                </a:lnTo>
                <a:lnTo>
                  <a:pt x="21232" y="17145"/>
                </a:lnTo>
                <a:lnTo>
                  <a:pt x="21232" y="17143"/>
                </a:lnTo>
                <a:lnTo>
                  <a:pt x="21232" y="17140"/>
                </a:lnTo>
                <a:lnTo>
                  <a:pt x="21232" y="17138"/>
                </a:lnTo>
                <a:lnTo>
                  <a:pt x="21232" y="17135"/>
                </a:lnTo>
                <a:lnTo>
                  <a:pt x="21232" y="17132"/>
                </a:lnTo>
                <a:lnTo>
                  <a:pt x="21232" y="17129"/>
                </a:lnTo>
                <a:lnTo>
                  <a:pt x="21232" y="17126"/>
                </a:lnTo>
                <a:lnTo>
                  <a:pt x="21232" y="17123"/>
                </a:lnTo>
                <a:lnTo>
                  <a:pt x="21232" y="17120"/>
                </a:lnTo>
                <a:lnTo>
                  <a:pt x="21229" y="16905"/>
                </a:lnTo>
                <a:lnTo>
                  <a:pt x="21229" y="16862"/>
                </a:lnTo>
                <a:lnTo>
                  <a:pt x="21225" y="16862"/>
                </a:lnTo>
                <a:lnTo>
                  <a:pt x="21204" y="16878"/>
                </a:lnTo>
                <a:lnTo>
                  <a:pt x="20994" y="16879"/>
                </a:lnTo>
                <a:lnTo>
                  <a:pt x="20784" y="16879"/>
                </a:lnTo>
                <a:lnTo>
                  <a:pt x="20763" y="16863"/>
                </a:lnTo>
                <a:lnTo>
                  <a:pt x="20759" y="16863"/>
                </a:lnTo>
                <a:lnTo>
                  <a:pt x="20758" y="16906"/>
                </a:lnTo>
                <a:lnTo>
                  <a:pt x="20748" y="17120"/>
                </a:lnTo>
                <a:lnTo>
                  <a:pt x="20748" y="17123"/>
                </a:lnTo>
                <a:lnTo>
                  <a:pt x="20748" y="17126"/>
                </a:lnTo>
                <a:lnTo>
                  <a:pt x="20748" y="17129"/>
                </a:lnTo>
                <a:lnTo>
                  <a:pt x="20748" y="17132"/>
                </a:lnTo>
                <a:lnTo>
                  <a:pt x="20747" y="17135"/>
                </a:lnTo>
                <a:lnTo>
                  <a:pt x="20747" y="17138"/>
                </a:lnTo>
                <a:lnTo>
                  <a:pt x="20747" y="17140"/>
                </a:lnTo>
                <a:lnTo>
                  <a:pt x="20747" y="17143"/>
                </a:lnTo>
                <a:lnTo>
                  <a:pt x="20747" y="17145"/>
                </a:lnTo>
                <a:lnTo>
                  <a:pt x="20746" y="17147"/>
                </a:lnTo>
                <a:lnTo>
                  <a:pt x="20746" y="17149"/>
                </a:lnTo>
                <a:lnTo>
                  <a:pt x="20746" y="17151"/>
                </a:lnTo>
                <a:lnTo>
                  <a:pt x="20746" y="17158"/>
                </a:lnTo>
                <a:lnTo>
                  <a:pt x="20746" y="17165"/>
                </a:lnTo>
                <a:lnTo>
                  <a:pt x="20746" y="17172"/>
                </a:lnTo>
                <a:lnTo>
                  <a:pt x="20746" y="17179"/>
                </a:lnTo>
                <a:lnTo>
                  <a:pt x="20746" y="17186"/>
                </a:lnTo>
                <a:lnTo>
                  <a:pt x="20745" y="17193"/>
                </a:lnTo>
                <a:lnTo>
                  <a:pt x="20745" y="17199"/>
                </a:lnTo>
                <a:lnTo>
                  <a:pt x="20745" y="17206"/>
                </a:lnTo>
                <a:lnTo>
                  <a:pt x="20745" y="17213"/>
                </a:lnTo>
                <a:lnTo>
                  <a:pt x="20744" y="17219"/>
                </a:lnTo>
                <a:lnTo>
                  <a:pt x="20744" y="17225"/>
                </a:lnTo>
                <a:lnTo>
                  <a:pt x="20744" y="17231"/>
                </a:lnTo>
                <a:lnTo>
                  <a:pt x="20746" y="17231"/>
                </a:lnTo>
                <a:lnTo>
                  <a:pt x="20649" y="17391"/>
                </a:lnTo>
                <a:lnTo>
                  <a:pt x="20657" y="17420"/>
                </a:lnTo>
                <a:lnTo>
                  <a:pt x="20666" y="17420"/>
                </a:lnTo>
                <a:lnTo>
                  <a:pt x="20567" y="17579"/>
                </a:lnTo>
                <a:lnTo>
                  <a:pt x="20575" y="17605"/>
                </a:lnTo>
                <a:lnTo>
                  <a:pt x="20667" y="17606"/>
                </a:lnTo>
                <a:lnTo>
                  <a:pt x="20667" y="17707"/>
                </a:lnTo>
                <a:lnTo>
                  <a:pt x="20661" y="17710"/>
                </a:lnTo>
                <a:lnTo>
                  <a:pt x="20660" y="17710"/>
                </a:lnTo>
                <a:lnTo>
                  <a:pt x="20659" y="17712"/>
                </a:lnTo>
                <a:lnTo>
                  <a:pt x="20658" y="17712"/>
                </a:lnTo>
                <a:lnTo>
                  <a:pt x="20658" y="17714"/>
                </a:lnTo>
                <a:lnTo>
                  <a:pt x="20658" y="17716"/>
                </a:lnTo>
                <a:lnTo>
                  <a:pt x="20657" y="17717"/>
                </a:lnTo>
                <a:lnTo>
                  <a:pt x="20657" y="17719"/>
                </a:lnTo>
                <a:lnTo>
                  <a:pt x="20657" y="17722"/>
                </a:lnTo>
                <a:lnTo>
                  <a:pt x="20658" y="17723"/>
                </a:lnTo>
                <a:lnTo>
                  <a:pt x="20658" y="17725"/>
                </a:lnTo>
                <a:lnTo>
                  <a:pt x="20658" y="17726"/>
                </a:lnTo>
                <a:lnTo>
                  <a:pt x="20659" y="17728"/>
                </a:lnTo>
                <a:lnTo>
                  <a:pt x="20660" y="17728"/>
                </a:lnTo>
                <a:lnTo>
                  <a:pt x="20667" y="17734"/>
                </a:lnTo>
                <a:lnTo>
                  <a:pt x="20667" y="17836"/>
                </a:lnTo>
                <a:lnTo>
                  <a:pt x="20530" y="17833"/>
                </a:lnTo>
                <a:lnTo>
                  <a:pt x="20531" y="16684"/>
                </a:lnTo>
                <a:lnTo>
                  <a:pt x="20531" y="16508"/>
                </a:lnTo>
                <a:lnTo>
                  <a:pt x="20531" y="16475"/>
                </a:lnTo>
                <a:lnTo>
                  <a:pt x="20531" y="16333"/>
                </a:lnTo>
                <a:lnTo>
                  <a:pt x="20531" y="16300"/>
                </a:lnTo>
                <a:lnTo>
                  <a:pt x="20531" y="16151"/>
                </a:lnTo>
                <a:lnTo>
                  <a:pt x="20485" y="16152"/>
                </a:lnTo>
                <a:lnTo>
                  <a:pt x="20485" y="15975"/>
                </a:lnTo>
                <a:lnTo>
                  <a:pt x="20255" y="15978"/>
                </a:lnTo>
                <a:lnTo>
                  <a:pt x="20239" y="16051"/>
                </a:lnTo>
                <a:lnTo>
                  <a:pt x="20239" y="16224"/>
                </a:lnTo>
                <a:lnTo>
                  <a:pt x="20178" y="16224"/>
                </a:lnTo>
                <a:lnTo>
                  <a:pt x="20163" y="16317"/>
                </a:lnTo>
                <a:lnTo>
                  <a:pt x="20163" y="16482"/>
                </a:lnTo>
                <a:lnTo>
                  <a:pt x="20163" y="16641"/>
                </a:lnTo>
                <a:lnTo>
                  <a:pt x="20163" y="16800"/>
                </a:lnTo>
                <a:lnTo>
                  <a:pt x="20162" y="17801"/>
                </a:lnTo>
                <a:lnTo>
                  <a:pt x="20134" y="17801"/>
                </a:lnTo>
                <a:lnTo>
                  <a:pt x="20093" y="17800"/>
                </a:lnTo>
                <a:lnTo>
                  <a:pt x="20050" y="17800"/>
                </a:lnTo>
                <a:lnTo>
                  <a:pt x="20008" y="17801"/>
                </a:lnTo>
                <a:lnTo>
                  <a:pt x="19970" y="17802"/>
                </a:lnTo>
                <a:lnTo>
                  <a:pt x="19948" y="17802"/>
                </a:lnTo>
                <a:lnTo>
                  <a:pt x="19948" y="15890"/>
                </a:lnTo>
                <a:lnTo>
                  <a:pt x="19948" y="15715"/>
                </a:lnTo>
                <a:lnTo>
                  <a:pt x="19874" y="15716"/>
                </a:lnTo>
                <a:lnTo>
                  <a:pt x="19873" y="15668"/>
                </a:lnTo>
                <a:lnTo>
                  <a:pt x="19873" y="15567"/>
                </a:lnTo>
                <a:lnTo>
                  <a:pt x="19871" y="15474"/>
                </a:lnTo>
                <a:lnTo>
                  <a:pt x="19642" y="15480"/>
                </a:lnTo>
                <a:lnTo>
                  <a:pt x="19642" y="15632"/>
                </a:lnTo>
                <a:lnTo>
                  <a:pt x="19612" y="15632"/>
                </a:lnTo>
                <a:lnTo>
                  <a:pt x="19612" y="15781"/>
                </a:lnTo>
                <a:lnTo>
                  <a:pt x="19612" y="15813"/>
                </a:lnTo>
                <a:lnTo>
                  <a:pt x="19612" y="15955"/>
                </a:lnTo>
                <a:lnTo>
                  <a:pt x="19612" y="15988"/>
                </a:lnTo>
                <a:lnTo>
                  <a:pt x="19612" y="16162"/>
                </a:lnTo>
                <a:lnTo>
                  <a:pt x="19613" y="17799"/>
                </a:lnTo>
                <a:lnTo>
                  <a:pt x="19420" y="17804"/>
                </a:lnTo>
                <a:lnTo>
                  <a:pt x="19420" y="17720"/>
                </a:lnTo>
                <a:lnTo>
                  <a:pt x="19388" y="17705"/>
                </a:lnTo>
                <a:lnTo>
                  <a:pt x="19262" y="17698"/>
                </a:lnTo>
                <a:lnTo>
                  <a:pt x="19262" y="17585"/>
                </a:lnTo>
                <a:lnTo>
                  <a:pt x="18986" y="17561"/>
                </a:lnTo>
                <a:lnTo>
                  <a:pt x="18986" y="17301"/>
                </a:lnTo>
                <a:lnTo>
                  <a:pt x="18860" y="17282"/>
                </a:lnTo>
                <a:lnTo>
                  <a:pt x="18836" y="17286"/>
                </a:lnTo>
                <a:lnTo>
                  <a:pt x="18780" y="10503"/>
                </a:lnTo>
                <a:lnTo>
                  <a:pt x="18780" y="10493"/>
                </a:lnTo>
                <a:lnTo>
                  <a:pt x="18784" y="10491"/>
                </a:lnTo>
                <a:lnTo>
                  <a:pt x="18788" y="10484"/>
                </a:lnTo>
                <a:lnTo>
                  <a:pt x="18792" y="10436"/>
                </a:lnTo>
                <a:lnTo>
                  <a:pt x="18795" y="10400"/>
                </a:lnTo>
                <a:lnTo>
                  <a:pt x="18800" y="10361"/>
                </a:lnTo>
                <a:lnTo>
                  <a:pt x="18813" y="10314"/>
                </a:lnTo>
                <a:lnTo>
                  <a:pt x="18823" y="10275"/>
                </a:lnTo>
                <a:lnTo>
                  <a:pt x="18834" y="10242"/>
                </a:lnTo>
                <a:lnTo>
                  <a:pt x="18840" y="10232"/>
                </a:lnTo>
                <a:lnTo>
                  <a:pt x="18855" y="10216"/>
                </a:lnTo>
                <a:lnTo>
                  <a:pt x="18869" y="10200"/>
                </a:lnTo>
                <a:lnTo>
                  <a:pt x="18878" y="10184"/>
                </a:lnTo>
                <a:lnTo>
                  <a:pt x="18878" y="10170"/>
                </a:lnTo>
                <a:lnTo>
                  <a:pt x="18877" y="10101"/>
                </a:lnTo>
                <a:lnTo>
                  <a:pt x="18889" y="10049"/>
                </a:lnTo>
                <a:lnTo>
                  <a:pt x="18891" y="10044"/>
                </a:lnTo>
                <a:lnTo>
                  <a:pt x="18891" y="9974"/>
                </a:lnTo>
                <a:lnTo>
                  <a:pt x="18903" y="9915"/>
                </a:lnTo>
                <a:lnTo>
                  <a:pt x="18906" y="9911"/>
                </a:lnTo>
                <a:lnTo>
                  <a:pt x="18906" y="9825"/>
                </a:lnTo>
                <a:lnTo>
                  <a:pt x="18918" y="9759"/>
                </a:lnTo>
                <a:lnTo>
                  <a:pt x="18920" y="9754"/>
                </a:lnTo>
                <a:lnTo>
                  <a:pt x="18920" y="9662"/>
                </a:lnTo>
                <a:lnTo>
                  <a:pt x="18937" y="9599"/>
                </a:lnTo>
                <a:lnTo>
                  <a:pt x="18940" y="9593"/>
                </a:lnTo>
                <a:lnTo>
                  <a:pt x="18940" y="9500"/>
                </a:lnTo>
                <a:lnTo>
                  <a:pt x="18936" y="9475"/>
                </a:lnTo>
                <a:lnTo>
                  <a:pt x="18922" y="9458"/>
                </a:lnTo>
                <a:lnTo>
                  <a:pt x="18922" y="9442"/>
                </a:lnTo>
                <a:lnTo>
                  <a:pt x="18923" y="9442"/>
                </a:lnTo>
                <a:lnTo>
                  <a:pt x="18935" y="9417"/>
                </a:lnTo>
                <a:lnTo>
                  <a:pt x="18932" y="9391"/>
                </a:lnTo>
                <a:lnTo>
                  <a:pt x="18913" y="9368"/>
                </a:lnTo>
                <a:lnTo>
                  <a:pt x="18902" y="9362"/>
                </a:lnTo>
                <a:lnTo>
                  <a:pt x="18902" y="9311"/>
                </a:lnTo>
                <a:lnTo>
                  <a:pt x="18899" y="9289"/>
                </a:lnTo>
                <a:lnTo>
                  <a:pt x="18898" y="9288"/>
                </a:lnTo>
                <a:lnTo>
                  <a:pt x="18898" y="9285"/>
                </a:lnTo>
                <a:lnTo>
                  <a:pt x="18898" y="9279"/>
                </a:lnTo>
                <a:lnTo>
                  <a:pt x="18897" y="9272"/>
                </a:lnTo>
                <a:lnTo>
                  <a:pt x="18896" y="9266"/>
                </a:lnTo>
                <a:lnTo>
                  <a:pt x="18894" y="9261"/>
                </a:lnTo>
                <a:lnTo>
                  <a:pt x="18892" y="9258"/>
                </a:lnTo>
                <a:lnTo>
                  <a:pt x="18890" y="9257"/>
                </a:lnTo>
                <a:lnTo>
                  <a:pt x="18888" y="9257"/>
                </a:lnTo>
                <a:lnTo>
                  <a:pt x="18882" y="9259"/>
                </a:lnTo>
                <a:lnTo>
                  <a:pt x="18880" y="9261"/>
                </a:lnTo>
                <a:lnTo>
                  <a:pt x="18878" y="9264"/>
                </a:lnTo>
                <a:lnTo>
                  <a:pt x="18878" y="9266"/>
                </a:lnTo>
                <a:lnTo>
                  <a:pt x="18854" y="9252"/>
                </a:lnTo>
                <a:lnTo>
                  <a:pt x="18848" y="9250"/>
                </a:lnTo>
                <a:lnTo>
                  <a:pt x="18848" y="9249"/>
                </a:lnTo>
                <a:lnTo>
                  <a:pt x="18848" y="9248"/>
                </a:lnTo>
                <a:lnTo>
                  <a:pt x="18847" y="9247"/>
                </a:lnTo>
                <a:lnTo>
                  <a:pt x="18847" y="9246"/>
                </a:lnTo>
                <a:lnTo>
                  <a:pt x="18846" y="9246"/>
                </a:lnTo>
                <a:lnTo>
                  <a:pt x="18845" y="9246"/>
                </a:lnTo>
                <a:lnTo>
                  <a:pt x="18844" y="9246"/>
                </a:lnTo>
                <a:lnTo>
                  <a:pt x="18844" y="9247"/>
                </a:lnTo>
                <a:lnTo>
                  <a:pt x="18843" y="9248"/>
                </a:lnTo>
                <a:lnTo>
                  <a:pt x="18825" y="9242"/>
                </a:lnTo>
                <a:lnTo>
                  <a:pt x="18824" y="9238"/>
                </a:lnTo>
                <a:lnTo>
                  <a:pt x="18822" y="9235"/>
                </a:lnTo>
                <a:lnTo>
                  <a:pt x="18820" y="9233"/>
                </a:lnTo>
                <a:lnTo>
                  <a:pt x="18818" y="9233"/>
                </a:lnTo>
                <a:lnTo>
                  <a:pt x="18812" y="9235"/>
                </a:lnTo>
                <a:lnTo>
                  <a:pt x="18810" y="9237"/>
                </a:lnTo>
                <a:lnTo>
                  <a:pt x="18810" y="9238"/>
                </a:lnTo>
                <a:lnTo>
                  <a:pt x="18777" y="9232"/>
                </a:lnTo>
                <a:lnTo>
                  <a:pt x="18779" y="9230"/>
                </a:lnTo>
                <a:lnTo>
                  <a:pt x="18782" y="9225"/>
                </a:lnTo>
                <a:lnTo>
                  <a:pt x="18784" y="9218"/>
                </a:lnTo>
                <a:lnTo>
                  <a:pt x="18785" y="9210"/>
                </a:lnTo>
                <a:lnTo>
                  <a:pt x="18785" y="9200"/>
                </a:lnTo>
                <a:lnTo>
                  <a:pt x="18785" y="9191"/>
                </a:lnTo>
                <a:lnTo>
                  <a:pt x="18783" y="9182"/>
                </a:lnTo>
                <a:lnTo>
                  <a:pt x="18782" y="9174"/>
                </a:lnTo>
                <a:lnTo>
                  <a:pt x="18779" y="9168"/>
                </a:lnTo>
                <a:lnTo>
                  <a:pt x="18777" y="9163"/>
                </a:lnTo>
                <a:lnTo>
                  <a:pt x="18774" y="9161"/>
                </a:lnTo>
                <a:lnTo>
                  <a:pt x="18771" y="9161"/>
                </a:lnTo>
                <a:lnTo>
                  <a:pt x="18770" y="9161"/>
                </a:lnTo>
                <a:lnTo>
                  <a:pt x="18770" y="9086"/>
                </a:lnTo>
                <a:lnTo>
                  <a:pt x="18772" y="9085"/>
                </a:lnTo>
                <a:lnTo>
                  <a:pt x="18781" y="9076"/>
                </a:lnTo>
                <a:lnTo>
                  <a:pt x="18785" y="9067"/>
                </a:lnTo>
                <a:lnTo>
                  <a:pt x="18785" y="9015"/>
                </a:lnTo>
                <a:lnTo>
                  <a:pt x="18783" y="9005"/>
                </a:lnTo>
                <a:lnTo>
                  <a:pt x="18776" y="8997"/>
                </a:lnTo>
                <a:lnTo>
                  <a:pt x="18772" y="8994"/>
                </a:lnTo>
                <a:lnTo>
                  <a:pt x="18771" y="8992"/>
                </a:lnTo>
                <a:lnTo>
                  <a:pt x="18771" y="8990"/>
                </a:lnTo>
                <a:lnTo>
                  <a:pt x="18771" y="8989"/>
                </a:lnTo>
                <a:lnTo>
                  <a:pt x="18770" y="8988"/>
                </a:lnTo>
                <a:lnTo>
                  <a:pt x="18769" y="8986"/>
                </a:lnTo>
                <a:lnTo>
                  <a:pt x="18768" y="8986"/>
                </a:lnTo>
                <a:lnTo>
                  <a:pt x="18768" y="8987"/>
                </a:lnTo>
                <a:lnTo>
                  <a:pt x="18767" y="8988"/>
                </a:lnTo>
                <a:lnTo>
                  <a:pt x="18766" y="8989"/>
                </a:lnTo>
                <a:lnTo>
                  <a:pt x="18766" y="8990"/>
                </a:lnTo>
                <a:lnTo>
                  <a:pt x="18765" y="8989"/>
                </a:lnTo>
                <a:lnTo>
                  <a:pt x="18759" y="8987"/>
                </a:lnTo>
                <a:lnTo>
                  <a:pt x="18760" y="8984"/>
                </a:lnTo>
                <a:lnTo>
                  <a:pt x="18762" y="8978"/>
                </a:lnTo>
                <a:lnTo>
                  <a:pt x="18763" y="8972"/>
                </a:lnTo>
                <a:lnTo>
                  <a:pt x="18763" y="8966"/>
                </a:lnTo>
                <a:lnTo>
                  <a:pt x="18763" y="8959"/>
                </a:lnTo>
                <a:lnTo>
                  <a:pt x="18762" y="8952"/>
                </a:lnTo>
                <a:lnTo>
                  <a:pt x="18761" y="8946"/>
                </a:lnTo>
                <a:lnTo>
                  <a:pt x="18760" y="8943"/>
                </a:lnTo>
                <a:lnTo>
                  <a:pt x="18769" y="8937"/>
                </a:lnTo>
                <a:lnTo>
                  <a:pt x="18778" y="8928"/>
                </a:lnTo>
                <a:lnTo>
                  <a:pt x="18782" y="8919"/>
                </a:lnTo>
                <a:lnTo>
                  <a:pt x="18782" y="8903"/>
                </a:lnTo>
                <a:lnTo>
                  <a:pt x="18780" y="8894"/>
                </a:lnTo>
                <a:lnTo>
                  <a:pt x="18776" y="8889"/>
                </a:lnTo>
                <a:lnTo>
                  <a:pt x="18776" y="8888"/>
                </a:lnTo>
                <a:lnTo>
                  <a:pt x="18776" y="8886"/>
                </a:lnTo>
                <a:lnTo>
                  <a:pt x="18775" y="8886"/>
                </a:lnTo>
                <a:lnTo>
                  <a:pt x="18775" y="8885"/>
                </a:lnTo>
                <a:lnTo>
                  <a:pt x="18774" y="8884"/>
                </a:lnTo>
                <a:lnTo>
                  <a:pt x="18773" y="8884"/>
                </a:lnTo>
                <a:lnTo>
                  <a:pt x="18773" y="8885"/>
                </a:lnTo>
                <a:lnTo>
                  <a:pt x="18772" y="8885"/>
                </a:lnTo>
                <a:lnTo>
                  <a:pt x="18773" y="8882"/>
                </a:lnTo>
                <a:lnTo>
                  <a:pt x="18774" y="8876"/>
                </a:lnTo>
                <a:lnTo>
                  <a:pt x="18774" y="8869"/>
                </a:lnTo>
                <a:lnTo>
                  <a:pt x="18774" y="8862"/>
                </a:lnTo>
                <a:lnTo>
                  <a:pt x="18773" y="8855"/>
                </a:lnTo>
                <a:lnTo>
                  <a:pt x="18772" y="8850"/>
                </a:lnTo>
                <a:lnTo>
                  <a:pt x="18770" y="8845"/>
                </a:lnTo>
                <a:lnTo>
                  <a:pt x="18769" y="8842"/>
                </a:lnTo>
                <a:lnTo>
                  <a:pt x="18766" y="8840"/>
                </a:lnTo>
                <a:lnTo>
                  <a:pt x="18764" y="8840"/>
                </a:lnTo>
                <a:lnTo>
                  <a:pt x="18759" y="8842"/>
                </a:lnTo>
                <a:lnTo>
                  <a:pt x="18757" y="8844"/>
                </a:lnTo>
                <a:lnTo>
                  <a:pt x="18755" y="8848"/>
                </a:lnTo>
                <a:lnTo>
                  <a:pt x="18754" y="8853"/>
                </a:lnTo>
                <a:lnTo>
                  <a:pt x="18753" y="8859"/>
                </a:lnTo>
                <a:lnTo>
                  <a:pt x="18752" y="8866"/>
                </a:lnTo>
                <a:lnTo>
                  <a:pt x="18752" y="8872"/>
                </a:lnTo>
                <a:lnTo>
                  <a:pt x="18753" y="8874"/>
                </a:lnTo>
                <a:lnTo>
                  <a:pt x="18747" y="8872"/>
                </a:lnTo>
                <a:lnTo>
                  <a:pt x="18730" y="8870"/>
                </a:lnTo>
                <a:lnTo>
                  <a:pt x="18730" y="8842"/>
                </a:lnTo>
                <a:lnTo>
                  <a:pt x="18740" y="8840"/>
                </a:lnTo>
                <a:lnTo>
                  <a:pt x="18756" y="8834"/>
                </a:lnTo>
                <a:lnTo>
                  <a:pt x="18769" y="8826"/>
                </a:lnTo>
                <a:lnTo>
                  <a:pt x="18778" y="8817"/>
                </a:lnTo>
                <a:lnTo>
                  <a:pt x="18782" y="8807"/>
                </a:lnTo>
                <a:lnTo>
                  <a:pt x="18782" y="8794"/>
                </a:lnTo>
                <a:lnTo>
                  <a:pt x="18780" y="8784"/>
                </a:lnTo>
                <a:lnTo>
                  <a:pt x="18775" y="8777"/>
                </a:lnTo>
                <a:lnTo>
                  <a:pt x="18775" y="8776"/>
                </a:lnTo>
                <a:lnTo>
                  <a:pt x="18775" y="8774"/>
                </a:lnTo>
                <a:lnTo>
                  <a:pt x="18775" y="8772"/>
                </a:lnTo>
                <a:lnTo>
                  <a:pt x="18774" y="8771"/>
                </a:lnTo>
                <a:lnTo>
                  <a:pt x="18774" y="8769"/>
                </a:lnTo>
                <a:lnTo>
                  <a:pt x="18773" y="8768"/>
                </a:lnTo>
                <a:lnTo>
                  <a:pt x="18772" y="8768"/>
                </a:lnTo>
                <a:lnTo>
                  <a:pt x="18771" y="8768"/>
                </a:lnTo>
                <a:lnTo>
                  <a:pt x="18770" y="8769"/>
                </a:lnTo>
                <a:lnTo>
                  <a:pt x="18770" y="8770"/>
                </a:lnTo>
                <a:lnTo>
                  <a:pt x="18769" y="8772"/>
                </a:lnTo>
                <a:lnTo>
                  <a:pt x="18769" y="8773"/>
                </a:lnTo>
                <a:lnTo>
                  <a:pt x="18762" y="8768"/>
                </a:lnTo>
                <a:lnTo>
                  <a:pt x="18747" y="8762"/>
                </a:lnTo>
                <a:lnTo>
                  <a:pt x="18745" y="8762"/>
                </a:lnTo>
                <a:lnTo>
                  <a:pt x="18746" y="8761"/>
                </a:lnTo>
                <a:lnTo>
                  <a:pt x="18746" y="8759"/>
                </a:lnTo>
                <a:lnTo>
                  <a:pt x="18746" y="8757"/>
                </a:lnTo>
                <a:lnTo>
                  <a:pt x="18746" y="8756"/>
                </a:lnTo>
                <a:lnTo>
                  <a:pt x="18746" y="8754"/>
                </a:lnTo>
                <a:lnTo>
                  <a:pt x="18745" y="8752"/>
                </a:lnTo>
                <a:lnTo>
                  <a:pt x="18745" y="8750"/>
                </a:lnTo>
                <a:lnTo>
                  <a:pt x="18744" y="8750"/>
                </a:lnTo>
                <a:lnTo>
                  <a:pt x="18743" y="8750"/>
                </a:lnTo>
                <a:lnTo>
                  <a:pt x="18742" y="8750"/>
                </a:lnTo>
                <a:lnTo>
                  <a:pt x="18742" y="8749"/>
                </a:lnTo>
                <a:lnTo>
                  <a:pt x="18743" y="8748"/>
                </a:lnTo>
                <a:lnTo>
                  <a:pt x="18743" y="8747"/>
                </a:lnTo>
                <a:lnTo>
                  <a:pt x="18743" y="8745"/>
                </a:lnTo>
                <a:lnTo>
                  <a:pt x="18743" y="8743"/>
                </a:lnTo>
                <a:lnTo>
                  <a:pt x="18743" y="8741"/>
                </a:lnTo>
                <a:lnTo>
                  <a:pt x="18743" y="8739"/>
                </a:lnTo>
                <a:lnTo>
                  <a:pt x="18743" y="8737"/>
                </a:lnTo>
                <a:lnTo>
                  <a:pt x="18742" y="8736"/>
                </a:lnTo>
                <a:lnTo>
                  <a:pt x="18742" y="8735"/>
                </a:lnTo>
                <a:lnTo>
                  <a:pt x="18742" y="8712"/>
                </a:lnTo>
                <a:lnTo>
                  <a:pt x="18741" y="8707"/>
                </a:lnTo>
                <a:lnTo>
                  <a:pt x="18741" y="8620"/>
                </a:lnTo>
                <a:lnTo>
                  <a:pt x="18727" y="8615"/>
                </a:lnTo>
                <a:lnTo>
                  <a:pt x="18726" y="7947"/>
                </a:lnTo>
                <a:lnTo>
                  <a:pt x="18730" y="7944"/>
                </a:lnTo>
                <a:lnTo>
                  <a:pt x="18730" y="7927"/>
                </a:lnTo>
                <a:lnTo>
                  <a:pt x="18718" y="7922"/>
                </a:lnTo>
                <a:lnTo>
                  <a:pt x="18716" y="7237"/>
                </a:lnTo>
                <a:lnTo>
                  <a:pt x="18720" y="7233"/>
                </a:lnTo>
                <a:lnTo>
                  <a:pt x="18720" y="7221"/>
                </a:lnTo>
                <a:lnTo>
                  <a:pt x="18713" y="7217"/>
                </a:lnTo>
                <a:lnTo>
                  <a:pt x="18712" y="6827"/>
                </a:lnTo>
                <a:lnTo>
                  <a:pt x="18719" y="6821"/>
                </a:lnTo>
                <a:lnTo>
                  <a:pt x="18718" y="6517"/>
                </a:lnTo>
                <a:lnTo>
                  <a:pt x="18712" y="6514"/>
                </a:lnTo>
                <a:lnTo>
                  <a:pt x="18712" y="6470"/>
                </a:lnTo>
                <a:lnTo>
                  <a:pt x="18705" y="6467"/>
                </a:lnTo>
                <a:lnTo>
                  <a:pt x="18704" y="6198"/>
                </a:lnTo>
                <a:lnTo>
                  <a:pt x="18702" y="6197"/>
                </a:lnTo>
                <a:lnTo>
                  <a:pt x="18697" y="6202"/>
                </a:lnTo>
                <a:lnTo>
                  <a:pt x="18697" y="6472"/>
                </a:lnTo>
                <a:lnTo>
                  <a:pt x="18690" y="6479"/>
                </a:lnTo>
                <a:lnTo>
                  <a:pt x="18690" y="6521"/>
                </a:lnTo>
                <a:lnTo>
                  <a:pt x="18685" y="6527"/>
                </a:lnTo>
                <a:lnTo>
                  <a:pt x="18685" y="6831"/>
                </a:lnTo>
                <a:lnTo>
                  <a:pt x="18691" y="6833"/>
                </a:lnTo>
                <a:lnTo>
                  <a:pt x="18692" y="7224"/>
                </a:lnTo>
                <a:lnTo>
                  <a:pt x="18685" y="7231"/>
                </a:lnTo>
                <a:lnTo>
                  <a:pt x="18685" y="7243"/>
                </a:lnTo>
                <a:lnTo>
                  <a:pt x="18688" y="7245"/>
                </a:lnTo>
                <a:lnTo>
                  <a:pt x="18689" y="7928"/>
                </a:lnTo>
                <a:lnTo>
                  <a:pt x="18677" y="7938"/>
                </a:lnTo>
                <a:lnTo>
                  <a:pt x="18677" y="7955"/>
                </a:lnTo>
                <a:lnTo>
                  <a:pt x="18681" y="7956"/>
                </a:lnTo>
                <a:lnTo>
                  <a:pt x="18682" y="8622"/>
                </a:lnTo>
                <a:lnTo>
                  <a:pt x="18668" y="8632"/>
                </a:lnTo>
                <a:lnTo>
                  <a:pt x="18668" y="8711"/>
                </a:lnTo>
                <a:lnTo>
                  <a:pt x="18667" y="8714"/>
                </a:lnTo>
                <a:lnTo>
                  <a:pt x="18667" y="8729"/>
                </a:lnTo>
                <a:lnTo>
                  <a:pt x="18666" y="8732"/>
                </a:lnTo>
                <a:lnTo>
                  <a:pt x="18665" y="8739"/>
                </a:lnTo>
                <a:lnTo>
                  <a:pt x="18665" y="8745"/>
                </a:lnTo>
                <a:lnTo>
                  <a:pt x="18665" y="8752"/>
                </a:lnTo>
                <a:lnTo>
                  <a:pt x="18666" y="8759"/>
                </a:lnTo>
                <a:lnTo>
                  <a:pt x="18667" y="8761"/>
                </a:lnTo>
                <a:lnTo>
                  <a:pt x="18667" y="8765"/>
                </a:lnTo>
                <a:lnTo>
                  <a:pt x="18653" y="8771"/>
                </a:lnTo>
                <a:lnTo>
                  <a:pt x="18650" y="8772"/>
                </a:lnTo>
                <a:lnTo>
                  <a:pt x="18650" y="8770"/>
                </a:lnTo>
                <a:lnTo>
                  <a:pt x="18649" y="8764"/>
                </a:lnTo>
                <a:lnTo>
                  <a:pt x="18648" y="8757"/>
                </a:lnTo>
                <a:lnTo>
                  <a:pt x="18647" y="8753"/>
                </a:lnTo>
                <a:lnTo>
                  <a:pt x="18645" y="8750"/>
                </a:lnTo>
                <a:lnTo>
                  <a:pt x="18643" y="8748"/>
                </a:lnTo>
                <a:lnTo>
                  <a:pt x="18640" y="8748"/>
                </a:lnTo>
                <a:lnTo>
                  <a:pt x="18635" y="8750"/>
                </a:lnTo>
                <a:lnTo>
                  <a:pt x="18633" y="8752"/>
                </a:lnTo>
                <a:lnTo>
                  <a:pt x="18631" y="8756"/>
                </a:lnTo>
                <a:lnTo>
                  <a:pt x="18630" y="8761"/>
                </a:lnTo>
                <a:lnTo>
                  <a:pt x="18629" y="8767"/>
                </a:lnTo>
                <a:lnTo>
                  <a:pt x="18629" y="8774"/>
                </a:lnTo>
                <a:lnTo>
                  <a:pt x="18629" y="8780"/>
                </a:lnTo>
                <a:lnTo>
                  <a:pt x="18629" y="8787"/>
                </a:lnTo>
                <a:lnTo>
                  <a:pt x="18630" y="8791"/>
                </a:lnTo>
                <a:lnTo>
                  <a:pt x="18627" y="8798"/>
                </a:lnTo>
                <a:lnTo>
                  <a:pt x="18627" y="8811"/>
                </a:lnTo>
                <a:lnTo>
                  <a:pt x="18629" y="8820"/>
                </a:lnTo>
                <a:lnTo>
                  <a:pt x="18636" y="8829"/>
                </a:lnTo>
                <a:lnTo>
                  <a:pt x="18648" y="8836"/>
                </a:lnTo>
                <a:lnTo>
                  <a:pt x="18663" y="8842"/>
                </a:lnTo>
                <a:lnTo>
                  <a:pt x="18679" y="8845"/>
                </a:lnTo>
                <a:lnTo>
                  <a:pt x="18679" y="8872"/>
                </a:lnTo>
                <a:lnTo>
                  <a:pt x="18669" y="8874"/>
                </a:lnTo>
                <a:lnTo>
                  <a:pt x="18653" y="8881"/>
                </a:lnTo>
                <a:lnTo>
                  <a:pt x="18650" y="8883"/>
                </a:lnTo>
                <a:lnTo>
                  <a:pt x="18650" y="8882"/>
                </a:lnTo>
                <a:lnTo>
                  <a:pt x="18650" y="8875"/>
                </a:lnTo>
                <a:lnTo>
                  <a:pt x="18649" y="8868"/>
                </a:lnTo>
                <a:lnTo>
                  <a:pt x="18648" y="8862"/>
                </a:lnTo>
                <a:lnTo>
                  <a:pt x="18646" y="8858"/>
                </a:lnTo>
                <a:lnTo>
                  <a:pt x="18644" y="8855"/>
                </a:lnTo>
                <a:lnTo>
                  <a:pt x="18642" y="8853"/>
                </a:lnTo>
                <a:lnTo>
                  <a:pt x="18640" y="8853"/>
                </a:lnTo>
                <a:lnTo>
                  <a:pt x="18634" y="8855"/>
                </a:lnTo>
                <a:lnTo>
                  <a:pt x="18632" y="8857"/>
                </a:lnTo>
                <a:lnTo>
                  <a:pt x="18631" y="8861"/>
                </a:lnTo>
                <a:lnTo>
                  <a:pt x="18629" y="8866"/>
                </a:lnTo>
                <a:lnTo>
                  <a:pt x="18628" y="8872"/>
                </a:lnTo>
                <a:lnTo>
                  <a:pt x="18628" y="8878"/>
                </a:lnTo>
                <a:lnTo>
                  <a:pt x="18628" y="8885"/>
                </a:lnTo>
                <a:lnTo>
                  <a:pt x="18629" y="8892"/>
                </a:lnTo>
                <a:lnTo>
                  <a:pt x="18630" y="8898"/>
                </a:lnTo>
                <a:lnTo>
                  <a:pt x="18630" y="8900"/>
                </a:lnTo>
                <a:lnTo>
                  <a:pt x="18628" y="8907"/>
                </a:lnTo>
                <a:lnTo>
                  <a:pt x="18628" y="8922"/>
                </a:lnTo>
                <a:lnTo>
                  <a:pt x="18629" y="8932"/>
                </a:lnTo>
                <a:lnTo>
                  <a:pt x="18636" y="8940"/>
                </a:lnTo>
                <a:lnTo>
                  <a:pt x="18648" y="8947"/>
                </a:lnTo>
                <a:lnTo>
                  <a:pt x="18663" y="8953"/>
                </a:lnTo>
                <a:lnTo>
                  <a:pt x="18680" y="8956"/>
                </a:lnTo>
                <a:lnTo>
                  <a:pt x="18680" y="8983"/>
                </a:lnTo>
                <a:lnTo>
                  <a:pt x="18668" y="8985"/>
                </a:lnTo>
                <a:lnTo>
                  <a:pt x="18651" y="8992"/>
                </a:lnTo>
                <a:lnTo>
                  <a:pt x="18638" y="9000"/>
                </a:lnTo>
                <a:lnTo>
                  <a:pt x="18629" y="9009"/>
                </a:lnTo>
                <a:lnTo>
                  <a:pt x="18625" y="9019"/>
                </a:lnTo>
                <a:lnTo>
                  <a:pt x="18625" y="9071"/>
                </a:lnTo>
                <a:lnTo>
                  <a:pt x="18627" y="9080"/>
                </a:lnTo>
                <a:lnTo>
                  <a:pt x="18634" y="9088"/>
                </a:lnTo>
                <a:lnTo>
                  <a:pt x="18640" y="9092"/>
                </a:lnTo>
                <a:lnTo>
                  <a:pt x="18640" y="9238"/>
                </a:lnTo>
                <a:lnTo>
                  <a:pt x="18614" y="9243"/>
                </a:lnTo>
                <a:lnTo>
                  <a:pt x="18588" y="9252"/>
                </a:lnTo>
                <a:lnTo>
                  <a:pt x="18588" y="9245"/>
                </a:lnTo>
                <a:lnTo>
                  <a:pt x="18587" y="9239"/>
                </a:lnTo>
                <a:lnTo>
                  <a:pt x="18585" y="9234"/>
                </a:lnTo>
                <a:lnTo>
                  <a:pt x="18583" y="9230"/>
                </a:lnTo>
                <a:lnTo>
                  <a:pt x="18580" y="9225"/>
                </a:lnTo>
                <a:lnTo>
                  <a:pt x="18578" y="9223"/>
                </a:lnTo>
                <a:lnTo>
                  <a:pt x="18575" y="9223"/>
                </a:lnTo>
                <a:lnTo>
                  <a:pt x="18573" y="9224"/>
                </a:lnTo>
                <a:lnTo>
                  <a:pt x="18570" y="9227"/>
                </a:lnTo>
                <a:lnTo>
                  <a:pt x="18568" y="9232"/>
                </a:lnTo>
                <a:lnTo>
                  <a:pt x="18567" y="9237"/>
                </a:lnTo>
                <a:lnTo>
                  <a:pt x="18566" y="9244"/>
                </a:lnTo>
                <a:lnTo>
                  <a:pt x="18565" y="9250"/>
                </a:lnTo>
                <a:lnTo>
                  <a:pt x="18566" y="9258"/>
                </a:lnTo>
                <a:lnTo>
                  <a:pt x="18566" y="9261"/>
                </a:lnTo>
                <a:lnTo>
                  <a:pt x="18539" y="9276"/>
                </a:lnTo>
                <a:lnTo>
                  <a:pt x="18517" y="9297"/>
                </a:lnTo>
                <a:lnTo>
                  <a:pt x="18509" y="9320"/>
                </a:lnTo>
                <a:lnTo>
                  <a:pt x="18509" y="9378"/>
                </a:lnTo>
                <a:lnTo>
                  <a:pt x="18486" y="9401"/>
                </a:lnTo>
                <a:lnTo>
                  <a:pt x="18477" y="9426"/>
                </a:lnTo>
                <a:lnTo>
                  <a:pt x="18483" y="9451"/>
                </a:lnTo>
                <a:lnTo>
                  <a:pt x="18490" y="9458"/>
                </a:lnTo>
                <a:lnTo>
                  <a:pt x="18490" y="9477"/>
                </a:lnTo>
                <a:lnTo>
                  <a:pt x="18482" y="9485"/>
                </a:lnTo>
                <a:lnTo>
                  <a:pt x="18472" y="9510"/>
                </a:lnTo>
                <a:lnTo>
                  <a:pt x="18472" y="9603"/>
                </a:lnTo>
                <a:lnTo>
                  <a:pt x="18474" y="9609"/>
                </a:lnTo>
                <a:lnTo>
                  <a:pt x="18477" y="9620"/>
                </a:lnTo>
                <a:lnTo>
                  <a:pt x="18479" y="9626"/>
                </a:lnTo>
                <a:lnTo>
                  <a:pt x="18479" y="9627"/>
                </a:lnTo>
                <a:lnTo>
                  <a:pt x="18492" y="9673"/>
                </a:lnTo>
                <a:lnTo>
                  <a:pt x="18492" y="9762"/>
                </a:lnTo>
                <a:lnTo>
                  <a:pt x="18493" y="9767"/>
                </a:lnTo>
                <a:lnTo>
                  <a:pt x="18507" y="9832"/>
                </a:lnTo>
                <a:lnTo>
                  <a:pt x="18507" y="9918"/>
                </a:lnTo>
                <a:lnTo>
                  <a:pt x="18508" y="9922"/>
                </a:lnTo>
                <a:lnTo>
                  <a:pt x="18522" y="9981"/>
                </a:lnTo>
                <a:lnTo>
                  <a:pt x="18522" y="10051"/>
                </a:lnTo>
                <a:lnTo>
                  <a:pt x="18523" y="10055"/>
                </a:lnTo>
                <a:lnTo>
                  <a:pt x="18536" y="10107"/>
                </a:lnTo>
                <a:lnTo>
                  <a:pt x="18536" y="10176"/>
                </a:lnTo>
                <a:lnTo>
                  <a:pt x="18536" y="10190"/>
                </a:lnTo>
                <a:lnTo>
                  <a:pt x="18540" y="10205"/>
                </a:lnTo>
                <a:lnTo>
                  <a:pt x="18555" y="10220"/>
                </a:lnTo>
                <a:lnTo>
                  <a:pt x="18570" y="10237"/>
                </a:lnTo>
                <a:lnTo>
                  <a:pt x="18582" y="10254"/>
                </a:lnTo>
                <a:lnTo>
                  <a:pt x="18593" y="10285"/>
                </a:lnTo>
                <a:lnTo>
                  <a:pt x="18601" y="10318"/>
                </a:lnTo>
                <a:lnTo>
                  <a:pt x="18614" y="10364"/>
                </a:lnTo>
                <a:lnTo>
                  <a:pt x="18619" y="10403"/>
                </a:lnTo>
                <a:lnTo>
                  <a:pt x="18622" y="10438"/>
                </a:lnTo>
                <a:lnTo>
                  <a:pt x="18626" y="10487"/>
                </a:lnTo>
                <a:lnTo>
                  <a:pt x="18628" y="10493"/>
                </a:lnTo>
                <a:lnTo>
                  <a:pt x="18634" y="10498"/>
                </a:lnTo>
                <a:lnTo>
                  <a:pt x="18634" y="10505"/>
                </a:lnTo>
                <a:lnTo>
                  <a:pt x="18603" y="16449"/>
                </a:lnTo>
                <a:lnTo>
                  <a:pt x="18339" y="16362"/>
                </a:lnTo>
                <a:lnTo>
                  <a:pt x="18334" y="12821"/>
                </a:lnTo>
                <a:lnTo>
                  <a:pt x="18298" y="12571"/>
                </a:lnTo>
                <a:lnTo>
                  <a:pt x="18013" y="12431"/>
                </a:lnTo>
                <a:lnTo>
                  <a:pt x="17495" y="12483"/>
                </a:lnTo>
                <a:lnTo>
                  <a:pt x="17274" y="12694"/>
                </a:lnTo>
                <a:lnTo>
                  <a:pt x="17250" y="17995"/>
                </a:lnTo>
                <a:lnTo>
                  <a:pt x="17009" y="17994"/>
                </a:lnTo>
                <a:lnTo>
                  <a:pt x="17113" y="17522"/>
                </a:lnTo>
                <a:lnTo>
                  <a:pt x="17115" y="13072"/>
                </a:lnTo>
                <a:lnTo>
                  <a:pt x="17045" y="12758"/>
                </a:lnTo>
                <a:lnTo>
                  <a:pt x="17045" y="12233"/>
                </a:lnTo>
                <a:lnTo>
                  <a:pt x="17115" y="11889"/>
                </a:lnTo>
                <a:lnTo>
                  <a:pt x="16673" y="11760"/>
                </a:lnTo>
                <a:lnTo>
                  <a:pt x="16645" y="11667"/>
                </a:lnTo>
                <a:lnTo>
                  <a:pt x="16427" y="11603"/>
                </a:lnTo>
                <a:lnTo>
                  <a:pt x="16398" y="11626"/>
                </a:lnTo>
                <a:lnTo>
                  <a:pt x="16398" y="11662"/>
                </a:lnTo>
                <a:lnTo>
                  <a:pt x="16369" y="11653"/>
                </a:lnTo>
                <a:lnTo>
                  <a:pt x="16263" y="11740"/>
                </a:lnTo>
                <a:lnTo>
                  <a:pt x="16208" y="11784"/>
                </a:lnTo>
                <a:lnTo>
                  <a:pt x="16208" y="11921"/>
                </a:lnTo>
                <a:lnTo>
                  <a:pt x="16186" y="11939"/>
                </a:lnTo>
                <a:lnTo>
                  <a:pt x="16187" y="14030"/>
                </a:lnTo>
                <a:lnTo>
                  <a:pt x="16117" y="14030"/>
                </a:lnTo>
                <a:lnTo>
                  <a:pt x="16115" y="11946"/>
                </a:lnTo>
                <a:lnTo>
                  <a:pt x="16085" y="11506"/>
                </a:lnTo>
                <a:lnTo>
                  <a:pt x="16048" y="11501"/>
                </a:lnTo>
                <a:lnTo>
                  <a:pt x="16048" y="11488"/>
                </a:lnTo>
                <a:lnTo>
                  <a:pt x="16080" y="11390"/>
                </a:lnTo>
                <a:lnTo>
                  <a:pt x="16114" y="10754"/>
                </a:lnTo>
                <a:lnTo>
                  <a:pt x="15532" y="10668"/>
                </a:lnTo>
                <a:lnTo>
                  <a:pt x="15463" y="11084"/>
                </a:lnTo>
                <a:lnTo>
                  <a:pt x="15464" y="11577"/>
                </a:lnTo>
                <a:lnTo>
                  <a:pt x="15487" y="11580"/>
                </a:lnTo>
                <a:lnTo>
                  <a:pt x="15464" y="11701"/>
                </a:lnTo>
                <a:lnTo>
                  <a:pt x="15470" y="16611"/>
                </a:lnTo>
                <a:lnTo>
                  <a:pt x="15432" y="16608"/>
                </a:lnTo>
                <a:lnTo>
                  <a:pt x="15408" y="16613"/>
                </a:lnTo>
                <a:lnTo>
                  <a:pt x="15379" y="16611"/>
                </a:lnTo>
                <a:lnTo>
                  <a:pt x="15332" y="16621"/>
                </a:lnTo>
                <a:lnTo>
                  <a:pt x="15327" y="12900"/>
                </a:lnTo>
                <a:lnTo>
                  <a:pt x="15317" y="12887"/>
                </a:lnTo>
                <a:lnTo>
                  <a:pt x="15317" y="12771"/>
                </a:lnTo>
                <a:lnTo>
                  <a:pt x="15326" y="12771"/>
                </a:lnTo>
                <a:lnTo>
                  <a:pt x="15326" y="12256"/>
                </a:lnTo>
                <a:lnTo>
                  <a:pt x="15316" y="12240"/>
                </a:lnTo>
                <a:lnTo>
                  <a:pt x="15316" y="12154"/>
                </a:lnTo>
                <a:lnTo>
                  <a:pt x="15265" y="12060"/>
                </a:lnTo>
                <a:lnTo>
                  <a:pt x="15253" y="12060"/>
                </a:lnTo>
                <a:lnTo>
                  <a:pt x="15253" y="11982"/>
                </a:lnTo>
                <a:lnTo>
                  <a:pt x="15225" y="11930"/>
                </a:lnTo>
                <a:lnTo>
                  <a:pt x="15171" y="11830"/>
                </a:lnTo>
                <a:lnTo>
                  <a:pt x="15158" y="11830"/>
                </a:lnTo>
                <a:lnTo>
                  <a:pt x="15158" y="11799"/>
                </a:lnTo>
                <a:lnTo>
                  <a:pt x="15143" y="11771"/>
                </a:lnTo>
                <a:lnTo>
                  <a:pt x="14883" y="11776"/>
                </a:lnTo>
                <a:lnTo>
                  <a:pt x="14858" y="11927"/>
                </a:lnTo>
                <a:lnTo>
                  <a:pt x="14523" y="11932"/>
                </a:lnTo>
                <a:lnTo>
                  <a:pt x="14598" y="12583"/>
                </a:lnTo>
                <a:lnTo>
                  <a:pt x="14602" y="12587"/>
                </a:lnTo>
                <a:lnTo>
                  <a:pt x="14602" y="12710"/>
                </a:lnTo>
                <a:lnTo>
                  <a:pt x="14589" y="12710"/>
                </a:lnTo>
                <a:lnTo>
                  <a:pt x="14526" y="13209"/>
                </a:lnTo>
                <a:lnTo>
                  <a:pt x="14533" y="16644"/>
                </a:lnTo>
                <a:lnTo>
                  <a:pt x="14243" y="16624"/>
                </a:lnTo>
                <a:lnTo>
                  <a:pt x="14243" y="16582"/>
                </a:lnTo>
                <a:lnTo>
                  <a:pt x="14241" y="16268"/>
                </a:lnTo>
                <a:lnTo>
                  <a:pt x="14231" y="16267"/>
                </a:lnTo>
                <a:lnTo>
                  <a:pt x="14226" y="16175"/>
                </a:lnTo>
                <a:lnTo>
                  <a:pt x="14216" y="16174"/>
                </a:lnTo>
                <a:lnTo>
                  <a:pt x="14215" y="16167"/>
                </a:lnTo>
                <a:lnTo>
                  <a:pt x="14122" y="16157"/>
                </a:lnTo>
                <a:lnTo>
                  <a:pt x="14027" y="16148"/>
                </a:lnTo>
                <a:lnTo>
                  <a:pt x="14012" y="16154"/>
                </a:lnTo>
                <a:lnTo>
                  <a:pt x="13987" y="16151"/>
                </a:lnTo>
                <a:lnTo>
                  <a:pt x="13941" y="16171"/>
                </a:lnTo>
                <a:lnTo>
                  <a:pt x="13935" y="16174"/>
                </a:lnTo>
                <a:lnTo>
                  <a:pt x="13891" y="16192"/>
                </a:lnTo>
                <a:lnTo>
                  <a:pt x="13886" y="16292"/>
                </a:lnTo>
                <a:lnTo>
                  <a:pt x="13878" y="16295"/>
                </a:lnTo>
                <a:lnTo>
                  <a:pt x="13879" y="16597"/>
                </a:lnTo>
                <a:lnTo>
                  <a:pt x="13879" y="16601"/>
                </a:lnTo>
                <a:lnTo>
                  <a:pt x="13823" y="16597"/>
                </a:lnTo>
                <a:lnTo>
                  <a:pt x="13640" y="16586"/>
                </a:lnTo>
                <a:lnTo>
                  <a:pt x="13571" y="16582"/>
                </a:lnTo>
                <a:lnTo>
                  <a:pt x="13593" y="12714"/>
                </a:lnTo>
                <a:lnTo>
                  <a:pt x="13381" y="12714"/>
                </a:lnTo>
                <a:lnTo>
                  <a:pt x="13355" y="12714"/>
                </a:lnTo>
                <a:lnTo>
                  <a:pt x="13357" y="12056"/>
                </a:lnTo>
                <a:lnTo>
                  <a:pt x="13104" y="12058"/>
                </a:lnTo>
                <a:lnTo>
                  <a:pt x="13104" y="12714"/>
                </a:lnTo>
                <a:lnTo>
                  <a:pt x="12951" y="12714"/>
                </a:lnTo>
                <a:lnTo>
                  <a:pt x="12955" y="16565"/>
                </a:lnTo>
                <a:lnTo>
                  <a:pt x="12808" y="16566"/>
                </a:lnTo>
                <a:lnTo>
                  <a:pt x="12670" y="16568"/>
                </a:lnTo>
                <a:lnTo>
                  <a:pt x="12700" y="16364"/>
                </a:lnTo>
                <a:lnTo>
                  <a:pt x="12744" y="16019"/>
                </a:lnTo>
                <a:lnTo>
                  <a:pt x="12781" y="15667"/>
                </a:lnTo>
                <a:lnTo>
                  <a:pt x="12810" y="15310"/>
                </a:lnTo>
                <a:lnTo>
                  <a:pt x="12832" y="14946"/>
                </a:lnTo>
                <a:lnTo>
                  <a:pt x="12846" y="14580"/>
                </a:lnTo>
                <a:lnTo>
                  <a:pt x="12853" y="14211"/>
                </a:lnTo>
                <a:lnTo>
                  <a:pt x="12851" y="13841"/>
                </a:lnTo>
                <a:lnTo>
                  <a:pt x="12843" y="13472"/>
                </a:lnTo>
                <a:lnTo>
                  <a:pt x="12826" y="13103"/>
                </a:lnTo>
                <a:lnTo>
                  <a:pt x="12802" y="12737"/>
                </a:lnTo>
                <a:lnTo>
                  <a:pt x="12770" y="12375"/>
                </a:lnTo>
                <a:lnTo>
                  <a:pt x="12770" y="12317"/>
                </a:lnTo>
                <a:lnTo>
                  <a:pt x="12760" y="12291"/>
                </a:lnTo>
                <a:lnTo>
                  <a:pt x="12732" y="12266"/>
                </a:lnTo>
                <a:lnTo>
                  <a:pt x="12705" y="12252"/>
                </a:lnTo>
                <a:lnTo>
                  <a:pt x="12704" y="11573"/>
                </a:lnTo>
                <a:lnTo>
                  <a:pt x="12692" y="11553"/>
                </a:lnTo>
                <a:lnTo>
                  <a:pt x="12682" y="11552"/>
                </a:lnTo>
                <a:lnTo>
                  <a:pt x="12681" y="10550"/>
                </a:lnTo>
                <a:lnTo>
                  <a:pt x="12663" y="10542"/>
                </a:lnTo>
                <a:lnTo>
                  <a:pt x="12645" y="10548"/>
                </a:lnTo>
                <a:lnTo>
                  <a:pt x="12645" y="10561"/>
                </a:lnTo>
                <a:lnTo>
                  <a:pt x="12646" y="11550"/>
                </a:lnTo>
                <a:lnTo>
                  <a:pt x="12624" y="11562"/>
                </a:lnTo>
                <a:lnTo>
                  <a:pt x="12624" y="12226"/>
                </a:lnTo>
                <a:lnTo>
                  <a:pt x="12569" y="12216"/>
                </a:lnTo>
                <a:lnTo>
                  <a:pt x="12501" y="12211"/>
                </a:lnTo>
                <a:lnTo>
                  <a:pt x="12467" y="12213"/>
                </a:lnTo>
                <a:lnTo>
                  <a:pt x="12465" y="11474"/>
                </a:lnTo>
                <a:lnTo>
                  <a:pt x="12439" y="11464"/>
                </a:lnTo>
                <a:lnTo>
                  <a:pt x="12436" y="10118"/>
                </a:lnTo>
                <a:lnTo>
                  <a:pt x="12415" y="10108"/>
                </a:lnTo>
                <a:lnTo>
                  <a:pt x="12394" y="10115"/>
                </a:lnTo>
                <a:lnTo>
                  <a:pt x="12393" y="10131"/>
                </a:lnTo>
                <a:lnTo>
                  <a:pt x="12396" y="11461"/>
                </a:lnTo>
                <a:lnTo>
                  <a:pt x="12370" y="11466"/>
                </a:lnTo>
                <a:lnTo>
                  <a:pt x="12367" y="11493"/>
                </a:lnTo>
                <a:lnTo>
                  <a:pt x="12369" y="12226"/>
                </a:lnTo>
                <a:lnTo>
                  <a:pt x="12321" y="12241"/>
                </a:lnTo>
                <a:lnTo>
                  <a:pt x="12284" y="12261"/>
                </a:lnTo>
                <a:lnTo>
                  <a:pt x="12264" y="12286"/>
                </a:lnTo>
                <a:lnTo>
                  <a:pt x="12261" y="12312"/>
                </a:lnTo>
                <a:lnTo>
                  <a:pt x="12261" y="12370"/>
                </a:lnTo>
                <a:lnTo>
                  <a:pt x="12231" y="12732"/>
                </a:lnTo>
                <a:lnTo>
                  <a:pt x="12207" y="13099"/>
                </a:lnTo>
                <a:lnTo>
                  <a:pt x="12192" y="13468"/>
                </a:lnTo>
                <a:lnTo>
                  <a:pt x="12184" y="13838"/>
                </a:lnTo>
                <a:lnTo>
                  <a:pt x="12184" y="14209"/>
                </a:lnTo>
                <a:lnTo>
                  <a:pt x="12192" y="14579"/>
                </a:lnTo>
                <a:lnTo>
                  <a:pt x="12207" y="14946"/>
                </a:lnTo>
                <a:lnTo>
                  <a:pt x="12230" y="15310"/>
                </a:lnTo>
                <a:lnTo>
                  <a:pt x="12261" y="15668"/>
                </a:lnTo>
                <a:lnTo>
                  <a:pt x="12298" y="16020"/>
                </a:lnTo>
                <a:lnTo>
                  <a:pt x="12344" y="16366"/>
                </a:lnTo>
                <a:lnTo>
                  <a:pt x="12360" y="16474"/>
                </a:lnTo>
                <a:lnTo>
                  <a:pt x="12349" y="16474"/>
                </a:lnTo>
                <a:lnTo>
                  <a:pt x="12349" y="16520"/>
                </a:lnTo>
                <a:lnTo>
                  <a:pt x="12336" y="16520"/>
                </a:lnTo>
                <a:lnTo>
                  <a:pt x="12334" y="16799"/>
                </a:lnTo>
                <a:lnTo>
                  <a:pt x="12332" y="17130"/>
                </a:lnTo>
                <a:lnTo>
                  <a:pt x="12321" y="17219"/>
                </a:lnTo>
                <a:lnTo>
                  <a:pt x="12300" y="17395"/>
                </a:lnTo>
                <a:lnTo>
                  <a:pt x="12295" y="17443"/>
                </a:lnTo>
                <a:lnTo>
                  <a:pt x="12295" y="17318"/>
                </a:lnTo>
                <a:lnTo>
                  <a:pt x="11860" y="17231"/>
                </a:lnTo>
                <a:lnTo>
                  <a:pt x="11849" y="8856"/>
                </a:lnTo>
                <a:lnTo>
                  <a:pt x="11872" y="8848"/>
                </a:lnTo>
                <a:lnTo>
                  <a:pt x="11871" y="8604"/>
                </a:lnTo>
                <a:lnTo>
                  <a:pt x="11825" y="8590"/>
                </a:lnTo>
                <a:lnTo>
                  <a:pt x="11823" y="6665"/>
                </a:lnTo>
                <a:lnTo>
                  <a:pt x="11846" y="6653"/>
                </a:lnTo>
                <a:lnTo>
                  <a:pt x="11845" y="6411"/>
                </a:lnTo>
                <a:lnTo>
                  <a:pt x="11788" y="6386"/>
                </a:lnTo>
                <a:lnTo>
                  <a:pt x="11787" y="6352"/>
                </a:lnTo>
                <a:lnTo>
                  <a:pt x="11785" y="6343"/>
                </a:lnTo>
                <a:lnTo>
                  <a:pt x="11777" y="6335"/>
                </a:lnTo>
                <a:lnTo>
                  <a:pt x="11758" y="5157"/>
                </a:lnTo>
                <a:lnTo>
                  <a:pt x="11770" y="5150"/>
                </a:lnTo>
                <a:lnTo>
                  <a:pt x="11769" y="4909"/>
                </a:lnTo>
                <a:lnTo>
                  <a:pt x="11721" y="4884"/>
                </a:lnTo>
                <a:lnTo>
                  <a:pt x="11721" y="4850"/>
                </a:lnTo>
                <a:lnTo>
                  <a:pt x="11719" y="4841"/>
                </a:lnTo>
                <a:lnTo>
                  <a:pt x="11712" y="4833"/>
                </a:lnTo>
                <a:lnTo>
                  <a:pt x="11706" y="4829"/>
                </a:lnTo>
                <a:lnTo>
                  <a:pt x="11687" y="4168"/>
                </a:lnTo>
                <a:lnTo>
                  <a:pt x="11695" y="4163"/>
                </a:lnTo>
                <a:lnTo>
                  <a:pt x="11695" y="3922"/>
                </a:lnTo>
                <a:lnTo>
                  <a:pt x="11656" y="3900"/>
                </a:lnTo>
                <a:lnTo>
                  <a:pt x="11656" y="3870"/>
                </a:lnTo>
                <a:lnTo>
                  <a:pt x="11654" y="3863"/>
                </a:lnTo>
                <a:lnTo>
                  <a:pt x="11649" y="3855"/>
                </a:lnTo>
                <a:lnTo>
                  <a:pt x="11641" y="3849"/>
                </a:lnTo>
                <a:lnTo>
                  <a:pt x="11635" y="3846"/>
                </a:lnTo>
                <a:lnTo>
                  <a:pt x="11634" y="3846"/>
                </a:lnTo>
                <a:lnTo>
                  <a:pt x="11614" y="3330"/>
                </a:lnTo>
                <a:lnTo>
                  <a:pt x="11586" y="3314"/>
                </a:lnTo>
                <a:lnTo>
                  <a:pt x="11586" y="3307"/>
                </a:lnTo>
                <a:lnTo>
                  <a:pt x="11625" y="3330"/>
                </a:lnTo>
                <a:lnTo>
                  <a:pt x="11624" y="3090"/>
                </a:lnTo>
                <a:lnTo>
                  <a:pt x="11595" y="3072"/>
                </a:lnTo>
                <a:lnTo>
                  <a:pt x="11595" y="3048"/>
                </a:lnTo>
                <a:lnTo>
                  <a:pt x="11593" y="3041"/>
                </a:lnTo>
                <a:lnTo>
                  <a:pt x="11589" y="3036"/>
                </a:lnTo>
                <a:lnTo>
                  <a:pt x="11583" y="3031"/>
                </a:lnTo>
                <a:lnTo>
                  <a:pt x="11576" y="3027"/>
                </a:lnTo>
                <a:lnTo>
                  <a:pt x="11567" y="3025"/>
                </a:lnTo>
                <a:lnTo>
                  <a:pt x="11562" y="3025"/>
                </a:lnTo>
                <a:lnTo>
                  <a:pt x="11550" y="2690"/>
                </a:lnTo>
                <a:lnTo>
                  <a:pt x="11521" y="2591"/>
                </a:lnTo>
                <a:lnTo>
                  <a:pt x="11517" y="2402"/>
                </a:lnTo>
                <a:lnTo>
                  <a:pt x="11483" y="2328"/>
                </a:lnTo>
                <a:lnTo>
                  <a:pt x="11479" y="2165"/>
                </a:lnTo>
                <a:lnTo>
                  <a:pt x="11469" y="2150"/>
                </a:lnTo>
                <a:lnTo>
                  <a:pt x="11469" y="2149"/>
                </a:lnTo>
                <a:lnTo>
                  <a:pt x="11469" y="2147"/>
                </a:lnTo>
                <a:lnTo>
                  <a:pt x="11467" y="2145"/>
                </a:lnTo>
                <a:lnTo>
                  <a:pt x="11456" y="2129"/>
                </a:lnTo>
                <a:lnTo>
                  <a:pt x="11456" y="2127"/>
                </a:lnTo>
                <a:lnTo>
                  <a:pt x="11454" y="2124"/>
                </a:lnTo>
                <a:lnTo>
                  <a:pt x="11454" y="1990"/>
                </a:lnTo>
                <a:lnTo>
                  <a:pt x="11448" y="1985"/>
                </a:lnTo>
                <a:lnTo>
                  <a:pt x="11448" y="1979"/>
                </a:lnTo>
                <a:lnTo>
                  <a:pt x="11447" y="1978"/>
                </a:lnTo>
                <a:lnTo>
                  <a:pt x="11446" y="1977"/>
                </a:lnTo>
                <a:lnTo>
                  <a:pt x="11446" y="1974"/>
                </a:lnTo>
                <a:lnTo>
                  <a:pt x="11446" y="1972"/>
                </a:lnTo>
                <a:lnTo>
                  <a:pt x="11441" y="1972"/>
                </a:lnTo>
                <a:lnTo>
                  <a:pt x="11441" y="1962"/>
                </a:lnTo>
                <a:lnTo>
                  <a:pt x="11441" y="1960"/>
                </a:lnTo>
                <a:lnTo>
                  <a:pt x="11435" y="1960"/>
                </a:lnTo>
                <a:lnTo>
                  <a:pt x="11435" y="1841"/>
                </a:lnTo>
                <a:lnTo>
                  <a:pt x="11435" y="1839"/>
                </a:lnTo>
                <a:lnTo>
                  <a:pt x="11429" y="1839"/>
                </a:lnTo>
                <a:lnTo>
                  <a:pt x="11429" y="1811"/>
                </a:lnTo>
                <a:lnTo>
                  <a:pt x="11434" y="1807"/>
                </a:lnTo>
                <a:lnTo>
                  <a:pt x="11439" y="1801"/>
                </a:lnTo>
                <a:lnTo>
                  <a:pt x="11441" y="1794"/>
                </a:lnTo>
                <a:lnTo>
                  <a:pt x="11443" y="1788"/>
                </a:lnTo>
                <a:lnTo>
                  <a:pt x="11443" y="1786"/>
                </a:lnTo>
                <a:lnTo>
                  <a:pt x="11445" y="1781"/>
                </a:lnTo>
                <a:lnTo>
                  <a:pt x="11447" y="1774"/>
                </a:lnTo>
                <a:lnTo>
                  <a:pt x="11447" y="1771"/>
                </a:lnTo>
                <a:lnTo>
                  <a:pt x="11449" y="1768"/>
                </a:lnTo>
                <a:lnTo>
                  <a:pt x="11450" y="1761"/>
                </a:lnTo>
                <a:lnTo>
                  <a:pt x="11450" y="1757"/>
                </a:lnTo>
                <a:lnTo>
                  <a:pt x="11451" y="1754"/>
                </a:lnTo>
                <a:lnTo>
                  <a:pt x="11452" y="1748"/>
                </a:lnTo>
                <a:lnTo>
                  <a:pt x="11452" y="1743"/>
                </a:lnTo>
                <a:lnTo>
                  <a:pt x="11453" y="1741"/>
                </a:lnTo>
                <a:lnTo>
                  <a:pt x="11453" y="1734"/>
                </a:lnTo>
                <a:lnTo>
                  <a:pt x="11453" y="1728"/>
                </a:lnTo>
                <a:lnTo>
                  <a:pt x="11453" y="1727"/>
                </a:lnTo>
                <a:lnTo>
                  <a:pt x="11453" y="1721"/>
                </a:lnTo>
                <a:lnTo>
                  <a:pt x="11454" y="1714"/>
                </a:lnTo>
                <a:lnTo>
                  <a:pt x="11454" y="1711"/>
                </a:lnTo>
                <a:lnTo>
                  <a:pt x="11454" y="1701"/>
                </a:lnTo>
                <a:lnTo>
                  <a:pt x="11454" y="1697"/>
                </a:lnTo>
                <a:lnTo>
                  <a:pt x="11453" y="1696"/>
                </a:lnTo>
                <a:lnTo>
                  <a:pt x="11454" y="1691"/>
                </a:lnTo>
                <a:lnTo>
                  <a:pt x="11453" y="1684"/>
                </a:lnTo>
                <a:lnTo>
                  <a:pt x="11453" y="1683"/>
                </a:lnTo>
                <a:lnTo>
                  <a:pt x="11453" y="1677"/>
                </a:lnTo>
                <a:lnTo>
                  <a:pt x="11453" y="1670"/>
                </a:lnTo>
                <a:lnTo>
                  <a:pt x="11452" y="1667"/>
                </a:lnTo>
                <a:lnTo>
                  <a:pt x="11452" y="1664"/>
                </a:lnTo>
                <a:lnTo>
                  <a:pt x="11451" y="1657"/>
                </a:lnTo>
                <a:lnTo>
                  <a:pt x="11450" y="1653"/>
                </a:lnTo>
                <a:lnTo>
                  <a:pt x="11450" y="1650"/>
                </a:lnTo>
                <a:lnTo>
                  <a:pt x="11449" y="1644"/>
                </a:lnTo>
                <a:lnTo>
                  <a:pt x="11447" y="1639"/>
                </a:lnTo>
                <a:lnTo>
                  <a:pt x="11447" y="1637"/>
                </a:lnTo>
                <a:lnTo>
                  <a:pt x="11445" y="1630"/>
                </a:lnTo>
                <a:lnTo>
                  <a:pt x="11443" y="1624"/>
                </a:lnTo>
                <a:lnTo>
                  <a:pt x="11441" y="1617"/>
                </a:lnTo>
                <a:lnTo>
                  <a:pt x="11439" y="1610"/>
                </a:lnTo>
                <a:lnTo>
                  <a:pt x="11438" y="1609"/>
                </a:lnTo>
                <a:lnTo>
                  <a:pt x="11437" y="1604"/>
                </a:lnTo>
                <a:lnTo>
                  <a:pt x="11434" y="1599"/>
                </a:lnTo>
                <a:lnTo>
                  <a:pt x="11430" y="1594"/>
                </a:lnTo>
                <a:lnTo>
                  <a:pt x="11426" y="1590"/>
                </a:lnTo>
                <a:lnTo>
                  <a:pt x="11409" y="148"/>
                </a:lnTo>
                <a:lnTo>
                  <a:pt x="11411" y="147"/>
                </a:lnTo>
                <a:lnTo>
                  <a:pt x="11412" y="146"/>
                </a:lnTo>
                <a:lnTo>
                  <a:pt x="11413" y="144"/>
                </a:lnTo>
                <a:lnTo>
                  <a:pt x="11416" y="139"/>
                </a:lnTo>
                <a:lnTo>
                  <a:pt x="11416" y="137"/>
                </a:lnTo>
                <a:lnTo>
                  <a:pt x="11419" y="130"/>
                </a:lnTo>
                <a:lnTo>
                  <a:pt x="11420" y="121"/>
                </a:lnTo>
                <a:lnTo>
                  <a:pt x="11420" y="112"/>
                </a:lnTo>
                <a:lnTo>
                  <a:pt x="11420" y="109"/>
                </a:lnTo>
                <a:lnTo>
                  <a:pt x="11420" y="99"/>
                </a:lnTo>
                <a:lnTo>
                  <a:pt x="11418" y="90"/>
                </a:lnTo>
                <a:lnTo>
                  <a:pt x="11417" y="88"/>
                </a:lnTo>
                <a:lnTo>
                  <a:pt x="11415" y="81"/>
                </a:lnTo>
                <a:lnTo>
                  <a:pt x="11412" y="77"/>
                </a:lnTo>
                <a:lnTo>
                  <a:pt x="11412" y="75"/>
                </a:lnTo>
                <a:lnTo>
                  <a:pt x="11410" y="74"/>
                </a:lnTo>
                <a:lnTo>
                  <a:pt x="11408" y="73"/>
                </a:lnTo>
                <a:lnTo>
                  <a:pt x="11407" y="73"/>
                </a:lnTo>
                <a:lnTo>
                  <a:pt x="11406" y="73"/>
                </a:lnTo>
                <a:lnTo>
                  <a:pt x="11405" y="73"/>
                </a:lnTo>
                <a:lnTo>
                  <a:pt x="11404" y="73"/>
                </a:lnTo>
                <a:lnTo>
                  <a:pt x="11402" y="74"/>
                </a:lnTo>
                <a:lnTo>
                  <a:pt x="11401" y="76"/>
                </a:lnTo>
                <a:lnTo>
                  <a:pt x="11400" y="77"/>
                </a:lnTo>
                <a:lnTo>
                  <a:pt x="11397" y="81"/>
                </a:lnTo>
                <a:lnTo>
                  <a:pt x="11395" y="88"/>
                </a:lnTo>
                <a:lnTo>
                  <a:pt x="11394" y="91"/>
                </a:lnTo>
                <a:lnTo>
                  <a:pt x="11393" y="100"/>
                </a:lnTo>
                <a:lnTo>
                  <a:pt x="11392" y="109"/>
                </a:lnTo>
                <a:lnTo>
                  <a:pt x="11392" y="112"/>
                </a:lnTo>
                <a:lnTo>
                  <a:pt x="11392" y="122"/>
                </a:lnTo>
                <a:lnTo>
                  <a:pt x="11394" y="130"/>
                </a:lnTo>
                <a:lnTo>
                  <a:pt x="11395" y="133"/>
                </a:lnTo>
                <a:lnTo>
                  <a:pt x="11397" y="139"/>
                </a:lnTo>
                <a:lnTo>
                  <a:pt x="11399" y="144"/>
                </a:lnTo>
                <a:lnTo>
                  <a:pt x="11400" y="146"/>
                </a:lnTo>
                <a:lnTo>
                  <a:pt x="11402" y="147"/>
                </a:lnTo>
                <a:lnTo>
                  <a:pt x="11403" y="148"/>
                </a:lnTo>
                <a:lnTo>
                  <a:pt x="11388" y="1591"/>
                </a:lnTo>
                <a:lnTo>
                  <a:pt x="11385" y="1594"/>
                </a:lnTo>
                <a:lnTo>
                  <a:pt x="11381" y="1599"/>
                </a:lnTo>
                <a:lnTo>
                  <a:pt x="11378" y="1605"/>
                </a:lnTo>
                <a:lnTo>
                  <a:pt x="11376" y="1611"/>
                </a:lnTo>
                <a:lnTo>
                  <a:pt x="11373" y="1618"/>
                </a:lnTo>
                <a:lnTo>
                  <a:pt x="11371" y="1624"/>
                </a:lnTo>
                <a:lnTo>
                  <a:pt x="11371" y="1626"/>
                </a:lnTo>
                <a:lnTo>
                  <a:pt x="11369" y="1631"/>
                </a:lnTo>
                <a:lnTo>
                  <a:pt x="11367" y="1638"/>
                </a:lnTo>
                <a:lnTo>
                  <a:pt x="11367" y="1641"/>
                </a:lnTo>
                <a:lnTo>
                  <a:pt x="11366" y="1644"/>
                </a:lnTo>
                <a:lnTo>
                  <a:pt x="11365" y="1651"/>
                </a:lnTo>
                <a:lnTo>
                  <a:pt x="11365" y="1655"/>
                </a:lnTo>
                <a:lnTo>
                  <a:pt x="11364" y="1658"/>
                </a:lnTo>
                <a:lnTo>
                  <a:pt x="11363" y="1664"/>
                </a:lnTo>
                <a:lnTo>
                  <a:pt x="11363" y="1669"/>
                </a:lnTo>
                <a:lnTo>
                  <a:pt x="11362" y="1671"/>
                </a:lnTo>
                <a:lnTo>
                  <a:pt x="11362" y="1678"/>
                </a:lnTo>
                <a:lnTo>
                  <a:pt x="11362" y="1684"/>
                </a:lnTo>
                <a:lnTo>
                  <a:pt x="11361" y="1685"/>
                </a:lnTo>
                <a:lnTo>
                  <a:pt x="11361" y="1691"/>
                </a:lnTo>
                <a:lnTo>
                  <a:pt x="11361" y="1698"/>
                </a:lnTo>
                <a:lnTo>
                  <a:pt x="11360" y="1702"/>
                </a:lnTo>
                <a:lnTo>
                  <a:pt x="11360" y="1711"/>
                </a:lnTo>
                <a:lnTo>
                  <a:pt x="11360" y="1715"/>
                </a:lnTo>
                <a:lnTo>
                  <a:pt x="11361" y="1716"/>
                </a:lnTo>
                <a:lnTo>
                  <a:pt x="11361" y="1721"/>
                </a:lnTo>
                <a:lnTo>
                  <a:pt x="11361" y="1728"/>
                </a:lnTo>
                <a:lnTo>
                  <a:pt x="11362" y="1730"/>
                </a:lnTo>
                <a:lnTo>
                  <a:pt x="11362" y="1735"/>
                </a:lnTo>
                <a:lnTo>
                  <a:pt x="11362" y="1742"/>
                </a:lnTo>
                <a:lnTo>
                  <a:pt x="11363" y="1744"/>
                </a:lnTo>
                <a:lnTo>
                  <a:pt x="11363" y="1748"/>
                </a:lnTo>
                <a:lnTo>
                  <a:pt x="11364" y="1755"/>
                </a:lnTo>
                <a:lnTo>
                  <a:pt x="11365" y="1759"/>
                </a:lnTo>
                <a:lnTo>
                  <a:pt x="11365" y="1762"/>
                </a:lnTo>
                <a:lnTo>
                  <a:pt x="11366" y="1768"/>
                </a:lnTo>
                <a:lnTo>
                  <a:pt x="11367" y="1773"/>
                </a:lnTo>
                <a:lnTo>
                  <a:pt x="11367" y="1775"/>
                </a:lnTo>
                <a:lnTo>
                  <a:pt x="11369" y="1782"/>
                </a:lnTo>
                <a:lnTo>
                  <a:pt x="11371" y="1788"/>
                </a:lnTo>
                <a:lnTo>
                  <a:pt x="11373" y="1795"/>
                </a:lnTo>
                <a:lnTo>
                  <a:pt x="11375" y="1802"/>
                </a:lnTo>
                <a:lnTo>
                  <a:pt x="11380" y="1808"/>
                </a:lnTo>
                <a:lnTo>
                  <a:pt x="11386" y="1812"/>
                </a:lnTo>
                <a:lnTo>
                  <a:pt x="11385" y="1841"/>
                </a:lnTo>
                <a:lnTo>
                  <a:pt x="11380" y="1842"/>
                </a:lnTo>
                <a:lnTo>
                  <a:pt x="11380" y="1955"/>
                </a:lnTo>
                <a:lnTo>
                  <a:pt x="11378" y="1957"/>
                </a:lnTo>
                <a:lnTo>
                  <a:pt x="11378" y="1963"/>
                </a:lnTo>
                <a:lnTo>
                  <a:pt x="11374" y="1964"/>
                </a:lnTo>
                <a:lnTo>
                  <a:pt x="11374" y="1969"/>
                </a:lnTo>
                <a:lnTo>
                  <a:pt x="11373" y="1969"/>
                </a:lnTo>
                <a:lnTo>
                  <a:pt x="11373" y="1976"/>
                </a:lnTo>
                <a:lnTo>
                  <a:pt x="11369" y="1977"/>
                </a:lnTo>
                <a:lnTo>
                  <a:pt x="11369" y="1979"/>
                </a:lnTo>
                <a:lnTo>
                  <a:pt x="11368" y="1980"/>
                </a:lnTo>
                <a:lnTo>
                  <a:pt x="11367" y="1981"/>
                </a:lnTo>
                <a:lnTo>
                  <a:pt x="11366" y="1983"/>
                </a:lnTo>
                <a:lnTo>
                  <a:pt x="11366" y="1984"/>
                </a:lnTo>
                <a:lnTo>
                  <a:pt x="11366" y="1990"/>
                </a:lnTo>
                <a:lnTo>
                  <a:pt x="11361" y="1995"/>
                </a:lnTo>
                <a:lnTo>
                  <a:pt x="11361" y="2124"/>
                </a:lnTo>
                <a:lnTo>
                  <a:pt x="11354" y="2133"/>
                </a:lnTo>
                <a:lnTo>
                  <a:pt x="11354" y="2138"/>
                </a:lnTo>
                <a:lnTo>
                  <a:pt x="11345" y="2151"/>
                </a:lnTo>
                <a:lnTo>
                  <a:pt x="11344" y="2154"/>
                </a:lnTo>
                <a:lnTo>
                  <a:pt x="11344" y="2156"/>
                </a:lnTo>
                <a:lnTo>
                  <a:pt x="11344" y="2160"/>
                </a:lnTo>
                <a:lnTo>
                  <a:pt x="11336" y="2172"/>
                </a:lnTo>
                <a:lnTo>
                  <a:pt x="11333" y="2336"/>
                </a:lnTo>
                <a:lnTo>
                  <a:pt x="11299" y="2413"/>
                </a:lnTo>
                <a:lnTo>
                  <a:pt x="11294" y="2602"/>
                </a:lnTo>
                <a:lnTo>
                  <a:pt x="11266" y="2705"/>
                </a:lnTo>
                <a:lnTo>
                  <a:pt x="11256" y="3002"/>
                </a:lnTo>
                <a:lnTo>
                  <a:pt x="11247" y="3002"/>
                </a:lnTo>
                <a:lnTo>
                  <a:pt x="11247" y="3040"/>
                </a:lnTo>
                <a:lnTo>
                  <a:pt x="11241" y="3041"/>
                </a:lnTo>
                <a:lnTo>
                  <a:pt x="11233" y="3044"/>
                </a:lnTo>
                <a:lnTo>
                  <a:pt x="11225" y="3048"/>
                </a:lnTo>
                <a:lnTo>
                  <a:pt x="11220" y="3054"/>
                </a:lnTo>
                <a:lnTo>
                  <a:pt x="11217" y="3060"/>
                </a:lnTo>
                <a:lnTo>
                  <a:pt x="11216" y="3066"/>
                </a:lnTo>
                <a:lnTo>
                  <a:pt x="11216" y="3093"/>
                </a:lnTo>
                <a:lnTo>
                  <a:pt x="11193" y="3111"/>
                </a:lnTo>
                <a:lnTo>
                  <a:pt x="11193" y="3351"/>
                </a:lnTo>
                <a:lnTo>
                  <a:pt x="11225" y="3325"/>
                </a:lnTo>
                <a:lnTo>
                  <a:pt x="11225" y="3333"/>
                </a:lnTo>
                <a:lnTo>
                  <a:pt x="11203" y="3350"/>
                </a:lnTo>
                <a:lnTo>
                  <a:pt x="11203" y="3357"/>
                </a:lnTo>
                <a:lnTo>
                  <a:pt x="11184" y="3863"/>
                </a:lnTo>
                <a:lnTo>
                  <a:pt x="11176" y="3865"/>
                </a:lnTo>
                <a:lnTo>
                  <a:pt x="11167" y="3871"/>
                </a:lnTo>
                <a:lnTo>
                  <a:pt x="11160" y="3877"/>
                </a:lnTo>
                <a:lnTo>
                  <a:pt x="11156" y="3885"/>
                </a:lnTo>
                <a:lnTo>
                  <a:pt x="11155" y="3893"/>
                </a:lnTo>
                <a:lnTo>
                  <a:pt x="11155" y="3925"/>
                </a:lnTo>
                <a:lnTo>
                  <a:pt x="11123" y="3947"/>
                </a:lnTo>
                <a:lnTo>
                  <a:pt x="11123" y="4188"/>
                </a:lnTo>
                <a:lnTo>
                  <a:pt x="11132" y="4192"/>
                </a:lnTo>
                <a:lnTo>
                  <a:pt x="11114" y="4846"/>
                </a:lnTo>
                <a:lnTo>
                  <a:pt x="11104" y="4851"/>
                </a:lnTo>
                <a:lnTo>
                  <a:pt x="11096" y="4858"/>
                </a:lnTo>
                <a:lnTo>
                  <a:pt x="11091" y="4867"/>
                </a:lnTo>
                <a:lnTo>
                  <a:pt x="11090" y="4876"/>
                </a:lnTo>
                <a:lnTo>
                  <a:pt x="11090" y="4913"/>
                </a:lnTo>
                <a:lnTo>
                  <a:pt x="11051" y="4938"/>
                </a:lnTo>
                <a:lnTo>
                  <a:pt x="11051" y="5178"/>
                </a:lnTo>
                <a:lnTo>
                  <a:pt x="11062" y="5184"/>
                </a:lnTo>
                <a:lnTo>
                  <a:pt x="11045" y="6350"/>
                </a:lnTo>
                <a:lnTo>
                  <a:pt x="11041" y="6352"/>
                </a:lnTo>
                <a:lnTo>
                  <a:pt x="11031" y="6360"/>
                </a:lnTo>
                <a:lnTo>
                  <a:pt x="11025" y="6368"/>
                </a:lnTo>
                <a:lnTo>
                  <a:pt x="11023" y="6377"/>
                </a:lnTo>
                <a:lnTo>
                  <a:pt x="11023" y="6414"/>
                </a:lnTo>
                <a:lnTo>
                  <a:pt x="10977" y="6440"/>
                </a:lnTo>
                <a:lnTo>
                  <a:pt x="10977" y="6681"/>
                </a:lnTo>
                <a:lnTo>
                  <a:pt x="11000" y="6690"/>
                </a:lnTo>
                <a:lnTo>
                  <a:pt x="11000" y="8607"/>
                </a:lnTo>
                <a:lnTo>
                  <a:pt x="10954" y="8625"/>
                </a:lnTo>
                <a:lnTo>
                  <a:pt x="10954" y="8868"/>
                </a:lnTo>
                <a:lnTo>
                  <a:pt x="10977" y="8874"/>
                </a:lnTo>
                <a:lnTo>
                  <a:pt x="10977" y="11588"/>
                </a:lnTo>
                <a:lnTo>
                  <a:pt x="10606" y="11586"/>
                </a:lnTo>
                <a:lnTo>
                  <a:pt x="10604" y="11595"/>
                </a:lnTo>
                <a:lnTo>
                  <a:pt x="10559" y="11595"/>
                </a:lnTo>
                <a:lnTo>
                  <a:pt x="10558" y="11599"/>
                </a:lnTo>
                <a:lnTo>
                  <a:pt x="10558" y="11586"/>
                </a:lnTo>
                <a:lnTo>
                  <a:pt x="10183" y="11583"/>
                </a:lnTo>
                <a:lnTo>
                  <a:pt x="10187" y="8862"/>
                </a:lnTo>
                <a:lnTo>
                  <a:pt x="10210" y="8857"/>
                </a:lnTo>
                <a:lnTo>
                  <a:pt x="10210" y="8613"/>
                </a:lnTo>
                <a:lnTo>
                  <a:pt x="10168" y="8594"/>
                </a:lnTo>
                <a:lnTo>
                  <a:pt x="10168" y="8565"/>
                </a:lnTo>
                <a:lnTo>
                  <a:pt x="10167" y="8559"/>
                </a:lnTo>
                <a:lnTo>
                  <a:pt x="10164" y="8555"/>
                </a:lnTo>
                <a:lnTo>
                  <a:pt x="10167" y="6671"/>
                </a:lnTo>
                <a:lnTo>
                  <a:pt x="10190" y="6664"/>
                </a:lnTo>
                <a:lnTo>
                  <a:pt x="10190" y="6422"/>
                </a:lnTo>
                <a:lnTo>
                  <a:pt x="10150" y="6396"/>
                </a:lnTo>
                <a:lnTo>
                  <a:pt x="10150" y="6357"/>
                </a:lnTo>
                <a:lnTo>
                  <a:pt x="10149" y="6348"/>
                </a:lnTo>
                <a:lnTo>
                  <a:pt x="10144" y="6339"/>
                </a:lnTo>
                <a:lnTo>
                  <a:pt x="10135" y="6331"/>
                </a:lnTo>
                <a:lnTo>
                  <a:pt x="10122" y="6325"/>
                </a:lnTo>
                <a:lnTo>
                  <a:pt x="10107" y="5158"/>
                </a:lnTo>
                <a:lnTo>
                  <a:pt x="10118" y="5153"/>
                </a:lnTo>
                <a:lnTo>
                  <a:pt x="10119" y="4912"/>
                </a:lnTo>
                <a:lnTo>
                  <a:pt x="10085" y="4886"/>
                </a:lnTo>
                <a:lnTo>
                  <a:pt x="10085" y="4847"/>
                </a:lnTo>
                <a:lnTo>
                  <a:pt x="10085" y="4838"/>
                </a:lnTo>
                <a:lnTo>
                  <a:pt x="10080" y="4829"/>
                </a:lnTo>
                <a:lnTo>
                  <a:pt x="10072" y="4821"/>
                </a:lnTo>
                <a:lnTo>
                  <a:pt x="10061" y="4815"/>
                </a:lnTo>
                <a:lnTo>
                  <a:pt x="10056" y="4813"/>
                </a:lnTo>
                <a:lnTo>
                  <a:pt x="10038" y="4158"/>
                </a:lnTo>
                <a:lnTo>
                  <a:pt x="10047" y="4155"/>
                </a:lnTo>
                <a:lnTo>
                  <a:pt x="10047" y="3914"/>
                </a:lnTo>
                <a:lnTo>
                  <a:pt x="10020" y="3891"/>
                </a:lnTo>
                <a:lnTo>
                  <a:pt x="10020" y="3857"/>
                </a:lnTo>
                <a:lnTo>
                  <a:pt x="10019" y="3849"/>
                </a:lnTo>
                <a:lnTo>
                  <a:pt x="10016" y="3841"/>
                </a:lnTo>
                <a:lnTo>
                  <a:pt x="10009" y="3834"/>
                </a:lnTo>
                <a:lnTo>
                  <a:pt x="10000" y="3828"/>
                </a:lnTo>
                <a:lnTo>
                  <a:pt x="9989" y="3824"/>
                </a:lnTo>
                <a:lnTo>
                  <a:pt x="9986" y="3823"/>
                </a:lnTo>
                <a:lnTo>
                  <a:pt x="9985" y="3784"/>
                </a:lnTo>
                <a:lnTo>
                  <a:pt x="9985" y="3776"/>
                </a:lnTo>
                <a:lnTo>
                  <a:pt x="9984" y="3776"/>
                </a:lnTo>
                <a:lnTo>
                  <a:pt x="9968" y="3309"/>
                </a:lnTo>
                <a:lnTo>
                  <a:pt x="9968" y="3315"/>
                </a:lnTo>
                <a:lnTo>
                  <a:pt x="9978" y="3310"/>
                </a:lnTo>
                <a:lnTo>
                  <a:pt x="9979" y="3070"/>
                </a:lnTo>
                <a:lnTo>
                  <a:pt x="9958" y="3051"/>
                </a:lnTo>
                <a:lnTo>
                  <a:pt x="9958" y="3023"/>
                </a:lnTo>
                <a:lnTo>
                  <a:pt x="9958" y="3016"/>
                </a:lnTo>
                <a:lnTo>
                  <a:pt x="9955" y="3010"/>
                </a:lnTo>
                <a:lnTo>
                  <a:pt x="9950" y="3004"/>
                </a:lnTo>
                <a:lnTo>
                  <a:pt x="9943" y="2999"/>
                </a:lnTo>
                <a:lnTo>
                  <a:pt x="9935" y="2996"/>
                </a:lnTo>
                <a:lnTo>
                  <a:pt x="9931" y="2995"/>
                </a:lnTo>
                <a:lnTo>
                  <a:pt x="9931" y="2957"/>
                </a:lnTo>
                <a:lnTo>
                  <a:pt x="9915" y="2955"/>
                </a:lnTo>
                <a:lnTo>
                  <a:pt x="9906" y="2656"/>
                </a:lnTo>
                <a:lnTo>
                  <a:pt x="9878" y="2552"/>
                </a:lnTo>
                <a:lnTo>
                  <a:pt x="9873" y="2361"/>
                </a:lnTo>
                <a:lnTo>
                  <a:pt x="9863" y="2336"/>
                </a:lnTo>
                <a:lnTo>
                  <a:pt x="9862" y="2332"/>
                </a:lnTo>
                <a:lnTo>
                  <a:pt x="9861" y="2329"/>
                </a:lnTo>
                <a:lnTo>
                  <a:pt x="9849" y="2301"/>
                </a:lnTo>
                <a:lnTo>
                  <a:pt x="9849" y="2300"/>
                </a:lnTo>
                <a:lnTo>
                  <a:pt x="9839" y="2278"/>
                </a:lnTo>
                <a:lnTo>
                  <a:pt x="9836" y="2116"/>
                </a:lnTo>
                <a:lnTo>
                  <a:pt x="9829" y="2105"/>
                </a:lnTo>
                <a:lnTo>
                  <a:pt x="9829" y="2099"/>
                </a:lnTo>
                <a:lnTo>
                  <a:pt x="9829" y="2097"/>
                </a:lnTo>
                <a:lnTo>
                  <a:pt x="9828" y="2094"/>
                </a:lnTo>
                <a:lnTo>
                  <a:pt x="9820" y="2082"/>
                </a:lnTo>
                <a:lnTo>
                  <a:pt x="9820" y="2075"/>
                </a:lnTo>
                <a:lnTo>
                  <a:pt x="9811" y="2063"/>
                </a:lnTo>
                <a:lnTo>
                  <a:pt x="9812" y="1936"/>
                </a:lnTo>
                <a:lnTo>
                  <a:pt x="9807" y="1931"/>
                </a:lnTo>
                <a:lnTo>
                  <a:pt x="9807" y="1925"/>
                </a:lnTo>
                <a:lnTo>
                  <a:pt x="9807" y="1923"/>
                </a:lnTo>
                <a:lnTo>
                  <a:pt x="9806" y="1921"/>
                </a:lnTo>
                <a:lnTo>
                  <a:pt x="9805" y="1920"/>
                </a:lnTo>
                <a:lnTo>
                  <a:pt x="9804" y="1919"/>
                </a:lnTo>
                <a:lnTo>
                  <a:pt x="9803" y="1919"/>
                </a:lnTo>
                <a:lnTo>
                  <a:pt x="9803" y="1917"/>
                </a:lnTo>
                <a:lnTo>
                  <a:pt x="9801" y="1917"/>
                </a:lnTo>
                <a:lnTo>
                  <a:pt x="9801" y="1909"/>
                </a:lnTo>
                <a:lnTo>
                  <a:pt x="9799" y="1909"/>
                </a:lnTo>
                <a:lnTo>
                  <a:pt x="9799" y="1903"/>
                </a:lnTo>
                <a:lnTo>
                  <a:pt x="9796" y="1903"/>
                </a:lnTo>
                <a:lnTo>
                  <a:pt x="9796" y="1897"/>
                </a:lnTo>
                <a:lnTo>
                  <a:pt x="9794" y="1895"/>
                </a:lnTo>
                <a:lnTo>
                  <a:pt x="9793" y="1895"/>
                </a:lnTo>
                <a:lnTo>
                  <a:pt x="9792" y="1896"/>
                </a:lnTo>
                <a:lnTo>
                  <a:pt x="9792" y="1886"/>
                </a:lnTo>
                <a:lnTo>
                  <a:pt x="9790" y="1884"/>
                </a:lnTo>
                <a:lnTo>
                  <a:pt x="9788" y="1885"/>
                </a:lnTo>
                <a:lnTo>
                  <a:pt x="9787" y="1816"/>
                </a:lnTo>
                <a:lnTo>
                  <a:pt x="9787" y="1767"/>
                </a:lnTo>
                <a:lnTo>
                  <a:pt x="9787" y="1750"/>
                </a:lnTo>
                <a:lnTo>
                  <a:pt x="9789" y="1749"/>
                </a:lnTo>
                <a:lnTo>
                  <a:pt x="9795" y="1743"/>
                </a:lnTo>
                <a:lnTo>
                  <a:pt x="9798" y="1737"/>
                </a:lnTo>
                <a:lnTo>
                  <a:pt x="9800" y="1731"/>
                </a:lnTo>
                <a:lnTo>
                  <a:pt x="9801" y="1726"/>
                </a:lnTo>
                <a:lnTo>
                  <a:pt x="9802" y="1724"/>
                </a:lnTo>
                <a:lnTo>
                  <a:pt x="9804" y="1718"/>
                </a:lnTo>
                <a:lnTo>
                  <a:pt x="9806" y="1711"/>
                </a:lnTo>
                <a:lnTo>
                  <a:pt x="9806" y="1710"/>
                </a:lnTo>
                <a:lnTo>
                  <a:pt x="9807" y="1703"/>
                </a:lnTo>
                <a:lnTo>
                  <a:pt x="9808" y="1697"/>
                </a:lnTo>
                <a:lnTo>
                  <a:pt x="9808" y="1696"/>
                </a:lnTo>
                <a:lnTo>
                  <a:pt x="9809" y="1690"/>
                </a:lnTo>
                <a:lnTo>
                  <a:pt x="9810" y="1683"/>
                </a:lnTo>
                <a:lnTo>
                  <a:pt x="9810" y="1682"/>
                </a:lnTo>
                <a:lnTo>
                  <a:pt x="9811" y="1677"/>
                </a:lnTo>
                <a:lnTo>
                  <a:pt x="9812" y="1670"/>
                </a:lnTo>
                <a:lnTo>
                  <a:pt x="9811" y="1667"/>
                </a:lnTo>
                <a:lnTo>
                  <a:pt x="9812" y="1663"/>
                </a:lnTo>
                <a:lnTo>
                  <a:pt x="9812" y="1656"/>
                </a:lnTo>
                <a:lnTo>
                  <a:pt x="9812" y="1653"/>
                </a:lnTo>
                <a:lnTo>
                  <a:pt x="9813" y="1649"/>
                </a:lnTo>
                <a:lnTo>
                  <a:pt x="9813" y="1646"/>
                </a:lnTo>
                <a:lnTo>
                  <a:pt x="9813" y="1643"/>
                </a:lnTo>
                <a:lnTo>
                  <a:pt x="9812" y="1637"/>
                </a:lnTo>
                <a:lnTo>
                  <a:pt x="9812" y="1636"/>
                </a:lnTo>
                <a:lnTo>
                  <a:pt x="9812" y="1629"/>
                </a:lnTo>
                <a:lnTo>
                  <a:pt x="9811" y="1624"/>
                </a:lnTo>
                <a:lnTo>
                  <a:pt x="9812" y="1622"/>
                </a:lnTo>
                <a:lnTo>
                  <a:pt x="9811" y="1615"/>
                </a:lnTo>
                <a:lnTo>
                  <a:pt x="9810" y="1608"/>
                </a:lnTo>
                <a:lnTo>
                  <a:pt x="9811" y="1608"/>
                </a:lnTo>
                <a:lnTo>
                  <a:pt x="9809" y="1599"/>
                </a:lnTo>
                <a:lnTo>
                  <a:pt x="9808" y="1592"/>
                </a:lnTo>
                <a:lnTo>
                  <a:pt x="9807" y="1585"/>
                </a:lnTo>
                <a:lnTo>
                  <a:pt x="9806" y="1578"/>
                </a:lnTo>
                <a:lnTo>
                  <a:pt x="9805" y="1572"/>
                </a:lnTo>
                <a:lnTo>
                  <a:pt x="9803" y="1565"/>
                </a:lnTo>
                <a:lnTo>
                  <a:pt x="9802" y="1562"/>
                </a:lnTo>
                <a:lnTo>
                  <a:pt x="9801" y="1559"/>
                </a:lnTo>
                <a:lnTo>
                  <a:pt x="9799" y="1552"/>
                </a:lnTo>
                <a:lnTo>
                  <a:pt x="9797" y="1548"/>
                </a:lnTo>
                <a:lnTo>
                  <a:pt x="9797" y="1546"/>
                </a:lnTo>
                <a:lnTo>
                  <a:pt x="9794" y="1539"/>
                </a:lnTo>
                <a:lnTo>
                  <a:pt x="9791" y="1533"/>
                </a:lnTo>
                <a:lnTo>
                  <a:pt x="9786" y="1529"/>
                </a:lnTo>
                <a:lnTo>
                  <a:pt x="9785" y="1527"/>
                </a:lnTo>
                <a:lnTo>
                  <a:pt x="9772" y="76"/>
                </a:lnTo>
                <a:lnTo>
                  <a:pt x="9774" y="75"/>
                </a:lnTo>
                <a:lnTo>
                  <a:pt x="9775" y="74"/>
                </a:lnTo>
                <a:lnTo>
                  <a:pt x="9777" y="69"/>
                </a:lnTo>
                <a:lnTo>
                  <a:pt x="9779" y="67"/>
                </a:lnTo>
                <a:lnTo>
                  <a:pt x="9780" y="60"/>
                </a:lnTo>
                <a:lnTo>
                  <a:pt x="9781" y="58"/>
                </a:lnTo>
                <a:lnTo>
                  <a:pt x="9782" y="49"/>
                </a:lnTo>
                <a:lnTo>
                  <a:pt x="9783" y="39"/>
                </a:lnTo>
                <a:lnTo>
                  <a:pt x="9782" y="30"/>
                </a:lnTo>
                <a:lnTo>
                  <a:pt x="9782" y="27"/>
                </a:lnTo>
                <a:lnTo>
                  <a:pt x="9780" y="18"/>
                </a:lnTo>
                <a:lnTo>
                  <a:pt x="9778" y="11"/>
                </a:lnTo>
                <a:lnTo>
                  <a:pt x="9777" y="9"/>
                </a:lnTo>
                <a:lnTo>
                  <a:pt x="9774" y="4"/>
                </a:lnTo>
                <a:lnTo>
                  <a:pt x="9773" y="3"/>
                </a:lnTo>
                <a:lnTo>
                  <a:pt x="9772" y="2"/>
                </a:lnTo>
                <a:lnTo>
                  <a:pt x="9770" y="0"/>
                </a:lnTo>
                <a:lnTo>
                  <a:pt x="9769" y="0"/>
                </a:lnTo>
                <a:lnTo>
                  <a:pt x="9768" y="0"/>
                </a:lnTo>
                <a:lnTo>
                  <a:pt x="9767" y="0"/>
                </a:lnTo>
                <a:lnTo>
                  <a:pt x="9765" y="1"/>
                </a:lnTo>
                <a:lnTo>
                  <a:pt x="9764" y="2"/>
                </a:lnTo>
                <a:lnTo>
                  <a:pt x="9763" y="3"/>
                </a:lnTo>
                <a:lnTo>
                  <a:pt x="9760" y="7"/>
                </a:lnTo>
                <a:lnTo>
                  <a:pt x="9759" y="9"/>
                </a:lnTo>
                <a:lnTo>
                  <a:pt x="9757" y="16"/>
                </a:lnTo>
                <a:lnTo>
                  <a:pt x="9755" y="24"/>
                </a:lnTo>
                <a:lnTo>
                  <a:pt x="9755" y="27"/>
                </a:lnTo>
                <a:lnTo>
                  <a:pt x="9754" y="36"/>
                </a:lnTo>
                <a:lnTo>
                  <a:pt x="9755" y="46"/>
                </a:lnTo>
                <a:lnTo>
                  <a:pt x="9755" y="49"/>
                </a:lnTo>
                <a:lnTo>
                  <a:pt x="9756" y="58"/>
                </a:lnTo>
                <a:lnTo>
                  <a:pt x="9758" y="65"/>
                </a:lnTo>
                <a:lnTo>
                  <a:pt x="9759" y="68"/>
                </a:lnTo>
                <a:lnTo>
                  <a:pt x="9762" y="72"/>
                </a:lnTo>
                <a:lnTo>
                  <a:pt x="9763" y="74"/>
                </a:lnTo>
                <a:lnTo>
                  <a:pt x="9765" y="75"/>
                </a:lnTo>
                <a:lnTo>
                  <a:pt x="9765" y="76"/>
                </a:lnTo>
                <a:lnTo>
                  <a:pt x="9746" y="1525"/>
                </a:lnTo>
                <a:lnTo>
                  <a:pt x="9745" y="1525"/>
                </a:lnTo>
                <a:lnTo>
                  <a:pt x="9741" y="1530"/>
                </a:lnTo>
                <a:lnTo>
                  <a:pt x="9738" y="1535"/>
                </a:lnTo>
                <a:lnTo>
                  <a:pt x="9735" y="1541"/>
                </a:lnTo>
                <a:lnTo>
                  <a:pt x="9734" y="1543"/>
                </a:lnTo>
                <a:lnTo>
                  <a:pt x="9732" y="1547"/>
                </a:lnTo>
                <a:lnTo>
                  <a:pt x="9730" y="1553"/>
                </a:lnTo>
                <a:lnTo>
                  <a:pt x="9729" y="1557"/>
                </a:lnTo>
                <a:lnTo>
                  <a:pt x="9728" y="1559"/>
                </a:lnTo>
                <a:lnTo>
                  <a:pt x="9726" y="1566"/>
                </a:lnTo>
                <a:lnTo>
                  <a:pt x="9725" y="1572"/>
                </a:lnTo>
                <a:lnTo>
                  <a:pt x="9723" y="1580"/>
                </a:lnTo>
                <a:lnTo>
                  <a:pt x="9722" y="1588"/>
                </a:lnTo>
                <a:lnTo>
                  <a:pt x="9721" y="1594"/>
                </a:lnTo>
                <a:lnTo>
                  <a:pt x="9720" y="1601"/>
                </a:lnTo>
                <a:lnTo>
                  <a:pt x="9720" y="1602"/>
                </a:lnTo>
                <a:lnTo>
                  <a:pt x="9719" y="1608"/>
                </a:lnTo>
                <a:lnTo>
                  <a:pt x="9719" y="1614"/>
                </a:lnTo>
                <a:lnTo>
                  <a:pt x="9719" y="1617"/>
                </a:lnTo>
                <a:lnTo>
                  <a:pt x="9719" y="1621"/>
                </a:lnTo>
                <a:lnTo>
                  <a:pt x="9718" y="1628"/>
                </a:lnTo>
                <a:lnTo>
                  <a:pt x="9719" y="1631"/>
                </a:lnTo>
                <a:lnTo>
                  <a:pt x="9718" y="1635"/>
                </a:lnTo>
                <a:lnTo>
                  <a:pt x="9718" y="1638"/>
                </a:lnTo>
                <a:lnTo>
                  <a:pt x="9718" y="1642"/>
                </a:lnTo>
                <a:lnTo>
                  <a:pt x="9719" y="1647"/>
                </a:lnTo>
                <a:lnTo>
                  <a:pt x="9718" y="1649"/>
                </a:lnTo>
                <a:lnTo>
                  <a:pt x="9719" y="1655"/>
                </a:lnTo>
                <a:lnTo>
                  <a:pt x="9719" y="1660"/>
                </a:lnTo>
                <a:lnTo>
                  <a:pt x="9719" y="1662"/>
                </a:lnTo>
                <a:lnTo>
                  <a:pt x="9719" y="1670"/>
                </a:lnTo>
                <a:lnTo>
                  <a:pt x="9720" y="1676"/>
                </a:lnTo>
                <a:lnTo>
                  <a:pt x="9721" y="1685"/>
                </a:lnTo>
                <a:lnTo>
                  <a:pt x="9722" y="1692"/>
                </a:lnTo>
                <a:lnTo>
                  <a:pt x="9723" y="1698"/>
                </a:lnTo>
                <a:lnTo>
                  <a:pt x="9724" y="1706"/>
                </a:lnTo>
                <a:lnTo>
                  <a:pt x="9725" y="1706"/>
                </a:lnTo>
                <a:lnTo>
                  <a:pt x="9726" y="1712"/>
                </a:lnTo>
                <a:lnTo>
                  <a:pt x="9728" y="1719"/>
                </a:lnTo>
                <a:lnTo>
                  <a:pt x="9729" y="1721"/>
                </a:lnTo>
                <a:lnTo>
                  <a:pt x="9730" y="1725"/>
                </a:lnTo>
                <a:lnTo>
                  <a:pt x="9731" y="1732"/>
                </a:lnTo>
                <a:lnTo>
                  <a:pt x="9735" y="1739"/>
                </a:lnTo>
                <a:lnTo>
                  <a:pt x="9740" y="1744"/>
                </a:lnTo>
                <a:lnTo>
                  <a:pt x="9743" y="1747"/>
                </a:lnTo>
                <a:lnTo>
                  <a:pt x="9743" y="1774"/>
                </a:lnTo>
                <a:lnTo>
                  <a:pt x="9738" y="1773"/>
                </a:lnTo>
                <a:lnTo>
                  <a:pt x="9737" y="1776"/>
                </a:lnTo>
                <a:lnTo>
                  <a:pt x="9737" y="1895"/>
                </a:lnTo>
                <a:lnTo>
                  <a:pt x="9731" y="1895"/>
                </a:lnTo>
                <a:lnTo>
                  <a:pt x="9731" y="1897"/>
                </a:lnTo>
                <a:lnTo>
                  <a:pt x="9731" y="1908"/>
                </a:lnTo>
                <a:lnTo>
                  <a:pt x="9726" y="1907"/>
                </a:lnTo>
                <a:lnTo>
                  <a:pt x="9726" y="1909"/>
                </a:lnTo>
                <a:lnTo>
                  <a:pt x="9726" y="1912"/>
                </a:lnTo>
                <a:lnTo>
                  <a:pt x="9725" y="1914"/>
                </a:lnTo>
                <a:lnTo>
                  <a:pt x="9725" y="1919"/>
                </a:lnTo>
                <a:lnTo>
                  <a:pt x="9718" y="1924"/>
                </a:lnTo>
                <a:lnTo>
                  <a:pt x="9718" y="2062"/>
                </a:lnTo>
                <a:lnTo>
                  <a:pt x="9705" y="2079"/>
                </a:lnTo>
                <a:lnTo>
                  <a:pt x="9704" y="2080"/>
                </a:lnTo>
                <a:lnTo>
                  <a:pt x="9703" y="2082"/>
                </a:lnTo>
                <a:lnTo>
                  <a:pt x="9692" y="2097"/>
                </a:lnTo>
                <a:lnTo>
                  <a:pt x="9689" y="2262"/>
                </a:lnTo>
                <a:lnTo>
                  <a:pt x="9654" y="2334"/>
                </a:lnTo>
                <a:lnTo>
                  <a:pt x="9649" y="2523"/>
                </a:lnTo>
                <a:lnTo>
                  <a:pt x="9620" y="2621"/>
                </a:lnTo>
                <a:lnTo>
                  <a:pt x="9608" y="2957"/>
                </a:lnTo>
                <a:lnTo>
                  <a:pt x="9607" y="2957"/>
                </a:lnTo>
                <a:lnTo>
                  <a:pt x="9598" y="2958"/>
                </a:lnTo>
                <a:lnTo>
                  <a:pt x="9590" y="2961"/>
                </a:lnTo>
                <a:lnTo>
                  <a:pt x="9584" y="2966"/>
                </a:lnTo>
                <a:lnTo>
                  <a:pt x="9580" y="2971"/>
                </a:lnTo>
                <a:lnTo>
                  <a:pt x="9578" y="2978"/>
                </a:lnTo>
                <a:lnTo>
                  <a:pt x="9578" y="3001"/>
                </a:lnTo>
                <a:lnTo>
                  <a:pt x="9545" y="3018"/>
                </a:lnTo>
                <a:lnTo>
                  <a:pt x="9544" y="3260"/>
                </a:lnTo>
                <a:lnTo>
                  <a:pt x="9557" y="3253"/>
                </a:lnTo>
                <a:lnTo>
                  <a:pt x="9557" y="3260"/>
                </a:lnTo>
                <a:lnTo>
                  <a:pt x="9555" y="3261"/>
                </a:lnTo>
                <a:lnTo>
                  <a:pt x="9555" y="3269"/>
                </a:lnTo>
                <a:lnTo>
                  <a:pt x="9534" y="3781"/>
                </a:lnTo>
                <a:lnTo>
                  <a:pt x="9533" y="3781"/>
                </a:lnTo>
                <a:lnTo>
                  <a:pt x="9524" y="3787"/>
                </a:lnTo>
                <a:lnTo>
                  <a:pt x="9518" y="3794"/>
                </a:lnTo>
                <a:lnTo>
                  <a:pt x="9516" y="3801"/>
                </a:lnTo>
                <a:lnTo>
                  <a:pt x="9516" y="3830"/>
                </a:lnTo>
                <a:lnTo>
                  <a:pt x="9473" y="3851"/>
                </a:lnTo>
                <a:lnTo>
                  <a:pt x="9472" y="4093"/>
                </a:lnTo>
                <a:lnTo>
                  <a:pt x="9476" y="4092"/>
                </a:lnTo>
                <a:lnTo>
                  <a:pt x="9476" y="4259"/>
                </a:lnTo>
                <a:lnTo>
                  <a:pt x="9460" y="4768"/>
                </a:lnTo>
                <a:lnTo>
                  <a:pt x="9453" y="4776"/>
                </a:lnTo>
                <a:lnTo>
                  <a:pt x="9450" y="4785"/>
                </a:lnTo>
                <a:lnTo>
                  <a:pt x="9450" y="4817"/>
                </a:lnTo>
                <a:lnTo>
                  <a:pt x="9396" y="4841"/>
                </a:lnTo>
                <a:lnTo>
                  <a:pt x="9395" y="5084"/>
                </a:lnTo>
                <a:lnTo>
                  <a:pt x="9407" y="5092"/>
                </a:lnTo>
                <a:lnTo>
                  <a:pt x="9386" y="6285"/>
                </a:lnTo>
                <a:lnTo>
                  <a:pt x="9382" y="6294"/>
                </a:lnTo>
                <a:lnTo>
                  <a:pt x="9382" y="6327"/>
                </a:lnTo>
                <a:lnTo>
                  <a:pt x="9317" y="6350"/>
                </a:lnTo>
                <a:lnTo>
                  <a:pt x="9317" y="6595"/>
                </a:lnTo>
                <a:lnTo>
                  <a:pt x="9340" y="6608"/>
                </a:lnTo>
                <a:lnTo>
                  <a:pt x="9335" y="8549"/>
                </a:lnTo>
                <a:lnTo>
                  <a:pt x="9288" y="8561"/>
                </a:lnTo>
                <a:lnTo>
                  <a:pt x="9287" y="8807"/>
                </a:lnTo>
                <a:lnTo>
                  <a:pt x="9311" y="8816"/>
                </a:lnTo>
                <a:lnTo>
                  <a:pt x="9288" y="17241"/>
                </a:lnTo>
                <a:lnTo>
                  <a:pt x="8910" y="17328"/>
                </a:lnTo>
                <a:lnTo>
                  <a:pt x="8908" y="14158"/>
                </a:lnTo>
                <a:lnTo>
                  <a:pt x="8869" y="14147"/>
                </a:lnTo>
                <a:lnTo>
                  <a:pt x="8869" y="13469"/>
                </a:lnTo>
                <a:lnTo>
                  <a:pt x="8893" y="13467"/>
                </a:lnTo>
                <a:lnTo>
                  <a:pt x="8893" y="13459"/>
                </a:lnTo>
                <a:lnTo>
                  <a:pt x="8894" y="13458"/>
                </a:lnTo>
                <a:lnTo>
                  <a:pt x="8908" y="13459"/>
                </a:lnTo>
                <a:lnTo>
                  <a:pt x="8905" y="9283"/>
                </a:lnTo>
                <a:lnTo>
                  <a:pt x="8905" y="8997"/>
                </a:lnTo>
                <a:lnTo>
                  <a:pt x="8929" y="8987"/>
                </a:lnTo>
                <a:lnTo>
                  <a:pt x="8929" y="8908"/>
                </a:lnTo>
                <a:lnTo>
                  <a:pt x="8806" y="8879"/>
                </a:lnTo>
                <a:lnTo>
                  <a:pt x="8668" y="8859"/>
                </a:lnTo>
                <a:lnTo>
                  <a:pt x="8519" y="8849"/>
                </a:lnTo>
                <a:lnTo>
                  <a:pt x="8367" y="8849"/>
                </a:lnTo>
                <a:lnTo>
                  <a:pt x="8294" y="8855"/>
                </a:lnTo>
                <a:lnTo>
                  <a:pt x="8294" y="9226"/>
                </a:lnTo>
                <a:lnTo>
                  <a:pt x="8221" y="9231"/>
                </a:lnTo>
                <a:lnTo>
                  <a:pt x="8200" y="9234"/>
                </a:lnTo>
                <a:lnTo>
                  <a:pt x="8200" y="9729"/>
                </a:lnTo>
                <a:lnTo>
                  <a:pt x="8200" y="9781"/>
                </a:lnTo>
                <a:lnTo>
                  <a:pt x="8200" y="9914"/>
                </a:lnTo>
                <a:lnTo>
                  <a:pt x="8119" y="9923"/>
                </a:lnTo>
                <a:lnTo>
                  <a:pt x="8119" y="10601"/>
                </a:lnTo>
                <a:lnTo>
                  <a:pt x="8089" y="10603"/>
                </a:lnTo>
                <a:lnTo>
                  <a:pt x="8014" y="10613"/>
                </a:lnTo>
                <a:lnTo>
                  <a:pt x="8014" y="11035"/>
                </a:lnTo>
                <a:lnTo>
                  <a:pt x="7978" y="11038"/>
                </a:lnTo>
                <a:lnTo>
                  <a:pt x="7949" y="11042"/>
                </a:lnTo>
                <a:lnTo>
                  <a:pt x="7949" y="11427"/>
                </a:lnTo>
                <a:lnTo>
                  <a:pt x="7894" y="11432"/>
                </a:lnTo>
                <a:lnTo>
                  <a:pt x="7891" y="13413"/>
                </a:lnTo>
                <a:lnTo>
                  <a:pt x="7597" y="13361"/>
                </a:lnTo>
                <a:lnTo>
                  <a:pt x="7568" y="13367"/>
                </a:lnTo>
                <a:lnTo>
                  <a:pt x="7568" y="13591"/>
                </a:lnTo>
                <a:lnTo>
                  <a:pt x="7558" y="13589"/>
                </a:lnTo>
                <a:lnTo>
                  <a:pt x="7348" y="13626"/>
                </a:lnTo>
                <a:lnTo>
                  <a:pt x="7346" y="13523"/>
                </a:lnTo>
                <a:lnTo>
                  <a:pt x="7228" y="13499"/>
                </a:lnTo>
                <a:lnTo>
                  <a:pt x="7227" y="11976"/>
                </a:lnTo>
                <a:lnTo>
                  <a:pt x="7220" y="11978"/>
                </a:lnTo>
                <a:lnTo>
                  <a:pt x="6871" y="11898"/>
                </a:lnTo>
                <a:lnTo>
                  <a:pt x="6849" y="11891"/>
                </a:lnTo>
                <a:lnTo>
                  <a:pt x="5812" y="12214"/>
                </a:lnTo>
                <a:lnTo>
                  <a:pt x="5810" y="14307"/>
                </a:lnTo>
                <a:lnTo>
                  <a:pt x="5520" y="14307"/>
                </a:lnTo>
                <a:lnTo>
                  <a:pt x="5520" y="12747"/>
                </a:lnTo>
                <a:lnTo>
                  <a:pt x="5519" y="12747"/>
                </a:lnTo>
                <a:lnTo>
                  <a:pt x="5519" y="11628"/>
                </a:lnTo>
                <a:lnTo>
                  <a:pt x="5519" y="10839"/>
                </a:lnTo>
                <a:lnTo>
                  <a:pt x="5517" y="10839"/>
                </a:lnTo>
                <a:lnTo>
                  <a:pt x="5517" y="10414"/>
                </a:lnTo>
                <a:lnTo>
                  <a:pt x="5491" y="10414"/>
                </a:lnTo>
                <a:lnTo>
                  <a:pt x="5491" y="10407"/>
                </a:lnTo>
                <a:lnTo>
                  <a:pt x="5445" y="10407"/>
                </a:lnTo>
                <a:lnTo>
                  <a:pt x="5445" y="10124"/>
                </a:lnTo>
                <a:lnTo>
                  <a:pt x="5392" y="10124"/>
                </a:lnTo>
                <a:lnTo>
                  <a:pt x="5391" y="10128"/>
                </a:lnTo>
                <a:lnTo>
                  <a:pt x="5391" y="10407"/>
                </a:lnTo>
                <a:lnTo>
                  <a:pt x="5373" y="10407"/>
                </a:lnTo>
                <a:lnTo>
                  <a:pt x="5373" y="10287"/>
                </a:lnTo>
                <a:lnTo>
                  <a:pt x="5344" y="10287"/>
                </a:lnTo>
                <a:lnTo>
                  <a:pt x="5344" y="9994"/>
                </a:lnTo>
                <a:lnTo>
                  <a:pt x="5313" y="9994"/>
                </a:lnTo>
                <a:lnTo>
                  <a:pt x="5313" y="9797"/>
                </a:lnTo>
                <a:lnTo>
                  <a:pt x="5271" y="9797"/>
                </a:lnTo>
                <a:lnTo>
                  <a:pt x="5271" y="9794"/>
                </a:lnTo>
                <a:lnTo>
                  <a:pt x="5183" y="9794"/>
                </a:lnTo>
                <a:lnTo>
                  <a:pt x="5183" y="9795"/>
                </a:lnTo>
                <a:lnTo>
                  <a:pt x="5183" y="9801"/>
                </a:lnTo>
                <a:lnTo>
                  <a:pt x="5182" y="9801"/>
                </a:lnTo>
                <a:lnTo>
                  <a:pt x="5182" y="9797"/>
                </a:lnTo>
                <a:lnTo>
                  <a:pt x="5142" y="9797"/>
                </a:lnTo>
                <a:lnTo>
                  <a:pt x="5141" y="9800"/>
                </a:lnTo>
                <a:lnTo>
                  <a:pt x="5141" y="9994"/>
                </a:lnTo>
                <a:lnTo>
                  <a:pt x="5114" y="9994"/>
                </a:lnTo>
                <a:lnTo>
                  <a:pt x="5110" y="10003"/>
                </a:lnTo>
                <a:lnTo>
                  <a:pt x="5110" y="10287"/>
                </a:lnTo>
                <a:lnTo>
                  <a:pt x="5092" y="10287"/>
                </a:lnTo>
                <a:lnTo>
                  <a:pt x="5084" y="10302"/>
                </a:lnTo>
                <a:lnTo>
                  <a:pt x="5084" y="10407"/>
                </a:lnTo>
                <a:lnTo>
                  <a:pt x="5062" y="10407"/>
                </a:lnTo>
                <a:lnTo>
                  <a:pt x="5062" y="10124"/>
                </a:lnTo>
                <a:lnTo>
                  <a:pt x="5001" y="10124"/>
                </a:lnTo>
                <a:lnTo>
                  <a:pt x="4999" y="10128"/>
                </a:lnTo>
                <a:lnTo>
                  <a:pt x="4999" y="10407"/>
                </a:lnTo>
                <a:lnTo>
                  <a:pt x="4948" y="10407"/>
                </a:lnTo>
                <a:lnTo>
                  <a:pt x="4945" y="10413"/>
                </a:lnTo>
                <a:lnTo>
                  <a:pt x="4915" y="10413"/>
                </a:lnTo>
                <a:lnTo>
                  <a:pt x="4911" y="10420"/>
                </a:lnTo>
                <a:lnTo>
                  <a:pt x="4911" y="10848"/>
                </a:lnTo>
                <a:lnTo>
                  <a:pt x="4910" y="10851"/>
                </a:lnTo>
                <a:lnTo>
                  <a:pt x="4910" y="11641"/>
                </a:lnTo>
                <a:lnTo>
                  <a:pt x="4909" y="11643"/>
                </a:lnTo>
                <a:lnTo>
                  <a:pt x="4909" y="12763"/>
                </a:lnTo>
                <a:lnTo>
                  <a:pt x="4909" y="12765"/>
                </a:lnTo>
                <a:lnTo>
                  <a:pt x="4909" y="14498"/>
                </a:lnTo>
                <a:lnTo>
                  <a:pt x="4908" y="14500"/>
                </a:lnTo>
                <a:lnTo>
                  <a:pt x="4908" y="16895"/>
                </a:lnTo>
                <a:lnTo>
                  <a:pt x="4938" y="16895"/>
                </a:lnTo>
                <a:lnTo>
                  <a:pt x="4938" y="16897"/>
                </a:lnTo>
                <a:lnTo>
                  <a:pt x="4939" y="16897"/>
                </a:lnTo>
                <a:lnTo>
                  <a:pt x="4939" y="17276"/>
                </a:lnTo>
                <a:lnTo>
                  <a:pt x="4934" y="17276"/>
                </a:lnTo>
                <a:lnTo>
                  <a:pt x="4930" y="17277"/>
                </a:lnTo>
                <a:lnTo>
                  <a:pt x="4930" y="17294"/>
                </a:lnTo>
                <a:lnTo>
                  <a:pt x="4925" y="17295"/>
                </a:lnTo>
                <a:lnTo>
                  <a:pt x="4922" y="17295"/>
                </a:lnTo>
                <a:lnTo>
                  <a:pt x="4922" y="17872"/>
                </a:lnTo>
                <a:lnTo>
                  <a:pt x="4855" y="17872"/>
                </a:lnTo>
                <a:lnTo>
                  <a:pt x="4855" y="17828"/>
                </a:lnTo>
                <a:lnTo>
                  <a:pt x="4861" y="17801"/>
                </a:lnTo>
                <a:lnTo>
                  <a:pt x="4860" y="17801"/>
                </a:lnTo>
                <a:lnTo>
                  <a:pt x="4857" y="17801"/>
                </a:lnTo>
                <a:lnTo>
                  <a:pt x="4853" y="17800"/>
                </a:lnTo>
                <a:lnTo>
                  <a:pt x="4851" y="17800"/>
                </a:lnTo>
                <a:lnTo>
                  <a:pt x="4852" y="17626"/>
                </a:lnTo>
                <a:lnTo>
                  <a:pt x="4854" y="17625"/>
                </a:lnTo>
                <a:lnTo>
                  <a:pt x="4858" y="17617"/>
                </a:lnTo>
                <a:lnTo>
                  <a:pt x="4858" y="17608"/>
                </a:lnTo>
                <a:lnTo>
                  <a:pt x="4852" y="17607"/>
                </a:lnTo>
                <a:lnTo>
                  <a:pt x="4852" y="17594"/>
                </a:lnTo>
                <a:lnTo>
                  <a:pt x="4846" y="17572"/>
                </a:lnTo>
                <a:lnTo>
                  <a:pt x="4846" y="17560"/>
                </a:lnTo>
                <a:lnTo>
                  <a:pt x="4844" y="17548"/>
                </a:lnTo>
                <a:lnTo>
                  <a:pt x="4843" y="17548"/>
                </a:lnTo>
                <a:lnTo>
                  <a:pt x="4843" y="17541"/>
                </a:lnTo>
                <a:lnTo>
                  <a:pt x="4842" y="17541"/>
                </a:lnTo>
                <a:lnTo>
                  <a:pt x="4840" y="17451"/>
                </a:lnTo>
                <a:lnTo>
                  <a:pt x="4839" y="17451"/>
                </a:lnTo>
                <a:lnTo>
                  <a:pt x="4838" y="17451"/>
                </a:lnTo>
                <a:lnTo>
                  <a:pt x="4836" y="17541"/>
                </a:lnTo>
                <a:lnTo>
                  <a:pt x="4835" y="17541"/>
                </a:lnTo>
                <a:lnTo>
                  <a:pt x="4834" y="17548"/>
                </a:lnTo>
                <a:lnTo>
                  <a:pt x="4833" y="17548"/>
                </a:lnTo>
                <a:lnTo>
                  <a:pt x="4831" y="17560"/>
                </a:lnTo>
                <a:lnTo>
                  <a:pt x="4831" y="17572"/>
                </a:lnTo>
                <a:lnTo>
                  <a:pt x="4826" y="17594"/>
                </a:lnTo>
                <a:lnTo>
                  <a:pt x="4826" y="17607"/>
                </a:lnTo>
                <a:lnTo>
                  <a:pt x="4825" y="17607"/>
                </a:lnTo>
                <a:lnTo>
                  <a:pt x="4820" y="17608"/>
                </a:lnTo>
                <a:lnTo>
                  <a:pt x="4820" y="17617"/>
                </a:lnTo>
                <a:lnTo>
                  <a:pt x="4824" y="17625"/>
                </a:lnTo>
                <a:lnTo>
                  <a:pt x="4826" y="17625"/>
                </a:lnTo>
                <a:lnTo>
                  <a:pt x="4826" y="17800"/>
                </a:lnTo>
                <a:lnTo>
                  <a:pt x="4825" y="17800"/>
                </a:lnTo>
                <a:lnTo>
                  <a:pt x="4820" y="17800"/>
                </a:lnTo>
                <a:lnTo>
                  <a:pt x="4817" y="17801"/>
                </a:lnTo>
                <a:lnTo>
                  <a:pt x="4815" y="17801"/>
                </a:lnTo>
                <a:lnTo>
                  <a:pt x="4822" y="17828"/>
                </a:lnTo>
                <a:lnTo>
                  <a:pt x="4822" y="17872"/>
                </a:lnTo>
                <a:lnTo>
                  <a:pt x="4674" y="17872"/>
                </a:lnTo>
                <a:lnTo>
                  <a:pt x="4674" y="17857"/>
                </a:lnTo>
                <a:lnTo>
                  <a:pt x="4675" y="17829"/>
                </a:lnTo>
                <a:lnTo>
                  <a:pt x="4681" y="17802"/>
                </a:lnTo>
                <a:lnTo>
                  <a:pt x="4680" y="17802"/>
                </a:lnTo>
                <a:lnTo>
                  <a:pt x="4677" y="17802"/>
                </a:lnTo>
                <a:lnTo>
                  <a:pt x="4673" y="17801"/>
                </a:lnTo>
                <a:lnTo>
                  <a:pt x="4673" y="17688"/>
                </a:lnTo>
                <a:lnTo>
                  <a:pt x="4675" y="17688"/>
                </a:lnTo>
                <a:lnTo>
                  <a:pt x="4675" y="17680"/>
                </a:lnTo>
                <a:lnTo>
                  <a:pt x="4674" y="17680"/>
                </a:lnTo>
                <a:lnTo>
                  <a:pt x="4672" y="17680"/>
                </a:lnTo>
                <a:lnTo>
                  <a:pt x="4669" y="17680"/>
                </a:lnTo>
                <a:lnTo>
                  <a:pt x="4670" y="17507"/>
                </a:lnTo>
                <a:lnTo>
                  <a:pt x="4674" y="17507"/>
                </a:lnTo>
                <a:lnTo>
                  <a:pt x="4677" y="17497"/>
                </a:lnTo>
                <a:lnTo>
                  <a:pt x="4677" y="17488"/>
                </a:lnTo>
                <a:lnTo>
                  <a:pt x="4675" y="17488"/>
                </a:lnTo>
                <a:lnTo>
                  <a:pt x="4670" y="17488"/>
                </a:lnTo>
                <a:lnTo>
                  <a:pt x="4670" y="17475"/>
                </a:lnTo>
                <a:lnTo>
                  <a:pt x="4665" y="17453"/>
                </a:lnTo>
                <a:lnTo>
                  <a:pt x="4665" y="17440"/>
                </a:lnTo>
                <a:lnTo>
                  <a:pt x="4653" y="17440"/>
                </a:lnTo>
                <a:lnTo>
                  <a:pt x="4655" y="17428"/>
                </a:lnTo>
                <a:lnTo>
                  <a:pt x="4656" y="17428"/>
                </a:lnTo>
                <a:lnTo>
                  <a:pt x="4657" y="17428"/>
                </a:lnTo>
                <a:lnTo>
                  <a:pt x="4658" y="17428"/>
                </a:lnTo>
                <a:lnTo>
                  <a:pt x="4659" y="17428"/>
                </a:lnTo>
                <a:lnTo>
                  <a:pt x="4660" y="17428"/>
                </a:lnTo>
                <a:lnTo>
                  <a:pt x="4660" y="17420"/>
                </a:lnTo>
                <a:lnTo>
                  <a:pt x="4659" y="17420"/>
                </a:lnTo>
                <a:lnTo>
                  <a:pt x="4658" y="17420"/>
                </a:lnTo>
                <a:lnTo>
                  <a:pt x="4657" y="17420"/>
                </a:lnTo>
                <a:lnTo>
                  <a:pt x="4658" y="17330"/>
                </a:lnTo>
                <a:lnTo>
                  <a:pt x="4656" y="17420"/>
                </a:lnTo>
                <a:lnTo>
                  <a:pt x="4655" y="17420"/>
                </a:lnTo>
                <a:lnTo>
                  <a:pt x="4654" y="17428"/>
                </a:lnTo>
                <a:lnTo>
                  <a:pt x="4652" y="17440"/>
                </a:lnTo>
                <a:lnTo>
                  <a:pt x="4652" y="17453"/>
                </a:lnTo>
                <a:lnTo>
                  <a:pt x="4647" y="17474"/>
                </a:lnTo>
                <a:lnTo>
                  <a:pt x="4647" y="17488"/>
                </a:lnTo>
                <a:lnTo>
                  <a:pt x="4640" y="17488"/>
                </a:lnTo>
                <a:lnTo>
                  <a:pt x="4640" y="17497"/>
                </a:lnTo>
                <a:lnTo>
                  <a:pt x="4644" y="17506"/>
                </a:lnTo>
                <a:lnTo>
                  <a:pt x="4646" y="17507"/>
                </a:lnTo>
                <a:lnTo>
                  <a:pt x="4647" y="17507"/>
                </a:lnTo>
                <a:lnTo>
                  <a:pt x="4647" y="17680"/>
                </a:lnTo>
                <a:lnTo>
                  <a:pt x="4645" y="17680"/>
                </a:lnTo>
                <a:lnTo>
                  <a:pt x="4643" y="17680"/>
                </a:lnTo>
                <a:lnTo>
                  <a:pt x="4641" y="17680"/>
                </a:lnTo>
                <a:lnTo>
                  <a:pt x="4641" y="17688"/>
                </a:lnTo>
                <a:lnTo>
                  <a:pt x="4642" y="17688"/>
                </a:lnTo>
                <a:lnTo>
                  <a:pt x="4643" y="17688"/>
                </a:lnTo>
                <a:lnTo>
                  <a:pt x="4643" y="17801"/>
                </a:lnTo>
                <a:lnTo>
                  <a:pt x="4640" y="17802"/>
                </a:lnTo>
                <a:lnTo>
                  <a:pt x="4637" y="17802"/>
                </a:lnTo>
                <a:lnTo>
                  <a:pt x="4611" y="17802"/>
                </a:lnTo>
                <a:lnTo>
                  <a:pt x="4600" y="17768"/>
                </a:lnTo>
                <a:lnTo>
                  <a:pt x="4586" y="17739"/>
                </a:lnTo>
                <a:lnTo>
                  <a:pt x="4571" y="17715"/>
                </a:lnTo>
                <a:lnTo>
                  <a:pt x="4555" y="17698"/>
                </a:lnTo>
                <a:lnTo>
                  <a:pt x="4539" y="17688"/>
                </a:lnTo>
                <a:lnTo>
                  <a:pt x="4538" y="17688"/>
                </a:lnTo>
                <a:lnTo>
                  <a:pt x="4521" y="17684"/>
                </a:lnTo>
                <a:lnTo>
                  <a:pt x="4504" y="17688"/>
                </a:lnTo>
                <a:lnTo>
                  <a:pt x="4487" y="17698"/>
                </a:lnTo>
                <a:lnTo>
                  <a:pt x="4471" y="17715"/>
                </a:lnTo>
                <a:lnTo>
                  <a:pt x="4456" y="17738"/>
                </a:lnTo>
                <a:lnTo>
                  <a:pt x="4443" y="17767"/>
                </a:lnTo>
                <a:lnTo>
                  <a:pt x="4431" y="17802"/>
                </a:lnTo>
                <a:lnTo>
                  <a:pt x="4408" y="17802"/>
                </a:lnTo>
                <a:lnTo>
                  <a:pt x="4407" y="17802"/>
                </a:lnTo>
                <a:lnTo>
                  <a:pt x="4403" y="17802"/>
                </a:lnTo>
                <a:lnTo>
                  <a:pt x="4403" y="17688"/>
                </a:lnTo>
                <a:lnTo>
                  <a:pt x="4404" y="17688"/>
                </a:lnTo>
                <a:lnTo>
                  <a:pt x="4405" y="17688"/>
                </a:lnTo>
                <a:lnTo>
                  <a:pt x="4405" y="17680"/>
                </a:lnTo>
                <a:lnTo>
                  <a:pt x="4404" y="17680"/>
                </a:lnTo>
                <a:lnTo>
                  <a:pt x="4402" y="17680"/>
                </a:lnTo>
                <a:lnTo>
                  <a:pt x="4399" y="17680"/>
                </a:lnTo>
                <a:lnTo>
                  <a:pt x="4399" y="17507"/>
                </a:lnTo>
                <a:lnTo>
                  <a:pt x="4403" y="17507"/>
                </a:lnTo>
                <a:lnTo>
                  <a:pt x="4407" y="17497"/>
                </a:lnTo>
                <a:lnTo>
                  <a:pt x="4407" y="17488"/>
                </a:lnTo>
                <a:lnTo>
                  <a:pt x="4405" y="17488"/>
                </a:lnTo>
                <a:lnTo>
                  <a:pt x="4399" y="17488"/>
                </a:lnTo>
                <a:lnTo>
                  <a:pt x="4399" y="17475"/>
                </a:lnTo>
                <a:lnTo>
                  <a:pt x="4395" y="17453"/>
                </a:lnTo>
                <a:lnTo>
                  <a:pt x="4395" y="17440"/>
                </a:lnTo>
                <a:lnTo>
                  <a:pt x="4383" y="17440"/>
                </a:lnTo>
                <a:lnTo>
                  <a:pt x="4384" y="17428"/>
                </a:lnTo>
                <a:lnTo>
                  <a:pt x="4385" y="17428"/>
                </a:lnTo>
                <a:lnTo>
                  <a:pt x="4386" y="17428"/>
                </a:lnTo>
                <a:lnTo>
                  <a:pt x="4387" y="17428"/>
                </a:lnTo>
                <a:lnTo>
                  <a:pt x="4388" y="17428"/>
                </a:lnTo>
                <a:lnTo>
                  <a:pt x="4389" y="17428"/>
                </a:lnTo>
                <a:lnTo>
                  <a:pt x="4389" y="17420"/>
                </a:lnTo>
                <a:lnTo>
                  <a:pt x="4388" y="17420"/>
                </a:lnTo>
                <a:lnTo>
                  <a:pt x="4387" y="17420"/>
                </a:lnTo>
                <a:lnTo>
                  <a:pt x="4386" y="17420"/>
                </a:lnTo>
                <a:lnTo>
                  <a:pt x="4388" y="17330"/>
                </a:lnTo>
                <a:lnTo>
                  <a:pt x="4386" y="17420"/>
                </a:lnTo>
                <a:lnTo>
                  <a:pt x="4385" y="17420"/>
                </a:lnTo>
                <a:lnTo>
                  <a:pt x="4384" y="17420"/>
                </a:lnTo>
                <a:lnTo>
                  <a:pt x="4384" y="17428"/>
                </a:lnTo>
                <a:lnTo>
                  <a:pt x="4383" y="17428"/>
                </a:lnTo>
                <a:lnTo>
                  <a:pt x="4381" y="17440"/>
                </a:lnTo>
                <a:lnTo>
                  <a:pt x="4381" y="17453"/>
                </a:lnTo>
                <a:lnTo>
                  <a:pt x="4377" y="17475"/>
                </a:lnTo>
                <a:lnTo>
                  <a:pt x="4377" y="17488"/>
                </a:lnTo>
                <a:lnTo>
                  <a:pt x="4370" y="17488"/>
                </a:lnTo>
                <a:lnTo>
                  <a:pt x="4370" y="17497"/>
                </a:lnTo>
                <a:lnTo>
                  <a:pt x="4373" y="17506"/>
                </a:lnTo>
                <a:lnTo>
                  <a:pt x="4375" y="17507"/>
                </a:lnTo>
                <a:lnTo>
                  <a:pt x="4377" y="17507"/>
                </a:lnTo>
                <a:lnTo>
                  <a:pt x="4377" y="17680"/>
                </a:lnTo>
                <a:lnTo>
                  <a:pt x="4375" y="17680"/>
                </a:lnTo>
                <a:lnTo>
                  <a:pt x="4372" y="17680"/>
                </a:lnTo>
                <a:lnTo>
                  <a:pt x="4371" y="17680"/>
                </a:lnTo>
                <a:lnTo>
                  <a:pt x="4370" y="17680"/>
                </a:lnTo>
                <a:lnTo>
                  <a:pt x="4370" y="17688"/>
                </a:lnTo>
                <a:lnTo>
                  <a:pt x="4371" y="17688"/>
                </a:lnTo>
                <a:lnTo>
                  <a:pt x="4373" y="17688"/>
                </a:lnTo>
                <a:lnTo>
                  <a:pt x="4372" y="17802"/>
                </a:lnTo>
                <a:lnTo>
                  <a:pt x="4370" y="17802"/>
                </a:lnTo>
                <a:lnTo>
                  <a:pt x="4366" y="17802"/>
                </a:lnTo>
                <a:lnTo>
                  <a:pt x="4365" y="17802"/>
                </a:lnTo>
                <a:lnTo>
                  <a:pt x="4364" y="17802"/>
                </a:lnTo>
                <a:lnTo>
                  <a:pt x="4371" y="17829"/>
                </a:lnTo>
                <a:lnTo>
                  <a:pt x="4371" y="17857"/>
                </a:lnTo>
                <a:lnTo>
                  <a:pt x="4371" y="17872"/>
                </a:lnTo>
                <a:lnTo>
                  <a:pt x="4205" y="17872"/>
                </a:lnTo>
                <a:lnTo>
                  <a:pt x="4205" y="17828"/>
                </a:lnTo>
                <a:lnTo>
                  <a:pt x="4211" y="17801"/>
                </a:lnTo>
                <a:lnTo>
                  <a:pt x="4210" y="17801"/>
                </a:lnTo>
                <a:lnTo>
                  <a:pt x="4208" y="17801"/>
                </a:lnTo>
                <a:lnTo>
                  <a:pt x="4204" y="17801"/>
                </a:lnTo>
                <a:lnTo>
                  <a:pt x="4201" y="17801"/>
                </a:lnTo>
                <a:lnTo>
                  <a:pt x="4201" y="17626"/>
                </a:lnTo>
                <a:lnTo>
                  <a:pt x="4203" y="17626"/>
                </a:lnTo>
                <a:lnTo>
                  <a:pt x="4207" y="17617"/>
                </a:lnTo>
                <a:lnTo>
                  <a:pt x="4207" y="17608"/>
                </a:lnTo>
                <a:lnTo>
                  <a:pt x="4202" y="17608"/>
                </a:lnTo>
                <a:lnTo>
                  <a:pt x="4201" y="17608"/>
                </a:lnTo>
                <a:lnTo>
                  <a:pt x="4201" y="17594"/>
                </a:lnTo>
                <a:lnTo>
                  <a:pt x="4195" y="17573"/>
                </a:lnTo>
                <a:lnTo>
                  <a:pt x="4195" y="17560"/>
                </a:lnTo>
                <a:lnTo>
                  <a:pt x="4195" y="17558"/>
                </a:lnTo>
                <a:lnTo>
                  <a:pt x="4198" y="16119"/>
                </a:lnTo>
                <a:lnTo>
                  <a:pt x="4114" y="15431"/>
                </a:lnTo>
                <a:lnTo>
                  <a:pt x="3920" y="15428"/>
                </a:lnTo>
                <a:lnTo>
                  <a:pt x="3821" y="15966"/>
                </a:lnTo>
                <a:lnTo>
                  <a:pt x="3821" y="15612"/>
                </a:lnTo>
                <a:lnTo>
                  <a:pt x="3597" y="15337"/>
                </a:lnTo>
                <a:lnTo>
                  <a:pt x="3597" y="14708"/>
                </a:lnTo>
                <a:lnTo>
                  <a:pt x="3284" y="14704"/>
                </a:lnTo>
                <a:lnTo>
                  <a:pt x="3290" y="16918"/>
                </a:lnTo>
                <a:lnTo>
                  <a:pt x="3266" y="16917"/>
                </a:lnTo>
                <a:lnTo>
                  <a:pt x="2998" y="16908"/>
                </a:lnTo>
                <a:lnTo>
                  <a:pt x="2624" y="16897"/>
                </a:lnTo>
                <a:lnTo>
                  <a:pt x="2550" y="16329"/>
                </a:lnTo>
                <a:lnTo>
                  <a:pt x="2445" y="16322"/>
                </a:lnTo>
                <a:lnTo>
                  <a:pt x="2189" y="16308"/>
                </a:lnTo>
                <a:lnTo>
                  <a:pt x="1440" y="16266"/>
                </a:lnTo>
                <a:lnTo>
                  <a:pt x="1260" y="16644"/>
                </a:lnTo>
                <a:lnTo>
                  <a:pt x="1233" y="16700"/>
                </a:lnTo>
                <a:lnTo>
                  <a:pt x="1141" y="16893"/>
                </a:lnTo>
                <a:lnTo>
                  <a:pt x="1141" y="16913"/>
                </a:lnTo>
                <a:lnTo>
                  <a:pt x="1078" y="16912"/>
                </a:lnTo>
                <a:lnTo>
                  <a:pt x="908" y="16907"/>
                </a:lnTo>
                <a:lnTo>
                  <a:pt x="694" y="17333"/>
                </a:lnTo>
                <a:lnTo>
                  <a:pt x="662" y="17397"/>
                </a:lnTo>
                <a:lnTo>
                  <a:pt x="553" y="17617"/>
                </a:lnTo>
                <a:lnTo>
                  <a:pt x="641" y="17621"/>
                </a:lnTo>
                <a:lnTo>
                  <a:pt x="642" y="17874"/>
                </a:lnTo>
                <a:lnTo>
                  <a:pt x="411" y="17874"/>
                </a:lnTo>
                <a:lnTo>
                  <a:pt x="411" y="17873"/>
                </a:lnTo>
                <a:lnTo>
                  <a:pt x="409" y="17595"/>
                </a:lnTo>
                <a:lnTo>
                  <a:pt x="413" y="17595"/>
                </a:lnTo>
                <a:lnTo>
                  <a:pt x="413" y="17594"/>
                </a:lnTo>
                <a:lnTo>
                  <a:pt x="416" y="17594"/>
                </a:lnTo>
                <a:lnTo>
                  <a:pt x="413" y="17580"/>
                </a:lnTo>
                <a:lnTo>
                  <a:pt x="415" y="17566"/>
                </a:lnTo>
                <a:lnTo>
                  <a:pt x="423" y="17549"/>
                </a:lnTo>
                <a:lnTo>
                  <a:pt x="436" y="17539"/>
                </a:lnTo>
                <a:lnTo>
                  <a:pt x="436" y="17536"/>
                </a:lnTo>
                <a:lnTo>
                  <a:pt x="436" y="17534"/>
                </a:lnTo>
                <a:lnTo>
                  <a:pt x="436" y="17532"/>
                </a:lnTo>
                <a:lnTo>
                  <a:pt x="437" y="17530"/>
                </a:lnTo>
                <a:lnTo>
                  <a:pt x="438" y="17531"/>
                </a:lnTo>
                <a:lnTo>
                  <a:pt x="439" y="17532"/>
                </a:lnTo>
                <a:lnTo>
                  <a:pt x="443" y="17532"/>
                </a:lnTo>
                <a:lnTo>
                  <a:pt x="452" y="17530"/>
                </a:lnTo>
                <a:lnTo>
                  <a:pt x="453" y="17525"/>
                </a:lnTo>
                <a:lnTo>
                  <a:pt x="455" y="17520"/>
                </a:lnTo>
                <a:lnTo>
                  <a:pt x="456" y="17516"/>
                </a:lnTo>
                <a:lnTo>
                  <a:pt x="457" y="17512"/>
                </a:lnTo>
                <a:lnTo>
                  <a:pt x="459" y="17508"/>
                </a:lnTo>
                <a:lnTo>
                  <a:pt x="460" y="17505"/>
                </a:lnTo>
                <a:lnTo>
                  <a:pt x="462" y="17502"/>
                </a:lnTo>
                <a:lnTo>
                  <a:pt x="464" y="17500"/>
                </a:lnTo>
                <a:lnTo>
                  <a:pt x="466" y="17498"/>
                </a:lnTo>
                <a:lnTo>
                  <a:pt x="468" y="17497"/>
                </a:lnTo>
                <a:lnTo>
                  <a:pt x="470" y="17496"/>
                </a:lnTo>
                <a:lnTo>
                  <a:pt x="472" y="17496"/>
                </a:lnTo>
                <a:lnTo>
                  <a:pt x="472" y="17484"/>
                </a:lnTo>
                <a:lnTo>
                  <a:pt x="472" y="17476"/>
                </a:lnTo>
                <a:lnTo>
                  <a:pt x="408" y="17451"/>
                </a:lnTo>
                <a:lnTo>
                  <a:pt x="407" y="17354"/>
                </a:lnTo>
                <a:lnTo>
                  <a:pt x="406" y="17335"/>
                </a:lnTo>
                <a:lnTo>
                  <a:pt x="403" y="17335"/>
                </a:lnTo>
                <a:lnTo>
                  <a:pt x="401" y="17144"/>
                </a:lnTo>
                <a:lnTo>
                  <a:pt x="403" y="17136"/>
                </a:lnTo>
                <a:lnTo>
                  <a:pt x="402" y="17136"/>
                </a:lnTo>
                <a:lnTo>
                  <a:pt x="400" y="17136"/>
                </a:lnTo>
                <a:lnTo>
                  <a:pt x="400" y="17124"/>
                </a:lnTo>
                <a:lnTo>
                  <a:pt x="403" y="17115"/>
                </a:lnTo>
                <a:lnTo>
                  <a:pt x="400" y="17108"/>
                </a:lnTo>
                <a:lnTo>
                  <a:pt x="400" y="17100"/>
                </a:lnTo>
                <a:lnTo>
                  <a:pt x="399" y="17100"/>
                </a:lnTo>
                <a:lnTo>
                  <a:pt x="399" y="17099"/>
                </a:lnTo>
                <a:lnTo>
                  <a:pt x="400" y="17096"/>
                </a:lnTo>
                <a:lnTo>
                  <a:pt x="401" y="17094"/>
                </a:lnTo>
                <a:lnTo>
                  <a:pt x="401" y="17091"/>
                </a:lnTo>
                <a:lnTo>
                  <a:pt x="401" y="17089"/>
                </a:lnTo>
                <a:lnTo>
                  <a:pt x="401" y="17086"/>
                </a:lnTo>
                <a:lnTo>
                  <a:pt x="401" y="17083"/>
                </a:lnTo>
                <a:lnTo>
                  <a:pt x="400" y="17081"/>
                </a:lnTo>
                <a:lnTo>
                  <a:pt x="399" y="17079"/>
                </a:lnTo>
                <a:lnTo>
                  <a:pt x="399" y="17078"/>
                </a:lnTo>
                <a:lnTo>
                  <a:pt x="397" y="17049"/>
                </a:lnTo>
                <a:lnTo>
                  <a:pt x="396" y="17049"/>
                </a:lnTo>
                <a:lnTo>
                  <a:pt x="395" y="17071"/>
                </a:lnTo>
                <a:lnTo>
                  <a:pt x="393" y="17047"/>
                </a:lnTo>
                <a:lnTo>
                  <a:pt x="392" y="17047"/>
                </a:lnTo>
                <a:lnTo>
                  <a:pt x="391" y="17076"/>
                </a:lnTo>
                <a:lnTo>
                  <a:pt x="391" y="17077"/>
                </a:lnTo>
                <a:lnTo>
                  <a:pt x="390" y="17079"/>
                </a:lnTo>
                <a:lnTo>
                  <a:pt x="389" y="17081"/>
                </a:lnTo>
                <a:lnTo>
                  <a:pt x="389" y="17084"/>
                </a:lnTo>
                <a:lnTo>
                  <a:pt x="389" y="17087"/>
                </a:lnTo>
                <a:lnTo>
                  <a:pt x="389" y="17090"/>
                </a:lnTo>
                <a:lnTo>
                  <a:pt x="390" y="17093"/>
                </a:lnTo>
                <a:lnTo>
                  <a:pt x="390" y="17095"/>
                </a:lnTo>
                <a:lnTo>
                  <a:pt x="391" y="17096"/>
                </a:lnTo>
                <a:lnTo>
                  <a:pt x="391" y="17098"/>
                </a:lnTo>
                <a:lnTo>
                  <a:pt x="391" y="17107"/>
                </a:lnTo>
                <a:lnTo>
                  <a:pt x="388" y="17113"/>
                </a:lnTo>
                <a:lnTo>
                  <a:pt x="391" y="17122"/>
                </a:lnTo>
                <a:lnTo>
                  <a:pt x="391" y="17135"/>
                </a:lnTo>
                <a:lnTo>
                  <a:pt x="390" y="17135"/>
                </a:lnTo>
                <a:lnTo>
                  <a:pt x="389" y="17135"/>
                </a:lnTo>
                <a:lnTo>
                  <a:pt x="388" y="17135"/>
                </a:lnTo>
                <a:lnTo>
                  <a:pt x="390" y="17142"/>
                </a:lnTo>
                <a:lnTo>
                  <a:pt x="392" y="17334"/>
                </a:lnTo>
                <a:lnTo>
                  <a:pt x="389" y="17334"/>
                </a:lnTo>
                <a:lnTo>
                  <a:pt x="389" y="17353"/>
                </a:lnTo>
                <a:lnTo>
                  <a:pt x="386" y="17353"/>
                </a:lnTo>
                <a:lnTo>
                  <a:pt x="385" y="17288"/>
                </a:lnTo>
                <a:lnTo>
                  <a:pt x="380" y="17288"/>
                </a:lnTo>
                <a:lnTo>
                  <a:pt x="373" y="17288"/>
                </a:lnTo>
                <a:lnTo>
                  <a:pt x="377" y="17264"/>
                </a:lnTo>
                <a:lnTo>
                  <a:pt x="380" y="17239"/>
                </a:lnTo>
                <a:lnTo>
                  <a:pt x="381" y="17213"/>
                </a:lnTo>
                <a:lnTo>
                  <a:pt x="380" y="17187"/>
                </a:lnTo>
                <a:lnTo>
                  <a:pt x="378" y="17161"/>
                </a:lnTo>
                <a:lnTo>
                  <a:pt x="374" y="17136"/>
                </a:lnTo>
                <a:lnTo>
                  <a:pt x="369" y="17113"/>
                </a:lnTo>
                <a:lnTo>
                  <a:pt x="363" y="17094"/>
                </a:lnTo>
                <a:lnTo>
                  <a:pt x="363" y="17093"/>
                </a:lnTo>
                <a:lnTo>
                  <a:pt x="364" y="17089"/>
                </a:lnTo>
                <a:lnTo>
                  <a:pt x="363" y="17087"/>
                </a:lnTo>
                <a:lnTo>
                  <a:pt x="363" y="17084"/>
                </a:lnTo>
                <a:lnTo>
                  <a:pt x="362" y="17082"/>
                </a:lnTo>
                <a:lnTo>
                  <a:pt x="361" y="17080"/>
                </a:lnTo>
                <a:lnTo>
                  <a:pt x="361" y="17078"/>
                </a:lnTo>
                <a:lnTo>
                  <a:pt x="359" y="17050"/>
                </a:lnTo>
                <a:lnTo>
                  <a:pt x="358" y="17050"/>
                </a:lnTo>
                <a:lnTo>
                  <a:pt x="357" y="17078"/>
                </a:lnTo>
                <a:lnTo>
                  <a:pt x="357" y="17080"/>
                </a:lnTo>
                <a:lnTo>
                  <a:pt x="354" y="17075"/>
                </a:lnTo>
                <a:lnTo>
                  <a:pt x="351" y="17068"/>
                </a:lnTo>
                <a:lnTo>
                  <a:pt x="349" y="17046"/>
                </a:lnTo>
                <a:lnTo>
                  <a:pt x="348" y="17046"/>
                </a:lnTo>
                <a:lnTo>
                  <a:pt x="347" y="17063"/>
                </a:lnTo>
                <a:lnTo>
                  <a:pt x="346" y="17060"/>
                </a:lnTo>
                <a:lnTo>
                  <a:pt x="344" y="17058"/>
                </a:lnTo>
                <a:lnTo>
                  <a:pt x="343" y="17009"/>
                </a:lnTo>
                <a:lnTo>
                  <a:pt x="342" y="17008"/>
                </a:lnTo>
                <a:lnTo>
                  <a:pt x="341" y="17008"/>
                </a:lnTo>
                <a:lnTo>
                  <a:pt x="341" y="17004"/>
                </a:lnTo>
                <a:lnTo>
                  <a:pt x="341" y="16998"/>
                </a:lnTo>
                <a:lnTo>
                  <a:pt x="341" y="16991"/>
                </a:lnTo>
                <a:lnTo>
                  <a:pt x="340" y="16985"/>
                </a:lnTo>
                <a:lnTo>
                  <a:pt x="338" y="16981"/>
                </a:lnTo>
                <a:lnTo>
                  <a:pt x="336" y="16977"/>
                </a:lnTo>
                <a:lnTo>
                  <a:pt x="331" y="16971"/>
                </a:lnTo>
                <a:lnTo>
                  <a:pt x="332" y="16971"/>
                </a:lnTo>
                <a:lnTo>
                  <a:pt x="334" y="16970"/>
                </a:lnTo>
                <a:lnTo>
                  <a:pt x="335" y="16968"/>
                </a:lnTo>
                <a:lnTo>
                  <a:pt x="335" y="16966"/>
                </a:lnTo>
                <a:lnTo>
                  <a:pt x="336" y="16963"/>
                </a:lnTo>
                <a:lnTo>
                  <a:pt x="336" y="16960"/>
                </a:lnTo>
                <a:lnTo>
                  <a:pt x="336" y="16957"/>
                </a:lnTo>
                <a:lnTo>
                  <a:pt x="335" y="16954"/>
                </a:lnTo>
                <a:lnTo>
                  <a:pt x="334" y="16952"/>
                </a:lnTo>
                <a:lnTo>
                  <a:pt x="333" y="16950"/>
                </a:lnTo>
                <a:lnTo>
                  <a:pt x="332" y="16949"/>
                </a:lnTo>
                <a:lnTo>
                  <a:pt x="331" y="16949"/>
                </a:lnTo>
                <a:lnTo>
                  <a:pt x="330" y="16949"/>
                </a:lnTo>
                <a:lnTo>
                  <a:pt x="331" y="16925"/>
                </a:lnTo>
                <a:lnTo>
                  <a:pt x="330" y="16925"/>
                </a:lnTo>
                <a:lnTo>
                  <a:pt x="329" y="16925"/>
                </a:lnTo>
                <a:lnTo>
                  <a:pt x="328" y="16925"/>
                </a:lnTo>
                <a:lnTo>
                  <a:pt x="329" y="16917"/>
                </a:lnTo>
                <a:lnTo>
                  <a:pt x="325" y="16794"/>
                </a:lnTo>
                <a:lnTo>
                  <a:pt x="324" y="16794"/>
                </a:lnTo>
                <a:lnTo>
                  <a:pt x="323" y="16794"/>
                </a:lnTo>
                <a:lnTo>
                  <a:pt x="322" y="16794"/>
                </a:lnTo>
                <a:lnTo>
                  <a:pt x="321" y="16917"/>
                </a:lnTo>
                <a:lnTo>
                  <a:pt x="322" y="16925"/>
                </a:lnTo>
                <a:lnTo>
                  <a:pt x="321" y="16925"/>
                </a:lnTo>
                <a:lnTo>
                  <a:pt x="320" y="16925"/>
                </a:lnTo>
                <a:lnTo>
                  <a:pt x="319" y="16925"/>
                </a:lnTo>
                <a:lnTo>
                  <a:pt x="318" y="16925"/>
                </a:lnTo>
                <a:lnTo>
                  <a:pt x="320" y="16949"/>
                </a:lnTo>
                <a:lnTo>
                  <a:pt x="319" y="16949"/>
                </a:lnTo>
                <a:lnTo>
                  <a:pt x="318" y="16949"/>
                </a:lnTo>
                <a:lnTo>
                  <a:pt x="317" y="16950"/>
                </a:lnTo>
                <a:lnTo>
                  <a:pt x="316" y="16952"/>
                </a:lnTo>
                <a:lnTo>
                  <a:pt x="315" y="16954"/>
                </a:lnTo>
                <a:lnTo>
                  <a:pt x="315" y="16957"/>
                </a:lnTo>
                <a:lnTo>
                  <a:pt x="314" y="16960"/>
                </a:lnTo>
                <a:lnTo>
                  <a:pt x="315" y="16963"/>
                </a:lnTo>
                <a:lnTo>
                  <a:pt x="315" y="16966"/>
                </a:lnTo>
                <a:lnTo>
                  <a:pt x="316" y="16968"/>
                </a:lnTo>
                <a:lnTo>
                  <a:pt x="317" y="16970"/>
                </a:lnTo>
                <a:lnTo>
                  <a:pt x="318" y="16971"/>
                </a:lnTo>
                <a:lnTo>
                  <a:pt x="319" y="16971"/>
                </a:lnTo>
                <a:lnTo>
                  <a:pt x="318" y="16973"/>
                </a:lnTo>
                <a:lnTo>
                  <a:pt x="317" y="16974"/>
                </a:lnTo>
                <a:lnTo>
                  <a:pt x="315" y="16976"/>
                </a:lnTo>
                <a:lnTo>
                  <a:pt x="313" y="16980"/>
                </a:lnTo>
                <a:lnTo>
                  <a:pt x="311" y="16985"/>
                </a:lnTo>
                <a:lnTo>
                  <a:pt x="310" y="16991"/>
                </a:lnTo>
                <a:lnTo>
                  <a:pt x="310" y="16997"/>
                </a:lnTo>
                <a:lnTo>
                  <a:pt x="310" y="17004"/>
                </a:lnTo>
                <a:lnTo>
                  <a:pt x="311" y="17008"/>
                </a:lnTo>
                <a:lnTo>
                  <a:pt x="310" y="17008"/>
                </a:lnTo>
                <a:lnTo>
                  <a:pt x="308" y="17008"/>
                </a:lnTo>
                <a:lnTo>
                  <a:pt x="309" y="17058"/>
                </a:lnTo>
                <a:lnTo>
                  <a:pt x="307" y="17060"/>
                </a:lnTo>
                <a:lnTo>
                  <a:pt x="303" y="17066"/>
                </a:lnTo>
                <a:lnTo>
                  <a:pt x="302" y="17050"/>
                </a:lnTo>
                <a:lnTo>
                  <a:pt x="301" y="17050"/>
                </a:lnTo>
                <a:lnTo>
                  <a:pt x="300" y="17071"/>
                </a:lnTo>
                <a:lnTo>
                  <a:pt x="298" y="17074"/>
                </a:lnTo>
                <a:lnTo>
                  <a:pt x="297" y="17077"/>
                </a:lnTo>
                <a:lnTo>
                  <a:pt x="296" y="17075"/>
                </a:lnTo>
                <a:lnTo>
                  <a:pt x="296" y="17073"/>
                </a:lnTo>
                <a:lnTo>
                  <a:pt x="294" y="17045"/>
                </a:lnTo>
                <a:lnTo>
                  <a:pt x="293" y="17045"/>
                </a:lnTo>
                <a:lnTo>
                  <a:pt x="291" y="17073"/>
                </a:lnTo>
                <a:lnTo>
                  <a:pt x="291" y="17075"/>
                </a:lnTo>
                <a:lnTo>
                  <a:pt x="292" y="17075"/>
                </a:lnTo>
                <a:lnTo>
                  <a:pt x="291" y="17075"/>
                </a:lnTo>
                <a:lnTo>
                  <a:pt x="291" y="17077"/>
                </a:lnTo>
                <a:lnTo>
                  <a:pt x="290" y="17079"/>
                </a:lnTo>
                <a:lnTo>
                  <a:pt x="289" y="17082"/>
                </a:lnTo>
                <a:lnTo>
                  <a:pt x="289" y="17085"/>
                </a:lnTo>
                <a:lnTo>
                  <a:pt x="290" y="17088"/>
                </a:lnTo>
                <a:lnTo>
                  <a:pt x="290" y="17090"/>
                </a:lnTo>
                <a:lnTo>
                  <a:pt x="290" y="17091"/>
                </a:lnTo>
                <a:lnTo>
                  <a:pt x="284" y="17112"/>
                </a:lnTo>
                <a:lnTo>
                  <a:pt x="279" y="17135"/>
                </a:lnTo>
                <a:lnTo>
                  <a:pt x="276" y="17160"/>
                </a:lnTo>
                <a:lnTo>
                  <a:pt x="274" y="17186"/>
                </a:lnTo>
                <a:lnTo>
                  <a:pt x="274" y="17212"/>
                </a:lnTo>
                <a:lnTo>
                  <a:pt x="276" y="17239"/>
                </a:lnTo>
                <a:lnTo>
                  <a:pt x="279" y="17264"/>
                </a:lnTo>
                <a:lnTo>
                  <a:pt x="283" y="17288"/>
                </a:lnTo>
                <a:lnTo>
                  <a:pt x="281" y="17288"/>
                </a:lnTo>
                <a:lnTo>
                  <a:pt x="274" y="17288"/>
                </a:lnTo>
                <a:lnTo>
                  <a:pt x="271" y="17288"/>
                </a:lnTo>
                <a:lnTo>
                  <a:pt x="271" y="17353"/>
                </a:lnTo>
                <a:lnTo>
                  <a:pt x="270" y="17353"/>
                </a:lnTo>
                <a:lnTo>
                  <a:pt x="270" y="17334"/>
                </a:lnTo>
                <a:lnTo>
                  <a:pt x="266" y="17334"/>
                </a:lnTo>
                <a:lnTo>
                  <a:pt x="265" y="17143"/>
                </a:lnTo>
                <a:lnTo>
                  <a:pt x="264" y="17143"/>
                </a:lnTo>
                <a:lnTo>
                  <a:pt x="266" y="17135"/>
                </a:lnTo>
                <a:lnTo>
                  <a:pt x="265" y="17135"/>
                </a:lnTo>
                <a:lnTo>
                  <a:pt x="264" y="17135"/>
                </a:lnTo>
                <a:lnTo>
                  <a:pt x="263" y="17135"/>
                </a:lnTo>
                <a:lnTo>
                  <a:pt x="263" y="17123"/>
                </a:lnTo>
                <a:lnTo>
                  <a:pt x="266" y="17113"/>
                </a:lnTo>
                <a:lnTo>
                  <a:pt x="263" y="17107"/>
                </a:lnTo>
                <a:lnTo>
                  <a:pt x="263" y="17099"/>
                </a:lnTo>
                <a:lnTo>
                  <a:pt x="262" y="17099"/>
                </a:lnTo>
                <a:lnTo>
                  <a:pt x="262" y="17097"/>
                </a:lnTo>
                <a:lnTo>
                  <a:pt x="263" y="17095"/>
                </a:lnTo>
                <a:lnTo>
                  <a:pt x="264" y="17093"/>
                </a:lnTo>
                <a:lnTo>
                  <a:pt x="264" y="17090"/>
                </a:lnTo>
                <a:lnTo>
                  <a:pt x="264" y="17087"/>
                </a:lnTo>
                <a:lnTo>
                  <a:pt x="264" y="17085"/>
                </a:lnTo>
                <a:lnTo>
                  <a:pt x="264" y="17082"/>
                </a:lnTo>
                <a:lnTo>
                  <a:pt x="263" y="17079"/>
                </a:lnTo>
                <a:lnTo>
                  <a:pt x="262" y="17078"/>
                </a:lnTo>
                <a:lnTo>
                  <a:pt x="262" y="17076"/>
                </a:lnTo>
                <a:lnTo>
                  <a:pt x="260" y="17048"/>
                </a:lnTo>
                <a:lnTo>
                  <a:pt x="259" y="17048"/>
                </a:lnTo>
                <a:lnTo>
                  <a:pt x="258" y="17073"/>
                </a:lnTo>
                <a:lnTo>
                  <a:pt x="256" y="17046"/>
                </a:lnTo>
                <a:lnTo>
                  <a:pt x="255" y="17046"/>
                </a:lnTo>
                <a:lnTo>
                  <a:pt x="254" y="17074"/>
                </a:lnTo>
                <a:lnTo>
                  <a:pt x="254" y="17076"/>
                </a:lnTo>
                <a:lnTo>
                  <a:pt x="253" y="17078"/>
                </a:lnTo>
                <a:lnTo>
                  <a:pt x="252" y="17080"/>
                </a:lnTo>
                <a:lnTo>
                  <a:pt x="252" y="17083"/>
                </a:lnTo>
                <a:lnTo>
                  <a:pt x="252" y="17085"/>
                </a:lnTo>
                <a:lnTo>
                  <a:pt x="252" y="17089"/>
                </a:lnTo>
                <a:lnTo>
                  <a:pt x="252" y="17091"/>
                </a:lnTo>
                <a:lnTo>
                  <a:pt x="253" y="17094"/>
                </a:lnTo>
                <a:lnTo>
                  <a:pt x="254" y="17095"/>
                </a:lnTo>
                <a:lnTo>
                  <a:pt x="254" y="17097"/>
                </a:lnTo>
                <a:lnTo>
                  <a:pt x="253" y="17097"/>
                </a:lnTo>
                <a:lnTo>
                  <a:pt x="253" y="17106"/>
                </a:lnTo>
                <a:lnTo>
                  <a:pt x="251" y="17112"/>
                </a:lnTo>
                <a:lnTo>
                  <a:pt x="254" y="17121"/>
                </a:lnTo>
                <a:lnTo>
                  <a:pt x="254" y="17134"/>
                </a:lnTo>
                <a:lnTo>
                  <a:pt x="253" y="17134"/>
                </a:lnTo>
                <a:lnTo>
                  <a:pt x="252" y="17134"/>
                </a:lnTo>
                <a:lnTo>
                  <a:pt x="251" y="17134"/>
                </a:lnTo>
                <a:lnTo>
                  <a:pt x="253" y="17141"/>
                </a:lnTo>
                <a:lnTo>
                  <a:pt x="255" y="17334"/>
                </a:lnTo>
                <a:lnTo>
                  <a:pt x="251" y="17334"/>
                </a:lnTo>
                <a:lnTo>
                  <a:pt x="251" y="17353"/>
                </a:lnTo>
                <a:lnTo>
                  <a:pt x="250" y="17353"/>
                </a:lnTo>
                <a:lnTo>
                  <a:pt x="251" y="17451"/>
                </a:lnTo>
                <a:lnTo>
                  <a:pt x="250" y="17451"/>
                </a:lnTo>
                <a:lnTo>
                  <a:pt x="248" y="17451"/>
                </a:lnTo>
                <a:lnTo>
                  <a:pt x="247" y="17348"/>
                </a:lnTo>
                <a:lnTo>
                  <a:pt x="244" y="17348"/>
                </a:lnTo>
                <a:lnTo>
                  <a:pt x="243" y="17328"/>
                </a:lnTo>
                <a:lnTo>
                  <a:pt x="241" y="17328"/>
                </a:lnTo>
                <a:lnTo>
                  <a:pt x="239" y="17127"/>
                </a:lnTo>
                <a:lnTo>
                  <a:pt x="241" y="17119"/>
                </a:lnTo>
                <a:lnTo>
                  <a:pt x="240" y="17119"/>
                </a:lnTo>
                <a:lnTo>
                  <a:pt x="238" y="17119"/>
                </a:lnTo>
                <a:lnTo>
                  <a:pt x="238" y="17106"/>
                </a:lnTo>
                <a:lnTo>
                  <a:pt x="241" y="17096"/>
                </a:lnTo>
                <a:lnTo>
                  <a:pt x="238" y="17089"/>
                </a:lnTo>
                <a:lnTo>
                  <a:pt x="238" y="17081"/>
                </a:lnTo>
                <a:lnTo>
                  <a:pt x="237" y="17081"/>
                </a:lnTo>
                <a:lnTo>
                  <a:pt x="237" y="17079"/>
                </a:lnTo>
                <a:lnTo>
                  <a:pt x="238" y="17077"/>
                </a:lnTo>
                <a:lnTo>
                  <a:pt x="239" y="17075"/>
                </a:lnTo>
                <a:lnTo>
                  <a:pt x="240" y="17072"/>
                </a:lnTo>
                <a:lnTo>
                  <a:pt x="240" y="17068"/>
                </a:lnTo>
                <a:lnTo>
                  <a:pt x="240" y="17066"/>
                </a:lnTo>
                <a:lnTo>
                  <a:pt x="239" y="17062"/>
                </a:lnTo>
                <a:lnTo>
                  <a:pt x="238" y="17060"/>
                </a:lnTo>
                <a:lnTo>
                  <a:pt x="237" y="17058"/>
                </a:lnTo>
                <a:lnTo>
                  <a:pt x="237" y="17057"/>
                </a:lnTo>
                <a:lnTo>
                  <a:pt x="235" y="17027"/>
                </a:lnTo>
                <a:lnTo>
                  <a:pt x="234" y="17027"/>
                </a:lnTo>
                <a:lnTo>
                  <a:pt x="233" y="17057"/>
                </a:lnTo>
                <a:lnTo>
                  <a:pt x="233" y="17058"/>
                </a:lnTo>
                <a:lnTo>
                  <a:pt x="232" y="17060"/>
                </a:lnTo>
                <a:lnTo>
                  <a:pt x="231" y="17062"/>
                </a:lnTo>
                <a:lnTo>
                  <a:pt x="231" y="17065"/>
                </a:lnTo>
                <a:lnTo>
                  <a:pt x="230" y="17068"/>
                </a:lnTo>
                <a:lnTo>
                  <a:pt x="231" y="17071"/>
                </a:lnTo>
                <a:lnTo>
                  <a:pt x="231" y="17074"/>
                </a:lnTo>
                <a:lnTo>
                  <a:pt x="232" y="17077"/>
                </a:lnTo>
                <a:lnTo>
                  <a:pt x="233" y="17079"/>
                </a:lnTo>
                <a:lnTo>
                  <a:pt x="233" y="17080"/>
                </a:lnTo>
                <a:lnTo>
                  <a:pt x="232" y="17081"/>
                </a:lnTo>
                <a:lnTo>
                  <a:pt x="233" y="17089"/>
                </a:lnTo>
                <a:lnTo>
                  <a:pt x="229" y="17096"/>
                </a:lnTo>
                <a:lnTo>
                  <a:pt x="233" y="17106"/>
                </a:lnTo>
                <a:lnTo>
                  <a:pt x="233" y="17118"/>
                </a:lnTo>
                <a:lnTo>
                  <a:pt x="232" y="17118"/>
                </a:lnTo>
                <a:lnTo>
                  <a:pt x="231" y="17118"/>
                </a:lnTo>
                <a:lnTo>
                  <a:pt x="230" y="17119"/>
                </a:lnTo>
                <a:lnTo>
                  <a:pt x="232" y="17127"/>
                </a:lnTo>
                <a:lnTo>
                  <a:pt x="231" y="17127"/>
                </a:lnTo>
                <a:lnTo>
                  <a:pt x="233" y="17328"/>
                </a:lnTo>
                <a:lnTo>
                  <a:pt x="231" y="17328"/>
                </a:lnTo>
                <a:lnTo>
                  <a:pt x="231" y="17347"/>
                </a:lnTo>
                <a:lnTo>
                  <a:pt x="226" y="17347"/>
                </a:lnTo>
                <a:lnTo>
                  <a:pt x="225" y="17327"/>
                </a:lnTo>
                <a:lnTo>
                  <a:pt x="223" y="17327"/>
                </a:lnTo>
                <a:lnTo>
                  <a:pt x="221" y="17125"/>
                </a:lnTo>
                <a:lnTo>
                  <a:pt x="223" y="17117"/>
                </a:lnTo>
                <a:lnTo>
                  <a:pt x="222" y="17117"/>
                </a:lnTo>
                <a:lnTo>
                  <a:pt x="220" y="17117"/>
                </a:lnTo>
                <a:lnTo>
                  <a:pt x="220" y="17104"/>
                </a:lnTo>
                <a:lnTo>
                  <a:pt x="223" y="17094"/>
                </a:lnTo>
                <a:lnTo>
                  <a:pt x="220" y="17087"/>
                </a:lnTo>
                <a:lnTo>
                  <a:pt x="220" y="17078"/>
                </a:lnTo>
                <a:lnTo>
                  <a:pt x="219" y="17078"/>
                </a:lnTo>
                <a:lnTo>
                  <a:pt x="219" y="17077"/>
                </a:lnTo>
                <a:lnTo>
                  <a:pt x="220" y="17075"/>
                </a:lnTo>
                <a:lnTo>
                  <a:pt x="221" y="17072"/>
                </a:lnTo>
                <a:lnTo>
                  <a:pt x="222" y="17070"/>
                </a:lnTo>
                <a:lnTo>
                  <a:pt x="222" y="17067"/>
                </a:lnTo>
                <a:lnTo>
                  <a:pt x="221" y="17064"/>
                </a:lnTo>
                <a:lnTo>
                  <a:pt x="221" y="17061"/>
                </a:lnTo>
                <a:lnTo>
                  <a:pt x="220" y="17058"/>
                </a:lnTo>
                <a:lnTo>
                  <a:pt x="219" y="17056"/>
                </a:lnTo>
                <a:lnTo>
                  <a:pt x="219" y="17055"/>
                </a:lnTo>
                <a:lnTo>
                  <a:pt x="217" y="17025"/>
                </a:lnTo>
                <a:lnTo>
                  <a:pt x="216" y="17025"/>
                </a:lnTo>
                <a:lnTo>
                  <a:pt x="215" y="17055"/>
                </a:lnTo>
                <a:lnTo>
                  <a:pt x="215" y="17056"/>
                </a:lnTo>
                <a:lnTo>
                  <a:pt x="214" y="17058"/>
                </a:lnTo>
                <a:lnTo>
                  <a:pt x="213" y="17061"/>
                </a:lnTo>
                <a:lnTo>
                  <a:pt x="212" y="17063"/>
                </a:lnTo>
                <a:lnTo>
                  <a:pt x="212" y="17062"/>
                </a:lnTo>
                <a:lnTo>
                  <a:pt x="211" y="17060"/>
                </a:lnTo>
                <a:lnTo>
                  <a:pt x="211" y="17058"/>
                </a:lnTo>
                <a:lnTo>
                  <a:pt x="209" y="17029"/>
                </a:lnTo>
                <a:lnTo>
                  <a:pt x="208" y="17029"/>
                </a:lnTo>
                <a:lnTo>
                  <a:pt x="206" y="17058"/>
                </a:lnTo>
                <a:lnTo>
                  <a:pt x="206" y="17060"/>
                </a:lnTo>
                <a:lnTo>
                  <a:pt x="206" y="17062"/>
                </a:lnTo>
                <a:lnTo>
                  <a:pt x="205" y="17064"/>
                </a:lnTo>
                <a:lnTo>
                  <a:pt x="204" y="17067"/>
                </a:lnTo>
                <a:lnTo>
                  <a:pt x="204" y="17070"/>
                </a:lnTo>
                <a:lnTo>
                  <a:pt x="205" y="17073"/>
                </a:lnTo>
                <a:lnTo>
                  <a:pt x="205" y="17076"/>
                </a:lnTo>
                <a:lnTo>
                  <a:pt x="206" y="17078"/>
                </a:lnTo>
                <a:lnTo>
                  <a:pt x="207" y="17080"/>
                </a:lnTo>
                <a:lnTo>
                  <a:pt x="207" y="17082"/>
                </a:lnTo>
                <a:lnTo>
                  <a:pt x="206" y="17082"/>
                </a:lnTo>
                <a:lnTo>
                  <a:pt x="206" y="17091"/>
                </a:lnTo>
                <a:lnTo>
                  <a:pt x="203" y="17097"/>
                </a:lnTo>
                <a:lnTo>
                  <a:pt x="206" y="17107"/>
                </a:lnTo>
                <a:lnTo>
                  <a:pt x="207" y="17112"/>
                </a:lnTo>
                <a:lnTo>
                  <a:pt x="202" y="17094"/>
                </a:lnTo>
                <a:lnTo>
                  <a:pt x="195" y="17072"/>
                </a:lnTo>
                <a:lnTo>
                  <a:pt x="187" y="17054"/>
                </a:lnTo>
                <a:lnTo>
                  <a:pt x="178" y="17039"/>
                </a:lnTo>
                <a:lnTo>
                  <a:pt x="176" y="17037"/>
                </a:lnTo>
                <a:lnTo>
                  <a:pt x="175" y="16985"/>
                </a:lnTo>
                <a:lnTo>
                  <a:pt x="174" y="16984"/>
                </a:lnTo>
                <a:lnTo>
                  <a:pt x="172" y="16984"/>
                </a:lnTo>
                <a:lnTo>
                  <a:pt x="173" y="16980"/>
                </a:lnTo>
                <a:lnTo>
                  <a:pt x="173" y="16973"/>
                </a:lnTo>
                <a:lnTo>
                  <a:pt x="172" y="16967"/>
                </a:lnTo>
                <a:lnTo>
                  <a:pt x="171" y="16960"/>
                </a:lnTo>
                <a:lnTo>
                  <a:pt x="169" y="16955"/>
                </a:lnTo>
                <a:lnTo>
                  <a:pt x="167" y="16951"/>
                </a:lnTo>
                <a:lnTo>
                  <a:pt x="164" y="16947"/>
                </a:lnTo>
                <a:lnTo>
                  <a:pt x="163" y="16945"/>
                </a:lnTo>
                <a:lnTo>
                  <a:pt x="164" y="16945"/>
                </a:lnTo>
                <a:lnTo>
                  <a:pt x="165" y="16944"/>
                </a:lnTo>
                <a:lnTo>
                  <a:pt x="166" y="16942"/>
                </a:lnTo>
                <a:lnTo>
                  <a:pt x="167" y="16940"/>
                </a:lnTo>
                <a:lnTo>
                  <a:pt x="167" y="16937"/>
                </a:lnTo>
                <a:lnTo>
                  <a:pt x="168" y="16934"/>
                </a:lnTo>
                <a:lnTo>
                  <a:pt x="167" y="16930"/>
                </a:lnTo>
                <a:lnTo>
                  <a:pt x="167" y="16927"/>
                </a:lnTo>
                <a:lnTo>
                  <a:pt x="166" y="16925"/>
                </a:lnTo>
                <a:lnTo>
                  <a:pt x="165" y="16923"/>
                </a:lnTo>
                <a:lnTo>
                  <a:pt x="164" y="16922"/>
                </a:lnTo>
                <a:lnTo>
                  <a:pt x="163" y="16922"/>
                </a:lnTo>
                <a:lnTo>
                  <a:pt x="162" y="16922"/>
                </a:lnTo>
                <a:lnTo>
                  <a:pt x="161" y="16922"/>
                </a:lnTo>
                <a:lnTo>
                  <a:pt x="162" y="16897"/>
                </a:lnTo>
                <a:lnTo>
                  <a:pt x="161" y="16897"/>
                </a:lnTo>
                <a:lnTo>
                  <a:pt x="160" y="16897"/>
                </a:lnTo>
                <a:lnTo>
                  <a:pt x="159" y="16897"/>
                </a:lnTo>
                <a:lnTo>
                  <a:pt x="160" y="16888"/>
                </a:lnTo>
                <a:lnTo>
                  <a:pt x="156" y="16759"/>
                </a:lnTo>
                <a:lnTo>
                  <a:pt x="155" y="16759"/>
                </a:lnTo>
                <a:lnTo>
                  <a:pt x="154" y="16759"/>
                </a:lnTo>
                <a:lnTo>
                  <a:pt x="153" y="16759"/>
                </a:lnTo>
                <a:lnTo>
                  <a:pt x="151" y="16888"/>
                </a:lnTo>
                <a:lnTo>
                  <a:pt x="153" y="16897"/>
                </a:lnTo>
                <a:lnTo>
                  <a:pt x="152" y="16897"/>
                </a:lnTo>
                <a:lnTo>
                  <a:pt x="150" y="16897"/>
                </a:lnTo>
                <a:lnTo>
                  <a:pt x="149" y="16897"/>
                </a:lnTo>
                <a:lnTo>
                  <a:pt x="151" y="16922"/>
                </a:lnTo>
                <a:lnTo>
                  <a:pt x="150" y="16922"/>
                </a:lnTo>
                <a:lnTo>
                  <a:pt x="149" y="16922"/>
                </a:lnTo>
                <a:lnTo>
                  <a:pt x="148" y="16922"/>
                </a:lnTo>
                <a:lnTo>
                  <a:pt x="147" y="16923"/>
                </a:lnTo>
                <a:lnTo>
                  <a:pt x="146" y="16924"/>
                </a:lnTo>
                <a:lnTo>
                  <a:pt x="145" y="16927"/>
                </a:lnTo>
                <a:lnTo>
                  <a:pt x="145" y="16930"/>
                </a:lnTo>
                <a:lnTo>
                  <a:pt x="145" y="16933"/>
                </a:lnTo>
                <a:lnTo>
                  <a:pt x="145" y="16937"/>
                </a:lnTo>
                <a:lnTo>
                  <a:pt x="145" y="16940"/>
                </a:lnTo>
                <a:lnTo>
                  <a:pt x="146" y="16942"/>
                </a:lnTo>
                <a:lnTo>
                  <a:pt x="147" y="16944"/>
                </a:lnTo>
                <a:lnTo>
                  <a:pt x="149" y="16945"/>
                </a:lnTo>
                <a:lnTo>
                  <a:pt x="150" y="16945"/>
                </a:lnTo>
                <a:lnTo>
                  <a:pt x="145" y="16950"/>
                </a:lnTo>
                <a:lnTo>
                  <a:pt x="143" y="16955"/>
                </a:lnTo>
                <a:lnTo>
                  <a:pt x="141" y="16960"/>
                </a:lnTo>
                <a:lnTo>
                  <a:pt x="140" y="16966"/>
                </a:lnTo>
                <a:lnTo>
                  <a:pt x="140" y="16973"/>
                </a:lnTo>
                <a:lnTo>
                  <a:pt x="140" y="16979"/>
                </a:lnTo>
                <a:lnTo>
                  <a:pt x="141" y="16984"/>
                </a:lnTo>
                <a:lnTo>
                  <a:pt x="140" y="16984"/>
                </a:lnTo>
                <a:lnTo>
                  <a:pt x="138" y="16984"/>
                </a:lnTo>
                <a:lnTo>
                  <a:pt x="139" y="17036"/>
                </a:lnTo>
                <a:lnTo>
                  <a:pt x="136" y="17038"/>
                </a:lnTo>
                <a:lnTo>
                  <a:pt x="127" y="17053"/>
                </a:lnTo>
                <a:lnTo>
                  <a:pt x="119" y="17072"/>
                </a:lnTo>
                <a:lnTo>
                  <a:pt x="114" y="17091"/>
                </a:lnTo>
                <a:lnTo>
                  <a:pt x="111" y="17086"/>
                </a:lnTo>
                <a:lnTo>
                  <a:pt x="111" y="17077"/>
                </a:lnTo>
                <a:lnTo>
                  <a:pt x="111" y="17076"/>
                </a:lnTo>
                <a:lnTo>
                  <a:pt x="111" y="17073"/>
                </a:lnTo>
                <a:lnTo>
                  <a:pt x="112" y="17071"/>
                </a:lnTo>
                <a:lnTo>
                  <a:pt x="113" y="17068"/>
                </a:lnTo>
                <a:lnTo>
                  <a:pt x="113" y="17065"/>
                </a:lnTo>
                <a:lnTo>
                  <a:pt x="113" y="17062"/>
                </a:lnTo>
                <a:lnTo>
                  <a:pt x="112" y="17059"/>
                </a:lnTo>
                <a:lnTo>
                  <a:pt x="111" y="17056"/>
                </a:lnTo>
                <a:lnTo>
                  <a:pt x="110" y="17055"/>
                </a:lnTo>
                <a:lnTo>
                  <a:pt x="110" y="17053"/>
                </a:lnTo>
                <a:lnTo>
                  <a:pt x="108" y="17023"/>
                </a:lnTo>
                <a:lnTo>
                  <a:pt x="107" y="17023"/>
                </a:lnTo>
                <a:lnTo>
                  <a:pt x="106" y="17053"/>
                </a:lnTo>
                <a:lnTo>
                  <a:pt x="106" y="17055"/>
                </a:lnTo>
                <a:lnTo>
                  <a:pt x="105" y="17056"/>
                </a:lnTo>
                <a:lnTo>
                  <a:pt x="104" y="17059"/>
                </a:lnTo>
                <a:lnTo>
                  <a:pt x="103" y="17062"/>
                </a:lnTo>
                <a:lnTo>
                  <a:pt x="103" y="17065"/>
                </a:lnTo>
                <a:lnTo>
                  <a:pt x="104" y="17068"/>
                </a:lnTo>
                <a:lnTo>
                  <a:pt x="104" y="17071"/>
                </a:lnTo>
                <a:lnTo>
                  <a:pt x="105" y="17073"/>
                </a:lnTo>
                <a:lnTo>
                  <a:pt x="106" y="17076"/>
                </a:lnTo>
                <a:lnTo>
                  <a:pt x="106" y="17077"/>
                </a:lnTo>
                <a:lnTo>
                  <a:pt x="105" y="17077"/>
                </a:lnTo>
                <a:lnTo>
                  <a:pt x="106" y="17086"/>
                </a:lnTo>
                <a:lnTo>
                  <a:pt x="102" y="17092"/>
                </a:lnTo>
                <a:lnTo>
                  <a:pt x="103" y="17094"/>
                </a:lnTo>
                <a:lnTo>
                  <a:pt x="100" y="17089"/>
                </a:lnTo>
                <a:lnTo>
                  <a:pt x="100" y="17080"/>
                </a:lnTo>
                <a:lnTo>
                  <a:pt x="100" y="17079"/>
                </a:lnTo>
                <a:lnTo>
                  <a:pt x="101" y="17077"/>
                </a:lnTo>
                <a:lnTo>
                  <a:pt x="102" y="17074"/>
                </a:lnTo>
                <a:lnTo>
                  <a:pt x="102" y="17071"/>
                </a:lnTo>
                <a:lnTo>
                  <a:pt x="102" y="17068"/>
                </a:lnTo>
                <a:lnTo>
                  <a:pt x="102" y="17065"/>
                </a:lnTo>
                <a:lnTo>
                  <a:pt x="101" y="17062"/>
                </a:lnTo>
                <a:lnTo>
                  <a:pt x="101" y="17060"/>
                </a:lnTo>
                <a:lnTo>
                  <a:pt x="100" y="17058"/>
                </a:lnTo>
                <a:lnTo>
                  <a:pt x="100" y="17056"/>
                </a:lnTo>
                <a:lnTo>
                  <a:pt x="98" y="17027"/>
                </a:lnTo>
                <a:lnTo>
                  <a:pt x="97" y="17027"/>
                </a:lnTo>
                <a:lnTo>
                  <a:pt x="95" y="17056"/>
                </a:lnTo>
                <a:lnTo>
                  <a:pt x="95" y="17058"/>
                </a:lnTo>
                <a:lnTo>
                  <a:pt x="94" y="17060"/>
                </a:lnTo>
                <a:lnTo>
                  <a:pt x="94" y="17062"/>
                </a:lnTo>
                <a:lnTo>
                  <a:pt x="93" y="17065"/>
                </a:lnTo>
                <a:lnTo>
                  <a:pt x="93" y="17068"/>
                </a:lnTo>
                <a:lnTo>
                  <a:pt x="93" y="17071"/>
                </a:lnTo>
                <a:lnTo>
                  <a:pt x="94" y="17074"/>
                </a:lnTo>
                <a:lnTo>
                  <a:pt x="94" y="17077"/>
                </a:lnTo>
                <a:lnTo>
                  <a:pt x="95" y="17079"/>
                </a:lnTo>
                <a:lnTo>
                  <a:pt x="95" y="17080"/>
                </a:lnTo>
                <a:lnTo>
                  <a:pt x="95" y="17089"/>
                </a:lnTo>
                <a:lnTo>
                  <a:pt x="92" y="17096"/>
                </a:lnTo>
                <a:lnTo>
                  <a:pt x="95" y="17106"/>
                </a:lnTo>
                <a:lnTo>
                  <a:pt x="95" y="17118"/>
                </a:lnTo>
                <a:lnTo>
                  <a:pt x="94" y="17118"/>
                </a:lnTo>
                <a:lnTo>
                  <a:pt x="93" y="17118"/>
                </a:lnTo>
                <a:lnTo>
                  <a:pt x="92" y="17118"/>
                </a:lnTo>
                <a:lnTo>
                  <a:pt x="94" y="17127"/>
                </a:lnTo>
                <a:lnTo>
                  <a:pt x="96" y="17328"/>
                </a:lnTo>
                <a:lnTo>
                  <a:pt x="93" y="17328"/>
                </a:lnTo>
                <a:lnTo>
                  <a:pt x="94" y="17347"/>
                </a:lnTo>
                <a:lnTo>
                  <a:pt x="88" y="17347"/>
                </a:lnTo>
                <a:lnTo>
                  <a:pt x="87" y="17327"/>
                </a:lnTo>
                <a:lnTo>
                  <a:pt x="85" y="17327"/>
                </a:lnTo>
                <a:lnTo>
                  <a:pt x="83" y="17125"/>
                </a:lnTo>
                <a:lnTo>
                  <a:pt x="85" y="17117"/>
                </a:lnTo>
                <a:lnTo>
                  <a:pt x="84" y="17117"/>
                </a:lnTo>
                <a:lnTo>
                  <a:pt x="83" y="17117"/>
                </a:lnTo>
                <a:lnTo>
                  <a:pt x="82" y="17117"/>
                </a:lnTo>
                <a:lnTo>
                  <a:pt x="82" y="17104"/>
                </a:lnTo>
                <a:lnTo>
                  <a:pt x="85" y="17094"/>
                </a:lnTo>
                <a:lnTo>
                  <a:pt x="82" y="17087"/>
                </a:lnTo>
                <a:lnTo>
                  <a:pt x="82" y="17078"/>
                </a:lnTo>
                <a:lnTo>
                  <a:pt x="81" y="17078"/>
                </a:lnTo>
                <a:lnTo>
                  <a:pt x="81" y="17076"/>
                </a:lnTo>
                <a:lnTo>
                  <a:pt x="82" y="17075"/>
                </a:lnTo>
                <a:lnTo>
                  <a:pt x="83" y="17072"/>
                </a:lnTo>
                <a:lnTo>
                  <a:pt x="83" y="17069"/>
                </a:lnTo>
                <a:lnTo>
                  <a:pt x="83" y="17066"/>
                </a:lnTo>
                <a:lnTo>
                  <a:pt x="83" y="17064"/>
                </a:lnTo>
                <a:lnTo>
                  <a:pt x="83" y="17060"/>
                </a:lnTo>
                <a:lnTo>
                  <a:pt x="82" y="17058"/>
                </a:lnTo>
                <a:lnTo>
                  <a:pt x="81" y="17056"/>
                </a:lnTo>
                <a:lnTo>
                  <a:pt x="81" y="17054"/>
                </a:lnTo>
                <a:lnTo>
                  <a:pt x="79" y="17025"/>
                </a:lnTo>
                <a:lnTo>
                  <a:pt x="78" y="17025"/>
                </a:lnTo>
                <a:lnTo>
                  <a:pt x="76" y="17054"/>
                </a:lnTo>
                <a:lnTo>
                  <a:pt x="76" y="17056"/>
                </a:lnTo>
                <a:lnTo>
                  <a:pt x="75" y="17058"/>
                </a:lnTo>
                <a:lnTo>
                  <a:pt x="75" y="17060"/>
                </a:lnTo>
                <a:lnTo>
                  <a:pt x="74" y="17063"/>
                </a:lnTo>
                <a:lnTo>
                  <a:pt x="74" y="17066"/>
                </a:lnTo>
                <a:lnTo>
                  <a:pt x="74" y="17069"/>
                </a:lnTo>
                <a:lnTo>
                  <a:pt x="75" y="17072"/>
                </a:lnTo>
                <a:lnTo>
                  <a:pt x="76" y="17075"/>
                </a:lnTo>
                <a:lnTo>
                  <a:pt x="77" y="17076"/>
                </a:lnTo>
                <a:lnTo>
                  <a:pt x="77" y="17078"/>
                </a:lnTo>
                <a:lnTo>
                  <a:pt x="76" y="17078"/>
                </a:lnTo>
                <a:lnTo>
                  <a:pt x="76" y="17087"/>
                </a:lnTo>
                <a:lnTo>
                  <a:pt x="73" y="17094"/>
                </a:lnTo>
                <a:lnTo>
                  <a:pt x="76" y="17103"/>
                </a:lnTo>
                <a:lnTo>
                  <a:pt x="76" y="17117"/>
                </a:lnTo>
                <a:lnTo>
                  <a:pt x="75" y="17117"/>
                </a:lnTo>
                <a:lnTo>
                  <a:pt x="74" y="17117"/>
                </a:lnTo>
                <a:lnTo>
                  <a:pt x="75" y="17125"/>
                </a:lnTo>
                <a:lnTo>
                  <a:pt x="77" y="17327"/>
                </a:lnTo>
                <a:lnTo>
                  <a:pt x="75" y="17327"/>
                </a:lnTo>
                <a:lnTo>
                  <a:pt x="75" y="17347"/>
                </a:lnTo>
                <a:lnTo>
                  <a:pt x="72" y="17347"/>
                </a:lnTo>
                <a:lnTo>
                  <a:pt x="73" y="17450"/>
                </a:lnTo>
                <a:lnTo>
                  <a:pt x="0" y="17476"/>
                </a:lnTo>
                <a:lnTo>
                  <a:pt x="0" y="17485"/>
                </a:lnTo>
                <a:lnTo>
                  <a:pt x="0" y="17498"/>
                </a:lnTo>
                <a:lnTo>
                  <a:pt x="3" y="17498"/>
                </a:lnTo>
                <a:lnTo>
                  <a:pt x="5" y="17499"/>
                </a:lnTo>
                <a:lnTo>
                  <a:pt x="8" y="17501"/>
                </a:lnTo>
                <a:lnTo>
                  <a:pt x="10" y="17503"/>
                </a:lnTo>
                <a:lnTo>
                  <a:pt x="12" y="17505"/>
                </a:lnTo>
                <a:lnTo>
                  <a:pt x="14" y="17508"/>
                </a:lnTo>
                <a:lnTo>
                  <a:pt x="16" y="17511"/>
                </a:lnTo>
                <a:lnTo>
                  <a:pt x="18" y="17515"/>
                </a:lnTo>
                <a:lnTo>
                  <a:pt x="19" y="17520"/>
                </a:lnTo>
                <a:lnTo>
                  <a:pt x="21" y="17524"/>
                </a:lnTo>
                <a:lnTo>
                  <a:pt x="22" y="17529"/>
                </a:lnTo>
                <a:lnTo>
                  <a:pt x="24" y="17534"/>
                </a:lnTo>
                <a:lnTo>
                  <a:pt x="34" y="17536"/>
                </a:lnTo>
                <a:lnTo>
                  <a:pt x="35" y="17535"/>
                </a:lnTo>
                <a:lnTo>
                  <a:pt x="36" y="17534"/>
                </a:lnTo>
                <a:lnTo>
                  <a:pt x="37" y="17532"/>
                </a:lnTo>
                <a:lnTo>
                  <a:pt x="38" y="17532"/>
                </a:lnTo>
                <a:lnTo>
                  <a:pt x="39" y="17532"/>
                </a:lnTo>
                <a:lnTo>
                  <a:pt x="40" y="17532"/>
                </a:lnTo>
                <a:lnTo>
                  <a:pt x="40" y="17534"/>
                </a:lnTo>
                <a:lnTo>
                  <a:pt x="41" y="17535"/>
                </a:lnTo>
                <a:lnTo>
                  <a:pt x="42" y="17537"/>
                </a:lnTo>
                <a:lnTo>
                  <a:pt x="43" y="17539"/>
                </a:lnTo>
                <a:lnTo>
                  <a:pt x="43" y="17541"/>
                </a:lnTo>
                <a:lnTo>
                  <a:pt x="43" y="17544"/>
                </a:lnTo>
                <a:lnTo>
                  <a:pt x="57" y="17555"/>
                </a:lnTo>
                <a:lnTo>
                  <a:pt x="67" y="17572"/>
                </a:lnTo>
                <a:lnTo>
                  <a:pt x="70" y="17587"/>
                </a:lnTo>
                <a:lnTo>
                  <a:pt x="66" y="17602"/>
                </a:lnTo>
                <a:lnTo>
                  <a:pt x="75" y="17602"/>
                </a:lnTo>
                <a:lnTo>
                  <a:pt x="78" y="17898"/>
                </a:lnTo>
                <a:lnTo>
                  <a:pt x="85" y="18612"/>
                </a:lnTo>
                <a:lnTo>
                  <a:pt x="23" y="18612"/>
                </a:lnTo>
                <a:lnTo>
                  <a:pt x="23" y="21600"/>
                </a:lnTo>
                <a:lnTo>
                  <a:pt x="21600" y="21600"/>
                </a:lnTo>
                <a:lnTo>
                  <a:pt x="21600" y="18612"/>
                </a:lnTo>
                <a:cubicBezTo>
                  <a:pt x="21600" y="18612"/>
                  <a:pt x="21502" y="18612"/>
                  <a:pt x="21502" y="18612"/>
                </a:cubicBezTo>
                <a:close/>
                <a:moveTo>
                  <a:pt x="21502" y="18612"/>
                </a:moveTo>
              </a:path>
            </a:pathLst>
          </a:custGeom>
          <a:solidFill>
            <a:schemeClr val="tx1">
              <a:alpha val="16862"/>
            </a:schemeClr>
          </a:solidFill>
          <a:ln>
            <a:noFill/>
          </a:ln>
        </p:spPr>
        <p:txBody>
          <a:bodyPr lIns="0" tIns="0" rIns="0" bIns="0"/>
          <a:lstStyle/>
          <a:p>
            <a:endParaRPr lang="en-US" sz="900"/>
          </a:p>
        </p:txBody>
      </p:sp>
      <p:sp>
        <p:nvSpPr>
          <p:cNvPr id="98" name="AutoShape 2"/>
          <p:cNvSpPr/>
          <p:nvPr/>
        </p:nvSpPr>
        <p:spPr bwMode="auto">
          <a:xfrm>
            <a:off x="6160294" y="4591844"/>
            <a:ext cx="7683500" cy="273050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2147483647 w 21600"/>
              <a:gd name="T13" fmla="*/ 2147483647 h 21600"/>
              <a:gd name="T14" fmla="*/ 2147483647 w 21600"/>
              <a:gd name="T15" fmla="*/ 2147483647 h 21600"/>
              <a:gd name="T16" fmla="*/ 2147483647 w 21600"/>
              <a:gd name="T17" fmla="*/ 2147483647 h 21600"/>
              <a:gd name="T18" fmla="*/ 2147483647 w 21600"/>
              <a:gd name="T19" fmla="*/ 2147483647 h 21600"/>
              <a:gd name="T20" fmla="*/ 2147483647 w 21600"/>
              <a:gd name="T21" fmla="*/ 2147483647 h 21600"/>
              <a:gd name="T22" fmla="*/ 2147483647 w 21600"/>
              <a:gd name="T23" fmla="*/ 2147483647 h 21600"/>
              <a:gd name="T24" fmla="*/ 2147483647 w 21600"/>
              <a:gd name="T25" fmla="*/ 2147483647 h 21600"/>
              <a:gd name="T26" fmla="*/ 2147483647 w 21600"/>
              <a:gd name="T27" fmla="*/ 2147483647 h 21600"/>
              <a:gd name="T28" fmla="*/ 2147483647 w 21600"/>
              <a:gd name="T29" fmla="*/ 2147483647 h 21600"/>
              <a:gd name="T30" fmla="*/ 2147483647 w 21600"/>
              <a:gd name="T31" fmla="*/ 2147483647 h 21600"/>
              <a:gd name="T32" fmla="*/ 2147483647 w 21600"/>
              <a:gd name="T33" fmla="*/ 2147483647 h 21600"/>
              <a:gd name="T34" fmla="*/ 2147483647 w 21600"/>
              <a:gd name="T35" fmla="*/ 2147483647 h 21600"/>
              <a:gd name="T36" fmla="*/ 2147483647 w 21600"/>
              <a:gd name="T37" fmla="*/ 2147483647 h 21600"/>
              <a:gd name="T38" fmla="*/ 2147483647 w 21600"/>
              <a:gd name="T39" fmla="*/ 2147483647 h 21600"/>
              <a:gd name="T40" fmla="*/ 2147483647 w 21600"/>
              <a:gd name="T41" fmla="*/ 2147483647 h 21600"/>
              <a:gd name="T42" fmla="*/ 2147483647 w 21600"/>
              <a:gd name="T43" fmla="*/ 2147483647 h 21600"/>
              <a:gd name="T44" fmla="*/ 2147483647 w 21600"/>
              <a:gd name="T45" fmla="*/ 2147483647 h 21600"/>
              <a:gd name="T46" fmla="*/ 2147483647 w 21600"/>
              <a:gd name="T47" fmla="*/ 2147483647 h 21600"/>
              <a:gd name="T48" fmla="*/ 2147483647 w 21600"/>
              <a:gd name="T49" fmla="*/ 2147483647 h 21600"/>
              <a:gd name="T50" fmla="*/ 2147483647 w 21600"/>
              <a:gd name="T51" fmla="*/ 2147483647 h 21600"/>
              <a:gd name="T52" fmla="*/ 2147483647 w 21600"/>
              <a:gd name="T53" fmla="*/ 2147483647 h 21600"/>
              <a:gd name="T54" fmla="*/ 2147483647 w 21600"/>
              <a:gd name="T55" fmla="*/ 2147483647 h 21600"/>
              <a:gd name="T56" fmla="*/ 2147483647 w 21600"/>
              <a:gd name="T57" fmla="*/ 2147483647 h 21600"/>
              <a:gd name="T58" fmla="*/ 2147483647 w 21600"/>
              <a:gd name="T59" fmla="*/ 2147483647 h 21600"/>
              <a:gd name="T60" fmla="*/ 2147483647 w 21600"/>
              <a:gd name="T61" fmla="*/ 2147483647 h 21600"/>
              <a:gd name="T62" fmla="*/ 2147483647 w 21600"/>
              <a:gd name="T63" fmla="*/ 2147483647 h 21600"/>
              <a:gd name="T64" fmla="*/ 2147483647 w 21600"/>
              <a:gd name="T65" fmla="*/ 2147483647 h 21600"/>
              <a:gd name="T66" fmla="*/ 2147483647 w 21600"/>
              <a:gd name="T67" fmla="*/ 2147483647 h 21600"/>
              <a:gd name="T68" fmla="*/ 2147483647 w 21600"/>
              <a:gd name="T69" fmla="*/ 0 h 21600"/>
              <a:gd name="T70" fmla="*/ 2147483647 w 21600"/>
              <a:gd name="T71" fmla="*/ 2147483647 h 21600"/>
              <a:gd name="T72" fmla="*/ 2147483647 w 21600"/>
              <a:gd name="T73" fmla="*/ 2147483647 h 21600"/>
              <a:gd name="T74" fmla="*/ 2147483647 w 21600"/>
              <a:gd name="T75" fmla="*/ 2147483647 h 21600"/>
              <a:gd name="T76" fmla="*/ 2147483647 w 21600"/>
              <a:gd name="T77" fmla="*/ 2147483647 h 21600"/>
              <a:gd name="T78" fmla="*/ 2147483647 w 21600"/>
              <a:gd name="T79" fmla="*/ 2147483647 h 21600"/>
              <a:gd name="T80" fmla="*/ 2147483647 w 21600"/>
              <a:gd name="T81" fmla="*/ 2147483647 h 21600"/>
              <a:gd name="T82" fmla="*/ 2147483647 w 21600"/>
              <a:gd name="T83" fmla="*/ 2147483647 h 21600"/>
              <a:gd name="T84" fmla="*/ 2147483647 w 21600"/>
              <a:gd name="T85" fmla="*/ 2147483647 h 21600"/>
              <a:gd name="T86" fmla="*/ 2147483647 w 21600"/>
              <a:gd name="T87" fmla="*/ 2147483647 h 21600"/>
              <a:gd name="T88" fmla="*/ 2147483647 w 21600"/>
              <a:gd name="T89" fmla="*/ 2147483647 h 21600"/>
              <a:gd name="T90" fmla="*/ 2147483647 w 21600"/>
              <a:gd name="T91" fmla="*/ 2147483647 h 21600"/>
              <a:gd name="T92" fmla="*/ 2147483647 w 21600"/>
              <a:gd name="T93" fmla="*/ 2147483647 h 21600"/>
              <a:gd name="T94" fmla="*/ 2147483647 w 21600"/>
              <a:gd name="T95" fmla="*/ 2147483647 h 21600"/>
              <a:gd name="T96" fmla="*/ 2147483647 w 21600"/>
              <a:gd name="T97" fmla="*/ 2147483647 h 21600"/>
              <a:gd name="T98" fmla="*/ 2147483647 w 21600"/>
              <a:gd name="T99" fmla="*/ 2147483647 h 21600"/>
              <a:gd name="T100" fmla="*/ 2147483647 w 21600"/>
              <a:gd name="T101" fmla="*/ 2147483647 h 21600"/>
              <a:gd name="T102" fmla="*/ 2147483647 w 21600"/>
              <a:gd name="T103" fmla="*/ 2147483647 h 21600"/>
              <a:gd name="T104" fmla="*/ 2147483647 w 21600"/>
              <a:gd name="T105" fmla="*/ 2147483647 h 21600"/>
              <a:gd name="T106" fmla="*/ 2147483647 w 21600"/>
              <a:gd name="T107" fmla="*/ 2147483647 h 21600"/>
              <a:gd name="T108" fmla="*/ 2147483647 w 21600"/>
              <a:gd name="T109" fmla="*/ 2147483647 h 21600"/>
              <a:gd name="T110" fmla="*/ 2147483647 w 21600"/>
              <a:gd name="T111" fmla="*/ 2147483647 h 21600"/>
              <a:gd name="T112" fmla="*/ 2147483647 w 21600"/>
              <a:gd name="T113" fmla="*/ 2147483647 h 21600"/>
              <a:gd name="T114" fmla="*/ 2147483647 w 21600"/>
              <a:gd name="T115" fmla="*/ 2147483647 h 21600"/>
              <a:gd name="T116" fmla="*/ 2147483647 w 21600"/>
              <a:gd name="T117" fmla="*/ 2147483647 h 21600"/>
              <a:gd name="T118" fmla="*/ 2147483647 w 21600"/>
              <a:gd name="T119" fmla="*/ 2147483647 h 21600"/>
              <a:gd name="T120" fmla="*/ 2147483647 w 21600"/>
              <a:gd name="T121" fmla="*/ 2147483647 h 21600"/>
              <a:gd name="T122" fmla="*/ 2147483647 w 21600"/>
              <a:gd name="T123" fmla="*/ 2147483647 h 21600"/>
              <a:gd name="T124" fmla="*/ 2147483647 w 21600"/>
              <a:gd name="T125" fmla="*/ 2147483647 h 21600"/>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1600" h="21600">
                <a:moveTo>
                  <a:pt x="312" y="17898"/>
                </a:moveTo>
                <a:lnTo>
                  <a:pt x="640" y="17898"/>
                </a:lnTo>
                <a:lnTo>
                  <a:pt x="231" y="17898"/>
                </a:lnTo>
                <a:cubicBezTo>
                  <a:pt x="231" y="17898"/>
                  <a:pt x="312" y="17898"/>
                  <a:pt x="312" y="17898"/>
                </a:cubicBezTo>
                <a:close/>
                <a:moveTo>
                  <a:pt x="347" y="17076"/>
                </a:moveTo>
                <a:lnTo>
                  <a:pt x="347" y="17076"/>
                </a:lnTo>
                <a:cubicBezTo>
                  <a:pt x="347" y="17076"/>
                  <a:pt x="347" y="17076"/>
                  <a:pt x="347" y="17076"/>
                </a:cubicBezTo>
                <a:close/>
                <a:moveTo>
                  <a:pt x="5018" y="17276"/>
                </a:moveTo>
                <a:lnTo>
                  <a:pt x="5012" y="17276"/>
                </a:lnTo>
                <a:lnTo>
                  <a:pt x="5005" y="17276"/>
                </a:lnTo>
                <a:lnTo>
                  <a:pt x="5005" y="17229"/>
                </a:lnTo>
                <a:lnTo>
                  <a:pt x="5162" y="17229"/>
                </a:lnTo>
                <a:lnTo>
                  <a:pt x="5162" y="17276"/>
                </a:lnTo>
                <a:lnTo>
                  <a:pt x="5157" y="17277"/>
                </a:lnTo>
                <a:lnTo>
                  <a:pt x="5153" y="17277"/>
                </a:lnTo>
                <a:lnTo>
                  <a:pt x="5153" y="17295"/>
                </a:lnTo>
                <a:lnTo>
                  <a:pt x="5151" y="17295"/>
                </a:lnTo>
                <a:lnTo>
                  <a:pt x="5148" y="17295"/>
                </a:lnTo>
                <a:lnTo>
                  <a:pt x="5148" y="17872"/>
                </a:lnTo>
                <a:lnTo>
                  <a:pt x="5021" y="17872"/>
                </a:lnTo>
                <a:lnTo>
                  <a:pt x="5021" y="17277"/>
                </a:lnTo>
                <a:cubicBezTo>
                  <a:pt x="5021" y="17277"/>
                  <a:pt x="5018" y="17276"/>
                  <a:pt x="5018" y="17276"/>
                </a:cubicBezTo>
                <a:close/>
                <a:moveTo>
                  <a:pt x="10180" y="14353"/>
                </a:moveTo>
                <a:lnTo>
                  <a:pt x="10184" y="14352"/>
                </a:lnTo>
                <a:lnTo>
                  <a:pt x="10210" y="14352"/>
                </a:lnTo>
                <a:lnTo>
                  <a:pt x="10211" y="14352"/>
                </a:lnTo>
                <a:lnTo>
                  <a:pt x="10213" y="14352"/>
                </a:lnTo>
                <a:lnTo>
                  <a:pt x="10215" y="14352"/>
                </a:lnTo>
                <a:lnTo>
                  <a:pt x="10217" y="14353"/>
                </a:lnTo>
                <a:lnTo>
                  <a:pt x="10219" y="14353"/>
                </a:lnTo>
                <a:lnTo>
                  <a:pt x="10222" y="14353"/>
                </a:lnTo>
                <a:lnTo>
                  <a:pt x="10224" y="14352"/>
                </a:lnTo>
                <a:lnTo>
                  <a:pt x="10226" y="14352"/>
                </a:lnTo>
                <a:lnTo>
                  <a:pt x="10228" y="14352"/>
                </a:lnTo>
                <a:lnTo>
                  <a:pt x="10229" y="14352"/>
                </a:lnTo>
                <a:lnTo>
                  <a:pt x="10230" y="14104"/>
                </a:lnTo>
                <a:lnTo>
                  <a:pt x="10576" y="12121"/>
                </a:lnTo>
                <a:lnTo>
                  <a:pt x="10579" y="12125"/>
                </a:lnTo>
                <a:lnTo>
                  <a:pt x="10583" y="12119"/>
                </a:lnTo>
                <a:lnTo>
                  <a:pt x="10895" y="13911"/>
                </a:lnTo>
                <a:lnTo>
                  <a:pt x="10928" y="14103"/>
                </a:lnTo>
                <a:lnTo>
                  <a:pt x="10928" y="14350"/>
                </a:lnTo>
                <a:lnTo>
                  <a:pt x="10928" y="14351"/>
                </a:lnTo>
                <a:lnTo>
                  <a:pt x="10929" y="14351"/>
                </a:lnTo>
                <a:lnTo>
                  <a:pt x="10931" y="14351"/>
                </a:lnTo>
                <a:lnTo>
                  <a:pt x="10933" y="14351"/>
                </a:lnTo>
                <a:lnTo>
                  <a:pt x="10935" y="14351"/>
                </a:lnTo>
                <a:lnTo>
                  <a:pt x="10938" y="14351"/>
                </a:lnTo>
                <a:lnTo>
                  <a:pt x="10940" y="14351"/>
                </a:lnTo>
                <a:lnTo>
                  <a:pt x="10942" y="14351"/>
                </a:lnTo>
                <a:lnTo>
                  <a:pt x="10944" y="14351"/>
                </a:lnTo>
                <a:lnTo>
                  <a:pt x="10946" y="14351"/>
                </a:lnTo>
                <a:lnTo>
                  <a:pt x="10947" y="14351"/>
                </a:lnTo>
                <a:lnTo>
                  <a:pt x="10947" y="14350"/>
                </a:lnTo>
                <a:lnTo>
                  <a:pt x="10947" y="14351"/>
                </a:lnTo>
                <a:lnTo>
                  <a:pt x="10973" y="14350"/>
                </a:lnTo>
                <a:lnTo>
                  <a:pt x="10977" y="14351"/>
                </a:lnTo>
                <a:lnTo>
                  <a:pt x="10977" y="17290"/>
                </a:lnTo>
                <a:lnTo>
                  <a:pt x="10968" y="17293"/>
                </a:lnTo>
                <a:lnTo>
                  <a:pt x="10914" y="17293"/>
                </a:lnTo>
                <a:lnTo>
                  <a:pt x="10914" y="17243"/>
                </a:lnTo>
                <a:lnTo>
                  <a:pt x="10854" y="17184"/>
                </a:lnTo>
                <a:lnTo>
                  <a:pt x="10854" y="17129"/>
                </a:lnTo>
                <a:lnTo>
                  <a:pt x="10801" y="17087"/>
                </a:lnTo>
                <a:lnTo>
                  <a:pt x="10801" y="17053"/>
                </a:lnTo>
                <a:lnTo>
                  <a:pt x="10666" y="16966"/>
                </a:lnTo>
                <a:lnTo>
                  <a:pt x="10666" y="16943"/>
                </a:lnTo>
                <a:lnTo>
                  <a:pt x="10632" y="16927"/>
                </a:lnTo>
                <a:lnTo>
                  <a:pt x="10606" y="16916"/>
                </a:lnTo>
                <a:lnTo>
                  <a:pt x="10606" y="16882"/>
                </a:lnTo>
                <a:lnTo>
                  <a:pt x="10555" y="16846"/>
                </a:lnTo>
                <a:lnTo>
                  <a:pt x="10504" y="16883"/>
                </a:lnTo>
                <a:lnTo>
                  <a:pt x="10504" y="16916"/>
                </a:lnTo>
                <a:lnTo>
                  <a:pt x="10475" y="16928"/>
                </a:lnTo>
                <a:lnTo>
                  <a:pt x="10443" y="16946"/>
                </a:lnTo>
                <a:lnTo>
                  <a:pt x="10443" y="16968"/>
                </a:lnTo>
                <a:lnTo>
                  <a:pt x="10444" y="16969"/>
                </a:lnTo>
                <a:lnTo>
                  <a:pt x="10308" y="17060"/>
                </a:lnTo>
                <a:lnTo>
                  <a:pt x="10308" y="17094"/>
                </a:lnTo>
                <a:lnTo>
                  <a:pt x="10255" y="17137"/>
                </a:lnTo>
                <a:lnTo>
                  <a:pt x="10255" y="17191"/>
                </a:lnTo>
                <a:lnTo>
                  <a:pt x="10194" y="17252"/>
                </a:lnTo>
                <a:lnTo>
                  <a:pt x="10194" y="17301"/>
                </a:lnTo>
                <a:lnTo>
                  <a:pt x="10176" y="17301"/>
                </a:lnTo>
                <a:cubicBezTo>
                  <a:pt x="10176" y="17301"/>
                  <a:pt x="10180" y="14353"/>
                  <a:pt x="10180" y="14353"/>
                </a:cubicBezTo>
                <a:close/>
                <a:moveTo>
                  <a:pt x="10183" y="12056"/>
                </a:moveTo>
                <a:lnTo>
                  <a:pt x="10555" y="12057"/>
                </a:lnTo>
                <a:lnTo>
                  <a:pt x="10555" y="12092"/>
                </a:lnTo>
                <a:lnTo>
                  <a:pt x="10558" y="12097"/>
                </a:lnTo>
                <a:lnTo>
                  <a:pt x="10558" y="12095"/>
                </a:lnTo>
                <a:lnTo>
                  <a:pt x="10559" y="12095"/>
                </a:lnTo>
                <a:lnTo>
                  <a:pt x="10211" y="14087"/>
                </a:lnTo>
                <a:lnTo>
                  <a:pt x="10211" y="14088"/>
                </a:lnTo>
                <a:lnTo>
                  <a:pt x="10212" y="14090"/>
                </a:lnTo>
                <a:lnTo>
                  <a:pt x="10213" y="14093"/>
                </a:lnTo>
                <a:lnTo>
                  <a:pt x="10215" y="14095"/>
                </a:lnTo>
                <a:lnTo>
                  <a:pt x="10217" y="14098"/>
                </a:lnTo>
                <a:lnTo>
                  <a:pt x="10215" y="14098"/>
                </a:lnTo>
                <a:lnTo>
                  <a:pt x="10213" y="14098"/>
                </a:lnTo>
                <a:lnTo>
                  <a:pt x="10212" y="14098"/>
                </a:lnTo>
                <a:lnTo>
                  <a:pt x="10211" y="14099"/>
                </a:lnTo>
                <a:lnTo>
                  <a:pt x="10210" y="14099"/>
                </a:lnTo>
                <a:lnTo>
                  <a:pt x="10185" y="14099"/>
                </a:lnTo>
                <a:lnTo>
                  <a:pt x="10180" y="14099"/>
                </a:lnTo>
                <a:cubicBezTo>
                  <a:pt x="10180" y="14099"/>
                  <a:pt x="10183" y="12056"/>
                  <a:pt x="10183" y="12056"/>
                </a:cubicBezTo>
                <a:close/>
                <a:moveTo>
                  <a:pt x="10607" y="12075"/>
                </a:moveTo>
                <a:lnTo>
                  <a:pt x="10607" y="12058"/>
                </a:lnTo>
                <a:lnTo>
                  <a:pt x="10977" y="12059"/>
                </a:lnTo>
                <a:lnTo>
                  <a:pt x="10977" y="14041"/>
                </a:lnTo>
                <a:lnTo>
                  <a:pt x="10977" y="14098"/>
                </a:lnTo>
                <a:lnTo>
                  <a:pt x="10972" y="14098"/>
                </a:lnTo>
                <a:lnTo>
                  <a:pt x="10947" y="14098"/>
                </a:lnTo>
                <a:lnTo>
                  <a:pt x="10945" y="14098"/>
                </a:lnTo>
                <a:lnTo>
                  <a:pt x="10944" y="14098"/>
                </a:lnTo>
                <a:lnTo>
                  <a:pt x="10942" y="14098"/>
                </a:lnTo>
                <a:lnTo>
                  <a:pt x="10940" y="14097"/>
                </a:lnTo>
                <a:lnTo>
                  <a:pt x="10942" y="14094"/>
                </a:lnTo>
                <a:lnTo>
                  <a:pt x="10944" y="14092"/>
                </a:lnTo>
                <a:lnTo>
                  <a:pt x="10945" y="14089"/>
                </a:lnTo>
                <a:lnTo>
                  <a:pt x="10946" y="14087"/>
                </a:lnTo>
                <a:lnTo>
                  <a:pt x="10946" y="14086"/>
                </a:lnTo>
                <a:lnTo>
                  <a:pt x="10604" y="12087"/>
                </a:lnTo>
                <a:cubicBezTo>
                  <a:pt x="10604" y="12087"/>
                  <a:pt x="10607" y="12075"/>
                  <a:pt x="10607" y="12075"/>
                </a:cubicBezTo>
                <a:close/>
                <a:moveTo>
                  <a:pt x="20123" y="18565"/>
                </a:moveTo>
                <a:lnTo>
                  <a:pt x="20128" y="18580"/>
                </a:lnTo>
                <a:lnTo>
                  <a:pt x="20128" y="18565"/>
                </a:lnTo>
                <a:lnTo>
                  <a:pt x="20128" y="18417"/>
                </a:lnTo>
                <a:lnTo>
                  <a:pt x="20123" y="18405"/>
                </a:lnTo>
                <a:lnTo>
                  <a:pt x="20123" y="18388"/>
                </a:lnTo>
                <a:lnTo>
                  <a:pt x="20128" y="18399"/>
                </a:lnTo>
                <a:lnTo>
                  <a:pt x="20128" y="18388"/>
                </a:lnTo>
                <a:lnTo>
                  <a:pt x="20128" y="18237"/>
                </a:lnTo>
                <a:lnTo>
                  <a:pt x="20124" y="18231"/>
                </a:lnTo>
                <a:lnTo>
                  <a:pt x="20135" y="18231"/>
                </a:lnTo>
                <a:lnTo>
                  <a:pt x="20135" y="18415"/>
                </a:lnTo>
                <a:lnTo>
                  <a:pt x="20138" y="18422"/>
                </a:lnTo>
                <a:lnTo>
                  <a:pt x="20138" y="18612"/>
                </a:lnTo>
                <a:lnTo>
                  <a:pt x="20129" y="18612"/>
                </a:lnTo>
                <a:lnTo>
                  <a:pt x="20128" y="18609"/>
                </a:lnTo>
                <a:lnTo>
                  <a:pt x="20128" y="18612"/>
                </a:lnTo>
                <a:lnTo>
                  <a:pt x="20128" y="18608"/>
                </a:lnTo>
                <a:lnTo>
                  <a:pt x="20123" y="18592"/>
                </a:lnTo>
                <a:cubicBezTo>
                  <a:pt x="20123" y="18592"/>
                  <a:pt x="20123" y="18565"/>
                  <a:pt x="20123" y="18565"/>
                </a:cubicBezTo>
                <a:close/>
                <a:moveTo>
                  <a:pt x="20178" y="16567"/>
                </a:moveTo>
                <a:lnTo>
                  <a:pt x="20178" y="16521"/>
                </a:lnTo>
                <a:lnTo>
                  <a:pt x="20178" y="16535"/>
                </a:lnTo>
                <a:lnTo>
                  <a:pt x="20178" y="16723"/>
                </a:lnTo>
                <a:cubicBezTo>
                  <a:pt x="20178" y="16723"/>
                  <a:pt x="20178" y="16567"/>
                  <a:pt x="20178" y="16567"/>
                </a:cubicBezTo>
                <a:close/>
                <a:moveTo>
                  <a:pt x="20178" y="16399"/>
                </a:moveTo>
                <a:lnTo>
                  <a:pt x="20178" y="16399"/>
                </a:lnTo>
                <a:lnTo>
                  <a:pt x="20178" y="16444"/>
                </a:lnTo>
                <a:cubicBezTo>
                  <a:pt x="20178" y="16444"/>
                  <a:pt x="20178" y="16399"/>
                  <a:pt x="20178" y="16399"/>
                </a:cubicBezTo>
                <a:close/>
                <a:moveTo>
                  <a:pt x="21301" y="17689"/>
                </a:moveTo>
                <a:lnTo>
                  <a:pt x="21301" y="17689"/>
                </a:lnTo>
                <a:cubicBezTo>
                  <a:pt x="21301" y="17689"/>
                  <a:pt x="21301" y="17689"/>
                  <a:pt x="21301" y="17689"/>
                </a:cubicBezTo>
                <a:close/>
                <a:moveTo>
                  <a:pt x="21502" y="18612"/>
                </a:moveTo>
                <a:lnTo>
                  <a:pt x="21503" y="18210"/>
                </a:lnTo>
                <a:lnTo>
                  <a:pt x="21486" y="18208"/>
                </a:lnTo>
                <a:lnTo>
                  <a:pt x="21466" y="18209"/>
                </a:lnTo>
                <a:lnTo>
                  <a:pt x="21422" y="18205"/>
                </a:lnTo>
                <a:lnTo>
                  <a:pt x="21422" y="17867"/>
                </a:lnTo>
                <a:lnTo>
                  <a:pt x="21301" y="17865"/>
                </a:lnTo>
                <a:lnTo>
                  <a:pt x="21301" y="17736"/>
                </a:lnTo>
                <a:lnTo>
                  <a:pt x="21309" y="17730"/>
                </a:lnTo>
                <a:lnTo>
                  <a:pt x="21310" y="17730"/>
                </a:lnTo>
                <a:lnTo>
                  <a:pt x="21311" y="17729"/>
                </a:lnTo>
                <a:lnTo>
                  <a:pt x="21311" y="17727"/>
                </a:lnTo>
                <a:lnTo>
                  <a:pt x="21312" y="17725"/>
                </a:lnTo>
                <a:lnTo>
                  <a:pt x="21312" y="17723"/>
                </a:lnTo>
                <a:lnTo>
                  <a:pt x="21312" y="17722"/>
                </a:lnTo>
                <a:lnTo>
                  <a:pt x="21312" y="17719"/>
                </a:lnTo>
                <a:lnTo>
                  <a:pt x="21312" y="17717"/>
                </a:lnTo>
                <a:lnTo>
                  <a:pt x="21311" y="17716"/>
                </a:lnTo>
                <a:lnTo>
                  <a:pt x="21311" y="17714"/>
                </a:lnTo>
                <a:lnTo>
                  <a:pt x="21310" y="17713"/>
                </a:lnTo>
                <a:lnTo>
                  <a:pt x="21309" y="17712"/>
                </a:lnTo>
                <a:lnTo>
                  <a:pt x="21301" y="17709"/>
                </a:lnTo>
                <a:lnTo>
                  <a:pt x="21301" y="17705"/>
                </a:lnTo>
                <a:lnTo>
                  <a:pt x="21302" y="17704"/>
                </a:lnTo>
                <a:lnTo>
                  <a:pt x="21303" y="17702"/>
                </a:lnTo>
                <a:lnTo>
                  <a:pt x="21303" y="17700"/>
                </a:lnTo>
                <a:lnTo>
                  <a:pt x="21303" y="17699"/>
                </a:lnTo>
                <a:lnTo>
                  <a:pt x="21303" y="17697"/>
                </a:lnTo>
                <a:lnTo>
                  <a:pt x="21303" y="17695"/>
                </a:lnTo>
                <a:lnTo>
                  <a:pt x="21303" y="17693"/>
                </a:lnTo>
                <a:lnTo>
                  <a:pt x="21303" y="17691"/>
                </a:lnTo>
                <a:lnTo>
                  <a:pt x="21302" y="17690"/>
                </a:lnTo>
                <a:lnTo>
                  <a:pt x="21302" y="17689"/>
                </a:lnTo>
                <a:lnTo>
                  <a:pt x="21301" y="17688"/>
                </a:lnTo>
                <a:lnTo>
                  <a:pt x="21302" y="17607"/>
                </a:lnTo>
                <a:lnTo>
                  <a:pt x="21382" y="17607"/>
                </a:lnTo>
                <a:lnTo>
                  <a:pt x="21389" y="17581"/>
                </a:lnTo>
                <a:lnTo>
                  <a:pt x="21303" y="17422"/>
                </a:lnTo>
                <a:lnTo>
                  <a:pt x="21310" y="17422"/>
                </a:lnTo>
                <a:lnTo>
                  <a:pt x="21317" y="17391"/>
                </a:lnTo>
                <a:lnTo>
                  <a:pt x="21233" y="17231"/>
                </a:lnTo>
                <a:lnTo>
                  <a:pt x="21233" y="17225"/>
                </a:lnTo>
                <a:lnTo>
                  <a:pt x="21233" y="17219"/>
                </a:lnTo>
                <a:lnTo>
                  <a:pt x="21232" y="17213"/>
                </a:lnTo>
                <a:lnTo>
                  <a:pt x="21232" y="17206"/>
                </a:lnTo>
                <a:lnTo>
                  <a:pt x="21232" y="17199"/>
                </a:lnTo>
                <a:lnTo>
                  <a:pt x="21232" y="17193"/>
                </a:lnTo>
                <a:lnTo>
                  <a:pt x="21232" y="17186"/>
                </a:lnTo>
                <a:lnTo>
                  <a:pt x="21232" y="17179"/>
                </a:lnTo>
                <a:lnTo>
                  <a:pt x="21232" y="17172"/>
                </a:lnTo>
                <a:lnTo>
                  <a:pt x="21232" y="17165"/>
                </a:lnTo>
                <a:lnTo>
                  <a:pt x="21232" y="17158"/>
                </a:lnTo>
                <a:lnTo>
                  <a:pt x="21232" y="17151"/>
                </a:lnTo>
                <a:lnTo>
                  <a:pt x="21232" y="17149"/>
                </a:lnTo>
                <a:lnTo>
                  <a:pt x="21232" y="17147"/>
                </a:lnTo>
                <a:lnTo>
                  <a:pt x="21232" y="17145"/>
                </a:lnTo>
                <a:lnTo>
                  <a:pt x="21232" y="17143"/>
                </a:lnTo>
                <a:lnTo>
                  <a:pt x="21232" y="17140"/>
                </a:lnTo>
                <a:lnTo>
                  <a:pt x="21232" y="17138"/>
                </a:lnTo>
                <a:lnTo>
                  <a:pt x="21232" y="17135"/>
                </a:lnTo>
                <a:lnTo>
                  <a:pt x="21232" y="17132"/>
                </a:lnTo>
                <a:lnTo>
                  <a:pt x="21232" y="17129"/>
                </a:lnTo>
                <a:lnTo>
                  <a:pt x="21232" y="17126"/>
                </a:lnTo>
                <a:lnTo>
                  <a:pt x="21232" y="17123"/>
                </a:lnTo>
                <a:lnTo>
                  <a:pt x="21232" y="17120"/>
                </a:lnTo>
                <a:lnTo>
                  <a:pt x="21229" y="16905"/>
                </a:lnTo>
                <a:lnTo>
                  <a:pt x="21229" y="16862"/>
                </a:lnTo>
                <a:lnTo>
                  <a:pt x="21225" y="16862"/>
                </a:lnTo>
                <a:lnTo>
                  <a:pt x="21204" y="16878"/>
                </a:lnTo>
                <a:lnTo>
                  <a:pt x="20994" y="16879"/>
                </a:lnTo>
                <a:lnTo>
                  <a:pt x="20784" y="16879"/>
                </a:lnTo>
                <a:lnTo>
                  <a:pt x="20763" y="16863"/>
                </a:lnTo>
                <a:lnTo>
                  <a:pt x="20759" y="16863"/>
                </a:lnTo>
                <a:lnTo>
                  <a:pt x="20758" y="16906"/>
                </a:lnTo>
                <a:lnTo>
                  <a:pt x="20748" y="17120"/>
                </a:lnTo>
                <a:lnTo>
                  <a:pt x="20748" y="17123"/>
                </a:lnTo>
                <a:lnTo>
                  <a:pt x="20748" y="17126"/>
                </a:lnTo>
                <a:lnTo>
                  <a:pt x="20748" y="17129"/>
                </a:lnTo>
                <a:lnTo>
                  <a:pt x="20748" y="17132"/>
                </a:lnTo>
                <a:lnTo>
                  <a:pt x="20747" y="17135"/>
                </a:lnTo>
                <a:lnTo>
                  <a:pt x="20747" y="17138"/>
                </a:lnTo>
                <a:lnTo>
                  <a:pt x="20747" y="17140"/>
                </a:lnTo>
                <a:lnTo>
                  <a:pt x="20747" y="17143"/>
                </a:lnTo>
                <a:lnTo>
                  <a:pt x="20747" y="17145"/>
                </a:lnTo>
                <a:lnTo>
                  <a:pt x="20746" y="17147"/>
                </a:lnTo>
                <a:lnTo>
                  <a:pt x="20746" y="17149"/>
                </a:lnTo>
                <a:lnTo>
                  <a:pt x="20746" y="17151"/>
                </a:lnTo>
                <a:lnTo>
                  <a:pt x="20746" y="17158"/>
                </a:lnTo>
                <a:lnTo>
                  <a:pt x="20746" y="17165"/>
                </a:lnTo>
                <a:lnTo>
                  <a:pt x="20746" y="17172"/>
                </a:lnTo>
                <a:lnTo>
                  <a:pt x="20746" y="17179"/>
                </a:lnTo>
                <a:lnTo>
                  <a:pt x="20746" y="17186"/>
                </a:lnTo>
                <a:lnTo>
                  <a:pt x="20745" y="17193"/>
                </a:lnTo>
                <a:lnTo>
                  <a:pt x="20745" y="17199"/>
                </a:lnTo>
                <a:lnTo>
                  <a:pt x="20745" y="17206"/>
                </a:lnTo>
                <a:lnTo>
                  <a:pt x="20745" y="17213"/>
                </a:lnTo>
                <a:lnTo>
                  <a:pt x="20744" y="17219"/>
                </a:lnTo>
                <a:lnTo>
                  <a:pt x="20744" y="17225"/>
                </a:lnTo>
                <a:lnTo>
                  <a:pt x="20744" y="17231"/>
                </a:lnTo>
                <a:lnTo>
                  <a:pt x="20746" y="17231"/>
                </a:lnTo>
                <a:lnTo>
                  <a:pt x="20649" y="17391"/>
                </a:lnTo>
                <a:lnTo>
                  <a:pt x="20657" y="17420"/>
                </a:lnTo>
                <a:lnTo>
                  <a:pt x="20666" y="17420"/>
                </a:lnTo>
                <a:lnTo>
                  <a:pt x="20567" y="17579"/>
                </a:lnTo>
                <a:lnTo>
                  <a:pt x="20575" y="17605"/>
                </a:lnTo>
                <a:lnTo>
                  <a:pt x="20667" y="17606"/>
                </a:lnTo>
                <a:lnTo>
                  <a:pt x="20667" y="17707"/>
                </a:lnTo>
                <a:lnTo>
                  <a:pt x="20661" y="17710"/>
                </a:lnTo>
                <a:lnTo>
                  <a:pt x="20660" y="17710"/>
                </a:lnTo>
                <a:lnTo>
                  <a:pt x="20659" y="17712"/>
                </a:lnTo>
                <a:lnTo>
                  <a:pt x="20658" y="17712"/>
                </a:lnTo>
                <a:lnTo>
                  <a:pt x="20658" y="17714"/>
                </a:lnTo>
                <a:lnTo>
                  <a:pt x="20658" y="17716"/>
                </a:lnTo>
                <a:lnTo>
                  <a:pt x="20657" y="17717"/>
                </a:lnTo>
                <a:lnTo>
                  <a:pt x="20657" y="17719"/>
                </a:lnTo>
                <a:lnTo>
                  <a:pt x="20657" y="17722"/>
                </a:lnTo>
                <a:lnTo>
                  <a:pt x="20658" y="17723"/>
                </a:lnTo>
                <a:lnTo>
                  <a:pt x="20658" y="17725"/>
                </a:lnTo>
                <a:lnTo>
                  <a:pt x="20658" y="17726"/>
                </a:lnTo>
                <a:lnTo>
                  <a:pt x="20659" y="17728"/>
                </a:lnTo>
                <a:lnTo>
                  <a:pt x="20660" y="17728"/>
                </a:lnTo>
                <a:lnTo>
                  <a:pt x="20667" y="17734"/>
                </a:lnTo>
                <a:lnTo>
                  <a:pt x="20667" y="17836"/>
                </a:lnTo>
                <a:lnTo>
                  <a:pt x="20530" y="17833"/>
                </a:lnTo>
                <a:lnTo>
                  <a:pt x="20531" y="16684"/>
                </a:lnTo>
                <a:lnTo>
                  <a:pt x="20531" y="16508"/>
                </a:lnTo>
                <a:lnTo>
                  <a:pt x="20531" y="16475"/>
                </a:lnTo>
                <a:lnTo>
                  <a:pt x="20531" y="16333"/>
                </a:lnTo>
                <a:lnTo>
                  <a:pt x="20531" y="16300"/>
                </a:lnTo>
                <a:lnTo>
                  <a:pt x="20531" y="16151"/>
                </a:lnTo>
                <a:lnTo>
                  <a:pt x="20485" y="16152"/>
                </a:lnTo>
                <a:lnTo>
                  <a:pt x="20485" y="15975"/>
                </a:lnTo>
                <a:lnTo>
                  <a:pt x="20255" y="15978"/>
                </a:lnTo>
                <a:lnTo>
                  <a:pt x="20239" y="16051"/>
                </a:lnTo>
                <a:lnTo>
                  <a:pt x="20239" y="16224"/>
                </a:lnTo>
                <a:lnTo>
                  <a:pt x="20178" y="16224"/>
                </a:lnTo>
                <a:lnTo>
                  <a:pt x="20163" y="16317"/>
                </a:lnTo>
                <a:lnTo>
                  <a:pt x="20163" y="16482"/>
                </a:lnTo>
                <a:lnTo>
                  <a:pt x="20163" y="16641"/>
                </a:lnTo>
                <a:lnTo>
                  <a:pt x="20163" y="16800"/>
                </a:lnTo>
                <a:lnTo>
                  <a:pt x="20162" y="17801"/>
                </a:lnTo>
                <a:lnTo>
                  <a:pt x="20134" y="17801"/>
                </a:lnTo>
                <a:lnTo>
                  <a:pt x="20093" y="17800"/>
                </a:lnTo>
                <a:lnTo>
                  <a:pt x="20050" y="17800"/>
                </a:lnTo>
                <a:lnTo>
                  <a:pt x="20008" y="17801"/>
                </a:lnTo>
                <a:lnTo>
                  <a:pt x="19970" y="17802"/>
                </a:lnTo>
                <a:lnTo>
                  <a:pt x="19948" y="17802"/>
                </a:lnTo>
                <a:lnTo>
                  <a:pt x="19948" y="15890"/>
                </a:lnTo>
                <a:lnTo>
                  <a:pt x="19948" y="15715"/>
                </a:lnTo>
                <a:lnTo>
                  <a:pt x="19874" y="15716"/>
                </a:lnTo>
                <a:lnTo>
                  <a:pt x="19873" y="15668"/>
                </a:lnTo>
                <a:lnTo>
                  <a:pt x="19873" y="15567"/>
                </a:lnTo>
                <a:lnTo>
                  <a:pt x="19871" y="15474"/>
                </a:lnTo>
                <a:lnTo>
                  <a:pt x="19642" y="15480"/>
                </a:lnTo>
                <a:lnTo>
                  <a:pt x="19642" y="15632"/>
                </a:lnTo>
                <a:lnTo>
                  <a:pt x="19612" y="15632"/>
                </a:lnTo>
                <a:lnTo>
                  <a:pt x="19612" y="15781"/>
                </a:lnTo>
                <a:lnTo>
                  <a:pt x="19612" y="15813"/>
                </a:lnTo>
                <a:lnTo>
                  <a:pt x="19612" y="15955"/>
                </a:lnTo>
                <a:lnTo>
                  <a:pt x="19612" y="15988"/>
                </a:lnTo>
                <a:lnTo>
                  <a:pt x="19612" y="16162"/>
                </a:lnTo>
                <a:lnTo>
                  <a:pt x="19613" y="17799"/>
                </a:lnTo>
                <a:lnTo>
                  <a:pt x="19420" y="17804"/>
                </a:lnTo>
                <a:lnTo>
                  <a:pt x="19420" y="17720"/>
                </a:lnTo>
                <a:lnTo>
                  <a:pt x="19388" y="17705"/>
                </a:lnTo>
                <a:lnTo>
                  <a:pt x="19262" y="17698"/>
                </a:lnTo>
                <a:lnTo>
                  <a:pt x="19262" y="17585"/>
                </a:lnTo>
                <a:lnTo>
                  <a:pt x="18986" y="17561"/>
                </a:lnTo>
                <a:lnTo>
                  <a:pt x="18986" y="17301"/>
                </a:lnTo>
                <a:lnTo>
                  <a:pt x="18860" y="17282"/>
                </a:lnTo>
                <a:lnTo>
                  <a:pt x="18836" y="17286"/>
                </a:lnTo>
                <a:lnTo>
                  <a:pt x="18780" y="10503"/>
                </a:lnTo>
                <a:lnTo>
                  <a:pt x="18780" y="10493"/>
                </a:lnTo>
                <a:lnTo>
                  <a:pt x="18784" y="10491"/>
                </a:lnTo>
                <a:lnTo>
                  <a:pt x="18788" y="10484"/>
                </a:lnTo>
                <a:lnTo>
                  <a:pt x="18792" y="10436"/>
                </a:lnTo>
                <a:lnTo>
                  <a:pt x="18795" y="10400"/>
                </a:lnTo>
                <a:lnTo>
                  <a:pt x="18800" y="10361"/>
                </a:lnTo>
                <a:lnTo>
                  <a:pt x="18813" y="10314"/>
                </a:lnTo>
                <a:lnTo>
                  <a:pt x="18823" y="10275"/>
                </a:lnTo>
                <a:lnTo>
                  <a:pt x="18834" y="10242"/>
                </a:lnTo>
                <a:lnTo>
                  <a:pt x="18840" y="10232"/>
                </a:lnTo>
                <a:lnTo>
                  <a:pt x="18855" y="10216"/>
                </a:lnTo>
                <a:lnTo>
                  <a:pt x="18869" y="10200"/>
                </a:lnTo>
                <a:lnTo>
                  <a:pt x="18878" y="10184"/>
                </a:lnTo>
                <a:lnTo>
                  <a:pt x="18878" y="10170"/>
                </a:lnTo>
                <a:lnTo>
                  <a:pt x="18877" y="10101"/>
                </a:lnTo>
                <a:lnTo>
                  <a:pt x="18889" y="10049"/>
                </a:lnTo>
                <a:lnTo>
                  <a:pt x="18891" y="10044"/>
                </a:lnTo>
                <a:lnTo>
                  <a:pt x="18891" y="9974"/>
                </a:lnTo>
                <a:lnTo>
                  <a:pt x="18903" y="9915"/>
                </a:lnTo>
                <a:lnTo>
                  <a:pt x="18906" y="9911"/>
                </a:lnTo>
                <a:lnTo>
                  <a:pt x="18906" y="9825"/>
                </a:lnTo>
                <a:lnTo>
                  <a:pt x="18918" y="9759"/>
                </a:lnTo>
                <a:lnTo>
                  <a:pt x="18920" y="9754"/>
                </a:lnTo>
                <a:lnTo>
                  <a:pt x="18920" y="9662"/>
                </a:lnTo>
                <a:lnTo>
                  <a:pt x="18937" y="9599"/>
                </a:lnTo>
                <a:lnTo>
                  <a:pt x="18940" y="9593"/>
                </a:lnTo>
                <a:lnTo>
                  <a:pt x="18940" y="9500"/>
                </a:lnTo>
                <a:lnTo>
                  <a:pt x="18936" y="9475"/>
                </a:lnTo>
                <a:lnTo>
                  <a:pt x="18922" y="9458"/>
                </a:lnTo>
                <a:lnTo>
                  <a:pt x="18922" y="9442"/>
                </a:lnTo>
                <a:lnTo>
                  <a:pt x="18923" y="9442"/>
                </a:lnTo>
                <a:lnTo>
                  <a:pt x="18935" y="9417"/>
                </a:lnTo>
                <a:lnTo>
                  <a:pt x="18932" y="9391"/>
                </a:lnTo>
                <a:lnTo>
                  <a:pt x="18913" y="9368"/>
                </a:lnTo>
                <a:lnTo>
                  <a:pt x="18902" y="9362"/>
                </a:lnTo>
                <a:lnTo>
                  <a:pt x="18902" y="9311"/>
                </a:lnTo>
                <a:lnTo>
                  <a:pt x="18899" y="9289"/>
                </a:lnTo>
                <a:lnTo>
                  <a:pt x="18898" y="9288"/>
                </a:lnTo>
                <a:lnTo>
                  <a:pt x="18898" y="9285"/>
                </a:lnTo>
                <a:lnTo>
                  <a:pt x="18898" y="9279"/>
                </a:lnTo>
                <a:lnTo>
                  <a:pt x="18897" y="9272"/>
                </a:lnTo>
                <a:lnTo>
                  <a:pt x="18896" y="9266"/>
                </a:lnTo>
                <a:lnTo>
                  <a:pt x="18894" y="9261"/>
                </a:lnTo>
                <a:lnTo>
                  <a:pt x="18892" y="9258"/>
                </a:lnTo>
                <a:lnTo>
                  <a:pt x="18890" y="9257"/>
                </a:lnTo>
                <a:lnTo>
                  <a:pt x="18888" y="9257"/>
                </a:lnTo>
                <a:lnTo>
                  <a:pt x="18882" y="9259"/>
                </a:lnTo>
                <a:lnTo>
                  <a:pt x="18880" y="9261"/>
                </a:lnTo>
                <a:lnTo>
                  <a:pt x="18878" y="9264"/>
                </a:lnTo>
                <a:lnTo>
                  <a:pt x="18878" y="9266"/>
                </a:lnTo>
                <a:lnTo>
                  <a:pt x="18854" y="9252"/>
                </a:lnTo>
                <a:lnTo>
                  <a:pt x="18848" y="9250"/>
                </a:lnTo>
                <a:lnTo>
                  <a:pt x="18848" y="9249"/>
                </a:lnTo>
                <a:lnTo>
                  <a:pt x="18848" y="9248"/>
                </a:lnTo>
                <a:lnTo>
                  <a:pt x="18847" y="9247"/>
                </a:lnTo>
                <a:lnTo>
                  <a:pt x="18847" y="9246"/>
                </a:lnTo>
                <a:lnTo>
                  <a:pt x="18846" y="9246"/>
                </a:lnTo>
                <a:lnTo>
                  <a:pt x="18845" y="9246"/>
                </a:lnTo>
                <a:lnTo>
                  <a:pt x="18844" y="9246"/>
                </a:lnTo>
                <a:lnTo>
                  <a:pt x="18844" y="9247"/>
                </a:lnTo>
                <a:lnTo>
                  <a:pt x="18843" y="9248"/>
                </a:lnTo>
                <a:lnTo>
                  <a:pt x="18825" y="9242"/>
                </a:lnTo>
                <a:lnTo>
                  <a:pt x="18824" y="9238"/>
                </a:lnTo>
                <a:lnTo>
                  <a:pt x="18822" y="9235"/>
                </a:lnTo>
                <a:lnTo>
                  <a:pt x="18820" y="9233"/>
                </a:lnTo>
                <a:lnTo>
                  <a:pt x="18818" y="9233"/>
                </a:lnTo>
                <a:lnTo>
                  <a:pt x="18812" y="9235"/>
                </a:lnTo>
                <a:lnTo>
                  <a:pt x="18810" y="9237"/>
                </a:lnTo>
                <a:lnTo>
                  <a:pt x="18810" y="9238"/>
                </a:lnTo>
                <a:lnTo>
                  <a:pt x="18777" y="9232"/>
                </a:lnTo>
                <a:lnTo>
                  <a:pt x="18779" y="9230"/>
                </a:lnTo>
                <a:lnTo>
                  <a:pt x="18782" y="9225"/>
                </a:lnTo>
                <a:lnTo>
                  <a:pt x="18784" y="9218"/>
                </a:lnTo>
                <a:lnTo>
                  <a:pt x="18785" y="9210"/>
                </a:lnTo>
                <a:lnTo>
                  <a:pt x="18785" y="9200"/>
                </a:lnTo>
                <a:lnTo>
                  <a:pt x="18785" y="9191"/>
                </a:lnTo>
                <a:lnTo>
                  <a:pt x="18783" y="9182"/>
                </a:lnTo>
                <a:lnTo>
                  <a:pt x="18782" y="9174"/>
                </a:lnTo>
                <a:lnTo>
                  <a:pt x="18779" y="9168"/>
                </a:lnTo>
                <a:lnTo>
                  <a:pt x="18777" y="9163"/>
                </a:lnTo>
                <a:lnTo>
                  <a:pt x="18774" y="9161"/>
                </a:lnTo>
                <a:lnTo>
                  <a:pt x="18771" y="9161"/>
                </a:lnTo>
                <a:lnTo>
                  <a:pt x="18770" y="9161"/>
                </a:lnTo>
                <a:lnTo>
                  <a:pt x="18770" y="9086"/>
                </a:lnTo>
                <a:lnTo>
                  <a:pt x="18772" y="9085"/>
                </a:lnTo>
                <a:lnTo>
                  <a:pt x="18781" y="9076"/>
                </a:lnTo>
                <a:lnTo>
                  <a:pt x="18785" y="9067"/>
                </a:lnTo>
                <a:lnTo>
                  <a:pt x="18785" y="9015"/>
                </a:lnTo>
                <a:lnTo>
                  <a:pt x="18783" y="9005"/>
                </a:lnTo>
                <a:lnTo>
                  <a:pt x="18776" y="8997"/>
                </a:lnTo>
                <a:lnTo>
                  <a:pt x="18772" y="8994"/>
                </a:lnTo>
                <a:lnTo>
                  <a:pt x="18771" y="8992"/>
                </a:lnTo>
                <a:lnTo>
                  <a:pt x="18771" y="8990"/>
                </a:lnTo>
                <a:lnTo>
                  <a:pt x="18771" y="8989"/>
                </a:lnTo>
                <a:lnTo>
                  <a:pt x="18770" y="8988"/>
                </a:lnTo>
                <a:lnTo>
                  <a:pt x="18769" y="8986"/>
                </a:lnTo>
                <a:lnTo>
                  <a:pt x="18768" y="8986"/>
                </a:lnTo>
                <a:lnTo>
                  <a:pt x="18768" y="8987"/>
                </a:lnTo>
                <a:lnTo>
                  <a:pt x="18767" y="8988"/>
                </a:lnTo>
                <a:lnTo>
                  <a:pt x="18766" y="8989"/>
                </a:lnTo>
                <a:lnTo>
                  <a:pt x="18766" y="8990"/>
                </a:lnTo>
                <a:lnTo>
                  <a:pt x="18765" y="8989"/>
                </a:lnTo>
                <a:lnTo>
                  <a:pt x="18759" y="8987"/>
                </a:lnTo>
                <a:lnTo>
                  <a:pt x="18760" y="8984"/>
                </a:lnTo>
                <a:lnTo>
                  <a:pt x="18762" y="8978"/>
                </a:lnTo>
                <a:lnTo>
                  <a:pt x="18763" y="8972"/>
                </a:lnTo>
                <a:lnTo>
                  <a:pt x="18763" y="8966"/>
                </a:lnTo>
                <a:lnTo>
                  <a:pt x="18763" y="8959"/>
                </a:lnTo>
                <a:lnTo>
                  <a:pt x="18762" y="8952"/>
                </a:lnTo>
                <a:lnTo>
                  <a:pt x="18761" y="8946"/>
                </a:lnTo>
                <a:lnTo>
                  <a:pt x="18760" y="8943"/>
                </a:lnTo>
                <a:lnTo>
                  <a:pt x="18769" y="8937"/>
                </a:lnTo>
                <a:lnTo>
                  <a:pt x="18778" y="8928"/>
                </a:lnTo>
                <a:lnTo>
                  <a:pt x="18782" y="8919"/>
                </a:lnTo>
                <a:lnTo>
                  <a:pt x="18782" y="8903"/>
                </a:lnTo>
                <a:lnTo>
                  <a:pt x="18780" y="8894"/>
                </a:lnTo>
                <a:lnTo>
                  <a:pt x="18776" y="8889"/>
                </a:lnTo>
                <a:lnTo>
                  <a:pt x="18776" y="8888"/>
                </a:lnTo>
                <a:lnTo>
                  <a:pt x="18776" y="8886"/>
                </a:lnTo>
                <a:lnTo>
                  <a:pt x="18775" y="8886"/>
                </a:lnTo>
                <a:lnTo>
                  <a:pt x="18775" y="8885"/>
                </a:lnTo>
                <a:lnTo>
                  <a:pt x="18774" y="8884"/>
                </a:lnTo>
                <a:lnTo>
                  <a:pt x="18773" y="8884"/>
                </a:lnTo>
                <a:lnTo>
                  <a:pt x="18773" y="8885"/>
                </a:lnTo>
                <a:lnTo>
                  <a:pt x="18772" y="8885"/>
                </a:lnTo>
                <a:lnTo>
                  <a:pt x="18773" y="8882"/>
                </a:lnTo>
                <a:lnTo>
                  <a:pt x="18774" y="8876"/>
                </a:lnTo>
                <a:lnTo>
                  <a:pt x="18774" y="8869"/>
                </a:lnTo>
                <a:lnTo>
                  <a:pt x="18774" y="8862"/>
                </a:lnTo>
                <a:lnTo>
                  <a:pt x="18773" y="8855"/>
                </a:lnTo>
                <a:lnTo>
                  <a:pt x="18772" y="8850"/>
                </a:lnTo>
                <a:lnTo>
                  <a:pt x="18770" y="8845"/>
                </a:lnTo>
                <a:lnTo>
                  <a:pt x="18769" y="8842"/>
                </a:lnTo>
                <a:lnTo>
                  <a:pt x="18766" y="8840"/>
                </a:lnTo>
                <a:lnTo>
                  <a:pt x="18764" y="8840"/>
                </a:lnTo>
                <a:lnTo>
                  <a:pt x="18759" y="8842"/>
                </a:lnTo>
                <a:lnTo>
                  <a:pt x="18757" y="8844"/>
                </a:lnTo>
                <a:lnTo>
                  <a:pt x="18755" y="8848"/>
                </a:lnTo>
                <a:lnTo>
                  <a:pt x="18754" y="8853"/>
                </a:lnTo>
                <a:lnTo>
                  <a:pt x="18753" y="8859"/>
                </a:lnTo>
                <a:lnTo>
                  <a:pt x="18752" y="8866"/>
                </a:lnTo>
                <a:lnTo>
                  <a:pt x="18752" y="8872"/>
                </a:lnTo>
                <a:lnTo>
                  <a:pt x="18753" y="8874"/>
                </a:lnTo>
                <a:lnTo>
                  <a:pt x="18747" y="8872"/>
                </a:lnTo>
                <a:lnTo>
                  <a:pt x="18730" y="8870"/>
                </a:lnTo>
                <a:lnTo>
                  <a:pt x="18730" y="8842"/>
                </a:lnTo>
                <a:lnTo>
                  <a:pt x="18740" y="8840"/>
                </a:lnTo>
                <a:lnTo>
                  <a:pt x="18756" y="8834"/>
                </a:lnTo>
                <a:lnTo>
                  <a:pt x="18769" y="8826"/>
                </a:lnTo>
                <a:lnTo>
                  <a:pt x="18778" y="8817"/>
                </a:lnTo>
                <a:lnTo>
                  <a:pt x="18782" y="8807"/>
                </a:lnTo>
                <a:lnTo>
                  <a:pt x="18782" y="8794"/>
                </a:lnTo>
                <a:lnTo>
                  <a:pt x="18780" y="8784"/>
                </a:lnTo>
                <a:lnTo>
                  <a:pt x="18775" y="8777"/>
                </a:lnTo>
                <a:lnTo>
                  <a:pt x="18775" y="8776"/>
                </a:lnTo>
                <a:lnTo>
                  <a:pt x="18775" y="8774"/>
                </a:lnTo>
                <a:lnTo>
                  <a:pt x="18775" y="8772"/>
                </a:lnTo>
                <a:lnTo>
                  <a:pt x="18774" y="8771"/>
                </a:lnTo>
                <a:lnTo>
                  <a:pt x="18774" y="8769"/>
                </a:lnTo>
                <a:lnTo>
                  <a:pt x="18773" y="8768"/>
                </a:lnTo>
                <a:lnTo>
                  <a:pt x="18772" y="8768"/>
                </a:lnTo>
                <a:lnTo>
                  <a:pt x="18771" y="8768"/>
                </a:lnTo>
                <a:lnTo>
                  <a:pt x="18770" y="8769"/>
                </a:lnTo>
                <a:lnTo>
                  <a:pt x="18770" y="8770"/>
                </a:lnTo>
                <a:lnTo>
                  <a:pt x="18769" y="8772"/>
                </a:lnTo>
                <a:lnTo>
                  <a:pt x="18769" y="8773"/>
                </a:lnTo>
                <a:lnTo>
                  <a:pt x="18762" y="8768"/>
                </a:lnTo>
                <a:lnTo>
                  <a:pt x="18747" y="8762"/>
                </a:lnTo>
                <a:lnTo>
                  <a:pt x="18745" y="8762"/>
                </a:lnTo>
                <a:lnTo>
                  <a:pt x="18746" y="8761"/>
                </a:lnTo>
                <a:lnTo>
                  <a:pt x="18746" y="8759"/>
                </a:lnTo>
                <a:lnTo>
                  <a:pt x="18746" y="8757"/>
                </a:lnTo>
                <a:lnTo>
                  <a:pt x="18746" y="8756"/>
                </a:lnTo>
                <a:lnTo>
                  <a:pt x="18746" y="8754"/>
                </a:lnTo>
                <a:lnTo>
                  <a:pt x="18745" y="8752"/>
                </a:lnTo>
                <a:lnTo>
                  <a:pt x="18745" y="8750"/>
                </a:lnTo>
                <a:lnTo>
                  <a:pt x="18744" y="8750"/>
                </a:lnTo>
                <a:lnTo>
                  <a:pt x="18743" y="8750"/>
                </a:lnTo>
                <a:lnTo>
                  <a:pt x="18742" y="8750"/>
                </a:lnTo>
                <a:lnTo>
                  <a:pt x="18742" y="8749"/>
                </a:lnTo>
                <a:lnTo>
                  <a:pt x="18743" y="8748"/>
                </a:lnTo>
                <a:lnTo>
                  <a:pt x="18743" y="8747"/>
                </a:lnTo>
                <a:lnTo>
                  <a:pt x="18743" y="8745"/>
                </a:lnTo>
                <a:lnTo>
                  <a:pt x="18743" y="8743"/>
                </a:lnTo>
                <a:lnTo>
                  <a:pt x="18743" y="8741"/>
                </a:lnTo>
                <a:lnTo>
                  <a:pt x="18743" y="8739"/>
                </a:lnTo>
                <a:lnTo>
                  <a:pt x="18743" y="8737"/>
                </a:lnTo>
                <a:lnTo>
                  <a:pt x="18742" y="8736"/>
                </a:lnTo>
                <a:lnTo>
                  <a:pt x="18742" y="8735"/>
                </a:lnTo>
                <a:lnTo>
                  <a:pt x="18742" y="8712"/>
                </a:lnTo>
                <a:lnTo>
                  <a:pt x="18741" y="8707"/>
                </a:lnTo>
                <a:lnTo>
                  <a:pt x="18741" y="8620"/>
                </a:lnTo>
                <a:lnTo>
                  <a:pt x="18727" y="8615"/>
                </a:lnTo>
                <a:lnTo>
                  <a:pt x="18726" y="7947"/>
                </a:lnTo>
                <a:lnTo>
                  <a:pt x="18730" y="7944"/>
                </a:lnTo>
                <a:lnTo>
                  <a:pt x="18730" y="7927"/>
                </a:lnTo>
                <a:lnTo>
                  <a:pt x="18718" y="7922"/>
                </a:lnTo>
                <a:lnTo>
                  <a:pt x="18716" y="7237"/>
                </a:lnTo>
                <a:lnTo>
                  <a:pt x="18720" y="7233"/>
                </a:lnTo>
                <a:lnTo>
                  <a:pt x="18720" y="7221"/>
                </a:lnTo>
                <a:lnTo>
                  <a:pt x="18713" y="7217"/>
                </a:lnTo>
                <a:lnTo>
                  <a:pt x="18712" y="6827"/>
                </a:lnTo>
                <a:lnTo>
                  <a:pt x="18719" y="6821"/>
                </a:lnTo>
                <a:lnTo>
                  <a:pt x="18718" y="6517"/>
                </a:lnTo>
                <a:lnTo>
                  <a:pt x="18712" y="6514"/>
                </a:lnTo>
                <a:lnTo>
                  <a:pt x="18712" y="6470"/>
                </a:lnTo>
                <a:lnTo>
                  <a:pt x="18705" y="6467"/>
                </a:lnTo>
                <a:lnTo>
                  <a:pt x="18704" y="6198"/>
                </a:lnTo>
                <a:lnTo>
                  <a:pt x="18702" y="6197"/>
                </a:lnTo>
                <a:lnTo>
                  <a:pt x="18697" y="6202"/>
                </a:lnTo>
                <a:lnTo>
                  <a:pt x="18697" y="6472"/>
                </a:lnTo>
                <a:lnTo>
                  <a:pt x="18690" y="6479"/>
                </a:lnTo>
                <a:lnTo>
                  <a:pt x="18690" y="6521"/>
                </a:lnTo>
                <a:lnTo>
                  <a:pt x="18685" y="6527"/>
                </a:lnTo>
                <a:lnTo>
                  <a:pt x="18685" y="6831"/>
                </a:lnTo>
                <a:lnTo>
                  <a:pt x="18691" y="6833"/>
                </a:lnTo>
                <a:lnTo>
                  <a:pt x="18692" y="7224"/>
                </a:lnTo>
                <a:lnTo>
                  <a:pt x="18685" y="7231"/>
                </a:lnTo>
                <a:lnTo>
                  <a:pt x="18685" y="7243"/>
                </a:lnTo>
                <a:lnTo>
                  <a:pt x="18688" y="7245"/>
                </a:lnTo>
                <a:lnTo>
                  <a:pt x="18689" y="7928"/>
                </a:lnTo>
                <a:lnTo>
                  <a:pt x="18677" y="7938"/>
                </a:lnTo>
                <a:lnTo>
                  <a:pt x="18677" y="7955"/>
                </a:lnTo>
                <a:lnTo>
                  <a:pt x="18681" y="7956"/>
                </a:lnTo>
                <a:lnTo>
                  <a:pt x="18682" y="8622"/>
                </a:lnTo>
                <a:lnTo>
                  <a:pt x="18668" y="8632"/>
                </a:lnTo>
                <a:lnTo>
                  <a:pt x="18668" y="8711"/>
                </a:lnTo>
                <a:lnTo>
                  <a:pt x="18667" y="8714"/>
                </a:lnTo>
                <a:lnTo>
                  <a:pt x="18667" y="8729"/>
                </a:lnTo>
                <a:lnTo>
                  <a:pt x="18666" y="8732"/>
                </a:lnTo>
                <a:lnTo>
                  <a:pt x="18665" y="8739"/>
                </a:lnTo>
                <a:lnTo>
                  <a:pt x="18665" y="8745"/>
                </a:lnTo>
                <a:lnTo>
                  <a:pt x="18665" y="8752"/>
                </a:lnTo>
                <a:lnTo>
                  <a:pt x="18666" y="8759"/>
                </a:lnTo>
                <a:lnTo>
                  <a:pt x="18667" y="8761"/>
                </a:lnTo>
                <a:lnTo>
                  <a:pt x="18667" y="8765"/>
                </a:lnTo>
                <a:lnTo>
                  <a:pt x="18653" y="8771"/>
                </a:lnTo>
                <a:lnTo>
                  <a:pt x="18650" y="8772"/>
                </a:lnTo>
                <a:lnTo>
                  <a:pt x="18650" y="8770"/>
                </a:lnTo>
                <a:lnTo>
                  <a:pt x="18649" y="8764"/>
                </a:lnTo>
                <a:lnTo>
                  <a:pt x="18648" y="8757"/>
                </a:lnTo>
                <a:lnTo>
                  <a:pt x="18647" y="8753"/>
                </a:lnTo>
                <a:lnTo>
                  <a:pt x="18645" y="8750"/>
                </a:lnTo>
                <a:lnTo>
                  <a:pt x="18643" y="8748"/>
                </a:lnTo>
                <a:lnTo>
                  <a:pt x="18640" y="8748"/>
                </a:lnTo>
                <a:lnTo>
                  <a:pt x="18635" y="8750"/>
                </a:lnTo>
                <a:lnTo>
                  <a:pt x="18633" y="8752"/>
                </a:lnTo>
                <a:lnTo>
                  <a:pt x="18631" y="8756"/>
                </a:lnTo>
                <a:lnTo>
                  <a:pt x="18630" y="8761"/>
                </a:lnTo>
                <a:lnTo>
                  <a:pt x="18629" y="8767"/>
                </a:lnTo>
                <a:lnTo>
                  <a:pt x="18629" y="8774"/>
                </a:lnTo>
                <a:lnTo>
                  <a:pt x="18629" y="8780"/>
                </a:lnTo>
                <a:lnTo>
                  <a:pt x="18629" y="8787"/>
                </a:lnTo>
                <a:lnTo>
                  <a:pt x="18630" y="8791"/>
                </a:lnTo>
                <a:lnTo>
                  <a:pt x="18627" y="8798"/>
                </a:lnTo>
                <a:lnTo>
                  <a:pt x="18627" y="8811"/>
                </a:lnTo>
                <a:lnTo>
                  <a:pt x="18629" y="8820"/>
                </a:lnTo>
                <a:lnTo>
                  <a:pt x="18636" y="8829"/>
                </a:lnTo>
                <a:lnTo>
                  <a:pt x="18648" y="8836"/>
                </a:lnTo>
                <a:lnTo>
                  <a:pt x="18663" y="8842"/>
                </a:lnTo>
                <a:lnTo>
                  <a:pt x="18679" y="8845"/>
                </a:lnTo>
                <a:lnTo>
                  <a:pt x="18679" y="8872"/>
                </a:lnTo>
                <a:lnTo>
                  <a:pt x="18669" y="8874"/>
                </a:lnTo>
                <a:lnTo>
                  <a:pt x="18653" y="8881"/>
                </a:lnTo>
                <a:lnTo>
                  <a:pt x="18650" y="8883"/>
                </a:lnTo>
                <a:lnTo>
                  <a:pt x="18650" y="8882"/>
                </a:lnTo>
                <a:lnTo>
                  <a:pt x="18650" y="8875"/>
                </a:lnTo>
                <a:lnTo>
                  <a:pt x="18649" y="8868"/>
                </a:lnTo>
                <a:lnTo>
                  <a:pt x="18648" y="8862"/>
                </a:lnTo>
                <a:lnTo>
                  <a:pt x="18646" y="8858"/>
                </a:lnTo>
                <a:lnTo>
                  <a:pt x="18644" y="8855"/>
                </a:lnTo>
                <a:lnTo>
                  <a:pt x="18642" y="8853"/>
                </a:lnTo>
                <a:lnTo>
                  <a:pt x="18640" y="8853"/>
                </a:lnTo>
                <a:lnTo>
                  <a:pt x="18634" y="8855"/>
                </a:lnTo>
                <a:lnTo>
                  <a:pt x="18632" y="8857"/>
                </a:lnTo>
                <a:lnTo>
                  <a:pt x="18631" y="8861"/>
                </a:lnTo>
                <a:lnTo>
                  <a:pt x="18629" y="8866"/>
                </a:lnTo>
                <a:lnTo>
                  <a:pt x="18628" y="8872"/>
                </a:lnTo>
                <a:lnTo>
                  <a:pt x="18628" y="8878"/>
                </a:lnTo>
                <a:lnTo>
                  <a:pt x="18628" y="8885"/>
                </a:lnTo>
                <a:lnTo>
                  <a:pt x="18629" y="8892"/>
                </a:lnTo>
                <a:lnTo>
                  <a:pt x="18630" y="8898"/>
                </a:lnTo>
                <a:lnTo>
                  <a:pt x="18630" y="8900"/>
                </a:lnTo>
                <a:lnTo>
                  <a:pt x="18628" y="8907"/>
                </a:lnTo>
                <a:lnTo>
                  <a:pt x="18628" y="8922"/>
                </a:lnTo>
                <a:lnTo>
                  <a:pt x="18629" y="8932"/>
                </a:lnTo>
                <a:lnTo>
                  <a:pt x="18636" y="8940"/>
                </a:lnTo>
                <a:lnTo>
                  <a:pt x="18648" y="8947"/>
                </a:lnTo>
                <a:lnTo>
                  <a:pt x="18663" y="8953"/>
                </a:lnTo>
                <a:lnTo>
                  <a:pt x="18680" y="8956"/>
                </a:lnTo>
                <a:lnTo>
                  <a:pt x="18680" y="8983"/>
                </a:lnTo>
                <a:lnTo>
                  <a:pt x="18668" y="8985"/>
                </a:lnTo>
                <a:lnTo>
                  <a:pt x="18651" y="8992"/>
                </a:lnTo>
                <a:lnTo>
                  <a:pt x="18638" y="9000"/>
                </a:lnTo>
                <a:lnTo>
                  <a:pt x="18629" y="9009"/>
                </a:lnTo>
                <a:lnTo>
                  <a:pt x="18625" y="9019"/>
                </a:lnTo>
                <a:lnTo>
                  <a:pt x="18625" y="9071"/>
                </a:lnTo>
                <a:lnTo>
                  <a:pt x="18627" y="9080"/>
                </a:lnTo>
                <a:lnTo>
                  <a:pt x="18634" y="9088"/>
                </a:lnTo>
                <a:lnTo>
                  <a:pt x="18640" y="9092"/>
                </a:lnTo>
                <a:lnTo>
                  <a:pt x="18640" y="9238"/>
                </a:lnTo>
                <a:lnTo>
                  <a:pt x="18614" y="9243"/>
                </a:lnTo>
                <a:lnTo>
                  <a:pt x="18588" y="9252"/>
                </a:lnTo>
                <a:lnTo>
                  <a:pt x="18588" y="9245"/>
                </a:lnTo>
                <a:lnTo>
                  <a:pt x="18587" y="9239"/>
                </a:lnTo>
                <a:lnTo>
                  <a:pt x="18585" y="9234"/>
                </a:lnTo>
                <a:lnTo>
                  <a:pt x="18583" y="9230"/>
                </a:lnTo>
                <a:lnTo>
                  <a:pt x="18580" y="9225"/>
                </a:lnTo>
                <a:lnTo>
                  <a:pt x="18578" y="9223"/>
                </a:lnTo>
                <a:lnTo>
                  <a:pt x="18575" y="9223"/>
                </a:lnTo>
                <a:lnTo>
                  <a:pt x="18573" y="9224"/>
                </a:lnTo>
                <a:lnTo>
                  <a:pt x="18570" y="9227"/>
                </a:lnTo>
                <a:lnTo>
                  <a:pt x="18568" y="9232"/>
                </a:lnTo>
                <a:lnTo>
                  <a:pt x="18567" y="9237"/>
                </a:lnTo>
                <a:lnTo>
                  <a:pt x="18566" y="9244"/>
                </a:lnTo>
                <a:lnTo>
                  <a:pt x="18565" y="9250"/>
                </a:lnTo>
                <a:lnTo>
                  <a:pt x="18566" y="9258"/>
                </a:lnTo>
                <a:lnTo>
                  <a:pt x="18566" y="9261"/>
                </a:lnTo>
                <a:lnTo>
                  <a:pt x="18539" y="9276"/>
                </a:lnTo>
                <a:lnTo>
                  <a:pt x="18517" y="9297"/>
                </a:lnTo>
                <a:lnTo>
                  <a:pt x="18509" y="9320"/>
                </a:lnTo>
                <a:lnTo>
                  <a:pt x="18509" y="9378"/>
                </a:lnTo>
                <a:lnTo>
                  <a:pt x="18486" y="9401"/>
                </a:lnTo>
                <a:lnTo>
                  <a:pt x="18477" y="9426"/>
                </a:lnTo>
                <a:lnTo>
                  <a:pt x="18483" y="9451"/>
                </a:lnTo>
                <a:lnTo>
                  <a:pt x="18490" y="9458"/>
                </a:lnTo>
                <a:lnTo>
                  <a:pt x="18490" y="9477"/>
                </a:lnTo>
                <a:lnTo>
                  <a:pt x="18482" y="9485"/>
                </a:lnTo>
                <a:lnTo>
                  <a:pt x="18472" y="9510"/>
                </a:lnTo>
                <a:lnTo>
                  <a:pt x="18472" y="9603"/>
                </a:lnTo>
                <a:lnTo>
                  <a:pt x="18474" y="9609"/>
                </a:lnTo>
                <a:lnTo>
                  <a:pt x="18477" y="9620"/>
                </a:lnTo>
                <a:lnTo>
                  <a:pt x="18479" y="9626"/>
                </a:lnTo>
                <a:lnTo>
                  <a:pt x="18479" y="9627"/>
                </a:lnTo>
                <a:lnTo>
                  <a:pt x="18492" y="9673"/>
                </a:lnTo>
                <a:lnTo>
                  <a:pt x="18492" y="9762"/>
                </a:lnTo>
                <a:lnTo>
                  <a:pt x="18493" y="9767"/>
                </a:lnTo>
                <a:lnTo>
                  <a:pt x="18507" y="9832"/>
                </a:lnTo>
                <a:lnTo>
                  <a:pt x="18507" y="9918"/>
                </a:lnTo>
                <a:lnTo>
                  <a:pt x="18508" y="9922"/>
                </a:lnTo>
                <a:lnTo>
                  <a:pt x="18522" y="9981"/>
                </a:lnTo>
                <a:lnTo>
                  <a:pt x="18522" y="10051"/>
                </a:lnTo>
                <a:lnTo>
                  <a:pt x="18523" y="10055"/>
                </a:lnTo>
                <a:lnTo>
                  <a:pt x="18536" y="10107"/>
                </a:lnTo>
                <a:lnTo>
                  <a:pt x="18536" y="10176"/>
                </a:lnTo>
                <a:lnTo>
                  <a:pt x="18536" y="10190"/>
                </a:lnTo>
                <a:lnTo>
                  <a:pt x="18540" y="10205"/>
                </a:lnTo>
                <a:lnTo>
                  <a:pt x="18555" y="10220"/>
                </a:lnTo>
                <a:lnTo>
                  <a:pt x="18570" y="10237"/>
                </a:lnTo>
                <a:lnTo>
                  <a:pt x="18582" y="10254"/>
                </a:lnTo>
                <a:lnTo>
                  <a:pt x="18593" y="10285"/>
                </a:lnTo>
                <a:lnTo>
                  <a:pt x="18601" y="10318"/>
                </a:lnTo>
                <a:lnTo>
                  <a:pt x="18614" y="10364"/>
                </a:lnTo>
                <a:lnTo>
                  <a:pt x="18619" y="10403"/>
                </a:lnTo>
                <a:lnTo>
                  <a:pt x="18622" y="10438"/>
                </a:lnTo>
                <a:lnTo>
                  <a:pt x="18626" y="10487"/>
                </a:lnTo>
                <a:lnTo>
                  <a:pt x="18628" y="10493"/>
                </a:lnTo>
                <a:lnTo>
                  <a:pt x="18634" y="10498"/>
                </a:lnTo>
                <a:lnTo>
                  <a:pt x="18634" y="10505"/>
                </a:lnTo>
                <a:lnTo>
                  <a:pt x="18603" y="16449"/>
                </a:lnTo>
                <a:lnTo>
                  <a:pt x="18339" y="16362"/>
                </a:lnTo>
                <a:lnTo>
                  <a:pt x="18334" y="12821"/>
                </a:lnTo>
                <a:lnTo>
                  <a:pt x="18298" y="12571"/>
                </a:lnTo>
                <a:lnTo>
                  <a:pt x="18013" y="12431"/>
                </a:lnTo>
                <a:lnTo>
                  <a:pt x="17495" y="12483"/>
                </a:lnTo>
                <a:lnTo>
                  <a:pt x="17274" y="12694"/>
                </a:lnTo>
                <a:lnTo>
                  <a:pt x="17250" y="17995"/>
                </a:lnTo>
                <a:lnTo>
                  <a:pt x="17009" y="17994"/>
                </a:lnTo>
                <a:lnTo>
                  <a:pt x="17113" y="17522"/>
                </a:lnTo>
                <a:lnTo>
                  <a:pt x="17115" y="13072"/>
                </a:lnTo>
                <a:lnTo>
                  <a:pt x="17045" y="12758"/>
                </a:lnTo>
                <a:lnTo>
                  <a:pt x="17045" y="12233"/>
                </a:lnTo>
                <a:lnTo>
                  <a:pt x="17115" y="11889"/>
                </a:lnTo>
                <a:lnTo>
                  <a:pt x="16673" y="11760"/>
                </a:lnTo>
                <a:lnTo>
                  <a:pt x="16645" y="11667"/>
                </a:lnTo>
                <a:lnTo>
                  <a:pt x="16427" y="11603"/>
                </a:lnTo>
                <a:lnTo>
                  <a:pt x="16398" y="11626"/>
                </a:lnTo>
                <a:lnTo>
                  <a:pt x="16398" y="11662"/>
                </a:lnTo>
                <a:lnTo>
                  <a:pt x="16369" y="11653"/>
                </a:lnTo>
                <a:lnTo>
                  <a:pt x="16263" y="11740"/>
                </a:lnTo>
                <a:lnTo>
                  <a:pt x="16208" y="11784"/>
                </a:lnTo>
                <a:lnTo>
                  <a:pt x="16208" y="11921"/>
                </a:lnTo>
                <a:lnTo>
                  <a:pt x="16186" y="11939"/>
                </a:lnTo>
                <a:lnTo>
                  <a:pt x="16187" y="14030"/>
                </a:lnTo>
                <a:lnTo>
                  <a:pt x="16117" y="14030"/>
                </a:lnTo>
                <a:lnTo>
                  <a:pt x="16115" y="11946"/>
                </a:lnTo>
                <a:lnTo>
                  <a:pt x="16085" y="11506"/>
                </a:lnTo>
                <a:lnTo>
                  <a:pt x="16048" y="11501"/>
                </a:lnTo>
                <a:lnTo>
                  <a:pt x="16048" y="11488"/>
                </a:lnTo>
                <a:lnTo>
                  <a:pt x="16080" y="11390"/>
                </a:lnTo>
                <a:lnTo>
                  <a:pt x="16114" y="10754"/>
                </a:lnTo>
                <a:lnTo>
                  <a:pt x="15532" y="10668"/>
                </a:lnTo>
                <a:lnTo>
                  <a:pt x="15463" y="11084"/>
                </a:lnTo>
                <a:lnTo>
                  <a:pt x="15464" y="11577"/>
                </a:lnTo>
                <a:lnTo>
                  <a:pt x="15487" y="11580"/>
                </a:lnTo>
                <a:lnTo>
                  <a:pt x="15464" y="11701"/>
                </a:lnTo>
                <a:lnTo>
                  <a:pt x="15470" y="16611"/>
                </a:lnTo>
                <a:lnTo>
                  <a:pt x="15432" y="16608"/>
                </a:lnTo>
                <a:lnTo>
                  <a:pt x="15408" y="16613"/>
                </a:lnTo>
                <a:lnTo>
                  <a:pt x="15379" y="16611"/>
                </a:lnTo>
                <a:lnTo>
                  <a:pt x="15332" y="16621"/>
                </a:lnTo>
                <a:lnTo>
                  <a:pt x="15327" y="12900"/>
                </a:lnTo>
                <a:lnTo>
                  <a:pt x="15317" y="12887"/>
                </a:lnTo>
                <a:lnTo>
                  <a:pt x="15317" y="12771"/>
                </a:lnTo>
                <a:lnTo>
                  <a:pt x="15326" y="12771"/>
                </a:lnTo>
                <a:lnTo>
                  <a:pt x="15326" y="12256"/>
                </a:lnTo>
                <a:lnTo>
                  <a:pt x="15316" y="12240"/>
                </a:lnTo>
                <a:lnTo>
                  <a:pt x="15316" y="12154"/>
                </a:lnTo>
                <a:lnTo>
                  <a:pt x="15265" y="12060"/>
                </a:lnTo>
                <a:lnTo>
                  <a:pt x="15253" y="12060"/>
                </a:lnTo>
                <a:lnTo>
                  <a:pt x="15253" y="11982"/>
                </a:lnTo>
                <a:lnTo>
                  <a:pt x="15225" y="11930"/>
                </a:lnTo>
                <a:lnTo>
                  <a:pt x="15171" y="11830"/>
                </a:lnTo>
                <a:lnTo>
                  <a:pt x="15158" y="11830"/>
                </a:lnTo>
                <a:lnTo>
                  <a:pt x="15158" y="11799"/>
                </a:lnTo>
                <a:lnTo>
                  <a:pt x="15143" y="11771"/>
                </a:lnTo>
                <a:lnTo>
                  <a:pt x="14883" y="11776"/>
                </a:lnTo>
                <a:lnTo>
                  <a:pt x="14858" y="11927"/>
                </a:lnTo>
                <a:lnTo>
                  <a:pt x="14523" y="11932"/>
                </a:lnTo>
                <a:lnTo>
                  <a:pt x="14598" y="12583"/>
                </a:lnTo>
                <a:lnTo>
                  <a:pt x="14602" y="12587"/>
                </a:lnTo>
                <a:lnTo>
                  <a:pt x="14602" y="12710"/>
                </a:lnTo>
                <a:lnTo>
                  <a:pt x="14589" y="12710"/>
                </a:lnTo>
                <a:lnTo>
                  <a:pt x="14526" y="13209"/>
                </a:lnTo>
                <a:lnTo>
                  <a:pt x="14533" y="16644"/>
                </a:lnTo>
                <a:lnTo>
                  <a:pt x="14243" y="16624"/>
                </a:lnTo>
                <a:lnTo>
                  <a:pt x="14243" y="16582"/>
                </a:lnTo>
                <a:lnTo>
                  <a:pt x="14241" y="16268"/>
                </a:lnTo>
                <a:lnTo>
                  <a:pt x="14231" y="16267"/>
                </a:lnTo>
                <a:lnTo>
                  <a:pt x="14226" y="16175"/>
                </a:lnTo>
                <a:lnTo>
                  <a:pt x="14216" y="16174"/>
                </a:lnTo>
                <a:lnTo>
                  <a:pt x="14215" y="16167"/>
                </a:lnTo>
                <a:lnTo>
                  <a:pt x="14122" y="16157"/>
                </a:lnTo>
                <a:lnTo>
                  <a:pt x="14027" y="16148"/>
                </a:lnTo>
                <a:lnTo>
                  <a:pt x="14012" y="16154"/>
                </a:lnTo>
                <a:lnTo>
                  <a:pt x="13987" y="16151"/>
                </a:lnTo>
                <a:lnTo>
                  <a:pt x="13941" y="16171"/>
                </a:lnTo>
                <a:lnTo>
                  <a:pt x="13935" y="16174"/>
                </a:lnTo>
                <a:lnTo>
                  <a:pt x="13891" y="16192"/>
                </a:lnTo>
                <a:lnTo>
                  <a:pt x="13886" y="16292"/>
                </a:lnTo>
                <a:lnTo>
                  <a:pt x="13878" y="16295"/>
                </a:lnTo>
                <a:lnTo>
                  <a:pt x="13879" y="16597"/>
                </a:lnTo>
                <a:lnTo>
                  <a:pt x="13879" y="16601"/>
                </a:lnTo>
                <a:lnTo>
                  <a:pt x="13823" y="16597"/>
                </a:lnTo>
                <a:lnTo>
                  <a:pt x="13640" y="16586"/>
                </a:lnTo>
                <a:lnTo>
                  <a:pt x="13571" y="16582"/>
                </a:lnTo>
                <a:lnTo>
                  <a:pt x="13593" y="12714"/>
                </a:lnTo>
                <a:lnTo>
                  <a:pt x="13381" y="12714"/>
                </a:lnTo>
                <a:lnTo>
                  <a:pt x="13355" y="12714"/>
                </a:lnTo>
                <a:lnTo>
                  <a:pt x="13357" y="12056"/>
                </a:lnTo>
                <a:lnTo>
                  <a:pt x="13104" y="12058"/>
                </a:lnTo>
                <a:lnTo>
                  <a:pt x="13104" y="12714"/>
                </a:lnTo>
                <a:lnTo>
                  <a:pt x="12951" y="12714"/>
                </a:lnTo>
                <a:lnTo>
                  <a:pt x="12955" y="16565"/>
                </a:lnTo>
                <a:lnTo>
                  <a:pt x="12808" y="16566"/>
                </a:lnTo>
                <a:lnTo>
                  <a:pt x="12670" y="16568"/>
                </a:lnTo>
                <a:lnTo>
                  <a:pt x="12700" y="16364"/>
                </a:lnTo>
                <a:lnTo>
                  <a:pt x="12744" y="16019"/>
                </a:lnTo>
                <a:lnTo>
                  <a:pt x="12781" y="15667"/>
                </a:lnTo>
                <a:lnTo>
                  <a:pt x="12810" y="15310"/>
                </a:lnTo>
                <a:lnTo>
                  <a:pt x="12832" y="14946"/>
                </a:lnTo>
                <a:lnTo>
                  <a:pt x="12846" y="14580"/>
                </a:lnTo>
                <a:lnTo>
                  <a:pt x="12853" y="14211"/>
                </a:lnTo>
                <a:lnTo>
                  <a:pt x="12851" y="13841"/>
                </a:lnTo>
                <a:lnTo>
                  <a:pt x="12843" y="13472"/>
                </a:lnTo>
                <a:lnTo>
                  <a:pt x="12826" y="13103"/>
                </a:lnTo>
                <a:lnTo>
                  <a:pt x="12802" y="12737"/>
                </a:lnTo>
                <a:lnTo>
                  <a:pt x="12770" y="12375"/>
                </a:lnTo>
                <a:lnTo>
                  <a:pt x="12770" y="12317"/>
                </a:lnTo>
                <a:lnTo>
                  <a:pt x="12760" y="12291"/>
                </a:lnTo>
                <a:lnTo>
                  <a:pt x="12732" y="12266"/>
                </a:lnTo>
                <a:lnTo>
                  <a:pt x="12705" y="12252"/>
                </a:lnTo>
                <a:lnTo>
                  <a:pt x="12704" y="11573"/>
                </a:lnTo>
                <a:lnTo>
                  <a:pt x="12692" y="11553"/>
                </a:lnTo>
                <a:lnTo>
                  <a:pt x="12682" y="11552"/>
                </a:lnTo>
                <a:lnTo>
                  <a:pt x="12681" y="10550"/>
                </a:lnTo>
                <a:lnTo>
                  <a:pt x="12663" y="10542"/>
                </a:lnTo>
                <a:lnTo>
                  <a:pt x="12645" y="10548"/>
                </a:lnTo>
                <a:lnTo>
                  <a:pt x="12645" y="10561"/>
                </a:lnTo>
                <a:lnTo>
                  <a:pt x="12646" y="11550"/>
                </a:lnTo>
                <a:lnTo>
                  <a:pt x="12624" y="11562"/>
                </a:lnTo>
                <a:lnTo>
                  <a:pt x="12624" y="12226"/>
                </a:lnTo>
                <a:lnTo>
                  <a:pt x="12569" y="12216"/>
                </a:lnTo>
                <a:lnTo>
                  <a:pt x="12501" y="12211"/>
                </a:lnTo>
                <a:lnTo>
                  <a:pt x="12467" y="12213"/>
                </a:lnTo>
                <a:lnTo>
                  <a:pt x="12465" y="11474"/>
                </a:lnTo>
                <a:lnTo>
                  <a:pt x="12439" y="11464"/>
                </a:lnTo>
                <a:lnTo>
                  <a:pt x="12436" y="10118"/>
                </a:lnTo>
                <a:lnTo>
                  <a:pt x="12415" y="10108"/>
                </a:lnTo>
                <a:lnTo>
                  <a:pt x="12394" y="10115"/>
                </a:lnTo>
                <a:lnTo>
                  <a:pt x="12393" y="10131"/>
                </a:lnTo>
                <a:lnTo>
                  <a:pt x="12396" y="11461"/>
                </a:lnTo>
                <a:lnTo>
                  <a:pt x="12370" y="11466"/>
                </a:lnTo>
                <a:lnTo>
                  <a:pt x="12367" y="11493"/>
                </a:lnTo>
                <a:lnTo>
                  <a:pt x="12369" y="12226"/>
                </a:lnTo>
                <a:lnTo>
                  <a:pt x="12321" y="12241"/>
                </a:lnTo>
                <a:lnTo>
                  <a:pt x="12284" y="12261"/>
                </a:lnTo>
                <a:lnTo>
                  <a:pt x="12264" y="12286"/>
                </a:lnTo>
                <a:lnTo>
                  <a:pt x="12261" y="12312"/>
                </a:lnTo>
                <a:lnTo>
                  <a:pt x="12261" y="12370"/>
                </a:lnTo>
                <a:lnTo>
                  <a:pt x="12231" y="12732"/>
                </a:lnTo>
                <a:lnTo>
                  <a:pt x="12207" y="13099"/>
                </a:lnTo>
                <a:lnTo>
                  <a:pt x="12192" y="13468"/>
                </a:lnTo>
                <a:lnTo>
                  <a:pt x="12184" y="13838"/>
                </a:lnTo>
                <a:lnTo>
                  <a:pt x="12184" y="14209"/>
                </a:lnTo>
                <a:lnTo>
                  <a:pt x="12192" y="14579"/>
                </a:lnTo>
                <a:lnTo>
                  <a:pt x="12207" y="14946"/>
                </a:lnTo>
                <a:lnTo>
                  <a:pt x="12230" y="15310"/>
                </a:lnTo>
                <a:lnTo>
                  <a:pt x="12261" y="15668"/>
                </a:lnTo>
                <a:lnTo>
                  <a:pt x="12298" y="16020"/>
                </a:lnTo>
                <a:lnTo>
                  <a:pt x="12344" y="16366"/>
                </a:lnTo>
                <a:lnTo>
                  <a:pt x="12360" y="16474"/>
                </a:lnTo>
                <a:lnTo>
                  <a:pt x="12349" y="16474"/>
                </a:lnTo>
                <a:lnTo>
                  <a:pt x="12349" y="16520"/>
                </a:lnTo>
                <a:lnTo>
                  <a:pt x="12336" y="16520"/>
                </a:lnTo>
                <a:lnTo>
                  <a:pt x="12334" y="16799"/>
                </a:lnTo>
                <a:lnTo>
                  <a:pt x="12332" y="17130"/>
                </a:lnTo>
                <a:lnTo>
                  <a:pt x="12321" y="17219"/>
                </a:lnTo>
                <a:lnTo>
                  <a:pt x="12300" y="17395"/>
                </a:lnTo>
                <a:lnTo>
                  <a:pt x="12295" y="17443"/>
                </a:lnTo>
                <a:lnTo>
                  <a:pt x="12295" y="17318"/>
                </a:lnTo>
                <a:lnTo>
                  <a:pt x="11860" y="17231"/>
                </a:lnTo>
                <a:lnTo>
                  <a:pt x="11849" y="8856"/>
                </a:lnTo>
                <a:lnTo>
                  <a:pt x="11872" y="8848"/>
                </a:lnTo>
                <a:lnTo>
                  <a:pt x="11871" y="8604"/>
                </a:lnTo>
                <a:lnTo>
                  <a:pt x="11825" y="8590"/>
                </a:lnTo>
                <a:lnTo>
                  <a:pt x="11823" y="6665"/>
                </a:lnTo>
                <a:lnTo>
                  <a:pt x="11846" y="6653"/>
                </a:lnTo>
                <a:lnTo>
                  <a:pt x="11845" y="6411"/>
                </a:lnTo>
                <a:lnTo>
                  <a:pt x="11788" y="6386"/>
                </a:lnTo>
                <a:lnTo>
                  <a:pt x="11787" y="6352"/>
                </a:lnTo>
                <a:lnTo>
                  <a:pt x="11785" y="6343"/>
                </a:lnTo>
                <a:lnTo>
                  <a:pt x="11777" y="6335"/>
                </a:lnTo>
                <a:lnTo>
                  <a:pt x="11758" y="5157"/>
                </a:lnTo>
                <a:lnTo>
                  <a:pt x="11770" y="5150"/>
                </a:lnTo>
                <a:lnTo>
                  <a:pt x="11769" y="4909"/>
                </a:lnTo>
                <a:lnTo>
                  <a:pt x="11721" y="4884"/>
                </a:lnTo>
                <a:lnTo>
                  <a:pt x="11721" y="4850"/>
                </a:lnTo>
                <a:lnTo>
                  <a:pt x="11719" y="4841"/>
                </a:lnTo>
                <a:lnTo>
                  <a:pt x="11712" y="4833"/>
                </a:lnTo>
                <a:lnTo>
                  <a:pt x="11706" y="4829"/>
                </a:lnTo>
                <a:lnTo>
                  <a:pt x="11687" y="4168"/>
                </a:lnTo>
                <a:lnTo>
                  <a:pt x="11695" y="4163"/>
                </a:lnTo>
                <a:lnTo>
                  <a:pt x="11695" y="3922"/>
                </a:lnTo>
                <a:lnTo>
                  <a:pt x="11656" y="3900"/>
                </a:lnTo>
                <a:lnTo>
                  <a:pt x="11656" y="3870"/>
                </a:lnTo>
                <a:lnTo>
                  <a:pt x="11654" y="3863"/>
                </a:lnTo>
                <a:lnTo>
                  <a:pt x="11649" y="3855"/>
                </a:lnTo>
                <a:lnTo>
                  <a:pt x="11641" y="3849"/>
                </a:lnTo>
                <a:lnTo>
                  <a:pt x="11635" y="3846"/>
                </a:lnTo>
                <a:lnTo>
                  <a:pt x="11634" y="3846"/>
                </a:lnTo>
                <a:lnTo>
                  <a:pt x="11614" y="3330"/>
                </a:lnTo>
                <a:lnTo>
                  <a:pt x="11586" y="3314"/>
                </a:lnTo>
                <a:lnTo>
                  <a:pt x="11586" y="3307"/>
                </a:lnTo>
                <a:lnTo>
                  <a:pt x="11625" y="3330"/>
                </a:lnTo>
                <a:lnTo>
                  <a:pt x="11624" y="3090"/>
                </a:lnTo>
                <a:lnTo>
                  <a:pt x="11595" y="3072"/>
                </a:lnTo>
                <a:lnTo>
                  <a:pt x="11595" y="3048"/>
                </a:lnTo>
                <a:lnTo>
                  <a:pt x="11593" y="3041"/>
                </a:lnTo>
                <a:lnTo>
                  <a:pt x="11589" y="3036"/>
                </a:lnTo>
                <a:lnTo>
                  <a:pt x="11583" y="3031"/>
                </a:lnTo>
                <a:lnTo>
                  <a:pt x="11576" y="3027"/>
                </a:lnTo>
                <a:lnTo>
                  <a:pt x="11567" y="3025"/>
                </a:lnTo>
                <a:lnTo>
                  <a:pt x="11562" y="3025"/>
                </a:lnTo>
                <a:lnTo>
                  <a:pt x="11550" y="2690"/>
                </a:lnTo>
                <a:lnTo>
                  <a:pt x="11521" y="2591"/>
                </a:lnTo>
                <a:lnTo>
                  <a:pt x="11517" y="2402"/>
                </a:lnTo>
                <a:lnTo>
                  <a:pt x="11483" y="2328"/>
                </a:lnTo>
                <a:lnTo>
                  <a:pt x="11479" y="2165"/>
                </a:lnTo>
                <a:lnTo>
                  <a:pt x="11469" y="2150"/>
                </a:lnTo>
                <a:lnTo>
                  <a:pt x="11469" y="2149"/>
                </a:lnTo>
                <a:lnTo>
                  <a:pt x="11469" y="2147"/>
                </a:lnTo>
                <a:lnTo>
                  <a:pt x="11467" y="2145"/>
                </a:lnTo>
                <a:lnTo>
                  <a:pt x="11456" y="2129"/>
                </a:lnTo>
                <a:lnTo>
                  <a:pt x="11456" y="2127"/>
                </a:lnTo>
                <a:lnTo>
                  <a:pt x="11454" y="2124"/>
                </a:lnTo>
                <a:lnTo>
                  <a:pt x="11454" y="1990"/>
                </a:lnTo>
                <a:lnTo>
                  <a:pt x="11448" y="1985"/>
                </a:lnTo>
                <a:lnTo>
                  <a:pt x="11448" y="1979"/>
                </a:lnTo>
                <a:lnTo>
                  <a:pt x="11447" y="1978"/>
                </a:lnTo>
                <a:lnTo>
                  <a:pt x="11446" y="1977"/>
                </a:lnTo>
                <a:lnTo>
                  <a:pt x="11446" y="1974"/>
                </a:lnTo>
                <a:lnTo>
                  <a:pt x="11446" y="1972"/>
                </a:lnTo>
                <a:lnTo>
                  <a:pt x="11441" y="1972"/>
                </a:lnTo>
                <a:lnTo>
                  <a:pt x="11441" y="1962"/>
                </a:lnTo>
                <a:lnTo>
                  <a:pt x="11441" y="1960"/>
                </a:lnTo>
                <a:lnTo>
                  <a:pt x="11435" y="1960"/>
                </a:lnTo>
                <a:lnTo>
                  <a:pt x="11435" y="1841"/>
                </a:lnTo>
                <a:lnTo>
                  <a:pt x="11435" y="1839"/>
                </a:lnTo>
                <a:lnTo>
                  <a:pt x="11429" y="1839"/>
                </a:lnTo>
                <a:lnTo>
                  <a:pt x="11429" y="1811"/>
                </a:lnTo>
                <a:lnTo>
                  <a:pt x="11434" y="1807"/>
                </a:lnTo>
                <a:lnTo>
                  <a:pt x="11439" y="1801"/>
                </a:lnTo>
                <a:lnTo>
                  <a:pt x="11441" y="1794"/>
                </a:lnTo>
                <a:lnTo>
                  <a:pt x="11443" y="1788"/>
                </a:lnTo>
                <a:lnTo>
                  <a:pt x="11443" y="1786"/>
                </a:lnTo>
                <a:lnTo>
                  <a:pt x="11445" y="1781"/>
                </a:lnTo>
                <a:lnTo>
                  <a:pt x="11447" y="1774"/>
                </a:lnTo>
                <a:lnTo>
                  <a:pt x="11447" y="1771"/>
                </a:lnTo>
                <a:lnTo>
                  <a:pt x="11449" y="1768"/>
                </a:lnTo>
                <a:lnTo>
                  <a:pt x="11450" y="1761"/>
                </a:lnTo>
                <a:lnTo>
                  <a:pt x="11450" y="1757"/>
                </a:lnTo>
                <a:lnTo>
                  <a:pt x="11451" y="1754"/>
                </a:lnTo>
                <a:lnTo>
                  <a:pt x="11452" y="1748"/>
                </a:lnTo>
                <a:lnTo>
                  <a:pt x="11452" y="1743"/>
                </a:lnTo>
                <a:lnTo>
                  <a:pt x="11453" y="1741"/>
                </a:lnTo>
                <a:lnTo>
                  <a:pt x="11453" y="1734"/>
                </a:lnTo>
                <a:lnTo>
                  <a:pt x="11453" y="1728"/>
                </a:lnTo>
                <a:lnTo>
                  <a:pt x="11453" y="1727"/>
                </a:lnTo>
                <a:lnTo>
                  <a:pt x="11453" y="1721"/>
                </a:lnTo>
                <a:lnTo>
                  <a:pt x="11454" y="1714"/>
                </a:lnTo>
                <a:lnTo>
                  <a:pt x="11454" y="1711"/>
                </a:lnTo>
                <a:lnTo>
                  <a:pt x="11454" y="1701"/>
                </a:lnTo>
                <a:lnTo>
                  <a:pt x="11454" y="1697"/>
                </a:lnTo>
                <a:lnTo>
                  <a:pt x="11453" y="1696"/>
                </a:lnTo>
                <a:lnTo>
                  <a:pt x="11454" y="1691"/>
                </a:lnTo>
                <a:lnTo>
                  <a:pt x="11453" y="1684"/>
                </a:lnTo>
                <a:lnTo>
                  <a:pt x="11453" y="1683"/>
                </a:lnTo>
                <a:lnTo>
                  <a:pt x="11453" y="1677"/>
                </a:lnTo>
                <a:lnTo>
                  <a:pt x="11453" y="1670"/>
                </a:lnTo>
                <a:lnTo>
                  <a:pt x="11452" y="1667"/>
                </a:lnTo>
                <a:lnTo>
                  <a:pt x="11452" y="1664"/>
                </a:lnTo>
                <a:lnTo>
                  <a:pt x="11451" y="1657"/>
                </a:lnTo>
                <a:lnTo>
                  <a:pt x="11450" y="1653"/>
                </a:lnTo>
                <a:lnTo>
                  <a:pt x="11450" y="1650"/>
                </a:lnTo>
                <a:lnTo>
                  <a:pt x="11449" y="1644"/>
                </a:lnTo>
                <a:lnTo>
                  <a:pt x="11447" y="1639"/>
                </a:lnTo>
                <a:lnTo>
                  <a:pt x="11447" y="1637"/>
                </a:lnTo>
                <a:lnTo>
                  <a:pt x="11445" y="1630"/>
                </a:lnTo>
                <a:lnTo>
                  <a:pt x="11443" y="1624"/>
                </a:lnTo>
                <a:lnTo>
                  <a:pt x="11441" y="1617"/>
                </a:lnTo>
                <a:lnTo>
                  <a:pt x="11439" y="1610"/>
                </a:lnTo>
                <a:lnTo>
                  <a:pt x="11438" y="1609"/>
                </a:lnTo>
                <a:lnTo>
                  <a:pt x="11437" y="1604"/>
                </a:lnTo>
                <a:lnTo>
                  <a:pt x="11434" y="1599"/>
                </a:lnTo>
                <a:lnTo>
                  <a:pt x="11430" y="1594"/>
                </a:lnTo>
                <a:lnTo>
                  <a:pt x="11426" y="1590"/>
                </a:lnTo>
                <a:lnTo>
                  <a:pt x="11409" y="148"/>
                </a:lnTo>
                <a:lnTo>
                  <a:pt x="11411" y="147"/>
                </a:lnTo>
                <a:lnTo>
                  <a:pt x="11412" y="146"/>
                </a:lnTo>
                <a:lnTo>
                  <a:pt x="11413" y="144"/>
                </a:lnTo>
                <a:lnTo>
                  <a:pt x="11416" y="139"/>
                </a:lnTo>
                <a:lnTo>
                  <a:pt x="11416" y="137"/>
                </a:lnTo>
                <a:lnTo>
                  <a:pt x="11419" y="130"/>
                </a:lnTo>
                <a:lnTo>
                  <a:pt x="11420" y="121"/>
                </a:lnTo>
                <a:lnTo>
                  <a:pt x="11420" y="112"/>
                </a:lnTo>
                <a:lnTo>
                  <a:pt x="11420" y="109"/>
                </a:lnTo>
                <a:lnTo>
                  <a:pt x="11420" y="99"/>
                </a:lnTo>
                <a:lnTo>
                  <a:pt x="11418" y="90"/>
                </a:lnTo>
                <a:lnTo>
                  <a:pt x="11417" y="88"/>
                </a:lnTo>
                <a:lnTo>
                  <a:pt x="11415" y="81"/>
                </a:lnTo>
                <a:lnTo>
                  <a:pt x="11412" y="77"/>
                </a:lnTo>
                <a:lnTo>
                  <a:pt x="11412" y="75"/>
                </a:lnTo>
                <a:lnTo>
                  <a:pt x="11410" y="74"/>
                </a:lnTo>
                <a:lnTo>
                  <a:pt x="11408" y="73"/>
                </a:lnTo>
                <a:lnTo>
                  <a:pt x="11407" y="73"/>
                </a:lnTo>
                <a:lnTo>
                  <a:pt x="11406" y="73"/>
                </a:lnTo>
                <a:lnTo>
                  <a:pt x="11405" y="73"/>
                </a:lnTo>
                <a:lnTo>
                  <a:pt x="11404" y="73"/>
                </a:lnTo>
                <a:lnTo>
                  <a:pt x="11402" y="74"/>
                </a:lnTo>
                <a:lnTo>
                  <a:pt x="11401" y="76"/>
                </a:lnTo>
                <a:lnTo>
                  <a:pt x="11400" y="77"/>
                </a:lnTo>
                <a:lnTo>
                  <a:pt x="11397" y="81"/>
                </a:lnTo>
                <a:lnTo>
                  <a:pt x="11395" y="88"/>
                </a:lnTo>
                <a:lnTo>
                  <a:pt x="11394" y="91"/>
                </a:lnTo>
                <a:lnTo>
                  <a:pt x="11393" y="100"/>
                </a:lnTo>
                <a:lnTo>
                  <a:pt x="11392" y="109"/>
                </a:lnTo>
                <a:lnTo>
                  <a:pt x="11392" y="112"/>
                </a:lnTo>
                <a:lnTo>
                  <a:pt x="11392" y="122"/>
                </a:lnTo>
                <a:lnTo>
                  <a:pt x="11394" y="130"/>
                </a:lnTo>
                <a:lnTo>
                  <a:pt x="11395" y="133"/>
                </a:lnTo>
                <a:lnTo>
                  <a:pt x="11397" y="139"/>
                </a:lnTo>
                <a:lnTo>
                  <a:pt x="11399" y="144"/>
                </a:lnTo>
                <a:lnTo>
                  <a:pt x="11400" y="146"/>
                </a:lnTo>
                <a:lnTo>
                  <a:pt x="11402" y="147"/>
                </a:lnTo>
                <a:lnTo>
                  <a:pt x="11403" y="148"/>
                </a:lnTo>
                <a:lnTo>
                  <a:pt x="11388" y="1591"/>
                </a:lnTo>
                <a:lnTo>
                  <a:pt x="11385" y="1594"/>
                </a:lnTo>
                <a:lnTo>
                  <a:pt x="11381" y="1599"/>
                </a:lnTo>
                <a:lnTo>
                  <a:pt x="11378" y="1605"/>
                </a:lnTo>
                <a:lnTo>
                  <a:pt x="11376" y="1611"/>
                </a:lnTo>
                <a:lnTo>
                  <a:pt x="11373" y="1618"/>
                </a:lnTo>
                <a:lnTo>
                  <a:pt x="11371" y="1624"/>
                </a:lnTo>
                <a:lnTo>
                  <a:pt x="11371" y="1626"/>
                </a:lnTo>
                <a:lnTo>
                  <a:pt x="11369" y="1631"/>
                </a:lnTo>
                <a:lnTo>
                  <a:pt x="11367" y="1638"/>
                </a:lnTo>
                <a:lnTo>
                  <a:pt x="11367" y="1641"/>
                </a:lnTo>
                <a:lnTo>
                  <a:pt x="11366" y="1644"/>
                </a:lnTo>
                <a:lnTo>
                  <a:pt x="11365" y="1651"/>
                </a:lnTo>
                <a:lnTo>
                  <a:pt x="11365" y="1655"/>
                </a:lnTo>
                <a:lnTo>
                  <a:pt x="11364" y="1658"/>
                </a:lnTo>
                <a:lnTo>
                  <a:pt x="11363" y="1664"/>
                </a:lnTo>
                <a:lnTo>
                  <a:pt x="11363" y="1669"/>
                </a:lnTo>
                <a:lnTo>
                  <a:pt x="11362" y="1671"/>
                </a:lnTo>
                <a:lnTo>
                  <a:pt x="11362" y="1678"/>
                </a:lnTo>
                <a:lnTo>
                  <a:pt x="11362" y="1684"/>
                </a:lnTo>
                <a:lnTo>
                  <a:pt x="11361" y="1685"/>
                </a:lnTo>
                <a:lnTo>
                  <a:pt x="11361" y="1691"/>
                </a:lnTo>
                <a:lnTo>
                  <a:pt x="11361" y="1698"/>
                </a:lnTo>
                <a:lnTo>
                  <a:pt x="11360" y="1702"/>
                </a:lnTo>
                <a:lnTo>
                  <a:pt x="11360" y="1711"/>
                </a:lnTo>
                <a:lnTo>
                  <a:pt x="11360" y="1715"/>
                </a:lnTo>
                <a:lnTo>
                  <a:pt x="11361" y="1716"/>
                </a:lnTo>
                <a:lnTo>
                  <a:pt x="11361" y="1721"/>
                </a:lnTo>
                <a:lnTo>
                  <a:pt x="11361" y="1728"/>
                </a:lnTo>
                <a:lnTo>
                  <a:pt x="11362" y="1730"/>
                </a:lnTo>
                <a:lnTo>
                  <a:pt x="11362" y="1735"/>
                </a:lnTo>
                <a:lnTo>
                  <a:pt x="11362" y="1742"/>
                </a:lnTo>
                <a:lnTo>
                  <a:pt x="11363" y="1744"/>
                </a:lnTo>
                <a:lnTo>
                  <a:pt x="11363" y="1748"/>
                </a:lnTo>
                <a:lnTo>
                  <a:pt x="11364" y="1755"/>
                </a:lnTo>
                <a:lnTo>
                  <a:pt x="11365" y="1759"/>
                </a:lnTo>
                <a:lnTo>
                  <a:pt x="11365" y="1762"/>
                </a:lnTo>
                <a:lnTo>
                  <a:pt x="11366" y="1768"/>
                </a:lnTo>
                <a:lnTo>
                  <a:pt x="11367" y="1773"/>
                </a:lnTo>
                <a:lnTo>
                  <a:pt x="11367" y="1775"/>
                </a:lnTo>
                <a:lnTo>
                  <a:pt x="11369" y="1782"/>
                </a:lnTo>
                <a:lnTo>
                  <a:pt x="11371" y="1788"/>
                </a:lnTo>
                <a:lnTo>
                  <a:pt x="11373" y="1795"/>
                </a:lnTo>
                <a:lnTo>
                  <a:pt x="11375" y="1802"/>
                </a:lnTo>
                <a:lnTo>
                  <a:pt x="11380" y="1808"/>
                </a:lnTo>
                <a:lnTo>
                  <a:pt x="11386" y="1812"/>
                </a:lnTo>
                <a:lnTo>
                  <a:pt x="11385" y="1841"/>
                </a:lnTo>
                <a:lnTo>
                  <a:pt x="11380" y="1842"/>
                </a:lnTo>
                <a:lnTo>
                  <a:pt x="11380" y="1955"/>
                </a:lnTo>
                <a:lnTo>
                  <a:pt x="11378" y="1957"/>
                </a:lnTo>
                <a:lnTo>
                  <a:pt x="11378" y="1963"/>
                </a:lnTo>
                <a:lnTo>
                  <a:pt x="11374" y="1964"/>
                </a:lnTo>
                <a:lnTo>
                  <a:pt x="11374" y="1969"/>
                </a:lnTo>
                <a:lnTo>
                  <a:pt x="11373" y="1969"/>
                </a:lnTo>
                <a:lnTo>
                  <a:pt x="11373" y="1976"/>
                </a:lnTo>
                <a:lnTo>
                  <a:pt x="11369" y="1977"/>
                </a:lnTo>
                <a:lnTo>
                  <a:pt x="11369" y="1979"/>
                </a:lnTo>
                <a:lnTo>
                  <a:pt x="11368" y="1980"/>
                </a:lnTo>
                <a:lnTo>
                  <a:pt x="11367" y="1981"/>
                </a:lnTo>
                <a:lnTo>
                  <a:pt x="11366" y="1983"/>
                </a:lnTo>
                <a:lnTo>
                  <a:pt x="11366" y="1984"/>
                </a:lnTo>
                <a:lnTo>
                  <a:pt x="11366" y="1990"/>
                </a:lnTo>
                <a:lnTo>
                  <a:pt x="11361" y="1995"/>
                </a:lnTo>
                <a:lnTo>
                  <a:pt x="11361" y="2124"/>
                </a:lnTo>
                <a:lnTo>
                  <a:pt x="11354" y="2133"/>
                </a:lnTo>
                <a:lnTo>
                  <a:pt x="11354" y="2138"/>
                </a:lnTo>
                <a:lnTo>
                  <a:pt x="11345" y="2151"/>
                </a:lnTo>
                <a:lnTo>
                  <a:pt x="11344" y="2154"/>
                </a:lnTo>
                <a:lnTo>
                  <a:pt x="11344" y="2156"/>
                </a:lnTo>
                <a:lnTo>
                  <a:pt x="11344" y="2160"/>
                </a:lnTo>
                <a:lnTo>
                  <a:pt x="11336" y="2172"/>
                </a:lnTo>
                <a:lnTo>
                  <a:pt x="11333" y="2336"/>
                </a:lnTo>
                <a:lnTo>
                  <a:pt x="11299" y="2413"/>
                </a:lnTo>
                <a:lnTo>
                  <a:pt x="11294" y="2602"/>
                </a:lnTo>
                <a:lnTo>
                  <a:pt x="11266" y="2705"/>
                </a:lnTo>
                <a:lnTo>
                  <a:pt x="11256" y="3002"/>
                </a:lnTo>
                <a:lnTo>
                  <a:pt x="11247" y="3002"/>
                </a:lnTo>
                <a:lnTo>
                  <a:pt x="11247" y="3040"/>
                </a:lnTo>
                <a:lnTo>
                  <a:pt x="11241" y="3041"/>
                </a:lnTo>
                <a:lnTo>
                  <a:pt x="11233" y="3044"/>
                </a:lnTo>
                <a:lnTo>
                  <a:pt x="11225" y="3048"/>
                </a:lnTo>
                <a:lnTo>
                  <a:pt x="11220" y="3054"/>
                </a:lnTo>
                <a:lnTo>
                  <a:pt x="11217" y="3060"/>
                </a:lnTo>
                <a:lnTo>
                  <a:pt x="11216" y="3066"/>
                </a:lnTo>
                <a:lnTo>
                  <a:pt x="11216" y="3093"/>
                </a:lnTo>
                <a:lnTo>
                  <a:pt x="11193" y="3111"/>
                </a:lnTo>
                <a:lnTo>
                  <a:pt x="11193" y="3351"/>
                </a:lnTo>
                <a:lnTo>
                  <a:pt x="11225" y="3325"/>
                </a:lnTo>
                <a:lnTo>
                  <a:pt x="11225" y="3333"/>
                </a:lnTo>
                <a:lnTo>
                  <a:pt x="11203" y="3350"/>
                </a:lnTo>
                <a:lnTo>
                  <a:pt x="11203" y="3357"/>
                </a:lnTo>
                <a:lnTo>
                  <a:pt x="11184" y="3863"/>
                </a:lnTo>
                <a:lnTo>
                  <a:pt x="11176" y="3865"/>
                </a:lnTo>
                <a:lnTo>
                  <a:pt x="11167" y="3871"/>
                </a:lnTo>
                <a:lnTo>
                  <a:pt x="11160" y="3877"/>
                </a:lnTo>
                <a:lnTo>
                  <a:pt x="11156" y="3885"/>
                </a:lnTo>
                <a:lnTo>
                  <a:pt x="11155" y="3893"/>
                </a:lnTo>
                <a:lnTo>
                  <a:pt x="11155" y="3925"/>
                </a:lnTo>
                <a:lnTo>
                  <a:pt x="11123" y="3947"/>
                </a:lnTo>
                <a:lnTo>
                  <a:pt x="11123" y="4188"/>
                </a:lnTo>
                <a:lnTo>
                  <a:pt x="11132" y="4192"/>
                </a:lnTo>
                <a:lnTo>
                  <a:pt x="11114" y="4846"/>
                </a:lnTo>
                <a:lnTo>
                  <a:pt x="11104" y="4851"/>
                </a:lnTo>
                <a:lnTo>
                  <a:pt x="11096" y="4858"/>
                </a:lnTo>
                <a:lnTo>
                  <a:pt x="11091" y="4867"/>
                </a:lnTo>
                <a:lnTo>
                  <a:pt x="11090" y="4876"/>
                </a:lnTo>
                <a:lnTo>
                  <a:pt x="11090" y="4913"/>
                </a:lnTo>
                <a:lnTo>
                  <a:pt x="11051" y="4938"/>
                </a:lnTo>
                <a:lnTo>
                  <a:pt x="11051" y="5178"/>
                </a:lnTo>
                <a:lnTo>
                  <a:pt x="11062" y="5184"/>
                </a:lnTo>
                <a:lnTo>
                  <a:pt x="11045" y="6350"/>
                </a:lnTo>
                <a:lnTo>
                  <a:pt x="11041" y="6352"/>
                </a:lnTo>
                <a:lnTo>
                  <a:pt x="11031" y="6360"/>
                </a:lnTo>
                <a:lnTo>
                  <a:pt x="11025" y="6368"/>
                </a:lnTo>
                <a:lnTo>
                  <a:pt x="11023" y="6377"/>
                </a:lnTo>
                <a:lnTo>
                  <a:pt x="11023" y="6414"/>
                </a:lnTo>
                <a:lnTo>
                  <a:pt x="10977" y="6440"/>
                </a:lnTo>
                <a:lnTo>
                  <a:pt x="10977" y="6681"/>
                </a:lnTo>
                <a:lnTo>
                  <a:pt x="11000" y="6690"/>
                </a:lnTo>
                <a:lnTo>
                  <a:pt x="11000" y="8607"/>
                </a:lnTo>
                <a:lnTo>
                  <a:pt x="10954" y="8625"/>
                </a:lnTo>
                <a:lnTo>
                  <a:pt x="10954" y="8868"/>
                </a:lnTo>
                <a:lnTo>
                  <a:pt x="10977" y="8874"/>
                </a:lnTo>
                <a:lnTo>
                  <a:pt x="10977" y="11588"/>
                </a:lnTo>
                <a:lnTo>
                  <a:pt x="10606" y="11586"/>
                </a:lnTo>
                <a:lnTo>
                  <a:pt x="10604" y="11595"/>
                </a:lnTo>
                <a:lnTo>
                  <a:pt x="10559" y="11595"/>
                </a:lnTo>
                <a:lnTo>
                  <a:pt x="10558" y="11599"/>
                </a:lnTo>
                <a:lnTo>
                  <a:pt x="10558" y="11586"/>
                </a:lnTo>
                <a:lnTo>
                  <a:pt x="10183" y="11583"/>
                </a:lnTo>
                <a:lnTo>
                  <a:pt x="10187" y="8862"/>
                </a:lnTo>
                <a:lnTo>
                  <a:pt x="10210" y="8857"/>
                </a:lnTo>
                <a:lnTo>
                  <a:pt x="10210" y="8613"/>
                </a:lnTo>
                <a:lnTo>
                  <a:pt x="10168" y="8594"/>
                </a:lnTo>
                <a:lnTo>
                  <a:pt x="10168" y="8565"/>
                </a:lnTo>
                <a:lnTo>
                  <a:pt x="10167" y="8559"/>
                </a:lnTo>
                <a:lnTo>
                  <a:pt x="10164" y="8555"/>
                </a:lnTo>
                <a:lnTo>
                  <a:pt x="10167" y="6671"/>
                </a:lnTo>
                <a:lnTo>
                  <a:pt x="10190" y="6664"/>
                </a:lnTo>
                <a:lnTo>
                  <a:pt x="10190" y="6422"/>
                </a:lnTo>
                <a:lnTo>
                  <a:pt x="10150" y="6396"/>
                </a:lnTo>
                <a:lnTo>
                  <a:pt x="10150" y="6357"/>
                </a:lnTo>
                <a:lnTo>
                  <a:pt x="10149" y="6348"/>
                </a:lnTo>
                <a:lnTo>
                  <a:pt x="10144" y="6339"/>
                </a:lnTo>
                <a:lnTo>
                  <a:pt x="10135" y="6331"/>
                </a:lnTo>
                <a:lnTo>
                  <a:pt x="10122" y="6325"/>
                </a:lnTo>
                <a:lnTo>
                  <a:pt x="10107" y="5158"/>
                </a:lnTo>
                <a:lnTo>
                  <a:pt x="10118" y="5153"/>
                </a:lnTo>
                <a:lnTo>
                  <a:pt x="10119" y="4912"/>
                </a:lnTo>
                <a:lnTo>
                  <a:pt x="10085" y="4886"/>
                </a:lnTo>
                <a:lnTo>
                  <a:pt x="10085" y="4847"/>
                </a:lnTo>
                <a:lnTo>
                  <a:pt x="10085" y="4838"/>
                </a:lnTo>
                <a:lnTo>
                  <a:pt x="10080" y="4829"/>
                </a:lnTo>
                <a:lnTo>
                  <a:pt x="10072" y="4821"/>
                </a:lnTo>
                <a:lnTo>
                  <a:pt x="10061" y="4815"/>
                </a:lnTo>
                <a:lnTo>
                  <a:pt x="10056" y="4813"/>
                </a:lnTo>
                <a:lnTo>
                  <a:pt x="10038" y="4158"/>
                </a:lnTo>
                <a:lnTo>
                  <a:pt x="10047" y="4155"/>
                </a:lnTo>
                <a:lnTo>
                  <a:pt x="10047" y="3914"/>
                </a:lnTo>
                <a:lnTo>
                  <a:pt x="10020" y="3891"/>
                </a:lnTo>
                <a:lnTo>
                  <a:pt x="10020" y="3857"/>
                </a:lnTo>
                <a:lnTo>
                  <a:pt x="10019" y="3849"/>
                </a:lnTo>
                <a:lnTo>
                  <a:pt x="10016" y="3841"/>
                </a:lnTo>
                <a:lnTo>
                  <a:pt x="10009" y="3834"/>
                </a:lnTo>
                <a:lnTo>
                  <a:pt x="10000" y="3828"/>
                </a:lnTo>
                <a:lnTo>
                  <a:pt x="9989" y="3824"/>
                </a:lnTo>
                <a:lnTo>
                  <a:pt x="9986" y="3823"/>
                </a:lnTo>
                <a:lnTo>
                  <a:pt x="9985" y="3784"/>
                </a:lnTo>
                <a:lnTo>
                  <a:pt x="9985" y="3776"/>
                </a:lnTo>
                <a:lnTo>
                  <a:pt x="9984" y="3776"/>
                </a:lnTo>
                <a:lnTo>
                  <a:pt x="9968" y="3309"/>
                </a:lnTo>
                <a:lnTo>
                  <a:pt x="9968" y="3315"/>
                </a:lnTo>
                <a:lnTo>
                  <a:pt x="9978" y="3310"/>
                </a:lnTo>
                <a:lnTo>
                  <a:pt x="9979" y="3070"/>
                </a:lnTo>
                <a:lnTo>
                  <a:pt x="9958" y="3051"/>
                </a:lnTo>
                <a:lnTo>
                  <a:pt x="9958" y="3023"/>
                </a:lnTo>
                <a:lnTo>
                  <a:pt x="9958" y="3016"/>
                </a:lnTo>
                <a:lnTo>
                  <a:pt x="9955" y="3010"/>
                </a:lnTo>
                <a:lnTo>
                  <a:pt x="9950" y="3004"/>
                </a:lnTo>
                <a:lnTo>
                  <a:pt x="9943" y="2999"/>
                </a:lnTo>
                <a:lnTo>
                  <a:pt x="9935" y="2996"/>
                </a:lnTo>
                <a:lnTo>
                  <a:pt x="9931" y="2995"/>
                </a:lnTo>
                <a:lnTo>
                  <a:pt x="9931" y="2957"/>
                </a:lnTo>
                <a:lnTo>
                  <a:pt x="9915" y="2955"/>
                </a:lnTo>
                <a:lnTo>
                  <a:pt x="9906" y="2656"/>
                </a:lnTo>
                <a:lnTo>
                  <a:pt x="9878" y="2552"/>
                </a:lnTo>
                <a:lnTo>
                  <a:pt x="9873" y="2361"/>
                </a:lnTo>
                <a:lnTo>
                  <a:pt x="9863" y="2336"/>
                </a:lnTo>
                <a:lnTo>
                  <a:pt x="9862" y="2332"/>
                </a:lnTo>
                <a:lnTo>
                  <a:pt x="9861" y="2329"/>
                </a:lnTo>
                <a:lnTo>
                  <a:pt x="9849" y="2301"/>
                </a:lnTo>
                <a:lnTo>
                  <a:pt x="9849" y="2300"/>
                </a:lnTo>
                <a:lnTo>
                  <a:pt x="9839" y="2278"/>
                </a:lnTo>
                <a:lnTo>
                  <a:pt x="9836" y="2116"/>
                </a:lnTo>
                <a:lnTo>
                  <a:pt x="9829" y="2105"/>
                </a:lnTo>
                <a:lnTo>
                  <a:pt x="9829" y="2099"/>
                </a:lnTo>
                <a:lnTo>
                  <a:pt x="9829" y="2097"/>
                </a:lnTo>
                <a:lnTo>
                  <a:pt x="9828" y="2094"/>
                </a:lnTo>
                <a:lnTo>
                  <a:pt x="9820" y="2082"/>
                </a:lnTo>
                <a:lnTo>
                  <a:pt x="9820" y="2075"/>
                </a:lnTo>
                <a:lnTo>
                  <a:pt x="9811" y="2063"/>
                </a:lnTo>
                <a:lnTo>
                  <a:pt x="9812" y="1936"/>
                </a:lnTo>
                <a:lnTo>
                  <a:pt x="9807" y="1931"/>
                </a:lnTo>
                <a:lnTo>
                  <a:pt x="9807" y="1925"/>
                </a:lnTo>
                <a:lnTo>
                  <a:pt x="9807" y="1923"/>
                </a:lnTo>
                <a:lnTo>
                  <a:pt x="9806" y="1921"/>
                </a:lnTo>
                <a:lnTo>
                  <a:pt x="9805" y="1920"/>
                </a:lnTo>
                <a:lnTo>
                  <a:pt x="9804" y="1919"/>
                </a:lnTo>
                <a:lnTo>
                  <a:pt x="9803" y="1919"/>
                </a:lnTo>
                <a:lnTo>
                  <a:pt x="9803" y="1917"/>
                </a:lnTo>
                <a:lnTo>
                  <a:pt x="9801" y="1917"/>
                </a:lnTo>
                <a:lnTo>
                  <a:pt x="9801" y="1909"/>
                </a:lnTo>
                <a:lnTo>
                  <a:pt x="9799" y="1909"/>
                </a:lnTo>
                <a:lnTo>
                  <a:pt x="9799" y="1903"/>
                </a:lnTo>
                <a:lnTo>
                  <a:pt x="9796" y="1903"/>
                </a:lnTo>
                <a:lnTo>
                  <a:pt x="9796" y="1897"/>
                </a:lnTo>
                <a:lnTo>
                  <a:pt x="9794" y="1895"/>
                </a:lnTo>
                <a:lnTo>
                  <a:pt x="9793" y="1895"/>
                </a:lnTo>
                <a:lnTo>
                  <a:pt x="9792" y="1896"/>
                </a:lnTo>
                <a:lnTo>
                  <a:pt x="9792" y="1886"/>
                </a:lnTo>
                <a:lnTo>
                  <a:pt x="9790" y="1884"/>
                </a:lnTo>
                <a:lnTo>
                  <a:pt x="9788" y="1885"/>
                </a:lnTo>
                <a:lnTo>
                  <a:pt x="9787" y="1816"/>
                </a:lnTo>
                <a:lnTo>
                  <a:pt x="9787" y="1767"/>
                </a:lnTo>
                <a:lnTo>
                  <a:pt x="9787" y="1750"/>
                </a:lnTo>
                <a:lnTo>
                  <a:pt x="9789" y="1749"/>
                </a:lnTo>
                <a:lnTo>
                  <a:pt x="9795" y="1743"/>
                </a:lnTo>
                <a:lnTo>
                  <a:pt x="9798" y="1737"/>
                </a:lnTo>
                <a:lnTo>
                  <a:pt x="9800" y="1731"/>
                </a:lnTo>
                <a:lnTo>
                  <a:pt x="9801" y="1726"/>
                </a:lnTo>
                <a:lnTo>
                  <a:pt x="9802" y="1724"/>
                </a:lnTo>
                <a:lnTo>
                  <a:pt x="9804" y="1718"/>
                </a:lnTo>
                <a:lnTo>
                  <a:pt x="9806" y="1711"/>
                </a:lnTo>
                <a:lnTo>
                  <a:pt x="9806" y="1710"/>
                </a:lnTo>
                <a:lnTo>
                  <a:pt x="9807" y="1703"/>
                </a:lnTo>
                <a:lnTo>
                  <a:pt x="9808" y="1697"/>
                </a:lnTo>
                <a:lnTo>
                  <a:pt x="9808" y="1696"/>
                </a:lnTo>
                <a:lnTo>
                  <a:pt x="9809" y="1690"/>
                </a:lnTo>
                <a:lnTo>
                  <a:pt x="9810" y="1683"/>
                </a:lnTo>
                <a:lnTo>
                  <a:pt x="9810" y="1682"/>
                </a:lnTo>
                <a:lnTo>
                  <a:pt x="9811" y="1677"/>
                </a:lnTo>
                <a:lnTo>
                  <a:pt x="9812" y="1670"/>
                </a:lnTo>
                <a:lnTo>
                  <a:pt x="9811" y="1667"/>
                </a:lnTo>
                <a:lnTo>
                  <a:pt x="9812" y="1663"/>
                </a:lnTo>
                <a:lnTo>
                  <a:pt x="9812" y="1656"/>
                </a:lnTo>
                <a:lnTo>
                  <a:pt x="9812" y="1653"/>
                </a:lnTo>
                <a:lnTo>
                  <a:pt x="9813" y="1649"/>
                </a:lnTo>
                <a:lnTo>
                  <a:pt x="9813" y="1646"/>
                </a:lnTo>
                <a:lnTo>
                  <a:pt x="9813" y="1643"/>
                </a:lnTo>
                <a:lnTo>
                  <a:pt x="9812" y="1637"/>
                </a:lnTo>
                <a:lnTo>
                  <a:pt x="9812" y="1636"/>
                </a:lnTo>
                <a:lnTo>
                  <a:pt x="9812" y="1629"/>
                </a:lnTo>
                <a:lnTo>
                  <a:pt x="9811" y="1624"/>
                </a:lnTo>
                <a:lnTo>
                  <a:pt x="9812" y="1622"/>
                </a:lnTo>
                <a:lnTo>
                  <a:pt x="9811" y="1615"/>
                </a:lnTo>
                <a:lnTo>
                  <a:pt x="9810" y="1608"/>
                </a:lnTo>
                <a:lnTo>
                  <a:pt x="9811" y="1608"/>
                </a:lnTo>
                <a:lnTo>
                  <a:pt x="9809" y="1599"/>
                </a:lnTo>
                <a:lnTo>
                  <a:pt x="9808" y="1592"/>
                </a:lnTo>
                <a:lnTo>
                  <a:pt x="9807" y="1585"/>
                </a:lnTo>
                <a:lnTo>
                  <a:pt x="9806" y="1578"/>
                </a:lnTo>
                <a:lnTo>
                  <a:pt x="9805" y="1572"/>
                </a:lnTo>
                <a:lnTo>
                  <a:pt x="9803" y="1565"/>
                </a:lnTo>
                <a:lnTo>
                  <a:pt x="9802" y="1562"/>
                </a:lnTo>
                <a:lnTo>
                  <a:pt x="9801" y="1559"/>
                </a:lnTo>
                <a:lnTo>
                  <a:pt x="9799" y="1552"/>
                </a:lnTo>
                <a:lnTo>
                  <a:pt x="9797" y="1548"/>
                </a:lnTo>
                <a:lnTo>
                  <a:pt x="9797" y="1546"/>
                </a:lnTo>
                <a:lnTo>
                  <a:pt x="9794" y="1539"/>
                </a:lnTo>
                <a:lnTo>
                  <a:pt x="9791" y="1533"/>
                </a:lnTo>
                <a:lnTo>
                  <a:pt x="9786" y="1529"/>
                </a:lnTo>
                <a:lnTo>
                  <a:pt x="9785" y="1527"/>
                </a:lnTo>
                <a:lnTo>
                  <a:pt x="9772" y="76"/>
                </a:lnTo>
                <a:lnTo>
                  <a:pt x="9774" y="75"/>
                </a:lnTo>
                <a:lnTo>
                  <a:pt x="9775" y="74"/>
                </a:lnTo>
                <a:lnTo>
                  <a:pt x="9777" y="69"/>
                </a:lnTo>
                <a:lnTo>
                  <a:pt x="9779" y="67"/>
                </a:lnTo>
                <a:lnTo>
                  <a:pt x="9780" y="60"/>
                </a:lnTo>
                <a:lnTo>
                  <a:pt x="9781" y="58"/>
                </a:lnTo>
                <a:lnTo>
                  <a:pt x="9782" y="49"/>
                </a:lnTo>
                <a:lnTo>
                  <a:pt x="9783" y="39"/>
                </a:lnTo>
                <a:lnTo>
                  <a:pt x="9782" y="30"/>
                </a:lnTo>
                <a:lnTo>
                  <a:pt x="9782" y="27"/>
                </a:lnTo>
                <a:lnTo>
                  <a:pt x="9780" y="18"/>
                </a:lnTo>
                <a:lnTo>
                  <a:pt x="9778" y="11"/>
                </a:lnTo>
                <a:lnTo>
                  <a:pt x="9777" y="9"/>
                </a:lnTo>
                <a:lnTo>
                  <a:pt x="9774" y="4"/>
                </a:lnTo>
                <a:lnTo>
                  <a:pt x="9773" y="3"/>
                </a:lnTo>
                <a:lnTo>
                  <a:pt x="9772" y="2"/>
                </a:lnTo>
                <a:lnTo>
                  <a:pt x="9770" y="0"/>
                </a:lnTo>
                <a:lnTo>
                  <a:pt x="9769" y="0"/>
                </a:lnTo>
                <a:lnTo>
                  <a:pt x="9768" y="0"/>
                </a:lnTo>
                <a:lnTo>
                  <a:pt x="9767" y="0"/>
                </a:lnTo>
                <a:lnTo>
                  <a:pt x="9765" y="1"/>
                </a:lnTo>
                <a:lnTo>
                  <a:pt x="9764" y="2"/>
                </a:lnTo>
                <a:lnTo>
                  <a:pt x="9763" y="3"/>
                </a:lnTo>
                <a:lnTo>
                  <a:pt x="9760" y="7"/>
                </a:lnTo>
                <a:lnTo>
                  <a:pt x="9759" y="9"/>
                </a:lnTo>
                <a:lnTo>
                  <a:pt x="9757" y="16"/>
                </a:lnTo>
                <a:lnTo>
                  <a:pt x="9755" y="24"/>
                </a:lnTo>
                <a:lnTo>
                  <a:pt x="9755" y="27"/>
                </a:lnTo>
                <a:lnTo>
                  <a:pt x="9754" y="36"/>
                </a:lnTo>
                <a:lnTo>
                  <a:pt x="9755" y="46"/>
                </a:lnTo>
                <a:lnTo>
                  <a:pt x="9755" y="49"/>
                </a:lnTo>
                <a:lnTo>
                  <a:pt x="9756" y="58"/>
                </a:lnTo>
                <a:lnTo>
                  <a:pt x="9758" y="65"/>
                </a:lnTo>
                <a:lnTo>
                  <a:pt x="9759" y="68"/>
                </a:lnTo>
                <a:lnTo>
                  <a:pt x="9762" y="72"/>
                </a:lnTo>
                <a:lnTo>
                  <a:pt x="9763" y="74"/>
                </a:lnTo>
                <a:lnTo>
                  <a:pt x="9765" y="75"/>
                </a:lnTo>
                <a:lnTo>
                  <a:pt x="9765" y="76"/>
                </a:lnTo>
                <a:lnTo>
                  <a:pt x="9746" y="1525"/>
                </a:lnTo>
                <a:lnTo>
                  <a:pt x="9745" y="1525"/>
                </a:lnTo>
                <a:lnTo>
                  <a:pt x="9741" y="1530"/>
                </a:lnTo>
                <a:lnTo>
                  <a:pt x="9738" y="1535"/>
                </a:lnTo>
                <a:lnTo>
                  <a:pt x="9735" y="1541"/>
                </a:lnTo>
                <a:lnTo>
                  <a:pt x="9734" y="1543"/>
                </a:lnTo>
                <a:lnTo>
                  <a:pt x="9732" y="1547"/>
                </a:lnTo>
                <a:lnTo>
                  <a:pt x="9730" y="1553"/>
                </a:lnTo>
                <a:lnTo>
                  <a:pt x="9729" y="1557"/>
                </a:lnTo>
                <a:lnTo>
                  <a:pt x="9728" y="1559"/>
                </a:lnTo>
                <a:lnTo>
                  <a:pt x="9726" y="1566"/>
                </a:lnTo>
                <a:lnTo>
                  <a:pt x="9725" y="1572"/>
                </a:lnTo>
                <a:lnTo>
                  <a:pt x="9723" y="1580"/>
                </a:lnTo>
                <a:lnTo>
                  <a:pt x="9722" y="1588"/>
                </a:lnTo>
                <a:lnTo>
                  <a:pt x="9721" y="1594"/>
                </a:lnTo>
                <a:lnTo>
                  <a:pt x="9720" y="1601"/>
                </a:lnTo>
                <a:lnTo>
                  <a:pt x="9720" y="1602"/>
                </a:lnTo>
                <a:lnTo>
                  <a:pt x="9719" y="1608"/>
                </a:lnTo>
                <a:lnTo>
                  <a:pt x="9719" y="1614"/>
                </a:lnTo>
                <a:lnTo>
                  <a:pt x="9719" y="1617"/>
                </a:lnTo>
                <a:lnTo>
                  <a:pt x="9719" y="1621"/>
                </a:lnTo>
                <a:lnTo>
                  <a:pt x="9718" y="1628"/>
                </a:lnTo>
                <a:lnTo>
                  <a:pt x="9719" y="1631"/>
                </a:lnTo>
                <a:lnTo>
                  <a:pt x="9718" y="1635"/>
                </a:lnTo>
                <a:lnTo>
                  <a:pt x="9718" y="1638"/>
                </a:lnTo>
                <a:lnTo>
                  <a:pt x="9718" y="1642"/>
                </a:lnTo>
                <a:lnTo>
                  <a:pt x="9719" y="1647"/>
                </a:lnTo>
                <a:lnTo>
                  <a:pt x="9718" y="1649"/>
                </a:lnTo>
                <a:lnTo>
                  <a:pt x="9719" y="1655"/>
                </a:lnTo>
                <a:lnTo>
                  <a:pt x="9719" y="1660"/>
                </a:lnTo>
                <a:lnTo>
                  <a:pt x="9719" y="1662"/>
                </a:lnTo>
                <a:lnTo>
                  <a:pt x="9719" y="1670"/>
                </a:lnTo>
                <a:lnTo>
                  <a:pt x="9720" y="1676"/>
                </a:lnTo>
                <a:lnTo>
                  <a:pt x="9721" y="1685"/>
                </a:lnTo>
                <a:lnTo>
                  <a:pt x="9722" y="1692"/>
                </a:lnTo>
                <a:lnTo>
                  <a:pt x="9723" y="1698"/>
                </a:lnTo>
                <a:lnTo>
                  <a:pt x="9724" y="1706"/>
                </a:lnTo>
                <a:lnTo>
                  <a:pt x="9725" y="1706"/>
                </a:lnTo>
                <a:lnTo>
                  <a:pt x="9726" y="1712"/>
                </a:lnTo>
                <a:lnTo>
                  <a:pt x="9728" y="1719"/>
                </a:lnTo>
                <a:lnTo>
                  <a:pt x="9729" y="1721"/>
                </a:lnTo>
                <a:lnTo>
                  <a:pt x="9730" y="1725"/>
                </a:lnTo>
                <a:lnTo>
                  <a:pt x="9731" y="1732"/>
                </a:lnTo>
                <a:lnTo>
                  <a:pt x="9735" y="1739"/>
                </a:lnTo>
                <a:lnTo>
                  <a:pt x="9740" y="1744"/>
                </a:lnTo>
                <a:lnTo>
                  <a:pt x="9743" y="1747"/>
                </a:lnTo>
                <a:lnTo>
                  <a:pt x="9743" y="1774"/>
                </a:lnTo>
                <a:lnTo>
                  <a:pt x="9738" y="1773"/>
                </a:lnTo>
                <a:lnTo>
                  <a:pt x="9737" y="1776"/>
                </a:lnTo>
                <a:lnTo>
                  <a:pt x="9737" y="1895"/>
                </a:lnTo>
                <a:lnTo>
                  <a:pt x="9731" y="1895"/>
                </a:lnTo>
                <a:lnTo>
                  <a:pt x="9731" y="1897"/>
                </a:lnTo>
                <a:lnTo>
                  <a:pt x="9731" y="1908"/>
                </a:lnTo>
                <a:lnTo>
                  <a:pt x="9726" y="1907"/>
                </a:lnTo>
                <a:lnTo>
                  <a:pt x="9726" y="1909"/>
                </a:lnTo>
                <a:lnTo>
                  <a:pt x="9726" y="1912"/>
                </a:lnTo>
                <a:lnTo>
                  <a:pt x="9725" y="1914"/>
                </a:lnTo>
                <a:lnTo>
                  <a:pt x="9725" y="1919"/>
                </a:lnTo>
                <a:lnTo>
                  <a:pt x="9718" y="1924"/>
                </a:lnTo>
                <a:lnTo>
                  <a:pt x="9718" y="2062"/>
                </a:lnTo>
                <a:lnTo>
                  <a:pt x="9705" y="2079"/>
                </a:lnTo>
                <a:lnTo>
                  <a:pt x="9704" y="2080"/>
                </a:lnTo>
                <a:lnTo>
                  <a:pt x="9703" y="2082"/>
                </a:lnTo>
                <a:lnTo>
                  <a:pt x="9692" y="2097"/>
                </a:lnTo>
                <a:lnTo>
                  <a:pt x="9689" y="2262"/>
                </a:lnTo>
                <a:lnTo>
                  <a:pt x="9654" y="2334"/>
                </a:lnTo>
                <a:lnTo>
                  <a:pt x="9649" y="2523"/>
                </a:lnTo>
                <a:lnTo>
                  <a:pt x="9620" y="2621"/>
                </a:lnTo>
                <a:lnTo>
                  <a:pt x="9608" y="2957"/>
                </a:lnTo>
                <a:lnTo>
                  <a:pt x="9607" y="2957"/>
                </a:lnTo>
                <a:lnTo>
                  <a:pt x="9598" y="2958"/>
                </a:lnTo>
                <a:lnTo>
                  <a:pt x="9590" y="2961"/>
                </a:lnTo>
                <a:lnTo>
                  <a:pt x="9584" y="2966"/>
                </a:lnTo>
                <a:lnTo>
                  <a:pt x="9580" y="2971"/>
                </a:lnTo>
                <a:lnTo>
                  <a:pt x="9578" y="2978"/>
                </a:lnTo>
                <a:lnTo>
                  <a:pt x="9578" y="3001"/>
                </a:lnTo>
                <a:lnTo>
                  <a:pt x="9545" y="3018"/>
                </a:lnTo>
                <a:lnTo>
                  <a:pt x="9544" y="3260"/>
                </a:lnTo>
                <a:lnTo>
                  <a:pt x="9557" y="3253"/>
                </a:lnTo>
                <a:lnTo>
                  <a:pt x="9557" y="3260"/>
                </a:lnTo>
                <a:lnTo>
                  <a:pt x="9555" y="3261"/>
                </a:lnTo>
                <a:lnTo>
                  <a:pt x="9555" y="3269"/>
                </a:lnTo>
                <a:lnTo>
                  <a:pt x="9534" y="3781"/>
                </a:lnTo>
                <a:lnTo>
                  <a:pt x="9533" y="3781"/>
                </a:lnTo>
                <a:lnTo>
                  <a:pt x="9524" y="3787"/>
                </a:lnTo>
                <a:lnTo>
                  <a:pt x="9518" y="3794"/>
                </a:lnTo>
                <a:lnTo>
                  <a:pt x="9516" y="3801"/>
                </a:lnTo>
                <a:lnTo>
                  <a:pt x="9516" y="3830"/>
                </a:lnTo>
                <a:lnTo>
                  <a:pt x="9473" y="3851"/>
                </a:lnTo>
                <a:lnTo>
                  <a:pt x="9472" y="4093"/>
                </a:lnTo>
                <a:lnTo>
                  <a:pt x="9476" y="4092"/>
                </a:lnTo>
                <a:lnTo>
                  <a:pt x="9476" y="4259"/>
                </a:lnTo>
                <a:lnTo>
                  <a:pt x="9460" y="4768"/>
                </a:lnTo>
                <a:lnTo>
                  <a:pt x="9453" y="4776"/>
                </a:lnTo>
                <a:lnTo>
                  <a:pt x="9450" y="4785"/>
                </a:lnTo>
                <a:lnTo>
                  <a:pt x="9450" y="4817"/>
                </a:lnTo>
                <a:lnTo>
                  <a:pt x="9396" y="4841"/>
                </a:lnTo>
                <a:lnTo>
                  <a:pt x="9395" y="5084"/>
                </a:lnTo>
                <a:lnTo>
                  <a:pt x="9407" y="5092"/>
                </a:lnTo>
                <a:lnTo>
                  <a:pt x="9386" y="6285"/>
                </a:lnTo>
                <a:lnTo>
                  <a:pt x="9382" y="6294"/>
                </a:lnTo>
                <a:lnTo>
                  <a:pt x="9382" y="6327"/>
                </a:lnTo>
                <a:lnTo>
                  <a:pt x="9317" y="6350"/>
                </a:lnTo>
                <a:lnTo>
                  <a:pt x="9317" y="6595"/>
                </a:lnTo>
                <a:lnTo>
                  <a:pt x="9340" y="6608"/>
                </a:lnTo>
                <a:lnTo>
                  <a:pt x="9335" y="8549"/>
                </a:lnTo>
                <a:lnTo>
                  <a:pt x="9288" y="8561"/>
                </a:lnTo>
                <a:lnTo>
                  <a:pt x="9287" y="8807"/>
                </a:lnTo>
                <a:lnTo>
                  <a:pt x="9311" y="8816"/>
                </a:lnTo>
                <a:lnTo>
                  <a:pt x="9288" y="17241"/>
                </a:lnTo>
                <a:lnTo>
                  <a:pt x="8910" y="17328"/>
                </a:lnTo>
                <a:lnTo>
                  <a:pt x="8908" y="14158"/>
                </a:lnTo>
                <a:lnTo>
                  <a:pt x="8869" y="14147"/>
                </a:lnTo>
                <a:lnTo>
                  <a:pt x="8869" y="13469"/>
                </a:lnTo>
                <a:lnTo>
                  <a:pt x="8893" y="13467"/>
                </a:lnTo>
                <a:lnTo>
                  <a:pt x="8893" y="13459"/>
                </a:lnTo>
                <a:lnTo>
                  <a:pt x="8894" y="13458"/>
                </a:lnTo>
                <a:lnTo>
                  <a:pt x="8908" y="13459"/>
                </a:lnTo>
                <a:lnTo>
                  <a:pt x="8905" y="9283"/>
                </a:lnTo>
                <a:lnTo>
                  <a:pt x="8905" y="8997"/>
                </a:lnTo>
                <a:lnTo>
                  <a:pt x="8929" y="8987"/>
                </a:lnTo>
                <a:lnTo>
                  <a:pt x="8929" y="8908"/>
                </a:lnTo>
                <a:lnTo>
                  <a:pt x="8806" y="8879"/>
                </a:lnTo>
                <a:lnTo>
                  <a:pt x="8668" y="8859"/>
                </a:lnTo>
                <a:lnTo>
                  <a:pt x="8519" y="8849"/>
                </a:lnTo>
                <a:lnTo>
                  <a:pt x="8367" y="8849"/>
                </a:lnTo>
                <a:lnTo>
                  <a:pt x="8294" y="8855"/>
                </a:lnTo>
                <a:lnTo>
                  <a:pt x="8294" y="9226"/>
                </a:lnTo>
                <a:lnTo>
                  <a:pt x="8221" y="9231"/>
                </a:lnTo>
                <a:lnTo>
                  <a:pt x="8200" y="9234"/>
                </a:lnTo>
                <a:lnTo>
                  <a:pt x="8200" y="9729"/>
                </a:lnTo>
                <a:lnTo>
                  <a:pt x="8200" y="9781"/>
                </a:lnTo>
                <a:lnTo>
                  <a:pt x="8200" y="9914"/>
                </a:lnTo>
                <a:lnTo>
                  <a:pt x="8119" y="9923"/>
                </a:lnTo>
                <a:lnTo>
                  <a:pt x="8119" y="10601"/>
                </a:lnTo>
                <a:lnTo>
                  <a:pt x="8089" y="10603"/>
                </a:lnTo>
                <a:lnTo>
                  <a:pt x="8014" y="10613"/>
                </a:lnTo>
                <a:lnTo>
                  <a:pt x="8014" y="11035"/>
                </a:lnTo>
                <a:lnTo>
                  <a:pt x="7978" y="11038"/>
                </a:lnTo>
                <a:lnTo>
                  <a:pt x="7949" y="11042"/>
                </a:lnTo>
                <a:lnTo>
                  <a:pt x="7949" y="11427"/>
                </a:lnTo>
                <a:lnTo>
                  <a:pt x="7894" y="11432"/>
                </a:lnTo>
                <a:lnTo>
                  <a:pt x="7891" y="13413"/>
                </a:lnTo>
                <a:lnTo>
                  <a:pt x="7597" y="13361"/>
                </a:lnTo>
                <a:lnTo>
                  <a:pt x="7568" y="13367"/>
                </a:lnTo>
                <a:lnTo>
                  <a:pt x="7568" y="13591"/>
                </a:lnTo>
                <a:lnTo>
                  <a:pt x="7558" y="13589"/>
                </a:lnTo>
                <a:lnTo>
                  <a:pt x="7348" y="13626"/>
                </a:lnTo>
                <a:lnTo>
                  <a:pt x="7346" y="13523"/>
                </a:lnTo>
                <a:lnTo>
                  <a:pt x="7228" y="13499"/>
                </a:lnTo>
                <a:lnTo>
                  <a:pt x="7227" y="11976"/>
                </a:lnTo>
                <a:lnTo>
                  <a:pt x="7220" y="11978"/>
                </a:lnTo>
                <a:lnTo>
                  <a:pt x="6871" y="11898"/>
                </a:lnTo>
                <a:lnTo>
                  <a:pt x="6849" y="11891"/>
                </a:lnTo>
                <a:lnTo>
                  <a:pt x="5812" y="12214"/>
                </a:lnTo>
                <a:lnTo>
                  <a:pt x="5810" y="14307"/>
                </a:lnTo>
                <a:lnTo>
                  <a:pt x="5520" y="14307"/>
                </a:lnTo>
                <a:lnTo>
                  <a:pt x="5520" y="12747"/>
                </a:lnTo>
                <a:lnTo>
                  <a:pt x="5519" y="12747"/>
                </a:lnTo>
                <a:lnTo>
                  <a:pt x="5519" y="11628"/>
                </a:lnTo>
                <a:lnTo>
                  <a:pt x="5519" y="10839"/>
                </a:lnTo>
                <a:lnTo>
                  <a:pt x="5517" y="10839"/>
                </a:lnTo>
                <a:lnTo>
                  <a:pt x="5517" y="10414"/>
                </a:lnTo>
                <a:lnTo>
                  <a:pt x="5491" y="10414"/>
                </a:lnTo>
                <a:lnTo>
                  <a:pt x="5491" y="10407"/>
                </a:lnTo>
                <a:lnTo>
                  <a:pt x="5445" y="10407"/>
                </a:lnTo>
                <a:lnTo>
                  <a:pt x="5445" y="10124"/>
                </a:lnTo>
                <a:lnTo>
                  <a:pt x="5392" y="10124"/>
                </a:lnTo>
                <a:lnTo>
                  <a:pt x="5391" y="10128"/>
                </a:lnTo>
                <a:lnTo>
                  <a:pt x="5391" y="10407"/>
                </a:lnTo>
                <a:lnTo>
                  <a:pt x="5373" y="10407"/>
                </a:lnTo>
                <a:lnTo>
                  <a:pt x="5373" y="10287"/>
                </a:lnTo>
                <a:lnTo>
                  <a:pt x="5344" y="10287"/>
                </a:lnTo>
                <a:lnTo>
                  <a:pt x="5344" y="9994"/>
                </a:lnTo>
                <a:lnTo>
                  <a:pt x="5313" y="9994"/>
                </a:lnTo>
                <a:lnTo>
                  <a:pt x="5313" y="9797"/>
                </a:lnTo>
                <a:lnTo>
                  <a:pt x="5271" y="9797"/>
                </a:lnTo>
                <a:lnTo>
                  <a:pt x="5271" y="9794"/>
                </a:lnTo>
                <a:lnTo>
                  <a:pt x="5183" y="9794"/>
                </a:lnTo>
                <a:lnTo>
                  <a:pt x="5183" y="9795"/>
                </a:lnTo>
                <a:lnTo>
                  <a:pt x="5183" y="9801"/>
                </a:lnTo>
                <a:lnTo>
                  <a:pt x="5182" y="9801"/>
                </a:lnTo>
                <a:lnTo>
                  <a:pt x="5182" y="9797"/>
                </a:lnTo>
                <a:lnTo>
                  <a:pt x="5142" y="9797"/>
                </a:lnTo>
                <a:lnTo>
                  <a:pt x="5141" y="9800"/>
                </a:lnTo>
                <a:lnTo>
                  <a:pt x="5141" y="9994"/>
                </a:lnTo>
                <a:lnTo>
                  <a:pt x="5114" y="9994"/>
                </a:lnTo>
                <a:lnTo>
                  <a:pt x="5110" y="10003"/>
                </a:lnTo>
                <a:lnTo>
                  <a:pt x="5110" y="10287"/>
                </a:lnTo>
                <a:lnTo>
                  <a:pt x="5092" y="10287"/>
                </a:lnTo>
                <a:lnTo>
                  <a:pt x="5084" y="10302"/>
                </a:lnTo>
                <a:lnTo>
                  <a:pt x="5084" y="10407"/>
                </a:lnTo>
                <a:lnTo>
                  <a:pt x="5062" y="10407"/>
                </a:lnTo>
                <a:lnTo>
                  <a:pt x="5062" y="10124"/>
                </a:lnTo>
                <a:lnTo>
                  <a:pt x="5001" y="10124"/>
                </a:lnTo>
                <a:lnTo>
                  <a:pt x="4999" y="10128"/>
                </a:lnTo>
                <a:lnTo>
                  <a:pt x="4999" y="10407"/>
                </a:lnTo>
                <a:lnTo>
                  <a:pt x="4948" y="10407"/>
                </a:lnTo>
                <a:lnTo>
                  <a:pt x="4945" y="10413"/>
                </a:lnTo>
                <a:lnTo>
                  <a:pt x="4915" y="10413"/>
                </a:lnTo>
                <a:lnTo>
                  <a:pt x="4911" y="10420"/>
                </a:lnTo>
                <a:lnTo>
                  <a:pt x="4911" y="10848"/>
                </a:lnTo>
                <a:lnTo>
                  <a:pt x="4910" y="10851"/>
                </a:lnTo>
                <a:lnTo>
                  <a:pt x="4910" y="11641"/>
                </a:lnTo>
                <a:lnTo>
                  <a:pt x="4909" y="11643"/>
                </a:lnTo>
                <a:lnTo>
                  <a:pt x="4909" y="12763"/>
                </a:lnTo>
                <a:lnTo>
                  <a:pt x="4909" y="12765"/>
                </a:lnTo>
                <a:lnTo>
                  <a:pt x="4909" y="14498"/>
                </a:lnTo>
                <a:lnTo>
                  <a:pt x="4908" y="14500"/>
                </a:lnTo>
                <a:lnTo>
                  <a:pt x="4908" y="16895"/>
                </a:lnTo>
                <a:lnTo>
                  <a:pt x="4938" y="16895"/>
                </a:lnTo>
                <a:lnTo>
                  <a:pt x="4938" y="16897"/>
                </a:lnTo>
                <a:lnTo>
                  <a:pt x="4939" y="16897"/>
                </a:lnTo>
                <a:lnTo>
                  <a:pt x="4939" y="17276"/>
                </a:lnTo>
                <a:lnTo>
                  <a:pt x="4934" y="17276"/>
                </a:lnTo>
                <a:lnTo>
                  <a:pt x="4930" y="17277"/>
                </a:lnTo>
                <a:lnTo>
                  <a:pt x="4930" y="17294"/>
                </a:lnTo>
                <a:lnTo>
                  <a:pt x="4925" y="17295"/>
                </a:lnTo>
                <a:lnTo>
                  <a:pt x="4922" y="17295"/>
                </a:lnTo>
                <a:lnTo>
                  <a:pt x="4922" y="17872"/>
                </a:lnTo>
                <a:lnTo>
                  <a:pt x="4855" y="17872"/>
                </a:lnTo>
                <a:lnTo>
                  <a:pt x="4855" y="17828"/>
                </a:lnTo>
                <a:lnTo>
                  <a:pt x="4861" y="17801"/>
                </a:lnTo>
                <a:lnTo>
                  <a:pt x="4860" y="17801"/>
                </a:lnTo>
                <a:lnTo>
                  <a:pt x="4857" y="17801"/>
                </a:lnTo>
                <a:lnTo>
                  <a:pt x="4853" y="17800"/>
                </a:lnTo>
                <a:lnTo>
                  <a:pt x="4851" y="17800"/>
                </a:lnTo>
                <a:lnTo>
                  <a:pt x="4852" y="17626"/>
                </a:lnTo>
                <a:lnTo>
                  <a:pt x="4854" y="17625"/>
                </a:lnTo>
                <a:lnTo>
                  <a:pt x="4858" y="17617"/>
                </a:lnTo>
                <a:lnTo>
                  <a:pt x="4858" y="17608"/>
                </a:lnTo>
                <a:lnTo>
                  <a:pt x="4852" y="17607"/>
                </a:lnTo>
                <a:lnTo>
                  <a:pt x="4852" y="17594"/>
                </a:lnTo>
                <a:lnTo>
                  <a:pt x="4846" y="17572"/>
                </a:lnTo>
                <a:lnTo>
                  <a:pt x="4846" y="17560"/>
                </a:lnTo>
                <a:lnTo>
                  <a:pt x="4844" y="17548"/>
                </a:lnTo>
                <a:lnTo>
                  <a:pt x="4843" y="17548"/>
                </a:lnTo>
                <a:lnTo>
                  <a:pt x="4843" y="17541"/>
                </a:lnTo>
                <a:lnTo>
                  <a:pt x="4842" y="17541"/>
                </a:lnTo>
                <a:lnTo>
                  <a:pt x="4840" y="17451"/>
                </a:lnTo>
                <a:lnTo>
                  <a:pt x="4839" y="17451"/>
                </a:lnTo>
                <a:lnTo>
                  <a:pt x="4838" y="17451"/>
                </a:lnTo>
                <a:lnTo>
                  <a:pt x="4836" y="17541"/>
                </a:lnTo>
                <a:lnTo>
                  <a:pt x="4835" y="17541"/>
                </a:lnTo>
                <a:lnTo>
                  <a:pt x="4834" y="17548"/>
                </a:lnTo>
                <a:lnTo>
                  <a:pt x="4833" y="17548"/>
                </a:lnTo>
                <a:lnTo>
                  <a:pt x="4831" y="17560"/>
                </a:lnTo>
                <a:lnTo>
                  <a:pt x="4831" y="17572"/>
                </a:lnTo>
                <a:lnTo>
                  <a:pt x="4826" y="17594"/>
                </a:lnTo>
                <a:lnTo>
                  <a:pt x="4826" y="17607"/>
                </a:lnTo>
                <a:lnTo>
                  <a:pt x="4825" y="17607"/>
                </a:lnTo>
                <a:lnTo>
                  <a:pt x="4820" y="17608"/>
                </a:lnTo>
                <a:lnTo>
                  <a:pt x="4820" y="17617"/>
                </a:lnTo>
                <a:lnTo>
                  <a:pt x="4824" y="17625"/>
                </a:lnTo>
                <a:lnTo>
                  <a:pt x="4826" y="17625"/>
                </a:lnTo>
                <a:lnTo>
                  <a:pt x="4826" y="17800"/>
                </a:lnTo>
                <a:lnTo>
                  <a:pt x="4825" y="17800"/>
                </a:lnTo>
                <a:lnTo>
                  <a:pt x="4820" y="17800"/>
                </a:lnTo>
                <a:lnTo>
                  <a:pt x="4817" y="17801"/>
                </a:lnTo>
                <a:lnTo>
                  <a:pt x="4815" y="17801"/>
                </a:lnTo>
                <a:lnTo>
                  <a:pt x="4822" y="17828"/>
                </a:lnTo>
                <a:lnTo>
                  <a:pt x="4822" y="17872"/>
                </a:lnTo>
                <a:lnTo>
                  <a:pt x="4674" y="17872"/>
                </a:lnTo>
                <a:lnTo>
                  <a:pt x="4674" y="17857"/>
                </a:lnTo>
                <a:lnTo>
                  <a:pt x="4675" y="17829"/>
                </a:lnTo>
                <a:lnTo>
                  <a:pt x="4681" y="17802"/>
                </a:lnTo>
                <a:lnTo>
                  <a:pt x="4680" y="17802"/>
                </a:lnTo>
                <a:lnTo>
                  <a:pt x="4677" y="17802"/>
                </a:lnTo>
                <a:lnTo>
                  <a:pt x="4673" y="17801"/>
                </a:lnTo>
                <a:lnTo>
                  <a:pt x="4673" y="17688"/>
                </a:lnTo>
                <a:lnTo>
                  <a:pt x="4675" y="17688"/>
                </a:lnTo>
                <a:lnTo>
                  <a:pt x="4675" y="17680"/>
                </a:lnTo>
                <a:lnTo>
                  <a:pt x="4674" y="17680"/>
                </a:lnTo>
                <a:lnTo>
                  <a:pt x="4672" y="17680"/>
                </a:lnTo>
                <a:lnTo>
                  <a:pt x="4669" y="17680"/>
                </a:lnTo>
                <a:lnTo>
                  <a:pt x="4670" y="17507"/>
                </a:lnTo>
                <a:lnTo>
                  <a:pt x="4674" y="17507"/>
                </a:lnTo>
                <a:lnTo>
                  <a:pt x="4677" y="17497"/>
                </a:lnTo>
                <a:lnTo>
                  <a:pt x="4677" y="17488"/>
                </a:lnTo>
                <a:lnTo>
                  <a:pt x="4675" y="17488"/>
                </a:lnTo>
                <a:lnTo>
                  <a:pt x="4670" y="17488"/>
                </a:lnTo>
                <a:lnTo>
                  <a:pt x="4670" y="17475"/>
                </a:lnTo>
                <a:lnTo>
                  <a:pt x="4665" y="17453"/>
                </a:lnTo>
                <a:lnTo>
                  <a:pt x="4665" y="17440"/>
                </a:lnTo>
                <a:lnTo>
                  <a:pt x="4653" y="17440"/>
                </a:lnTo>
                <a:lnTo>
                  <a:pt x="4655" y="17428"/>
                </a:lnTo>
                <a:lnTo>
                  <a:pt x="4656" y="17428"/>
                </a:lnTo>
                <a:lnTo>
                  <a:pt x="4657" y="17428"/>
                </a:lnTo>
                <a:lnTo>
                  <a:pt x="4658" y="17428"/>
                </a:lnTo>
                <a:lnTo>
                  <a:pt x="4659" y="17428"/>
                </a:lnTo>
                <a:lnTo>
                  <a:pt x="4660" y="17428"/>
                </a:lnTo>
                <a:lnTo>
                  <a:pt x="4660" y="17420"/>
                </a:lnTo>
                <a:lnTo>
                  <a:pt x="4659" y="17420"/>
                </a:lnTo>
                <a:lnTo>
                  <a:pt x="4658" y="17420"/>
                </a:lnTo>
                <a:lnTo>
                  <a:pt x="4657" y="17420"/>
                </a:lnTo>
                <a:lnTo>
                  <a:pt x="4658" y="17330"/>
                </a:lnTo>
                <a:lnTo>
                  <a:pt x="4656" y="17420"/>
                </a:lnTo>
                <a:lnTo>
                  <a:pt x="4655" y="17420"/>
                </a:lnTo>
                <a:lnTo>
                  <a:pt x="4654" y="17428"/>
                </a:lnTo>
                <a:lnTo>
                  <a:pt x="4652" y="17440"/>
                </a:lnTo>
                <a:lnTo>
                  <a:pt x="4652" y="17453"/>
                </a:lnTo>
                <a:lnTo>
                  <a:pt x="4647" y="17474"/>
                </a:lnTo>
                <a:lnTo>
                  <a:pt x="4647" y="17488"/>
                </a:lnTo>
                <a:lnTo>
                  <a:pt x="4640" y="17488"/>
                </a:lnTo>
                <a:lnTo>
                  <a:pt x="4640" y="17497"/>
                </a:lnTo>
                <a:lnTo>
                  <a:pt x="4644" y="17506"/>
                </a:lnTo>
                <a:lnTo>
                  <a:pt x="4646" y="17507"/>
                </a:lnTo>
                <a:lnTo>
                  <a:pt x="4647" y="17507"/>
                </a:lnTo>
                <a:lnTo>
                  <a:pt x="4647" y="17680"/>
                </a:lnTo>
                <a:lnTo>
                  <a:pt x="4645" y="17680"/>
                </a:lnTo>
                <a:lnTo>
                  <a:pt x="4643" y="17680"/>
                </a:lnTo>
                <a:lnTo>
                  <a:pt x="4641" y="17680"/>
                </a:lnTo>
                <a:lnTo>
                  <a:pt x="4641" y="17688"/>
                </a:lnTo>
                <a:lnTo>
                  <a:pt x="4642" y="17688"/>
                </a:lnTo>
                <a:lnTo>
                  <a:pt x="4643" y="17688"/>
                </a:lnTo>
                <a:lnTo>
                  <a:pt x="4643" y="17801"/>
                </a:lnTo>
                <a:lnTo>
                  <a:pt x="4640" y="17802"/>
                </a:lnTo>
                <a:lnTo>
                  <a:pt x="4637" y="17802"/>
                </a:lnTo>
                <a:lnTo>
                  <a:pt x="4611" y="17802"/>
                </a:lnTo>
                <a:lnTo>
                  <a:pt x="4600" y="17768"/>
                </a:lnTo>
                <a:lnTo>
                  <a:pt x="4586" y="17739"/>
                </a:lnTo>
                <a:lnTo>
                  <a:pt x="4571" y="17715"/>
                </a:lnTo>
                <a:lnTo>
                  <a:pt x="4555" y="17698"/>
                </a:lnTo>
                <a:lnTo>
                  <a:pt x="4539" y="17688"/>
                </a:lnTo>
                <a:lnTo>
                  <a:pt x="4538" y="17688"/>
                </a:lnTo>
                <a:lnTo>
                  <a:pt x="4521" y="17684"/>
                </a:lnTo>
                <a:lnTo>
                  <a:pt x="4504" y="17688"/>
                </a:lnTo>
                <a:lnTo>
                  <a:pt x="4487" y="17698"/>
                </a:lnTo>
                <a:lnTo>
                  <a:pt x="4471" y="17715"/>
                </a:lnTo>
                <a:lnTo>
                  <a:pt x="4456" y="17738"/>
                </a:lnTo>
                <a:lnTo>
                  <a:pt x="4443" y="17767"/>
                </a:lnTo>
                <a:lnTo>
                  <a:pt x="4431" y="17802"/>
                </a:lnTo>
                <a:lnTo>
                  <a:pt x="4408" y="17802"/>
                </a:lnTo>
                <a:lnTo>
                  <a:pt x="4407" y="17802"/>
                </a:lnTo>
                <a:lnTo>
                  <a:pt x="4403" y="17802"/>
                </a:lnTo>
                <a:lnTo>
                  <a:pt x="4403" y="17688"/>
                </a:lnTo>
                <a:lnTo>
                  <a:pt x="4404" y="17688"/>
                </a:lnTo>
                <a:lnTo>
                  <a:pt x="4405" y="17688"/>
                </a:lnTo>
                <a:lnTo>
                  <a:pt x="4405" y="17680"/>
                </a:lnTo>
                <a:lnTo>
                  <a:pt x="4404" y="17680"/>
                </a:lnTo>
                <a:lnTo>
                  <a:pt x="4402" y="17680"/>
                </a:lnTo>
                <a:lnTo>
                  <a:pt x="4399" y="17680"/>
                </a:lnTo>
                <a:lnTo>
                  <a:pt x="4399" y="17507"/>
                </a:lnTo>
                <a:lnTo>
                  <a:pt x="4403" y="17507"/>
                </a:lnTo>
                <a:lnTo>
                  <a:pt x="4407" y="17497"/>
                </a:lnTo>
                <a:lnTo>
                  <a:pt x="4407" y="17488"/>
                </a:lnTo>
                <a:lnTo>
                  <a:pt x="4405" y="17488"/>
                </a:lnTo>
                <a:lnTo>
                  <a:pt x="4399" y="17488"/>
                </a:lnTo>
                <a:lnTo>
                  <a:pt x="4399" y="17475"/>
                </a:lnTo>
                <a:lnTo>
                  <a:pt x="4395" y="17453"/>
                </a:lnTo>
                <a:lnTo>
                  <a:pt x="4395" y="17440"/>
                </a:lnTo>
                <a:lnTo>
                  <a:pt x="4383" y="17440"/>
                </a:lnTo>
                <a:lnTo>
                  <a:pt x="4384" y="17428"/>
                </a:lnTo>
                <a:lnTo>
                  <a:pt x="4385" y="17428"/>
                </a:lnTo>
                <a:lnTo>
                  <a:pt x="4386" y="17428"/>
                </a:lnTo>
                <a:lnTo>
                  <a:pt x="4387" y="17428"/>
                </a:lnTo>
                <a:lnTo>
                  <a:pt x="4388" y="17428"/>
                </a:lnTo>
                <a:lnTo>
                  <a:pt x="4389" y="17428"/>
                </a:lnTo>
                <a:lnTo>
                  <a:pt x="4389" y="17420"/>
                </a:lnTo>
                <a:lnTo>
                  <a:pt x="4388" y="17420"/>
                </a:lnTo>
                <a:lnTo>
                  <a:pt x="4387" y="17420"/>
                </a:lnTo>
                <a:lnTo>
                  <a:pt x="4386" y="17420"/>
                </a:lnTo>
                <a:lnTo>
                  <a:pt x="4388" y="17330"/>
                </a:lnTo>
                <a:lnTo>
                  <a:pt x="4386" y="17420"/>
                </a:lnTo>
                <a:lnTo>
                  <a:pt x="4385" y="17420"/>
                </a:lnTo>
                <a:lnTo>
                  <a:pt x="4384" y="17420"/>
                </a:lnTo>
                <a:lnTo>
                  <a:pt x="4384" y="17428"/>
                </a:lnTo>
                <a:lnTo>
                  <a:pt x="4383" y="17428"/>
                </a:lnTo>
                <a:lnTo>
                  <a:pt x="4381" y="17440"/>
                </a:lnTo>
                <a:lnTo>
                  <a:pt x="4381" y="17453"/>
                </a:lnTo>
                <a:lnTo>
                  <a:pt x="4377" y="17475"/>
                </a:lnTo>
                <a:lnTo>
                  <a:pt x="4377" y="17488"/>
                </a:lnTo>
                <a:lnTo>
                  <a:pt x="4370" y="17488"/>
                </a:lnTo>
                <a:lnTo>
                  <a:pt x="4370" y="17497"/>
                </a:lnTo>
                <a:lnTo>
                  <a:pt x="4373" y="17506"/>
                </a:lnTo>
                <a:lnTo>
                  <a:pt x="4375" y="17507"/>
                </a:lnTo>
                <a:lnTo>
                  <a:pt x="4377" y="17507"/>
                </a:lnTo>
                <a:lnTo>
                  <a:pt x="4377" y="17680"/>
                </a:lnTo>
                <a:lnTo>
                  <a:pt x="4375" y="17680"/>
                </a:lnTo>
                <a:lnTo>
                  <a:pt x="4372" y="17680"/>
                </a:lnTo>
                <a:lnTo>
                  <a:pt x="4371" y="17680"/>
                </a:lnTo>
                <a:lnTo>
                  <a:pt x="4370" y="17680"/>
                </a:lnTo>
                <a:lnTo>
                  <a:pt x="4370" y="17688"/>
                </a:lnTo>
                <a:lnTo>
                  <a:pt x="4371" y="17688"/>
                </a:lnTo>
                <a:lnTo>
                  <a:pt x="4373" y="17688"/>
                </a:lnTo>
                <a:lnTo>
                  <a:pt x="4372" y="17802"/>
                </a:lnTo>
                <a:lnTo>
                  <a:pt x="4370" y="17802"/>
                </a:lnTo>
                <a:lnTo>
                  <a:pt x="4366" y="17802"/>
                </a:lnTo>
                <a:lnTo>
                  <a:pt x="4365" y="17802"/>
                </a:lnTo>
                <a:lnTo>
                  <a:pt x="4364" y="17802"/>
                </a:lnTo>
                <a:lnTo>
                  <a:pt x="4371" y="17829"/>
                </a:lnTo>
                <a:lnTo>
                  <a:pt x="4371" y="17857"/>
                </a:lnTo>
                <a:lnTo>
                  <a:pt x="4371" y="17872"/>
                </a:lnTo>
                <a:lnTo>
                  <a:pt x="4205" y="17872"/>
                </a:lnTo>
                <a:lnTo>
                  <a:pt x="4205" y="17828"/>
                </a:lnTo>
                <a:lnTo>
                  <a:pt x="4211" y="17801"/>
                </a:lnTo>
                <a:lnTo>
                  <a:pt x="4210" y="17801"/>
                </a:lnTo>
                <a:lnTo>
                  <a:pt x="4208" y="17801"/>
                </a:lnTo>
                <a:lnTo>
                  <a:pt x="4204" y="17801"/>
                </a:lnTo>
                <a:lnTo>
                  <a:pt x="4201" y="17801"/>
                </a:lnTo>
                <a:lnTo>
                  <a:pt x="4201" y="17626"/>
                </a:lnTo>
                <a:lnTo>
                  <a:pt x="4203" y="17626"/>
                </a:lnTo>
                <a:lnTo>
                  <a:pt x="4207" y="17617"/>
                </a:lnTo>
                <a:lnTo>
                  <a:pt x="4207" y="17608"/>
                </a:lnTo>
                <a:lnTo>
                  <a:pt x="4202" y="17608"/>
                </a:lnTo>
                <a:lnTo>
                  <a:pt x="4201" y="17608"/>
                </a:lnTo>
                <a:lnTo>
                  <a:pt x="4201" y="17594"/>
                </a:lnTo>
                <a:lnTo>
                  <a:pt x="4195" y="17573"/>
                </a:lnTo>
                <a:lnTo>
                  <a:pt x="4195" y="17560"/>
                </a:lnTo>
                <a:lnTo>
                  <a:pt x="4195" y="17558"/>
                </a:lnTo>
                <a:lnTo>
                  <a:pt x="4198" y="16119"/>
                </a:lnTo>
                <a:lnTo>
                  <a:pt x="4114" y="15431"/>
                </a:lnTo>
                <a:lnTo>
                  <a:pt x="3920" y="15428"/>
                </a:lnTo>
                <a:lnTo>
                  <a:pt x="3821" y="15966"/>
                </a:lnTo>
                <a:lnTo>
                  <a:pt x="3821" y="15612"/>
                </a:lnTo>
                <a:lnTo>
                  <a:pt x="3597" y="15337"/>
                </a:lnTo>
                <a:lnTo>
                  <a:pt x="3597" y="14708"/>
                </a:lnTo>
                <a:lnTo>
                  <a:pt x="3284" y="14704"/>
                </a:lnTo>
                <a:lnTo>
                  <a:pt x="3290" y="16918"/>
                </a:lnTo>
                <a:lnTo>
                  <a:pt x="3266" y="16917"/>
                </a:lnTo>
                <a:lnTo>
                  <a:pt x="2998" y="16908"/>
                </a:lnTo>
                <a:lnTo>
                  <a:pt x="2624" y="16897"/>
                </a:lnTo>
                <a:lnTo>
                  <a:pt x="2550" y="16329"/>
                </a:lnTo>
                <a:lnTo>
                  <a:pt x="2445" y="16322"/>
                </a:lnTo>
                <a:lnTo>
                  <a:pt x="2189" y="16308"/>
                </a:lnTo>
                <a:lnTo>
                  <a:pt x="1440" y="16266"/>
                </a:lnTo>
                <a:lnTo>
                  <a:pt x="1260" y="16644"/>
                </a:lnTo>
                <a:lnTo>
                  <a:pt x="1233" y="16700"/>
                </a:lnTo>
                <a:lnTo>
                  <a:pt x="1141" y="16893"/>
                </a:lnTo>
                <a:lnTo>
                  <a:pt x="1141" y="16913"/>
                </a:lnTo>
                <a:lnTo>
                  <a:pt x="1078" y="16912"/>
                </a:lnTo>
                <a:lnTo>
                  <a:pt x="908" y="16907"/>
                </a:lnTo>
                <a:lnTo>
                  <a:pt x="694" y="17333"/>
                </a:lnTo>
                <a:lnTo>
                  <a:pt x="662" y="17397"/>
                </a:lnTo>
                <a:lnTo>
                  <a:pt x="553" y="17617"/>
                </a:lnTo>
                <a:lnTo>
                  <a:pt x="641" y="17621"/>
                </a:lnTo>
                <a:lnTo>
                  <a:pt x="642" y="17874"/>
                </a:lnTo>
                <a:lnTo>
                  <a:pt x="411" y="17874"/>
                </a:lnTo>
                <a:lnTo>
                  <a:pt x="411" y="17873"/>
                </a:lnTo>
                <a:lnTo>
                  <a:pt x="409" y="17595"/>
                </a:lnTo>
                <a:lnTo>
                  <a:pt x="413" y="17595"/>
                </a:lnTo>
                <a:lnTo>
                  <a:pt x="413" y="17594"/>
                </a:lnTo>
                <a:lnTo>
                  <a:pt x="416" y="17594"/>
                </a:lnTo>
                <a:lnTo>
                  <a:pt x="413" y="17580"/>
                </a:lnTo>
                <a:lnTo>
                  <a:pt x="415" y="17566"/>
                </a:lnTo>
                <a:lnTo>
                  <a:pt x="423" y="17549"/>
                </a:lnTo>
                <a:lnTo>
                  <a:pt x="436" y="17539"/>
                </a:lnTo>
                <a:lnTo>
                  <a:pt x="436" y="17536"/>
                </a:lnTo>
                <a:lnTo>
                  <a:pt x="436" y="17534"/>
                </a:lnTo>
                <a:lnTo>
                  <a:pt x="436" y="17532"/>
                </a:lnTo>
                <a:lnTo>
                  <a:pt x="437" y="17530"/>
                </a:lnTo>
                <a:lnTo>
                  <a:pt x="438" y="17531"/>
                </a:lnTo>
                <a:lnTo>
                  <a:pt x="439" y="17532"/>
                </a:lnTo>
                <a:lnTo>
                  <a:pt x="443" y="17532"/>
                </a:lnTo>
                <a:lnTo>
                  <a:pt x="452" y="17530"/>
                </a:lnTo>
                <a:lnTo>
                  <a:pt x="453" y="17525"/>
                </a:lnTo>
                <a:lnTo>
                  <a:pt x="455" y="17520"/>
                </a:lnTo>
                <a:lnTo>
                  <a:pt x="456" y="17516"/>
                </a:lnTo>
                <a:lnTo>
                  <a:pt x="457" y="17512"/>
                </a:lnTo>
                <a:lnTo>
                  <a:pt x="459" y="17508"/>
                </a:lnTo>
                <a:lnTo>
                  <a:pt x="460" y="17505"/>
                </a:lnTo>
                <a:lnTo>
                  <a:pt x="462" y="17502"/>
                </a:lnTo>
                <a:lnTo>
                  <a:pt x="464" y="17500"/>
                </a:lnTo>
                <a:lnTo>
                  <a:pt x="466" y="17498"/>
                </a:lnTo>
                <a:lnTo>
                  <a:pt x="468" y="17497"/>
                </a:lnTo>
                <a:lnTo>
                  <a:pt x="470" y="17496"/>
                </a:lnTo>
                <a:lnTo>
                  <a:pt x="472" y="17496"/>
                </a:lnTo>
                <a:lnTo>
                  <a:pt x="472" y="17484"/>
                </a:lnTo>
                <a:lnTo>
                  <a:pt x="472" y="17476"/>
                </a:lnTo>
                <a:lnTo>
                  <a:pt x="408" y="17451"/>
                </a:lnTo>
                <a:lnTo>
                  <a:pt x="407" y="17354"/>
                </a:lnTo>
                <a:lnTo>
                  <a:pt x="406" y="17335"/>
                </a:lnTo>
                <a:lnTo>
                  <a:pt x="403" y="17335"/>
                </a:lnTo>
                <a:lnTo>
                  <a:pt x="401" y="17144"/>
                </a:lnTo>
                <a:lnTo>
                  <a:pt x="403" y="17136"/>
                </a:lnTo>
                <a:lnTo>
                  <a:pt x="402" y="17136"/>
                </a:lnTo>
                <a:lnTo>
                  <a:pt x="400" y="17136"/>
                </a:lnTo>
                <a:lnTo>
                  <a:pt x="400" y="17124"/>
                </a:lnTo>
                <a:lnTo>
                  <a:pt x="403" y="17115"/>
                </a:lnTo>
                <a:lnTo>
                  <a:pt x="400" y="17108"/>
                </a:lnTo>
                <a:lnTo>
                  <a:pt x="400" y="17100"/>
                </a:lnTo>
                <a:lnTo>
                  <a:pt x="399" y="17100"/>
                </a:lnTo>
                <a:lnTo>
                  <a:pt x="399" y="17099"/>
                </a:lnTo>
                <a:lnTo>
                  <a:pt x="400" y="17096"/>
                </a:lnTo>
                <a:lnTo>
                  <a:pt x="401" y="17094"/>
                </a:lnTo>
                <a:lnTo>
                  <a:pt x="401" y="17091"/>
                </a:lnTo>
                <a:lnTo>
                  <a:pt x="401" y="17089"/>
                </a:lnTo>
                <a:lnTo>
                  <a:pt x="401" y="17086"/>
                </a:lnTo>
                <a:lnTo>
                  <a:pt x="401" y="17083"/>
                </a:lnTo>
                <a:lnTo>
                  <a:pt x="400" y="17081"/>
                </a:lnTo>
                <a:lnTo>
                  <a:pt x="399" y="17079"/>
                </a:lnTo>
                <a:lnTo>
                  <a:pt x="399" y="17078"/>
                </a:lnTo>
                <a:lnTo>
                  <a:pt x="397" y="17049"/>
                </a:lnTo>
                <a:lnTo>
                  <a:pt x="396" y="17049"/>
                </a:lnTo>
                <a:lnTo>
                  <a:pt x="395" y="17071"/>
                </a:lnTo>
                <a:lnTo>
                  <a:pt x="393" y="17047"/>
                </a:lnTo>
                <a:lnTo>
                  <a:pt x="392" y="17047"/>
                </a:lnTo>
                <a:lnTo>
                  <a:pt x="391" y="17076"/>
                </a:lnTo>
                <a:lnTo>
                  <a:pt x="391" y="17077"/>
                </a:lnTo>
                <a:lnTo>
                  <a:pt x="390" y="17079"/>
                </a:lnTo>
                <a:lnTo>
                  <a:pt x="389" y="17081"/>
                </a:lnTo>
                <a:lnTo>
                  <a:pt x="389" y="17084"/>
                </a:lnTo>
                <a:lnTo>
                  <a:pt x="389" y="17087"/>
                </a:lnTo>
                <a:lnTo>
                  <a:pt x="389" y="17090"/>
                </a:lnTo>
                <a:lnTo>
                  <a:pt x="390" y="17093"/>
                </a:lnTo>
                <a:lnTo>
                  <a:pt x="390" y="17095"/>
                </a:lnTo>
                <a:lnTo>
                  <a:pt x="391" y="17096"/>
                </a:lnTo>
                <a:lnTo>
                  <a:pt x="391" y="17098"/>
                </a:lnTo>
                <a:lnTo>
                  <a:pt x="391" y="17107"/>
                </a:lnTo>
                <a:lnTo>
                  <a:pt x="388" y="17113"/>
                </a:lnTo>
                <a:lnTo>
                  <a:pt x="391" y="17122"/>
                </a:lnTo>
                <a:lnTo>
                  <a:pt x="391" y="17135"/>
                </a:lnTo>
                <a:lnTo>
                  <a:pt x="390" y="17135"/>
                </a:lnTo>
                <a:lnTo>
                  <a:pt x="389" y="17135"/>
                </a:lnTo>
                <a:lnTo>
                  <a:pt x="388" y="17135"/>
                </a:lnTo>
                <a:lnTo>
                  <a:pt x="390" y="17142"/>
                </a:lnTo>
                <a:lnTo>
                  <a:pt x="392" y="17334"/>
                </a:lnTo>
                <a:lnTo>
                  <a:pt x="389" y="17334"/>
                </a:lnTo>
                <a:lnTo>
                  <a:pt x="389" y="17353"/>
                </a:lnTo>
                <a:lnTo>
                  <a:pt x="386" y="17353"/>
                </a:lnTo>
                <a:lnTo>
                  <a:pt x="385" y="17288"/>
                </a:lnTo>
                <a:lnTo>
                  <a:pt x="380" y="17288"/>
                </a:lnTo>
                <a:lnTo>
                  <a:pt x="373" y="17288"/>
                </a:lnTo>
                <a:lnTo>
                  <a:pt x="377" y="17264"/>
                </a:lnTo>
                <a:lnTo>
                  <a:pt x="380" y="17239"/>
                </a:lnTo>
                <a:lnTo>
                  <a:pt x="381" y="17213"/>
                </a:lnTo>
                <a:lnTo>
                  <a:pt x="380" y="17187"/>
                </a:lnTo>
                <a:lnTo>
                  <a:pt x="378" y="17161"/>
                </a:lnTo>
                <a:lnTo>
                  <a:pt x="374" y="17136"/>
                </a:lnTo>
                <a:lnTo>
                  <a:pt x="369" y="17113"/>
                </a:lnTo>
                <a:lnTo>
                  <a:pt x="363" y="17094"/>
                </a:lnTo>
                <a:lnTo>
                  <a:pt x="363" y="17093"/>
                </a:lnTo>
                <a:lnTo>
                  <a:pt x="364" y="17089"/>
                </a:lnTo>
                <a:lnTo>
                  <a:pt x="363" y="17087"/>
                </a:lnTo>
                <a:lnTo>
                  <a:pt x="363" y="17084"/>
                </a:lnTo>
                <a:lnTo>
                  <a:pt x="362" y="17082"/>
                </a:lnTo>
                <a:lnTo>
                  <a:pt x="361" y="17080"/>
                </a:lnTo>
                <a:lnTo>
                  <a:pt x="361" y="17078"/>
                </a:lnTo>
                <a:lnTo>
                  <a:pt x="359" y="17050"/>
                </a:lnTo>
                <a:lnTo>
                  <a:pt x="358" y="17050"/>
                </a:lnTo>
                <a:lnTo>
                  <a:pt x="357" y="17078"/>
                </a:lnTo>
                <a:lnTo>
                  <a:pt x="357" y="17080"/>
                </a:lnTo>
                <a:lnTo>
                  <a:pt x="354" y="17075"/>
                </a:lnTo>
                <a:lnTo>
                  <a:pt x="351" y="17068"/>
                </a:lnTo>
                <a:lnTo>
                  <a:pt x="349" y="17046"/>
                </a:lnTo>
                <a:lnTo>
                  <a:pt x="348" y="17046"/>
                </a:lnTo>
                <a:lnTo>
                  <a:pt x="347" y="17063"/>
                </a:lnTo>
                <a:lnTo>
                  <a:pt x="346" y="17060"/>
                </a:lnTo>
                <a:lnTo>
                  <a:pt x="344" y="17058"/>
                </a:lnTo>
                <a:lnTo>
                  <a:pt x="343" y="17009"/>
                </a:lnTo>
                <a:lnTo>
                  <a:pt x="342" y="17008"/>
                </a:lnTo>
                <a:lnTo>
                  <a:pt x="341" y="17008"/>
                </a:lnTo>
                <a:lnTo>
                  <a:pt x="341" y="17004"/>
                </a:lnTo>
                <a:lnTo>
                  <a:pt x="341" y="16998"/>
                </a:lnTo>
                <a:lnTo>
                  <a:pt x="341" y="16991"/>
                </a:lnTo>
                <a:lnTo>
                  <a:pt x="340" y="16985"/>
                </a:lnTo>
                <a:lnTo>
                  <a:pt x="338" y="16981"/>
                </a:lnTo>
                <a:lnTo>
                  <a:pt x="336" y="16977"/>
                </a:lnTo>
                <a:lnTo>
                  <a:pt x="331" y="16971"/>
                </a:lnTo>
                <a:lnTo>
                  <a:pt x="332" y="16971"/>
                </a:lnTo>
                <a:lnTo>
                  <a:pt x="334" y="16970"/>
                </a:lnTo>
                <a:lnTo>
                  <a:pt x="335" y="16968"/>
                </a:lnTo>
                <a:lnTo>
                  <a:pt x="335" y="16966"/>
                </a:lnTo>
                <a:lnTo>
                  <a:pt x="336" y="16963"/>
                </a:lnTo>
                <a:lnTo>
                  <a:pt x="336" y="16960"/>
                </a:lnTo>
                <a:lnTo>
                  <a:pt x="336" y="16957"/>
                </a:lnTo>
                <a:lnTo>
                  <a:pt x="335" y="16954"/>
                </a:lnTo>
                <a:lnTo>
                  <a:pt x="334" y="16952"/>
                </a:lnTo>
                <a:lnTo>
                  <a:pt x="333" y="16950"/>
                </a:lnTo>
                <a:lnTo>
                  <a:pt x="332" y="16949"/>
                </a:lnTo>
                <a:lnTo>
                  <a:pt x="331" y="16949"/>
                </a:lnTo>
                <a:lnTo>
                  <a:pt x="330" y="16949"/>
                </a:lnTo>
                <a:lnTo>
                  <a:pt x="331" y="16925"/>
                </a:lnTo>
                <a:lnTo>
                  <a:pt x="330" y="16925"/>
                </a:lnTo>
                <a:lnTo>
                  <a:pt x="329" y="16925"/>
                </a:lnTo>
                <a:lnTo>
                  <a:pt x="328" y="16925"/>
                </a:lnTo>
                <a:lnTo>
                  <a:pt x="329" y="16917"/>
                </a:lnTo>
                <a:lnTo>
                  <a:pt x="325" y="16794"/>
                </a:lnTo>
                <a:lnTo>
                  <a:pt x="324" y="16794"/>
                </a:lnTo>
                <a:lnTo>
                  <a:pt x="323" y="16794"/>
                </a:lnTo>
                <a:lnTo>
                  <a:pt x="322" y="16794"/>
                </a:lnTo>
                <a:lnTo>
                  <a:pt x="321" y="16917"/>
                </a:lnTo>
                <a:lnTo>
                  <a:pt x="322" y="16925"/>
                </a:lnTo>
                <a:lnTo>
                  <a:pt x="321" y="16925"/>
                </a:lnTo>
                <a:lnTo>
                  <a:pt x="320" y="16925"/>
                </a:lnTo>
                <a:lnTo>
                  <a:pt x="319" y="16925"/>
                </a:lnTo>
                <a:lnTo>
                  <a:pt x="318" y="16925"/>
                </a:lnTo>
                <a:lnTo>
                  <a:pt x="320" y="16949"/>
                </a:lnTo>
                <a:lnTo>
                  <a:pt x="319" y="16949"/>
                </a:lnTo>
                <a:lnTo>
                  <a:pt x="318" y="16949"/>
                </a:lnTo>
                <a:lnTo>
                  <a:pt x="317" y="16950"/>
                </a:lnTo>
                <a:lnTo>
                  <a:pt x="316" y="16952"/>
                </a:lnTo>
                <a:lnTo>
                  <a:pt x="315" y="16954"/>
                </a:lnTo>
                <a:lnTo>
                  <a:pt x="315" y="16957"/>
                </a:lnTo>
                <a:lnTo>
                  <a:pt x="314" y="16960"/>
                </a:lnTo>
                <a:lnTo>
                  <a:pt x="315" y="16963"/>
                </a:lnTo>
                <a:lnTo>
                  <a:pt x="315" y="16966"/>
                </a:lnTo>
                <a:lnTo>
                  <a:pt x="316" y="16968"/>
                </a:lnTo>
                <a:lnTo>
                  <a:pt x="317" y="16970"/>
                </a:lnTo>
                <a:lnTo>
                  <a:pt x="318" y="16971"/>
                </a:lnTo>
                <a:lnTo>
                  <a:pt x="319" y="16971"/>
                </a:lnTo>
                <a:lnTo>
                  <a:pt x="318" y="16973"/>
                </a:lnTo>
                <a:lnTo>
                  <a:pt x="317" y="16974"/>
                </a:lnTo>
                <a:lnTo>
                  <a:pt x="315" y="16976"/>
                </a:lnTo>
                <a:lnTo>
                  <a:pt x="313" y="16980"/>
                </a:lnTo>
                <a:lnTo>
                  <a:pt x="311" y="16985"/>
                </a:lnTo>
                <a:lnTo>
                  <a:pt x="310" y="16991"/>
                </a:lnTo>
                <a:lnTo>
                  <a:pt x="310" y="16997"/>
                </a:lnTo>
                <a:lnTo>
                  <a:pt x="310" y="17004"/>
                </a:lnTo>
                <a:lnTo>
                  <a:pt x="311" y="17008"/>
                </a:lnTo>
                <a:lnTo>
                  <a:pt x="310" y="17008"/>
                </a:lnTo>
                <a:lnTo>
                  <a:pt x="308" y="17008"/>
                </a:lnTo>
                <a:lnTo>
                  <a:pt x="309" y="17058"/>
                </a:lnTo>
                <a:lnTo>
                  <a:pt x="307" y="17060"/>
                </a:lnTo>
                <a:lnTo>
                  <a:pt x="303" y="17066"/>
                </a:lnTo>
                <a:lnTo>
                  <a:pt x="302" y="17050"/>
                </a:lnTo>
                <a:lnTo>
                  <a:pt x="301" y="17050"/>
                </a:lnTo>
                <a:lnTo>
                  <a:pt x="300" y="17071"/>
                </a:lnTo>
                <a:lnTo>
                  <a:pt x="298" y="17074"/>
                </a:lnTo>
                <a:lnTo>
                  <a:pt x="297" y="17077"/>
                </a:lnTo>
                <a:lnTo>
                  <a:pt x="296" y="17075"/>
                </a:lnTo>
                <a:lnTo>
                  <a:pt x="296" y="17073"/>
                </a:lnTo>
                <a:lnTo>
                  <a:pt x="294" y="17045"/>
                </a:lnTo>
                <a:lnTo>
                  <a:pt x="293" y="17045"/>
                </a:lnTo>
                <a:lnTo>
                  <a:pt x="291" y="17073"/>
                </a:lnTo>
                <a:lnTo>
                  <a:pt x="291" y="17075"/>
                </a:lnTo>
                <a:lnTo>
                  <a:pt x="292" y="17075"/>
                </a:lnTo>
                <a:lnTo>
                  <a:pt x="291" y="17075"/>
                </a:lnTo>
                <a:lnTo>
                  <a:pt x="291" y="17077"/>
                </a:lnTo>
                <a:lnTo>
                  <a:pt x="290" y="17079"/>
                </a:lnTo>
                <a:lnTo>
                  <a:pt x="289" y="17082"/>
                </a:lnTo>
                <a:lnTo>
                  <a:pt x="289" y="17085"/>
                </a:lnTo>
                <a:lnTo>
                  <a:pt x="290" y="17088"/>
                </a:lnTo>
                <a:lnTo>
                  <a:pt x="290" y="17090"/>
                </a:lnTo>
                <a:lnTo>
                  <a:pt x="290" y="17091"/>
                </a:lnTo>
                <a:lnTo>
                  <a:pt x="284" y="17112"/>
                </a:lnTo>
                <a:lnTo>
                  <a:pt x="279" y="17135"/>
                </a:lnTo>
                <a:lnTo>
                  <a:pt x="276" y="17160"/>
                </a:lnTo>
                <a:lnTo>
                  <a:pt x="274" y="17186"/>
                </a:lnTo>
                <a:lnTo>
                  <a:pt x="274" y="17212"/>
                </a:lnTo>
                <a:lnTo>
                  <a:pt x="276" y="17239"/>
                </a:lnTo>
                <a:lnTo>
                  <a:pt x="279" y="17264"/>
                </a:lnTo>
                <a:lnTo>
                  <a:pt x="283" y="17288"/>
                </a:lnTo>
                <a:lnTo>
                  <a:pt x="281" y="17288"/>
                </a:lnTo>
                <a:lnTo>
                  <a:pt x="274" y="17288"/>
                </a:lnTo>
                <a:lnTo>
                  <a:pt x="271" y="17288"/>
                </a:lnTo>
                <a:lnTo>
                  <a:pt x="271" y="17353"/>
                </a:lnTo>
                <a:lnTo>
                  <a:pt x="270" y="17353"/>
                </a:lnTo>
                <a:lnTo>
                  <a:pt x="270" y="17334"/>
                </a:lnTo>
                <a:lnTo>
                  <a:pt x="266" y="17334"/>
                </a:lnTo>
                <a:lnTo>
                  <a:pt x="265" y="17143"/>
                </a:lnTo>
                <a:lnTo>
                  <a:pt x="264" y="17143"/>
                </a:lnTo>
                <a:lnTo>
                  <a:pt x="266" y="17135"/>
                </a:lnTo>
                <a:lnTo>
                  <a:pt x="265" y="17135"/>
                </a:lnTo>
                <a:lnTo>
                  <a:pt x="264" y="17135"/>
                </a:lnTo>
                <a:lnTo>
                  <a:pt x="263" y="17135"/>
                </a:lnTo>
                <a:lnTo>
                  <a:pt x="263" y="17123"/>
                </a:lnTo>
                <a:lnTo>
                  <a:pt x="266" y="17113"/>
                </a:lnTo>
                <a:lnTo>
                  <a:pt x="263" y="17107"/>
                </a:lnTo>
                <a:lnTo>
                  <a:pt x="263" y="17099"/>
                </a:lnTo>
                <a:lnTo>
                  <a:pt x="262" y="17099"/>
                </a:lnTo>
                <a:lnTo>
                  <a:pt x="262" y="17097"/>
                </a:lnTo>
                <a:lnTo>
                  <a:pt x="263" y="17095"/>
                </a:lnTo>
                <a:lnTo>
                  <a:pt x="264" y="17093"/>
                </a:lnTo>
                <a:lnTo>
                  <a:pt x="264" y="17090"/>
                </a:lnTo>
                <a:lnTo>
                  <a:pt x="264" y="17087"/>
                </a:lnTo>
                <a:lnTo>
                  <a:pt x="264" y="17085"/>
                </a:lnTo>
                <a:lnTo>
                  <a:pt x="264" y="17082"/>
                </a:lnTo>
                <a:lnTo>
                  <a:pt x="263" y="17079"/>
                </a:lnTo>
                <a:lnTo>
                  <a:pt x="262" y="17078"/>
                </a:lnTo>
                <a:lnTo>
                  <a:pt x="262" y="17076"/>
                </a:lnTo>
                <a:lnTo>
                  <a:pt x="260" y="17048"/>
                </a:lnTo>
                <a:lnTo>
                  <a:pt x="259" y="17048"/>
                </a:lnTo>
                <a:lnTo>
                  <a:pt x="258" y="17073"/>
                </a:lnTo>
                <a:lnTo>
                  <a:pt x="256" y="17046"/>
                </a:lnTo>
                <a:lnTo>
                  <a:pt x="255" y="17046"/>
                </a:lnTo>
                <a:lnTo>
                  <a:pt x="254" y="17074"/>
                </a:lnTo>
                <a:lnTo>
                  <a:pt x="254" y="17076"/>
                </a:lnTo>
                <a:lnTo>
                  <a:pt x="253" y="17078"/>
                </a:lnTo>
                <a:lnTo>
                  <a:pt x="252" y="17080"/>
                </a:lnTo>
                <a:lnTo>
                  <a:pt x="252" y="17083"/>
                </a:lnTo>
                <a:lnTo>
                  <a:pt x="252" y="17085"/>
                </a:lnTo>
                <a:lnTo>
                  <a:pt x="252" y="17089"/>
                </a:lnTo>
                <a:lnTo>
                  <a:pt x="252" y="17091"/>
                </a:lnTo>
                <a:lnTo>
                  <a:pt x="253" y="17094"/>
                </a:lnTo>
                <a:lnTo>
                  <a:pt x="254" y="17095"/>
                </a:lnTo>
                <a:lnTo>
                  <a:pt x="254" y="17097"/>
                </a:lnTo>
                <a:lnTo>
                  <a:pt x="253" y="17097"/>
                </a:lnTo>
                <a:lnTo>
                  <a:pt x="253" y="17106"/>
                </a:lnTo>
                <a:lnTo>
                  <a:pt x="251" y="17112"/>
                </a:lnTo>
                <a:lnTo>
                  <a:pt x="254" y="17121"/>
                </a:lnTo>
                <a:lnTo>
                  <a:pt x="254" y="17134"/>
                </a:lnTo>
                <a:lnTo>
                  <a:pt x="253" y="17134"/>
                </a:lnTo>
                <a:lnTo>
                  <a:pt x="252" y="17134"/>
                </a:lnTo>
                <a:lnTo>
                  <a:pt x="251" y="17134"/>
                </a:lnTo>
                <a:lnTo>
                  <a:pt x="253" y="17141"/>
                </a:lnTo>
                <a:lnTo>
                  <a:pt x="255" y="17334"/>
                </a:lnTo>
                <a:lnTo>
                  <a:pt x="251" y="17334"/>
                </a:lnTo>
                <a:lnTo>
                  <a:pt x="251" y="17353"/>
                </a:lnTo>
                <a:lnTo>
                  <a:pt x="250" y="17353"/>
                </a:lnTo>
                <a:lnTo>
                  <a:pt x="251" y="17451"/>
                </a:lnTo>
                <a:lnTo>
                  <a:pt x="250" y="17451"/>
                </a:lnTo>
                <a:lnTo>
                  <a:pt x="248" y="17451"/>
                </a:lnTo>
                <a:lnTo>
                  <a:pt x="247" y="17348"/>
                </a:lnTo>
                <a:lnTo>
                  <a:pt x="244" y="17348"/>
                </a:lnTo>
                <a:lnTo>
                  <a:pt x="243" y="17328"/>
                </a:lnTo>
                <a:lnTo>
                  <a:pt x="241" y="17328"/>
                </a:lnTo>
                <a:lnTo>
                  <a:pt x="239" y="17127"/>
                </a:lnTo>
                <a:lnTo>
                  <a:pt x="241" y="17119"/>
                </a:lnTo>
                <a:lnTo>
                  <a:pt x="240" y="17119"/>
                </a:lnTo>
                <a:lnTo>
                  <a:pt x="238" y="17119"/>
                </a:lnTo>
                <a:lnTo>
                  <a:pt x="238" y="17106"/>
                </a:lnTo>
                <a:lnTo>
                  <a:pt x="241" y="17096"/>
                </a:lnTo>
                <a:lnTo>
                  <a:pt x="238" y="17089"/>
                </a:lnTo>
                <a:lnTo>
                  <a:pt x="238" y="17081"/>
                </a:lnTo>
                <a:lnTo>
                  <a:pt x="237" y="17081"/>
                </a:lnTo>
                <a:lnTo>
                  <a:pt x="237" y="17079"/>
                </a:lnTo>
                <a:lnTo>
                  <a:pt x="238" y="17077"/>
                </a:lnTo>
                <a:lnTo>
                  <a:pt x="239" y="17075"/>
                </a:lnTo>
                <a:lnTo>
                  <a:pt x="240" y="17072"/>
                </a:lnTo>
                <a:lnTo>
                  <a:pt x="240" y="17068"/>
                </a:lnTo>
                <a:lnTo>
                  <a:pt x="240" y="17066"/>
                </a:lnTo>
                <a:lnTo>
                  <a:pt x="239" y="17062"/>
                </a:lnTo>
                <a:lnTo>
                  <a:pt x="238" y="17060"/>
                </a:lnTo>
                <a:lnTo>
                  <a:pt x="237" y="17058"/>
                </a:lnTo>
                <a:lnTo>
                  <a:pt x="237" y="17057"/>
                </a:lnTo>
                <a:lnTo>
                  <a:pt x="235" y="17027"/>
                </a:lnTo>
                <a:lnTo>
                  <a:pt x="234" y="17027"/>
                </a:lnTo>
                <a:lnTo>
                  <a:pt x="233" y="17057"/>
                </a:lnTo>
                <a:lnTo>
                  <a:pt x="233" y="17058"/>
                </a:lnTo>
                <a:lnTo>
                  <a:pt x="232" y="17060"/>
                </a:lnTo>
                <a:lnTo>
                  <a:pt x="231" y="17062"/>
                </a:lnTo>
                <a:lnTo>
                  <a:pt x="231" y="17065"/>
                </a:lnTo>
                <a:lnTo>
                  <a:pt x="230" y="17068"/>
                </a:lnTo>
                <a:lnTo>
                  <a:pt x="231" y="17071"/>
                </a:lnTo>
                <a:lnTo>
                  <a:pt x="231" y="17074"/>
                </a:lnTo>
                <a:lnTo>
                  <a:pt x="232" y="17077"/>
                </a:lnTo>
                <a:lnTo>
                  <a:pt x="233" y="17079"/>
                </a:lnTo>
                <a:lnTo>
                  <a:pt x="233" y="17080"/>
                </a:lnTo>
                <a:lnTo>
                  <a:pt x="232" y="17081"/>
                </a:lnTo>
                <a:lnTo>
                  <a:pt x="233" y="17089"/>
                </a:lnTo>
                <a:lnTo>
                  <a:pt x="229" y="17096"/>
                </a:lnTo>
                <a:lnTo>
                  <a:pt x="233" y="17106"/>
                </a:lnTo>
                <a:lnTo>
                  <a:pt x="233" y="17118"/>
                </a:lnTo>
                <a:lnTo>
                  <a:pt x="232" y="17118"/>
                </a:lnTo>
                <a:lnTo>
                  <a:pt x="231" y="17118"/>
                </a:lnTo>
                <a:lnTo>
                  <a:pt x="230" y="17119"/>
                </a:lnTo>
                <a:lnTo>
                  <a:pt x="232" y="17127"/>
                </a:lnTo>
                <a:lnTo>
                  <a:pt x="231" y="17127"/>
                </a:lnTo>
                <a:lnTo>
                  <a:pt x="233" y="17328"/>
                </a:lnTo>
                <a:lnTo>
                  <a:pt x="231" y="17328"/>
                </a:lnTo>
                <a:lnTo>
                  <a:pt x="231" y="17347"/>
                </a:lnTo>
                <a:lnTo>
                  <a:pt x="226" y="17347"/>
                </a:lnTo>
                <a:lnTo>
                  <a:pt x="225" y="17327"/>
                </a:lnTo>
                <a:lnTo>
                  <a:pt x="223" y="17327"/>
                </a:lnTo>
                <a:lnTo>
                  <a:pt x="221" y="17125"/>
                </a:lnTo>
                <a:lnTo>
                  <a:pt x="223" y="17117"/>
                </a:lnTo>
                <a:lnTo>
                  <a:pt x="222" y="17117"/>
                </a:lnTo>
                <a:lnTo>
                  <a:pt x="220" y="17117"/>
                </a:lnTo>
                <a:lnTo>
                  <a:pt x="220" y="17104"/>
                </a:lnTo>
                <a:lnTo>
                  <a:pt x="223" y="17094"/>
                </a:lnTo>
                <a:lnTo>
                  <a:pt x="220" y="17087"/>
                </a:lnTo>
                <a:lnTo>
                  <a:pt x="220" y="17078"/>
                </a:lnTo>
                <a:lnTo>
                  <a:pt x="219" y="17078"/>
                </a:lnTo>
                <a:lnTo>
                  <a:pt x="219" y="17077"/>
                </a:lnTo>
                <a:lnTo>
                  <a:pt x="220" y="17075"/>
                </a:lnTo>
                <a:lnTo>
                  <a:pt x="221" y="17072"/>
                </a:lnTo>
                <a:lnTo>
                  <a:pt x="222" y="17070"/>
                </a:lnTo>
                <a:lnTo>
                  <a:pt x="222" y="17067"/>
                </a:lnTo>
                <a:lnTo>
                  <a:pt x="221" y="17064"/>
                </a:lnTo>
                <a:lnTo>
                  <a:pt x="221" y="17061"/>
                </a:lnTo>
                <a:lnTo>
                  <a:pt x="220" y="17058"/>
                </a:lnTo>
                <a:lnTo>
                  <a:pt x="219" y="17056"/>
                </a:lnTo>
                <a:lnTo>
                  <a:pt x="219" y="17055"/>
                </a:lnTo>
                <a:lnTo>
                  <a:pt x="217" y="17025"/>
                </a:lnTo>
                <a:lnTo>
                  <a:pt x="216" y="17025"/>
                </a:lnTo>
                <a:lnTo>
                  <a:pt x="215" y="17055"/>
                </a:lnTo>
                <a:lnTo>
                  <a:pt x="215" y="17056"/>
                </a:lnTo>
                <a:lnTo>
                  <a:pt x="214" y="17058"/>
                </a:lnTo>
                <a:lnTo>
                  <a:pt x="213" y="17061"/>
                </a:lnTo>
                <a:lnTo>
                  <a:pt x="212" y="17063"/>
                </a:lnTo>
                <a:lnTo>
                  <a:pt x="212" y="17062"/>
                </a:lnTo>
                <a:lnTo>
                  <a:pt x="211" y="17060"/>
                </a:lnTo>
                <a:lnTo>
                  <a:pt x="211" y="17058"/>
                </a:lnTo>
                <a:lnTo>
                  <a:pt x="209" y="17029"/>
                </a:lnTo>
                <a:lnTo>
                  <a:pt x="208" y="17029"/>
                </a:lnTo>
                <a:lnTo>
                  <a:pt x="206" y="17058"/>
                </a:lnTo>
                <a:lnTo>
                  <a:pt x="206" y="17060"/>
                </a:lnTo>
                <a:lnTo>
                  <a:pt x="206" y="17062"/>
                </a:lnTo>
                <a:lnTo>
                  <a:pt x="205" y="17064"/>
                </a:lnTo>
                <a:lnTo>
                  <a:pt x="204" y="17067"/>
                </a:lnTo>
                <a:lnTo>
                  <a:pt x="204" y="17070"/>
                </a:lnTo>
                <a:lnTo>
                  <a:pt x="205" y="17073"/>
                </a:lnTo>
                <a:lnTo>
                  <a:pt x="205" y="17076"/>
                </a:lnTo>
                <a:lnTo>
                  <a:pt x="206" y="17078"/>
                </a:lnTo>
                <a:lnTo>
                  <a:pt x="207" y="17080"/>
                </a:lnTo>
                <a:lnTo>
                  <a:pt x="207" y="17082"/>
                </a:lnTo>
                <a:lnTo>
                  <a:pt x="206" y="17082"/>
                </a:lnTo>
                <a:lnTo>
                  <a:pt x="206" y="17091"/>
                </a:lnTo>
                <a:lnTo>
                  <a:pt x="203" y="17097"/>
                </a:lnTo>
                <a:lnTo>
                  <a:pt x="206" y="17107"/>
                </a:lnTo>
                <a:lnTo>
                  <a:pt x="207" y="17112"/>
                </a:lnTo>
                <a:lnTo>
                  <a:pt x="202" y="17094"/>
                </a:lnTo>
                <a:lnTo>
                  <a:pt x="195" y="17072"/>
                </a:lnTo>
                <a:lnTo>
                  <a:pt x="187" y="17054"/>
                </a:lnTo>
                <a:lnTo>
                  <a:pt x="178" y="17039"/>
                </a:lnTo>
                <a:lnTo>
                  <a:pt x="176" y="17037"/>
                </a:lnTo>
                <a:lnTo>
                  <a:pt x="175" y="16985"/>
                </a:lnTo>
                <a:lnTo>
                  <a:pt x="174" y="16984"/>
                </a:lnTo>
                <a:lnTo>
                  <a:pt x="172" y="16984"/>
                </a:lnTo>
                <a:lnTo>
                  <a:pt x="173" y="16980"/>
                </a:lnTo>
                <a:lnTo>
                  <a:pt x="173" y="16973"/>
                </a:lnTo>
                <a:lnTo>
                  <a:pt x="172" y="16967"/>
                </a:lnTo>
                <a:lnTo>
                  <a:pt x="171" y="16960"/>
                </a:lnTo>
                <a:lnTo>
                  <a:pt x="169" y="16955"/>
                </a:lnTo>
                <a:lnTo>
                  <a:pt x="167" y="16951"/>
                </a:lnTo>
                <a:lnTo>
                  <a:pt x="164" y="16947"/>
                </a:lnTo>
                <a:lnTo>
                  <a:pt x="163" y="16945"/>
                </a:lnTo>
                <a:lnTo>
                  <a:pt x="164" y="16945"/>
                </a:lnTo>
                <a:lnTo>
                  <a:pt x="165" y="16944"/>
                </a:lnTo>
                <a:lnTo>
                  <a:pt x="166" y="16942"/>
                </a:lnTo>
                <a:lnTo>
                  <a:pt x="167" y="16940"/>
                </a:lnTo>
                <a:lnTo>
                  <a:pt x="167" y="16937"/>
                </a:lnTo>
                <a:lnTo>
                  <a:pt x="168" y="16934"/>
                </a:lnTo>
                <a:lnTo>
                  <a:pt x="167" y="16930"/>
                </a:lnTo>
                <a:lnTo>
                  <a:pt x="167" y="16927"/>
                </a:lnTo>
                <a:lnTo>
                  <a:pt x="166" y="16925"/>
                </a:lnTo>
                <a:lnTo>
                  <a:pt x="165" y="16923"/>
                </a:lnTo>
                <a:lnTo>
                  <a:pt x="164" y="16922"/>
                </a:lnTo>
                <a:lnTo>
                  <a:pt x="163" y="16922"/>
                </a:lnTo>
                <a:lnTo>
                  <a:pt x="162" y="16922"/>
                </a:lnTo>
                <a:lnTo>
                  <a:pt x="161" y="16922"/>
                </a:lnTo>
                <a:lnTo>
                  <a:pt x="162" y="16897"/>
                </a:lnTo>
                <a:lnTo>
                  <a:pt x="161" y="16897"/>
                </a:lnTo>
                <a:lnTo>
                  <a:pt x="160" y="16897"/>
                </a:lnTo>
                <a:lnTo>
                  <a:pt x="159" y="16897"/>
                </a:lnTo>
                <a:lnTo>
                  <a:pt x="160" y="16888"/>
                </a:lnTo>
                <a:lnTo>
                  <a:pt x="156" y="16759"/>
                </a:lnTo>
                <a:lnTo>
                  <a:pt x="155" y="16759"/>
                </a:lnTo>
                <a:lnTo>
                  <a:pt x="154" y="16759"/>
                </a:lnTo>
                <a:lnTo>
                  <a:pt x="153" y="16759"/>
                </a:lnTo>
                <a:lnTo>
                  <a:pt x="151" y="16888"/>
                </a:lnTo>
                <a:lnTo>
                  <a:pt x="153" y="16897"/>
                </a:lnTo>
                <a:lnTo>
                  <a:pt x="152" y="16897"/>
                </a:lnTo>
                <a:lnTo>
                  <a:pt x="150" y="16897"/>
                </a:lnTo>
                <a:lnTo>
                  <a:pt x="149" y="16897"/>
                </a:lnTo>
                <a:lnTo>
                  <a:pt x="151" y="16922"/>
                </a:lnTo>
                <a:lnTo>
                  <a:pt x="150" y="16922"/>
                </a:lnTo>
                <a:lnTo>
                  <a:pt x="149" y="16922"/>
                </a:lnTo>
                <a:lnTo>
                  <a:pt x="148" y="16922"/>
                </a:lnTo>
                <a:lnTo>
                  <a:pt x="147" y="16923"/>
                </a:lnTo>
                <a:lnTo>
                  <a:pt x="146" y="16924"/>
                </a:lnTo>
                <a:lnTo>
                  <a:pt x="145" y="16927"/>
                </a:lnTo>
                <a:lnTo>
                  <a:pt x="145" y="16930"/>
                </a:lnTo>
                <a:lnTo>
                  <a:pt x="145" y="16933"/>
                </a:lnTo>
                <a:lnTo>
                  <a:pt x="145" y="16937"/>
                </a:lnTo>
                <a:lnTo>
                  <a:pt x="145" y="16940"/>
                </a:lnTo>
                <a:lnTo>
                  <a:pt x="146" y="16942"/>
                </a:lnTo>
                <a:lnTo>
                  <a:pt x="147" y="16944"/>
                </a:lnTo>
                <a:lnTo>
                  <a:pt x="149" y="16945"/>
                </a:lnTo>
                <a:lnTo>
                  <a:pt x="150" y="16945"/>
                </a:lnTo>
                <a:lnTo>
                  <a:pt x="145" y="16950"/>
                </a:lnTo>
                <a:lnTo>
                  <a:pt x="143" y="16955"/>
                </a:lnTo>
                <a:lnTo>
                  <a:pt x="141" y="16960"/>
                </a:lnTo>
                <a:lnTo>
                  <a:pt x="140" y="16966"/>
                </a:lnTo>
                <a:lnTo>
                  <a:pt x="140" y="16973"/>
                </a:lnTo>
                <a:lnTo>
                  <a:pt x="140" y="16979"/>
                </a:lnTo>
                <a:lnTo>
                  <a:pt x="141" y="16984"/>
                </a:lnTo>
                <a:lnTo>
                  <a:pt x="140" y="16984"/>
                </a:lnTo>
                <a:lnTo>
                  <a:pt x="138" y="16984"/>
                </a:lnTo>
                <a:lnTo>
                  <a:pt x="139" y="17036"/>
                </a:lnTo>
                <a:lnTo>
                  <a:pt x="136" y="17038"/>
                </a:lnTo>
                <a:lnTo>
                  <a:pt x="127" y="17053"/>
                </a:lnTo>
                <a:lnTo>
                  <a:pt x="119" y="17072"/>
                </a:lnTo>
                <a:lnTo>
                  <a:pt x="114" y="17091"/>
                </a:lnTo>
                <a:lnTo>
                  <a:pt x="111" y="17086"/>
                </a:lnTo>
                <a:lnTo>
                  <a:pt x="111" y="17077"/>
                </a:lnTo>
                <a:lnTo>
                  <a:pt x="111" y="17076"/>
                </a:lnTo>
                <a:lnTo>
                  <a:pt x="111" y="17073"/>
                </a:lnTo>
                <a:lnTo>
                  <a:pt x="112" y="17071"/>
                </a:lnTo>
                <a:lnTo>
                  <a:pt x="113" y="17068"/>
                </a:lnTo>
                <a:lnTo>
                  <a:pt x="113" y="17065"/>
                </a:lnTo>
                <a:lnTo>
                  <a:pt x="113" y="17062"/>
                </a:lnTo>
                <a:lnTo>
                  <a:pt x="112" y="17059"/>
                </a:lnTo>
                <a:lnTo>
                  <a:pt x="111" y="17056"/>
                </a:lnTo>
                <a:lnTo>
                  <a:pt x="110" y="17055"/>
                </a:lnTo>
                <a:lnTo>
                  <a:pt x="110" y="17053"/>
                </a:lnTo>
                <a:lnTo>
                  <a:pt x="108" y="17023"/>
                </a:lnTo>
                <a:lnTo>
                  <a:pt x="107" y="17023"/>
                </a:lnTo>
                <a:lnTo>
                  <a:pt x="106" y="17053"/>
                </a:lnTo>
                <a:lnTo>
                  <a:pt x="106" y="17055"/>
                </a:lnTo>
                <a:lnTo>
                  <a:pt x="105" y="17056"/>
                </a:lnTo>
                <a:lnTo>
                  <a:pt x="104" y="17059"/>
                </a:lnTo>
                <a:lnTo>
                  <a:pt x="103" y="17062"/>
                </a:lnTo>
                <a:lnTo>
                  <a:pt x="103" y="17065"/>
                </a:lnTo>
                <a:lnTo>
                  <a:pt x="104" y="17068"/>
                </a:lnTo>
                <a:lnTo>
                  <a:pt x="104" y="17071"/>
                </a:lnTo>
                <a:lnTo>
                  <a:pt x="105" y="17073"/>
                </a:lnTo>
                <a:lnTo>
                  <a:pt x="106" y="17076"/>
                </a:lnTo>
                <a:lnTo>
                  <a:pt x="106" y="17077"/>
                </a:lnTo>
                <a:lnTo>
                  <a:pt x="105" y="17077"/>
                </a:lnTo>
                <a:lnTo>
                  <a:pt x="106" y="17086"/>
                </a:lnTo>
                <a:lnTo>
                  <a:pt x="102" y="17092"/>
                </a:lnTo>
                <a:lnTo>
                  <a:pt x="103" y="17094"/>
                </a:lnTo>
                <a:lnTo>
                  <a:pt x="100" y="17089"/>
                </a:lnTo>
                <a:lnTo>
                  <a:pt x="100" y="17080"/>
                </a:lnTo>
                <a:lnTo>
                  <a:pt x="100" y="17079"/>
                </a:lnTo>
                <a:lnTo>
                  <a:pt x="101" y="17077"/>
                </a:lnTo>
                <a:lnTo>
                  <a:pt x="102" y="17074"/>
                </a:lnTo>
                <a:lnTo>
                  <a:pt x="102" y="17071"/>
                </a:lnTo>
                <a:lnTo>
                  <a:pt x="102" y="17068"/>
                </a:lnTo>
                <a:lnTo>
                  <a:pt x="102" y="17065"/>
                </a:lnTo>
                <a:lnTo>
                  <a:pt x="101" y="17062"/>
                </a:lnTo>
                <a:lnTo>
                  <a:pt x="101" y="17060"/>
                </a:lnTo>
                <a:lnTo>
                  <a:pt x="100" y="17058"/>
                </a:lnTo>
                <a:lnTo>
                  <a:pt x="100" y="17056"/>
                </a:lnTo>
                <a:lnTo>
                  <a:pt x="98" y="17027"/>
                </a:lnTo>
                <a:lnTo>
                  <a:pt x="97" y="17027"/>
                </a:lnTo>
                <a:lnTo>
                  <a:pt x="95" y="17056"/>
                </a:lnTo>
                <a:lnTo>
                  <a:pt x="95" y="17058"/>
                </a:lnTo>
                <a:lnTo>
                  <a:pt x="94" y="17060"/>
                </a:lnTo>
                <a:lnTo>
                  <a:pt x="94" y="17062"/>
                </a:lnTo>
                <a:lnTo>
                  <a:pt x="93" y="17065"/>
                </a:lnTo>
                <a:lnTo>
                  <a:pt x="93" y="17068"/>
                </a:lnTo>
                <a:lnTo>
                  <a:pt x="93" y="17071"/>
                </a:lnTo>
                <a:lnTo>
                  <a:pt x="94" y="17074"/>
                </a:lnTo>
                <a:lnTo>
                  <a:pt x="94" y="17077"/>
                </a:lnTo>
                <a:lnTo>
                  <a:pt x="95" y="17079"/>
                </a:lnTo>
                <a:lnTo>
                  <a:pt x="95" y="17080"/>
                </a:lnTo>
                <a:lnTo>
                  <a:pt x="95" y="17089"/>
                </a:lnTo>
                <a:lnTo>
                  <a:pt x="92" y="17096"/>
                </a:lnTo>
                <a:lnTo>
                  <a:pt x="95" y="17106"/>
                </a:lnTo>
                <a:lnTo>
                  <a:pt x="95" y="17118"/>
                </a:lnTo>
                <a:lnTo>
                  <a:pt x="94" y="17118"/>
                </a:lnTo>
                <a:lnTo>
                  <a:pt x="93" y="17118"/>
                </a:lnTo>
                <a:lnTo>
                  <a:pt x="92" y="17118"/>
                </a:lnTo>
                <a:lnTo>
                  <a:pt x="94" y="17127"/>
                </a:lnTo>
                <a:lnTo>
                  <a:pt x="96" y="17328"/>
                </a:lnTo>
                <a:lnTo>
                  <a:pt x="93" y="17328"/>
                </a:lnTo>
                <a:lnTo>
                  <a:pt x="94" y="17347"/>
                </a:lnTo>
                <a:lnTo>
                  <a:pt x="88" y="17347"/>
                </a:lnTo>
                <a:lnTo>
                  <a:pt x="87" y="17327"/>
                </a:lnTo>
                <a:lnTo>
                  <a:pt x="85" y="17327"/>
                </a:lnTo>
                <a:lnTo>
                  <a:pt x="83" y="17125"/>
                </a:lnTo>
                <a:lnTo>
                  <a:pt x="85" y="17117"/>
                </a:lnTo>
                <a:lnTo>
                  <a:pt x="84" y="17117"/>
                </a:lnTo>
                <a:lnTo>
                  <a:pt x="83" y="17117"/>
                </a:lnTo>
                <a:lnTo>
                  <a:pt x="82" y="17117"/>
                </a:lnTo>
                <a:lnTo>
                  <a:pt x="82" y="17104"/>
                </a:lnTo>
                <a:lnTo>
                  <a:pt x="85" y="17094"/>
                </a:lnTo>
                <a:lnTo>
                  <a:pt x="82" y="17087"/>
                </a:lnTo>
                <a:lnTo>
                  <a:pt x="82" y="17078"/>
                </a:lnTo>
                <a:lnTo>
                  <a:pt x="81" y="17078"/>
                </a:lnTo>
                <a:lnTo>
                  <a:pt x="81" y="17076"/>
                </a:lnTo>
                <a:lnTo>
                  <a:pt x="82" y="17075"/>
                </a:lnTo>
                <a:lnTo>
                  <a:pt x="83" y="17072"/>
                </a:lnTo>
                <a:lnTo>
                  <a:pt x="83" y="17069"/>
                </a:lnTo>
                <a:lnTo>
                  <a:pt x="83" y="17066"/>
                </a:lnTo>
                <a:lnTo>
                  <a:pt x="83" y="17064"/>
                </a:lnTo>
                <a:lnTo>
                  <a:pt x="83" y="17060"/>
                </a:lnTo>
                <a:lnTo>
                  <a:pt x="82" y="17058"/>
                </a:lnTo>
                <a:lnTo>
                  <a:pt x="81" y="17056"/>
                </a:lnTo>
                <a:lnTo>
                  <a:pt x="81" y="17054"/>
                </a:lnTo>
                <a:lnTo>
                  <a:pt x="79" y="17025"/>
                </a:lnTo>
                <a:lnTo>
                  <a:pt x="78" y="17025"/>
                </a:lnTo>
                <a:lnTo>
                  <a:pt x="76" y="17054"/>
                </a:lnTo>
                <a:lnTo>
                  <a:pt x="76" y="17056"/>
                </a:lnTo>
                <a:lnTo>
                  <a:pt x="75" y="17058"/>
                </a:lnTo>
                <a:lnTo>
                  <a:pt x="75" y="17060"/>
                </a:lnTo>
                <a:lnTo>
                  <a:pt x="74" y="17063"/>
                </a:lnTo>
                <a:lnTo>
                  <a:pt x="74" y="17066"/>
                </a:lnTo>
                <a:lnTo>
                  <a:pt x="74" y="17069"/>
                </a:lnTo>
                <a:lnTo>
                  <a:pt x="75" y="17072"/>
                </a:lnTo>
                <a:lnTo>
                  <a:pt x="76" y="17075"/>
                </a:lnTo>
                <a:lnTo>
                  <a:pt x="77" y="17076"/>
                </a:lnTo>
                <a:lnTo>
                  <a:pt x="77" y="17078"/>
                </a:lnTo>
                <a:lnTo>
                  <a:pt x="76" y="17078"/>
                </a:lnTo>
                <a:lnTo>
                  <a:pt x="76" y="17087"/>
                </a:lnTo>
                <a:lnTo>
                  <a:pt x="73" y="17094"/>
                </a:lnTo>
                <a:lnTo>
                  <a:pt x="76" y="17103"/>
                </a:lnTo>
                <a:lnTo>
                  <a:pt x="76" y="17117"/>
                </a:lnTo>
                <a:lnTo>
                  <a:pt x="75" y="17117"/>
                </a:lnTo>
                <a:lnTo>
                  <a:pt x="74" y="17117"/>
                </a:lnTo>
                <a:lnTo>
                  <a:pt x="75" y="17125"/>
                </a:lnTo>
                <a:lnTo>
                  <a:pt x="77" y="17327"/>
                </a:lnTo>
                <a:lnTo>
                  <a:pt x="75" y="17327"/>
                </a:lnTo>
                <a:lnTo>
                  <a:pt x="75" y="17347"/>
                </a:lnTo>
                <a:lnTo>
                  <a:pt x="72" y="17347"/>
                </a:lnTo>
                <a:lnTo>
                  <a:pt x="73" y="17450"/>
                </a:lnTo>
                <a:lnTo>
                  <a:pt x="0" y="17476"/>
                </a:lnTo>
                <a:lnTo>
                  <a:pt x="0" y="17485"/>
                </a:lnTo>
                <a:lnTo>
                  <a:pt x="0" y="17498"/>
                </a:lnTo>
                <a:lnTo>
                  <a:pt x="3" y="17498"/>
                </a:lnTo>
                <a:lnTo>
                  <a:pt x="5" y="17499"/>
                </a:lnTo>
                <a:lnTo>
                  <a:pt x="8" y="17501"/>
                </a:lnTo>
                <a:lnTo>
                  <a:pt x="10" y="17503"/>
                </a:lnTo>
                <a:lnTo>
                  <a:pt x="12" y="17505"/>
                </a:lnTo>
                <a:lnTo>
                  <a:pt x="14" y="17508"/>
                </a:lnTo>
                <a:lnTo>
                  <a:pt x="16" y="17511"/>
                </a:lnTo>
                <a:lnTo>
                  <a:pt x="18" y="17515"/>
                </a:lnTo>
                <a:lnTo>
                  <a:pt x="19" y="17520"/>
                </a:lnTo>
                <a:lnTo>
                  <a:pt x="21" y="17524"/>
                </a:lnTo>
                <a:lnTo>
                  <a:pt x="22" y="17529"/>
                </a:lnTo>
                <a:lnTo>
                  <a:pt x="24" y="17534"/>
                </a:lnTo>
                <a:lnTo>
                  <a:pt x="34" y="17536"/>
                </a:lnTo>
                <a:lnTo>
                  <a:pt x="35" y="17535"/>
                </a:lnTo>
                <a:lnTo>
                  <a:pt x="36" y="17534"/>
                </a:lnTo>
                <a:lnTo>
                  <a:pt x="37" y="17532"/>
                </a:lnTo>
                <a:lnTo>
                  <a:pt x="38" y="17532"/>
                </a:lnTo>
                <a:lnTo>
                  <a:pt x="39" y="17532"/>
                </a:lnTo>
                <a:lnTo>
                  <a:pt x="40" y="17532"/>
                </a:lnTo>
                <a:lnTo>
                  <a:pt x="40" y="17534"/>
                </a:lnTo>
                <a:lnTo>
                  <a:pt x="41" y="17535"/>
                </a:lnTo>
                <a:lnTo>
                  <a:pt x="42" y="17537"/>
                </a:lnTo>
                <a:lnTo>
                  <a:pt x="43" y="17539"/>
                </a:lnTo>
                <a:lnTo>
                  <a:pt x="43" y="17541"/>
                </a:lnTo>
                <a:lnTo>
                  <a:pt x="43" y="17544"/>
                </a:lnTo>
                <a:lnTo>
                  <a:pt x="57" y="17555"/>
                </a:lnTo>
                <a:lnTo>
                  <a:pt x="67" y="17572"/>
                </a:lnTo>
                <a:lnTo>
                  <a:pt x="70" y="17587"/>
                </a:lnTo>
                <a:lnTo>
                  <a:pt x="66" y="17602"/>
                </a:lnTo>
                <a:lnTo>
                  <a:pt x="75" y="17602"/>
                </a:lnTo>
                <a:lnTo>
                  <a:pt x="78" y="17898"/>
                </a:lnTo>
                <a:lnTo>
                  <a:pt x="85" y="18612"/>
                </a:lnTo>
                <a:lnTo>
                  <a:pt x="23" y="18612"/>
                </a:lnTo>
                <a:lnTo>
                  <a:pt x="23" y="21600"/>
                </a:lnTo>
                <a:lnTo>
                  <a:pt x="21600" y="21600"/>
                </a:lnTo>
                <a:lnTo>
                  <a:pt x="21600" y="18612"/>
                </a:lnTo>
                <a:cubicBezTo>
                  <a:pt x="21600" y="18612"/>
                  <a:pt x="21502" y="18612"/>
                  <a:pt x="21502" y="18612"/>
                </a:cubicBezTo>
                <a:close/>
                <a:moveTo>
                  <a:pt x="21502" y="18612"/>
                </a:moveTo>
              </a:path>
            </a:pathLst>
          </a:custGeom>
          <a:solidFill>
            <a:schemeClr val="tx1">
              <a:alpha val="16862"/>
            </a:schemeClr>
          </a:solidFill>
          <a:ln>
            <a:noFill/>
          </a:ln>
        </p:spPr>
        <p:txBody>
          <a:bodyPr lIns="0" tIns="0" rIns="0" bIns="0"/>
          <a:lstStyle/>
          <a:p>
            <a:endParaRPr lang="en-US" sz="900"/>
          </a:p>
        </p:txBody>
      </p:sp>
      <p:grpSp>
        <p:nvGrpSpPr>
          <p:cNvPr id="3" name="组合 2"/>
          <p:cNvGrpSpPr/>
          <p:nvPr/>
        </p:nvGrpSpPr>
        <p:grpSpPr>
          <a:xfrm>
            <a:off x="2565400" y="1441450"/>
            <a:ext cx="6902450" cy="5784057"/>
            <a:chOff x="2565400" y="1441450"/>
            <a:chExt cx="6902450" cy="5784057"/>
          </a:xfrm>
        </p:grpSpPr>
        <p:sp>
          <p:nvSpPr>
            <p:cNvPr id="99" name="Oval 3"/>
            <p:cNvSpPr/>
            <p:nvPr/>
          </p:nvSpPr>
          <p:spPr bwMode="auto">
            <a:xfrm>
              <a:off x="3651250" y="4203700"/>
              <a:ext cx="469900" cy="469900"/>
            </a:xfrm>
            <a:prstGeom prst="ellipse">
              <a:avLst/>
            </a:prstGeom>
            <a:solidFill>
              <a:schemeClr val="accent6">
                <a:alpha val="39999"/>
              </a:schemeClr>
            </a:solidFill>
            <a:ln w="25400">
              <a:solidFill>
                <a:schemeClr val="tx1">
                  <a:alpha val="0"/>
                </a:schemeClr>
              </a:solidFill>
              <a:miter lim="800000"/>
            </a:ln>
          </p:spPr>
          <p:txBody>
            <a:bodyPr lIns="0" tIns="0" rIns="0" bIns="0"/>
            <a:lstStyle/>
            <a:p>
              <a:pPr>
                <a:defRPr/>
              </a:pPr>
              <a:endParaRPr lang="en-US" sz="900">
                <a:latin typeface="Impact" panose="020B0806030902050204" pitchFamily="34" charset="0"/>
              </a:endParaRPr>
            </a:p>
          </p:txBody>
        </p:sp>
        <p:sp>
          <p:nvSpPr>
            <p:cNvPr id="100" name="Oval 4"/>
            <p:cNvSpPr/>
            <p:nvPr/>
          </p:nvSpPr>
          <p:spPr bwMode="auto">
            <a:xfrm>
              <a:off x="3733800" y="3124200"/>
              <a:ext cx="469900" cy="469900"/>
            </a:xfrm>
            <a:prstGeom prst="ellipse">
              <a:avLst/>
            </a:prstGeom>
            <a:solidFill>
              <a:schemeClr val="accent6">
                <a:alpha val="39999"/>
              </a:schemeClr>
            </a:solidFill>
            <a:ln w="25400">
              <a:solidFill>
                <a:schemeClr val="tx1">
                  <a:alpha val="0"/>
                </a:schemeClr>
              </a:solidFill>
              <a:miter lim="800000"/>
            </a:ln>
          </p:spPr>
          <p:txBody>
            <a:bodyPr lIns="0" tIns="0" rIns="0" bIns="0"/>
            <a:lstStyle/>
            <a:p>
              <a:pPr>
                <a:defRPr/>
              </a:pPr>
              <a:endParaRPr lang="en-US" sz="900">
                <a:latin typeface="Impact" panose="020B0806030902050204" pitchFamily="34" charset="0"/>
              </a:endParaRPr>
            </a:p>
          </p:txBody>
        </p:sp>
        <p:sp>
          <p:nvSpPr>
            <p:cNvPr id="101" name="Oval 5"/>
            <p:cNvSpPr/>
            <p:nvPr/>
          </p:nvSpPr>
          <p:spPr bwMode="auto">
            <a:xfrm>
              <a:off x="5778500" y="2203450"/>
              <a:ext cx="469900" cy="469900"/>
            </a:xfrm>
            <a:prstGeom prst="ellipse">
              <a:avLst/>
            </a:prstGeom>
            <a:solidFill>
              <a:schemeClr val="accent6">
                <a:alpha val="39999"/>
              </a:schemeClr>
            </a:solidFill>
            <a:ln w="25400">
              <a:solidFill>
                <a:schemeClr val="tx1">
                  <a:alpha val="0"/>
                </a:schemeClr>
              </a:solidFill>
              <a:miter lim="800000"/>
            </a:ln>
          </p:spPr>
          <p:txBody>
            <a:bodyPr lIns="0" tIns="0" rIns="0" bIns="0"/>
            <a:lstStyle/>
            <a:p>
              <a:pPr>
                <a:defRPr/>
              </a:pPr>
              <a:endParaRPr lang="en-US" sz="900">
                <a:latin typeface="Impact" panose="020B0806030902050204" pitchFamily="34" charset="0"/>
              </a:endParaRPr>
            </a:p>
          </p:txBody>
        </p:sp>
        <p:sp>
          <p:nvSpPr>
            <p:cNvPr id="102" name="Oval 6"/>
            <p:cNvSpPr/>
            <p:nvPr/>
          </p:nvSpPr>
          <p:spPr bwMode="auto">
            <a:xfrm>
              <a:off x="4705350" y="4197350"/>
              <a:ext cx="857250" cy="857250"/>
            </a:xfrm>
            <a:prstGeom prst="ellipse">
              <a:avLst/>
            </a:prstGeom>
            <a:solidFill>
              <a:schemeClr val="accent6">
                <a:alpha val="39999"/>
              </a:schemeClr>
            </a:solidFill>
            <a:ln w="25400">
              <a:solidFill>
                <a:schemeClr val="tx1">
                  <a:alpha val="0"/>
                </a:schemeClr>
              </a:solidFill>
              <a:miter lim="800000"/>
            </a:ln>
          </p:spPr>
          <p:txBody>
            <a:bodyPr lIns="0" tIns="0" rIns="0" bIns="0"/>
            <a:lstStyle/>
            <a:p>
              <a:pPr>
                <a:defRPr/>
              </a:pPr>
              <a:endParaRPr lang="en-US" sz="900">
                <a:latin typeface="Impact" panose="020B0806030902050204" pitchFamily="34" charset="0"/>
              </a:endParaRPr>
            </a:p>
          </p:txBody>
        </p:sp>
        <p:sp>
          <p:nvSpPr>
            <p:cNvPr id="103" name="Oval 7"/>
            <p:cNvSpPr/>
            <p:nvPr/>
          </p:nvSpPr>
          <p:spPr bwMode="auto">
            <a:xfrm>
              <a:off x="7302500" y="3784600"/>
              <a:ext cx="857250" cy="857250"/>
            </a:xfrm>
            <a:prstGeom prst="ellipse">
              <a:avLst/>
            </a:prstGeom>
            <a:solidFill>
              <a:schemeClr val="accent6">
                <a:alpha val="39999"/>
              </a:schemeClr>
            </a:solidFill>
            <a:ln w="25400">
              <a:solidFill>
                <a:schemeClr val="tx1">
                  <a:alpha val="0"/>
                </a:schemeClr>
              </a:solidFill>
              <a:miter lim="800000"/>
            </a:ln>
          </p:spPr>
          <p:txBody>
            <a:bodyPr lIns="0" tIns="0" rIns="0" bIns="0"/>
            <a:lstStyle/>
            <a:p>
              <a:pPr>
                <a:defRPr/>
              </a:pPr>
              <a:endParaRPr lang="en-US" sz="900">
                <a:latin typeface="Impact" panose="020B0806030902050204" pitchFamily="34" charset="0"/>
              </a:endParaRPr>
            </a:p>
          </p:txBody>
        </p:sp>
        <p:sp>
          <p:nvSpPr>
            <p:cNvPr id="104" name="Oval 8"/>
            <p:cNvSpPr/>
            <p:nvPr/>
          </p:nvSpPr>
          <p:spPr bwMode="auto">
            <a:xfrm>
              <a:off x="6457950" y="2692400"/>
              <a:ext cx="857250" cy="857250"/>
            </a:xfrm>
            <a:prstGeom prst="ellipse">
              <a:avLst/>
            </a:prstGeom>
            <a:solidFill>
              <a:schemeClr val="accent6">
                <a:alpha val="39999"/>
              </a:schemeClr>
            </a:solidFill>
            <a:ln w="25400">
              <a:solidFill>
                <a:schemeClr val="tx1">
                  <a:alpha val="0"/>
                </a:schemeClr>
              </a:solidFill>
              <a:miter lim="800000"/>
            </a:ln>
          </p:spPr>
          <p:txBody>
            <a:bodyPr lIns="0" tIns="0" rIns="0" bIns="0"/>
            <a:lstStyle/>
            <a:p>
              <a:pPr>
                <a:defRPr/>
              </a:pPr>
              <a:endParaRPr lang="en-US" sz="900">
                <a:latin typeface="Impact" panose="020B0806030902050204" pitchFamily="34" charset="0"/>
              </a:endParaRPr>
            </a:p>
          </p:txBody>
        </p:sp>
        <p:sp>
          <p:nvSpPr>
            <p:cNvPr id="105" name="Oval 9"/>
            <p:cNvSpPr/>
            <p:nvPr/>
          </p:nvSpPr>
          <p:spPr bwMode="auto">
            <a:xfrm>
              <a:off x="5505450" y="2857500"/>
              <a:ext cx="323850" cy="323850"/>
            </a:xfrm>
            <a:prstGeom prst="ellipse">
              <a:avLst/>
            </a:prstGeom>
            <a:solidFill>
              <a:srgbClr val="495869">
                <a:alpha val="9804"/>
              </a:srgbClr>
            </a:solidFill>
            <a:ln w="25400">
              <a:solidFill>
                <a:schemeClr val="tx1">
                  <a:alpha val="0"/>
                </a:schemeClr>
              </a:solidFill>
              <a:miter lim="800000"/>
            </a:ln>
          </p:spPr>
          <p:txBody>
            <a:bodyPr lIns="0" tIns="0" rIns="0" bIns="0"/>
            <a:lstStyle/>
            <a:p>
              <a:endParaRPr lang="en-US" sz="900">
                <a:latin typeface="Impact" panose="020B0806030902050204" pitchFamily="34" charset="0"/>
              </a:endParaRPr>
            </a:p>
          </p:txBody>
        </p:sp>
        <p:sp>
          <p:nvSpPr>
            <p:cNvPr id="106" name="Oval 10"/>
            <p:cNvSpPr/>
            <p:nvPr/>
          </p:nvSpPr>
          <p:spPr bwMode="auto">
            <a:xfrm>
              <a:off x="4425950" y="3028950"/>
              <a:ext cx="857250" cy="857250"/>
            </a:xfrm>
            <a:prstGeom prst="ellipse">
              <a:avLst/>
            </a:prstGeom>
            <a:solidFill>
              <a:schemeClr val="accent6">
                <a:alpha val="39999"/>
              </a:schemeClr>
            </a:solidFill>
            <a:ln w="25400">
              <a:solidFill>
                <a:schemeClr val="tx1">
                  <a:alpha val="0"/>
                </a:schemeClr>
              </a:solidFill>
              <a:miter lim="800000"/>
            </a:ln>
          </p:spPr>
          <p:txBody>
            <a:bodyPr lIns="0" tIns="0" rIns="0" bIns="0"/>
            <a:lstStyle/>
            <a:p>
              <a:pPr>
                <a:defRPr/>
              </a:pPr>
              <a:endParaRPr lang="en-US" sz="900">
                <a:latin typeface="Impact" panose="020B0806030902050204" pitchFamily="34" charset="0"/>
              </a:endParaRPr>
            </a:p>
          </p:txBody>
        </p:sp>
        <p:sp>
          <p:nvSpPr>
            <p:cNvPr id="107" name="Oval 11"/>
            <p:cNvSpPr/>
            <p:nvPr/>
          </p:nvSpPr>
          <p:spPr bwMode="auto">
            <a:xfrm>
              <a:off x="6978650" y="2838450"/>
              <a:ext cx="1181100" cy="1181100"/>
            </a:xfrm>
            <a:prstGeom prst="ellipse">
              <a:avLst/>
            </a:prstGeom>
            <a:solidFill>
              <a:schemeClr val="accent4"/>
            </a:solidFill>
            <a:ln w="25400">
              <a:solidFill>
                <a:schemeClr val="tx1">
                  <a:alpha val="0"/>
                </a:schemeClr>
              </a:solidFill>
              <a:miter lim="800000"/>
            </a:ln>
          </p:spPr>
          <p:txBody>
            <a:bodyPr lIns="0" tIns="0" rIns="0" bIns="0"/>
            <a:lstStyle/>
            <a:p>
              <a:pPr>
                <a:defRPr/>
              </a:pPr>
              <a:endParaRPr lang="en-US" sz="900">
                <a:latin typeface="Impact" panose="020B0806030902050204" pitchFamily="34" charset="0"/>
              </a:endParaRPr>
            </a:p>
          </p:txBody>
        </p:sp>
        <p:sp>
          <p:nvSpPr>
            <p:cNvPr id="108" name="Oval 12"/>
            <p:cNvSpPr/>
            <p:nvPr/>
          </p:nvSpPr>
          <p:spPr bwMode="auto">
            <a:xfrm>
              <a:off x="3670300" y="3359150"/>
              <a:ext cx="1181100" cy="1181100"/>
            </a:xfrm>
            <a:prstGeom prst="ellipse">
              <a:avLst/>
            </a:prstGeom>
            <a:solidFill>
              <a:schemeClr val="accent4"/>
            </a:solidFill>
            <a:ln w="25400">
              <a:solidFill>
                <a:schemeClr val="tx1">
                  <a:alpha val="0"/>
                </a:schemeClr>
              </a:solidFill>
              <a:miter lim="800000"/>
            </a:ln>
          </p:spPr>
          <p:txBody>
            <a:bodyPr lIns="0" tIns="0" rIns="0" bIns="0"/>
            <a:lstStyle/>
            <a:p>
              <a:pPr>
                <a:defRPr/>
              </a:pPr>
              <a:endParaRPr lang="en-US" sz="900">
                <a:latin typeface="Impact" panose="020B0806030902050204" pitchFamily="34" charset="0"/>
              </a:endParaRPr>
            </a:p>
          </p:txBody>
        </p:sp>
        <p:sp>
          <p:nvSpPr>
            <p:cNvPr id="109" name="Oval 13"/>
            <p:cNvSpPr/>
            <p:nvPr/>
          </p:nvSpPr>
          <p:spPr bwMode="auto">
            <a:xfrm>
              <a:off x="6051550" y="2165350"/>
              <a:ext cx="946150" cy="946150"/>
            </a:xfrm>
            <a:prstGeom prst="ellipse">
              <a:avLst/>
            </a:prstGeom>
            <a:solidFill>
              <a:srgbClr val="F6ABA5"/>
            </a:solidFill>
            <a:ln w="25400">
              <a:solidFill>
                <a:schemeClr val="tx1">
                  <a:alpha val="0"/>
                </a:schemeClr>
              </a:solidFill>
              <a:miter lim="800000"/>
            </a:ln>
          </p:spPr>
          <p:txBody>
            <a:bodyPr lIns="0" tIns="0" rIns="0" bIns="0"/>
            <a:lstStyle/>
            <a:p>
              <a:pPr>
                <a:defRPr/>
              </a:pPr>
              <a:endParaRPr lang="en-US" sz="900">
                <a:latin typeface="Impact" panose="020B0806030902050204" pitchFamily="34" charset="0"/>
              </a:endParaRPr>
            </a:p>
          </p:txBody>
        </p:sp>
        <p:sp>
          <p:nvSpPr>
            <p:cNvPr id="110" name="Oval 14"/>
            <p:cNvSpPr/>
            <p:nvPr/>
          </p:nvSpPr>
          <p:spPr bwMode="auto">
            <a:xfrm>
              <a:off x="4870450" y="2266950"/>
              <a:ext cx="609600" cy="609600"/>
            </a:xfrm>
            <a:prstGeom prst="ellipse">
              <a:avLst/>
            </a:prstGeom>
            <a:solidFill>
              <a:schemeClr val="accent4">
                <a:alpha val="79000"/>
              </a:schemeClr>
            </a:solidFill>
            <a:ln w="25400">
              <a:solidFill>
                <a:schemeClr val="tx1">
                  <a:alpha val="0"/>
                </a:schemeClr>
              </a:solidFill>
              <a:miter lim="800000"/>
            </a:ln>
          </p:spPr>
          <p:txBody>
            <a:bodyPr lIns="0" tIns="0" rIns="0" bIns="0"/>
            <a:lstStyle/>
            <a:p>
              <a:pPr>
                <a:defRPr/>
              </a:pPr>
              <a:endParaRPr lang="en-US" sz="900">
                <a:latin typeface="Impact" panose="020B0806030902050204" pitchFamily="34" charset="0"/>
              </a:endParaRPr>
            </a:p>
          </p:txBody>
        </p:sp>
        <p:sp>
          <p:nvSpPr>
            <p:cNvPr id="111" name="AutoShape 15"/>
            <p:cNvSpPr/>
            <p:nvPr/>
          </p:nvSpPr>
          <p:spPr bwMode="auto">
            <a:xfrm rot="420000">
              <a:off x="4752182" y="2799557"/>
              <a:ext cx="3492500" cy="4425950"/>
            </a:xfrm>
            <a:custGeom>
              <a:avLst/>
              <a:gdLst>
                <a:gd name="T0" fmla="*/ 2147483647 w 21475"/>
                <a:gd name="T1" fmla="*/ 2147483647 h 21600"/>
                <a:gd name="T2" fmla="*/ 2147483647 w 21475"/>
                <a:gd name="T3" fmla="*/ 2147483647 h 21600"/>
                <a:gd name="T4" fmla="*/ 2147483647 w 21475"/>
                <a:gd name="T5" fmla="*/ 2147483647 h 21600"/>
                <a:gd name="T6" fmla="*/ 0 w 21475"/>
                <a:gd name="T7" fmla="*/ 2147483647 h 21600"/>
                <a:gd name="T8" fmla="*/ 2147483647 w 21475"/>
                <a:gd name="T9" fmla="*/ 2147483647 h 21600"/>
                <a:gd name="T10" fmla="*/ 2147483647 w 21475"/>
                <a:gd name="T11" fmla="*/ 2147483647 h 21600"/>
                <a:gd name="T12" fmla="*/ 2147483647 w 21475"/>
                <a:gd name="T13" fmla="*/ 2147483647 h 21600"/>
                <a:gd name="T14" fmla="*/ 2147483647 w 21475"/>
                <a:gd name="T15" fmla="*/ 2147483647 h 21600"/>
                <a:gd name="T16" fmla="*/ 2147483647 w 21475"/>
                <a:gd name="T17" fmla="*/ 2147483647 h 21600"/>
                <a:gd name="T18" fmla="*/ 2147483647 w 21475"/>
                <a:gd name="T19" fmla="*/ 2147483647 h 21600"/>
                <a:gd name="T20" fmla="*/ 2147483647 w 21475"/>
                <a:gd name="T21" fmla="*/ 2147483647 h 21600"/>
                <a:gd name="T22" fmla="*/ 2147483647 w 21475"/>
                <a:gd name="T23" fmla="*/ 2147483647 h 21600"/>
                <a:gd name="T24" fmla="*/ 2147483647 w 21475"/>
                <a:gd name="T25" fmla="*/ 2147483647 h 21600"/>
                <a:gd name="T26" fmla="*/ 2147483647 w 21475"/>
                <a:gd name="T27" fmla="*/ 0 h 21600"/>
                <a:gd name="T28" fmla="*/ 2147483647 w 21475"/>
                <a:gd name="T29" fmla="*/ 2147483647 h 21600"/>
                <a:gd name="T30" fmla="*/ 2147483647 w 21475"/>
                <a:gd name="T31" fmla="*/ 2147483647 h 21600"/>
                <a:gd name="T32" fmla="*/ 2147483647 w 21475"/>
                <a:gd name="T33" fmla="*/ 2147483647 h 21600"/>
                <a:gd name="T34" fmla="*/ 2147483647 w 21475"/>
                <a:gd name="T35" fmla="*/ 2147483647 h 21600"/>
                <a:gd name="T36" fmla="*/ 2147483647 w 21475"/>
                <a:gd name="T37" fmla="*/ 2147483647 h 21600"/>
                <a:gd name="T38" fmla="*/ 2147483647 w 21475"/>
                <a:gd name="T39" fmla="*/ 2147483647 h 21600"/>
                <a:gd name="T40" fmla="*/ 2147483647 w 21475"/>
                <a:gd name="T41" fmla="*/ 2147483647 h 21600"/>
                <a:gd name="T42" fmla="*/ 2147483647 w 21475"/>
                <a:gd name="T43" fmla="*/ 2147483647 h 21600"/>
                <a:gd name="T44" fmla="*/ 2147483647 w 21475"/>
                <a:gd name="T45" fmla="*/ 2147483647 h 21600"/>
                <a:gd name="T46" fmla="*/ 2147483647 w 21475"/>
                <a:gd name="T47" fmla="*/ 2147483647 h 21600"/>
                <a:gd name="T48" fmla="*/ 2147483647 w 21475"/>
                <a:gd name="T49" fmla="*/ 2147483647 h 21600"/>
                <a:gd name="T50" fmla="*/ 2147483647 w 21475"/>
                <a:gd name="T51" fmla="*/ 2147483647 h 21600"/>
                <a:gd name="T52" fmla="*/ 2147483647 w 21475"/>
                <a:gd name="T53" fmla="*/ 2147483647 h 21600"/>
                <a:gd name="T54" fmla="*/ 2147483647 w 21475"/>
                <a:gd name="T55" fmla="*/ 2147483647 h 21600"/>
                <a:gd name="T56" fmla="*/ 2147483647 w 21475"/>
                <a:gd name="T57" fmla="*/ 2147483647 h 21600"/>
                <a:gd name="T58" fmla="*/ 2147483647 w 21475"/>
                <a:gd name="T59" fmla="*/ 2147483647 h 21600"/>
                <a:gd name="T60" fmla="*/ 2147483647 w 21475"/>
                <a:gd name="T61" fmla="*/ 2147483647 h 21600"/>
                <a:gd name="T62" fmla="*/ 2147483647 w 21475"/>
                <a:gd name="T63" fmla="*/ 2147483647 h 21600"/>
                <a:gd name="T64" fmla="*/ 2147483647 w 21475"/>
                <a:gd name="T65" fmla="*/ 2147483647 h 21600"/>
                <a:gd name="T66" fmla="*/ 2147483647 w 21475"/>
                <a:gd name="T67" fmla="*/ 2147483647 h 21600"/>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21475" h="21600">
                  <a:moveTo>
                    <a:pt x="5829" y="21600"/>
                  </a:moveTo>
                  <a:cubicBezTo>
                    <a:pt x="5829" y="21600"/>
                    <a:pt x="6399" y="16927"/>
                    <a:pt x="3780" y="15325"/>
                  </a:cubicBezTo>
                  <a:cubicBezTo>
                    <a:pt x="1162" y="13723"/>
                    <a:pt x="183" y="11412"/>
                    <a:pt x="183" y="11412"/>
                  </a:cubicBezTo>
                  <a:lnTo>
                    <a:pt x="0" y="10112"/>
                  </a:lnTo>
                  <a:cubicBezTo>
                    <a:pt x="0" y="10112"/>
                    <a:pt x="638" y="11563"/>
                    <a:pt x="1831" y="12414"/>
                  </a:cubicBezTo>
                  <a:cubicBezTo>
                    <a:pt x="3023" y="13265"/>
                    <a:pt x="2465" y="12865"/>
                    <a:pt x="2465" y="12865"/>
                  </a:cubicBezTo>
                  <a:cubicBezTo>
                    <a:pt x="2465" y="12865"/>
                    <a:pt x="3170" y="10341"/>
                    <a:pt x="1522" y="8334"/>
                  </a:cubicBezTo>
                  <a:cubicBezTo>
                    <a:pt x="-125" y="6327"/>
                    <a:pt x="93" y="6927"/>
                    <a:pt x="93" y="6927"/>
                  </a:cubicBezTo>
                  <a:cubicBezTo>
                    <a:pt x="93" y="6927"/>
                    <a:pt x="1870" y="7322"/>
                    <a:pt x="3300" y="9738"/>
                  </a:cubicBezTo>
                  <a:cubicBezTo>
                    <a:pt x="4730" y="12154"/>
                    <a:pt x="3861" y="12723"/>
                    <a:pt x="5035" y="13348"/>
                  </a:cubicBezTo>
                  <a:cubicBezTo>
                    <a:pt x="6209" y="13972"/>
                    <a:pt x="6450" y="14318"/>
                    <a:pt x="6450" y="14318"/>
                  </a:cubicBezTo>
                  <a:cubicBezTo>
                    <a:pt x="6450" y="14318"/>
                    <a:pt x="6691" y="10503"/>
                    <a:pt x="5594" y="7522"/>
                  </a:cubicBezTo>
                  <a:cubicBezTo>
                    <a:pt x="4497" y="4541"/>
                    <a:pt x="4039" y="3857"/>
                    <a:pt x="4405" y="2506"/>
                  </a:cubicBezTo>
                  <a:cubicBezTo>
                    <a:pt x="4772" y="1156"/>
                    <a:pt x="5231" y="0"/>
                    <a:pt x="5231" y="0"/>
                  </a:cubicBezTo>
                  <a:cubicBezTo>
                    <a:pt x="5231" y="0"/>
                    <a:pt x="4925" y="2239"/>
                    <a:pt x="5139" y="3207"/>
                  </a:cubicBezTo>
                  <a:cubicBezTo>
                    <a:pt x="5353" y="4175"/>
                    <a:pt x="5975" y="5374"/>
                    <a:pt x="6420" y="5600"/>
                  </a:cubicBezTo>
                  <a:cubicBezTo>
                    <a:pt x="6864" y="5827"/>
                    <a:pt x="8901" y="3999"/>
                    <a:pt x="9444" y="2994"/>
                  </a:cubicBezTo>
                  <a:cubicBezTo>
                    <a:pt x="9988" y="1989"/>
                    <a:pt x="9988" y="2011"/>
                    <a:pt x="9988" y="2011"/>
                  </a:cubicBezTo>
                  <a:cubicBezTo>
                    <a:pt x="9988" y="2011"/>
                    <a:pt x="9797" y="4803"/>
                    <a:pt x="8891" y="5846"/>
                  </a:cubicBezTo>
                  <a:cubicBezTo>
                    <a:pt x="7984" y="6889"/>
                    <a:pt x="7292" y="7155"/>
                    <a:pt x="7621" y="8290"/>
                  </a:cubicBezTo>
                  <a:cubicBezTo>
                    <a:pt x="7950" y="9424"/>
                    <a:pt x="8657" y="11670"/>
                    <a:pt x="9078" y="13366"/>
                  </a:cubicBezTo>
                  <a:cubicBezTo>
                    <a:pt x="9498" y="15062"/>
                    <a:pt x="9858" y="16959"/>
                    <a:pt x="9858" y="16959"/>
                  </a:cubicBezTo>
                  <a:cubicBezTo>
                    <a:pt x="9858" y="16959"/>
                    <a:pt x="11723" y="11853"/>
                    <a:pt x="12698" y="10556"/>
                  </a:cubicBezTo>
                  <a:cubicBezTo>
                    <a:pt x="13673" y="9258"/>
                    <a:pt x="15717" y="7971"/>
                    <a:pt x="16173" y="7179"/>
                  </a:cubicBezTo>
                  <a:cubicBezTo>
                    <a:pt x="16628" y="6387"/>
                    <a:pt x="16716" y="5235"/>
                    <a:pt x="16716" y="5235"/>
                  </a:cubicBezTo>
                  <a:cubicBezTo>
                    <a:pt x="16716" y="5235"/>
                    <a:pt x="17160" y="7061"/>
                    <a:pt x="16227" y="8670"/>
                  </a:cubicBezTo>
                  <a:cubicBezTo>
                    <a:pt x="15293" y="10280"/>
                    <a:pt x="14995" y="10433"/>
                    <a:pt x="14995" y="10433"/>
                  </a:cubicBezTo>
                  <a:cubicBezTo>
                    <a:pt x="14995" y="10433"/>
                    <a:pt x="16303" y="9777"/>
                    <a:pt x="17977" y="9331"/>
                  </a:cubicBezTo>
                  <a:cubicBezTo>
                    <a:pt x="19651" y="8885"/>
                    <a:pt x="21475" y="8885"/>
                    <a:pt x="21475" y="8885"/>
                  </a:cubicBezTo>
                  <a:cubicBezTo>
                    <a:pt x="21475" y="8885"/>
                    <a:pt x="16613" y="9943"/>
                    <a:pt x="15271" y="11318"/>
                  </a:cubicBezTo>
                  <a:cubicBezTo>
                    <a:pt x="13929" y="12694"/>
                    <a:pt x="12710" y="14682"/>
                    <a:pt x="12894" y="16557"/>
                  </a:cubicBezTo>
                  <a:cubicBezTo>
                    <a:pt x="13077" y="18432"/>
                    <a:pt x="13496" y="20809"/>
                    <a:pt x="13496" y="20809"/>
                  </a:cubicBezTo>
                  <a:lnTo>
                    <a:pt x="5829" y="21600"/>
                  </a:lnTo>
                  <a:close/>
                  <a:moveTo>
                    <a:pt x="5829" y="21600"/>
                  </a:moveTo>
                </a:path>
              </a:pathLst>
            </a:custGeom>
            <a:solidFill>
              <a:schemeClr val="tx1"/>
            </a:solidFill>
            <a:ln w="25400" cap="flat">
              <a:solidFill>
                <a:schemeClr val="tx1">
                  <a:alpha val="0"/>
                </a:schemeClr>
              </a:solidFill>
              <a:prstDash val="solid"/>
              <a:miter lim="800000"/>
              <a:headEnd type="none" w="med" len="med"/>
              <a:tailEnd type="none" w="med" len="med"/>
            </a:ln>
          </p:spPr>
          <p:txBody>
            <a:bodyPr lIns="0" tIns="0" rIns="0" bIns="0"/>
            <a:lstStyle/>
            <a:p>
              <a:endParaRPr lang="en-US" sz="900">
                <a:latin typeface="Impact" panose="020B0806030902050204" pitchFamily="34" charset="0"/>
              </a:endParaRPr>
            </a:p>
          </p:txBody>
        </p:sp>
        <p:sp>
          <p:nvSpPr>
            <p:cNvPr id="112" name="Oval 16"/>
            <p:cNvSpPr/>
            <p:nvPr/>
          </p:nvSpPr>
          <p:spPr bwMode="auto">
            <a:xfrm>
              <a:off x="4959350" y="3009900"/>
              <a:ext cx="1752600" cy="1752600"/>
            </a:xfrm>
            <a:prstGeom prst="ellipse">
              <a:avLst/>
            </a:prstGeom>
            <a:solidFill>
              <a:srgbClr val="E95283"/>
            </a:solidFill>
            <a:ln w="25400">
              <a:solidFill>
                <a:schemeClr val="tx1">
                  <a:alpha val="0"/>
                </a:schemeClr>
              </a:solidFill>
              <a:miter lim="800000"/>
            </a:ln>
          </p:spPr>
          <p:txBody>
            <a:bodyPr lIns="0" tIns="0" rIns="0" bIns="0"/>
            <a:lstStyle/>
            <a:p>
              <a:endParaRPr lang="en-US" sz="900">
                <a:latin typeface="Impact" panose="020B0806030902050204" pitchFamily="34" charset="0"/>
              </a:endParaRPr>
            </a:p>
          </p:txBody>
        </p:sp>
        <p:sp>
          <p:nvSpPr>
            <p:cNvPr id="113" name="Oval 17"/>
            <p:cNvSpPr/>
            <p:nvPr/>
          </p:nvSpPr>
          <p:spPr bwMode="auto">
            <a:xfrm>
              <a:off x="6534150" y="4121150"/>
              <a:ext cx="1466850" cy="1441450"/>
            </a:xfrm>
            <a:prstGeom prst="ellipse">
              <a:avLst/>
            </a:prstGeom>
            <a:solidFill>
              <a:schemeClr val="accent2">
                <a:alpha val="79999"/>
              </a:schemeClr>
            </a:solidFill>
            <a:ln w="25400">
              <a:solidFill>
                <a:schemeClr val="tx1">
                  <a:alpha val="0"/>
                </a:schemeClr>
              </a:solidFill>
              <a:miter lim="800000"/>
            </a:ln>
          </p:spPr>
          <p:txBody>
            <a:bodyPr lIns="0" tIns="0" rIns="0" bIns="0"/>
            <a:lstStyle/>
            <a:p>
              <a:endParaRPr lang="en-US" sz="900">
                <a:latin typeface="Impact" panose="020B0806030902050204" pitchFamily="34" charset="0"/>
              </a:endParaRPr>
            </a:p>
          </p:txBody>
        </p:sp>
        <p:sp>
          <p:nvSpPr>
            <p:cNvPr id="114" name="Oval 18"/>
            <p:cNvSpPr/>
            <p:nvPr/>
          </p:nvSpPr>
          <p:spPr bwMode="auto">
            <a:xfrm>
              <a:off x="4038600" y="4552950"/>
              <a:ext cx="1282700" cy="1282700"/>
            </a:xfrm>
            <a:prstGeom prst="ellipse">
              <a:avLst/>
            </a:prstGeom>
            <a:solidFill>
              <a:srgbClr val="F6ABA5"/>
            </a:solidFill>
            <a:ln w="25400">
              <a:solidFill>
                <a:schemeClr val="tx1">
                  <a:alpha val="0"/>
                </a:schemeClr>
              </a:solidFill>
              <a:miter lim="800000"/>
            </a:ln>
          </p:spPr>
          <p:txBody>
            <a:bodyPr lIns="0" tIns="0" rIns="0" bIns="0"/>
            <a:lstStyle/>
            <a:p>
              <a:pPr>
                <a:defRPr/>
              </a:pPr>
              <a:endParaRPr lang="en-US" sz="900">
                <a:latin typeface="Impact" panose="020B0806030902050204" pitchFamily="34" charset="0"/>
              </a:endParaRPr>
            </a:p>
          </p:txBody>
        </p:sp>
        <p:sp>
          <p:nvSpPr>
            <p:cNvPr id="115" name="Oval 19"/>
            <p:cNvSpPr/>
            <p:nvPr/>
          </p:nvSpPr>
          <p:spPr bwMode="auto">
            <a:xfrm>
              <a:off x="6883400" y="3587750"/>
              <a:ext cx="431800" cy="431800"/>
            </a:xfrm>
            <a:prstGeom prst="ellipse">
              <a:avLst/>
            </a:prstGeom>
            <a:solidFill>
              <a:schemeClr val="accent4">
                <a:alpha val="39999"/>
              </a:schemeClr>
            </a:solidFill>
            <a:ln w="25400">
              <a:solidFill>
                <a:schemeClr val="tx1">
                  <a:alpha val="0"/>
                </a:schemeClr>
              </a:solidFill>
              <a:miter lim="800000"/>
            </a:ln>
          </p:spPr>
          <p:txBody>
            <a:bodyPr lIns="0" tIns="0" rIns="0" bIns="0"/>
            <a:lstStyle/>
            <a:p>
              <a:pPr>
                <a:defRPr/>
              </a:pPr>
              <a:endParaRPr lang="en-US" sz="900">
                <a:latin typeface="Impact" panose="020B0806030902050204" pitchFamily="34" charset="0"/>
              </a:endParaRPr>
            </a:p>
          </p:txBody>
        </p:sp>
        <p:sp>
          <p:nvSpPr>
            <p:cNvPr id="116" name="Rectangle 20"/>
            <p:cNvSpPr/>
            <p:nvPr/>
          </p:nvSpPr>
          <p:spPr bwMode="auto">
            <a:xfrm>
              <a:off x="5348537" y="3547865"/>
              <a:ext cx="1000275" cy="615553"/>
            </a:xfrm>
            <a:prstGeom prst="rect">
              <a:avLst/>
            </a:prstGeom>
            <a:noFill/>
            <a:ln>
              <a:noFill/>
            </a:ln>
          </p:spPr>
          <p:txBody>
            <a:bodyPr wrap="none" lIns="0" tIns="0" rIns="0" bIns="0" anchor="ctr">
              <a:spAutoFit/>
            </a:bodyPr>
            <a:lstStyle/>
            <a:p>
              <a:pPr algn="r"/>
              <a:r>
                <a:rPr lang="zh-CN" altLang="en-US" sz="2000" spc="600" dirty="0">
                  <a:solidFill>
                    <a:srgbClr val="FFFEFE"/>
                  </a:solidFill>
                  <a:latin typeface="方正清刻本悦宋简体" panose="02000000000000000000" pitchFamily="2" charset="-122"/>
                  <a:ea typeface="方正清刻本悦宋简体" panose="02000000000000000000" pitchFamily="2" charset="-122"/>
                  <a:cs typeface="MS PGothic" panose="020B0600070205080204" charset="-128"/>
                  <a:sym typeface="Source Sans Pro Bold" charset="0"/>
                </a:rPr>
                <a:t>在此</a:t>
              </a:r>
              <a:r>
                <a:rPr lang="zh-CN" altLang="en-US" sz="2000" spc="600" dirty="0" smtClean="0">
                  <a:solidFill>
                    <a:srgbClr val="FFFEFE"/>
                  </a:solidFill>
                  <a:latin typeface="方正清刻本悦宋简体" panose="02000000000000000000" pitchFamily="2" charset="-122"/>
                  <a:ea typeface="方正清刻本悦宋简体" panose="02000000000000000000" pitchFamily="2" charset="-122"/>
                  <a:cs typeface="MS PGothic" panose="020B0600070205080204" charset="-128"/>
                  <a:sym typeface="Source Sans Pro Bold" charset="0"/>
                </a:rPr>
                <a:t>添</a:t>
              </a:r>
              <a:endParaRPr lang="en-US" altLang="zh-CN" sz="2000" spc="600" dirty="0" smtClean="0">
                <a:solidFill>
                  <a:srgbClr val="FFFEFE"/>
                </a:solidFill>
                <a:latin typeface="方正清刻本悦宋简体" panose="02000000000000000000" pitchFamily="2" charset="-122"/>
                <a:ea typeface="方正清刻本悦宋简体" panose="02000000000000000000" pitchFamily="2" charset="-122"/>
                <a:cs typeface="MS PGothic" panose="020B0600070205080204" charset="-128"/>
                <a:sym typeface="Source Sans Pro Bold" charset="0"/>
              </a:endParaRPr>
            </a:p>
            <a:p>
              <a:pPr algn="r"/>
              <a:r>
                <a:rPr lang="zh-CN" altLang="en-US" sz="2000" spc="600" dirty="0" smtClean="0">
                  <a:solidFill>
                    <a:srgbClr val="FFFEFE"/>
                  </a:solidFill>
                  <a:latin typeface="方正清刻本悦宋简体" panose="02000000000000000000" pitchFamily="2" charset="-122"/>
                  <a:ea typeface="方正清刻本悦宋简体" panose="02000000000000000000" pitchFamily="2" charset="-122"/>
                  <a:cs typeface="MS PGothic" panose="020B0600070205080204" charset="-128"/>
                  <a:sym typeface="Source Sans Pro Bold" charset="0"/>
                </a:rPr>
                <a:t>加</a:t>
              </a:r>
              <a:r>
                <a:rPr lang="zh-CN" altLang="en-US" sz="2000" spc="600" dirty="0">
                  <a:solidFill>
                    <a:srgbClr val="FFFEFE"/>
                  </a:solidFill>
                  <a:latin typeface="方正清刻本悦宋简体" panose="02000000000000000000" pitchFamily="2" charset="-122"/>
                  <a:ea typeface="方正清刻本悦宋简体" panose="02000000000000000000" pitchFamily="2" charset="-122"/>
                  <a:cs typeface="MS PGothic" panose="020B0600070205080204" charset="-128"/>
                  <a:sym typeface="Source Sans Pro Bold" charset="0"/>
                </a:rPr>
                <a:t>标题</a:t>
              </a:r>
              <a:endParaRPr lang="en-US" sz="2000" spc="600" dirty="0">
                <a:solidFill>
                  <a:srgbClr val="FFFEFE"/>
                </a:solidFill>
                <a:latin typeface="方正清刻本悦宋简体" panose="02000000000000000000" pitchFamily="2" charset="-122"/>
                <a:ea typeface="方正清刻本悦宋简体" panose="02000000000000000000" pitchFamily="2" charset="-122"/>
                <a:cs typeface="MS PGothic" panose="020B0600070205080204" charset="-128"/>
                <a:sym typeface="Source Sans Pro Bold" charset="0"/>
              </a:endParaRPr>
            </a:p>
          </p:txBody>
        </p:sp>
        <p:sp>
          <p:nvSpPr>
            <p:cNvPr id="117" name="Rectangle 21"/>
            <p:cNvSpPr/>
            <p:nvPr/>
          </p:nvSpPr>
          <p:spPr bwMode="auto">
            <a:xfrm>
              <a:off x="4375150" y="4944905"/>
              <a:ext cx="500137" cy="492443"/>
            </a:xfrm>
            <a:prstGeom prst="rect">
              <a:avLst/>
            </a:prstGeom>
            <a:noFill/>
            <a:ln>
              <a:noFill/>
            </a:ln>
          </p:spPr>
          <p:txBody>
            <a:bodyPr wrap="none" lIns="0" tIns="0" rIns="0" bIns="0" anchor="ctr">
              <a:spAutoFit/>
            </a:bodyPr>
            <a:lstStyle/>
            <a:p>
              <a:r>
                <a:rPr lang="en-US" sz="1600" dirty="0" smtClean="0">
                  <a:solidFill>
                    <a:srgbClr val="FFFEFE"/>
                  </a:solidFill>
                  <a:latin typeface="Impact" panose="020B0806030902050204" pitchFamily="34" charset="0"/>
                  <a:ea typeface="MS PGothic" panose="020B0600070205080204" charset="-128"/>
                  <a:cs typeface="MS PGothic" panose="020B0600070205080204" charset="-128"/>
                  <a:sym typeface="Source Sans Pro Bold" charset="0"/>
                </a:rPr>
                <a:t>TEAM</a:t>
              </a:r>
            </a:p>
            <a:p>
              <a:r>
                <a:rPr lang="en-US" sz="1600" dirty="0" smtClean="0">
                  <a:solidFill>
                    <a:srgbClr val="FFFEFE"/>
                  </a:solidFill>
                  <a:latin typeface="Impact" panose="020B0806030902050204" pitchFamily="34" charset="0"/>
                  <a:ea typeface="MS PGothic" panose="020B0600070205080204" charset="-128"/>
                  <a:cs typeface="MS PGothic" panose="020B0600070205080204" charset="-128"/>
                  <a:sym typeface="Source Sans Pro Bold" charset="0"/>
                </a:rPr>
                <a:t>WORK</a:t>
              </a:r>
              <a:endParaRPr lang="en-US" sz="1600" dirty="0">
                <a:solidFill>
                  <a:srgbClr val="FFFEFE"/>
                </a:solidFill>
                <a:latin typeface="Impact" panose="020B0806030902050204" pitchFamily="34" charset="0"/>
                <a:ea typeface="MS PGothic" panose="020B0600070205080204" charset="-128"/>
                <a:cs typeface="MS PGothic" panose="020B0600070205080204" charset="-128"/>
                <a:sym typeface="Source Sans Pro Bold" charset="0"/>
              </a:endParaRPr>
            </a:p>
          </p:txBody>
        </p:sp>
        <p:sp>
          <p:nvSpPr>
            <p:cNvPr id="118" name="Rectangle 22"/>
            <p:cNvSpPr/>
            <p:nvPr/>
          </p:nvSpPr>
          <p:spPr bwMode="auto">
            <a:xfrm>
              <a:off x="6958013" y="4721940"/>
              <a:ext cx="484620" cy="246221"/>
            </a:xfrm>
            <a:prstGeom prst="rect">
              <a:avLst/>
            </a:prstGeom>
            <a:noFill/>
            <a:ln>
              <a:noFill/>
            </a:ln>
          </p:spPr>
          <p:txBody>
            <a:bodyPr wrap="none" lIns="0" tIns="0" rIns="0" bIns="0" anchor="ctr">
              <a:spAutoFit/>
            </a:bodyPr>
            <a:lstStyle/>
            <a:p>
              <a:r>
                <a:rPr lang="en-US" sz="1600">
                  <a:solidFill>
                    <a:srgbClr val="FFFEFE"/>
                  </a:solidFill>
                  <a:latin typeface="Impact" panose="020B0806030902050204" pitchFamily="34" charset="0"/>
                  <a:ea typeface="MS PGothic" panose="020B0600070205080204" charset="-128"/>
                  <a:cs typeface="MS PGothic" panose="020B0600070205080204" charset="-128"/>
                  <a:sym typeface="Source Sans Pro Bold" charset="0"/>
                </a:rPr>
                <a:t>VALUE</a:t>
              </a:r>
            </a:p>
          </p:txBody>
        </p:sp>
        <p:sp>
          <p:nvSpPr>
            <p:cNvPr id="119" name="Rectangle 23"/>
            <p:cNvSpPr/>
            <p:nvPr/>
          </p:nvSpPr>
          <p:spPr bwMode="auto">
            <a:xfrm>
              <a:off x="7209632" y="3221252"/>
              <a:ext cx="580287" cy="415498"/>
            </a:xfrm>
            <a:prstGeom prst="rect">
              <a:avLst/>
            </a:prstGeom>
            <a:noFill/>
            <a:ln>
              <a:noFill/>
            </a:ln>
          </p:spPr>
          <p:txBody>
            <a:bodyPr wrap="none" lIns="0" tIns="0" rIns="0" bIns="0" anchor="ctr">
              <a:spAutoFit/>
            </a:bodyPr>
            <a:lstStyle/>
            <a:p>
              <a:r>
                <a:rPr lang="en-US" sz="1350">
                  <a:solidFill>
                    <a:srgbClr val="FFFEFE"/>
                  </a:solidFill>
                  <a:latin typeface="Impact" panose="020B0806030902050204" pitchFamily="34" charset="0"/>
                  <a:ea typeface="MS PGothic" panose="020B0600070205080204" charset="-128"/>
                  <a:cs typeface="MS PGothic" panose="020B0600070205080204" charset="-128"/>
                  <a:sym typeface="Source Sans Pro Bold" charset="0"/>
                </a:rPr>
                <a:t>PROJECT</a:t>
              </a:r>
            </a:p>
            <a:p>
              <a:r>
                <a:rPr lang="en-US" sz="1350">
                  <a:solidFill>
                    <a:srgbClr val="FFFEFE"/>
                  </a:solidFill>
                  <a:latin typeface="Impact" panose="020B0806030902050204" pitchFamily="34" charset="0"/>
                  <a:ea typeface="MS PGothic" panose="020B0600070205080204" charset="-128"/>
                  <a:cs typeface="MS PGothic" panose="020B0600070205080204" charset="-128"/>
                  <a:sym typeface="Source Sans Pro Bold" charset="0"/>
                </a:rPr>
                <a:t>MNG.</a:t>
              </a:r>
            </a:p>
          </p:txBody>
        </p:sp>
        <p:sp>
          <p:nvSpPr>
            <p:cNvPr id="120" name="Rectangle 24"/>
            <p:cNvSpPr/>
            <p:nvPr/>
          </p:nvSpPr>
          <p:spPr bwMode="auto">
            <a:xfrm>
              <a:off x="3886200" y="3748302"/>
              <a:ext cx="662041" cy="415498"/>
            </a:xfrm>
            <a:prstGeom prst="rect">
              <a:avLst/>
            </a:prstGeom>
            <a:noFill/>
            <a:ln>
              <a:noFill/>
            </a:ln>
          </p:spPr>
          <p:txBody>
            <a:bodyPr wrap="none" lIns="0" tIns="0" rIns="0" bIns="0" anchor="ctr">
              <a:spAutoFit/>
            </a:bodyPr>
            <a:lstStyle/>
            <a:p>
              <a:r>
                <a:rPr lang="en-US" sz="1350">
                  <a:solidFill>
                    <a:srgbClr val="FFFEFE"/>
                  </a:solidFill>
                  <a:latin typeface="Impact" panose="020B0806030902050204" pitchFamily="34" charset="0"/>
                  <a:ea typeface="MS PGothic" panose="020B0600070205080204" charset="-128"/>
                  <a:cs typeface="MS PGothic" panose="020B0600070205080204" charset="-128"/>
                  <a:sym typeface="Source Sans Pro Bold" charset="0"/>
                </a:rPr>
                <a:t>IMPROVE-</a:t>
              </a:r>
            </a:p>
            <a:p>
              <a:r>
                <a:rPr lang="en-US" sz="1350">
                  <a:solidFill>
                    <a:srgbClr val="FFFEFE"/>
                  </a:solidFill>
                  <a:latin typeface="Impact" panose="020B0806030902050204" pitchFamily="34" charset="0"/>
                  <a:ea typeface="MS PGothic" panose="020B0600070205080204" charset="-128"/>
                  <a:cs typeface="MS PGothic" panose="020B0600070205080204" charset="-128"/>
                  <a:sym typeface="Source Sans Pro Bold" charset="0"/>
                </a:rPr>
                <a:t>MENT</a:t>
              </a:r>
            </a:p>
          </p:txBody>
        </p:sp>
        <p:sp>
          <p:nvSpPr>
            <p:cNvPr id="121" name="Rectangle 25"/>
            <p:cNvSpPr/>
            <p:nvPr/>
          </p:nvSpPr>
          <p:spPr bwMode="auto">
            <a:xfrm>
              <a:off x="6289675" y="2456934"/>
              <a:ext cx="375103" cy="369332"/>
            </a:xfrm>
            <a:prstGeom prst="rect">
              <a:avLst/>
            </a:prstGeom>
            <a:noFill/>
            <a:ln>
              <a:noFill/>
            </a:ln>
          </p:spPr>
          <p:txBody>
            <a:bodyPr wrap="none" lIns="0" tIns="0" rIns="0" bIns="0" anchor="ctr">
              <a:spAutoFit/>
            </a:bodyPr>
            <a:lstStyle/>
            <a:p>
              <a:r>
                <a:rPr lang="en-US" sz="1200">
                  <a:solidFill>
                    <a:srgbClr val="FFFEFE"/>
                  </a:solidFill>
                  <a:latin typeface="Impact" panose="020B0806030902050204" pitchFamily="34" charset="0"/>
                  <a:ea typeface="MS PGothic" panose="020B0600070205080204" charset="-128"/>
                  <a:cs typeface="MS PGothic" panose="020B0600070205080204" charset="-128"/>
                  <a:sym typeface="Source Sans Pro Bold" charset="0"/>
                </a:rPr>
                <a:t>HARD</a:t>
              </a:r>
            </a:p>
            <a:p>
              <a:r>
                <a:rPr lang="en-US" sz="1200">
                  <a:solidFill>
                    <a:srgbClr val="FFFEFE"/>
                  </a:solidFill>
                  <a:latin typeface="Impact" panose="020B0806030902050204" pitchFamily="34" charset="0"/>
                  <a:ea typeface="MS PGothic" panose="020B0600070205080204" charset="-128"/>
                  <a:cs typeface="MS PGothic" panose="020B0600070205080204" charset="-128"/>
                  <a:sym typeface="Source Sans Pro Bold" charset="0"/>
                </a:rPr>
                <a:t>WORK</a:t>
              </a:r>
            </a:p>
          </p:txBody>
        </p:sp>
        <p:sp>
          <p:nvSpPr>
            <p:cNvPr id="125" name="Oval 31"/>
            <p:cNvSpPr/>
            <p:nvPr/>
          </p:nvSpPr>
          <p:spPr bwMode="auto">
            <a:xfrm>
              <a:off x="8001000" y="3549650"/>
              <a:ext cx="1466850" cy="1441450"/>
            </a:xfrm>
            <a:prstGeom prst="ellipse">
              <a:avLst/>
            </a:prstGeom>
            <a:solidFill>
              <a:schemeClr val="accent2">
                <a:alpha val="79999"/>
              </a:schemeClr>
            </a:solidFill>
            <a:ln w="25400">
              <a:solidFill>
                <a:schemeClr val="tx1">
                  <a:alpha val="0"/>
                </a:schemeClr>
              </a:solidFill>
              <a:miter lim="800000"/>
            </a:ln>
          </p:spPr>
          <p:txBody>
            <a:bodyPr lIns="0" tIns="0" rIns="0" bIns="0"/>
            <a:lstStyle/>
            <a:p>
              <a:endParaRPr lang="en-US" sz="900">
                <a:latin typeface="Impact" panose="020B0806030902050204" pitchFamily="34" charset="0"/>
              </a:endParaRPr>
            </a:p>
          </p:txBody>
        </p:sp>
        <p:sp>
          <p:nvSpPr>
            <p:cNvPr id="126" name="Rectangle 32"/>
            <p:cNvSpPr/>
            <p:nvPr/>
          </p:nvSpPr>
          <p:spPr bwMode="auto">
            <a:xfrm>
              <a:off x="8426450" y="4150440"/>
              <a:ext cx="484620" cy="246221"/>
            </a:xfrm>
            <a:prstGeom prst="rect">
              <a:avLst/>
            </a:prstGeom>
            <a:noFill/>
            <a:ln>
              <a:noFill/>
            </a:ln>
          </p:spPr>
          <p:txBody>
            <a:bodyPr wrap="none" lIns="0" tIns="0" rIns="0" bIns="0" anchor="ctr">
              <a:spAutoFit/>
            </a:bodyPr>
            <a:lstStyle/>
            <a:p>
              <a:r>
                <a:rPr lang="en-US" sz="1600">
                  <a:solidFill>
                    <a:srgbClr val="FFFEFE"/>
                  </a:solidFill>
                  <a:latin typeface="Impact" panose="020B0806030902050204" pitchFamily="34" charset="0"/>
                  <a:ea typeface="MS PGothic" panose="020B0600070205080204" charset="-128"/>
                  <a:cs typeface="MS PGothic" panose="020B0600070205080204" charset="-128"/>
                  <a:sym typeface="Source Sans Pro Bold" charset="0"/>
                </a:rPr>
                <a:t>VALUE</a:t>
              </a:r>
            </a:p>
          </p:txBody>
        </p:sp>
        <p:sp>
          <p:nvSpPr>
            <p:cNvPr id="127" name="Oval 33"/>
            <p:cNvSpPr/>
            <p:nvPr/>
          </p:nvSpPr>
          <p:spPr bwMode="auto">
            <a:xfrm>
              <a:off x="3340100" y="1847850"/>
              <a:ext cx="1466850" cy="1441450"/>
            </a:xfrm>
            <a:prstGeom prst="ellipse">
              <a:avLst/>
            </a:prstGeom>
            <a:solidFill>
              <a:schemeClr val="accent2">
                <a:alpha val="79999"/>
              </a:schemeClr>
            </a:solidFill>
            <a:ln w="25400">
              <a:solidFill>
                <a:schemeClr val="tx1">
                  <a:alpha val="0"/>
                </a:schemeClr>
              </a:solidFill>
              <a:miter lim="800000"/>
            </a:ln>
          </p:spPr>
          <p:txBody>
            <a:bodyPr lIns="0" tIns="0" rIns="0" bIns="0"/>
            <a:lstStyle/>
            <a:p>
              <a:endParaRPr lang="en-US" sz="900">
                <a:latin typeface="Impact" panose="020B0806030902050204" pitchFamily="34" charset="0"/>
              </a:endParaRPr>
            </a:p>
          </p:txBody>
        </p:sp>
        <p:sp>
          <p:nvSpPr>
            <p:cNvPr id="128" name="Rectangle 34"/>
            <p:cNvSpPr/>
            <p:nvPr/>
          </p:nvSpPr>
          <p:spPr bwMode="auto">
            <a:xfrm>
              <a:off x="3765550" y="2448640"/>
              <a:ext cx="484620" cy="246221"/>
            </a:xfrm>
            <a:prstGeom prst="rect">
              <a:avLst/>
            </a:prstGeom>
            <a:noFill/>
            <a:ln>
              <a:noFill/>
            </a:ln>
          </p:spPr>
          <p:txBody>
            <a:bodyPr wrap="none" lIns="0" tIns="0" rIns="0" bIns="0" anchor="ctr">
              <a:spAutoFit/>
            </a:bodyPr>
            <a:lstStyle/>
            <a:p>
              <a:r>
                <a:rPr lang="en-US" sz="1600">
                  <a:solidFill>
                    <a:srgbClr val="FFFEFE"/>
                  </a:solidFill>
                  <a:latin typeface="Impact" panose="020B0806030902050204" pitchFamily="34" charset="0"/>
                  <a:ea typeface="MS PGothic" panose="020B0600070205080204" charset="-128"/>
                  <a:cs typeface="MS PGothic" panose="020B0600070205080204" charset="-128"/>
                  <a:sym typeface="Source Sans Pro Bold" charset="0"/>
                </a:rPr>
                <a:t>VALUE</a:t>
              </a:r>
            </a:p>
          </p:txBody>
        </p:sp>
        <p:sp>
          <p:nvSpPr>
            <p:cNvPr id="129" name="Oval 35"/>
            <p:cNvSpPr/>
            <p:nvPr/>
          </p:nvSpPr>
          <p:spPr bwMode="auto">
            <a:xfrm>
              <a:off x="2679700" y="4178300"/>
              <a:ext cx="1181100" cy="1181100"/>
            </a:xfrm>
            <a:prstGeom prst="ellipse">
              <a:avLst/>
            </a:prstGeom>
            <a:solidFill>
              <a:schemeClr val="accent4"/>
            </a:solidFill>
            <a:ln w="25400">
              <a:solidFill>
                <a:schemeClr val="tx1">
                  <a:alpha val="0"/>
                </a:schemeClr>
              </a:solidFill>
              <a:miter lim="800000"/>
            </a:ln>
          </p:spPr>
          <p:txBody>
            <a:bodyPr lIns="0" tIns="0" rIns="0" bIns="0"/>
            <a:lstStyle/>
            <a:p>
              <a:pPr>
                <a:defRPr/>
              </a:pPr>
              <a:endParaRPr lang="en-US" sz="900">
                <a:latin typeface="Impact" panose="020B0806030902050204" pitchFamily="34" charset="0"/>
              </a:endParaRPr>
            </a:p>
          </p:txBody>
        </p:sp>
        <p:sp>
          <p:nvSpPr>
            <p:cNvPr id="130" name="Rectangle 36"/>
            <p:cNvSpPr/>
            <p:nvPr/>
          </p:nvSpPr>
          <p:spPr bwMode="auto">
            <a:xfrm>
              <a:off x="2907507" y="4561102"/>
              <a:ext cx="580287" cy="415498"/>
            </a:xfrm>
            <a:prstGeom prst="rect">
              <a:avLst/>
            </a:prstGeom>
            <a:noFill/>
            <a:ln>
              <a:noFill/>
            </a:ln>
          </p:spPr>
          <p:txBody>
            <a:bodyPr wrap="none" lIns="0" tIns="0" rIns="0" bIns="0" anchor="ctr">
              <a:spAutoFit/>
            </a:bodyPr>
            <a:lstStyle/>
            <a:p>
              <a:r>
                <a:rPr lang="en-US" sz="1350">
                  <a:solidFill>
                    <a:srgbClr val="FFFEFE"/>
                  </a:solidFill>
                  <a:latin typeface="Impact" panose="020B0806030902050204" pitchFamily="34" charset="0"/>
                  <a:ea typeface="MS PGothic" panose="020B0600070205080204" charset="-128"/>
                  <a:cs typeface="MS PGothic" panose="020B0600070205080204" charset="-128"/>
                  <a:sym typeface="Source Sans Pro Bold" charset="0"/>
                </a:rPr>
                <a:t>PROJECT</a:t>
              </a:r>
            </a:p>
            <a:p>
              <a:r>
                <a:rPr lang="en-US" sz="1350">
                  <a:solidFill>
                    <a:srgbClr val="FFFEFE"/>
                  </a:solidFill>
                  <a:latin typeface="Impact" panose="020B0806030902050204" pitchFamily="34" charset="0"/>
                  <a:ea typeface="MS PGothic" panose="020B0600070205080204" charset="-128"/>
                  <a:cs typeface="MS PGothic" panose="020B0600070205080204" charset="-128"/>
                  <a:sym typeface="Source Sans Pro Bold" charset="0"/>
                </a:rPr>
                <a:t>MNG.</a:t>
              </a:r>
            </a:p>
          </p:txBody>
        </p:sp>
        <p:sp>
          <p:nvSpPr>
            <p:cNvPr id="131" name="Oval 37"/>
            <p:cNvSpPr/>
            <p:nvPr/>
          </p:nvSpPr>
          <p:spPr bwMode="auto">
            <a:xfrm>
              <a:off x="6978650" y="1568450"/>
              <a:ext cx="1181100" cy="1181100"/>
            </a:xfrm>
            <a:prstGeom prst="ellipse">
              <a:avLst/>
            </a:prstGeom>
            <a:solidFill>
              <a:schemeClr val="accent4"/>
            </a:solidFill>
            <a:ln w="25400">
              <a:solidFill>
                <a:schemeClr val="tx1">
                  <a:alpha val="0"/>
                </a:schemeClr>
              </a:solidFill>
              <a:miter lim="800000"/>
            </a:ln>
          </p:spPr>
          <p:txBody>
            <a:bodyPr lIns="0" tIns="0" rIns="0" bIns="0"/>
            <a:lstStyle/>
            <a:p>
              <a:pPr>
                <a:defRPr/>
              </a:pPr>
              <a:endParaRPr lang="en-US" sz="900">
                <a:latin typeface="Impact" panose="020B0806030902050204" pitchFamily="34" charset="0"/>
              </a:endParaRPr>
            </a:p>
          </p:txBody>
        </p:sp>
        <p:sp>
          <p:nvSpPr>
            <p:cNvPr id="132" name="Rectangle 38"/>
            <p:cNvSpPr/>
            <p:nvPr/>
          </p:nvSpPr>
          <p:spPr bwMode="auto">
            <a:xfrm>
              <a:off x="7207250" y="1951252"/>
              <a:ext cx="580287" cy="415498"/>
            </a:xfrm>
            <a:prstGeom prst="rect">
              <a:avLst/>
            </a:prstGeom>
            <a:noFill/>
            <a:ln>
              <a:noFill/>
            </a:ln>
          </p:spPr>
          <p:txBody>
            <a:bodyPr wrap="none" lIns="0" tIns="0" rIns="0" bIns="0" anchor="ctr">
              <a:spAutoFit/>
            </a:bodyPr>
            <a:lstStyle/>
            <a:p>
              <a:r>
                <a:rPr lang="en-US" sz="1350">
                  <a:solidFill>
                    <a:srgbClr val="FFFEFE"/>
                  </a:solidFill>
                  <a:latin typeface="Impact" panose="020B0806030902050204" pitchFamily="34" charset="0"/>
                  <a:ea typeface="MS PGothic" panose="020B0600070205080204" charset="-128"/>
                  <a:cs typeface="MS PGothic" panose="020B0600070205080204" charset="-128"/>
                  <a:sym typeface="Source Sans Pro Bold" charset="0"/>
                </a:rPr>
                <a:t>PROJECT</a:t>
              </a:r>
            </a:p>
            <a:p>
              <a:r>
                <a:rPr lang="en-US" sz="1350">
                  <a:solidFill>
                    <a:srgbClr val="FFFEFE"/>
                  </a:solidFill>
                  <a:latin typeface="Impact" panose="020B0806030902050204" pitchFamily="34" charset="0"/>
                  <a:ea typeface="MS PGothic" panose="020B0600070205080204" charset="-128"/>
                  <a:cs typeface="MS PGothic" panose="020B0600070205080204" charset="-128"/>
                  <a:sym typeface="Source Sans Pro Bold" charset="0"/>
                </a:rPr>
                <a:t>MNG.</a:t>
              </a:r>
            </a:p>
          </p:txBody>
        </p:sp>
        <p:sp>
          <p:nvSpPr>
            <p:cNvPr id="133" name="Oval 39"/>
            <p:cNvSpPr/>
            <p:nvPr/>
          </p:nvSpPr>
          <p:spPr bwMode="auto">
            <a:xfrm>
              <a:off x="8102600" y="2425700"/>
              <a:ext cx="946150" cy="946150"/>
            </a:xfrm>
            <a:prstGeom prst="ellipse">
              <a:avLst/>
            </a:prstGeom>
            <a:solidFill>
              <a:srgbClr val="F6ABA5"/>
            </a:solidFill>
            <a:ln w="25400">
              <a:solidFill>
                <a:schemeClr val="tx1">
                  <a:alpha val="0"/>
                </a:schemeClr>
              </a:solidFill>
              <a:miter lim="800000"/>
            </a:ln>
          </p:spPr>
          <p:txBody>
            <a:bodyPr lIns="0" tIns="0" rIns="0" bIns="0"/>
            <a:lstStyle/>
            <a:p>
              <a:pPr>
                <a:defRPr/>
              </a:pPr>
              <a:endParaRPr lang="en-US" sz="900">
                <a:latin typeface="Impact" panose="020B0806030902050204" pitchFamily="34" charset="0"/>
              </a:endParaRPr>
            </a:p>
          </p:txBody>
        </p:sp>
        <p:sp>
          <p:nvSpPr>
            <p:cNvPr id="134" name="Rectangle 40"/>
            <p:cNvSpPr/>
            <p:nvPr/>
          </p:nvSpPr>
          <p:spPr bwMode="auto">
            <a:xfrm>
              <a:off x="8343900" y="2717284"/>
              <a:ext cx="375103" cy="369332"/>
            </a:xfrm>
            <a:prstGeom prst="rect">
              <a:avLst/>
            </a:prstGeom>
            <a:noFill/>
            <a:ln>
              <a:noFill/>
            </a:ln>
          </p:spPr>
          <p:txBody>
            <a:bodyPr wrap="none" lIns="0" tIns="0" rIns="0" bIns="0" anchor="ctr">
              <a:spAutoFit/>
            </a:bodyPr>
            <a:lstStyle/>
            <a:p>
              <a:r>
                <a:rPr lang="en-US" sz="1200">
                  <a:solidFill>
                    <a:srgbClr val="FFFEFE"/>
                  </a:solidFill>
                  <a:latin typeface="Impact" panose="020B0806030902050204" pitchFamily="34" charset="0"/>
                  <a:ea typeface="MS PGothic" panose="020B0600070205080204" charset="-128"/>
                  <a:cs typeface="MS PGothic" panose="020B0600070205080204" charset="-128"/>
                  <a:sym typeface="Source Sans Pro Bold" charset="0"/>
                </a:rPr>
                <a:t>HARD</a:t>
              </a:r>
            </a:p>
            <a:p>
              <a:r>
                <a:rPr lang="en-US" sz="1200">
                  <a:solidFill>
                    <a:srgbClr val="FFFEFE"/>
                  </a:solidFill>
                  <a:latin typeface="Impact" panose="020B0806030902050204" pitchFamily="34" charset="0"/>
                  <a:ea typeface="MS PGothic" panose="020B0600070205080204" charset="-128"/>
                  <a:cs typeface="MS PGothic" panose="020B0600070205080204" charset="-128"/>
                  <a:sym typeface="Source Sans Pro Bold" charset="0"/>
                </a:rPr>
                <a:t>WORK</a:t>
              </a:r>
            </a:p>
          </p:txBody>
        </p:sp>
        <p:sp>
          <p:nvSpPr>
            <p:cNvPr id="135" name="Oval 41"/>
            <p:cNvSpPr/>
            <p:nvPr/>
          </p:nvSpPr>
          <p:spPr bwMode="auto">
            <a:xfrm>
              <a:off x="2565400" y="3194050"/>
              <a:ext cx="946150" cy="946150"/>
            </a:xfrm>
            <a:prstGeom prst="ellipse">
              <a:avLst/>
            </a:prstGeom>
            <a:solidFill>
              <a:srgbClr val="E95283"/>
            </a:solidFill>
            <a:ln w="25400">
              <a:solidFill>
                <a:schemeClr val="tx1">
                  <a:alpha val="0"/>
                </a:schemeClr>
              </a:solidFill>
              <a:miter lim="800000"/>
            </a:ln>
          </p:spPr>
          <p:txBody>
            <a:bodyPr lIns="0" tIns="0" rIns="0" bIns="0"/>
            <a:lstStyle/>
            <a:p>
              <a:pPr>
                <a:defRPr/>
              </a:pPr>
              <a:endParaRPr lang="en-US" sz="900">
                <a:latin typeface="Impact" panose="020B0806030902050204" pitchFamily="34" charset="0"/>
              </a:endParaRPr>
            </a:p>
          </p:txBody>
        </p:sp>
        <p:sp>
          <p:nvSpPr>
            <p:cNvPr id="136" name="Rectangle 42"/>
            <p:cNvSpPr/>
            <p:nvPr/>
          </p:nvSpPr>
          <p:spPr bwMode="auto">
            <a:xfrm>
              <a:off x="2806700" y="3485634"/>
              <a:ext cx="375103" cy="369332"/>
            </a:xfrm>
            <a:prstGeom prst="rect">
              <a:avLst/>
            </a:prstGeom>
            <a:noFill/>
            <a:ln>
              <a:noFill/>
            </a:ln>
          </p:spPr>
          <p:txBody>
            <a:bodyPr wrap="none" lIns="0" tIns="0" rIns="0" bIns="0" anchor="ctr">
              <a:spAutoFit/>
            </a:bodyPr>
            <a:lstStyle/>
            <a:p>
              <a:r>
                <a:rPr lang="en-US" sz="1200">
                  <a:solidFill>
                    <a:srgbClr val="FFFEFE"/>
                  </a:solidFill>
                  <a:latin typeface="Impact" panose="020B0806030902050204" pitchFamily="34" charset="0"/>
                  <a:ea typeface="MS PGothic" panose="020B0600070205080204" charset="-128"/>
                  <a:cs typeface="MS PGothic" panose="020B0600070205080204" charset="-128"/>
                  <a:sym typeface="Source Sans Pro Bold" charset="0"/>
                </a:rPr>
                <a:t>HARD</a:t>
              </a:r>
            </a:p>
            <a:p>
              <a:r>
                <a:rPr lang="en-US" sz="1200">
                  <a:solidFill>
                    <a:srgbClr val="FFFEFE"/>
                  </a:solidFill>
                  <a:latin typeface="Impact" panose="020B0806030902050204" pitchFamily="34" charset="0"/>
                  <a:ea typeface="MS PGothic" panose="020B0600070205080204" charset="-128"/>
                  <a:cs typeface="MS PGothic" panose="020B0600070205080204" charset="-128"/>
                  <a:sym typeface="Source Sans Pro Bold" charset="0"/>
                </a:rPr>
                <a:t>WORK</a:t>
              </a:r>
            </a:p>
          </p:txBody>
        </p:sp>
        <p:sp>
          <p:nvSpPr>
            <p:cNvPr id="137" name="Oval 43"/>
            <p:cNvSpPr/>
            <p:nvPr/>
          </p:nvSpPr>
          <p:spPr bwMode="auto">
            <a:xfrm>
              <a:off x="5295900" y="1441450"/>
              <a:ext cx="946150" cy="946150"/>
            </a:xfrm>
            <a:prstGeom prst="ellipse">
              <a:avLst/>
            </a:prstGeom>
            <a:solidFill>
              <a:srgbClr val="F6ABA5"/>
            </a:solidFill>
            <a:ln w="25400">
              <a:solidFill>
                <a:schemeClr val="tx1">
                  <a:alpha val="0"/>
                </a:schemeClr>
              </a:solidFill>
              <a:miter lim="800000"/>
            </a:ln>
          </p:spPr>
          <p:txBody>
            <a:bodyPr lIns="0" tIns="0" rIns="0" bIns="0"/>
            <a:lstStyle/>
            <a:p>
              <a:pPr>
                <a:defRPr/>
              </a:pPr>
              <a:endParaRPr lang="en-US" sz="900">
                <a:latin typeface="Impact" panose="020B0806030902050204" pitchFamily="34" charset="0"/>
              </a:endParaRPr>
            </a:p>
          </p:txBody>
        </p:sp>
        <p:sp>
          <p:nvSpPr>
            <p:cNvPr id="138" name="Rectangle 44"/>
            <p:cNvSpPr/>
            <p:nvPr/>
          </p:nvSpPr>
          <p:spPr bwMode="auto">
            <a:xfrm>
              <a:off x="5537200" y="1733034"/>
              <a:ext cx="375103" cy="369332"/>
            </a:xfrm>
            <a:prstGeom prst="rect">
              <a:avLst/>
            </a:prstGeom>
            <a:noFill/>
            <a:ln>
              <a:noFill/>
            </a:ln>
          </p:spPr>
          <p:txBody>
            <a:bodyPr wrap="none" lIns="0" tIns="0" rIns="0" bIns="0" anchor="ctr">
              <a:spAutoFit/>
            </a:bodyPr>
            <a:lstStyle/>
            <a:p>
              <a:r>
                <a:rPr lang="en-US" sz="1200">
                  <a:solidFill>
                    <a:srgbClr val="FFFEFE"/>
                  </a:solidFill>
                  <a:latin typeface="Impact" panose="020B0806030902050204" pitchFamily="34" charset="0"/>
                  <a:ea typeface="MS PGothic" panose="020B0600070205080204" charset="-128"/>
                  <a:cs typeface="MS PGothic" panose="020B0600070205080204" charset="-128"/>
                  <a:sym typeface="Source Sans Pro Bold" charset="0"/>
                </a:rPr>
                <a:t>HARD</a:t>
              </a:r>
            </a:p>
            <a:p>
              <a:r>
                <a:rPr lang="en-US" sz="1200">
                  <a:solidFill>
                    <a:srgbClr val="FFFEFE"/>
                  </a:solidFill>
                  <a:latin typeface="Impact" panose="020B0806030902050204" pitchFamily="34" charset="0"/>
                  <a:ea typeface="MS PGothic" panose="020B0600070205080204" charset="-128"/>
                  <a:cs typeface="MS PGothic" panose="020B0600070205080204" charset="-128"/>
                  <a:sym typeface="Source Sans Pro Bold" charset="0"/>
                </a:rPr>
                <a:t>WORK</a:t>
              </a:r>
            </a:p>
          </p:txBody>
        </p:sp>
        <p:sp>
          <p:nvSpPr>
            <p:cNvPr id="139" name="Oval 45"/>
            <p:cNvSpPr/>
            <p:nvPr/>
          </p:nvSpPr>
          <p:spPr bwMode="auto">
            <a:xfrm>
              <a:off x="4718050" y="1682750"/>
              <a:ext cx="469900" cy="469900"/>
            </a:xfrm>
            <a:prstGeom prst="ellipse">
              <a:avLst/>
            </a:prstGeom>
            <a:solidFill>
              <a:schemeClr val="accent6">
                <a:alpha val="39999"/>
              </a:schemeClr>
            </a:solidFill>
            <a:ln w="25400">
              <a:solidFill>
                <a:schemeClr val="tx1">
                  <a:alpha val="0"/>
                </a:schemeClr>
              </a:solidFill>
              <a:miter lim="800000"/>
            </a:ln>
          </p:spPr>
          <p:txBody>
            <a:bodyPr lIns="0" tIns="0" rIns="0" bIns="0"/>
            <a:lstStyle/>
            <a:p>
              <a:pPr>
                <a:defRPr/>
              </a:pPr>
              <a:endParaRPr lang="en-US" sz="900">
                <a:latin typeface="Impact" panose="020B0806030902050204" pitchFamily="34" charset="0"/>
              </a:endParaRPr>
            </a:p>
          </p:txBody>
        </p:sp>
        <p:sp>
          <p:nvSpPr>
            <p:cNvPr id="140" name="Oval 46"/>
            <p:cNvSpPr/>
            <p:nvPr/>
          </p:nvSpPr>
          <p:spPr bwMode="auto">
            <a:xfrm>
              <a:off x="6724650" y="1682750"/>
              <a:ext cx="469900" cy="469900"/>
            </a:xfrm>
            <a:prstGeom prst="ellipse">
              <a:avLst/>
            </a:prstGeom>
            <a:solidFill>
              <a:schemeClr val="accent6">
                <a:alpha val="39999"/>
              </a:schemeClr>
            </a:solidFill>
            <a:ln w="25400">
              <a:solidFill>
                <a:schemeClr val="tx1">
                  <a:alpha val="0"/>
                </a:schemeClr>
              </a:solidFill>
              <a:miter lim="800000"/>
            </a:ln>
          </p:spPr>
          <p:txBody>
            <a:bodyPr lIns="0" tIns="0" rIns="0" bIns="0"/>
            <a:lstStyle/>
            <a:p>
              <a:pPr>
                <a:defRPr/>
              </a:pPr>
              <a:endParaRPr lang="en-US" sz="900">
                <a:latin typeface="Impact" panose="020B0806030902050204" pitchFamily="34" charset="0"/>
              </a:endParaRPr>
            </a:p>
          </p:txBody>
        </p:sp>
      </p:grpSp>
    </p:spTree>
  </p:cSld>
  <p:clrMapOvr>
    <a:masterClrMapping/>
  </p:clrMapOvr>
  <mc:AlternateContent xmlns:mc="http://schemas.openxmlformats.org/markup-compatibility/2006" xmlns:p14="http://schemas.microsoft.com/office/powerpoint/2010/main">
    <mc:Choice Requires="p14">
      <p:transition spd="slow" p14:dur="3400" advClick="0" advTm="0">
        <p14:revea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left)">
                                      <p:cBhvr>
                                        <p:cTn id="7" dur="500"/>
                                        <p:tgtEl>
                                          <p:spTgt spid="2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wipe(left)">
                                      <p:cBhvr>
                                        <p:cTn id="11" dur="500"/>
                                        <p:tgtEl>
                                          <p:spTgt spid="17"/>
                                        </p:tgtEl>
                                      </p:cBhvr>
                                    </p:animEffect>
                                  </p:childTnLst>
                                </p:cTn>
                              </p:par>
                            </p:childTnLst>
                          </p:cTn>
                        </p:par>
                        <p:par>
                          <p:cTn id="12" fill="hold">
                            <p:stCondLst>
                              <p:cond delay="1000"/>
                            </p:stCondLst>
                            <p:childTnLst>
                              <p:par>
                                <p:cTn id="13" presetID="42" presetClass="entr" presetSubtype="0" fill="hold" grpId="0" nodeType="afterEffect">
                                  <p:stCondLst>
                                    <p:cond delay="0"/>
                                  </p:stCondLst>
                                  <p:childTnLst>
                                    <p:set>
                                      <p:cBhvr>
                                        <p:cTn id="14" dur="1" fill="hold">
                                          <p:stCondLst>
                                            <p:cond delay="0"/>
                                          </p:stCondLst>
                                        </p:cTn>
                                        <p:tgtEl>
                                          <p:spTgt spid="98"/>
                                        </p:tgtEl>
                                        <p:attrNameLst>
                                          <p:attrName>style.visibility</p:attrName>
                                        </p:attrNameLst>
                                      </p:cBhvr>
                                      <p:to>
                                        <p:strVal val="visible"/>
                                      </p:to>
                                    </p:set>
                                    <p:animEffect transition="in" filter="fade">
                                      <p:cBhvr>
                                        <p:cTn id="15" dur="1000"/>
                                        <p:tgtEl>
                                          <p:spTgt spid="98"/>
                                        </p:tgtEl>
                                      </p:cBhvr>
                                    </p:animEffect>
                                    <p:anim calcmode="lin" valueType="num">
                                      <p:cBhvr>
                                        <p:cTn id="16" dur="1000" fill="hold"/>
                                        <p:tgtEl>
                                          <p:spTgt spid="98"/>
                                        </p:tgtEl>
                                        <p:attrNameLst>
                                          <p:attrName>ppt_x</p:attrName>
                                        </p:attrNameLst>
                                      </p:cBhvr>
                                      <p:tavLst>
                                        <p:tav tm="0">
                                          <p:val>
                                            <p:strVal val="#ppt_x"/>
                                          </p:val>
                                        </p:tav>
                                        <p:tav tm="100000">
                                          <p:val>
                                            <p:strVal val="#ppt_x"/>
                                          </p:val>
                                        </p:tav>
                                      </p:tavLst>
                                    </p:anim>
                                    <p:anim calcmode="lin" valueType="num">
                                      <p:cBhvr>
                                        <p:cTn id="17" dur="1000" fill="hold"/>
                                        <p:tgtEl>
                                          <p:spTgt spid="98"/>
                                        </p:tgtEl>
                                        <p:attrNameLst>
                                          <p:attrName>ppt_y</p:attrName>
                                        </p:attrNameLst>
                                      </p:cBhvr>
                                      <p:tavLst>
                                        <p:tav tm="0">
                                          <p:val>
                                            <p:strVal val="#ppt_y+.1"/>
                                          </p:val>
                                        </p:tav>
                                        <p:tav tm="100000">
                                          <p:val>
                                            <p:strVal val="#ppt_y"/>
                                          </p:val>
                                        </p:tav>
                                      </p:tavLst>
                                    </p:anim>
                                  </p:childTnLst>
                                </p:cTn>
                              </p:par>
                            </p:childTnLst>
                          </p:cTn>
                        </p:par>
                        <p:par>
                          <p:cTn id="18" fill="hold">
                            <p:stCondLst>
                              <p:cond delay="2000"/>
                            </p:stCondLst>
                            <p:childTnLst>
                              <p:par>
                                <p:cTn id="19" presetID="42" presetClass="entr" presetSubtype="0" fill="hold" grpId="0" nodeType="afterEffect">
                                  <p:stCondLst>
                                    <p:cond delay="0"/>
                                  </p:stCondLst>
                                  <p:childTnLst>
                                    <p:set>
                                      <p:cBhvr>
                                        <p:cTn id="20" dur="1" fill="hold">
                                          <p:stCondLst>
                                            <p:cond delay="0"/>
                                          </p:stCondLst>
                                        </p:cTn>
                                        <p:tgtEl>
                                          <p:spTgt spid="97"/>
                                        </p:tgtEl>
                                        <p:attrNameLst>
                                          <p:attrName>style.visibility</p:attrName>
                                        </p:attrNameLst>
                                      </p:cBhvr>
                                      <p:to>
                                        <p:strVal val="visible"/>
                                      </p:to>
                                    </p:set>
                                    <p:animEffect transition="in" filter="fade">
                                      <p:cBhvr>
                                        <p:cTn id="21" dur="1000"/>
                                        <p:tgtEl>
                                          <p:spTgt spid="97"/>
                                        </p:tgtEl>
                                      </p:cBhvr>
                                    </p:animEffect>
                                    <p:anim calcmode="lin" valueType="num">
                                      <p:cBhvr>
                                        <p:cTn id="22" dur="1000" fill="hold"/>
                                        <p:tgtEl>
                                          <p:spTgt spid="97"/>
                                        </p:tgtEl>
                                        <p:attrNameLst>
                                          <p:attrName>ppt_x</p:attrName>
                                        </p:attrNameLst>
                                      </p:cBhvr>
                                      <p:tavLst>
                                        <p:tav tm="0">
                                          <p:val>
                                            <p:strVal val="#ppt_x"/>
                                          </p:val>
                                        </p:tav>
                                        <p:tav tm="100000">
                                          <p:val>
                                            <p:strVal val="#ppt_x"/>
                                          </p:val>
                                        </p:tav>
                                      </p:tavLst>
                                    </p:anim>
                                    <p:anim calcmode="lin" valueType="num">
                                      <p:cBhvr>
                                        <p:cTn id="23" dur="1000" fill="hold"/>
                                        <p:tgtEl>
                                          <p:spTgt spid="97"/>
                                        </p:tgtEl>
                                        <p:attrNameLst>
                                          <p:attrName>ppt_y</p:attrName>
                                        </p:attrNameLst>
                                      </p:cBhvr>
                                      <p:tavLst>
                                        <p:tav tm="0">
                                          <p:val>
                                            <p:strVal val="#ppt_y+.1"/>
                                          </p:val>
                                        </p:tav>
                                        <p:tav tm="100000">
                                          <p:val>
                                            <p:strVal val="#ppt_y"/>
                                          </p:val>
                                        </p:tav>
                                      </p:tavLst>
                                    </p:anim>
                                  </p:childTnLst>
                                </p:cTn>
                              </p:par>
                              <p:par>
                                <p:cTn id="24" presetID="22" presetClass="entr" presetSubtype="4" fill="hold" nodeType="withEffect">
                                  <p:stCondLst>
                                    <p:cond delay="0"/>
                                  </p:stCondLst>
                                  <p:childTnLst>
                                    <p:set>
                                      <p:cBhvr>
                                        <p:cTn id="25" dur="1" fill="hold">
                                          <p:stCondLst>
                                            <p:cond delay="0"/>
                                          </p:stCondLst>
                                        </p:cTn>
                                        <p:tgtEl>
                                          <p:spTgt spid="3"/>
                                        </p:tgtEl>
                                        <p:attrNameLst>
                                          <p:attrName>style.visibility</p:attrName>
                                        </p:attrNameLst>
                                      </p:cBhvr>
                                      <p:to>
                                        <p:strVal val="visible"/>
                                      </p:to>
                                    </p:set>
                                    <p:animEffect transition="in" filter="wipe(down)">
                                      <p:cBhvr>
                                        <p:cTn id="26"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 grpId="0" animBg="1"/>
      <p:bldP spid="9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组合 16"/>
          <p:cNvGrpSpPr/>
          <p:nvPr/>
        </p:nvGrpSpPr>
        <p:grpSpPr>
          <a:xfrm>
            <a:off x="596090" y="472873"/>
            <a:ext cx="4236392" cy="635239"/>
            <a:chOff x="-3915143" y="207986"/>
            <a:chExt cx="4203466" cy="630301"/>
          </a:xfrm>
        </p:grpSpPr>
        <p:sp>
          <p:nvSpPr>
            <p:cNvPr id="18" name="Text Box 7"/>
            <p:cNvSpPr txBox="1">
              <a:spLocks noChangeArrowheads="1"/>
            </p:cNvSpPr>
            <p:nvPr/>
          </p:nvSpPr>
          <p:spPr bwMode="auto">
            <a:xfrm>
              <a:off x="-1826418" y="343215"/>
              <a:ext cx="2114741" cy="473706"/>
            </a:xfrm>
            <a:prstGeom prst="rect">
              <a:avLst/>
            </a:prstGeom>
            <a:noFill/>
            <a:ln w="9525">
              <a:noFill/>
              <a:miter lim="800000"/>
            </a:ln>
          </p:spPr>
          <p:txBody>
            <a:bodyPr wrap="none" lIns="46078" tIns="23040" rIns="46078" bIns="23040">
              <a:spAutoFit/>
            </a:bodyPr>
            <a:lstStyle/>
            <a:p>
              <a:pPr defTabSz="1096645"/>
              <a:r>
                <a:rPr lang="en-CA" sz="1400" b="1" spc="604" dirty="0" smtClean="0">
                  <a:solidFill>
                    <a:schemeClr val="bg1">
                      <a:lumMod val="65000"/>
                    </a:schemeClr>
                  </a:solidFill>
                  <a:latin typeface="造字工房悦黑演示版常规体" pitchFamily="50" charset="-122"/>
                  <a:ea typeface="造字工房悦黑演示版常规体" pitchFamily="50" charset="-122"/>
                  <a:cs typeface="Open Sans" panose="020B0606030504020204" pitchFamily="34" charset="0"/>
                </a:rPr>
                <a:t>BUSINESS </a:t>
              </a:r>
            </a:p>
            <a:p>
              <a:pPr defTabSz="1096645"/>
              <a:r>
                <a:rPr lang="en-CA" sz="1400" b="1" spc="604" dirty="0" smtClean="0">
                  <a:solidFill>
                    <a:schemeClr val="bg1">
                      <a:lumMod val="65000"/>
                    </a:schemeClr>
                  </a:solidFill>
                  <a:latin typeface="造字工房悦黑演示版常规体" pitchFamily="50" charset="-122"/>
                  <a:ea typeface="造字工房悦黑演示版常规体" pitchFamily="50" charset="-122"/>
                  <a:cs typeface="Open Sans" panose="020B0606030504020204" pitchFamily="34" charset="0"/>
                </a:rPr>
                <a:t>NTRODUCTION</a:t>
              </a:r>
            </a:p>
          </p:txBody>
        </p:sp>
        <p:sp>
          <p:nvSpPr>
            <p:cNvPr id="19" name="矩形 18"/>
            <p:cNvSpPr/>
            <p:nvPr/>
          </p:nvSpPr>
          <p:spPr>
            <a:xfrm>
              <a:off x="-3915143" y="207986"/>
              <a:ext cx="2110970" cy="630301"/>
            </a:xfrm>
            <a:prstGeom prst="rect">
              <a:avLst/>
            </a:prstGeom>
          </p:spPr>
          <p:txBody>
            <a:bodyPr wrap="none">
              <a:spAutoFit/>
            </a:bodyPr>
            <a:lstStyle/>
            <a:p>
              <a:pPr algn="ctr" defTabSz="1096645"/>
              <a:r>
                <a:rPr lang="zh-CN" altLang="en-US" sz="3530" b="1" dirty="0" smtClean="0">
                  <a:latin typeface="微软雅黑" panose="020B0503020204020204" pitchFamily="34" charset="-122"/>
                  <a:ea typeface="微软雅黑" panose="020B0503020204020204" pitchFamily="34" charset="-122"/>
                  <a:cs typeface="Open Sans" panose="020B0606030504020204" pitchFamily="34" charset="0"/>
                </a:rPr>
                <a:t>业务介绍 </a:t>
              </a:r>
              <a:endParaRPr lang="en-CA" altLang="zh-CN" sz="3530" b="1" dirty="0">
                <a:latin typeface="微软雅黑" panose="020B0503020204020204" pitchFamily="34" charset="-122"/>
                <a:ea typeface="微软雅黑" panose="020B0503020204020204" pitchFamily="34" charset="-122"/>
                <a:cs typeface="Open Sans" panose="020B0606030504020204" pitchFamily="34" charset="0"/>
              </a:endParaRPr>
            </a:p>
          </p:txBody>
        </p:sp>
      </p:grpSp>
      <p:pic>
        <p:nvPicPr>
          <p:cNvPr id="21" name="图片 20"/>
          <p:cNvPicPr>
            <a:picLocks noChangeAspect="1"/>
          </p:cNvPicPr>
          <p:nvPr/>
        </p:nvPicPr>
        <p:blipFill rotWithShape="1">
          <a:blip r:embed="rId3"/>
          <a:srcRect r="91091" b="69426"/>
          <a:stretch>
            <a:fillRect/>
          </a:stretch>
        </p:blipFill>
        <p:spPr>
          <a:xfrm>
            <a:off x="3401" y="505087"/>
            <a:ext cx="348343" cy="548549"/>
          </a:xfrm>
          <a:prstGeom prst="rect">
            <a:avLst/>
          </a:prstGeom>
          <a:effectLst>
            <a:outerShdw blurRad="50800" dist="38100" dir="2700000" algn="tl" rotWithShape="0">
              <a:prstClr val="black">
                <a:alpha val="40000"/>
              </a:prstClr>
            </a:outerShdw>
          </a:effectLst>
        </p:spPr>
      </p:pic>
      <p:sp>
        <p:nvSpPr>
          <p:cNvPr id="48" name="Rectangle 57"/>
          <p:cNvSpPr/>
          <p:nvPr/>
        </p:nvSpPr>
        <p:spPr>
          <a:xfrm>
            <a:off x="487249" y="3995412"/>
            <a:ext cx="2677296" cy="2201739"/>
          </a:xfrm>
          <a:prstGeom prst="rect">
            <a:avLst/>
          </a:prstGeom>
          <a:blipFill>
            <a:blip r:embed="rId4" cstate="print"/>
            <a:stretch>
              <a:fillRect/>
            </a:stretch>
          </a:blip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spcBef>
                <a:spcPct val="20000"/>
              </a:spcBef>
              <a:defRPr/>
            </a:pPr>
            <a:endParaRPr lang="en-US" sz="1335" dirty="0">
              <a:solidFill>
                <a:schemeClr val="bg1">
                  <a:lumMod val="95000"/>
                </a:schemeClr>
              </a:solidFill>
            </a:endParaRPr>
          </a:p>
        </p:txBody>
      </p:sp>
      <p:sp>
        <p:nvSpPr>
          <p:cNvPr id="49" name="Rectangle 27"/>
          <p:cNvSpPr/>
          <p:nvPr/>
        </p:nvSpPr>
        <p:spPr>
          <a:xfrm>
            <a:off x="3343835" y="1614419"/>
            <a:ext cx="2677296" cy="2201739"/>
          </a:xfrm>
          <a:prstGeom prst="rect">
            <a:avLst/>
          </a:prstGeom>
          <a:blipFill>
            <a:blip r:embed="rId4" cstate="print"/>
            <a:stretch>
              <a:fillRect/>
            </a:stretch>
          </a:blip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spcBef>
                <a:spcPct val="20000"/>
              </a:spcBef>
              <a:defRPr/>
            </a:pPr>
            <a:endParaRPr lang="en-US" sz="2135" b="1" dirty="0">
              <a:solidFill>
                <a:schemeClr val="bg1">
                  <a:lumMod val="95000"/>
                </a:schemeClr>
              </a:solidFill>
            </a:endParaRPr>
          </a:p>
        </p:txBody>
      </p:sp>
      <p:sp>
        <p:nvSpPr>
          <p:cNvPr id="50" name="Down Arrow Callout 31"/>
          <p:cNvSpPr/>
          <p:nvPr/>
        </p:nvSpPr>
        <p:spPr>
          <a:xfrm>
            <a:off x="487249" y="1614418"/>
            <a:ext cx="2677296" cy="2662500"/>
          </a:xfrm>
          <a:prstGeom prst="downArrowCallout">
            <a:avLst>
              <a:gd name="adj1" fmla="val 23554"/>
              <a:gd name="adj2" fmla="val 10346"/>
              <a:gd name="adj3" fmla="val 10003"/>
              <a:gd name="adj4" fmla="val 89997"/>
            </a:avLst>
          </a:prstGeom>
          <a:solidFill>
            <a:srgbClr val="E95283"/>
          </a:soli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spcBef>
                <a:spcPct val="20000"/>
              </a:spcBef>
              <a:defRPr/>
            </a:pPr>
            <a:r>
              <a:rPr lang="en-US" sz="5865" dirty="0">
                <a:solidFill>
                  <a:schemeClr val="bg1"/>
                </a:solidFill>
                <a:latin typeface="FontAwesome" pitchFamily="2" charset="0"/>
              </a:rPr>
              <a:t></a:t>
            </a:r>
          </a:p>
          <a:p>
            <a:pPr algn="ctr" defTabSz="1218565">
              <a:spcBef>
                <a:spcPct val="20000"/>
              </a:spcBef>
              <a:defRPr/>
            </a:pPr>
            <a:r>
              <a:rPr lang="en-US" sz="2135" b="1" dirty="0">
                <a:solidFill>
                  <a:schemeClr val="bg1">
                    <a:lumMod val="95000"/>
                  </a:schemeClr>
                </a:solidFill>
              </a:rPr>
              <a:t>FRESH IDEAS</a:t>
            </a:r>
          </a:p>
        </p:txBody>
      </p:sp>
      <p:sp>
        <p:nvSpPr>
          <p:cNvPr id="51" name="Up Arrow Callout 59"/>
          <p:cNvSpPr/>
          <p:nvPr/>
        </p:nvSpPr>
        <p:spPr>
          <a:xfrm>
            <a:off x="3343835" y="3508825"/>
            <a:ext cx="2677296" cy="2688327"/>
          </a:xfrm>
          <a:prstGeom prst="upArrowCallout">
            <a:avLst>
              <a:gd name="adj1" fmla="val 25000"/>
              <a:gd name="adj2" fmla="val 9346"/>
              <a:gd name="adj3" fmla="val 11156"/>
              <a:gd name="adj4" fmla="val 88844"/>
            </a:avLst>
          </a:prstGeom>
          <a:solidFill>
            <a:schemeClr val="accent2"/>
          </a:soli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spcBef>
                <a:spcPct val="20000"/>
              </a:spcBef>
              <a:defRPr/>
            </a:pPr>
            <a:r>
              <a:rPr lang="en-US" sz="5335" dirty="0">
                <a:latin typeface="FontAwesome" pitchFamily="2" charset="0"/>
              </a:rPr>
              <a:t></a:t>
            </a:r>
          </a:p>
          <a:p>
            <a:pPr algn="ctr" defTabSz="1218565">
              <a:spcBef>
                <a:spcPct val="20000"/>
              </a:spcBef>
              <a:defRPr/>
            </a:pPr>
            <a:r>
              <a:rPr lang="en-US" sz="2400" b="1" dirty="0">
                <a:solidFill>
                  <a:schemeClr val="bg1">
                    <a:lumMod val="95000"/>
                  </a:schemeClr>
                </a:solidFill>
              </a:rPr>
              <a:t>3D DESIGN</a:t>
            </a:r>
          </a:p>
        </p:txBody>
      </p:sp>
      <p:sp>
        <p:nvSpPr>
          <p:cNvPr id="52" name="Rectangle 13"/>
          <p:cNvSpPr/>
          <p:nvPr/>
        </p:nvSpPr>
        <p:spPr>
          <a:xfrm>
            <a:off x="6171140" y="3995412"/>
            <a:ext cx="2677296" cy="2201739"/>
          </a:xfrm>
          <a:prstGeom prst="rect">
            <a:avLst/>
          </a:prstGeom>
          <a:blipFill>
            <a:blip r:embed="rId4" cstate="print"/>
            <a:stretch>
              <a:fillRect/>
            </a:stretch>
          </a:blip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spcBef>
                <a:spcPct val="20000"/>
              </a:spcBef>
              <a:defRPr/>
            </a:pPr>
            <a:endParaRPr lang="en-US" sz="1335" dirty="0">
              <a:solidFill>
                <a:schemeClr val="bg1">
                  <a:lumMod val="95000"/>
                </a:schemeClr>
              </a:solidFill>
            </a:endParaRPr>
          </a:p>
        </p:txBody>
      </p:sp>
      <p:sp>
        <p:nvSpPr>
          <p:cNvPr id="53" name="Down Arrow Callout 14"/>
          <p:cNvSpPr/>
          <p:nvPr/>
        </p:nvSpPr>
        <p:spPr>
          <a:xfrm>
            <a:off x="6171140" y="1614418"/>
            <a:ext cx="2677296" cy="2662500"/>
          </a:xfrm>
          <a:prstGeom prst="downArrowCallout">
            <a:avLst>
              <a:gd name="adj1" fmla="val 23554"/>
              <a:gd name="adj2" fmla="val 10346"/>
              <a:gd name="adj3" fmla="val 10003"/>
              <a:gd name="adj4" fmla="val 89997"/>
            </a:avLst>
          </a:prstGeom>
          <a:solidFill>
            <a:srgbClr val="E95283"/>
          </a:soli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spcBef>
                <a:spcPct val="20000"/>
              </a:spcBef>
              <a:defRPr/>
            </a:pPr>
            <a:r>
              <a:rPr lang="en-US" sz="5335" dirty="0">
                <a:latin typeface="FontAwesome" pitchFamily="2" charset="0"/>
              </a:rPr>
              <a:t></a:t>
            </a:r>
            <a:r>
              <a:rPr lang="en-US" sz="1335" dirty="0"/>
              <a:t> </a:t>
            </a:r>
          </a:p>
          <a:p>
            <a:pPr algn="ctr" defTabSz="1218565">
              <a:spcBef>
                <a:spcPct val="20000"/>
              </a:spcBef>
              <a:defRPr/>
            </a:pPr>
            <a:r>
              <a:rPr lang="en-US" sz="2135" b="1" dirty="0">
                <a:solidFill>
                  <a:schemeClr val="bg1">
                    <a:lumMod val="95000"/>
                  </a:schemeClr>
                </a:solidFill>
              </a:rPr>
              <a:t>VIDEO</a:t>
            </a:r>
            <a:endParaRPr lang="en-US" sz="2135" dirty="0">
              <a:solidFill>
                <a:schemeClr val="bg1">
                  <a:lumMod val="95000"/>
                </a:schemeClr>
              </a:solidFill>
            </a:endParaRPr>
          </a:p>
        </p:txBody>
      </p:sp>
      <p:sp>
        <p:nvSpPr>
          <p:cNvPr id="54" name="Rectangle 17"/>
          <p:cNvSpPr/>
          <p:nvPr/>
        </p:nvSpPr>
        <p:spPr>
          <a:xfrm>
            <a:off x="9013085" y="1614419"/>
            <a:ext cx="2677296" cy="2201739"/>
          </a:xfrm>
          <a:prstGeom prst="rect">
            <a:avLst/>
          </a:prstGeom>
          <a:blipFill>
            <a:blip r:embed="rId4" cstate="print"/>
            <a:stretch>
              <a:fillRect/>
            </a:stretch>
          </a:blip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spcBef>
                <a:spcPct val="20000"/>
              </a:spcBef>
              <a:defRPr/>
            </a:pPr>
            <a:endParaRPr lang="en-US" sz="1335" dirty="0">
              <a:solidFill>
                <a:schemeClr val="bg1">
                  <a:lumMod val="95000"/>
                </a:schemeClr>
              </a:solidFill>
            </a:endParaRPr>
          </a:p>
        </p:txBody>
      </p:sp>
      <p:sp>
        <p:nvSpPr>
          <p:cNvPr id="55" name="Up Arrow Callout 18"/>
          <p:cNvSpPr/>
          <p:nvPr/>
        </p:nvSpPr>
        <p:spPr>
          <a:xfrm>
            <a:off x="9013085" y="3508825"/>
            <a:ext cx="2677296" cy="2688327"/>
          </a:xfrm>
          <a:prstGeom prst="upArrowCallout">
            <a:avLst>
              <a:gd name="adj1" fmla="val 25000"/>
              <a:gd name="adj2" fmla="val 9346"/>
              <a:gd name="adj3" fmla="val 11156"/>
              <a:gd name="adj4" fmla="val 88844"/>
            </a:avLst>
          </a:prstGeom>
          <a:solidFill>
            <a:schemeClr val="accent4"/>
          </a:soli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spcBef>
                <a:spcPct val="20000"/>
              </a:spcBef>
              <a:defRPr/>
            </a:pPr>
            <a:r>
              <a:rPr lang="en-US" sz="8000" dirty="0">
                <a:latin typeface="FontAwesome" pitchFamily="2" charset="0"/>
              </a:rPr>
              <a:t></a:t>
            </a:r>
          </a:p>
          <a:p>
            <a:pPr algn="ctr" defTabSz="1218565">
              <a:spcBef>
                <a:spcPct val="20000"/>
              </a:spcBef>
              <a:defRPr/>
            </a:pPr>
            <a:r>
              <a:rPr lang="en-US" sz="2135" b="1" dirty="0">
                <a:solidFill>
                  <a:schemeClr val="bg1">
                    <a:lumMod val="95000"/>
                  </a:schemeClr>
                </a:solidFill>
              </a:rPr>
              <a:t>MOBILE APP</a:t>
            </a:r>
          </a:p>
        </p:txBody>
      </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left)">
                                      <p:cBhvr>
                                        <p:cTn id="7" dur="500"/>
                                        <p:tgtEl>
                                          <p:spTgt spid="2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wipe(left)">
                                      <p:cBhvr>
                                        <p:cTn id="11" dur="500"/>
                                        <p:tgtEl>
                                          <p:spTgt spid="17"/>
                                        </p:tgtEl>
                                      </p:cBhvr>
                                    </p:animEffect>
                                  </p:childTnLst>
                                </p:cTn>
                              </p:par>
                            </p:childTnLst>
                          </p:cTn>
                        </p:par>
                        <p:par>
                          <p:cTn id="12" fill="hold">
                            <p:stCondLst>
                              <p:cond delay="1000"/>
                            </p:stCondLst>
                            <p:childTnLst>
                              <p:par>
                                <p:cTn id="13" presetID="2" presetClass="entr" presetSubtype="1" accel="50000" decel="50000" fill="hold" grpId="0" nodeType="afterEffect">
                                  <p:stCondLst>
                                    <p:cond delay="0"/>
                                  </p:stCondLst>
                                  <p:childTnLst>
                                    <p:set>
                                      <p:cBhvr>
                                        <p:cTn id="14" dur="1" fill="hold">
                                          <p:stCondLst>
                                            <p:cond delay="0"/>
                                          </p:stCondLst>
                                        </p:cTn>
                                        <p:tgtEl>
                                          <p:spTgt spid="50"/>
                                        </p:tgtEl>
                                        <p:attrNameLst>
                                          <p:attrName>style.visibility</p:attrName>
                                        </p:attrNameLst>
                                      </p:cBhvr>
                                      <p:to>
                                        <p:strVal val="visible"/>
                                      </p:to>
                                    </p:set>
                                    <p:anim calcmode="lin" valueType="num">
                                      <p:cBhvr additive="base">
                                        <p:cTn id="15" dur="500" fill="hold"/>
                                        <p:tgtEl>
                                          <p:spTgt spid="50"/>
                                        </p:tgtEl>
                                        <p:attrNameLst>
                                          <p:attrName>ppt_x</p:attrName>
                                        </p:attrNameLst>
                                      </p:cBhvr>
                                      <p:tavLst>
                                        <p:tav tm="0">
                                          <p:val>
                                            <p:strVal val="#ppt_x"/>
                                          </p:val>
                                        </p:tav>
                                        <p:tav tm="100000">
                                          <p:val>
                                            <p:strVal val="#ppt_x"/>
                                          </p:val>
                                        </p:tav>
                                      </p:tavLst>
                                    </p:anim>
                                    <p:anim calcmode="lin" valueType="num">
                                      <p:cBhvr additive="base">
                                        <p:cTn id="16" dur="500" fill="hold"/>
                                        <p:tgtEl>
                                          <p:spTgt spid="50"/>
                                        </p:tgtEl>
                                        <p:attrNameLst>
                                          <p:attrName>ppt_y</p:attrName>
                                        </p:attrNameLst>
                                      </p:cBhvr>
                                      <p:tavLst>
                                        <p:tav tm="0">
                                          <p:val>
                                            <p:strVal val="0-#ppt_h/2"/>
                                          </p:val>
                                        </p:tav>
                                        <p:tav tm="100000">
                                          <p:val>
                                            <p:strVal val="#ppt_y"/>
                                          </p:val>
                                        </p:tav>
                                      </p:tavLst>
                                    </p:anim>
                                  </p:childTnLst>
                                </p:cTn>
                              </p:par>
                              <p:par>
                                <p:cTn id="17" presetID="2" presetClass="entr" presetSubtype="4" accel="50000" decel="50000" fill="hold" grpId="0" nodeType="withEffect">
                                  <p:stCondLst>
                                    <p:cond delay="0"/>
                                  </p:stCondLst>
                                  <p:childTnLst>
                                    <p:set>
                                      <p:cBhvr>
                                        <p:cTn id="18" dur="1" fill="hold">
                                          <p:stCondLst>
                                            <p:cond delay="0"/>
                                          </p:stCondLst>
                                        </p:cTn>
                                        <p:tgtEl>
                                          <p:spTgt spid="48"/>
                                        </p:tgtEl>
                                        <p:attrNameLst>
                                          <p:attrName>style.visibility</p:attrName>
                                        </p:attrNameLst>
                                      </p:cBhvr>
                                      <p:to>
                                        <p:strVal val="visible"/>
                                      </p:to>
                                    </p:set>
                                    <p:anim calcmode="lin" valueType="num">
                                      <p:cBhvr additive="base">
                                        <p:cTn id="19" dur="500" fill="hold"/>
                                        <p:tgtEl>
                                          <p:spTgt spid="48"/>
                                        </p:tgtEl>
                                        <p:attrNameLst>
                                          <p:attrName>ppt_x</p:attrName>
                                        </p:attrNameLst>
                                      </p:cBhvr>
                                      <p:tavLst>
                                        <p:tav tm="0">
                                          <p:val>
                                            <p:strVal val="#ppt_x"/>
                                          </p:val>
                                        </p:tav>
                                        <p:tav tm="100000">
                                          <p:val>
                                            <p:strVal val="#ppt_x"/>
                                          </p:val>
                                        </p:tav>
                                      </p:tavLst>
                                    </p:anim>
                                    <p:anim calcmode="lin" valueType="num">
                                      <p:cBhvr additive="base">
                                        <p:cTn id="20" dur="500" fill="hold"/>
                                        <p:tgtEl>
                                          <p:spTgt spid="48"/>
                                        </p:tgtEl>
                                        <p:attrNameLst>
                                          <p:attrName>ppt_y</p:attrName>
                                        </p:attrNameLst>
                                      </p:cBhvr>
                                      <p:tavLst>
                                        <p:tav tm="0">
                                          <p:val>
                                            <p:strVal val="1+#ppt_h/2"/>
                                          </p:val>
                                        </p:tav>
                                        <p:tav tm="100000">
                                          <p:val>
                                            <p:strVal val="#ppt_y"/>
                                          </p:val>
                                        </p:tav>
                                      </p:tavLst>
                                    </p:anim>
                                  </p:childTnLst>
                                </p:cTn>
                              </p:par>
                            </p:childTnLst>
                          </p:cTn>
                        </p:par>
                        <p:par>
                          <p:cTn id="21" fill="hold">
                            <p:stCondLst>
                              <p:cond delay="1500"/>
                            </p:stCondLst>
                            <p:childTnLst>
                              <p:par>
                                <p:cTn id="22" presetID="2" presetClass="entr" presetSubtype="1" accel="50000" decel="50000" fill="hold" grpId="0" nodeType="afterEffect">
                                  <p:stCondLst>
                                    <p:cond delay="0"/>
                                  </p:stCondLst>
                                  <p:childTnLst>
                                    <p:set>
                                      <p:cBhvr>
                                        <p:cTn id="23" dur="1" fill="hold">
                                          <p:stCondLst>
                                            <p:cond delay="0"/>
                                          </p:stCondLst>
                                        </p:cTn>
                                        <p:tgtEl>
                                          <p:spTgt spid="49"/>
                                        </p:tgtEl>
                                        <p:attrNameLst>
                                          <p:attrName>style.visibility</p:attrName>
                                        </p:attrNameLst>
                                      </p:cBhvr>
                                      <p:to>
                                        <p:strVal val="visible"/>
                                      </p:to>
                                    </p:set>
                                    <p:anim calcmode="lin" valueType="num">
                                      <p:cBhvr additive="base">
                                        <p:cTn id="24" dur="500" fill="hold"/>
                                        <p:tgtEl>
                                          <p:spTgt spid="49"/>
                                        </p:tgtEl>
                                        <p:attrNameLst>
                                          <p:attrName>ppt_x</p:attrName>
                                        </p:attrNameLst>
                                      </p:cBhvr>
                                      <p:tavLst>
                                        <p:tav tm="0">
                                          <p:val>
                                            <p:strVal val="#ppt_x"/>
                                          </p:val>
                                        </p:tav>
                                        <p:tav tm="100000">
                                          <p:val>
                                            <p:strVal val="#ppt_x"/>
                                          </p:val>
                                        </p:tav>
                                      </p:tavLst>
                                    </p:anim>
                                    <p:anim calcmode="lin" valueType="num">
                                      <p:cBhvr additive="base">
                                        <p:cTn id="25" dur="500" fill="hold"/>
                                        <p:tgtEl>
                                          <p:spTgt spid="49"/>
                                        </p:tgtEl>
                                        <p:attrNameLst>
                                          <p:attrName>ppt_y</p:attrName>
                                        </p:attrNameLst>
                                      </p:cBhvr>
                                      <p:tavLst>
                                        <p:tav tm="0">
                                          <p:val>
                                            <p:strVal val="0-#ppt_h/2"/>
                                          </p:val>
                                        </p:tav>
                                        <p:tav tm="100000">
                                          <p:val>
                                            <p:strVal val="#ppt_y"/>
                                          </p:val>
                                        </p:tav>
                                      </p:tavLst>
                                    </p:anim>
                                  </p:childTnLst>
                                </p:cTn>
                              </p:par>
                              <p:par>
                                <p:cTn id="26" presetID="2" presetClass="entr" presetSubtype="4" accel="50000" decel="50000" fill="hold" grpId="0" nodeType="withEffect">
                                  <p:stCondLst>
                                    <p:cond delay="0"/>
                                  </p:stCondLst>
                                  <p:childTnLst>
                                    <p:set>
                                      <p:cBhvr>
                                        <p:cTn id="27" dur="1" fill="hold">
                                          <p:stCondLst>
                                            <p:cond delay="0"/>
                                          </p:stCondLst>
                                        </p:cTn>
                                        <p:tgtEl>
                                          <p:spTgt spid="51"/>
                                        </p:tgtEl>
                                        <p:attrNameLst>
                                          <p:attrName>style.visibility</p:attrName>
                                        </p:attrNameLst>
                                      </p:cBhvr>
                                      <p:to>
                                        <p:strVal val="visible"/>
                                      </p:to>
                                    </p:set>
                                    <p:anim calcmode="lin" valueType="num">
                                      <p:cBhvr additive="base">
                                        <p:cTn id="28" dur="500" fill="hold"/>
                                        <p:tgtEl>
                                          <p:spTgt spid="51"/>
                                        </p:tgtEl>
                                        <p:attrNameLst>
                                          <p:attrName>ppt_x</p:attrName>
                                        </p:attrNameLst>
                                      </p:cBhvr>
                                      <p:tavLst>
                                        <p:tav tm="0">
                                          <p:val>
                                            <p:strVal val="#ppt_x"/>
                                          </p:val>
                                        </p:tav>
                                        <p:tav tm="100000">
                                          <p:val>
                                            <p:strVal val="#ppt_x"/>
                                          </p:val>
                                        </p:tav>
                                      </p:tavLst>
                                    </p:anim>
                                    <p:anim calcmode="lin" valueType="num">
                                      <p:cBhvr additive="base">
                                        <p:cTn id="29" dur="500" fill="hold"/>
                                        <p:tgtEl>
                                          <p:spTgt spid="51"/>
                                        </p:tgtEl>
                                        <p:attrNameLst>
                                          <p:attrName>ppt_y</p:attrName>
                                        </p:attrNameLst>
                                      </p:cBhvr>
                                      <p:tavLst>
                                        <p:tav tm="0">
                                          <p:val>
                                            <p:strVal val="1+#ppt_h/2"/>
                                          </p:val>
                                        </p:tav>
                                        <p:tav tm="100000">
                                          <p:val>
                                            <p:strVal val="#ppt_y"/>
                                          </p:val>
                                        </p:tav>
                                      </p:tavLst>
                                    </p:anim>
                                  </p:childTnLst>
                                </p:cTn>
                              </p:par>
                            </p:childTnLst>
                          </p:cTn>
                        </p:par>
                        <p:par>
                          <p:cTn id="30" fill="hold">
                            <p:stCondLst>
                              <p:cond delay="2000"/>
                            </p:stCondLst>
                            <p:childTnLst>
                              <p:par>
                                <p:cTn id="31" presetID="2" presetClass="entr" presetSubtype="1" accel="50000" decel="50000" fill="hold" grpId="0" nodeType="afterEffect">
                                  <p:stCondLst>
                                    <p:cond delay="0"/>
                                  </p:stCondLst>
                                  <p:childTnLst>
                                    <p:set>
                                      <p:cBhvr>
                                        <p:cTn id="32" dur="1" fill="hold">
                                          <p:stCondLst>
                                            <p:cond delay="0"/>
                                          </p:stCondLst>
                                        </p:cTn>
                                        <p:tgtEl>
                                          <p:spTgt spid="53"/>
                                        </p:tgtEl>
                                        <p:attrNameLst>
                                          <p:attrName>style.visibility</p:attrName>
                                        </p:attrNameLst>
                                      </p:cBhvr>
                                      <p:to>
                                        <p:strVal val="visible"/>
                                      </p:to>
                                    </p:set>
                                    <p:anim calcmode="lin" valueType="num">
                                      <p:cBhvr additive="base">
                                        <p:cTn id="33" dur="500" fill="hold"/>
                                        <p:tgtEl>
                                          <p:spTgt spid="53"/>
                                        </p:tgtEl>
                                        <p:attrNameLst>
                                          <p:attrName>ppt_x</p:attrName>
                                        </p:attrNameLst>
                                      </p:cBhvr>
                                      <p:tavLst>
                                        <p:tav tm="0">
                                          <p:val>
                                            <p:strVal val="#ppt_x"/>
                                          </p:val>
                                        </p:tav>
                                        <p:tav tm="100000">
                                          <p:val>
                                            <p:strVal val="#ppt_x"/>
                                          </p:val>
                                        </p:tav>
                                      </p:tavLst>
                                    </p:anim>
                                    <p:anim calcmode="lin" valueType="num">
                                      <p:cBhvr additive="base">
                                        <p:cTn id="34" dur="500" fill="hold"/>
                                        <p:tgtEl>
                                          <p:spTgt spid="53"/>
                                        </p:tgtEl>
                                        <p:attrNameLst>
                                          <p:attrName>ppt_y</p:attrName>
                                        </p:attrNameLst>
                                      </p:cBhvr>
                                      <p:tavLst>
                                        <p:tav tm="0">
                                          <p:val>
                                            <p:strVal val="0-#ppt_h/2"/>
                                          </p:val>
                                        </p:tav>
                                        <p:tav tm="100000">
                                          <p:val>
                                            <p:strVal val="#ppt_y"/>
                                          </p:val>
                                        </p:tav>
                                      </p:tavLst>
                                    </p:anim>
                                  </p:childTnLst>
                                </p:cTn>
                              </p:par>
                              <p:par>
                                <p:cTn id="35" presetID="2" presetClass="entr" presetSubtype="4" accel="50000" decel="50000" fill="hold" grpId="0" nodeType="withEffect">
                                  <p:stCondLst>
                                    <p:cond delay="0"/>
                                  </p:stCondLst>
                                  <p:childTnLst>
                                    <p:set>
                                      <p:cBhvr>
                                        <p:cTn id="36" dur="1" fill="hold">
                                          <p:stCondLst>
                                            <p:cond delay="0"/>
                                          </p:stCondLst>
                                        </p:cTn>
                                        <p:tgtEl>
                                          <p:spTgt spid="52"/>
                                        </p:tgtEl>
                                        <p:attrNameLst>
                                          <p:attrName>style.visibility</p:attrName>
                                        </p:attrNameLst>
                                      </p:cBhvr>
                                      <p:to>
                                        <p:strVal val="visible"/>
                                      </p:to>
                                    </p:set>
                                    <p:anim calcmode="lin" valueType="num">
                                      <p:cBhvr additive="base">
                                        <p:cTn id="37" dur="500" fill="hold"/>
                                        <p:tgtEl>
                                          <p:spTgt spid="52"/>
                                        </p:tgtEl>
                                        <p:attrNameLst>
                                          <p:attrName>ppt_x</p:attrName>
                                        </p:attrNameLst>
                                      </p:cBhvr>
                                      <p:tavLst>
                                        <p:tav tm="0">
                                          <p:val>
                                            <p:strVal val="#ppt_x"/>
                                          </p:val>
                                        </p:tav>
                                        <p:tav tm="100000">
                                          <p:val>
                                            <p:strVal val="#ppt_x"/>
                                          </p:val>
                                        </p:tav>
                                      </p:tavLst>
                                    </p:anim>
                                    <p:anim calcmode="lin" valueType="num">
                                      <p:cBhvr additive="base">
                                        <p:cTn id="38" dur="500" fill="hold"/>
                                        <p:tgtEl>
                                          <p:spTgt spid="52"/>
                                        </p:tgtEl>
                                        <p:attrNameLst>
                                          <p:attrName>ppt_y</p:attrName>
                                        </p:attrNameLst>
                                      </p:cBhvr>
                                      <p:tavLst>
                                        <p:tav tm="0">
                                          <p:val>
                                            <p:strVal val="1+#ppt_h/2"/>
                                          </p:val>
                                        </p:tav>
                                        <p:tav tm="100000">
                                          <p:val>
                                            <p:strVal val="#ppt_y"/>
                                          </p:val>
                                        </p:tav>
                                      </p:tavLst>
                                    </p:anim>
                                  </p:childTnLst>
                                </p:cTn>
                              </p:par>
                            </p:childTnLst>
                          </p:cTn>
                        </p:par>
                        <p:par>
                          <p:cTn id="39" fill="hold">
                            <p:stCondLst>
                              <p:cond delay="2500"/>
                            </p:stCondLst>
                            <p:childTnLst>
                              <p:par>
                                <p:cTn id="40" presetID="2" presetClass="entr" presetSubtype="1" accel="50000" decel="50000" fill="hold" grpId="0" nodeType="afterEffect">
                                  <p:stCondLst>
                                    <p:cond delay="0"/>
                                  </p:stCondLst>
                                  <p:childTnLst>
                                    <p:set>
                                      <p:cBhvr>
                                        <p:cTn id="41" dur="1" fill="hold">
                                          <p:stCondLst>
                                            <p:cond delay="0"/>
                                          </p:stCondLst>
                                        </p:cTn>
                                        <p:tgtEl>
                                          <p:spTgt spid="54"/>
                                        </p:tgtEl>
                                        <p:attrNameLst>
                                          <p:attrName>style.visibility</p:attrName>
                                        </p:attrNameLst>
                                      </p:cBhvr>
                                      <p:to>
                                        <p:strVal val="visible"/>
                                      </p:to>
                                    </p:set>
                                    <p:anim calcmode="lin" valueType="num">
                                      <p:cBhvr additive="base">
                                        <p:cTn id="42" dur="500" fill="hold"/>
                                        <p:tgtEl>
                                          <p:spTgt spid="54"/>
                                        </p:tgtEl>
                                        <p:attrNameLst>
                                          <p:attrName>ppt_x</p:attrName>
                                        </p:attrNameLst>
                                      </p:cBhvr>
                                      <p:tavLst>
                                        <p:tav tm="0">
                                          <p:val>
                                            <p:strVal val="#ppt_x"/>
                                          </p:val>
                                        </p:tav>
                                        <p:tav tm="100000">
                                          <p:val>
                                            <p:strVal val="#ppt_x"/>
                                          </p:val>
                                        </p:tav>
                                      </p:tavLst>
                                    </p:anim>
                                    <p:anim calcmode="lin" valueType="num">
                                      <p:cBhvr additive="base">
                                        <p:cTn id="43" dur="500" fill="hold"/>
                                        <p:tgtEl>
                                          <p:spTgt spid="54"/>
                                        </p:tgtEl>
                                        <p:attrNameLst>
                                          <p:attrName>ppt_y</p:attrName>
                                        </p:attrNameLst>
                                      </p:cBhvr>
                                      <p:tavLst>
                                        <p:tav tm="0">
                                          <p:val>
                                            <p:strVal val="0-#ppt_h/2"/>
                                          </p:val>
                                        </p:tav>
                                        <p:tav tm="100000">
                                          <p:val>
                                            <p:strVal val="#ppt_y"/>
                                          </p:val>
                                        </p:tav>
                                      </p:tavLst>
                                    </p:anim>
                                  </p:childTnLst>
                                </p:cTn>
                              </p:par>
                              <p:par>
                                <p:cTn id="44" presetID="2" presetClass="entr" presetSubtype="4" accel="50000" decel="50000" fill="hold" grpId="0" nodeType="withEffect">
                                  <p:stCondLst>
                                    <p:cond delay="0"/>
                                  </p:stCondLst>
                                  <p:childTnLst>
                                    <p:set>
                                      <p:cBhvr>
                                        <p:cTn id="45" dur="1" fill="hold">
                                          <p:stCondLst>
                                            <p:cond delay="0"/>
                                          </p:stCondLst>
                                        </p:cTn>
                                        <p:tgtEl>
                                          <p:spTgt spid="55"/>
                                        </p:tgtEl>
                                        <p:attrNameLst>
                                          <p:attrName>style.visibility</p:attrName>
                                        </p:attrNameLst>
                                      </p:cBhvr>
                                      <p:to>
                                        <p:strVal val="visible"/>
                                      </p:to>
                                    </p:set>
                                    <p:anim calcmode="lin" valueType="num">
                                      <p:cBhvr additive="base">
                                        <p:cTn id="46" dur="500" fill="hold"/>
                                        <p:tgtEl>
                                          <p:spTgt spid="55"/>
                                        </p:tgtEl>
                                        <p:attrNameLst>
                                          <p:attrName>ppt_x</p:attrName>
                                        </p:attrNameLst>
                                      </p:cBhvr>
                                      <p:tavLst>
                                        <p:tav tm="0">
                                          <p:val>
                                            <p:strVal val="#ppt_x"/>
                                          </p:val>
                                        </p:tav>
                                        <p:tav tm="100000">
                                          <p:val>
                                            <p:strVal val="#ppt_x"/>
                                          </p:val>
                                        </p:tav>
                                      </p:tavLst>
                                    </p:anim>
                                    <p:anim calcmode="lin" valueType="num">
                                      <p:cBhvr additive="base">
                                        <p:cTn id="47" dur="500" fill="hold"/>
                                        <p:tgtEl>
                                          <p:spTgt spid="5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P spid="49" grpId="0" animBg="1"/>
      <p:bldP spid="50" grpId="0" animBg="1"/>
      <p:bldP spid="51" grpId="0" animBg="1"/>
      <p:bldP spid="52" grpId="0" animBg="1"/>
      <p:bldP spid="53" grpId="0" animBg="1"/>
      <p:bldP spid="54" grpId="0" animBg="1"/>
      <p:bldP spid="5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组合 16"/>
          <p:cNvGrpSpPr/>
          <p:nvPr/>
        </p:nvGrpSpPr>
        <p:grpSpPr>
          <a:xfrm>
            <a:off x="530066" y="491923"/>
            <a:ext cx="3542355" cy="635239"/>
            <a:chOff x="-3848340" y="207986"/>
            <a:chExt cx="3514824" cy="630301"/>
          </a:xfrm>
        </p:grpSpPr>
        <p:sp>
          <p:nvSpPr>
            <p:cNvPr id="18" name="Text Box 7"/>
            <p:cNvSpPr txBox="1">
              <a:spLocks noChangeArrowheads="1"/>
            </p:cNvSpPr>
            <p:nvPr/>
          </p:nvSpPr>
          <p:spPr bwMode="auto">
            <a:xfrm>
              <a:off x="-1826418" y="343215"/>
              <a:ext cx="1492902" cy="473706"/>
            </a:xfrm>
            <a:prstGeom prst="rect">
              <a:avLst/>
            </a:prstGeom>
            <a:noFill/>
            <a:ln w="9525">
              <a:noFill/>
              <a:miter lim="800000"/>
            </a:ln>
          </p:spPr>
          <p:txBody>
            <a:bodyPr wrap="none" lIns="46078" tIns="23040" rIns="46078" bIns="23040">
              <a:spAutoFit/>
            </a:bodyPr>
            <a:lstStyle/>
            <a:p>
              <a:pPr defTabSz="1096645"/>
              <a:r>
                <a:rPr lang="en-CA" sz="1400" b="1" spc="604" dirty="0" smtClean="0">
                  <a:solidFill>
                    <a:schemeClr val="bg1">
                      <a:lumMod val="65000"/>
                    </a:schemeClr>
                  </a:solidFill>
                  <a:latin typeface="造字工房悦黑演示版常规体" pitchFamily="50" charset="-122"/>
                  <a:ea typeface="造字工房悦黑演示版常规体" pitchFamily="50" charset="-122"/>
                  <a:cs typeface="Open Sans" panose="020B0606030504020204" pitchFamily="34" charset="0"/>
                </a:rPr>
                <a:t>CORE </a:t>
              </a:r>
            </a:p>
            <a:p>
              <a:pPr defTabSz="1096645"/>
              <a:r>
                <a:rPr lang="en-CA" sz="1400" b="1" spc="604" dirty="0" smtClean="0">
                  <a:solidFill>
                    <a:schemeClr val="bg1">
                      <a:lumMod val="65000"/>
                    </a:schemeClr>
                  </a:solidFill>
                  <a:latin typeface="造字工房悦黑演示版常规体" pitchFamily="50" charset="-122"/>
                  <a:ea typeface="造字工房悦黑演示版常规体" pitchFamily="50" charset="-122"/>
                  <a:cs typeface="Open Sans" panose="020B0606030504020204" pitchFamily="34" charset="0"/>
                </a:rPr>
                <a:t>BUSINESS</a:t>
              </a:r>
            </a:p>
          </p:txBody>
        </p:sp>
        <p:sp>
          <p:nvSpPr>
            <p:cNvPr id="19" name="矩形 18"/>
            <p:cNvSpPr/>
            <p:nvPr/>
          </p:nvSpPr>
          <p:spPr>
            <a:xfrm>
              <a:off x="-3848340" y="207986"/>
              <a:ext cx="1977364" cy="630301"/>
            </a:xfrm>
            <a:prstGeom prst="rect">
              <a:avLst/>
            </a:prstGeom>
          </p:spPr>
          <p:txBody>
            <a:bodyPr wrap="none">
              <a:spAutoFit/>
            </a:bodyPr>
            <a:lstStyle/>
            <a:p>
              <a:pPr algn="ctr" defTabSz="1096645"/>
              <a:r>
                <a:rPr lang="zh-CN" altLang="en-US" sz="3530" b="1" dirty="0" smtClean="0">
                  <a:latin typeface="微软雅黑" panose="020B0503020204020204" pitchFamily="34" charset="-122"/>
                  <a:ea typeface="微软雅黑" panose="020B0503020204020204" pitchFamily="34" charset="-122"/>
                  <a:cs typeface="Open Sans" panose="020B0606030504020204" pitchFamily="34" charset="0"/>
                </a:rPr>
                <a:t>核心业务</a:t>
              </a:r>
              <a:endParaRPr lang="en-CA" altLang="zh-CN" sz="3530" b="1" dirty="0">
                <a:latin typeface="微软雅黑" panose="020B0503020204020204" pitchFamily="34" charset="-122"/>
                <a:ea typeface="微软雅黑" panose="020B0503020204020204" pitchFamily="34" charset="-122"/>
                <a:cs typeface="Open Sans" panose="020B0606030504020204" pitchFamily="34" charset="0"/>
              </a:endParaRPr>
            </a:p>
          </p:txBody>
        </p:sp>
      </p:grpSp>
      <p:pic>
        <p:nvPicPr>
          <p:cNvPr id="21" name="图片 20"/>
          <p:cNvPicPr>
            <a:picLocks noChangeAspect="1"/>
          </p:cNvPicPr>
          <p:nvPr/>
        </p:nvPicPr>
        <p:blipFill rotWithShape="1">
          <a:blip r:embed="rId3"/>
          <a:srcRect r="91091" b="69426"/>
          <a:stretch>
            <a:fillRect/>
          </a:stretch>
        </p:blipFill>
        <p:spPr>
          <a:xfrm>
            <a:off x="3401" y="505087"/>
            <a:ext cx="348343" cy="548549"/>
          </a:xfrm>
          <a:prstGeom prst="rect">
            <a:avLst/>
          </a:prstGeom>
          <a:effectLst>
            <a:outerShdw blurRad="50800" dist="38100" dir="2700000" algn="tl" rotWithShape="0">
              <a:prstClr val="black">
                <a:alpha val="40000"/>
              </a:prstClr>
            </a:outerShdw>
          </a:effectLst>
        </p:spPr>
      </p:pic>
      <p:sp>
        <p:nvSpPr>
          <p:cNvPr id="6" name="Rectangle 3"/>
          <p:cNvSpPr/>
          <p:nvPr/>
        </p:nvSpPr>
        <p:spPr>
          <a:xfrm>
            <a:off x="1200572" y="2019300"/>
            <a:ext cx="1828800" cy="1828800"/>
          </a:xfrm>
          <a:prstGeom prst="rect">
            <a:avLst/>
          </a:prstGeom>
          <a:solidFill>
            <a:srgbClr val="E95283"/>
          </a:solidFill>
          <a:ln>
            <a:no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11"/>
          <p:cNvSpPr/>
          <p:nvPr/>
        </p:nvSpPr>
        <p:spPr>
          <a:xfrm>
            <a:off x="3398370" y="2019300"/>
            <a:ext cx="2374201" cy="923330"/>
          </a:xfrm>
          <a:prstGeom prst="rect">
            <a:avLst/>
          </a:prstGeom>
        </p:spPr>
        <p:txBody>
          <a:bodyPr wrap="square">
            <a:spAutoFit/>
          </a:bodyPr>
          <a:lstStyle/>
          <a:p>
            <a:r>
              <a:rPr lang="en-US" b="1" smtClean="0">
                <a:solidFill>
                  <a:schemeClr val="tx1">
                    <a:lumMod val="65000"/>
                    <a:lumOff val="35000"/>
                  </a:schemeClr>
                </a:solidFill>
                <a:latin typeface="Roboto" panose="02000000000000000000" charset="0"/>
                <a:ea typeface="Roboto" panose="02000000000000000000" charset="0"/>
              </a:rPr>
              <a:t>Kyler England</a:t>
            </a:r>
          </a:p>
          <a:p>
            <a:r>
              <a:rPr lang="en-US" sz="900" b="1" smtClean="0">
                <a:solidFill>
                  <a:schemeClr val="tx1">
                    <a:lumMod val="65000"/>
                    <a:lumOff val="35000"/>
                  </a:schemeClr>
                </a:solidFill>
                <a:latin typeface="Roboto" panose="02000000000000000000" charset="0"/>
                <a:ea typeface="Roboto" panose="02000000000000000000" charset="0"/>
              </a:rPr>
              <a:t>| </a:t>
            </a:r>
            <a:r>
              <a:rPr lang="en-US" sz="900" b="1" smtClean="0">
                <a:solidFill>
                  <a:schemeClr val="accent1"/>
                </a:solidFill>
                <a:latin typeface="Roboto" panose="02000000000000000000" charset="0"/>
                <a:ea typeface="Roboto" panose="02000000000000000000" charset="0"/>
              </a:rPr>
              <a:t>DESIGNER</a:t>
            </a:r>
          </a:p>
          <a:p>
            <a:endParaRPr lang="en-US" sz="900" smtClean="0">
              <a:solidFill>
                <a:schemeClr val="bg1">
                  <a:lumMod val="65000"/>
                </a:schemeClr>
              </a:solidFill>
              <a:latin typeface="Roboto" panose="02000000000000000000" charset="0"/>
              <a:ea typeface="Roboto" panose="02000000000000000000" charset="0"/>
            </a:endParaRPr>
          </a:p>
          <a:p>
            <a:r>
              <a:rPr lang="en-US" sz="900" smtClean="0">
                <a:solidFill>
                  <a:schemeClr val="bg1">
                    <a:lumMod val="65000"/>
                  </a:schemeClr>
                </a:solidFill>
                <a:latin typeface="Roboto" panose="02000000000000000000" charset="0"/>
                <a:ea typeface="Roboto" panose="02000000000000000000" charset="0"/>
              </a:rPr>
              <a:t>Conveniently </a:t>
            </a:r>
            <a:r>
              <a:rPr lang="en-US" sz="900">
                <a:solidFill>
                  <a:schemeClr val="bg1">
                    <a:lumMod val="65000"/>
                  </a:schemeClr>
                </a:solidFill>
                <a:latin typeface="Roboto" panose="02000000000000000000" charset="0"/>
                <a:ea typeface="Roboto" panose="02000000000000000000" charset="0"/>
              </a:rPr>
              <a:t>iterate top-line alignments for wireless metrics. </a:t>
            </a:r>
          </a:p>
        </p:txBody>
      </p:sp>
      <p:sp>
        <p:nvSpPr>
          <p:cNvPr id="8" name="Rectangle 4"/>
          <p:cNvSpPr/>
          <p:nvPr/>
        </p:nvSpPr>
        <p:spPr>
          <a:xfrm>
            <a:off x="3398371" y="3059668"/>
            <a:ext cx="1295400" cy="369332"/>
          </a:xfrm>
          <a:prstGeom prst="rect">
            <a:avLst/>
          </a:prstGeom>
        </p:spPr>
        <p:txBody>
          <a:bodyPr wrap="square">
            <a:spAutoFit/>
          </a:bodyPr>
          <a:lstStyle/>
          <a:p>
            <a:r>
              <a:rPr lang="en-US">
                <a:solidFill>
                  <a:schemeClr val="tx1">
                    <a:lumMod val="75000"/>
                    <a:lumOff val="25000"/>
                  </a:schemeClr>
                </a:solidFill>
                <a:latin typeface="FontAwesome" pitchFamily="2" charset="0"/>
              </a:rPr>
              <a:t> </a:t>
            </a:r>
            <a:r>
              <a:rPr lang="en-US" smtClean="0">
                <a:solidFill>
                  <a:schemeClr val="tx1">
                    <a:lumMod val="75000"/>
                    <a:lumOff val="25000"/>
                  </a:schemeClr>
                </a:solidFill>
                <a:latin typeface="FontAwesome" pitchFamily="2" charset="0"/>
              </a:rPr>
              <a:t>  </a:t>
            </a:r>
            <a:r>
              <a:rPr lang="en-US">
                <a:solidFill>
                  <a:schemeClr val="tx1">
                    <a:lumMod val="75000"/>
                    <a:lumOff val="25000"/>
                  </a:schemeClr>
                </a:solidFill>
                <a:latin typeface="FontAwesome" pitchFamily="2" charset="0"/>
              </a:rPr>
              <a:t></a:t>
            </a:r>
            <a:endParaRPr lang="en-US">
              <a:solidFill>
                <a:schemeClr val="tx1">
                  <a:lumMod val="75000"/>
                  <a:lumOff val="25000"/>
                </a:schemeClr>
              </a:solidFill>
            </a:endParaRPr>
          </a:p>
        </p:txBody>
      </p:sp>
      <p:sp>
        <p:nvSpPr>
          <p:cNvPr id="9" name="Rectangle 19"/>
          <p:cNvSpPr/>
          <p:nvPr/>
        </p:nvSpPr>
        <p:spPr>
          <a:xfrm>
            <a:off x="6421734" y="2028230"/>
            <a:ext cx="1828800" cy="1828800"/>
          </a:xfrm>
          <a:prstGeom prst="rect">
            <a:avLst/>
          </a:prstGeom>
          <a:solidFill>
            <a:schemeClr val="accent2"/>
          </a:solidFill>
          <a:ln>
            <a:no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25"/>
          <p:cNvSpPr/>
          <p:nvPr/>
        </p:nvSpPr>
        <p:spPr>
          <a:xfrm>
            <a:off x="8619532" y="2028230"/>
            <a:ext cx="2374201" cy="923330"/>
          </a:xfrm>
          <a:prstGeom prst="rect">
            <a:avLst/>
          </a:prstGeom>
        </p:spPr>
        <p:txBody>
          <a:bodyPr wrap="square">
            <a:spAutoFit/>
          </a:bodyPr>
          <a:lstStyle/>
          <a:p>
            <a:r>
              <a:rPr lang="en-US" b="1" smtClean="0">
                <a:solidFill>
                  <a:schemeClr val="tx1">
                    <a:lumMod val="65000"/>
                    <a:lumOff val="35000"/>
                  </a:schemeClr>
                </a:solidFill>
                <a:latin typeface="Roboto" panose="02000000000000000000" charset="0"/>
                <a:ea typeface="Roboto" panose="02000000000000000000" charset="0"/>
              </a:rPr>
              <a:t>Tiff Lacey</a:t>
            </a:r>
          </a:p>
          <a:p>
            <a:r>
              <a:rPr lang="en-US" sz="900" b="1" smtClean="0">
                <a:solidFill>
                  <a:schemeClr val="tx1">
                    <a:lumMod val="65000"/>
                    <a:lumOff val="35000"/>
                  </a:schemeClr>
                </a:solidFill>
                <a:latin typeface="Roboto" panose="02000000000000000000" charset="0"/>
                <a:ea typeface="Roboto" panose="02000000000000000000" charset="0"/>
              </a:rPr>
              <a:t>| </a:t>
            </a:r>
            <a:r>
              <a:rPr lang="en-US" sz="900" b="1" smtClean="0">
                <a:solidFill>
                  <a:schemeClr val="accent2"/>
                </a:solidFill>
                <a:latin typeface="Roboto" panose="02000000000000000000" charset="0"/>
                <a:ea typeface="Roboto" panose="02000000000000000000" charset="0"/>
              </a:rPr>
              <a:t>MARKETER</a:t>
            </a:r>
          </a:p>
          <a:p>
            <a:endParaRPr lang="en-US" sz="900" smtClean="0">
              <a:solidFill>
                <a:schemeClr val="bg1">
                  <a:lumMod val="65000"/>
                </a:schemeClr>
              </a:solidFill>
              <a:latin typeface="Roboto" panose="02000000000000000000" charset="0"/>
              <a:ea typeface="Roboto" panose="02000000000000000000" charset="0"/>
            </a:endParaRPr>
          </a:p>
          <a:p>
            <a:r>
              <a:rPr lang="en-US" sz="900" smtClean="0">
                <a:solidFill>
                  <a:schemeClr val="bg1">
                    <a:lumMod val="65000"/>
                  </a:schemeClr>
                </a:solidFill>
                <a:latin typeface="Roboto" panose="02000000000000000000" charset="0"/>
                <a:ea typeface="Roboto" panose="02000000000000000000" charset="0"/>
              </a:rPr>
              <a:t>Conveniently </a:t>
            </a:r>
            <a:r>
              <a:rPr lang="en-US" sz="900">
                <a:solidFill>
                  <a:schemeClr val="bg1">
                    <a:lumMod val="65000"/>
                  </a:schemeClr>
                </a:solidFill>
                <a:latin typeface="Roboto" panose="02000000000000000000" charset="0"/>
                <a:ea typeface="Roboto" panose="02000000000000000000" charset="0"/>
              </a:rPr>
              <a:t>iterate top-line alignments for wireless metrics. </a:t>
            </a:r>
          </a:p>
        </p:txBody>
      </p:sp>
      <p:sp>
        <p:nvSpPr>
          <p:cNvPr id="11" name="Rectangle 26"/>
          <p:cNvSpPr/>
          <p:nvPr/>
        </p:nvSpPr>
        <p:spPr>
          <a:xfrm>
            <a:off x="8619533" y="3068598"/>
            <a:ext cx="1295400" cy="369332"/>
          </a:xfrm>
          <a:prstGeom prst="rect">
            <a:avLst/>
          </a:prstGeom>
        </p:spPr>
        <p:txBody>
          <a:bodyPr wrap="square">
            <a:spAutoFit/>
          </a:bodyPr>
          <a:lstStyle/>
          <a:p>
            <a:r>
              <a:rPr lang="en-US">
                <a:solidFill>
                  <a:schemeClr val="tx1">
                    <a:lumMod val="75000"/>
                    <a:lumOff val="25000"/>
                  </a:schemeClr>
                </a:solidFill>
                <a:latin typeface="FontAwesome" pitchFamily="2" charset="0"/>
              </a:rPr>
              <a:t> </a:t>
            </a:r>
            <a:r>
              <a:rPr lang="en-US" smtClean="0">
                <a:solidFill>
                  <a:schemeClr val="tx1">
                    <a:lumMod val="75000"/>
                    <a:lumOff val="25000"/>
                  </a:schemeClr>
                </a:solidFill>
                <a:latin typeface="FontAwesome" pitchFamily="2" charset="0"/>
              </a:rPr>
              <a:t>  </a:t>
            </a:r>
            <a:r>
              <a:rPr lang="en-US">
                <a:solidFill>
                  <a:schemeClr val="tx1">
                    <a:lumMod val="75000"/>
                    <a:lumOff val="25000"/>
                  </a:schemeClr>
                </a:solidFill>
                <a:latin typeface="FontAwesome" pitchFamily="2" charset="0"/>
              </a:rPr>
              <a:t></a:t>
            </a:r>
            <a:endParaRPr lang="en-US">
              <a:solidFill>
                <a:schemeClr val="tx1">
                  <a:lumMod val="75000"/>
                  <a:lumOff val="25000"/>
                </a:schemeClr>
              </a:solidFill>
            </a:endParaRPr>
          </a:p>
        </p:txBody>
      </p:sp>
      <p:sp>
        <p:nvSpPr>
          <p:cNvPr id="12" name="Rectangle 27"/>
          <p:cNvSpPr/>
          <p:nvPr/>
        </p:nvSpPr>
        <p:spPr>
          <a:xfrm>
            <a:off x="1198268" y="4334540"/>
            <a:ext cx="1828800" cy="1828800"/>
          </a:xfrm>
          <a:prstGeom prst="rect">
            <a:avLst/>
          </a:prstGeom>
          <a:solidFill>
            <a:schemeClr val="accent6"/>
          </a:solidFill>
          <a:ln>
            <a:no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29"/>
          <p:cNvSpPr/>
          <p:nvPr/>
        </p:nvSpPr>
        <p:spPr>
          <a:xfrm>
            <a:off x="3396066" y="4334540"/>
            <a:ext cx="2374201" cy="923330"/>
          </a:xfrm>
          <a:prstGeom prst="rect">
            <a:avLst/>
          </a:prstGeom>
        </p:spPr>
        <p:txBody>
          <a:bodyPr wrap="square">
            <a:spAutoFit/>
          </a:bodyPr>
          <a:lstStyle/>
          <a:p>
            <a:r>
              <a:rPr lang="en-US" b="1" smtClean="0">
                <a:solidFill>
                  <a:schemeClr val="tx1">
                    <a:lumMod val="65000"/>
                    <a:lumOff val="35000"/>
                  </a:schemeClr>
                </a:solidFill>
                <a:latin typeface="Roboto" panose="02000000000000000000" charset="0"/>
                <a:ea typeface="Roboto" panose="02000000000000000000" charset="0"/>
              </a:rPr>
              <a:t>John Dave</a:t>
            </a:r>
          </a:p>
          <a:p>
            <a:r>
              <a:rPr lang="en-US" sz="900" b="1" smtClean="0">
                <a:solidFill>
                  <a:schemeClr val="tx1">
                    <a:lumMod val="65000"/>
                    <a:lumOff val="35000"/>
                  </a:schemeClr>
                </a:solidFill>
                <a:latin typeface="Roboto" panose="02000000000000000000" charset="0"/>
                <a:ea typeface="Roboto" panose="02000000000000000000" charset="0"/>
              </a:rPr>
              <a:t>| </a:t>
            </a:r>
            <a:r>
              <a:rPr lang="en-US" sz="900" b="1" smtClean="0">
                <a:solidFill>
                  <a:schemeClr val="accent6"/>
                </a:solidFill>
                <a:latin typeface="Roboto" panose="02000000000000000000" charset="0"/>
                <a:ea typeface="Roboto" panose="02000000000000000000" charset="0"/>
              </a:rPr>
              <a:t>DEVELOPER</a:t>
            </a:r>
          </a:p>
          <a:p>
            <a:endParaRPr lang="en-US" sz="900" smtClean="0">
              <a:solidFill>
                <a:schemeClr val="bg1">
                  <a:lumMod val="65000"/>
                </a:schemeClr>
              </a:solidFill>
              <a:latin typeface="Roboto" panose="02000000000000000000" charset="0"/>
              <a:ea typeface="Roboto" panose="02000000000000000000" charset="0"/>
            </a:endParaRPr>
          </a:p>
          <a:p>
            <a:r>
              <a:rPr lang="en-US" sz="900" smtClean="0">
                <a:solidFill>
                  <a:schemeClr val="bg1">
                    <a:lumMod val="65000"/>
                  </a:schemeClr>
                </a:solidFill>
                <a:latin typeface="Roboto" panose="02000000000000000000" charset="0"/>
                <a:ea typeface="Roboto" panose="02000000000000000000" charset="0"/>
              </a:rPr>
              <a:t>Conveniently </a:t>
            </a:r>
            <a:r>
              <a:rPr lang="en-US" sz="900">
                <a:solidFill>
                  <a:schemeClr val="bg1">
                    <a:lumMod val="65000"/>
                  </a:schemeClr>
                </a:solidFill>
                <a:latin typeface="Roboto" panose="02000000000000000000" charset="0"/>
                <a:ea typeface="Roboto" panose="02000000000000000000" charset="0"/>
              </a:rPr>
              <a:t>iterate top-line alignments for wireless metrics. </a:t>
            </a:r>
          </a:p>
        </p:txBody>
      </p:sp>
      <p:sp>
        <p:nvSpPr>
          <p:cNvPr id="14" name="Rectangle 30"/>
          <p:cNvSpPr/>
          <p:nvPr/>
        </p:nvSpPr>
        <p:spPr>
          <a:xfrm>
            <a:off x="3396067" y="5374908"/>
            <a:ext cx="1295400" cy="369332"/>
          </a:xfrm>
          <a:prstGeom prst="rect">
            <a:avLst/>
          </a:prstGeom>
        </p:spPr>
        <p:txBody>
          <a:bodyPr wrap="square">
            <a:spAutoFit/>
          </a:bodyPr>
          <a:lstStyle/>
          <a:p>
            <a:r>
              <a:rPr lang="en-US">
                <a:solidFill>
                  <a:schemeClr val="tx1">
                    <a:lumMod val="75000"/>
                    <a:lumOff val="25000"/>
                  </a:schemeClr>
                </a:solidFill>
                <a:latin typeface="FontAwesome" pitchFamily="2" charset="0"/>
              </a:rPr>
              <a:t> </a:t>
            </a:r>
            <a:r>
              <a:rPr lang="en-US" smtClean="0">
                <a:solidFill>
                  <a:schemeClr val="tx1">
                    <a:lumMod val="75000"/>
                    <a:lumOff val="25000"/>
                  </a:schemeClr>
                </a:solidFill>
                <a:latin typeface="FontAwesome" pitchFamily="2" charset="0"/>
              </a:rPr>
              <a:t>  </a:t>
            </a:r>
            <a:r>
              <a:rPr lang="en-US">
                <a:solidFill>
                  <a:schemeClr val="tx1">
                    <a:lumMod val="75000"/>
                    <a:lumOff val="25000"/>
                  </a:schemeClr>
                </a:solidFill>
                <a:latin typeface="FontAwesome" pitchFamily="2" charset="0"/>
              </a:rPr>
              <a:t></a:t>
            </a:r>
            <a:endParaRPr lang="en-US">
              <a:solidFill>
                <a:schemeClr val="tx1">
                  <a:lumMod val="75000"/>
                  <a:lumOff val="25000"/>
                </a:schemeClr>
              </a:solidFill>
            </a:endParaRPr>
          </a:p>
        </p:txBody>
      </p:sp>
      <p:sp>
        <p:nvSpPr>
          <p:cNvPr id="15" name="Rectangle 31"/>
          <p:cNvSpPr/>
          <p:nvPr/>
        </p:nvSpPr>
        <p:spPr>
          <a:xfrm>
            <a:off x="6419430" y="4343470"/>
            <a:ext cx="1828800" cy="1828800"/>
          </a:xfrm>
          <a:prstGeom prst="rect">
            <a:avLst/>
          </a:prstGeom>
          <a:solidFill>
            <a:srgbClr val="F6ABA5"/>
          </a:solidFill>
          <a:ln>
            <a:no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33"/>
          <p:cNvSpPr/>
          <p:nvPr/>
        </p:nvSpPr>
        <p:spPr>
          <a:xfrm>
            <a:off x="8617228" y="4343470"/>
            <a:ext cx="2374201" cy="923330"/>
          </a:xfrm>
          <a:prstGeom prst="rect">
            <a:avLst/>
          </a:prstGeom>
        </p:spPr>
        <p:txBody>
          <a:bodyPr wrap="square">
            <a:spAutoFit/>
          </a:bodyPr>
          <a:lstStyle/>
          <a:p>
            <a:r>
              <a:rPr lang="en-US" b="1" smtClean="0">
                <a:solidFill>
                  <a:schemeClr val="tx1">
                    <a:lumMod val="65000"/>
                    <a:lumOff val="35000"/>
                  </a:schemeClr>
                </a:solidFill>
                <a:latin typeface="Roboto" panose="02000000000000000000" charset="0"/>
                <a:ea typeface="Roboto" panose="02000000000000000000" charset="0"/>
              </a:rPr>
              <a:t>Sarah England</a:t>
            </a:r>
          </a:p>
          <a:p>
            <a:r>
              <a:rPr lang="en-US" sz="900" b="1" smtClean="0">
                <a:solidFill>
                  <a:schemeClr val="tx1">
                    <a:lumMod val="65000"/>
                    <a:lumOff val="35000"/>
                  </a:schemeClr>
                </a:solidFill>
                <a:latin typeface="Roboto" panose="02000000000000000000" charset="0"/>
                <a:ea typeface="Roboto" panose="02000000000000000000" charset="0"/>
              </a:rPr>
              <a:t>| </a:t>
            </a:r>
            <a:r>
              <a:rPr lang="en-US" sz="900" b="1" smtClean="0">
                <a:solidFill>
                  <a:schemeClr val="accent3"/>
                </a:solidFill>
                <a:latin typeface="Roboto" panose="02000000000000000000" charset="0"/>
                <a:ea typeface="Roboto" panose="02000000000000000000" charset="0"/>
              </a:rPr>
              <a:t>CONSULTING</a:t>
            </a:r>
          </a:p>
          <a:p>
            <a:endParaRPr lang="en-US" sz="900" smtClean="0">
              <a:solidFill>
                <a:schemeClr val="bg1">
                  <a:lumMod val="65000"/>
                </a:schemeClr>
              </a:solidFill>
              <a:latin typeface="Roboto" panose="02000000000000000000" charset="0"/>
              <a:ea typeface="Roboto" panose="02000000000000000000" charset="0"/>
            </a:endParaRPr>
          </a:p>
          <a:p>
            <a:r>
              <a:rPr lang="en-US" sz="900" smtClean="0">
                <a:solidFill>
                  <a:schemeClr val="bg1">
                    <a:lumMod val="65000"/>
                  </a:schemeClr>
                </a:solidFill>
                <a:latin typeface="Roboto" panose="02000000000000000000" charset="0"/>
                <a:ea typeface="Roboto" panose="02000000000000000000" charset="0"/>
              </a:rPr>
              <a:t>Conveniently </a:t>
            </a:r>
            <a:r>
              <a:rPr lang="en-US" sz="900">
                <a:solidFill>
                  <a:schemeClr val="bg1">
                    <a:lumMod val="65000"/>
                  </a:schemeClr>
                </a:solidFill>
                <a:latin typeface="Roboto" panose="02000000000000000000" charset="0"/>
                <a:ea typeface="Roboto" panose="02000000000000000000" charset="0"/>
              </a:rPr>
              <a:t>iterate top-line alignments for wireless metrics. </a:t>
            </a:r>
          </a:p>
        </p:txBody>
      </p:sp>
      <p:sp>
        <p:nvSpPr>
          <p:cNvPr id="20" name="Rectangle 34"/>
          <p:cNvSpPr/>
          <p:nvPr/>
        </p:nvSpPr>
        <p:spPr>
          <a:xfrm>
            <a:off x="8617229" y="5383838"/>
            <a:ext cx="1295400" cy="369332"/>
          </a:xfrm>
          <a:prstGeom prst="rect">
            <a:avLst/>
          </a:prstGeom>
        </p:spPr>
        <p:txBody>
          <a:bodyPr wrap="square">
            <a:spAutoFit/>
          </a:bodyPr>
          <a:lstStyle/>
          <a:p>
            <a:r>
              <a:rPr lang="en-US">
                <a:solidFill>
                  <a:schemeClr val="tx1">
                    <a:lumMod val="75000"/>
                    <a:lumOff val="25000"/>
                  </a:schemeClr>
                </a:solidFill>
                <a:latin typeface="FontAwesome" pitchFamily="2" charset="0"/>
              </a:rPr>
              <a:t> </a:t>
            </a:r>
            <a:r>
              <a:rPr lang="en-US" smtClean="0">
                <a:solidFill>
                  <a:schemeClr val="tx1">
                    <a:lumMod val="75000"/>
                    <a:lumOff val="25000"/>
                  </a:schemeClr>
                </a:solidFill>
                <a:latin typeface="FontAwesome" pitchFamily="2" charset="0"/>
              </a:rPr>
              <a:t>  </a:t>
            </a:r>
            <a:r>
              <a:rPr lang="en-US">
                <a:solidFill>
                  <a:schemeClr val="tx1">
                    <a:lumMod val="75000"/>
                    <a:lumOff val="25000"/>
                  </a:schemeClr>
                </a:solidFill>
                <a:latin typeface="FontAwesome" pitchFamily="2" charset="0"/>
              </a:rPr>
              <a:t></a:t>
            </a:r>
            <a:endParaRPr lang="en-US">
              <a:solidFill>
                <a:schemeClr val="tx1">
                  <a:lumMod val="75000"/>
                  <a:lumOff val="25000"/>
                </a:schemeClr>
              </a:solidFill>
            </a:endParaRPr>
          </a:p>
        </p:txBody>
      </p:sp>
      <p:pic>
        <p:nvPicPr>
          <p:cNvPr id="22" name="图片占位符 7"/>
          <p:cNvPicPr>
            <a:picLocks noChangeAspect="1"/>
          </p:cNvPicPr>
          <p:nvPr/>
        </p:nvPicPr>
        <p:blipFill>
          <a:blip r:embed="rId4" cstate="print">
            <a:extLst>
              <a:ext uri="{28A0092B-C50C-407E-A947-70E740481C1C}">
                <a14:useLocalDpi xmlns:a14="http://schemas.microsoft.com/office/drawing/2010/main" val="0"/>
              </a:ext>
            </a:extLst>
          </a:blip>
          <a:srcRect l="16628" r="16628"/>
          <a:stretch>
            <a:fillRect/>
          </a:stretch>
        </p:blipFill>
        <p:spPr>
          <a:xfrm rot="434797">
            <a:off x="1198267" y="2019299"/>
            <a:ext cx="1828800" cy="1828800"/>
          </a:xfrm>
          <a:prstGeom prst="rect">
            <a:avLst/>
          </a:prstGeom>
        </p:spPr>
      </p:pic>
      <p:pic>
        <p:nvPicPr>
          <p:cNvPr id="23" name="图片占位符 8"/>
          <p:cNvPicPr>
            <a:picLocks noChangeAspect="1"/>
          </p:cNvPicPr>
          <p:nvPr/>
        </p:nvPicPr>
        <p:blipFill>
          <a:blip r:embed="rId5" cstate="print">
            <a:extLst>
              <a:ext uri="{28A0092B-C50C-407E-A947-70E740481C1C}">
                <a14:useLocalDpi xmlns:a14="http://schemas.microsoft.com/office/drawing/2010/main" val="0"/>
              </a:ext>
            </a:extLst>
          </a:blip>
          <a:srcRect l="16628" r="16628"/>
          <a:stretch>
            <a:fillRect/>
          </a:stretch>
        </p:blipFill>
        <p:spPr>
          <a:xfrm rot="434797">
            <a:off x="6414869" y="2030510"/>
            <a:ext cx="1828800" cy="1828800"/>
          </a:xfrm>
          <a:prstGeom prst="rect">
            <a:avLst/>
          </a:prstGeom>
        </p:spPr>
      </p:pic>
      <p:pic>
        <p:nvPicPr>
          <p:cNvPr id="24" name="图片占位符 9"/>
          <p:cNvPicPr>
            <a:picLocks noChangeAspect="1"/>
          </p:cNvPicPr>
          <p:nvPr/>
        </p:nvPicPr>
        <p:blipFill>
          <a:blip r:embed="rId6" cstate="print">
            <a:extLst>
              <a:ext uri="{28A0092B-C50C-407E-A947-70E740481C1C}">
                <a14:useLocalDpi xmlns:a14="http://schemas.microsoft.com/office/drawing/2010/main" val="0"/>
              </a:ext>
            </a:extLst>
          </a:blip>
          <a:srcRect l="16628" r="16628"/>
          <a:stretch>
            <a:fillRect/>
          </a:stretch>
        </p:blipFill>
        <p:spPr>
          <a:xfrm rot="434797">
            <a:off x="1198267" y="4235432"/>
            <a:ext cx="1828800" cy="1828800"/>
          </a:xfrm>
          <a:prstGeom prst="rect">
            <a:avLst/>
          </a:prstGeom>
        </p:spPr>
      </p:pic>
      <p:pic>
        <p:nvPicPr>
          <p:cNvPr id="25" name="图片占位符 10"/>
          <p:cNvPicPr>
            <a:picLocks noChangeAspect="1"/>
          </p:cNvPicPr>
          <p:nvPr/>
        </p:nvPicPr>
        <p:blipFill>
          <a:blip r:embed="rId7" cstate="print">
            <a:extLst>
              <a:ext uri="{28A0092B-C50C-407E-A947-70E740481C1C}">
                <a14:useLocalDpi xmlns:a14="http://schemas.microsoft.com/office/drawing/2010/main" val="0"/>
              </a:ext>
            </a:extLst>
          </a:blip>
          <a:srcRect l="16686" r="16686"/>
          <a:stretch>
            <a:fillRect/>
          </a:stretch>
        </p:blipFill>
        <p:spPr>
          <a:xfrm rot="434797">
            <a:off x="6421733" y="4345750"/>
            <a:ext cx="1828800" cy="1828800"/>
          </a:xfrm>
          <a:prstGeom prst="rect">
            <a:avLst/>
          </a:prstGeom>
        </p:spPr>
      </p:pic>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left)">
                                      <p:cBhvr>
                                        <p:cTn id="7" dur="500"/>
                                        <p:tgtEl>
                                          <p:spTgt spid="2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wipe(left)">
                                      <p:cBhvr>
                                        <p:cTn id="11" dur="500"/>
                                        <p:tgtEl>
                                          <p:spTgt spid="17"/>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250"/>
                                        <p:tgtEl>
                                          <p:spTgt spid="6"/>
                                        </p:tgtEl>
                                      </p:cBhvr>
                                    </p:animEffect>
                                  </p:childTnLst>
                                </p:cTn>
                              </p:par>
                            </p:childTnLst>
                          </p:cTn>
                        </p:par>
                        <p:par>
                          <p:cTn id="16" fill="hold">
                            <p:stCondLst>
                              <p:cond delay="1500"/>
                            </p:stCondLst>
                            <p:childTnLst>
                              <p:par>
                                <p:cTn id="17" presetID="47" presetClass="entr" presetSubtype="0" fill="hold" grpId="0" nodeType="afterEffect">
                                  <p:stCondLst>
                                    <p:cond delay="0"/>
                                  </p:stCondLst>
                                  <p:childTnLst>
                                    <p:set>
                                      <p:cBhvr>
                                        <p:cTn id="18" dur="1" fill="hold">
                                          <p:stCondLst>
                                            <p:cond delay="0"/>
                                          </p:stCondLst>
                                        </p:cTn>
                                        <p:tgtEl>
                                          <p:spTgt spid="7">
                                            <p:txEl>
                                              <p:pRg st="0" end="0"/>
                                            </p:txEl>
                                          </p:spTgt>
                                        </p:tgtEl>
                                        <p:attrNameLst>
                                          <p:attrName>style.visibility</p:attrName>
                                        </p:attrNameLst>
                                      </p:cBhvr>
                                      <p:to>
                                        <p:strVal val="visible"/>
                                      </p:to>
                                    </p:set>
                                    <p:animEffect transition="in" filter="fade">
                                      <p:cBhvr>
                                        <p:cTn id="19" dur="250"/>
                                        <p:tgtEl>
                                          <p:spTgt spid="7">
                                            <p:txEl>
                                              <p:pRg st="0" end="0"/>
                                            </p:txEl>
                                          </p:spTgt>
                                        </p:tgtEl>
                                      </p:cBhvr>
                                    </p:animEffect>
                                    <p:anim calcmode="lin" valueType="num">
                                      <p:cBhvr>
                                        <p:cTn id="20" dur="25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21" dur="25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par>
                          <p:cTn id="22" fill="hold">
                            <p:stCondLst>
                              <p:cond delay="2000"/>
                            </p:stCondLst>
                            <p:childTnLst>
                              <p:par>
                                <p:cTn id="23" presetID="47" presetClass="entr" presetSubtype="0" fill="hold" grpId="0" nodeType="afterEffect">
                                  <p:stCondLst>
                                    <p:cond delay="0"/>
                                  </p:stCondLst>
                                  <p:childTnLst>
                                    <p:set>
                                      <p:cBhvr>
                                        <p:cTn id="24" dur="1" fill="hold">
                                          <p:stCondLst>
                                            <p:cond delay="0"/>
                                          </p:stCondLst>
                                        </p:cTn>
                                        <p:tgtEl>
                                          <p:spTgt spid="7">
                                            <p:txEl>
                                              <p:pRg st="1" end="1"/>
                                            </p:txEl>
                                          </p:spTgt>
                                        </p:tgtEl>
                                        <p:attrNameLst>
                                          <p:attrName>style.visibility</p:attrName>
                                        </p:attrNameLst>
                                      </p:cBhvr>
                                      <p:to>
                                        <p:strVal val="visible"/>
                                      </p:to>
                                    </p:set>
                                    <p:animEffect transition="in" filter="fade">
                                      <p:cBhvr>
                                        <p:cTn id="25" dur="250"/>
                                        <p:tgtEl>
                                          <p:spTgt spid="7">
                                            <p:txEl>
                                              <p:pRg st="1" end="1"/>
                                            </p:txEl>
                                          </p:spTgt>
                                        </p:tgtEl>
                                      </p:cBhvr>
                                    </p:animEffect>
                                    <p:anim calcmode="lin" valueType="num">
                                      <p:cBhvr>
                                        <p:cTn id="26" dur="250" fill="hold"/>
                                        <p:tgtEl>
                                          <p:spTgt spid="7">
                                            <p:txEl>
                                              <p:pRg st="1" end="1"/>
                                            </p:txEl>
                                          </p:spTgt>
                                        </p:tgtEl>
                                        <p:attrNameLst>
                                          <p:attrName>ppt_x</p:attrName>
                                        </p:attrNameLst>
                                      </p:cBhvr>
                                      <p:tavLst>
                                        <p:tav tm="0">
                                          <p:val>
                                            <p:strVal val="#ppt_x"/>
                                          </p:val>
                                        </p:tav>
                                        <p:tav tm="100000">
                                          <p:val>
                                            <p:strVal val="#ppt_x"/>
                                          </p:val>
                                        </p:tav>
                                      </p:tavLst>
                                    </p:anim>
                                    <p:anim calcmode="lin" valueType="num">
                                      <p:cBhvr>
                                        <p:cTn id="27" dur="250" fill="hold"/>
                                        <p:tgtEl>
                                          <p:spTgt spid="7">
                                            <p:txEl>
                                              <p:pRg st="1" end="1"/>
                                            </p:txEl>
                                          </p:spTgt>
                                        </p:tgtEl>
                                        <p:attrNameLst>
                                          <p:attrName>ppt_y</p:attrName>
                                        </p:attrNameLst>
                                      </p:cBhvr>
                                      <p:tavLst>
                                        <p:tav tm="0">
                                          <p:val>
                                            <p:strVal val="#ppt_y-.1"/>
                                          </p:val>
                                        </p:tav>
                                        <p:tav tm="100000">
                                          <p:val>
                                            <p:strVal val="#ppt_y"/>
                                          </p:val>
                                        </p:tav>
                                      </p:tavLst>
                                    </p:anim>
                                  </p:childTnLst>
                                </p:cTn>
                              </p:par>
                            </p:childTnLst>
                          </p:cTn>
                        </p:par>
                        <p:par>
                          <p:cTn id="28" fill="hold">
                            <p:stCondLst>
                              <p:cond delay="2500"/>
                            </p:stCondLst>
                            <p:childTnLst>
                              <p:par>
                                <p:cTn id="29" presetID="47" presetClass="entr" presetSubtype="0" fill="hold" grpId="0" nodeType="afterEffect">
                                  <p:stCondLst>
                                    <p:cond delay="0"/>
                                  </p:stCondLst>
                                  <p:childTnLst>
                                    <p:set>
                                      <p:cBhvr>
                                        <p:cTn id="30" dur="1" fill="hold">
                                          <p:stCondLst>
                                            <p:cond delay="0"/>
                                          </p:stCondLst>
                                        </p:cTn>
                                        <p:tgtEl>
                                          <p:spTgt spid="7">
                                            <p:txEl>
                                              <p:pRg st="3" end="3"/>
                                            </p:txEl>
                                          </p:spTgt>
                                        </p:tgtEl>
                                        <p:attrNameLst>
                                          <p:attrName>style.visibility</p:attrName>
                                        </p:attrNameLst>
                                      </p:cBhvr>
                                      <p:to>
                                        <p:strVal val="visible"/>
                                      </p:to>
                                    </p:set>
                                    <p:animEffect transition="in" filter="fade">
                                      <p:cBhvr>
                                        <p:cTn id="31" dur="250"/>
                                        <p:tgtEl>
                                          <p:spTgt spid="7">
                                            <p:txEl>
                                              <p:pRg st="3" end="3"/>
                                            </p:txEl>
                                          </p:spTgt>
                                        </p:tgtEl>
                                      </p:cBhvr>
                                    </p:animEffect>
                                    <p:anim calcmode="lin" valueType="num">
                                      <p:cBhvr>
                                        <p:cTn id="32" dur="250" fill="hold"/>
                                        <p:tgtEl>
                                          <p:spTgt spid="7">
                                            <p:txEl>
                                              <p:pRg st="3" end="3"/>
                                            </p:txEl>
                                          </p:spTgt>
                                        </p:tgtEl>
                                        <p:attrNameLst>
                                          <p:attrName>ppt_x</p:attrName>
                                        </p:attrNameLst>
                                      </p:cBhvr>
                                      <p:tavLst>
                                        <p:tav tm="0">
                                          <p:val>
                                            <p:strVal val="#ppt_x"/>
                                          </p:val>
                                        </p:tav>
                                        <p:tav tm="100000">
                                          <p:val>
                                            <p:strVal val="#ppt_x"/>
                                          </p:val>
                                        </p:tav>
                                      </p:tavLst>
                                    </p:anim>
                                    <p:anim calcmode="lin" valueType="num">
                                      <p:cBhvr>
                                        <p:cTn id="33" dur="250" fill="hold"/>
                                        <p:tgtEl>
                                          <p:spTgt spid="7">
                                            <p:txEl>
                                              <p:pRg st="3" end="3"/>
                                            </p:txEl>
                                          </p:spTgt>
                                        </p:tgtEl>
                                        <p:attrNameLst>
                                          <p:attrName>ppt_y</p:attrName>
                                        </p:attrNameLst>
                                      </p:cBhvr>
                                      <p:tavLst>
                                        <p:tav tm="0">
                                          <p:val>
                                            <p:strVal val="#ppt_y-.1"/>
                                          </p:val>
                                        </p:tav>
                                        <p:tav tm="100000">
                                          <p:val>
                                            <p:strVal val="#ppt_y"/>
                                          </p:val>
                                        </p:tav>
                                      </p:tavLst>
                                    </p:anim>
                                  </p:childTnLst>
                                </p:cTn>
                              </p:par>
                            </p:childTnLst>
                          </p:cTn>
                        </p:par>
                        <p:par>
                          <p:cTn id="34" fill="hold">
                            <p:stCondLst>
                              <p:cond delay="3000"/>
                            </p:stCondLst>
                            <p:childTnLst>
                              <p:par>
                                <p:cTn id="35" presetID="10" presetClass="entr" presetSubtype="0" fill="hold" grpId="0" nodeType="after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fade">
                                      <p:cBhvr>
                                        <p:cTn id="37" dur="250"/>
                                        <p:tgtEl>
                                          <p:spTgt spid="9"/>
                                        </p:tgtEl>
                                      </p:cBhvr>
                                    </p:animEffect>
                                  </p:childTnLst>
                                </p:cTn>
                              </p:par>
                            </p:childTnLst>
                          </p:cTn>
                        </p:par>
                        <p:par>
                          <p:cTn id="38" fill="hold">
                            <p:stCondLst>
                              <p:cond delay="3500"/>
                            </p:stCondLst>
                            <p:childTnLst>
                              <p:par>
                                <p:cTn id="39" presetID="47" presetClass="entr" presetSubtype="0" fill="hold" grpId="0" nodeType="afterEffect">
                                  <p:stCondLst>
                                    <p:cond delay="0"/>
                                  </p:stCondLst>
                                  <p:childTnLst>
                                    <p:set>
                                      <p:cBhvr>
                                        <p:cTn id="40" dur="1" fill="hold">
                                          <p:stCondLst>
                                            <p:cond delay="0"/>
                                          </p:stCondLst>
                                        </p:cTn>
                                        <p:tgtEl>
                                          <p:spTgt spid="10">
                                            <p:txEl>
                                              <p:pRg st="0" end="0"/>
                                            </p:txEl>
                                          </p:spTgt>
                                        </p:tgtEl>
                                        <p:attrNameLst>
                                          <p:attrName>style.visibility</p:attrName>
                                        </p:attrNameLst>
                                      </p:cBhvr>
                                      <p:to>
                                        <p:strVal val="visible"/>
                                      </p:to>
                                    </p:set>
                                    <p:animEffect transition="in" filter="fade">
                                      <p:cBhvr>
                                        <p:cTn id="41" dur="250"/>
                                        <p:tgtEl>
                                          <p:spTgt spid="10">
                                            <p:txEl>
                                              <p:pRg st="0" end="0"/>
                                            </p:txEl>
                                          </p:spTgt>
                                        </p:tgtEl>
                                      </p:cBhvr>
                                    </p:animEffect>
                                    <p:anim calcmode="lin" valueType="num">
                                      <p:cBhvr>
                                        <p:cTn id="42" dur="250" fill="hold"/>
                                        <p:tgtEl>
                                          <p:spTgt spid="10">
                                            <p:txEl>
                                              <p:pRg st="0" end="0"/>
                                            </p:txEl>
                                          </p:spTgt>
                                        </p:tgtEl>
                                        <p:attrNameLst>
                                          <p:attrName>ppt_x</p:attrName>
                                        </p:attrNameLst>
                                      </p:cBhvr>
                                      <p:tavLst>
                                        <p:tav tm="0">
                                          <p:val>
                                            <p:strVal val="#ppt_x"/>
                                          </p:val>
                                        </p:tav>
                                        <p:tav tm="100000">
                                          <p:val>
                                            <p:strVal val="#ppt_x"/>
                                          </p:val>
                                        </p:tav>
                                      </p:tavLst>
                                    </p:anim>
                                    <p:anim calcmode="lin" valueType="num">
                                      <p:cBhvr>
                                        <p:cTn id="43" dur="250" fill="hold"/>
                                        <p:tgtEl>
                                          <p:spTgt spid="10">
                                            <p:txEl>
                                              <p:pRg st="0" end="0"/>
                                            </p:txEl>
                                          </p:spTgt>
                                        </p:tgtEl>
                                        <p:attrNameLst>
                                          <p:attrName>ppt_y</p:attrName>
                                        </p:attrNameLst>
                                      </p:cBhvr>
                                      <p:tavLst>
                                        <p:tav tm="0">
                                          <p:val>
                                            <p:strVal val="#ppt_y-.1"/>
                                          </p:val>
                                        </p:tav>
                                        <p:tav tm="100000">
                                          <p:val>
                                            <p:strVal val="#ppt_y"/>
                                          </p:val>
                                        </p:tav>
                                      </p:tavLst>
                                    </p:anim>
                                  </p:childTnLst>
                                </p:cTn>
                              </p:par>
                            </p:childTnLst>
                          </p:cTn>
                        </p:par>
                        <p:par>
                          <p:cTn id="44" fill="hold">
                            <p:stCondLst>
                              <p:cond delay="4000"/>
                            </p:stCondLst>
                            <p:childTnLst>
                              <p:par>
                                <p:cTn id="45" presetID="47" presetClass="entr" presetSubtype="0" fill="hold" grpId="0" nodeType="afterEffect">
                                  <p:stCondLst>
                                    <p:cond delay="0"/>
                                  </p:stCondLst>
                                  <p:childTnLst>
                                    <p:set>
                                      <p:cBhvr>
                                        <p:cTn id="46" dur="1" fill="hold">
                                          <p:stCondLst>
                                            <p:cond delay="0"/>
                                          </p:stCondLst>
                                        </p:cTn>
                                        <p:tgtEl>
                                          <p:spTgt spid="10">
                                            <p:txEl>
                                              <p:pRg st="1" end="1"/>
                                            </p:txEl>
                                          </p:spTgt>
                                        </p:tgtEl>
                                        <p:attrNameLst>
                                          <p:attrName>style.visibility</p:attrName>
                                        </p:attrNameLst>
                                      </p:cBhvr>
                                      <p:to>
                                        <p:strVal val="visible"/>
                                      </p:to>
                                    </p:set>
                                    <p:animEffect transition="in" filter="fade">
                                      <p:cBhvr>
                                        <p:cTn id="47" dur="250"/>
                                        <p:tgtEl>
                                          <p:spTgt spid="10">
                                            <p:txEl>
                                              <p:pRg st="1" end="1"/>
                                            </p:txEl>
                                          </p:spTgt>
                                        </p:tgtEl>
                                      </p:cBhvr>
                                    </p:animEffect>
                                    <p:anim calcmode="lin" valueType="num">
                                      <p:cBhvr>
                                        <p:cTn id="48" dur="250" fill="hold"/>
                                        <p:tgtEl>
                                          <p:spTgt spid="10">
                                            <p:txEl>
                                              <p:pRg st="1" end="1"/>
                                            </p:txEl>
                                          </p:spTgt>
                                        </p:tgtEl>
                                        <p:attrNameLst>
                                          <p:attrName>ppt_x</p:attrName>
                                        </p:attrNameLst>
                                      </p:cBhvr>
                                      <p:tavLst>
                                        <p:tav tm="0">
                                          <p:val>
                                            <p:strVal val="#ppt_x"/>
                                          </p:val>
                                        </p:tav>
                                        <p:tav tm="100000">
                                          <p:val>
                                            <p:strVal val="#ppt_x"/>
                                          </p:val>
                                        </p:tav>
                                      </p:tavLst>
                                    </p:anim>
                                    <p:anim calcmode="lin" valueType="num">
                                      <p:cBhvr>
                                        <p:cTn id="49" dur="250" fill="hold"/>
                                        <p:tgtEl>
                                          <p:spTgt spid="10">
                                            <p:txEl>
                                              <p:pRg st="1" end="1"/>
                                            </p:txEl>
                                          </p:spTgt>
                                        </p:tgtEl>
                                        <p:attrNameLst>
                                          <p:attrName>ppt_y</p:attrName>
                                        </p:attrNameLst>
                                      </p:cBhvr>
                                      <p:tavLst>
                                        <p:tav tm="0">
                                          <p:val>
                                            <p:strVal val="#ppt_y-.1"/>
                                          </p:val>
                                        </p:tav>
                                        <p:tav tm="100000">
                                          <p:val>
                                            <p:strVal val="#ppt_y"/>
                                          </p:val>
                                        </p:tav>
                                      </p:tavLst>
                                    </p:anim>
                                  </p:childTnLst>
                                </p:cTn>
                              </p:par>
                            </p:childTnLst>
                          </p:cTn>
                        </p:par>
                        <p:par>
                          <p:cTn id="50" fill="hold">
                            <p:stCondLst>
                              <p:cond delay="4500"/>
                            </p:stCondLst>
                            <p:childTnLst>
                              <p:par>
                                <p:cTn id="51" presetID="47" presetClass="entr" presetSubtype="0" fill="hold" grpId="0" nodeType="afterEffect">
                                  <p:stCondLst>
                                    <p:cond delay="0"/>
                                  </p:stCondLst>
                                  <p:childTnLst>
                                    <p:set>
                                      <p:cBhvr>
                                        <p:cTn id="52" dur="1" fill="hold">
                                          <p:stCondLst>
                                            <p:cond delay="0"/>
                                          </p:stCondLst>
                                        </p:cTn>
                                        <p:tgtEl>
                                          <p:spTgt spid="10">
                                            <p:txEl>
                                              <p:pRg st="3" end="3"/>
                                            </p:txEl>
                                          </p:spTgt>
                                        </p:tgtEl>
                                        <p:attrNameLst>
                                          <p:attrName>style.visibility</p:attrName>
                                        </p:attrNameLst>
                                      </p:cBhvr>
                                      <p:to>
                                        <p:strVal val="visible"/>
                                      </p:to>
                                    </p:set>
                                    <p:animEffect transition="in" filter="fade">
                                      <p:cBhvr>
                                        <p:cTn id="53" dur="250"/>
                                        <p:tgtEl>
                                          <p:spTgt spid="10">
                                            <p:txEl>
                                              <p:pRg st="3" end="3"/>
                                            </p:txEl>
                                          </p:spTgt>
                                        </p:tgtEl>
                                      </p:cBhvr>
                                    </p:animEffect>
                                    <p:anim calcmode="lin" valueType="num">
                                      <p:cBhvr>
                                        <p:cTn id="54" dur="250" fill="hold"/>
                                        <p:tgtEl>
                                          <p:spTgt spid="10">
                                            <p:txEl>
                                              <p:pRg st="3" end="3"/>
                                            </p:txEl>
                                          </p:spTgt>
                                        </p:tgtEl>
                                        <p:attrNameLst>
                                          <p:attrName>ppt_x</p:attrName>
                                        </p:attrNameLst>
                                      </p:cBhvr>
                                      <p:tavLst>
                                        <p:tav tm="0">
                                          <p:val>
                                            <p:strVal val="#ppt_x"/>
                                          </p:val>
                                        </p:tav>
                                        <p:tav tm="100000">
                                          <p:val>
                                            <p:strVal val="#ppt_x"/>
                                          </p:val>
                                        </p:tav>
                                      </p:tavLst>
                                    </p:anim>
                                    <p:anim calcmode="lin" valueType="num">
                                      <p:cBhvr>
                                        <p:cTn id="55" dur="250" fill="hold"/>
                                        <p:tgtEl>
                                          <p:spTgt spid="10">
                                            <p:txEl>
                                              <p:pRg st="3" end="3"/>
                                            </p:txEl>
                                          </p:spTgt>
                                        </p:tgtEl>
                                        <p:attrNameLst>
                                          <p:attrName>ppt_y</p:attrName>
                                        </p:attrNameLst>
                                      </p:cBhvr>
                                      <p:tavLst>
                                        <p:tav tm="0">
                                          <p:val>
                                            <p:strVal val="#ppt_y-.1"/>
                                          </p:val>
                                        </p:tav>
                                        <p:tav tm="100000">
                                          <p:val>
                                            <p:strVal val="#ppt_y"/>
                                          </p:val>
                                        </p:tav>
                                      </p:tavLst>
                                    </p:anim>
                                  </p:childTnLst>
                                </p:cTn>
                              </p:par>
                            </p:childTnLst>
                          </p:cTn>
                        </p:par>
                        <p:par>
                          <p:cTn id="56" fill="hold">
                            <p:stCondLst>
                              <p:cond delay="5000"/>
                            </p:stCondLst>
                            <p:childTnLst>
                              <p:par>
                                <p:cTn id="57" presetID="10" presetClass="entr" presetSubtype="0" fill="hold" grpId="0" nodeType="afterEffect">
                                  <p:stCondLst>
                                    <p:cond delay="0"/>
                                  </p:stCondLst>
                                  <p:childTnLst>
                                    <p:set>
                                      <p:cBhvr>
                                        <p:cTn id="58" dur="1" fill="hold">
                                          <p:stCondLst>
                                            <p:cond delay="0"/>
                                          </p:stCondLst>
                                        </p:cTn>
                                        <p:tgtEl>
                                          <p:spTgt spid="12"/>
                                        </p:tgtEl>
                                        <p:attrNameLst>
                                          <p:attrName>style.visibility</p:attrName>
                                        </p:attrNameLst>
                                      </p:cBhvr>
                                      <p:to>
                                        <p:strVal val="visible"/>
                                      </p:to>
                                    </p:set>
                                    <p:animEffect transition="in" filter="fade">
                                      <p:cBhvr>
                                        <p:cTn id="59" dur="250"/>
                                        <p:tgtEl>
                                          <p:spTgt spid="12"/>
                                        </p:tgtEl>
                                      </p:cBhvr>
                                    </p:animEffect>
                                  </p:childTnLst>
                                </p:cTn>
                              </p:par>
                            </p:childTnLst>
                          </p:cTn>
                        </p:par>
                        <p:par>
                          <p:cTn id="60" fill="hold">
                            <p:stCondLst>
                              <p:cond delay="5500"/>
                            </p:stCondLst>
                            <p:childTnLst>
                              <p:par>
                                <p:cTn id="61" presetID="47" presetClass="entr" presetSubtype="0" fill="hold" grpId="0" nodeType="afterEffect">
                                  <p:stCondLst>
                                    <p:cond delay="0"/>
                                  </p:stCondLst>
                                  <p:childTnLst>
                                    <p:set>
                                      <p:cBhvr>
                                        <p:cTn id="62" dur="1" fill="hold">
                                          <p:stCondLst>
                                            <p:cond delay="0"/>
                                          </p:stCondLst>
                                        </p:cTn>
                                        <p:tgtEl>
                                          <p:spTgt spid="13">
                                            <p:txEl>
                                              <p:pRg st="0" end="0"/>
                                            </p:txEl>
                                          </p:spTgt>
                                        </p:tgtEl>
                                        <p:attrNameLst>
                                          <p:attrName>style.visibility</p:attrName>
                                        </p:attrNameLst>
                                      </p:cBhvr>
                                      <p:to>
                                        <p:strVal val="visible"/>
                                      </p:to>
                                    </p:set>
                                    <p:animEffect transition="in" filter="fade">
                                      <p:cBhvr>
                                        <p:cTn id="63" dur="250"/>
                                        <p:tgtEl>
                                          <p:spTgt spid="13">
                                            <p:txEl>
                                              <p:pRg st="0" end="0"/>
                                            </p:txEl>
                                          </p:spTgt>
                                        </p:tgtEl>
                                      </p:cBhvr>
                                    </p:animEffect>
                                    <p:anim calcmode="lin" valueType="num">
                                      <p:cBhvr>
                                        <p:cTn id="64" dur="250" fill="hold"/>
                                        <p:tgtEl>
                                          <p:spTgt spid="13">
                                            <p:txEl>
                                              <p:pRg st="0" end="0"/>
                                            </p:txEl>
                                          </p:spTgt>
                                        </p:tgtEl>
                                        <p:attrNameLst>
                                          <p:attrName>ppt_x</p:attrName>
                                        </p:attrNameLst>
                                      </p:cBhvr>
                                      <p:tavLst>
                                        <p:tav tm="0">
                                          <p:val>
                                            <p:strVal val="#ppt_x"/>
                                          </p:val>
                                        </p:tav>
                                        <p:tav tm="100000">
                                          <p:val>
                                            <p:strVal val="#ppt_x"/>
                                          </p:val>
                                        </p:tav>
                                      </p:tavLst>
                                    </p:anim>
                                    <p:anim calcmode="lin" valueType="num">
                                      <p:cBhvr>
                                        <p:cTn id="65" dur="250" fill="hold"/>
                                        <p:tgtEl>
                                          <p:spTgt spid="13">
                                            <p:txEl>
                                              <p:pRg st="0" end="0"/>
                                            </p:txEl>
                                          </p:spTgt>
                                        </p:tgtEl>
                                        <p:attrNameLst>
                                          <p:attrName>ppt_y</p:attrName>
                                        </p:attrNameLst>
                                      </p:cBhvr>
                                      <p:tavLst>
                                        <p:tav tm="0">
                                          <p:val>
                                            <p:strVal val="#ppt_y-.1"/>
                                          </p:val>
                                        </p:tav>
                                        <p:tav tm="100000">
                                          <p:val>
                                            <p:strVal val="#ppt_y"/>
                                          </p:val>
                                        </p:tav>
                                      </p:tavLst>
                                    </p:anim>
                                  </p:childTnLst>
                                </p:cTn>
                              </p:par>
                            </p:childTnLst>
                          </p:cTn>
                        </p:par>
                        <p:par>
                          <p:cTn id="66" fill="hold">
                            <p:stCondLst>
                              <p:cond delay="6000"/>
                            </p:stCondLst>
                            <p:childTnLst>
                              <p:par>
                                <p:cTn id="67" presetID="47" presetClass="entr" presetSubtype="0" fill="hold" grpId="0" nodeType="afterEffect">
                                  <p:stCondLst>
                                    <p:cond delay="0"/>
                                  </p:stCondLst>
                                  <p:childTnLst>
                                    <p:set>
                                      <p:cBhvr>
                                        <p:cTn id="68" dur="1" fill="hold">
                                          <p:stCondLst>
                                            <p:cond delay="0"/>
                                          </p:stCondLst>
                                        </p:cTn>
                                        <p:tgtEl>
                                          <p:spTgt spid="13">
                                            <p:txEl>
                                              <p:pRg st="1" end="1"/>
                                            </p:txEl>
                                          </p:spTgt>
                                        </p:tgtEl>
                                        <p:attrNameLst>
                                          <p:attrName>style.visibility</p:attrName>
                                        </p:attrNameLst>
                                      </p:cBhvr>
                                      <p:to>
                                        <p:strVal val="visible"/>
                                      </p:to>
                                    </p:set>
                                    <p:animEffect transition="in" filter="fade">
                                      <p:cBhvr>
                                        <p:cTn id="69" dur="250"/>
                                        <p:tgtEl>
                                          <p:spTgt spid="13">
                                            <p:txEl>
                                              <p:pRg st="1" end="1"/>
                                            </p:txEl>
                                          </p:spTgt>
                                        </p:tgtEl>
                                      </p:cBhvr>
                                    </p:animEffect>
                                    <p:anim calcmode="lin" valueType="num">
                                      <p:cBhvr>
                                        <p:cTn id="70" dur="250" fill="hold"/>
                                        <p:tgtEl>
                                          <p:spTgt spid="13">
                                            <p:txEl>
                                              <p:pRg st="1" end="1"/>
                                            </p:txEl>
                                          </p:spTgt>
                                        </p:tgtEl>
                                        <p:attrNameLst>
                                          <p:attrName>ppt_x</p:attrName>
                                        </p:attrNameLst>
                                      </p:cBhvr>
                                      <p:tavLst>
                                        <p:tav tm="0">
                                          <p:val>
                                            <p:strVal val="#ppt_x"/>
                                          </p:val>
                                        </p:tav>
                                        <p:tav tm="100000">
                                          <p:val>
                                            <p:strVal val="#ppt_x"/>
                                          </p:val>
                                        </p:tav>
                                      </p:tavLst>
                                    </p:anim>
                                    <p:anim calcmode="lin" valueType="num">
                                      <p:cBhvr>
                                        <p:cTn id="71" dur="250" fill="hold"/>
                                        <p:tgtEl>
                                          <p:spTgt spid="13">
                                            <p:txEl>
                                              <p:pRg st="1" end="1"/>
                                            </p:txEl>
                                          </p:spTgt>
                                        </p:tgtEl>
                                        <p:attrNameLst>
                                          <p:attrName>ppt_y</p:attrName>
                                        </p:attrNameLst>
                                      </p:cBhvr>
                                      <p:tavLst>
                                        <p:tav tm="0">
                                          <p:val>
                                            <p:strVal val="#ppt_y-.1"/>
                                          </p:val>
                                        </p:tav>
                                        <p:tav tm="100000">
                                          <p:val>
                                            <p:strVal val="#ppt_y"/>
                                          </p:val>
                                        </p:tav>
                                      </p:tavLst>
                                    </p:anim>
                                  </p:childTnLst>
                                </p:cTn>
                              </p:par>
                            </p:childTnLst>
                          </p:cTn>
                        </p:par>
                        <p:par>
                          <p:cTn id="72" fill="hold">
                            <p:stCondLst>
                              <p:cond delay="6500"/>
                            </p:stCondLst>
                            <p:childTnLst>
                              <p:par>
                                <p:cTn id="73" presetID="47" presetClass="entr" presetSubtype="0" fill="hold" grpId="0" nodeType="afterEffect">
                                  <p:stCondLst>
                                    <p:cond delay="0"/>
                                  </p:stCondLst>
                                  <p:childTnLst>
                                    <p:set>
                                      <p:cBhvr>
                                        <p:cTn id="74" dur="1" fill="hold">
                                          <p:stCondLst>
                                            <p:cond delay="0"/>
                                          </p:stCondLst>
                                        </p:cTn>
                                        <p:tgtEl>
                                          <p:spTgt spid="13">
                                            <p:txEl>
                                              <p:pRg st="3" end="3"/>
                                            </p:txEl>
                                          </p:spTgt>
                                        </p:tgtEl>
                                        <p:attrNameLst>
                                          <p:attrName>style.visibility</p:attrName>
                                        </p:attrNameLst>
                                      </p:cBhvr>
                                      <p:to>
                                        <p:strVal val="visible"/>
                                      </p:to>
                                    </p:set>
                                    <p:animEffect transition="in" filter="fade">
                                      <p:cBhvr>
                                        <p:cTn id="75" dur="250"/>
                                        <p:tgtEl>
                                          <p:spTgt spid="13">
                                            <p:txEl>
                                              <p:pRg st="3" end="3"/>
                                            </p:txEl>
                                          </p:spTgt>
                                        </p:tgtEl>
                                      </p:cBhvr>
                                    </p:animEffect>
                                    <p:anim calcmode="lin" valueType="num">
                                      <p:cBhvr>
                                        <p:cTn id="76" dur="250" fill="hold"/>
                                        <p:tgtEl>
                                          <p:spTgt spid="13">
                                            <p:txEl>
                                              <p:pRg st="3" end="3"/>
                                            </p:txEl>
                                          </p:spTgt>
                                        </p:tgtEl>
                                        <p:attrNameLst>
                                          <p:attrName>ppt_x</p:attrName>
                                        </p:attrNameLst>
                                      </p:cBhvr>
                                      <p:tavLst>
                                        <p:tav tm="0">
                                          <p:val>
                                            <p:strVal val="#ppt_x"/>
                                          </p:val>
                                        </p:tav>
                                        <p:tav tm="100000">
                                          <p:val>
                                            <p:strVal val="#ppt_x"/>
                                          </p:val>
                                        </p:tav>
                                      </p:tavLst>
                                    </p:anim>
                                    <p:anim calcmode="lin" valueType="num">
                                      <p:cBhvr>
                                        <p:cTn id="77" dur="250" fill="hold"/>
                                        <p:tgtEl>
                                          <p:spTgt spid="13">
                                            <p:txEl>
                                              <p:pRg st="3" end="3"/>
                                            </p:txEl>
                                          </p:spTgt>
                                        </p:tgtEl>
                                        <p:attrNameLst>
                                          <p:attrName>ppt_y</p:attrName>
                                        </p:attrNameLst>
                                      </p:cBhvr>
                                      <p:tavLst>
                                        <p:tav tm="0">
                                          <p:val>
                                            <p:strVal val="#ppt_y-.1"/>
                                          </p:val>
                                        </p:tav>
                                        <p:tav tm="100000">
                                          <p:val>
                                            <p:strVal val="#ppt_y"/>
                                          </p:val>
                                        </p:tav>
                                      </p:tavLst>
                                    </p:anim>
                                  </p:childTnLst>
                                </p:cTn>
                              </p:par>
                            </p:childTnLst>
                          </p:cTn>
                        </p:par>
                        <p:par>
                          <p:cTn id="78" fill="hold">
                            <p:stCondLst>
                              <p:cond delay="7000"/>
                            </p:stCondLst>
                            <p:childTnLst>
                              <p:par>
                                <p:cTn id="79" presetID="10" presetClass="entr" presetSubtype="0" fill="hold" grpId="0" nodeType="afterEffect">
                                  <p:stCondLst>
                                    <p:cond delay="0"/>
                                  </p:stCondLst>
                                  <p:childTnLst>
                                    <p:set>
                                      <p:cBhvr>
                                        <p:cTn id="80" dur="1" fill="hold">
                                          <p:stCondLst>
                                            <p:cond delay="0"/>
                                          </p:stCondLst>
                                        </p:cTn>
                                        <p:tgtEl>
                                          <p:spTgt spid="15"/>
                                        </p:tgtEl>
                                        <p:attrNameLst>
                                          <p:attrName>style.visibility</p:attrName>
                                        </p:attrNameLst>
                                      </p:cBhvr>
                                      <p:to>
                                        <p:strVal val="visible"/>
                                      </p:to>
                                    </p:set>
                                    <p:animEffect transition="in" filter="fade">
                                      <p:cBhvr>
                                        <p:cTn id="81" dur="250"/>
                                        <p:tgtEl>
                                          <p:spTgt spid="15"/>
                                        </p:tgtEl>
                                      </p:cBhvr>
                                    </p:animEffect>
                                  </p:childTnLst>
                                </p:cTn>
                              </p:par>
                            </p:childTnLst>
                          </p:cTn>
                        </p:par>
                        <p:par>
                          <p:cTn id="82" fill="hold">
                            <p:stCondLst>
                              <p:cond delay="7500"/>
                            </p:stCondLst>
                            <p:childTnLst>
                              <p:par>
                                <p:cTn id="83" presetID="47" presetClass="entr" presetSubtype="0" fill="hold" grpId="0" nodeType="afterEffect">
                                  <p:stCondLst>
                                    <p:cond delay="0"/>
                                  </p:stCondLst>
                                  <p:childTnLst>
                                    <p:set>
                                      <p:cBhvr>
                                        <p:cTn id="84" dur="1" fill="hold">
                                          <p:stCondLst>
                                            <p:cond delay="0"/>
                                          </p:stCondLst>
                                        </p:cTn>
                                        <p:tgtEl>
                                          <p:spTgt spid="16">
                                            <p:txEl>
                                              <p:pRg st="0" end="0"/>
                                            </p:txEl>
                                          </p:spTgt>
                                        </p:tgtEl>
                                        <p:attrNameLst>
                                          <p:attrName>style.visibility</p:attrName>
                                        </p:attrNameLst>
                                      </p:cBhvr>
                                      <p:to>
                                        <p:strVal val="visible"/>
                                      </p:to>
                                    </p:set>
                                    <p:animEffect transition="in" filter="fade">
                                      <p:cBhvr>
                                        <p:cTn id="85" dur="250"/>
                                        <p:tgtEl>
                                          <p:spTgt spid="16">
                                            <p:txEl>
                                              <p:pRg st="0" end="0"/>
                                            </p:txEl>
                                          </p:spTgt>
                                        </p:tgtEl>
                                      </p:cBhvr>
                                    </p:animEffect>
                                    <p:anim calcmode="lin" valueType="num">
                                      <p:cBhvr>
                                        <p:cTn id="86" dur="250" fill="hold"/>
                                        <p:tgtEl>
                                          <p:spTgt spid="16">
                                            <p:txEl>
                                              <p:pRg st="0" end="0"/>
                                            </p:txEl>
                                          </p:spTgt>
                                        </p:tgtEl>
                                        <p:attrNameLst>
                                          <p:attrName>ppt_x</p:attrName>
                                        </p:attrNameLst>
                                      </p:cBhvr>
                                      <p:tavLst>
                                        <p:tav tm="0">
                                          <p:val>
                                            <p:strVal val="#ppt_x"/>
                                          </p:val>
                                        </p:tav>
                                        <p:tav tm="100000">
                                          <p:val>
                                            <p:strVal val="#ppt_x"/>
                                          </p:val>
                                        </p:tav>
                                      </p:tavLst>
                                    </p:anim>
                                    <p:anim calcmode="lin" valueType="num">
                                      <p:cBhvr>
                                        <p:cTn id="87" dur="250" fill="hold"/>
                                        <p:tgtEl>
                                          <p:spTgt spid="16">
                                            <p:txEl>
                                              <p:pRg st="0" end="0"/>
                                            </p:txEl>
                                          </p:spTgt>
                                        </p:tgtEl>
                                        <p:attrNameLst>
                                          <p:attrName>ppt_y</p:attrName>
                                        </p:attrNameLst>
                                      </p:cBhvr>
                                      <p:tavLst>
                                        <p:tav tm="0">
                                          <p:val>
                                            <p:strVal val="#ppt_y-.1"/>
                                          </p:val>
                                        </p:tav>
                                        <p:tav tm="100000">
                                          <p:val>
                                            <p:strVal val="#ppt_y"/>
                                          </p:val>
                                        </p:tav>
                                      </p:tavLst>
                                    </p:anim>
                                  </p:childTnLst>
                                </p:cTn>
                              </p:par>
                            </p:childTnLst>
                          </p:cTn>
                        </p:par>
                        <p:par>
                          <p:cTn id="88" fill="hold">
                            <p:stCondLst>
                              <p:cond delay="8000"/>
                            </p:stCondLst>
                            <p:childTnLst>
                              <p:par>
                                <p:cTn id="89" presetID="47" presetClass="entr" presetSubtype="0" fill="hold" grpId="0" nodeType="afterEffect">
                                  <p:stCondLst>
                                    <p:cond delay="0"/>
                                  </p:stCondLst>
                                  <p:childTnLst>
                                    <p:set>
                                      <p:cBhvr>
                                        <p:cTn id="90" dur="1" fill="hold">
                                          <p:stCondLst>
                                            <p:cond delay="0"/>
                                          </p:stCondLst>
                                        </p:cTn>
                                        <p:tgtEl>
                                          <p:spTgt spid="16">
                                            <p:txEl>
                                              <p:pRg st="1" end="1"/>
                                            </p:txEl>
                                          </p:spTgt>
                                        </p:tgtEl>
                                        <p:attrNameLst>
                                          <p:attrName>style.visibility</p:attrName>
                                        </p:attrNameLst>
                                      </p:cBhvr>
                                      <p:to>
                                        <p:strVal val="visible"/>
                                      </p:to>
                                    </p:set>
                                    <p:animEffect transition="in" filter="fade">
                                      <p:cBhvr>
                                        <p:cTn id="91" dur="250"/>
                                        <p:tgtEl>
                                          <p:spTgt spid="16">
                                            <p:txEl>
                                              <p:pRg st="1" end="1"/>
                                            </p:txEl>
                                          </p:spTgt>
                                        </p:tgtEl>
                                      </p:cBhvr>
                                    </p:animEffect>
                                    <p:anim calcmode="lin" valueType="num">
                                      <p:cBhvr>
                                        <p:cTn id="92" dur="250" fill="hold"/>
                                        <p:tgtEl>
                                          <p:spTgt spid="16">
                                            <p:txEl>
                                              <p:pRg st="1" end="1"/>
                                            </p:txEl>
                                          </p:spTgt>
                                        </p:tgtEl>
                                        <p:attrNameLst>
                                          <p:attrName>ppt_x</p:attrName>
                                        </p:attrNameLst>
                                      </p:cBhvr>
                                      <p:tavLst>
                                        <p:tav tm="0">
                                          <p:val>
                                            <p:strVal val="#ppt_x"/>
                                          </p:val>
                                        </p:tav>
                                        <p:tav tm="100000">
                                          <p:val>
                                            <p:strVal val="#ppt_x"/>
                                          </p:val>
                                        </p:tav>
                                      </p:tavLst>
                                    </p:anim>
                                    <p:anim calcmode="lin" valueType="num">
                                      <p:cBhvr>
                                        <p:cTn id="93" dur="250" fill="hold"/>
                                        <p:tgtEl>
                                          <p:spTgt spid="16">
                                            <p:txEl>
                                              <p:pRg st="1" end="1"/>
                                            </p:txEl>
                                          </p:spTgt>
                                        </p:tgtEl>
                                        <p:attrNameLst>
                                          <p:attrName>ppt_y</p:attrName>
                                        </p:attrNameLst>
                                      </p:cBhvr>
                                      <p:tavLst>
                                        <p:tav tm="0">
                                          <p:val>
                                            <p:strVal val="#ppt_y-.1"/>
                                          </p:val>
                                        </p:tav>
                                        <p:tav tm="100000">
                                          <p:val>
                                            <p:strVal val="#ppt_y"/>
                                          </p:val>
                                        </p:tav>
                                      </p:tavLst>
                                    </p:anim>
                                  </p:childTnLst>
                                </p:cTn>
                              </p:par>
                            </p:childTnLst>
                          </p:cTn>
                        </p:par>
                        <p:par>
                          <p:cTn id="94" fill="hold">
                            <p:stCondLst>
                              <p:cond delay="8500"/>
                            </p:stCondLst>
                            <p:childTnLst>
                              <p:par>
                                <p:cTn id="95" presetID="47" presetClass="entr" presetSubtype="0" fill="hold" grpId="0" nodeType="afterEffect">
                                  <p:stCondLst>
                                    <p:cond delay="0"/>
                                  </p:stCondLst>
                                  <p:childTnLst>
                                    <p:set>
                                      <p:cBhvr>
                                        <p:cTn id="96" dur="1" fill="hold">
                                          <p:stCondLst>
                                            <p:cond delay="0"/>
                                          </p:stCondLst>
                                        </p:cTn>
                                        <p:tgtEl>
                                          <p:spTgt spid="16">
                                            <p:txEl>
                                              <p:pRg st="3" end="3"/>
                                            </p:txEl>
                                          </p:spTgt>
                                        </p:tgtEl>
                                        <p:attrNameLst>
                                          <p:attrName>style.visibility</p:attrName>
                                        </p:attrNameLst>
                                      </p:cBhvr>
                                      <p:to>
                                        <p:strVal val="visible"/>
                                      </p:to>
                                    </p:set>
                                    <p:animEffect transition="in" filter="fade">
                                      <p:cBhvr>
                                        <p:cTn id="97" dur="250"/>
                                        <p:tgtEl>
                                          <p:spTgt spid="16">
                                            <p:txEl>
                                              <p:pRg st="3" end="3"/>
                                            </p:txEl>
                                          </p:spTgt>
                                        </p:tgtEl>
                                      </p:cBhvr>
                                    </p:animEffect>
                                    <p:anim calcmode="lin" valueType="num">
                                      <p:cBhvr>
                                        <p:cTn id="98" dur="250" fill="hold"/>
                                        <p:tgtEl>
                                          <p:spTgt spid="16">
                                            <p:txEl>
                                              <p:pRg st="3" end="3"/>
                                            </p:txEl>
                                          </p:spTgt>
                                        </p:tgtEl>
                                        <p:attrNameLst>
                                          <p:attrName>ppt_x</p:attrName>
                                        </p:attrNameLst>
                                      </p:cBhvr>
                                      <p:tavLst>
                                        <p:tav tm="0">
                                          <p:val>
                                            <p:strVal val="#ppt_x"/>
                                          </p:val>
                                        </p:tav>
                                        <p:tav tm="100000">
                                          <p:val>
                                            <p:strVal val="#ppt_x"/>
                                          </p:val>
                                        </p:tav>
                                      </p:tavLst>
                                    </p:anim>
                                    <p:anim calcmode="lin" valueType="num">
                                      <p:cBhvr>
                                        <p:cTn id="99" dur="250" fill="hold"/>
                                        <p:tgtEl>
                                          <p:spTgt spid="16">
                                            <p:txEl>
                                              <p:pRg st="3" end="3"/>
                                            </p:txEl>
                                          </p:spTgt>
                                        </p:tgtEl>
                                        <p:attrNameLst>
                                          <p:attrName>ppt_y</p:attrName>
                                        </p:attrNameLst>
                                      </p:cBhvr>
                                      <p:tavLst>
                                        <p:tav tm="0">
                                          <p:val>
                                            <p:strVal val="#ppt_y-.1"/>
                                          </p:val>
                                        </p:tav>
                                        <p:tav tm="100000">
                                          <p:val>
                                            <p:strVal val="#ppt_y"/>
                                          </p:val>
                                        </p:tav>
                                      </p:tavLst>
                                    </p:anim>
                                  </p:childTnLst>
                                </p:cTn>
                              </p:par>
                            </p:childTnLst>
                          </p:cTn>
                        </p:par>
                        <p:par>
                          <p:cTn id="100" fill="hold">
                            <p:stCondLst>
                              <p:cond delay="9000"/>
                            </p:stCondLst>
                            <p:childTnLst>
                              <p:par>
                                <p:cTn id="101" presetID="22" presetClass="entr" presetSubtype="1" fill="hold" grpId="0" nodeType="afterEffect">
                                  <p:stCondLst>
                                    <p:cond delay="0"/>
                                  </p:stCondLst>
                                  <p:childTnLst>
                                    <p:set>
                                      <p:cBhvr>
                                        <p:cTn id="102" dur="1" fill="hold">
                                          <p:stCondLst>
                                            <p:cond delay="0"/>
                                          </p:stCondLst>
                                        </p:cTn>
                                        <p:tgtEl>
                                          <p:spTgt spid="8">
                                            <p:txEl>
                                              <p:pRg st="0" end="0"/>
                                            </p:txEl>
                                          </p:spTgt>
                                        </p:tgtEl>
                                        <p:attrNameLst>
                                          <p:attrName>style.visibility</p:attrName>
                                        </p:attrNameLst>
                                      </p:cBhvr>
                                      <p:to>
                                        <p:strVal val="visible"/>
                                      </p:to>
                                    </p:set>
                                    <p:animEffect transition="in" filter="wipe(up)">
                                      <p:cBhvr>
                                        <p:cTn id="103" dur="250"/>
                                        <p:tgtEl>
                                          <p:spTgt spid="8">
                                            <p:txEl>
                                              <p:pRg st="0" end="0"/>
                                            </p:txEl>
                                          </p:spTgt>
                                        </p:tgtEl>
                                      </p:cBhvr>
                                    </p:animEffect>
                                  </p:childTnLst>
                                </p:cTn>
                              </p:par>
                            </p:childTnLst>
                          </p:cTn>
                        </p:par>
                        <p:par>
                          <p:cTn id="104" fill="hold">
                            <p:stCondLst>
                              <p:cond delay="9500"/>
                            </p:stCondLst>
                            <p:childTnLst>
                              <p:par>
                                <p:cTn id="105" presetID="22" presetClass="entr" presetSubtype="1" fill="hold" grpId="0" nodeType="afterEffect">
                                  <p:stCondLst>
                                    <p:cond delay="0"/>
                                  </p:stCondLst>
                                  <p:childTnLst>
                                    <p:set>
                                      <p:cBhvr>
                                        <p:cTn id="106" dur="1" fill="hold">
                                          <p:stCondLst>
                                            <p:cond delay="0"/>
                                          </p:stCondLst>
                                        </p:cTn>
                                        <p:tgtEl>
                                          <p:spTgt spid="11">
                                            <p:txEl>
                                              <p:pRg st="0" end="0"/>
                                            </p:txEl>
                                          </p:spTgt>
                                        </p:tgtEl>
                                        <p:attrNameLst>
                                          <p:attrName>style.visibility</p:attrName>
                                        </p:attrNameLst>
                                      </p:cBhvr>
                                      <p:to>
                                        <p:strVal val="visible"/>
                                      </p:to>
                                    </p:set>
                                    <p:animEffect transition="in" filter="wipe(up)">
                                      <p:cBhvr>
                                        <p:cTn id="107" dur="250"/>
                                        <p:tgtEl>
                                          <p:spTgt spid="11">
                                            <p:txEl>
                                              <p:pRg st="0" end="0"/>
                                            </p:txEl>
                                          </p:spTgt>
                                        </p:tgtEl>
                                      </p:cBhvr>
                                    </p:animEffect>
                                  </p:childTnLst>
                                </p:cTn>
                              </p:par>
                            </p:childTnLst>
                          </p:cTn>
                        </p:par>
                        <p:par>
                          <p:cTn id="108" fill="hold">
                            <p:stCondLst>
                              <p:cond delay="10000"/>
                            </p:stCondLst>
                            <p:childTnLst>
                              <p:par>
                                <p:cTn id="109" presetID="22" presetClass="entr" presetSubtype="1" fill="hold" grpId="0" nodeType="afterEffect">
                                  <p:stCondLst>
                                    <p:cond delay="0"/>
                                  </p:stCondLst>
                                  <p:childTnLst>
                                    <p:set>
                                      <p:cBhvr>
                                        <p:cTn id="110" dur="1" fill="hold">
                                          <p:stCondLst>
                                            <p:cond delay="0"/>
                                          </p:stCondLst>
                                        </p:cTn>
                                        <p:tgtEl>
                                          <p:spTgt spid="14">
                                            <p:txEl>
                                              <p:pRg st="0" end="0"/>
                                            </p:txEl>
                                          </p:spTgt>
                                        </p:tgtEl>
                                        <p:attrNameLst>
                                          <p:attrName>style.visibility</p:attrName>
                                        </p:attrNameLst>
                                      </p:cBhvr>
                                      <p:to>
                                        <p:strVal val="visible"/>
                                      </p:to>
                                    </p:set>
                                    <p:animEffect transition="in" filter="wipe(up)">
                                      <p:cBhvr>
                                        <p:cTn id="111" dur="250"/>
                                        <p:tgtEl>
                                          <p:spTgt spid="14">
                                            <p:txEl>
                                              <p:pRg st="0" end="0"/>
                                            </p:txEl>
                                          </p:spTgt>
                                        </p:tgtEl>
                                      </p:cBhvr>
                                    </p:animEffect>
                                  </p:childTnLst>
                                </p:cTn>
                              </p:par>
                            </p:childTnLst>
                          </p:cTn>
                        </p:par>
                        <p:par>
                          <p:cTn id="112" fill="hold">
                            <p:stCondLst>
                              <p:cond delay="10500"/>
                            </p:stCondLst>
                            <p:childTnLst>
                              <p:par>
                                <p:cTn id="113" presetID="22" presetClass="entr" presetSubtype="1" fill="hold" grpId="0" nodeType="afterEffect">
                                  <p:stCondLst>
                                    <p:cond delay="0"/>
                                  </p:stCondLst>
                                  <p:childTnLst>
                                    <p:set>
                                      <p:cBhvr>
                                        <p:cTn id="114" dur="1" fill="hold">
                                          <p:stCondLst>
                                            <p:cond delay="0"/>
                                          </p:stCondLst>
                                        </p:cTn>
                                        <p:tgtEl>
                                          <p:spTgt spid="20">
                                            <p:txEl>
                                              <p:pRg st="0" end="0"/>
                                            </p:txEl>
                                          </p:spTgt>
                                        </p:tgtEl>
                                        <p:attrNameLst>
                                          <p:attrName>style.visibility</p:attrName>
                                        </p:attrNameLst>
                                      </p:cBhvr>
                                      <p:to>
                                        <p:strVal val="visible"/>
                                      </p:to>
                                    </p:set>
                                    <p:animEffect transition="in" filter="wipe(up)">
                                      <p:cBhvr>
                                        <p:cTn id="115" dur="250"/>
                                        <p:tgtEl>
                                          <p:spTgt spid="20">
                                            <p:txEl>
                                              <p:pRg st="0" end="0"/>
                                            </p:txEl>
                                          </p:spTgt>
                                        </p:tgtEl>
                                      </p:cBhvr>
                                    </p:animEffect>
                                  </p:childTnLst>
                                </p:cTn>
                              </p:par>
                            </p:childTnLst>
                          </p:cTn>
                        </p:par>
                        <p:par>
                          <p:cTn id="116" fill="hold">
                            <p:stCondLst>
                              <p:cond delay="11000"/>
                            </p:stCondLst>
                            <p:childTnLst>
                              <p:par>
                                <p:cTn id="117" presetID="10" presetClass="entr" presetSubtype="0" fill="hold" nodeType="afterEffect">
                                  <p:stCondLst>
                                    <p:cond delay="0"/>
                                  </p:stCondLst>
                                  <p:childTnLst>
                                    <p:set>
                                      <p:cBhvr>
                                        <p:cTn id="118" dur="1" fill="hold">
                                          <p:stCondLst>
                                            <p:cond delay="0"/>
                                          </p:stCondLst>
                                        </p:cTn>
                                        <p:tgtEl>
                                          <p:spTgt spid="24"/>
                                        </p:tgtEl>
                                        <p:attrNameLst>
                                          <p:attrName>style.visibility</p:attrName>
                                        </p:attrNameLst>
                                      </p:cBhvr>
                                      <p:to>
                                        <p:strVal val="visible"/>
                                      </p:to>
                                    </p:set>
                                    <p:animEffect transition="in" filter="fade">
                                      <p:cBhvr>
                                        <p:cTn id="119" dur="250"/>
                                        <p:tgtEl>
                                          <p:spTgt spid="24"/>
                                        </p:tgtEl>
                                      </p:cBhvr>
                                    </p:animEffect>
                                  </p:childTnLst>
                                </p:cTn>
                              </p:par>
                            </p:childTnLst>
                          </p:cTn>
                        </p:par>
                        <p:par>
                          <p:cTn id="120" fill="hold">
                            <p:stCondLst>
                              <p:cond delay="11500"/>
                            </p:stCondLst>
                            <p:childTnLst>
                              <p:par>
                                <p:cTn id="121" presetID="10" presetClass="entr" presetSubtype="0" fill="hold" nodeType="afterEffect">
                                  <p:stCondLst>
                                    <p:cond delay="0"/>
                                  </p:stCondLst>
                                  <p:childTnLst>
                                    <p:set>
                                      <p:cBhvr>
                                        <p:cTn id="122" dur="1" fill="hold">
                                          <p:stCondLst>
                                            <p:cond delay="0"/>
                                          </p:stCondLst>
                                        </p:cTn>
                                        <p:tgtEl>
                                          <p:spTgt spid="22"/>
                                        </p:tgtEl>
                                        <p:attrNameLst>
                                          <p:attrName>style.visibility</p:attrName>
                                        </p:attrNameLst>
                                      </p:cBhvr>
                                      <p:to>
                                        <p:strVal val="visible"/>
                                      </p:to>
                                    </p:set>
                                    <p:animEffect transition="in" filter="fade">
                                      <p:cBhvr>
                                        <p:cTn id="123" dur="250"/>
                                        <p:tgtEl>
                                          <p:spTgt spid="22"/>
                                        </p:tgtEl>
                                      </p:cBhvr>
                                    </p:animEffect>
                                  </p:childTnLst>
                                </p:cTn>
                              </p:par>
                            </p:childTnLst>
                          </p:cTn>
                        </p:par>
                        <p:par>
                          <p:cTn id="124" fill="hold">
                            <p:stCondLst>
                              <p:cond delay="12000"/>
                            </p:stCondLst>
                            <p:childTnLst>
                              <p:par>
                                <p:cTn id="125" presetID="10" presetClass="entr" presetSubtype="0" fill="hold" nodeType="afterEffect">
                                  <p:stCondLst>
                                    <p:cond delay="0"/>
                                  </p:stCondLst>
                                  <p:childTnLst>
                                    <p:set>
                                      <p:cBhvr>
                                        <p:cTn id="126" dur="1" fill="hold">
                                          <p:stCondLst>
                                            <p:cond delay="0"/>
                                          </p:stCondLst>
                                        </p:cTn>
                                        <p:tgtEl>
                                          <p:spTgt spid="23"/>
                                        </p:tgtEl>
                                        <p:attrNameLst>
                                          <p:attrName>style.visibility</p:attrName>
                                        </p:attrNameLst>
                                      </p:cBhvr>
                                      <p:to>
                                        <p:strVal val="visible"/>
                                      </p:to>
                                    </p:set>
                                    <p:animEffect transition="in" filter="fade">
                                      <p:cBhvr>
                                        <p:cTn id="127" dur="250"/>
                                        <p:tgtEl>
                                          <p:spTgt spid="23"/>
                                        </p:tgtEl>
                                      </p:cBhvr>
                                    </p:animEffect>
                                  </p:childTnLst>
                                </p:cTn>
                              </p:par>
                            </p:childTnLst>
                          </p:cTn>
                        </p:par>
                        <p:par>
                          <p:cTn id="128" fill="hold">
                            <p:stCondLst>
                              <p:cond delay="12500"/>
                            </p:stCondLst>
                            <p:childTnLst>
                              <p:par>
                                <p:cTn id="129" presetID="10" presetClass="entr" presetSubtype="0" fill="hold" nodeType="afterEffect">
                                  <p:stCondLst>
                                    <p:cond delay="0"/>
                                  </p:stCondLst>
                                  <p:childTnLst>
                                    <p:set>
                                      <p:cBhvr>
                                        <p:cTn id="130" dur="1" fill="hold">
                                          <p:stCondLst>
                                            <p:cond delay="0"/>
                                          </p:stCondLst>
                                        </p:cTn>
                                        <p:tgtEl>
                                          <p:spTgt spid="25"/>
                                        </p:tgtEl>
                                        <p:attrNameLst>
                                          <p:attrName>style.visibility</p:attrName>
                                        </p:attrNameLst>
                                      </p:cBhvr>
                                      <p:to>
                                        <p:strVal val="visible"/>
                                      </p:to>
                                    </p:set>
                                    <p:animEffect transition="in" filter="fade">
                                      <p:cBhvr>
                                        <p:cTn id="131" dur="25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build="p"/>
      <p:bldP spid="8" grpId="0" build="p"/>
      <p:bldP spid="9" grpId="0" animBg="1"/>
      <p:bldP spid="10" grpId="0" build="p"/>
      <p:bldP spid="11" grpId="0" build="p"/>
      <p:bldP spid="12" grpId="0" animBg="1"/>
      <p:bldP spid="13" grpId="0" build="p"/>
      <p:bldP spid="14" grpId="0" build="p"/>
      <p:bldP spid="15" grpId="0" animBg="1"/>
      <p:bldP spid="16" grpId="0" build="p"/>
      <p:bldP spid="20"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Freeform 10"/>
          <p:cNvSpPr>
            <a:spLocks noEditPoints="1"/>
          </p:cNvSpPr>
          <p:nvPr/>
        </p:nvSpPr>
        <p:spPr bwMode="auto">
          <a:xfrm>
            <a:off x="1744133" y="2573209"/>
            <a:ext cx="7979833" cy="4053417"/>
          </a:xfrm>
          <a:custGeom>
            <a:avLst/>
            <a:gdLst>
              <a:gd name="T0" fmla="*/ 548 w 2048"/>
              <a:gd name="T1" fmla="*/ 193 h 1039"/>
              <a:gd name="T2" fmla="*/ 382 w 2048"/>
              <a:gd name="T3" fmla="*/ 212 h 1039"/>
              <a:gd name="T4" fmla="*/ 700 w 2048"/>
              <a:gd name="T5" fmla="*/ 710 h 1039"/>
              <a:gd name="T6" fmla="*/ 425 w 2048"/>
              <a:gd name="T7" fmla="*/ 611 h 1039"/>
              <a:gd name="T8" fmla="*/ 629 w 2048"/>
              <a:gd name="T9" fmla="*/ 462 h 1039"/>
              <a:gd name="T10" fmla="*/ 646 w 2048"/>
              <a:gd name="T11" fmla="*/ 396 h 1039"/>
              <a:gd name="T12" fmla="*/ 456 w 2048"/>
              <a:gd name="T13" fmla="*/ 370 h 1039"/>
              <a:gd name="T14" fmla="*/ 470 w 2048"/>
              <a:gd name="T15" fmla="*/ 242 h 1039"/>
              <a:gd name="T16" fmla="*/ 202 w 2048"/>
              <a:gd name="T17" fmla="*/ 231 h 1039"/>
              <a:gd name="T18" fmla="*/ 40 w 2048"/>
              <a:gd name="T19" fmla="*/ 389 h 1039"/>
              <a:gd name="T20" fmla="*/ 223 w 2048"/>
              <a:gd name="T21" fmla="*/ 391 h 1039"/>
              <a:gd name="T22" fmla="*/ 371 w 2048"/>
              <a:gd name="T23" fmla="*/ 604 h 1039"/>
              <a:gd name="T24" fmla="*/ 562 w 2048"/>
              <a:gd name="T25" fmla="*/ 873 h 1039"/>
              <a:gd name="T26" fmla="*/ 672 w 2048"/>
              <a:gd name="T27" fmla="*/ 875 h 1039"/>
              <a:gd name="T28" fmla="*/ 591 w 2048"/>
              <a:gd name="T29" fmla="*/ 63 h 1039"/>
              <a:gd name="T30" fmla="*/ 478 w 2048"/>
              <a:gd name="T31" fmla="*/ 103 h 1039"/>
              <a:gd name="T32" fmla="*/ 936 w 2048"/>
              <a:gd name="T33" fmla="*/ 398 h 1039"/>
              <a:gd name="T34" fmla="*/ 1497 w 2048"/>
              <a:gd name="T35" fmla="*/ 63 h 1039"/>
              <a:gd name="T36" fmla="*/ 1264 w 2048"/>
              <a:gd name="T37" fmla="*/ 181 h 1039"/>
              <a:gd name="T38" fmla="*/ 921 w 2048"/>
              <a:gd name="T39" fmla="*/ 416 h 1039"/>
              <a:gd name="T40" fmla="*/ 1022 w 2048"/>
              <a:gd name="T41" fmla="*/ 66 h 1039"/>
              <a:gd name="T42" fmla="*/ 1692 w 2048"/>
              <a:gd name="T43" fmla="*/ 618 h 1039"/>
              <a:gd name="T44" fmla="*/ 1708 w 2048"/>
              <a:gd name="T45" fmla="*/ 702 h 1039"/>
              <a:gd name="T46" fmla="*/ 2024 w 2048"/>
              <a:gd name="T47" fmla="*/ 263 h 1039"/>
              <a:gd name="T48" fmla="*/ 1838 w 2048"/>
              <a:gd name="T49" fmla="*/ 214 h 1039"/>
              <a:gd name="T50" fmla="*/ 1645 w 2048"/>
              <a:gd name="T51" fmla="*/ 169 h 1039"/>
              <a:gd name="T52" fmla="*/ 1562 w 2048"/>
              <a:gd name="T53" fmla="*/ 87 h 1039"/>
              <a:gd name="T54" fmla="*/ 1433 w 2048"/>
              <a:gd name="T55" fmla="*/ 199 h 1039"/>
              <a:gd name="T56" fmla="*/ 1386 w 2048"/>
              <a:gd name="T57" fmla="*/ 244 h 1039"/>
              <a:gd name="T58" fmla="*/ 1270 w 2048"/>
              <a:gd name="T59" fmla="*/ 238 h 1039"/>
              <a:gd name="T60" fmla="*/ 1201 w 2048"/>
              <a:gd name="T61" fmla="*/ 250 h 1039"/>
              <a:gd name="T62" fmla="*/ 1043 w 2048"/>
              <a:gd name="T63" fmla="*/ 271 h 1039"/>
              <a:gd name="T64" fmla="*/ 1069 w 2048"/>
              <a:gd name="T65" fmla="*/ 325 h 1039"/>
              <a:gd name="T66" fmla="*/ 1103 w 2048"/>
              <a:gd name="T67" fmla="*/ 359 h 1039"/>
              <a:gd name="T68" fmla="*/ 988 w 2048"/>
              <a:gd name="T69" fmla="*/ 418 h 1039"/>
              <a:gd name="T70" fmla="*/ 962 w 2048"/>
              <a:gd name="T71" fmla="*/ 517 h 1039"/>
              <a:gd name="T72" fmla="*/ 1041 w 2048"/>
              <a:gd name="T73" fmla="*/ 509 h 1039"/>
              <a:gd name="T74" fmla="*/ 1067 w 2048"/>
              <a:gd name="T75" fmla="*/ 476 h 1039"/>
              <a:gd name="T76" fmla="*/ 1167 w 2048"/>
              <a:gd name="T77" fmla="*/ 546 h 1039"/>
              <a:gd name="T78" fmla="*/ 1251 w 2048"/>
              <a:gd name="T79" fmla="*/ 567 h 1039"/>
              <a:gd name="T80" fmla="*/ 1423 w 2048"/>
              <a:gd name="T81" fmla="*/ 660 h 1039"/>
              <a:gd name="T82" fmla="*/ 1555 w 2048"/>
              <a:gd name="T83" fmla="*/ 698 h 1039"/>
              <a:gd name="T84" fmla="*/ 1640 w 2048"/>
              <a:gd name="T85" fmla="*/ 588 h 1039"/>
              <a:gd name="T86" fmla="*/ 1705 w 2048"/>
              <a:gd name="T87" fmla="*/ 521 h 1039"/>
              <a:gd name="T88" fmla="*/ 1780 w 2048"/>
              <a:gd name="T89" fmla="*/ 348 h 1039"/>
              <a:gd name="T90" fmla="*/ 1886 w 2048"/>
              <a:gd name="T91" fmla="*/ 391 h 1039"/>
              <a:gd name="T92" fmla="*/ 2045 w 2048"/>
              <a:gd name="T93" fmla="*/ 283 h 1039"/>
              <a:gd name="T94" fmla="*/ 1774 w 2048"/>
              <a:gd name="T95" fmla="*/ 438 h 1039"/>
              <a:gd name="T96" fmla="*/ 1804 w 2048"/>
              <a:gd name="T97" fmla="*/ 809 h 1039"/>
              <a:gd name="T98" fmla="*/ 1628 w 2048"/>
              <a:gd name="T99" fmla="*/ 894 h 1039"/>
              <a:gd name="T100" fmla="*/ 1623 w 2048"/>
              <a:gd name="T101" fmla="*/ 721 h 1039"/>
              <a:gd name="T102" fmla="*/ 1171 w 2048"/>
              <a:gd name="T103" fmla="*/ 582 h 1039"/>
              <a:gd name="T104" fmla="*/ 877 w 2048"/>
              <a:gd name="T105" fmla="*/ 629 h 1039"/>
              <a:gd name="T106" fmla="*/ 1143 w 2048"/>
              <a:gd name="T107" fmla="*/ 876 h 1039"/>
              <a:gd name="T108" fmla="*/ 1211 w 2048"/>
              <a:gd name="T109" fmla="*/ 834 h 1039"/>
              <a:gd name="T110" fmla="*/ 1428 w 2048"/>
              <a:gd name="T111" fmla="*/ 662 h 1039"/>
              <a:gd name="T112" fmla="*/ 1565 w 2048"/>
              <a:gd name="T113" fmla="*/ 711 h 1039"/>
              <a:gd name="T114" fmla="*/ 1667 w 2048"/>
              <a:gd name="T115" fmla="*/ 681 h 1039"/>
              <a:gd name="T116" fmla="*/ 752 w 2048"/>
              <a:gd name="T117" fmla="*/ 58 h 1039"/>
              <a:gd name="T118" fmla="*/ 683 w 2048"/>
              <a:gd name="T119" fmla="*/ 55 h 1039"/>
              <a:gd name="T120" fmla="*/ 583 w 2048"/>
              <a:gd name="T121" fmla="*/ 141 h 1039"/>
              <a:gd name="T122" fmla="*/ 691 w 2048"/>
              <a:gd name="T123" fmla="*/ 309 h 1039"/>
              <a:gd name="T124" fmla="*/ 790 w 2048"/>
              <a:gd name="T125" fmla="*/ 167 h 10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048" h="1039">
                <a:moveTo>
                  <a:pt x="365" y="60"/>
                </a:moveTo>
                <a:cubicBezTo>
                  <a:pt x="369" y="62"/>
                  <a:pt x="372" y="70"/>
                  <a:pt x="370" y="72"/>
                </a:cubicBezTo>
                <a:cubicBezTo>
                  <a:pt x="364" y="78"/>
                  <a:pt x="372" y="82"/>
                  <a:pt x="377" y="87"/>
                </a:cubicBezTo>
                <a:cubicBezTo>
                  <a:pt x="381" y="92"/>
                  <a:pt x="387" y="95"/>
                  <a:pt x="395" y="95"/>
                </a:cubicBezTo>
                <a:cubicBezTo>
                  <a:pt x="401" y="95"/>
                  <a:pt x="407" y="91"/>
                  <a:pt x="404" y="87"/>
                </a:cubicBezTo>
                <a:cubicBezTo>
                  <a:pt x="400" y="82"/>
                  <a:pt x="403" y="77"/>
                  <a:pt x="401" y="73"/>
                </a:cubicBezTo>
                <a:cubicBezTo>
                  <a:pt x="401" y="70"/>
                  <a:pt x="403" y="68"/>
                  <a:pt x="400" y="65"/>
                </a:cubicBezTo>
                <a:cubicBezTo>
                  <a:pt x="397" y="63"/>
                  <a:pt x="397" y="59"/>
                  <a:pt x="393" y="56"/>
                </a:cubicBezTo>
                <a:cubicBezTo>
                  <a:pt x="390" y="54"/>
                  <a:pt x="388" y="48"/>
                  <a:pt x="383" y="52"/>
                </a:cubicBezTo>
                <a:cubicBezTo>
                  <a:pt x="381" y="54"/>
                  <a:pt x="376" y="51"/>
                  <a:pt x="371" y="51"/>
                </a:cubicBezTo>
                <a:cubicBezTo>
                  <a:pt x="362" y="51"/>
                  <a:pt x="357" y="58"/>
                  <a:pt x="365" y="60"/>
                </a:cubicBezTo>
                <a:close/>
                <a:moveTo>
                  <a:pt x="340" y="118"/>
                </a:moveTo>
                <a:cubicBezTo>
                  <a:pt x="336" y="118"/>
                  <a:pt x="336" y="122"/>
                  <a:pt x="333" y="123"/>
                </a:cubicBezTo>
                <a:cubicBezTo>
                  <a:pt x="321" y="126"/>
                  <a:pt x="322" y="133"/>
                  <a:pt x="322" y="136"/>
                </a:cubicBezTo>
                <a:cubicBezTo>
                  <a:pt x="322" y="138"/>
                  <a:pt x="323" y="145"/>
                  <a:pt x="330" y="146"/>
                </a:cubicBezTo>
                <a:cubicBezTo>
                  <a:pt x="342" y="148"/>
                  <a:pt x="347" y="157"/>
                  <a:pt x="350" y="159"/>
                </a:cubicBezTo>
                <a:cubicBezTo>
                  <a:pt x="352" y="160"/>
                  <a:pt x="359" y="159"/>
                  <a:pt x="361" y="154"/>
                </a:cubicBezTo>
                <a:cubicBezTo>
                  <a:pt x="366" y="150"/>
                  <a:pt x="370" y="147"/>
                  <a:pt x="373" y="147"/>
                </a:cubicBezTo>
                <a:cubicBezTo>
                  <a:pt x="381" y="147"/>
                  <a:pt x="390" y="154"/>
                  <a:pt x="399" y="144"/>
                </a:cubicBezTo>
                <a:cubicBezTo>
                  <a:pt x="401" y="143"/>
                  <a:pt x="400" y="140"/>
                  <a:pt x="399" y="137"/>
                </a:cubicBezTo>
                <a:cubicBezTo>
                  <a:pt x="398" y="134"/>
                  <a:pt x="396" y="131"/>
                  <a:pt x="396" y="130"/>
                </a:cubicBezTo>
                <a:cubicBezTo>
                  <a:pt x="397" y="127"/>
                  <a:pt x="395" y="120"/>
                  <a:pt x="389" y="117"/>
                </a:cubicBezTo>
                <a:cubicBezTo>
                  <a:pt x="382" y="115"/>
                  <a:pt x="384" y="105"/>
                  <a:pt x="377" y="106"/>
                </a:cubicBezTo>
                <a:cubicBezTo>
                  <a:pt x="373" y="107"/>
                  <a:pt x="375" y="112"/>
                  <a:pt x="375" y="120"/>
                </a:cubicBezTo>
                <a:cubicBezTo>
                  <a:pt x="371" y="124"/>
                  <a:pt x="375" y="135"/>
                  <a:pt x="371" y="135"/>
                </a:cubicBezTo>
                <a:cubicBezTo>
                  <a:pt x="368" y="135"/>
                  <a:pt x="360" y="125"/>
                  <a:pt x="352" y="124"/>
                </a:cubicBezTo>
                <a:cubicBezTo>
                  <a:pt x="347" y="122"/>
                  <a:pt x="342" y="117"/>
                  <a:pt x="340" y="118"/>
                </a:cubicBezTo>
                <a:close/>
                <a:moveTo>
                  <a:pt x="397" y="154"/>
                </a:moveTo>
                <a:cubicBezTo>
                  <a:pt x="391" y="159"/>
                  <a:pt x="392" y="164"/>
                  <a:pt x="392" y="172"/>
                </a:cubicBezTo>
                <a:cubicBezTo>
                  <a:pt x="391" y="182"/>
                  <a:pt x="387" y="205"/>
                  <a:pt x="394" y="212"/>
                </a:cubicBezTo>
                <a:cubicBezTo>
                  <a:pt x="396" y="211"/>
                  <a:pt x="396" y="211"/>
                  <a:pt x="396" y="211"/>
                </a:cubicBezTo>
                <a:cubicBezTo>
                  <a:pt x="405" y="211"/>
                  <a:pt x="414" y="209"/>
                  <a:pt x="413" y="197"/>
                </a:cubicBezTo>
                <a:cubicBezTo>
                  <a:pt x="413" y="191"/>
                  <a:pt x="410" y="189"/>
                  <a:pt x="412" y="184"/>
                </a:cubicBezTo>
                <a:cubicBezTo>
                  <a:pt x="414" y="179"/>
                  <a:pt x="418" y="175"/>
                  <a:pt x="416" y="168"/>
                </a:cubicBezTo>
                <a:cubicBezTo>
                  <a:pt x="415" y="166"/>
                  <a:pt x="412" y="164"/>
                  <a:pt x="411" y="162"/>
                </a:cubicBezTo>
                <a:cubicBezTo>
                  <a:pt x="409" y="160"/>
                  <a:pt x="407" y="155"/>
                  <a:pt x="405" y="153"/>
                </a:cubicBezTo>
                <a:cubicBezTo>
                  <a:pt x="402" y="151"/>
                  <a:pt x="401" y="151"/>
                  <a:pt x="397" y="154"/>
                </a:cubicBezTo>
                <a:close/>
                <a:moveTo>
                  <a:pt x="581" y="252"/>
                </a:moveTo>
                <a:cubicBezTo>
                  <a:pt x="602" y="252"/>
                  <a:pt x="586" y="250"/>
                  <a:pt x="599" y="242"/>
                </a:cubicBezTo>
                <a:cubicBezTo>
                  <a:pt x="604" y="238"/>
                  <a:pt x="588" y="233"/>
                  <a:pt x="576" y="227"/>
                </a:cubicBezTo>
                <a:cubicBezTo>
                  <a:pt x="569" y="224"/>
                  <a:pt x="564" y="221"/>
                  <a:pt x="565" y="218"/>
                </a:cubicBezTo>
                <a:cubicBezTo>
                  <a:pt x="568" y="214"/>
                  <a:pt x="567" y="210"/>
                  <a:pt x="567" y="205"/>
                </a:cubicBezTo>
                <a:cubicBezTo>
                  <a:pt x="567" y="199"/>
                  <a:pt x="557" y="196"/>
                  <a:pt x="548" y="193"/>
                </a:cubicBezTo>
                <a:cubicBezTo>
                  <a:pt x="550" y="192"/>
                  <a:pt x="553" y="188"/>
                  <a:pt x="554" y="187"/>
                </a:cubicBezTo>
                <a:cubicBezTo>
                  <a:pt x="557" y="185"/>
                  <a:pt x="562" y="182"/>
                  <a:pt x="562" y="178"/>
                </a:cubicBezTo>
                <a:cubicBezTo>
                  <a:pt x="563" y="176"/>
                  <a:pt x="560" y="170"/>
                  <a:pt x="560" y="167"/>
                </a:cubicBezTo>
                <a:cubicBezTo>
                  <a:pt x="556" y="168"/>
                  <a:pt x="556" y="168"/>
                  <a:pt x="556" y="168"/>
                </a:cubicBezTo>
                <a:cubicBezTo>
                  <a:pt x="547" y="161"/>
                  <a:pt x="552" y="158"/>
                  <a:pt x="547" y="148"/>
                </a:cubicBezTo>
                <a:cubicBezTo>
                  <a:pt x="544" y="143"/>
                  <a:pt x="538" y="133"/>
                  <a:pt x="532" y="136"/>
                </a:cubicBezTo>
                <a:cubicBezTo>
                  <a:pt x="525" y="141"/>
                  <a:pt x="529" y="153"/>
                  <a:pt x="531" y="158"/>
                </a:cubicBezTo>
                <a:cubicBezTo>
                  <a:pt x="534" y="164"/>
                  <a:pt x="535" y="171"/>
                  <a:pt x="537" y="178"/>
                </a:cubicBezTo>
                <a:cubicBezTo>
                  <a:pt x="539" y="180"/>
                  <a:pt x="542" y="188"/>
                  <a:pt x="544" y="191"/>
                </a:cubicBezTo>
                <a:cubicBezTo>
                  <a:pt x="539" y="190"/>
                  <a:pt x="534" y="188"/>
                  <a:pt x="531" y="185"/>
                </a:cubicBezTo>
                <a:cubicBezTo>
                  <a:pt x="523" y="179"/>
                  <a:pt x="531" y="172"/>
                  <a:pt x="519" y="169"/>
                </a:cubicBezTo>
                <a:cubicBezTo>
                  <a:pt x="514" y="168"/>
                  <a:pt x="509" y="167"/>
                  <a:pt x="503" y="166"/>
                </a:cubicBezTo>
                <a:cubicBezTo>
                  <a:pt x="498" y="165"/>
                  <a:pt x="492" y="164"/>
                  <a:pt x="487" y="164"/>
                </a:cubicBezTo>
                <a:cubicBezTo>
                  <a:pt x="474" y="164"/>
                  <a:pt x="478" y="173"/>
                  <a:pt x="475" y="181"/>
                </a:cubicBezTo>
                <a:cubicBezTo>
                  <a:pt x="475" y="173"/>
                  <a:pt x="469" y="156"/>
                  <a:pt x="463" y="163"/>
                </a:cubicBezTo>
                <a:cubicBezTo>
                  <a:pt x="459" y="166"/>
                  <a:pt x="448" y="167"/>
                  <a:pt x="437" y="168"/>
                </a:cubicBezTo>
                <a:cubicBezTo>
                  <a:pt x="433" y="186"/>
                  <a:pt x="433" y="186"/>
                  <a:pt x="433" y="186"/>
                </a:cubicBezTo>
                <a:cubicBezTo>
                  <a:pt x="440" y="191"/>
                  <a:pt x="447" y="195"/>
                  <a:pt x="449" y="197"/>
                </a:cubicBezTo>
                <a:cubicBezTo>
                  <a:pt x="451" y="198"/>
                  <a:pt x="457" y="201"/>
                  <a:pt x="464" y="202"/>
                </a:cubicBezTo>
                <a:cubicBezTo>
                  <a:pt x="471" y="204"/>
                  <a:pt x="477" y="205"/>
                  <a:pt x="482" y="204"/>
                </a:cubicBezTo>
                <a:cubicBezTo>
                  <a:pt x="485" y="204"/>
                  <a:pt x="493" y="213"/>
                  <a:pt x="503" y="217"/>
                </a:cubicBezTo>
                <a:cubicBezTo>
                  <a:pt x="511" y="219"/>
                  <a:pt x="518" y="215"/>
                  <a:pt x="526" y="219"/>
                </a:cubicBezTo>
                <a:cubicBezTo>
                  <a:pt x="532" y="222"/>
                  <a:pt x="537" y="225"/>
                  <a:pt x="541" y="228"/>
                </a:cubicBezTo>
                <a:cubicBezTo>
                  <a:pt x="544" y="231"/>
                  <a:pt x="541" y="235"/>
                  <a:pt x="537" y="239"/>
                </a:cubicBezTo>
                <a:cubicBezTo>
                  <a:pt x="534" y="243"/>
                  <a:pt x="530" y="247"/>
                  <a:pt x="531" y="247"/>
                </a:cubicBezTo>
                <a:cubicBezTo>
                  <a:pt x="533" y="249"/>
                  <a:pt x="526" y="244"/>
                  <a:pt x="519" y="247"/>
                </a:cubicBezTo>
                <a:cubicBezTo>
                  <a:pt x="514" y="249"/>
                  <a:pt x="513" y="259"/>
                  <a:pt x="516" y="260"/>
                </a:cubicBezTo>
                <a:cubicBezTo>
                  <a:pt x="528" y="267"/>
                  <a:pt x="521" y="254"/>
                  <a:pt x="532" y="259"/>
                </a:cubicBezTo>
                <a:cubicBezTo>
                  <a:pt x="535" y="261"/>
                  <a:pt x="539" y="267"/>
                  <a:pt x="542" y="268"/>
                </a:cubicBezTo>
                <a:cubicBezTo>
                  <a:pt x="544" y="269"/>
                  <a:pt x="549" y="272"/>
                  <a:pt x="554" y="274"/>
                </a:cubicBezTo>
                <a:cubicBezTo>
                  <a:pt x="559" y="276"/>
                  <a:pt x="563" y="278"/>
                  <a:pt x="565" y="279"/>
                </a:cubicBezTo>
                <a:cubicBezTo>
                  <a:pt x="575" y="283"/>
                  <a:pt x="585" y="271"/>
                  <a:pt x="589" y="272"/>
                </a:cubicBezTo>
                <a:cubicBezTo>
                  <a:pt x="594" y="274"/>
                  <a:pt x="587" y="267"/>
                  <a:pt x="580" y="260"/>
                </a:cubicBezTo>
                <a:cubicBezTo>
                  <a:pt x="573" y="252"/>
                  <a:pt x="576" y="252"/>
                  <a:pt x="581" y="252"/>
                </a:cubicBezTo>
                <a:close/>
                <a:moveTo>
                  <a:pt x="360" y="237"/>
                </a:moveTo>
                <a:cubicBezTo>
                  <a:pt x="364" y="231"/>
                  <a:pt x="369" y="239"/>
                  <a:pt x="371" y="236"/>
                </a:cubicBezTo>
                <a:cubicBezTo>
                  <a:pt x="376" y="232"/>
                  <a:pt x="378" y="237"/>
                  <a:pt x="380" y="241"/>
                </a:cubicBezTo>
                <a:cubicBezTo>
                  <a:pt x="383" y="245"/>
                  <a:pt x="387" y="241"/>
                  <a:pt x="390" y="237"/>
                </a:cubicBezTo>
                <a:cubicBezTo>
                  <a:pt x="393" y="236"/>
                  <a:pt x="390" y="232"/>
                  <a:pt x="393" y="233"/>
                </a:cubicBezTo>
                <a:cubicBezTo>
                  <a:pt x="398" y="232"/>
                  <a:pt x="396" y="229"/>
                  <a:pt x="398" y="228"/>
                </a:cubicBezTo>
                <a:cubicBezTo>
                  <a:pt x="401" y="227"/>
                  <a:pt x="400" y="219"/>
                  <a:pt x="395" y="221"/>
                </a:cubicBezTo>
                <a:cubicBezTo>
                  <a:pt x="391" y="222"/>
                  <a:pt x="387" y="219"/>
                  <a:pt x="388" y="216"/>
                </a:cubicBezTo>
                <a:cubicBezTo>
                  <a:pt x="389" y="213"/>
                  <a:pt x="383" y="216"/>
                  <a:pt x="382" y="212"/>
                </a:cubicBezTo>
                <a:cubicBezTo>
                  <a:pt x="380" y="207"/>
                  <a:pt x="375" y="206"/>
                  <a:pt x="375" y="204"/>
                </a:cubicBezTo>
                <a:cubicBezTo>
                  <a:pt x="375" y="203"/>
                  <a:pt x="378" y="201"/>
                  <a:pt x="376" y="199"/>
                </a:cubicBezTo>
                <a:cubicBezTo>
                  <a:pt x="375" y="198"/>
                  <a:pt x="377" y="195"/>
                  <a:pt x="378" y="195"/>
                </a:cubicBezTo>
                <a:cubicBezTo>
                  <a:pt x="382" y="194"/>
                  <a:pt x="380" y="192"/>
                  <a:pt x="381" y="190"/>
                </a:cubicBezTo>
                <a:cubicBezTo>
                  <a:pt x="382" y="189"/>
                  <a:pt x="385" y="186"/>
                  <a:pt x="384" y="185"/>
                </a:cubicBezTo>
                <a:cubicBezTo>
                  <a:pt x="383" y="182"/>
                  <a:pt x="386" y="180"/>
                  <a:pt x="387" y="178"/>
                </a:cubicBezTo>
                <a:cubicBezTo>
                  <a:pt x="391" y="173"/>
                  <a:pt x="389" y="169"/>
                  <a:pt x="387" y="168"/>
                </a:cubicBezTo>
                <a:cubicBezTo>
                  <a:pt x="385" y="167"/>
                  <a:pt x="382" y="168"/>
                  <a:pt x="379" y="170"/>
                </a:cubicBezTo>
                <a:cubicBezTo>
                  <a:pt x="377" y="171"/>
                  <a:pt x="375" y="173"/>
                  <a:pt x="372" y="174"/>
                </a:cubicBezTo>
                <a:cubicBezTo>
                  <a:pt x="369" y="177"/>
                  <a:pt x="366" y="182"/>
                  <a:pt x="362" y="183"/>
                </a:cubicBezTo>
                <a:cubicBezTo>
                  <a:pt x="356" y="183"/>
                  <a:pt x="357" y="188"/>
                  <a:pt x="354" y="189"/>
                </a:cubicBezTo>
                <a:cubicBezTo>
                  <a:pt x="352" y="191"/>
                  <a:pt x="349" y="179"/>
                  <a:pt x="347" y="179"/>
                </a:cubicBezTo>
                <a:cubicBezTo>
                  <a:pt x="343" y="179"/>
                  <a:pt x="337" y="187"/>
                  <a:pt x="332" y="183"/>
                </a:cubicBezTo>
                <a:cubicBezTo>
                  <a:pt x="330" y="182"/>
                  <a:pt x="334" y="170"/>
                  <a:pt x="325" y="180"/>
                </a:cubicBezTo>
                <a:cubicBezTo>
                  <a:pt x="323" y="183"/>
                  <a:pt x="321" y="177"/>
                  <a:pt x="319" y="177"/>
                </a:cubicBezTo>
                <a:cubicBezTo>
                  <a:pt x="317" y="178"/>
                  <a:pt x="314" y="180"/>
                  <a:pt x="312" y="183"/>
                </a:cubicBezTo>
                <a:cubicBezTo>
                  <a:pt x="311" y="185"/>
                  <a:pt x="311" y="188"/>
                  <a:pt x="310" y="190"/>
                </a:cubicBezTo>
                <a:cubicBezTo>
                  <a:pt x="309" y="193"/>
                  <a:pt x="307" y="196"/>
                  <a:pt x="306" y="199"/>
                </a:cubicBezTo>
                <a:cubicBezTo>
                  <a:pt x="305" y="201"/>
                  <a:pt x="308" y="204"/>
                  <a:pt x="307" y="206"/>
                </a:cubicBezTo>
                <a:cubicBezTo>
                  <a:pt x="307" y="209"/>
                  <a:pt x="304" y="212"/>
                  <a:pt x="304" y="214"/>
                </a:cubicBezTo>
                <a:cubicBezTo>
                  <a:pt x="304" y="216"/>
                  <a:pt x="304" y="218"/>
                  <a:pt x="305" y="220"/>
                </a:cubicBezTo>
                <a:cubicBezTo>
                  <a:pt x="306" y="222"/>
                  <a:pt x="308" y="223"/>
                  <a:pt x="309" y="225"/>
                </a:cubicBezTo>
                <a:cubicBezTo>
                  <a:pt x="312" y="228"/>
                  <a:pt x="312" y="235"/>
                  <a:pt x="317" y="236"/>
                </a:cubicBezTo>
                <a:cubicBezTo>
                  <a:pt x="322" y="235"/>
                  <a:pt x="320" y="239"/>
                  <a:pt x="322" y="241"/>
                </a:cubicBezTo>
                <a:cubicBezTo>
                  <a:pt x="326" y="244"/>
                  <a:pt x="332" y="251"/>
                  <a:pt x="334" y="248"/>
                </a:cubicBezTo>
                <a:cubicBezTo>
                  <a:pt x="336" y="244"/>
                  <a:pt x="345" y="247"/>
                  <a:pt x="349" y="244"/>
                </a:cubicBezTo>
                <a:cubicBezTo>
                  <a:pt x="351" y="243"/>
                  <a:pt x="350" y="242"/>
                  <a:pt x="350" y="241"/>
                </a:cubicBezTo>
                <a:cubicBezTo>
                  <a:pt x="344" y="229"/>
                  <a:pt x="359" y="240"/>
                  <a:pt x="360" y="237"/>
                </a:cubicBezTo>
                <a:close/>
                <a:moveTo>
                  <a:pt x="566" y="610"/>
                </a:moveTo>
                <a:cubicBezTo>
                  <a:pt x="564" y="610"/>
                  <a:pt x="560" y="613"/>
                  <a:pt x="558" y="613"/>
                </a:cubicBezTo>
                <a:cubicBezTo>
                  <a:pt x="552" y="614"/>
                  <a:pt x="547" y="616"/>
                  <a:pt x="547" y="618"/>
                </a:cubicBezTo>
                <a:cubicBezTo>
                  <a:pt x="534" y="623"/>
                  <a:pt x="552" y="624"/>
                  <a:pt x="562" y="624"/>
                </a:cubicBezTo>
                <a:cubicBezTo>
                  <a:pt x="567" y="624"/>
                  <a:pt x="568" y="622"/>
                  <a:pt x="571" y="621"/>
                </a:cubicBezTo>
                <a:cubicBezTo>
                  <a:pt x="574" y="620"/>
                  <a:pt x="583" y="619"/>
                  <a:pt x="583" y="618"/>
                </a:cubicBezTo>
                <a:cubicBezTo>
                  <a:pt x="583" y="616"/>
                  <a:pt x="580" y="614"/>
                  <a:pt x="575" y="614"/>
                </a:cubicBezTo>
                <a:cubicBezTo>
                  <a:pt x="572" y="613"/>
                  <a:pt x="570" y="610"/>
                  <a:pt x="566" y="610"/>
                </a:cubicBezTo>
                <a:close/>
                <a:moveTo>
                  <a:pt x="763" y="736"/>
                </a:moveTo>
                <a:cubicBezTo>
                  <a:pt x="760" y="733"/>
                  <a:pt x="761" y="734"/>
                  <a:pt x="758" y="733"/>
                </a:cubicBezTo>
                <a:cubicBezTo>
                  <a:pt x="755" y="731"/>
                  <a:pt x="752" y="729"/>
                  <a:pt x="750" y="727"/>
                </a:cubicBezTo>
                <a:cubicBezTo>
                  <a:pt x="747" y="723"/>
                  <a:pt x="743" y="722"/>
                  <a:pt x="736" y="721"/>
                </a:cubicBezTo>
                <a:cubicBezTo>
                  <a:pt x="728" y="721"/>
                  <a:pt x="725" y="724"/>
                  <a:pt x="722" y="721"/>
                </a:cubicBezTo>
                <a:cubicBezTo>
                  <a:pt x="720" y="718"/>
                  <a:pt x="714" y="718"/>
                  <a:pt x="712" y="716"/>
                </a:cubicBezTo>
                <a:cubicBezTo>
                  <a:pt x="708" y="711"/>
                  <a:pt x="706" y="711"/>
                  <a:pt x="700" y="710"/>
                </a:cubicBezTo>
                <a:cubicBezTo>
                  <a:pt x="692" y="709"/>
                  <a:pt x="685" y="707"/>
                  <a:pt x="685" y="707"/>
                </a:cubicBezTo>
                <a:cubicBezTo>
                  <a:pt x="683" y="706"/>
                  <a:pt x="681" y="693"/>
                  <a:pt x="681" y="693"/>
                </a:cubicBezTo>
                <a:cubicBezTo>
                  <a:pt x="681" y="692"/>
                  <a:pt x="681" y="688"/>
                  <a:pt x="678" y="688"/>
                </a:cubicBezTo>
                <a:cubicBezTo>
                  <a:pt x="676" y="688"/>
                  <a:pt x="675" y="681"/>
                  <a:pt x="673" y="681"/>
                </a:cubicBezTo>
                <a:cubicBezTo>
                  <a:pt x="671" y="681"/>
                  <a:pt x="659" y="680"/>
                  <a:pt x="656" y="679"/>
                </a:cubicBezTo>
                <a:cubicBezTo>
                  <a:pt x="654" y="679"/>
                  <a:pt x="646" y="677"/>
                  <a:pt x="644" y="677"/>
                </a:cubicBezTo>
                <a:cubicBezTo>
                  <a:pt x="641" y="677"/>
                  <a:pt x="639" y="671"/>
                  <a:pt x="636" y="671"/>
                </a:cubicBezTo>
                <a:cubicBezTo>
                  <a:pt x="631" y="671"/>
                  <a:pt x="631" y="664"/>
                  <a:pt x="626" y="664"/>
                </a:cubicBezTo>
                <a:cubicBezTo>
                  <a:pt x="623" y="664"/>
                  <a:pt x="622" y="657"/>
                  <a:pt x="620" y="657"/>
                </a:cubicBezTo>
                <a:cubicBezTo>
                  <a:pt x="618" y="656"/>
                  <a:pt x="611" y="654"/>
                  <a:pt x="610" y="654"/>
                </a:cubicBezTo>
                <a:cubicBezTo>
                  <a:pt x="608" y="654"/>
                  <a:pt x="606" y="647"/>
                  <a:pt x="605" y="650"/>
                </a:cubicBezTo>
                <a:cubicBezTo>
                  <a:pt x="605" y="650"/>
                  <a:pt x="599" y="652"/>
                  <a:pt x="597" y="652"/>
                </a:cubicBezTo>
                <a:cubicBezTo>
                  <a:pt x="595" y="652"/>
                  <a:pt x="588" y="656"/>
                  <a:pt x="588" y="656"/>
                </a:cubicBezTo>
                <a:cubicBezTo>
                  <a:pt x="588" y="656"/>
                  <a:pt x="582" y="656"/>
                  <a:pt x="575" y="655"/>
                </a:cubicBezTo>
                <a:cubicBezTo>
                  <a:pt x="571" y="654"/>
                  <a:pt x="568" y="647"/>
                  <a:pt x="562" y="649"/>
                </a:cubicBezTo>
                <a:cubicBezTo>
                  <a:pt x="561" y="649"/>
                  <a:pt x="557" y="649"/>
                  <a:pt x="554" y="653"/>
                </a:cubicBezTo>
                <a:cubicBezTo>
                  <a:pt x="553" y="655"/>
                  <a:pt x="544" y="653"/>
                  <a:pt x="543" y="654"/>
                </a:cubicBezTo>
                <a:cubicBezTo>
                  <a:pt x="542" y="656"/>
                  <a:pt x="536" y="658"/>
                  <a:pt x="534" y="659"/>
                </a:cubicBezTo>
                <a:cubicBezTo>
                  <a:pt x="533" y="661"/>
                  <a:pt x="525" y="662"/>
                  <a:pt x="522" y="663"/>
                </a:cubicBezTo>
                <a:cubicBezTo>
                  <a:pt x="522" y="664"/>
                  <a:pt x="522" y="664"/>
                  <a:pt x="522" y="664"/>
                </a:cubicBezTo>
                <a:cubicBezTo>
                  <a:pt x="522" y="662"/>
                  <a:pt x="522" y="661"/>
                  <a:pt x="521" y="661"/>
                </a:cubicBezTo>
                <a:cubicBezTo>
                  <a:pt x="520" y="661"/>
                  <a:pt x="518" y="662"/>
                  <a:pt x="517" y="661"/>
                </a:cubicBezTo>
                <a:cubicBezTo>
                  <a:pt x="516" y="660"/>
                  <a:pt x="515" y="664"/>
                  <a:pt x="514" y="664"/>
                </a:cubicBezTo>
                <a:cubicBezTo>
                  <a:pt x="512" y="664"/>
                  <a:pt x="509" y="662"/>
                  <a:pt x="506" y="663"/>
                </a:cubicBezTo>
                <a:cubicBezTo>
                  <a:pt x="506" y="663"/>
                  <a:pt x="505" y="660"/>
                  <a:pt x="500" y="660"/>
                </a:cubicBezTo>
                <a:cubicBezTo>
                  <a:pt x="498" y="659"/>
                  <a:pt x="494" y="658"/>
                  <a:pt x="495" y="654"/>
                </a:cubicBezTo>
                <a:cubicBezTo>
                  <a:pt x="496" y="651"/>
                  <a:pt x="497" y="651"/>
                  <a:pt x="499" y="645"/>
                </a:cubicBezTo>
                <a:cubicBezTo>
                  <a:pt x="501" y="637"/>
                  <a:pt x="502" y="634"/>
                  <a:pt x="502" y="630"/>
                </a:cubicBezTo>
                <a:cubicBezTo>
                  <a:pt x="502" y="630"/>
                  <a:pt x="502" y="629"/>
                  <a:pt x="494" y="629"/>
                </a:cubicBezTo>
                <a:cubicBezTo>
                  <a:pt x="491" y="628"/>
                  <a:pt x="485" y="629"/>
                  <a:pt x="485" y="629"/>
                </a:cubicBezTo>
                <a:cubicBezTo>
                  <a:pt x="481" y="629"/>
                  <a:pt x="478" y="633"/>
                  <a:pt x="475" y="630"/>
                </a:cubicBezTo>
                <a:cubicBezTo>
                  <a:pt x="472" y="628"/>
                  <a:pt x="472" y="626"/>
                  <a:pt x="472" y="622"/>
                </a:cubicBezTo>
                <a:cubicBezTo>
                  <a:pt x="472" y="621"/>
                  <a:pt x="473" y="618"/>
                  <a:pt x="473" y="617"/>
                </a:cubicBezTo>
                <a:cubicBezTo>
                  <a:pt x="479" y="612"/>
                  <a:pt x="479" y="612"/>
                  <a:pt x="479" y="612"/>
                </a:cubicBezTo>
                <a:cubicBezTo>
                  <a:pt x="479" y="611"/>
                  <a:pt x="479" y="606"/>
                  <a:pt x="479" y="604"/>
                </a:cubicBezTo>
                <a:cubicBezTo>
                  <a:pt x="480" y="603"/>
                  <a:pt x="480" y="597"/>
                  <a:pt x="477" y="594"/>
                </a:cubicBezTo>
                <a:cubicBezTo>
                  <a:pt x="475" y="592"/>
                  <a:pt x="470" y="599"/>
                  <a:pt x="468" y="602"/>
                </a:cubicBezTo>
                <a:cubicBezTo>
                  <a:pt x="468" y="602"/>
                  <a:pt x="466" y="604"/>
                  <a:pt x="463" y="603"/>
                </a:cubicBezTo>
                <a:cubicBezTo>
                  <a:pt x="462" y="602"/>
                  <a:pt x="459" y="602"/>
                  <a:pt x="458" y="601"/>
                </a:cubicBezTo>
                <a:cubicBezTo>
                  <a:pt x="456" y="598"/>
                  <a:pt x="454" y="601"/>
                  <a:pt x="454" y="604"/>
                </a:cubicBezTo>
                <a:cubicBezTo>
                  <a:pt x="453" y="605"/>
                  <a:pt x="453" y="618"/>
                  <a:pt x="449" y="618"/>
                </a:cubicBezTo>
                <a:cubicBezTo>
                  <a:pt x="446" y="619"/>
                  <a:pt x="439" y="616"/>
                  <a:pt x="436" y="617"/>
                </a:cubicBezTo>
                <a:cubicBezTo>
                  <a:pt x="433" y="617"/>
                  <a:pt x="429" y="615"/>
                  <a:pt x="425" y="611"/>
                </a:cubicBezTo>
                <a:cubicBezTo>
                  <a:pt x="423" y="609"/>
                  <a:pt x="422" y="607"/>
                  <a:pt x="421" y="606"/>
                </a:cubicBezTo>
                <a:cubicBezTo>
                  <a:pt x="420" y="604"/>
                  <a:pt x="424" y="600"/>
                  <a:pt x="420" y="598"/>
                </a:cubicBezTo>
                <a:cubicBezTo>
                  <a:pt x="417" y="598"/>
                  <a:pt x="418" y="595"/>
                  <a:pt x="416" y="593"/>
                </a:cubicBezTo>
                <a:cubicBezTo>
                  <a:pt x="414" y="592"/>
                  <a:pt x="419" y="588"/>
                  <a:pt x="418" y="587"/>
                </a:cubicBezTo>
                <a:cubicBezTo>
                  <a:pt x="416" y="585"/>
                  <a:pt x="421" y="584"/>
                  <a:pt x="419" y="582"/>
                </a:cubicBezTo>
                <a:cubicBezTo>
                  <a:pt x="417" y="580"/>
                  <a:pt x="419" y="578"/>
                  <a:pt x="418" y="576"/>
                </a:cubicBezTo>
                <a:cubicBezTo>
                  <a:pt x="415" y="574"/>
                  <a:pt x="420" y="567"/>
                  <a:pt x="420" y="567"/>
                </a:cubicBezTo>
                <a:cubicBezTo>
                  <a:pt x="425" y="561"/>
                  <a:pt x="427" y="567"/>
                  <a:pt x="430" y="566"/>
                </a:cubicBezTo>
                <a:cubicBezTo>
                  <a:pt x="435" y="562"/>
                  <a:pt x="438" y="562"/>
                  <a:pt x="438" y="562"/>
                </a:cubicBezTo>
                <a:cubicBezTo>
                  <a:pt x="439" y="561"/>
                  <a:pt x="444" y="559"/>
                  <a:pt x="448" y="560"/>
                </a:cubicBezTo>
                <a:cubicBezTo>
                  <a:pt x="450" y="561"/>
                  <a:pt x="453" y="563"/>
                  <a:pt x="457" y="564"/>
                </a:cubicBezTo>
                <a:cubicBezTo>
                  <a:pt x="458" y="565"/>
                  <a:pt x="463" y="567"/>
                  <a:pt x="464" y="564"/>
                </a:cubicBezTo>
                <a:cubicBezTo>
                  <a:pt x="464" y="561"/>
                  <a:pt x="469" y="557"/>
                  <a:pt x="473" y="556"/>
                </a:cubicBezTo>
                <a:cubicBezTo>
                  <a:pt x="479" y="555"/>
                  <a:pt x="485" y="560"/>
                  <a:pt x="486" y="561"/>
                </a:cubicBezTo>
                <a:cubicBezTo>
                  <a:pt x="490" y="562"/>
                  <a:pt x="493" y="561"/>
                  <a:pt x="496" y="562"/>
                </a:cubicBezTo>
                <a:cubicBezTo>
                  <a:pt x="501" y="564"/>
                  <a:pt x="504" y="567"/>
                  <a:pt x="501" y="571"/>
                </a:cubicBezTo>
                <a:cubicBezTo>
                  <a:pt x="501" y="571"/>
                  <a:pt x="501" y="574"/>
                  <a:pt x="504" y="578"/>
                </a:cubicBezTo>
                <a:cubicBezTo>
                  <a:pt x="510" y="587"/>
                  <a:pt x="509" y="585"/>
                  <a:pt x="515" y="585"/>
                </a:cubicBezTo>
                <a:cubicBezTo>
                  <a:pt x="519" y="585"/>
                  <a:pt x="517" y="582"/>
                  <a:pt x="517" y="578"/>
                </a:cubicBezTo>
                <a:cubicBezTo>
                  <a:pt x="517" y="575"/>
                  <a:pt x="516" y="571"/>
                  <a:pt x="516" y="571"/>
                </a:cubicBezTo>
                <a:cubicBezTo>
                  <a:pt x="515" y="569"/>
                  <a:pt x="510" y="565"/>
                  <a:pt x="512" y="559"/>
                </a:cubicBezTo>
                <a:cubicBezTo>
                  <a:pt x="513" y="556"/>
                  <a:pt x="509" y="554"/>
                  <a:pt x="511" y="550"/>
                </a:cubicBezTo>
                <a:cubicBezTo>
                  <a:pt x="512" y="547"/>
                  <a:pt x="514" y="547"/>
                  <a:pt x="515" y="544"/>
                </a:cubicBezTo>
                <a:cubicBezTo>
                  <a:pt x="516" y="541"/>
                  <a:pt x="521" y="542"/>
                  <a:pt x="522" y="539"/>
                </a:cubicBezTo>
                <a:cubicBezTo>
                  <a:pt x="523" y="537"/>
                  <a:pt x="530" y="537"/>
                  <a:pt x="531" y="534"/>
                </a:cubicBezTo>
                <a:cubicBezTo>
                  <a:pt x="532" y="531"/>
                  <a:pt x="534" y="534"/>
                  <a:pt x="537" y="531"/>
                </a:cubicBezTo>
                <a:cubicBezTo>
                  <a:pt x="545" y="522"/>
                  <a:pt x="538" y="519"/>
                  <a:pt x="539" y="516"/>
                </a:cubicBezTo>
                <a:cubicBezTo>
                  <a:pt x="541" y="512"/>
                  <a:pt x="544" y="514"/>
                  <a:pt x="545" y="512"/>
                </a:cubicBezTo>
                <a:cubicBezTo>
                  <a:pt x="547" y="507"/>
                  <a:pt x="548" y="502"/>
                  <a:pt x="548" y="502"/>
                </a:cubicBezTo>
                <a:cubicBezTo>
                  <a:pt x="550" y="499"/>
                  <a:pt x="556" y="498"/>
                  <a:pt x="557" y="495"/>
                </a:cubicBezTo>
                <a:cubicBezTo>
                  <a:pt x="562" y="491"/>
                  <a:pt x="570" y="490"/>
                  <a:pt x="570" y="489"/>
                </a:cubicBezTo>
                <a:cubicBezTo>
                  <a:pt x="571" y="486"/>
                  <a:pt x="575" y="491"/>
                  <a:pt x="575" y="489"/>
                </a:cubicBezTo>
                <a:cubicBezTo>
                  <a:pt x="572" y="484"/>
                  <a:pt x="571" y="483"/>
                  <a:pt x="571" y="482"/>
                </a:cubicBezTo>
                <a:cubicBezTo>
                  <a:pt x="573" y="476"/>
                  <a:pt x="571" y="482"/>
                  <a:pt x="573" y="477"/>
                </a:cubicBezTo>
                <a:cubicBezTo>
                  <a:pt x="574" y="473"/>
                  <a:pt x="581" y="475"/>
                  <a:pt x="582" y="472"/>
                </a:cubicBezTo>
                <a:cubicBezTo>
                  <a:pt x="584" y="467"/>
                  <a:pt x="584" y="471"/>
                  <a:pt x="592" y="466"/>
                </a:cubicBezTo>
                <a:cubicBezTo>
                  <a:pt x="597" y="463"/>
                  <a:pt x="599" y="463"/>
                  <a:pt x="600" y="463"/>
                </a:cubicBezTo>
                <a:cubicBezTo>
                  <a:pt x="601" y="464"/>
                  <a:pt x="597" y="469"/>
                  <a:pt x="595" y="469"/>
                </a:cubicBezTo>
                <a:cubicBezTo>
                  <a:pt x="593" y="470"/>
                  <a:pt x="592" y="473"/>
                  <a:pt x="592" y="473"/>
                </a:cubicBezTo>
                <a:cubicBezTo>
                  <a:pt x="590" y="476"/>
                  <a:pt x="600" y="478"/>
                  <a:pt x="603" y="475"/>
                </a:cubicBezTo>
                <a:cubicBezTo>
                  <a:pt x="606" y="471"/>
                  <a:pt x="604" y="469"/>
                  <a:pt x="608" y="468"/>
                </a:cubicBezTo>
                <a:cubicBezTo>
                  <a:pt x="608" y="468"/>
                  <a:pt x="615" y="467"/>
                  <a:pt x="617" y="465"/>
                </a:cubicBezTo>
                <a:cubicBezTo>
                  <a:pt x="623" y="462"/>
                  <a:pt x="629" y="464"/>
                  <a:pt x="629" y="462"/>
                </a:cubicBezTo>
                <a:cubicBezTo>
                  <a:pt x="630" y="460"/>
                  <a:pt x="631" y="458"/>
                  <a:pt x="629" y="456"/>
                </a:cubicBezTo>
                <a:cubicBezTo>
                  <a:pt x="629" y="456"/>
                  <a:pt x="629" y="453"/>
                  <a:pt x="629" y="452"/>
                </a:cubicBezTo>
                <a:cubicBezTo>
                  <a:pt x="627" y="451"/>
                  <a:pt x="627" y="451"/>
                  <a:pt x="627" y="451"/>
                </a:cubicBezTo>
                <a:cubicBezTo>
                  <a:pt x="626" y="452"/>
                  <a:pt x="626" y="452"/>
                  <a:pt x="626" y="452"/>
                </a:cubicBezTo>
                <a:cubicBezTo>
                  <a:pt x="625" y="454"/>
                  <a:pt x="623" y="459"/>
                  <a:pt x="622" y="456"/>
                </a:cubicBezTo>
                <a:cubicBezTo>
                  <a:pt x="621" y="456"/>
                  <a:pt x="617" y="456"/>
                  <a:pt x="612" y="451"/>
                </a:cubicBezTo>
                <a:cubicBezTo>
                  <a:pt x="609" y="447"/>
                  <a:pt x="604" y="452"/>
                  <a:pt x="604" y="452"/>
                </a:cubicBezTo>
                <a:cubicBezTo>
                  <a:pt x="595" y="458"/>
                  <a:pt x="608" y="442"/>
                  <a:pt x="606" y="441"/>
                </a:cubicBezTo>
                <a:cubicBezTo>
                  <a:pt x="603" y="441"/>
                  <a:pt x="604" y="435"/>
                  <a:pt x="604" y="435"/>
                </a:cubicBezTo>
                <a:cubicBezTo>
                  <a:pt x="604" y="433"/>
                  <a:pt x="601" y="436"/>
                  <a:pt x="597" y="435"/>
                </a:cubicBezTo>
                <a:cubicBezTo>
                  <a:pt x="593" y="434"/>
                  <a:pt x="590" y="437"/>
                  <a:pt x="587" y="437"/>
                </a:cubicBezTo>
                <a:cubicBezTo>
                  <a:pt x="582" y="437"/>
                  <a:pt x="588" y="441"/>
                  <a:pt x="583" y="442"/>
                </a:cubicBezTo>
                <a:cubicBezTo>
                  <a:pt x="580" y="443"/>
                  <a:pt x="571" y="452"/>
                  <a:pt x="570" y="450"/>
                </a:cubicBezTo>
                <a:cubicBezTo>
                  <a:pt x="570" y="450"/>
                  <a:pt x="570" y="445"/>
                  <a:pt x="570" y="444"/>
                </a:cubicBezTo>
                <a:cubicBezTo>
                  <a:pt x="571" y="443"/>
                  <a:pt x="575" y="442"/>
                  <a:pt x="575" y="442"/>
                </a:cubicBezTo>
                <a:cubicBezTo>
                  <a:pt x="577" y="442"/>
                  <a:pt x="578" y="437"/>
                  <a:pt x="581" y="435"/>
                </a:cubicBezTo>
                <a:cubicBezTo>
                  <a:pt x="584" y="434"/>
                  <a:pt x="585" y="432"/>
                  <a:pt x="588" y="433"/>
                </a:cubicBezTo>
                <a:cubicBezTo>
                  <a:pt x="590" y="433"/>
                  <a:pt x="588" y="430"/>
                  <a:pt x="592" y="430"/>
                </a:cubicBezTo>
                <a:cubicBezTo>
                  <a:pt x="596" y="431"/>
                  <a:pt x="591" y="419"/>
                  <a:pt x="599" y="428"/>
                </a:cubicBezTo>
                <a:cubicBezTo>
                  <a:pt x="616" y="440"/>
                  <a:pt x="615" y="437"/>
                  <a:pt x="615" y="437"/>
                </a:cubicBezTo>
                <a:cubicBezTo>
                  <a:pt x="618" y="435"/>
                  <a:pt x="609" y="429"/>
                  <a:pt x="612" y="429"/>
                </a:cubicBezTo>
                <a:cubicBezTo>
                  <a:pt x="615" y="428"/>
                  <a:pt x="625" y="427"/>
                  <a:pt x="625" y="427"/>
                </a:cubicBezTo>
                <a:cubicBezTo>
                  <a:pt x="625" y="427"/>
                  <a:pt x="630" y="425"/>
                  <a:pt x="633" y="423"/>
                </a:cubicBezTo>
                <a:cubicBezTo>
                  <a:pt x="633" y="423"/>
                  <a:pt x="635" y="421"/>
                  <a:pt x="635" y="420"/>
                </a:cubicBezTo>
                <a:cubicBezTo>
                  <a:pt x="634" y="419"/>
                  <a:pt x="639" y="416"/>
                  <a:pt x="639" y="416"/>
                </a:cubicBezTo>
                <a:cubicBezTo>
                  <a:pt x="643" y="415"/>
                  <a:pt x="637" y="420"/>
                  <a:pt x="644" y="420"/>
                </a:cubicBezTo>
                <a:cubicBezTo>
                  <a:pt x="649" y="421"/>
                  <a:pt x="638" y="424"/>
                  <a:pt x="641" y="427"/>
                </a:cubicBezTo>
                <a:cubicBezTo>
                  <a:pt x="643" y="431"/>
                  <a:pt x="637" y="431"/>
                  <a:pt x="634" y="434"/>
                </a:cubicBezTo>
                <a:cubicBezTo>
                  <a:pt x="625" y="440"/>
                  <a:pt x="631" y="443"/>
                  <a:pt x="632" y="444"/>
                </a:cubicBezTo>
                <a:cubicBezTo>
                  <a:pt x="634" y="444"/>
                  <a:pt x="637" y="450"/>
                  <a:pt x="639" y="448"/>
                </a:cubicBezTo>
                <a:cubicBezTo>
                  <a:pt x="641" y="445"/>
                  <a:pt x="645" y="445"/>
                  <a:pt x="646" y="446"/>
                </a:cubicBezTo>
                <a:cubicBezTo>
                  <a:pt x="647" y="446"/>
                  <a:pt x="649" y="448"/>
                  <a:pt x="649" y="450"/>
                </a:cubicBezTo>
                <a:cubicBezTo>
                  <a:pt x="653" y="454"/>
                  <a:pt x="649" y="456"/>
                  <a:pt x="652" y="456"/>
                </a:cubicBezTo>
                <a:cubicBezTo>
                  <a:pt x="654" y="457"/>
                  <a:pt x="656" y="450"/>
                  <a:pt x="659" y="450"/>
                </a:cubicBezTo>
                <a:cubicBezTo>
                  <a:pt x="661" y="450"/>
                  <a:pt x="664" y="455"/>
                  <a:pt x="666" y="455"/>
                </a:cubicBezTo>
                <a:cubicBezTo>
                  <a:pt x="670" y="455"/>
                  <a:pt x="670" y="448"/>
                  <a:pt x="672" y="448"/>
                </a:cubicBezTo>
                <a:cubicBezTo>
                  <a:pt x="677" y="448"/>
                  <a:pt x="672" y="442"/>
                  <a:pt x="671" y="441"/>
                </a:cubicBezTo>
                <a:cubicBezTo>
                  <a:pt x="668" y="438"/>
                  <a:pt x="665" y="435"/>
                  <a:pt x="662" y="433"/>
                </a:cubicBezTo>
                <a:cubicBezTo>
                  <a:pt x="659" y="431"/>
                  <a:pt x="655" y="434"/>
                  <a:pt x="652" y="430"/>
                </a:cubicBezTo>
                <a:cubicBezTo>
                  <a:pt x="645" y="419"/>
                  <a:pt x="653" y="420"/>
                  <a:pt x="654" y="417"/>
                </a:cubicBezTo>
                <a:cubicBezTo>
                  <a:pt x="657" y="413"/>
                  <a:pt x="654" y="413"/>
                  <a:pt x="653" y="411"/>
                </a:cubicBezTo>
                <a:cubicBezTo>
                  <a:pt x="653" y="411"/>
                  <a:pt x="654" y="406"/>
                  <a:pt x="654" y="401"/>
                </a:cubicBezTo>
                <a:cubicBezTo>
                  <a:pt x="654" y="398"/>
                  <a:pt x="646" y="400"/>
                  <a:pt x="646" y="396"/>
                </a:cubicBezTo>
                <a:cubicBezTo>
                  <a:pt x="646" y="394"/>
                  <a:pt x="647" y="394"/>
                  <a:pt x="647" y="390"/>
                </a:cubicBezTo>
                <a:cubicBezTo>
                  <a:pt x="647" y="388"/>
                  <a:pt x="636" y="391"/>
                  <a:pt x="636" y="388"/>
                </a:cubicBezTo>
                <a:cubicBezTo>
                  <a:pt x="636" y="385"/>
                  <a:pt x="626" y="385"/>
                  <a:pt x="626" y="382"/>
                </a:cubicBezTo>
                <a:cubicBezTo>
                  <a:pt x="626" y="379"/>
                  <a:pt x="618" y="378"/>
                  <a:pt x="622" y="372"/>
                </a:cubicBezTo>
                <a:cubicBezTo>
                  <a:pt x="624" y="368"/>
                  <a:pt x="617" y="365"/>
                  <a:pt x="617" y="362"/>
                </a:cubicBezTo>
                <a:cubicBezTo>
                  <a:pt x="617" y="359"/>
                  <a:pt x="612" y="358"/>
                  <a:pt x="612" y="354"/>
                </a:cubicBezTo>
                <a:cubicBezTo>
                  <a:pt x="612" y="352"/>
                  <a:pt x="607" y="349"/>
                  <a:pt x="607" y="346"/>
                </a:cubicBezTo>
                <a:cubicBezTo>
                  <a:pt x="607" y="344"/>
                  <a:pt x="607" y="342"/>
                  <a:pt x="607" y="340"/>
                </a:cubicBezTo>
                <a:cubicBezTo>
                  <a:pt x="607" y="330"/>
                  <a:pt x="602" y="335"/>
                  <a:pt x="601" y="335"/>
                </a:cubicBezTo>
                <a:cubicBezTo>
                  <a:pt x="598" y="336"/>
                  <a:pt x="603" y="346"/>
                  <a:pt x="599" y="346"/>
                </a:cubicBezTo>
                <a:cubicBezTo>
                  <a:pt x="596" y="345"/>
                  <a:pt x="597" y="358"/>
                  <a:pt x="594" y="357"/>
                </a:cubicBezTo>
                <a:cubicBezTo>
                  <a:pt x="591" y="358"/>
                  <a:pt x="586" y="360"/>
                  <a:pt x="585" y="357"/>
                </a:cubicBezTo>
                <a:cubicBezTo>
                  <a:pt x="583" y="354"/>
                  <a:pt x="578" y="355"/>
                  <a:pt x="576" y="352"/>
                </a:cubicBezTo>
                <a:cubicBezTo>
                  <a:pt x="575" y="350"/>
                  <a:pt x="576" y="345"/>
                  <a:pt x="575" y="343"/>
                </a:cubicBezTo>
                <a:cubicBezTo>
                  <a:pt x="573" y="339"/>
                  <a:pt x="578" y="337"/>
                  <a:pt x="576" y="334"/>
                </a:cubicBezTo>
                <a:cubicBezTo>
                  <a:pt x="575" y="331"/>
                  <a:pt x="566" y="331"/>
                  <a:pt x="564" y="329"/>
                </a:cubicBezTo>
                <a:cubicBezTo>
                  <a:pt x="562" y="325"/>
                  <a:pt x="561" y="325"/>
                  <a:pt x="559" y="322"/>
                </a:cubicBezTo>
                <a:cubicBezTo>
                  <a:pt x="553" y="316"/>
                  <a:pt x="546" y="312"/>
                  <a:pt x="546" y="314"/>
                </a:cubicBezTo>
                <a:cubicBezTo>
                  <a:pt x="546" y="314"/>
                  <a:pt x="546" y="326"/>
                  <a:pt x="538" y="320"/>
                </a:cubicBezTo>
                <a:cubicBezTo>
                  <a:pt x="534" y="317"/>
                  <a:pt x="531" y="315"/>
                  <a:pt x="527" y="316"/>
                </a:cubicBezTo>
                <a:cubicBezTo>
                  <a:pt x="517" y="318"/>
                  <a:pt x="526" y="321"/>
                  <a:pt x="525" y="325"/>
                </a:cubicBezTo>
                <a:cubicBezTo>
                  <a:pt x="524" y="327"/>
                  <a:pt x="525" y="330"/>
                  <a:pt x="524" y="332"/>
                </a:cubicBezTo>
                <a:cubicBezTo>
                  <a:pt x="523" y="334"/>
                  <a:pt x="519" y="333"/>
                  <a:pt x="520" y="335"/>
                </a:cubicBezTo>
                <a:cubicBezTo>
                  <a:pt x="523" y="340"/>
                  <a:pt x="527" y="336"/>
                  <a:pt x="527" y="340"/>
                </a:cubicBezTo>
                <a:cubicBezTo>
                  <a:pt x="528" y="347"/>
                  <a:pt x="520" y="346"/>
                  <a:pt x="521" y="349"/>
                </a:cubicBezTo>
                <a:cubicBezTo>
                  <a:pt x="521" y="349"/>
                  <a:pt x="525" y="355"/>
                  <a:pt x="522" y="357"/>
                </a:cubicBezTo>
                <a:cubicBezTo>
                  <a:pt x="522" y="359"/>
                  <a:pt x="529" y="360"/>
                  <a:pt x="529" y="362"/>
                </a:cubicBezTo>
                <a:cubicBezTo>
                  <a:pt x="529" y="365"/>
                  <a:pt x="535" y="368"/>
                  <a:pt x="534" y="371"/>
                </a:cubicBezTo>
                <a:cubicBezTo>
                  <a:pt x="534" y="373"/>
                  <a:pt x="533" y="376"/>
                  <a:pt x="533" y="378"/>
                </a:cubicBezTo>
                <a:cubicBezTo>
                  <a:pt x="532" y="380"/>
                  <a:pt x="530" y="382"/>
                  <a:pt x="527" y="384"/>
                </a:cubicBezTo>
                <a:cubicBezTo>
                  <a:pt x="522" y="388"/>
                  <a:pt x="520" y="388"/>
                  <a:pt x="516" y="390"/>
                </a:cubicBezTo>
                <a:cubicBezTo>
                  <a:pt x="515" y="390"/>
                  <a:pt x="516" y="394"/>
                  <a:pt x="518" y="399"/>
                </a:cubicBezTo>
                <a:cubicBezTo>
                  <a:pt x="518" y="402"/>
                  <a:pt x="519" y="404"/>
                  <a:pt x="520" y="406"/>
                </a:cubicBezTo>
                <a:cubicBezTo>
                  <a:pt x="521" y="411"/>
                  <a:pt x="521" y="413"/>
                  <a:pt x="521" y="416"/>
                </a:cubicBezTo>
                <a:cubicBezTo>
                  <a:pt x="521" y="416"/>
                  <a:pt x="521" y="421"/>
                  <a:pt x="511" y="418"/>
                </a:cubicBezTo>
                <a:cubicBezTo>
                  <a:pt x="510" y="417"/>
                  <a:pt x="507" y="416"/>
                  <a:pt x="506" y="413"/>
                </a:cubicBezTo>
                <a:cubicBezTo>
                  <a:pt x="506" y="411"/>
                  <a:pt x="504" y="408"/>
                  <a:pt x="503" y="406"/>
                </a:cubicBezTo>
                <a:cubicBezTo>
                  <a:pt x="503" y="403"/>
                  <a:pt x="503" y="400"/>
                  <a:pt x="503" y="397"/>
                </a:cubicBezTo>
                <a:cubicBezTo>
                  <a:pt x="502" y="393"/>
                  <a:pt x="508" y="388"/>
                  <a:pt x="503" y="388"/>
                </a:cubicBezTo>
                <a:cubicBezTo>
                  <a:pt x="497" y="386"/>
                  <a:pt x="497" y="386"/>
                  <a:pt x="497" y="386"/>
                </a:cubicBezTo>
                <a:cubicBezTo>
                  <a:pt x="497" y="386"/>
                  <a:pt x="475" y="385"/>
                  <a:pt x="474" y="382"/>
                </a:cubicBezTo>
                <a:cubicBezTo>
                  <a:pt x="474" y="382"/>
                  <a:pt x="470" y="377"/>
                  <a:pt x="468" y="375"/>
                </a:cubicBezTo>
                <a:cubicBezTo>
                  <a:pt x="468" y="375"/>
                  <a:pt x="465" y="373"/>
                  <a:pt x="456" y="370"/>
                </a:cubicBezTo>
                <a:cubicBezTo>
                  <a:pt x="450" y="367"/>
                  <a:pt x="444" y="371"/>
                  <a:pt x="443" y="368"/>
                </a:cubicBezTo>
                <a:cubicBezTo>
                  <a:pt x="442" y="362"/>
                  <a:pt x="446" y="355"/>
                  <a:pt x="440" y="354"/>
                </a:cubicBezTo>
                <a:cubicBezTo>
                  <a:pt x="437" y="355"/>
                  <a:pt x="433" y="355"/>
                  <a:pt x="432" y="355"/>
                </a:cubicBezTo>
                <a:cubicBezTo>
                  <a:pt x="430" y="354"/>
                  <a:pt x="430" y="354"/>
                  <a:pt x="430" y="354"/>
                </a:cubicBezTo>
                <a:cubicBezTo>
                  <a:pt x="430" y="353"/>
                  <a:pt x="430" y="353"/>
                  <a:pt x="430" y="353"/>
                </a:cubicBezTo>
                <a:cubicBezTo>
                  <a:pt x="430" y="351"/>
                  <a:pt x="429" y="342"/>
                  <a:pt x="430" y="341"/>
                </a:cubicBezTo>
                <a:cubicBezTo>
                  <a:pt x="432" y="341"/>
                  <a:pt x="435" y="335"/>
                  <a:pt x="437" y="330"/>
                </a:cubicBezTo>
                <a:cubicBezTo>
                  <a:pt x="438" y="328"/>
                  <a:pt x="439" y="327"/>
                  <a:pt x="439" y="326"/>
                </a:cubicBezTo>
                <a:cubicBezTo>
                  <a:pt x="440" y="324"/>
                  <a:pt x="443" y="322"/>
                  <a:pt x="447" y="319"/>
                </a:cubicBezTo>
                <a:cubicBezTo>
                  <a:pt x="450" y="315"/>
                  <a:pt x="453" y="312"/>
                  <a:pt x="455" y="312"/>
                </a:cubicBezTo>
                <a:cubicBezTo>
                  <a:pt x="456" y="311"/>
                  <a:pt x="451" y="309"/>
                  <a:pt x="453" y="308"/>
                </a:cubicBezTo>
                <a:cubicBezTo>
                  <a:pt x="455" y="306"/>
                  <a:pt x="462" y="304"/>
                  <a:pt x="465" y="303"/>
                </a:cubicBezTo>
                <a:cubicBezTo>
                  <a:pt x="475" y="299"/>
                  <a:pt x="471" y="284"/>
                  <a:pt x="477" y="286"/>
                </a:cubicBezTo>
                <a:cubicBezTo>
                  <a:pt x="478" y="287"/>
                  <a:pt x="479" y="290"/>
                  <a:pt x="478" y="293"/>
                </a:cubicBezTo>
                <a:cubicBezTo>
                  <a:pt x="478" y="296"/>
                  <a:pt x="477" y="298"/>
                  <a:pt x="476" y="300"/>
                </a:cubicBezTo>
                <a:cubicBezTo>
                  <a:pt x="472" y="304"/>
                  <a:pt x="471" y="307"/>
                  <a:pt x="471" y="307"/>
                </a:cubicBezTo>
                <a:cubicBezTo>
                  <a:pt x="470" y="310"/>
                  <a:pt x="478" y="308"/>
                  <a:pt x="480" y="309"/>
                </a:cubicBezTo>
                <a:cubicBezTo>
                  <a:pt x="482" y="310"/>
                  <a:pt x="483" y="313"/>
                  <a:pt x="483" y="313"/>
                </a:cubicBezTo>
                <a:cubicBezTo>
                  <a:pt x="483" y="315"/>
                  <a:pt x="487" y="313"/>
                  <a:pt x="489" y="312"/>
                </a:cubicBezTo>
                <a:cubicBezTo>
                  <a:pt x="490" y="310"/>
                  <a:pt x="492" y="304"/>
                  <a:pt x="494" y="303"/>
                </a:cubicBezTo>
                <a:cubicBezTo>
                  <a:pt x="498" y="300"/>
                  <a:pt x="500" y="306"/>
                  <a:pt x="502" y="306"/>
                </a:cubicBezTo>
                <a:cubicBezTo>
                  <a:pt x="508" y="309"/>
                  <a:pt x="513" y="308"/>
                  <a:pt x="514" y="306"/>
                </a:cubicBezTo>
                <a:cubicBezTo>
                  <a:pt x="514" y="299"/>
                  <a:pt x="498" y="295"/>
                  <a:pt x="496" y="291"/>
                </a:cubicBezTo>
                <a:cubicBezTo>
                  <a:pt x="494" y="288"/>
                  <a:pt x="491" y="286"/>
                  <a:pt x="491" y="284"/>
                </a:cubicBezTo>
                <a:cubicBezTo>
                  <a:pt x="489" y="281"/>
                  <a:pt x="498" y="284"/>
                  <a:pt x="498" y="284"/>
                </a:cubicBezTo>
                <a:cubicBezTo>
                  <a:pt x="501" y="285"/>
                  <a:pt x="496" y="281"/>
                  <a:pt x="496" y="277"/>
                </a:cubicBezTo>
                <a:cubicBezTo>
                  <a:pt x="497" y="276"/>
                  <a:pt x="499" y="272"/>
                  <a:pt x="501" y="272"/>
                </a:cubicBezTo>
                <a:cubicBezTo>
                  <a:pt x="503" y="271"/>
                  <a:pt x="505" y="273"/>
                  <a:pt x="505" y="272"/>
                </a:cubicBezTo>
                <a:cubicBezTo>
                  <a:pt x="506" y="270"/>
                  <a:pt x="508" y="266"/>
                  <a:pt x="506" y="262"/>
                </a:cubicBezTo>
                <a:cubicBezTo>
                  <a:pt x="501" y="255"/>
                  <a:pt x="506" y="254"/>
                  <a:pt x="506" y="252"/>
                </a:cubicBezTo>
                <a:cubicBezTo>
                  <a:pt x="508" y="249"/>
                  <a:pt x="509" y="245"/>
                  <a:pt x="510" y="242"/>
                </a:cubicBezTo>
                <a:cubicBezTo>
                  <a:pt x="511" y="237"/>
                  <a:pt x="511" y="237"/>
                  <a:pt x="509" y="236"/>
                </a:cubicBezTo>
                <a:cubicBezTo>
                  <a:pt x="507" y="235"/>
                  <a:pt x="505" y="233"/>
                  <a:pt x="497" y="231"/>
                </a:cubicBezTo>
                <a:cubicBezTo>
                  <a:pt x="493" y="229"/>
                  <a:pt x="491" y="229"/>
                  <a:pt x="489" y="230"/>
                </a:cubicBezTo>
                <a:cubicBezTo>
                  <a:pt x="487" y="230"/>
                  <a:pt x="485" y="232"/>
                  <a:pt x="484" y="233"/>
                </a:cubicBezTo>
                <a:cubicBezTo>
                  <a:pt x="484" y="234"/>
                  <a:pt x="484" y="234"/>
                  <a:pt x="484" y="234"/>
                </a:cubicBezTo>
                <a:cubicBezTo>
                  <a:pt x="484" y="235"/>
                  <a:pt x="484" y="235"/>
                  <a:pt x="484" y="235"/>
                </a:cubicBezTo>
                <a:cubicBezTo>
                  <a:pt x="485" y="236"/>
                  <a:pt x="487" y="239"/>
                  <a:pt x="482" y="243"/>
                </a:cubicBezTo>
                <a:cubicBezTo>
                  <a:pt x="479" y="246"/>
                  <a:pt x="477" y="247"/>
                  <a:pt x="475" y="251"/>
                </a:cubicBezTo>
                <a:cubicBezTo>
                  <a:pt x="474" y="254"/>
                  <a:pt x="480" y="258"/>
                  <a:pt x="479" y="261"/>
                </a:cubicBezTo>
                <a:cubicBezTo>
                  <a:pt x="478" y="265"/>
                  <a:pt x="473" y="261"/>
                  <a:pt x="472" y="260"/>
                </a:cubicBezTo>
                <a:cubicBezTo>
                  <a:pt x="469" y="258"/>
                  <a:pt x="469" y="254"/>
                  <a:pt x="470" y="251"/>
                </a:cubicBezTo>
                <a:cubicBezTo>
                  <a:pt x="471" y="248"/>
                  <a:pt x="470" y="245"/>
                  <a:pt x="470" y="242"/>
                </a:cubicBezTo>
                <a:cubicBezTo>
                  <a:pt x="470" y="238"/>
                  <a:pt x="469" y="237"/>
                  <a:pt x="467" y="236"/>
                </a:cubicBezTo>
                <a:cubicBezTo>
                  <a:pt x="468" y="237"/>
                  <a:pt x="463" y="232"/>
                  <a:pt x="459" y="237"/>
                </a:cubicBezTo>
                <a:cubicBezTo>
                  <a:pt x="457" y="241"/>
                  <a:pt x="456" y="250"/>
                  <a:pt x="456" y="250"/>
                </a:cubicBezTo>
                <a:cubicBezTo>
                  <a:pt x="451" y="255"/>
                  <a:pt x="455" y="234"/>
                  <a:pt x="452" y="232"/>
                </a:cubicBezTo>
                <a:cubicBezTo>
                  <a:pt x="449" y="229"/>
                  <a:pt x="452" y="229"/>
                  <a:pt x="449" y="228"/>
                </a:cubicBezTo>
                <a:cubicBezTo>
                  <a:pt x="446" y="226"/>
                  <a:pt x="453" y="215"/>
                  <a:pt x="444" y="220"/>
                </a:cubicBezTo>
                <a:cubicBezTo>
                  <a:pt x="441" y="220"/>
                  <a:pt x="443" y="214"/>
                  <a:pt x="443" y="211"/>
                </a:cubicBezTo>
                <a:cubicBezTo>
                  <a:pt x="442" y="210"/>
                  <a:pt x="445" y="203"/>
                  <a:pt x="442" y="204"/>
                </a:cubicBezTo>
                <a:cubicBezTo>
                  <a:pt x="438" y="206"/>
                  <a:pt x="438" y="206"/>
                  <a:pt x="438" y="206"/>
                </a:cubicBezTo>
                <a:cubicBezTo>
                  <a:pt x="435" y="207"/>
                  <a:pt x="437" y="202"/>
                  <a:pt x="437" y="202"/>
                </a:cubicBezTo>
                <a:cubicBezTo>
                  <a:pt x="437" y="201"/>
                  <a:pt x="434" y="200"/>
                  <a:pt x="434" y="200"/>
                </a:cubicBezTo>
                <a:cubicBezTo>
                  <a:pt x="432" y="199"/>
                  <a:pt x="432" y="202"/>
                  <a:pt x="430" y="202"/>
                </a:cubicBezTo>
                <a:cubicBezTo>
                  <a:pt x="422" y="200"/>
                  <a:pt x="422" y="202"/>
                  <a:pt x="420" y="206"/>
                </a:cubicBezTo>
                <a:cubicBezTo>
                  <a:pt x="419" y="210"/>
                  <a:pt x="418" y="214"/>
                  <a:pt x="418" y="218"/>
                </a:cubicBezTo>
                <a:cubicBezTo>
                  <a:pt x="416" y="221"/>
                  <a:pt x="415" y="221"/>
                  <a:pt x="415" y="223"/>
                </a:cubicBezTo>
                <a:cubicBezTo>
                  <a:pt x="413" y="226"/>
                  <a:pt x="418" y="230"/>
                  <a:pt x="429" y="230"/>
                </a:cubicBezTo>
                <a:cubicBezTo>
                  <a:pt x="434" y="230"/>
                  <a:pt x="434" y="239"/>
                  <a:pt x="434" y="241"/>
                </a:cubicBezTo>
                <a:cubicBezTo>
                  <a:pt x="434" y="242"/>
                  <a:pt x="435" y="247"/>
                  <a:pt x="434" y="250"/>
                </a:cubicBezTo>
                <a:cubicBezTo>
                  <a:pt x="433" y="252"/>
                  <a:pt x="429" y="252"/>
                  <a:pt x="428" y="254"/>
                </a:cubicBezTo>
                <a:cubicBezTo>
                  <a:pt x="426" y="260"/>
                  <a:pt x="428" y="264"/>
                  <a:pt x="426" y="263"/>
                </a:cubicBezTo>
                <a:cubicBezTo>
                  <a:pt x="426" y="263"/>
                  <a:pt x="424" y="259"/>
                  <a:pt x="423" y="255"/>
                </a:cubicBezTo>
                <a:cubicBezTo>
                  <a:pt x="421" y="246"/>
                  <a:pt x="412" y="243"/>
                  <a:pt x="409" y="245"/>
                </a:cubicBezTo>
                <a:cubicBezTo>
                  <a:pt x="406" y="250"/>
                  <a:pt x="404" y="258"/>
                  <a:pt x="403" y="257"/>
                </a:cubicBezTo>
                <a:cubicBezTo>
                  <a:pt x="396" y="252"/>
                  <a:pt x="391" y="257"/>
                  <a:pt x="381" y="254"/>
                </a:cubicBezTo>
                <a:cubicBezTo>
                  <a:pt x="374" y="252"/>
                  <a:pt x="374" y="242"/>
                  <a:pt x="370" y="241"/>
                </a:cubicBezTo>
                <a:cubicBezTo>
                  <a:pt x="367" y="240"/>
                  <a:pt x="360" y="240"/>
                  <a:pt x="357" y="240"/>
                </a:cubicBezTo>
                <a:cubicBezTo>
                  <a:pt x="355" y="240"/>
                  <a:pt x="358" y="249"/>
                  <a:pt x="356" y="249"/>
                </a:cubicBezTo>
                <a:cubicBezTo>
                  <a:pt x="353" y="249"/>
                  <a:pt x="353" y="257"/>
                  <a:pt x="352" y="257"/>
                </a:cubicBezTo>
                <a:cubicBezTo>
                  <a:pt x="348" y="258"/>
                  <a:pt x="344" y="253"/>
                  <a:pt x="336" y="254"/>
                </a:cubicBezTo>
                <a:cubicBezTo>
                  <a:pt x="327" y="255"/>
                  <a:pt x="334" y="251"/>
                  <a:pt x="321" y="253"/>
                </a:cubicBezTo>
                <a:cubicBezTo>
                  <a:pt x="316" y="253"/>
                  <a:pt x="318" y="239"/>
                  <a:pt x="313" y="240"/>
                </a:cubicBezTo>
                <a:cubicBezTo>
                  <a:pt x="305" y="241"/>
                  <a:pt x="308" y="238"/>
                  <a:pt x="300" y="239"/>
                </a:cubicBezTo>
                <a:cubicBezTo>
                  <a:pt x="300" y="239"/>
                  <a:pt x="295" y="239"/>
                  <a:pt x="289" y="238"/>
                </a:cubicBezTo>
                <a:cubicBezTo>
                  <a:pt x="287" y="237"/>
                  <a:pt x="285" y="231"/>
                  <a:pt x="283" y="232"/>
                </a:cubicBezTo>
                <a:cubicBezTo>
                  <a:pt x="277" y="231"/>
                  <a:pt x="276" y="229"/>
                  <a:pt x="267" y="233"/>
                </a:cubicBezTo>
                <a:cubicBezTo>
                  <a:pt x="265" y="234"/>
                  <a:pt x="261" y="220"/>
                  <a:pt x="258" y="224"/>
                </a:cubicBezTo>
                <a:cubicBezTo>
                  <a:pt x="259" y="225"/>
                  <a:pt x="259" y="225"/>
                  <a:pt x="259" y="225"/>
                </a:cubicBezTo>
                <a:cubicBezTo>
                  <a:pt x="259" y="226"/>
                  <a:pt x="259" y="226"/>
                  <a:pt x="259" y="226"/>
                </a:cubicBezTo>
                <a:cubicBezTo>
                  <a:pt x="259" y="229"/>
                  <a:pt x="259" y="234"/>
                  <a:pt x="256" y="234"/>
                </a:cubicBezTo>
                <a:cubicBezTo>
                  <a:pt x="254" y="235"/>
                  <a:pt x="251" y="217"/>
                  <a:pt x="239" y="217"/>
                </a:cubicBezTo>
                <a:cubicBezTo>
                  <a:pt x="236" y="217"/>
                  <a:pt x="236" y="223"/>
                  <a:pt x="234" y="224"/>
                </a:cubicBezTo>
                <a:cubicBezTo>
                  <a:pt x="229" y="225"/>
                  <a:pt x="225" y="231"/>
                  <a:pt x="221" y="231"/>
                </a:cubicBezTo>
                <a:cubicBezTo>
                  <a:pt x="217" y="230"/>
                  <a:pt x="214" y="235"/>
                  <a:pt x="202" y="231"/>
                </a:cubicBezTo>
                <a:cubicBezTo>
                  <a:pt x="197" y="229"/>
                  <a:pt x="198" y="246"/>
                  <a:pt x="192" y="245"/>
                </a:cubicBezTo>
                <a:cubicBezTo>
                  <a:pt x="186" y="245"/>
                  <a:pt x="181" y="236"/>
                  <a:pt x="176" y="233"/>
                </a:cubicBezTo>
                <a:cubicBezTo>
                  <a:pt x="173" y="231"/>
                  <a:pt x="167" y="231"/>
                  <a:pt x="160" y="225"/>
                </a:cubicBezTo>
                <a:cubicBezTo>
                  <a:pt x="155" y="222"/>
                  <a:pt x="155" y="228"/>
                  <a:pt x="150" y="227"/>
                </a:cubicBezTo>
                <a:cubicBezTo>
                  <a:pt x="146" y="227"/>
                  <a:pt x="142" y="226"/>
                  <a:pt x="139" y="226"/>
                </a:cubicBezTo>
                <a:cubicBezTo>
                  <a:pt x="134" y="226"/>
                  <a:pt x="130" y="222"/>
                  <a:pt x="124" y="220"/>
                </a:cubicBezTo>
                <a:cubicBezTo>
                  <a:pt x="117" y="218"/>
                  <a:pt x="115" y="216"/>
                  <a:pt x="110" y="216"/>
                </a:cubicBezTo>
                <a:cubicBezTo>
                  <a:pt x="103" y="216"/>
                  <a:pt x="97" y="211"/>
                  <a:pt x="91" y="211"/>
                </a:cubicBezTo>
                <a:cubicBezTo>
                  <a:pt x="87" y="210"/>
                  <a:pt x="81" y="206"/>
                  <a:pt x="78" y="208"/>
                </a:cubicBezTo>
                <a:cubicBezTo>
                  <a:pt x="75" y="210"/>
                  <a:pt x="75" y="218"/>
                  <a:pt x="73" y="219"/>
                </a:cubicBezTo>
                <a:cubicBezTo>
                  <a:pt x="69" y="220"/>
                  <a:pt x="64" y="214"/>
                  <a:pt x="63" y="216"/>
                </a:cubicBezTo>
                <a:cubicBezTo>
                  <a:pt x="60" y="224"/>
                  <a:pt x="49" y="226"/>
                  <a:pt x="45" y="228"/>
                </a:cubicBezTo>
                <a:cubicBezTo>
                  <a:pt x="41" y="232"/>
                  <a:pt x="47" y="231"/>
                  <a:pt x="34" y="236"/>
                </a:cubicBezTo>
                <a:cubicBezTo>
                  <a:pt x="29" y="241"/>
                  <a:pt x="23" y="229"/>
                  <a:pt x="24" y="248"/>
                </a:cubicBezTo>
                <a:cubicBezTo>
                  <a:pt x="24" y="258"/>
                  <a:pt x="37" y="253"/>
                  <a:pt x="38" y="262"/>
                </a:cubicBezTo>
                <a:cubicBezTo>
                  <a:pt x="38" y="263"/>
                  <a:pt x="52" y="274"/>
                  <a:pt x="51" y="276"/>
                </a:cubicBezTo>
                <a:cubicBezTo>
                  <a:pt x="49" y="278"/>
                  <a:pt x="45" y="282"/>
                  <a:pt x="39" y="270"/>
                </a:cubicBezTo>
                <a:cubicBezTo>
                  <a:pt x="38" y="266"/>
                  <a:pt x="29" y="277"/>
                  <a:pt x="25" y="278"/>
                </a:cubicBezTo>
                <a:cubicBezTo>
                  <a:pt x="21" y="278"/>
                  <a:pt x="17" y="283"/>
                  <a:pt x="17" y="285"/>
                </a:cubicBezTo>
                <a:cubicBezTo>
                  <a:pt x="18" y="287"/>
                  <a:pt x="16" y="289"/>
                  <a:pt x="17" y="291"/>
                </a:cubicBezTo>
                <a:cubicBezTo>
                  <a:pt x="18" y="293"/>
                  <a:pt x="15" y="302"/>
                  <a:pt x="17" y="303"/>
                </a:cubicBezTo>
                <a:cubicBezTo>
                  <a:pt x="21" y="306"/>
                  <a:pt x="34" y="299"/>
                  <a:pt x="39" y="299"/>
                </a:cubicBezTo>
                <a:cubicBezTo>
                  <a:pt x="44" y="298"/>
                  <a:pt x="48" y="295"/>
                  <a:pt x="50" y="295"/>
                </a:cubicBezTo>
                <a:cubicBezTo>
                  <a:pt x="52" y="297"/>
                  <a:pt x="52" y="300"/>
                  <a:pt x="51" y="302"/>
                </a:cubicBezTo>
                <a:cubicBezTo>
                  <a:pt x="51" y="304"/>
                  <a:pt x="49" y="305"/>
                  <a:pt x="48" y="307"/>
                </a:cubicBezTo>
                <a:cubicBezTo>
                  <a:pt x="47" y="309"/>
                  <a:pt x="47" y="311"/>
                  <a:pt x="43" y="312"/>
                </a:cubicBezTo>
                <a:cubicBezTo>
                  <a:pt x="41" y="312"/>
                  <a:pt x="33" y="311"/>
                  <a:pt x="32" y="312"/>
                </a:cubicBezTo>
                <a:cubicBezTo>
                  <a:pt x="29" y="315"/>
                  <a:pt x="31" y="321"/>
                  <a:pt x="27" y="323"/>
                </a:cubicBezTo>
                <a:cubicBezTo>
                  <a:pt x="26" y="324"/>
                  <a:pt x="23" y="324"/>
                  <a:pt x="22" y="328"/>
                </a:cubicBezTo>
                <a:cubicBezTo>
                  <a:pt x="22" y="330"/>
                  <a:pt x="30" y="332"/>
                  <a:pt x="32" y="335"/>
                </a:cubicBezTo>
                <a:cubicBezTo>
                  <a:pt x="33" y="337"/>
                  <a:pt x="31" y="340"/>
                  <a:pt x="27" y="342"/>
                </a:cubicBezTo>
                <a:cubicBezTo>
                  <a:pt x="24" y="343"/>
                  <a:pt x="22" y="338"/>
                  <a:pt x="22" y="345"/>
                </a:cubicBezTo>
                <a:cubicBezTo>
                  <a:pt x="24" y="349"/>
                  <a:pt x="30" y="349"/>
                  <a:pt x="33" y="346"/>
                </a:cubicBezTo>
                <a:cubicBezTo>
                  <a:pt x="33" y="346"/>
                  <a:pt x="35" y="342"/>
                  <a:pt x="43" y="348"/>
                </a:cubicBezTo>
                <a:cubicBezTo>
                  <a:pt x="47" y="351"/>
                  <a:pt x="49" y="346"/>
                  <a:pt x="51" y="349"/>
                </a:cubicBezTo>
                <a:cubicBezTo>
                  <a:pt x="54" y="352"/>
                  <a:pt x="46" y="361"/>
                  <a:pt x="50" y="360"/>
                </a:cubicBezTo>
                <a:cubicBezTo>
                  <a:pt x="50" y="360"/>
                  <a:pt x="55" y="359"/>
                  <a:pt x="60" y="362"/>
                </a:cubicBezTo>
                <a:cubicBezTo>
                  <a:pt x="64" y="363"/>
                  <a:pt x="64" y="351"/>
                  <a:pt x="79" y="360"/>
                </a:cubicBezTo>
                <a:cubicBezTo>
                  <a:pt x="82" y="360"/>
                  <a:pt x="76" y="366"/>
                  <a:pt x="75" y="368"/>
                </a:cubicBezTo>
                <a:cubicBezTo>
                  <a:pt x="74" y="371"/>
                  <a:pt x="67" y="371"/>
                  <a:pt x="64" y="374"/>
                </a:cubicBezTo>
                <a:cubicBezTo>
                  <a:pt x="62" y="375"/>
                  <a:pt x="63" y="376"/>
                  <a:pt x="60" y="378"/>
                </a:cubicBezTo>
                <a:cubicBezTo>
                  <a:pt x="58" y="379"/>
                  <a:pt x="52" y="381"/>
                  <a:pt x="49" y="383"/>
                </a:cubicBezTo>
                <a:cubicBezTo>
                  <a:pt x="46" y="385"/>
                  <a:pt x="43" y="387"/>
                  <a:pt x="40" y="389"/>
                </a:cubicBezTo>
                <a:cubicBezTo>
                  <a:pt x="37" y="391"/>
                  <a:pt x="34" y="394"/>
                  <a:pt x="31" y="396"/>
                </a:cubicBezTo>
                <a:cubicBezTo>
                  <a:pt x="28" y="398"/>
                  <a:pt x="22" y="396"/>
                  <a:pt x="19" y="398"/>
                </a:cubicBezTo>
                <a:cubicBezTo>
                  <a:pt x="17" y="400"/>
                  <a:pt x="18" y="404"/>
                  <a:pt x="15" y="405"/>
                </a:cubicBezTo>
                <a:cubicBezTo>
                  <a:pt x="13" y="407"/>
                  <a:pt x="8" y="405"/>
                  <a:pt x="6" y="406"/>
                </a:cubicBezTo>
                <a:cubicBezTo>
                  <a:pt x="3" y="408"/>
                  <a:pt x="1" y="412"/>
                  <a:pt x="0" y="413"/>
                </a:cubicBezTo>
                <a:cubicBezTo>
                  <a:pt x="2" y="417"/>
                  <a:pt x="10" y="409"/>
                  <a:pt x="16" y="407"/>
                </a:cubicBezTo>
                <a:cubicBezTo>
                  <a:pt x="21" y="406"/>
                  <a:pt x="24" y="405"/>
                  <a:pt x="28" y="403"/>
                </a:cubicBezTo>
                <a:cubicBezTo>
                  <a:pt x="41" y="399"/>
                  <a:pt x="34" y="397"/>
                  <a:pt x="42" y="396"/>
                </a:cubicBezTo>
                <a:cubicBezTo>
                  <a:pt x="56" y="400"/>
                  <a:pt x="50" y="390"/>
                  <a:pt x="55" y="390"/>
                </a:cubicBezTo>
                <a:cubicBezTo>
                  <a:pt x="58" y="391"/>
                  <a:pt x="59" y="389"/>
                  <a:pt x="65" y="392"/>
                </a:cubicBezTo>
                <a:cubicBezTo>
                  <a:pt x="69" y="392"/>
                  <a:pt x="73" y="390"/>
                  <a:pt x="64" y="386"/>
                </a:cubicBezTo>
                <a:cubicBezTo>
                  <a:pt x="60" y="384"/>
                  <a:pt x="76" y="381"/>
                  <a:pt x="78" y="379"/>
                </a:cubicBezTo>
                <a:cubicBezTo>
                  <a:pt x="81" y="376"/>
                  <a:pt x="84" y="368"/>
                  <a:pt x="87" y="368"/>
                </a:cubicBezTo>
                <a:cubicBezTo>
                  <a:pt x="90" y="367"/>
                  <a:pt x="96" y="362"/>
                  <a:pt x="100" y="357"/>
                </a:cubicBezTo>
                <a:cubicBezTo>
                  <a:pt x="101" y="355"/>
                  <a:pt x="98" y="353"/>
                  <a:pt x="100" y="350"/>
                </a:cubicBezTo>
                <a:cubicBezTo>
                  <a:pt x="103" y="346"/>
                  <a:pt x="106" y="342"/>
                  <a:pt x="108" y="343"/>
                </a:cubicBezTo>
                <a:cubicBezTo>
                  <a:pt x="110" y="343"/>
                  <a:pt x="111" y="344"/>
                  <a:pt x="106" y="351"/>
                </a:cubicBezTo>
                <a:cubicBezTo>
                  <a:pt x="104" y="354"/>
                  <a:pt x="103" y="361"/>
                  <a:pt x="98" y="365"/>
                </a:cubicBezTo>
                <a:cubicBezTo>
                  <a:pt x="91" y="372"/>
                  <a:pt x="90" y="372"/>
                  <a:pt x="93" y="379"/>
                </a:cubicBezTo>
                <a:cubicBezTo>
                  <a:pt x="94" y="382"/>
                  <a:pt x="100" y="377"/>
                  <a:pt x="101" y="374"/>
                </a:cubicBezTo>
                <a:cubicBezTo>
                  <a:pt x="101" y="372"/>
                  <a:pt x="112" y="377"/>
                  <a:pt x="111" y="365"/>
                </a:cubicBezTo>
                <a:cubicBezTo>
                  <a:pt x="111" y="365"/>
                  <a:pt x="111" y="363"/>
                  <a:pt x="109" y="360"/>
                </a:cubicBezTo>
                <a:cubicBezTo>
                  <a:pt x="105" y="356"/>
                  <a:pt x="110" y="352"/>
                  <a:pt x="114" y="353"/>
                </a:cubicBezTo>
                <a:cubicBezTo>
                  <a:pt x="116" y="353"/>
                  <a:pt x="114" y="349"/>
                  <a:pt x="115" y="350"/>
                </a:cubicBezTo>
                <a:cubicBezTo>
                  <a:pt x="118" y="352"/>
                  <a:pt x="119" y="349"/>
                  <a:pt x="123" y="347"/>
                </a:cubicBezTo>
                <a:cubicBezTo>
                  <a:pt x="128" y="344"/>
                  <a:pt x="132" y="345"/>
                  <a:pt x="135" y="346"/>
                </a:cubicBezTo>
                <a:cubicBezTo>
                  <a:pt x="141" y="346"/>
                  <a:pt x="126" y="336"/>
                  <a:pt x="132" y="337"/>
                </a:cubicBezTo>
                <a:cubicBezTo>
                  <a:pt x="137" y="333"/>
                  <a:pt x="136" y="340"/>
                  <a:pt x="142" y="341"/>
                </a:cubicBezTo>
                <a:cubicBezTo>
                  <a:pt x="148" y="342"/>
                  <a:pt x="148" y="346"/>
                  <a:pt x="154" y="346"/>
                </a:cubicBezTo>
                <a:cubicBezTo>
                  <a:pt x="161" y="347"/>
                  <a:pt x="159" y="346"/>
                  <a:pt x="166" y="347"/>
                </a:cubicBezTo>
                <a:cubicBezTo>
                  <a:pt x="168" y="348"/>
                  <a:pt x="163" y="358"/>
                  <a:pt x="175" y="351"/>
                </a:cubicBezTo>
                <a:cubicBezTo>
                  <a:pt x="175" y="353"/>
                  <a:pt x="181" y="350"/>
                  <a:pt x="183" y="353"/>
                </a:cubicBezTo>
                <a:cubicBezTo>
                  <a:pt x="184" y="354"/>
                  <a:pt x="187" y="357"/>
                  <a:pt x="190" y="358"/>
                </a:cubicBezTo>
                <a:cubicBezTo>
                  <a:pt x="194" y="360"/>
                  <a:pt x="193" y="365"/>
                  <a:pt x="195" y="368"/>
                </a:cubicBezTo>
                <a:cubicBezTo>
                  <a:pt x="196" y="370"/>
                  <a:pt x="196" y="374"/>
                  <a:pt x="198" y="376"/>
                </a:cubicBezTo>
                <a:cubicBezTo>
                  <a:pt x="200" y="378"/>
                  <a:pt x="205" y="380"/>
                  <a:pt x="208" y="382"/>
                </a:cubicBezTo>
                <a:cubicBezTo>
                  <a:pt x="209" y="384"/>
                  <a:pt x="210" y="391"/>
                  <a:pt x="212" y="393"/>
                </a:cubicBezTo>
                <a:cubicBezTo>
                  <a:pt x="214" y="395"/>
                  <a:pt x="213" y="399"/>
                  <a:pt x="215" y="402"/>
                </a:cubicBezTo>
                <a:cubicBezTo>
                  <a:pt x="217" y="404"/>
                  <a:pt x="213" y="404"/>
                  <a:pt x="215" y="406"/>
                </a:cubicBezTo>
                <a:cubicBezTo>
                  <a:pt x="218" y="409"/>
                  <a:pt x="219" y="412"/>
                  <a:pt x="221" y="414"/>
                </a:cubicBezTo>
                <a:cubicBezTo>
                  <a:pt x="224" y="417"/>
                  <a:pt x="227" y="415"/>
                  <a:pt x="229" y="417"/>
                </a:cubicBezTo>
                <a:cubicBezTo>
                  <a:pt x="233" y="421"/>
                  <a:pt x="228" y="409"/>
                  <a:pt x="228" y="406"/>
                </a:cubicBezTo>
                <a:cubicBezTo>
                  <a:pt x="225" y="400"/>
                  <a:pt x="220" y="388"/>
                  <a:pt x="223" y="391"/>
                </a:cubicBezTo>
                <a:cubicBezTo>
                  <a:pt x="226" y="399"/>
                  <a:pt x="230" y="403"/>
                  <a:pt x="230" y="403"/>
                </a:cubicBezTo>
                <a:cubicBezTo>
                  <a:pt x="238" y="413"/>
                  <a:pt x="238" y="413"/>
                  <a:pt x="238" y="413"/>
                </a:cubicBezTo>
                <a:cubicBezTo>
                  <a:pt x="238" y="415"/>
                  <a:pt x="243" y="414"/>
                  <a:pt x="244" y="419"/>
                </a:cubicBezTo>
                <a:cubicBezTo>
                  <a:pt x="244" y="423"/>
                  <a:pt x="246" y="425"/>
                  <a:pt x="241" y="427"/>
                </a:cubicBezTo>
                <a:cubicBezTo>
                  <a:pt x="237" y="428"/>
                  <a:pt x="246" y="432"/>
                  <a:pt x="246" y="432"/>
                </a:cubicBezTo>
                <a:cubicBezTo>
                  <a:pt x="253" y="436"/>
                  <a:pt x="253" y="436"/>
                  <a:pt x="253" y="436"/>
                </a:cubicBezTo>
                <a:cubicBezTo>
                  <a:pt x="256" y="439"/>
                  <a:pt x="259" y="438"/>
                  <a:pt x="260" y="441"/>
                </a:cubicBezTo>
                <a:cubicBezTo>
                  <a:pt x="261" y="443"/>
                  <a:pt x="263" y="446"/>
                  <a:pt x="263" y="446"/>
                </a:cubicBezTo>
                <a:cubicBezTo>
                  <a:pt x="265" y="449"/>
                  <a:pt x="264" y="453"/>
                  <a:pt x="264" y="453"/>
                </a:cubicBezTo>
                <a:cubicBezTo>
                  <a:pt x="265" y="458"/>
                  <a:pt x="265" y="458"/>
                  <a:pt x="265" y="458"/>
                </a:cubicBezTo>
                <a:cubicBezTo>
                  <a:pt x="264" y="466"/>
                  <a:pt x="264" y="466"/>
                  <a:pt x="264" y="466"/>
                </a:cubicBezTo>
                <a:cubicBezTo>
                  <a:pt x="263" y="467"/>
                  <a:pt x="263" y="471"/>
                  <a:pt x="262" y="474"/>
                </a:cubicBezTo>
                <a:cubicBezTo>
                  <a:pt x="262" y="475"/>
                  <a:pt x="262" y="486"/>
                  <a:pt x="262" y="486"/>
                </a:cubicBezTo>
                <a:cubicBezTo>
                  <a:pt x="262" y="486"/>
                  <a:pt x="263" y="491"/>
                  <a:pt x="265" y="498"/>
                </a:cubicBezTo>
                <a:cubicBezTo>
                  <a:pt x="265" y="501"/>
                  <a:pt x="265" y="507"/>
                  <a:pt x="271" y="512"/>
                </a:cubicBezTo>
                <a:cubicBezTo>
                  <a:pt x="273" y="514"/>
                  <a:pt x="276" y="523"/>
                  <a:pt x="286" y="528"/>
                </a:cubicBezTo>
                <a:cubicBezTo>
                  <a:pt x="296" y="536"/>
                  <a:pt x="296" y="536"/>
                  <a:pt x="296" y="536"/>
                </a:cubicBezTo>
                <a:cubicBezTo>
                  <a:pt x="296" y="536"/>
                  <a:pt x="301" y="537"/>
                  <a:pt x="303" y="542"/>
                </a:cubicBezTo>
                <a:cubicBezTo>
                  <a:pt x="303" y="542"/>
                  <a:pt x="305" y="547"/>
                  <a:pt x="305" y="551"/>
                </a:cubicBezTo>
                <a:cubicBezTo>
                  <a:pt x="305" y="551"/>
                  <a:pt x="305" y="560"/>
                  <a:pt x="314" y="561"/>
                </a:cubicBezTo>
                <a:cubicBezTo>
                  <a:pt x="317" y="561"/>
                  <a:pt x="320" y="561"/>
                  <a:pt x="320" y="565"/>
                </a:cubicBezTo>
                <a:cubicBezTo>
                  <a:pt x="320" y="565"/>
                  <a:pt x="319" y="567"/>
                  <a:pt x="322" y="569"/>
                </a:cubicBezTo>
                <a:cubicBezTo>
                  <a:pt x="325" y="573"/>
                  <a:pt x="325" y="570"/>
                  <a:pt x="328" y="574"/>
                </a:cubicBezTo>
                <a:cubicBezTo>
                  <a:pt x="331" y="578"/>
                  <a:pt x="335" y="580"/>
                  <a:pt x="332" y="581"/>
                </a:cubicBezTo>
                <a:cubicBezTo>
                  <a:pt x="332" y="581"/>
                  <a:pt x="333" y="582"/>
                  <a:pt x="336" y="585"/>
                </a:cubicBezTo>
                <a:cubicBezTo>
                  <a:pt x="340" y="588"/>
                  <a:pt x="342" y="591"/>
                  <a:pt x="342" y="591"/>
                </a:cubicBezTo>
                <a:cubicBezTo>
                  <a:pt x="347" y="595"/>
                  <a:pt x="344" y="598"/>
                  <a:pt x="349" y="598"/>
                </a:cubicBezTo>
                <a:cubicBezTo>
                  <a:pt x="355" y="599"/>
                  <a:pt x="350" y="594"/>
                  <a:pt x="349" y="590"/>
                </a:cubicBezTo>
                <a:cubicBezTo>
                  <a:pt x="348" y="589"/>
                  <a:pt x="345" y="585"/>
                  <a:pt x="344" y="584"/>
                </a:cubicBezTo>
                <a:cubicBezTo>
                  <a:pt x="341" y="582"/>
                  <a:pt x="336" y="577"/>
                  <a:pt x="340" y="578"/>
                </a:cubicBezTo>
                <a:cubicBezTo>
                  <a:pt x="345" y="576"/>
                  <a:pt x="334" y="571"/>
                  <a:pt x="334" y="571"/>
                </a:cubicBezTo>
                <a:cubicBezTo>
                  <a:pt x="334" y="571"/>
                  <a:pt x="328" y="569"/>
                  <a:pt x="327" y="565"/>
                </a:cubicBezTo>
                <a:cubicBezTo>
                  <a:pt x="325" y="559"/>
                  <a:pt x="318" y="560"/>
                  <a:pt x="321" y="553"/>
                </a:cubicBezTo>
                <a:cubicBezTo>
                  <a:pt x="321" y="553"/>
                  <a:pt x="317" y="550"/>
                  <a:pt x="325" y="548"/>
                </a:cubicBezTo>
                <a:cubicBezTo>
                  <a:pt x="329" y="547"/>
                  <a:pt x="327" y="555"/>
                  <a:pt x="330" y="556"/>
                </a:cubicBezTo>
                <a:cubicBezTo>
                  <a:pt x="334" y="555"/>
                  <a:pt x="328" y="564"/>
                  <a:pt x="333" y="563"/>
                </a:cubicBezTo>
                <a:cubicBezTo>
                  <a:pt x="338" y="562"/>
                  <a:pt x="335" y="569"/>
                  <a:pt x="341" y="568"/>
                </a:cubicBezTo>
                <a:cubicBezTo>
                  <a:pt x="346" y="568"/>
                  <a:pt x="343" y="572"/>
                  <a:pt x="346" y="575"/>
                </a:cubicBezTo>
                <a:cubicBezTo>
                  <a:pt x="348" y="579"/>
                  <a:pt x="348" y="575"/>
                  <a:pt x="353" y="580"/>
                </a:cubicBezTo>
                <a:cubicBezTo>
                  <a:pt x="356" y="583"/>
                  <a:pt x="358" y="584"/>
                  <a:pt x="360" y="586"/>
                </a:cubicBezTo>
                <a:cubicBezTo>
                  <a:pt x="364" y="590"/>
                  <a:pt x="362" y="594"/>
                  <a:pt x="364" y="593"/>
                </a:cubicBezTo>
                <a:cubicBezTo>
                  <a:pt x="370" y="593"/>
                  <a:pt x="364" y="597"/>
                  <a:pt x="370" y="597"/>
                </a:cubicBezTo>
                <a:cubicBezTo>
                  <a:pt x="374" y="596"/>
                  <a:pt x="368" y="600"/>
                  <a:pt x="371" y="604"/>
                </a:cubicBezTo>
                <a:cubicBezTo>
                  <a:pt x="371" y="608"/>
                  <a:pt x="370" y="610"/>
                  <a:pt x="371" y="610"/>
                </a:cubicBezTo>
                <a:cubicBezTo>
                  <a:pt x="376" y="610"/>
                  <a:pt x="370" y="616"/>
                  <a:pt x="375" y="615"/>
                </a:cubicBezTo>
                <a:cubicBezTo>
                  <a:pt x="379" y="615"/>
                  <a:pt x="380" y="620"/>
                  <a:pt x="383" y="619"/>
                </a:cubicBezTo>
                <a:cubicBezTo>
                  <a:pt x="387" y="618"/>
                  <a:pt x="389" y="625"/>
                  <a:pt x="392" y="624"/>
                </a:cubicBezTo>
                <a:cubicBezTo>
                  <a:pt x="394" y="625"/>
                  <a:pt x="398" y="628"/>
                  <a:pt x="400" y="628"/>
                </a:cubicBezTo>
                <a:cubicBezTo>
                  <a:pt x="406" y="629"/>
                  <a:pt x="406" y="629"/>
                  <a:pt x="406" y="629"/>
                </a:cubicBezTo>
                <a:cubicBezTo>
                  <a:pt x="409" y="628"/>
                  <a:pt x="413" y="631"/>
                  <a:pt x="417" y="631"/>
                </a:cubicBezTo>
                <a:cubicBezTo>
                  <a:pt x="425" y="629"/>
                  <a:pt x="423" y="635"/>
                  <a:pt x="430" y="633"/>
                </a:cubicBezTo>
                <a:cubicBezTo>
                  <a:pt x="440" y="635"/>
                  <a:pt x="440" y="635"/>
                  <a:pt x="440" y="635"/>
                </a:cubicBezTo>
                <a:cubicBezTo>
                  <a:pt x="443" y="634"/>
                  <a:pt x="445" y="634"/>
                  <a:pt x="447" y="635"/>
                </a:cubicBezTo>
                <a:cubicBezTo>
                  <a:pt x="455" y="638"/>
                  <a:pt x="454" y="647"/>
                  <a:pt x="456" y="649"/>
                </a:cubicBezTo>
                <a:cubicBezTo>
                  <a:pt x="460" y="653"/>
                  <a:pt x="463" y="647"/>
                  <a:pt x="465" y="643"/>
                </a:cubicBezTo>
                <a:cubicBezTo>
                  <a:pt x="466" y="640"/>
                  <a:pt x="466" y="646"/>
                  <a:pt x="473" y="646"/>
                </a:cubicBezTo>
                <a:cubicBezTo>
                  <a:pt x="475" y="647"/>
                  <a:pt x="476" y="653"/>
                  <a:pt x="481" y="651"/>
                </a:cubicBezTo>
                <a:cubicBezTo>
                  <a:pt x="480" y="653"/>
                  <a:pt x="479" y="659"/>
                  <a:pt x="483" y="662"/>
                </a:cubicBezTo>
                <a:cubicBezTo>
                  <a:pt x="486" y="664"/>
                  <a:pt x="488" y="667"/>
                  <a:pt x="491" y="663"/>
                </a:cubicBezTo>
                <a:cubicBezTo>
                  <a:pt x="492" y="660"/>
                  <a:pt x="493" y="669"/>
                  <a:pt x="496" y="669"/>
                </a:cubicBezTo>
                <a:cubicBezTo>
                  <a:pt x="500" y="669"/>
                  <a:pt x="503" y="678"/>
                  <a:pt x="505" y="675"/>
                </a:cubicBezTo>
                <a:cubicBezTo>
                  <a:pt x="507" y="672"/>
                  <a:pt x="513" y="676"/>
                  <a:pt x="515" y="674"/>
                </a:cubicBezTo>
                <a:cubicBezTo>
                  <a:pt x="520" y="672"/>
                  <a:pt x="517" y="668"/>
                  <a:pt x="519" y="668"/>
                </a:cubicBezTo>
                <a:cubicBezTo>
                  <a:pt x="520" y="668"/>
                  <a:pt x="521" y="667"/>
                  <a:pt x="521" y="665"/>
                </a:cubicBezTo>
                <a:cubicBezTo>
                  <a:pt x="522" y="667"/>
                  <a:pt x="523" y="670"/>
                  <a:pt x="524" y="671"/>
                </a:cubicBezTo>
                <a:cubicBezTo>
                  <a:pt x="525" y="673"/>
                  <a:pt x="532" y="687"/>
                  <a:pt x="528" y="689"/>
                </a:cubicBezTo>
                <a:cubicBezTo>
                  <a:pt x="521" y="693"/>
                  <a:pt x="524" y="697"/>
                  <a:pt x="524" y="699"/>
                </a:cubicBezTo>
                <a:cubicBezTo>
                  <a:pt x="524" y="701"/>
                  <a:pt x="522" y="701"/>
                  <a:pt x="521" y="703"/>
                </a:cubicBezTo>
                <a:cubicBezTo>
                  <a:pt x="521" y="706"/>
                  <a:pt x="515" y="704"/>
                  <a:pt x="512" y="707"/>
                </a:cubicBezTo>
                <a:cubicBezTo>
                  <a:pt x="511" y="711"/>
                  <a:pt x="507" y="707"/>
                  <a:pt x="509" y="716"/>
                </a:cubicBezTo>
                <a:cubicBezTo>
                  <a:pt x="509" y="720"/>
                  <a:pt x="513" y="724"/>
                  <a:pt x="513" y="725"/>
                </a:cubicBezTo>
                <a:cubicBezTo>
                  <a:pt x="511" y="731"/>
                  <a:pt x="506" y="729"/>
                  <a:pt x="505" y="733"/>
                </a:cubicBezTo>
                <a:cubicBezTo>
                  <a:pt x="504" y="741"/>
                  <a:pt x="512" y="738"/>
                  <a:pt x="514" y="741"/>
                </a:cubicBezTo>
                <a:cubicBezTo>
                  <a:pt x="514" y="742"/>
                  <a:pt x="519" y="745"/>
                  <a:pt x="522" y="748"/>
                </a:cubicBezTo>
                <a:cubicBezTo>
                  <a:pt x="524" y="751"/>
                  <a:pt x="526" y="757"/>
                  <a:pt x="530" y="762"/>
                </a:cubicBezTo>
                <a:cubicBezTo>
                  <a:pt x="532" y="766"/>
                  <a:pt x="533" y="775"/>
                  <a:pt x="536" y="778"/>
                </a:cubicBezTo>
                <a:cubicBezTo>
                  <a:pt x="543" y="787"/>
                  <a:pt x="547" y="789"/>
                  <a:pt x="549" y="790"/>
                </a:cubicBezTo>
                <a:cubicBezTo>
                  <a:pt x="554" y="793"/>
                  <a:pt x="554" y="792"/>
                  <a:pt x="557" y="794"/>
                </a:cubicBezTo>
                <a:cubicBezTo>
                  <a:pt x="559" y="797"/>
                  <a:pt x="563" y="797"/>
                  <a:pt x="567" y="800"/>
                </a:cubicBezTo>
                <a:cubicBezTo>
                  <a:pt x="571" y="802"/>
                  <a:pt x="572" y="808"/>
                  <a:pt x="572" y="810"/>
                </a:cubicBezTo>
                <a:cubicBezTo>
                  <a:pt x="572" y="816"/>
                  <a:pt x="572" y="814"/>
                  <a:pt x="572" y="820"/>
                </a:cubicBezTo>
                <a:cubicBezTo>
                  <a:pt x="572" y="822"/>
                  <a:pt x="565" y="823"/>
                  <a:pt x="566" y="828"/>
                </a:cubicBezTo>
                <a:cubicBezTo>
                  <a:pt x="566" y="834"/>
                  <a:pt x="567" y="837"/>
                  <a:pt x="567" y="839"/>
                </a:cubicBezTo>
                <a:cubicBezTo>
                  <a:pt x="567" y="842"/>
                  <a:pt x="566" y="842"/>
                  <a:pt x="565" y="848"/>
                </a:cubicBezTo>
                <a:cubicBezTo>
                  <a:pt x="565" y="854"/>
                  <a:pt x="563" y="858"/>
                  <a:pt x="563" y="861"/>
                </a:cubicBezTo>
                <a:cubicBezTo>
                  <a:pt x="563" y="863"/>
                  <a:pt x="562" y="873"/>
                  <a:pt x="562" y="873"/>
                </a:cubicBezTo>
                <a:cubicBezTo>
                  <a:pt x="559" y="877"/>
                  <a:pt x="561" y="877"/>
                  <a:pt x="560" y="884"/>
                </a:cubicBezTo>
                <a:cubicBezTo>
                  <a:pt x="557" y="889"/>
                  <a:pt x="553" y="893"/>
                  <a:pt x="552" y="898"/>
                </a:cubicBezTo>
                <a:cubicBezTo>
                  <a:pt x="548" y="903"/>
                  <a:pt x="552" y="906"/>
                  <a:pt x="552" y="915"/>
                </a:cubicBezTo>
                <a:cubicBezTo>
                  <a:pt x="551" y="917"/>
                  <a:pt x="551" y="919"/>
                  <a:pt x="550" y="922"/>
                </a:cubicBezTo>
                <a:cubicBezTo>
                  <a:pt x="550" y="925"/>
                  <a:pt x="549" y="928"/>
                  <a:pt x="549" y="931"/>
                </a:cubicBezTo>
                <a:cubicBezTo>
                  <a:pt x="548" y="938"/>
                  <a:pt x="549" y="938"/>
                  <a:pt x="549" y="940"/>
                </a:cubicBezTo>
                <a:cubicBezTo>
                  <a:pt x="548" y="946"/>
                  <a:pt x="546" y="949"/>
                  <a:pt x="546" y="949"/>
                </a:cubicBezTo>
                <a:cubicBezTo>
                  <a:pt x="543" y="962"/>
                  <a:pt x="543" y="962"/>
                  <a:pt x="543" y="962"/>
                </a:cubicBezTo>
                <a:cubicBezTo>
                  <a:pt x="543" y="967"/>
                  <a:pt x="543" y="969"/>
                  <a:pt x="539" y="974"/>
                </a:cubicBezTo>
                <a:cubicBezTo>
                  <a:pt x="538" y="980"/>
                  <a:pt x="543" y="979"/>
                  <a:pt x="539" y="985"/>
                </a:cubicBezTo>
                <a:cubicBezTo>
                  <a:pt x="537" y="987"/>
                  <a:pt x="540" y="988"/>
                  <a:pt x="539" y="991"/>
                </a:cubicBezTo>
                <a:cubicBezTo>
                  <a:pt x="539" y="994"/>
                  <a:pt x="543" y="997"/>
                  <a:pt x="543" y="999"/>
                </a:cubicBezTo>
                <a:cubicBezTo>
                  <a:pt x="544" y="1001"/>
                  <a:pt x="540" y="1001"/>
                  <a:pt x="541" y="1005"/>
                </a:cubicBezTo>
                <a:cubicBezTo>
                  <a:pt x="542" y="1009"/>
                  <a:pt x="542" y="1007"/>
                  <a:pt x="543" y="1008"/>
                </a:cubicBezTo>
                <a:cubicBezTo>
                  <a:pt x="545" y="1010"/>
                  <a:pt x="547" y="1009"/>
                  <a:pt x="548" y="1013"/>
                </a:cubicBezTo>
                <a:cubicBezTo>
                  <a:pt x="549" y="1019"/>
                  <a:pt x="553" y="1020"/>
                  <a:pt x="556" y="1027"/>
                </a:cubicBezTo>
                <a:cubicBezTo>
                  <a:pt x="556" y="1027"/>
                  <a:pt x="557" y="1032"/>
                  <a:pt x="563" y="1033"/>
                </a:cubicBezTo>
                <a:cubicBezTo>
                  <a:pt x="571" y="1033"/>
                  <a:pt x="574" y="1036"/>
                  <a:pt x="574" y="1036"/>
                </a:cubicBezTo>
                <a:cubicBezTo>
                  <a:pt x="576" y="1039"/>
                  <a:pt x="588" y="1037"/>
                  <a:pt x="588" y="1037"/>
                </a:cubicBezTo>
                <a:cubicBezTo>
                  <a:pt x="591" y="1036"/>
                  <a:pt x="596" y="1036"/>
                  <a:pt x="600" y="1035"/>
                </a:cubicBezTo>
                <a:cubicBezTo>
                  <a:pt x="607" y="1034"/>
                  <a:pt x="613" y="1034"/>
                  <a:pt x="613" y="1032"/>
                </a:cubicBezTo>
                <a:cubicBezTo>
                  <a:pt x="613" y="1030"/>
                  <a:pt x="601" y="1026"/>
                  <a:pt x="600" y="1025"/>
                </a:cubicBezTo>
                <a:cubicBezTo>
                  <a:pt x="599" y="1024"/>
                  <a:pt x="592" y="1024"/>
                  <a:pt x="590" y="1022"/>
                </a:cubicBezTo>
                <a:cubicBezTo>
                  <a:pt x="589" y="1020"/>
                  <a:pt x="584" y="1013"/>
                  <a:pt x="584" y="1007"/>
                </a:cubicBezTo>
                <a:cubicBezTo>
                  <a:pt x="584" y="1003"/>
                  <a:pt x="579" y="1001"/>
                  <a:pt x="579" y="996"/>
                </a:cubicBezTo>
                <a:cubicBezTo>
                  <a:pt x="579" y="990"/>
                  <a:pt x="587" y="990"/>
                  <a:pt x="587" y="990"/>
                </a:cubicBezTo>
                <a:cubicBezTo>
                  <a:pt x="589" y="988"/>
                  <a:pt x="591" y="983"/>
                  <a:pt x="591" y="983"/>
                </a:cubicBezTo>
                <a:cubicBezTo>
                  <a:pt x="591" y="977"/>
                  <a:pt x="608" y="979"/>
                  <a:pt x="598" y="971"/>
                </a:cubicBezTo>
                <a:cubicBezTo>
                  <a:pt x="598" y="971"/>
                  <a:pt x="590" y="967"/>
                  <a:pt x="590" y="965"/>
                </a:cubicBezTo>
                <a:cubicBezTo>
                  <a:pt x="591" y="954"/>
                  <a:pt x="600" y="958"/>
                  <a:pt x="600" y="956"/>
                </a:cubicBezTo>
                <a:cubicBezTo>
                  <a:pt x="602" y="952"/>
                  <a:pt x="601" y="951"/>
                  <a:pt x="601" y="945"/>
                </a:cubicBezTo>
                <a:cubicBezTo>
                  <a:pt x="601" y="938"/>
                  <a:pt x="612" y="944"/>
                  <a:pt x="611" y="937"/>
                </a:cubicBezTo>
                <a:cubicBezTo>
                  <a:pt x="611" y="935"/>
                  <a:pt x="605" y="937"/>
                  <a:pt x="605" y="934"/>
                </a:cubicBezTo>
                <a:cubicBezTo>
                  <a:pt x="607" y="929"/>
                  <a:pt x="607" y="929"/>
                  <a:pt x="607" y="929"/>
                </a:cubicBezTo>
                <a:cubicBezTo>
                  <a:pt x="607" y="923"/>
                  <a:pt x="615" y="928"/>
                  <a:pt x="617" y="928"/>
                </a:cubicBezTo>
                <a:cubicBezTo>
                  <a:pt x="618" y="928"/>
                  <a:pt x="620" y="920"/>
                  <a:pt x="621" y="917"/>
                </a:cubicBezTo>
                <a:cubicBezTo>
                  <a:pt x="623" y="912"/>
                  <a:pt x="636" y="919"/>
                  <a:pt x="635" y="914"/>
                </a:cubicBezTo>
                <a:cubicBezTo>
                  <a:pt x="635" y="909"/>
                  <a:pt x="646" y="914"/>
                  <a:pt x="646" y="910"/>
                </a:cubicBezTo>
                <a:cubicBezTo>
                  <a:pt x="645" y="906"/>
                  <a:pt x="650" y="903"/>
                  <a:pt x="649" y="901"/>
                </a:cubicBezTo>
                <a:cubicBezTo>
                  <a:pt x="651" y="896"/>
                  <a:pt x="651" y="896"/>
                  <a:pt x="651" y="896"/>
                </a:cubicBezTo>
                <a:cubicBezTo>
                  <a:pt x="650" y="891"/>
                  <a:pt x="662" y="895"/>
                  <a:pt x="661" y="890"/>
                </a:cubicBezTo>
                <a:cubicBezTo>
                  <a:pt x="661" y="888"/>
                  <a:pt x="670" y="887"/>
                  <a:pt x="669" y="884"/>
                </a:cubicBezTo>
                <a:cubicBezTo>
                  <a:pt x="668" y="878"/>
                  <a:pt x="670" y="875"/>
                  <a:pt x="672" y="875"/>
                </a:cubicBezTo>
                <a:cubicBezTo>
                  <a:pt x="672" y="875"/>
                  <a:pt x="674" y="871"/>
                  <a:pt x="678" y="871"/>
                </a:cubicBezTo>
                <a:cubicBezTo>
                  <a:pt x="685" y="872"/>
                  <a:pt x="689" y="862"/>
                  <a:pt x="693" y="857"/>
                </a:cubicBezTo>
                <a:cubicBezTo>
                  <a:pt x="697" y="851"/>
                  <a:pt x="696" y="841"/>
                  <a:pt x="696" y="839"/>
                </a:cubicBezTo>
                <a:cubicBezTo>
                  <a:pt x="697" y="837"/>
                  <a:pt x="701" y="836"/>
                  <a:pt x="708" y="827"/>
                </a:cubicBezTo>
                <a:cubicBezTo>
                  <a:pt x="710" y="824"/>
                  <a:pt x="716" y="828"/>
                  <a:pt x="719" y="825"/>
                </a:cubicBezTo>
                <a:cubicBezTo>
                  <a:pt x="722" y="821"/>
                  <a:pt x="730" y="820"/>
                  <a:pt x="733" y="816"/>
                </a:cubicBezTo>
                <a:cubicBezTo>
                  <a:pt x="737" y="812"/>
                  <a:pt x="737" y="815"/>
                  <a:pt x="740" y="811"/>
                </a:cubicBezTo>
                <a:cubicBezTo>
                  <a:pt x="743" y="807"/>
                  <a:pt x="745" y="801"/>
                  <a:pt x="747" y="798"/>
                </a:cubicBezTo>
                <a:cubicBezTo>
                  <a:pt x="750" y="791"/>
                  <a:pt x="746" y="787"/>
                  <a:pt x="746" y="785"/>
                </a:cubicBezTo>
                <a:cubicBezTo>
                  <a:pt x="746" y="783"/>
                  <a:pt x="746" y="781"/>
                  <a:pt x="747" y="775"/>
                </a:cubicBezTo>
                <a:cubicBezTo>
                  <a:pt x="747" y="774"/>
                  <a:pt x="750" y="774"/>
                  <a:pt x="755" y="769"/>
                </a:cubicBezTo>
                <a:cubicBezTo>
                  <a:pt x="758" y="766"/>
                  <a:pt x="759" y="765"/>
                  <a:pt x="762" y="761"/>
                </a:cubicBezTo>
                <a:cubicBezTo>
                  <a:pt x="762" y="761"/>
                  <a:pt x="768" y="755"/>
                  <a:pt x="767" y="751"/>
                </a:cubicBezTo>
                <a:cubicBezTo>
                  <a:pt x="767" y="748"/>
                  <a:pt x="765" y="739"/>
                  <a:pt x="763" y="736"/>
                </a:cubicBezTo>
                <a:close/>
                <a:moveTo>
                  <a:pt x="449" y="123"/>
                </a:moveTo>
                <a:cubicBezTo>
                  <a:pt x="446" y="122"/>
                  <a:pt x="441" y="124"/>
                  <a:pt x="438" y="122"/>
                </a:cubicBezTo>
                <a:cubicBezTo>
                  <a:pt x="436" y="121"/>
                  <a:pt x="429" y="118"/>
                  <a:pt x="424" y="117"/>
                </a:cubicBezTo>
                <a:cubicBezTo>
                  <a:pt x="422" y="116"/>
                  <a:pt x="407" y="117"/>
                  <a:pt x="405" y="118"/>
                </a:cubicBezTo>
                <a:cubicBezTo>
                  <a:pt x="405" y="120"/>
                  <a:pt x="412" y="123"/>
                  <a:pt x="419" y="125"/>
                </a:cubicBezTo>
                <a:cubicBezTo>
                  <a:pt x="424" y="129"/>
                  <a:pt x="439" y="129"/>
                  <a:pt x="441" y="132"/>
                </a:cubicBezTo>
                <a:cubicBezTo>
                  <a:pt x="445" y="136"/>
                  <a:pt x="434" y="151"/>
                  <a:pt x="443" y="150"/>
                </a:cubicBezTo>
                <a:cubicBezTo>
                  <a:pt x="447" y="150"/>
                  <a:pt x="462" y="144"/>
                  <a:pt x="477" y="150"/>
                </a:cubicBezTo>
                <a:cubicBezTo>
                  <a:pt x="480" y="152"/>
                  <a:pt x="482" y="150"/>
                  <a:pt x="484" y="150"/>
                </a:cubicBezTo>
                <a:cubicBezTo>
                  <a:pt x="488" y="150"/>
                  <a:pt x="491" y="148"/>
                  <a:pt x="495" y="149"/>
                </a:cubicBezTo>
                <a:cubicBezTo>
                  <a:pt x="508" y="151"/>
                  <a:pt x="518" y="150"/>
                  <a:pt x="519" y="149"/>
                </a:cubicBezTo>
                <a:cubicBezTo>
                  <a:pt x="519" y="148"/>
                  <a:pt x="520" y="140"/>
                  <a:pt x="519" y="139"/>
                </a:cubicBezTo>
                <a:cubicBezTo>
                  <a:pt x="518" y="137"/>
                  <a:pt x="512" y="139"/>
                  <a:pt x="502" y="138"/>
                </a:cubicBezTo>
                <a:cubicBezTo>
                  <a:pt x="500" y="138"/>
                  <a:pt x="498" y="136"/>
                  <a:pt x="496" y="136"/>
                </a:cubicBezTo>
                <a:cubicBezTo>
                  <a:pt x="486" y="135"/>
                  <a:pt x="476" y="138"/>
                  <a:pt x="468" y="135"/>
                </a:cubicBezTo>
                <a:cubicBezTo>
                  <a:pt x="463" y="134"/>
                  <a:pt x="456" y="133"/>
                  <a:pt x="456" y="132"/>
                </a:cubicBezTo>
                <a:cubicBezTo>
                  <a:pt x="456" y="129"/>
                  <a:pt x="474" y="130"/>
                  <a:pt x="484" y="129"/>
                </a:cubicBezTo>
                <a:cubicBezTo>
                  <a:pt x="488" y="129"/>
                  <a:pt x="490" y="127"/>
                  <a:pt x="490" y="127"/>
                </a:cubicBezTo>
                <a:cubicBezTo>
                  <a:pt x="491" y="127"/>
                  <a:pt x="499" y="128"/>
                  <a:pt x="506" y="129"/>
                </a:cubicBezTo>
                <a:cubicBezTo>
                  <a:pt x="514" y="129"/>
                  <a:pt x="523" y="131"/>
                  <a:pt x="523" y="131"/>
                </a:cubicBezTo>
                <a:cubicBezTo>
                  <a:pt x="528" y="127"/>
                  <a:pt x="530" y="122"/>
                  <a:pt x="533" y="119"/>
                </a:cubicBezTo>
                <a:cubicBezTo>
                  <a:pt x="535" y="116"/>
                  <a:pt x="538" y="115"/>
                  <a:pt x="541" y="112"/>
                </a:cubicBezTo>
                <a:cubicBezTo>
                  <a:pt x="542" y="110"/>
                  <a:pt x="544" y="107"/>
                  <a:pt x="546" y="105"/>
                </a:cubicBezTo>
                <a:cubicBezTo>
                  <a:pt x="551" y="99"/>
                  <a:pt x="556" y="94"/>
                  <a:pt x="556" y="94"/>
                </a:cubicBezTo>
                <a:cubicBezTo>
                  <a:pt x="556" y="85"/>
                  <a:pt x="556" y="85"/>
                  <a:pt x="556" y="85"/>
                </a:cubicBezTo>
                <a:cubicBezTo>
                  <a:pt x="556" y="83"/>
                  <a:pt x="559" y="82"/>
                  <a:pt x="559" y="81"/>
                </a:cubicBezTo>
                <a:cubicBezTo>
                  <a:pt x="560" y="79"/>
                  <a:pt x="570" y="79"/>
                  <a:pt x="572" y="77"/>
                </a:cubicBezTo>
                <a:cubicBezTo>
                  <a:pt x="574" y="73"/>
                  <a:pt x="581" y="67"/>
                  <a:pt x="581" y="66"/>
                </a:cubicBezTo>
                <a:cubicBezTo>
                  <a:pt x="580" y="65"/>
                  <a:pt x="592" y="64"/>
                  <a:pt x="591" y="63"/>
                </a:cubicBezTo>
                <a:cubicBezTo>
                  <a:pt x="591" y="62"/>
                  <a:pt x="597" y="55"/>
                  <a:pt x="599" y="55"/>
                </a:cubicBezTo>
                <a:cubicBezTo>
                  <a:pt x="609" y="51"/>
                  <a:pt x="615" y="46"/>
                  <a:pt x="615" y="45"/>
                </a:cubicBezTo>
                <a:cubicBezTo>
                  <a:pt x="615" y="41"/>
                  <a:pt x="597" y="44"/>
                  <a:pt x="588" y="45"/>
                </a:cubicBezTo>
                <a:cubicBezTo>
                  <a:pt x="586" y="46"/>
                  <a:pt x="588" y="43"/>
                  <a:pt x="588" y="43"/>
                </a:cubicBezTo>
                <a:cubicBezTo>
                  <a:pt x="592" y="39"/>
                  <a:pt x="604" y="39"/>
                  <a:pt x="604" y="38"/>
                </a:cubicBezTo>
                <a:cubicBezTo>
                  <a:pt x="603" y="36"/>
                  <a:pt x="637" y="26"/>
                  <a:pt x="636" y="24"/>
                </a:cubicBezTo>
                <a:cubicBezTo>
                  <a:pt x="635" y="22"/>
                  <a:pt x="636" y="19"/>
                  <a:pt x="630" y="19"/>
                </a:cubicBezTo>
                <a:cubicBezTo>
                  <a:pt x="627" y="17"/>
                  <a:pt x="622" y="20"/>
                  <a:pt x="619" y="18"/>
                </a:cubicBezTo>
                <a:cubicBezTo>
                  <a:pt x="618" y="16"/>
                  <a:pt x="616" y="12"/>
                  <a:pt x="614" y="10"/>
                </a:cubicBezTo>
                <a:cubicBezTo>
                  <a:pt x="612" y="9"/>
                  <a:pt x="592" y="18"/>
                  <a:pt x="590" y="17"/>
                </a:cubicBezTo>
                <a:cubicBezTo>
                  <a:pt x="587" y="15"/>
                  <a:pt x="597" y="12"/>
                  <a:pt x="597" y="8"/>
                </a:cubicBezTo>
                <a:cubicBezTo>
                  <a:pt x="598" y="6"/>
                  <a:pt x="590" y="5"/>
                  <a:pt x="586" y="6"/>
                </a:cubicBezTo>
                <a:cubicBezTo>
                  <a:pt x="586" y="6"/>
                  <a:pt x="566" y="4"/>
                  <a:pt x="565" y="4"/>
                </a:cubicBezTo>
                <a:cubicBezTo>
                  <a:pt x="559" y="3"/>
                  <a:pt x="544" y="0"/>
                  <a:pt x="543" y="4"/>
                </a:cubicBezTo>
                <a:cubicBezTo>
                  <a:pt x="542" y="4"/>
                  <a:pt x="560" y="14"/>
                  <a:pt x="559" y="15"/>
                </a:cubicBezTo>
                <a:cubicBezTo>
                  <a:pt x="553" y="17"/>
                  <a:pt x="540" y="8"/>
                  <a:pt x="536" y="6"/>
                </a:cubicBezTo>
                <a:cubicBezTo>
                  <a:pt x="529" y="4"/>
                  <a:pt x="511" y="8"/>
                  <a:pt x="510" y="8"/>
                </a:cubicBezTo>
                <a:cubicBezTo>
                  <a:pt x="509" y="9"/>
                  <a:pt x="495" y="12"/>
                  <a:pt x="494" y="13"/>
                </a:cubicBezTo>
                <a:cubicBezTo>
                  <a:pt x="493" y="14"/>
                  <a:pt x="493" y="19"/>
                  <a:pt x="494" y="21"/>
                </a:cubicBezTo>
                <a:cubicBezTo>
                  <a:pt x="495" y="23"/>
                  <a:pt x="505" y="28"/>
                  <a:pt x="504" y="30"/>
                </a:cubicBezTo>
                <a:cubicBezTo>
                  <a:pt x="480" y="19"/>
                  <a:pt x="480" y="19"/>
                  <a:pt x="480" y="19"/>
                </a:cubicBezTo>
                <a:cubicBezTo>
                  <a:pt x="476" y="19"/>
                  <a:pt x="471" y="25"/>
                  <a:pt x="470" y="27"/>
                </a:cubicBezTo>
                <a:cubicBezTo>
                  <a:pt x="469" y="28"/>
                  <a:pt x="484" y="30"/>
                  <a:pt x="483" y="31"/>
                </a:cubicBezTo>
                <a:cubicBezTo>
                  <a:pt x="481" y="33"/>
                  <a:pt x="466" y="29"/>
                  <a:pt x="463" y="29"/>
                </a:cubicBezTo>
                <a:cubicBezTo>
                  <a:pt x="451" y="28"/>
                  <a:pt x="442" y="38"/>
                  <a:pt x="441" y="39"/>
                </a:cubicBezTo>
                <a:cubicBezTo>
                  <a:pt x="441" y="41"/>
                  <a:pt x="463" y="41"/>
                  <a:pt x="462" y="42"/>
                </a:cubicBezTo>
                <a:cubicBezTo>
                  <a:pt x="462" y="44"/>
                  <a:pt x="451" y="48"/>
                  <a:pt x="451" y="49"/>
                </a:cubicBezTo>
                <a:cubicBezTo>
                  <a:pt x="451" y="50"/>
                  <a:pt x="474" y="52"/>
                  <a:pt x="474" y="54"/>
                </a:cubicBezTo>
                <a:cubicBezTo>
                  <a:pt x="474" y="55"/>
                  <a:pt x="460" y="54"/>
                  <a:pt x="460" y="56"/>
                </a:cubicBezTo>
                <a:cubicBezTo>
                  <a:pt x="460" y="57"/>
                  <a:pt x="475" y="60"/>
                  <a:pt x="477" y="61"/>
                </a:cubicBezTo>
                <a:cubicBezTo>
                  <a:pt x="480" y="61"/>
                  <a:pt x="503" y="59"/>
                  <a:pt x="504" y="62"/>
                </a:cubicBezTo>
                <a:cubicBezTo>
                  <a:pt x="504" y="65"/>
                  <a:pt x="478" y="63"/>
                  <a:pt x="478" y="66"/>
                </a:cubicBezTo>
                <a:cubicBezTo>
                  <a:pt x="479" y="69"/>
                  <a:pt x="471" y="64"/>
                  <a:pt x="466" y="65"/>
                </a:cubicBezTo>
                <a:cubicBezTo>
                  <a:pt x="461" y="66"/>
                  <a:pt x="456" y="62"/>
                  <a:pt x="453" y="60"/>
                </a:cubicBezTo>
                <a:cubicBezTo>
                  <a:pt x="447" y="57"/>
                  <a:pt x="444" y="43"/>
                  <a:pt x="438" y="44"/>
                </a:cubicBezTo>
                <a:cubicBezTo>
                  <a:pt x="434" y="44"/>
                  <a:pt x="425" y="46"/>
                  <a:pt x="424" y="47"/>
                </a:cubicBezTo>
                <a:cubicBezTo>
                  <a:pt x="421" y="50"/>
                  <a:pt x="416" y="66"/>
                  <a:pt x="417" y="68"/>
                </a:cubicBezTo>
                <a:cubicBezTo>
                  <a:pt x="418" y="70"/>
                  <a:pt x="420" y="79"/>
                  <a:pt x="422" y="81"/>
                </a:cubicBezTo>
                <a:cubicBezTo>
                  <a:pt x="423" y="82"/>
                  <a:pt x="437" y="82"/>
                  <a:pt x="438" y="83"/>
                </a:cubicBezTo>
                <a:cubicBezTo>
                  <a:pt x="440" y="84"/>
                  <a:pt x="426" y="88"/>
                  <a:pt x="428" y="90"/>
                </a:cubicBezTo>
                <a:cubicBezTo>
                  <a:pt x="429" y="91"/>
                  <a:pt x="437" y="100"/>
                  <a:pt x="439" y="101"/>
                </a:cubicBezTo>
                <a:cubicBezTo>
                  <a:pt x="441" y="103"/>
                  <a:pt x="462" y="101"/>
                  <a:pt x="464" y="102"/>
                </a:cubicBezTo>
                <a:cubicBezTo>
                  <a:pt x="467" y="102"/>
                  <a:pt x="475" y="103"/>
                  <a:pt x="478" y="103"/>
                </a:cubicBezTo>
                <a:cubicBezTo>
                  <a:pt x="480" y="103"/>
                  <a:pt x="462" y="108"/>
                  <a:pt x="460" y="108"/>
                </a:cubicBezTo>
                <a:cubicBezTo>
                  <a:pt x="460" y="110"/>
                  <a:pt x="470" y="114"/>
                  <a:pt x="470" y="115"/>
                </a:cubicBezTo>
                <a:cubicBezTo>
                  <a:pt x="467" y="119"/>
                  <a:pt x="448" y="124"/>
                  <a:pt x="449" y="123"/>
                </a:cubicBezTo>
                <a:close/>
                <a:moveTo>
                  <a:pt x="269" y="215"/>
                </a:moveTo>
                <a:cubicBezTo>
                  <a:pt x="277" y="217"/>
                  <a:pt x="277" y="212"/>
                  <a:pt x="288" y="206"/>
                </a:cubicBezTo>
                <a:cubicBezTo>
                  <a:pt x="293" y="205"/>
                  <a:pt x="293" y="199"/>
                  <a:pt x="299" y="196"/>
                </a:cubicBezTo>
                <a:cubicBezTo>
                  <a:pt x="304" y="194"/>
                  <a:pt x="300" y="189"/>
                  <a:pt x="306" y="187"/>
                </a:cubicBezTo>
                <a:cubicBezTo>
                  <a:pt x="313" y="181"/>
                  <a:pt x="311" y="176"/>
                  <a:pt x="312" y="172"/>
                </a:cubicBezTo>
                <a:cubicBezTo>
                  <a:pt x="314" y="167"/>
                  <a:pt x="309" y="161"/>
                  <a:pt x="303" y="163"/>
                </a:cubicBezTo>
                <a:cubicBezTo>
                  <a:pt x="300" y="163"/>
                  <a:pt x="297" y="157"/>
                  <a:pt x="293" y="159"/>
                </a:cubicBezTo>
                <a:cubicBezTo>
                  <a:pt x="290" y="160"/>
                  <a:pt x="288" y="148"/>
                  <a:pt x="284" y="149"/>
                </a:cubicBezTo>
                <a:cubicBezTo>
                  <a:pt x="281" y="150"/>
                  <a:pt x="276" y="141"/>
                  <a:pt x="274" y="142"/>
                </a:cubicBezTo>
                <a:cubicBezTo>
                  <a:pt x="270" y="144"/>
                  <a:pt x="264" y="150"/>
                  <a:pt x="263" y="153"/>
                </a:cubicBezTo>
                <a:cubicBezTo>
                  <a:pt x="261" y="160"/>
                  <a:pt x="257" y="157"/>
                  <a:pt x="257" y="163"/>
                </a:cubicBezTo>
                <a:cubicBezTo>
                  <a:pt x="257" y="166"/>
                  <a:pt x="256" y="172"/>
                  <a:pt x="260" y="177"/>
                </a:cubicBezTo>
                <a:cubicBezTo>
                  <a:pt x="263" y="183"/>
                  <a:pt x="263" y="192"/>
                  <a:pt x="252" y="198"/>
                </a:cubicBezTo>
                <a:cubicBezTo>
                  <a:pt x="247" y="201"/>
                  <a:pt x="247" y="209"/>
                  <a:pt x="248" y="214"/>
                </a:cubicBezTo>
                <a:cubicBezTo>
                  <a:pt x="250" y="220"/>
                  <a:pt x="262" y="213"/>
                  <a:pt x="269" y="215"/>
                </a:cubicBezTo>
                <a:close/>
                <a:moveTo>
                  <a:pt x="281" y="135"/>
                </a:moveTo>
                <a:cubicBezTo>
                  <a:pt x="286" y="139"/>
                  <a:pt x="292" y="130"/>
                  <a:pt x="301" y="130"/>
                </a:cubicBezTo>
                <a:cubicBezTo>
                  <a:pt x="311" y="130"/>
                  <a:pt x="313" y="121"/>
                  <a:pt x="320" y="121"/>
                </a:cubicBezTo>
                <a:cubicBezTo>
                  <a:pt x="325" y="118"/>
                  <a:pt x="330" y="115"/>
                  <a:pt x="331" y="114"/>
                </a:cubicBezTo>
                <a:cubicBezTo>
                  <a:pt x="334" y="112"/>
                  <a:pt x="330" y="107"/>
                  <a:pt x="336" y="105"/>
                </a:cubicBezTo>
                <a:cubicBezTo>
                  <a:pt x="338" y="104"/>
                  <a:pt x="336" y="101"/>
                  <a:pt x="339" y="100"/>
                </a:cubicBezTo>
                <a:cubicBezTo>
                  <a:pt x="346" y="96"/>
                  <a:pt x="346" y="87"/>
                  <a:pt x="338" y="90"/>
                </a:cubicBezTo>
                <a:cubicBezTo>
                  <a:pt x="333" y="91"/>
                  <a:pt x="325" y="97"/>
                  <a:pt x="315" y="99"/>
                </a:cubicBezTo>
                <a:cubicBezTo>
                  <a:pt x="309" y="100"/>
                  <a:pt x="306" y="107"/>
                  <a:pt x="301" y="108"/>
                </a:cubicBezTo>
                <a:cubicBezTo>
                  <a:pt x="293" y="110"/>
                  <a:pt x="293" y="116"/>
                  <a:pt x="292" y="118"/>
                </a:cubicBezTo>
                <a:cubicBezTo>
                  <a:pt x="290" y="121"/>
                  <a:pt x="290" y="125"/>
                  <a:pt x="284" y="127"/>
                </a:cubicBezTo>
                <a:cubicBezTo>
                  <a:pt x="279" y="129"/>
                  <a:pt x="275" y="132"/>
                  <a:pt x="281" y="135"/>
                </a:cubicBezTo>
                <a:close/>
                <a:moveTo>
                  <a:pt x="636" y="1000"/>
                </a:moveTo>
                <a:cubicBezTo>
                  <a:pt x="635" y="1000"/>
                  <a:pt x="633" y="999"/>
                  <a:pt x="632" y="999"/>
                </a:cubicBezTo>
                <a:cubicBezTo>
                  <a:pt x="630" y="999"/>
                  <a:pt x="629" y="1000"/>
                  <a:pt x="626" y="1001"/>
                </a:cubicBezTo>
                <a:cubicBezTo>
                  <a:pt x="623" y="1002"/>
                  <a:pt x="623" y="1006"/>
                  <a:pt x="623" y="1007"/>
                </a:cubicBezTo>
                <a:cubicBezTo>
                  <a:pt x="623" y="1010"/>
                  <a:pt x="624" y="1008"/>
                  <a:pt x="626" y="1010"/>
                </a:cubicBezTo>
                <a:cubicBezTo>
                  <a:pt x="630" y="1012"/>
                  <a:pt x="629" y="1010"/>
                  <a:pt x="631" y="1010"/>
                </a:cubicBezTo>
                <a:cubicBezTo>
                  <a:pt x="634" y="1010"/>
                  <a:pt x="633" y="1011"/>
                  <a:pt x="639" y="1010"/>
                </a:cubicBezTo>
                <a:cubicBezTo>
                  <a:pt x="641" y="1009"/>
                  <a:pt x="643" y="1006"/>
                  <a:pt x="643" y="1004"/>
                </a:cubicBezTo>
                <a:cubicBezTo>
                  <a:pt x="643" y="1000"/>
                  <a:pt x="639" y="1001"/>
                  <a:pt x="636" y="1000"/>
                </a:cubicBezTo>
                <a:close/>
                <a:moveTo>
                  <a:pt x="922" y="373"/>
                </a:moveTo>
                <a:cubicBezTo>
                  <a:pt x="922" y="375"/>
                  <a:pt x="924" y="377"/>
                  <a:pt x="924" y="378"/>
                </a:cubicBezTo>
                <a:cubicBezTo>
                  <a:pt x="924" y="381"/>
                  <a:pt x="931" y="388"/>
                  <a:pt x="931" y="390"/>
                </a:cubicBezTo>
                <a:cubicBezTo>
                  <a:pt x="931" y="391"/>
                  <a:pt x="935" y="397"/>
                  <a:pt x="936" y="398"/>
                </a:cubicBezTo>
                <a:cubicBezTo>
                  <a:pt x="939" y="399"/>
                  <a:pt x="946" y="397"/>
                  <a:pt x="947" y="400"/>
                </a:cubicBezTo>
                <a:cubicBezTo>
                  <a:pt x="949" y="404"/>
                  <a:pt x="939" y="403"/>
                  <a:pt x="939" y="404"/>
                </a:cubicBezTo>
                <a:cubicBezTo>
                  <a:pt x="934" y="409"/>
                  <a:pt x="935" y="416"/>
                  <a:pt x="935" y="419"/>
                </a:cubicBezTo>
                <a:cubicBezTo>
                  <a:pt x="936" y="421"/>
                  <a:pt x="940" y="417"/>
                  <a:pt x="941" y="419"/>
                </a:cubicBezTo>
                <a:cubicBezTo>
                  <a:pt x="942" y="423"/>
                  <a:pt x="931" y="427"/>
                  <a:pt x="932" y="430"/>
                </a:cubicBezTo>
                <a:cubicBezTo>
                  <a:pt x="934" y="434"/>
                  <a:pt x="937" y="430"/>
                  <a:pt x="940" y="430"/>
                </a:cubicBezTo>
                <a:cubicBezTo>
                  <a:pt x="944" y="432"/>
                  <a:pt x="946" y="427"/>
                  <a:pt x="949" y="427"/>
                </a:cubicBezTo>
                <a:cubicBezTo>
                  <a:pt x="950" y="427"/>
                  <a:pt x="954" y="427"/>
                  <a:pt x="956" y="426"/>
                </a:cubicBezTo>
                <a:cubicBezTo>
                  <a:pt x="957" y="425"/>
                  <a:pt x="962" y="426"/>
                  <a:pt x="963" y="425"/>
                </a:cubicBezTo>
                <a:cubicBezTo>
                  <a:pt x="963" y="424"/>
                  <a:pt x="968" y="424"/>
                  <a:pt x="969" y="423"/>
                </a:cubicBezTo>
                <a:cubicBezTo>
                  <a:pt x="969" y="421"/>
                  <a:pt x="976" y="418"/>
                  <a:pt x="977" y="416"/>
                </a:cubicBezTo>
                <a:cubicBezTo>
                  <a:pt x="977" y="415"/>
                  <a:pt x="976" y="411"/>
                  <a:pt x="977" y="410"/>
                </a:cubicBezTo>
                <a:cubicBezTo>
                  <a:pt x="977" y="408"/>
                  <a:pt x="971" y="408"/>
                  <a:pt x="972" y="406"/>
                </a:cubicBezTo>
                <a:cubicBezTo>
                  <a:pt x="972" y="405"/>
                  <a:pt x="967" y="404"/>
                  <a:pt x="967" y="402"/>
                </a:cubicBezTo>
                <a:cubicBezTo>
                  <a:pt x="967" y="400"/>
                  <a:pt x="964" y="399"/>
                  <a:pt x="964" y="397"/>
                </a:cubicBezTo>
                <a:cubicBezTo>
                  <a:pt x="964" y="395"/>
                  <a:pt x="962" y="395"/>
                  <a:pt x="962" y="393"/>
                </a:cubicBezTo>
                <a:cubicBezTo>
                  <a:pt x="962" y="392"/>
                  <a:pt x="960" y="390"/>
                  <a:pt x="960" y="388"/>
                </a:cubicBezTo>
                <a:cubicBezTo>
                  <a:pt x="960" y="387"/>
                  <a:pt x="957" y="387"/>
                  <a:pt x="957" y="386"/>
                </a:cubicBezTo>
                <a:cubicBezTo>
                  <a:pt x="957" y="385"/>
                  <a:pt x="953" y="382"/>
                  <a:pt x="953" y="381"/>
                </a:cubicBezTo>
                <a:cubicBezTo>
                  <a:pt x="953" y="379"/>
                  <a:pt x="951" y="380"/>
                  <a:pt x="951" y="377"/>
                </a:cubicBezTo>
                <a:cubicBezTo>
                  <a:pt x="950" y="375"/>
                  <a:pt x="958" y="373"/>
                  <a:pt x="957" y="366"/>
                </a:cubicBezTo>
                <a:cubicBezTo>
                  <a:pt x="956" y="364"/>
                  <a:pt x="945" y="366"/>
                  <a:pt x="944" y="364"/>
                </a:cubicBezTo>
                <a:cubicBezTo>
                  <a:pt x="944" y="363"/>
                  <a:pt x="951" y="360"/>
                  <a:pt x="950" y="359"/>
                </a:cubicBezTo>
                <a:cubicBezTo>
                  <a:pt x="950" y="357"/>
                  <a:pt x="951" y="352"/>
                  <a:pt x="953" y="353"/>
                </a:cubicBezTo>
                <a:cubicBezTo>
                  <a:pt x="956" y="353"/>
                  <a:pt x="962" y="351"/>
                  <a:pt x="958" y="347"/>
                </a:cubicBezTo>
                <a:cubicBezTo>
                  <a:pt x="957" y="346"/>
                  <a:pt x="955" y="347"/>
                  <a:pt x="955" y="347"/>
                </a:cubicBezTo>
                <a:cubicBezTo>
                  <a:pt x="954" y="348"/>
                  <a:pt x="954" y="348"/>
                  <a:pt x="954" y="348"/>
                </a:cubicBezTo>
                <a:cubicBezTo>
                  <a:pt x="952" y="349"/>
                  <a:pt x="952" y="349"/>
                  <a:pt x="952" y="349"/>
                </a:cubicBezTo>
                <a:cubicBezTo>
                  <a:pt x="951" y="349"/>
                  <a:pt x="950" y="349"/>
                  <a:pt x="949" y="349"/>
                </a:cubicBezTo>
                <a:cubicBezTo>
                  <a:pt x="944" y="351"/>
                  <a:pt x="944" y="351"/>
                  <a:pt x="944" y="351"/>
                </a:cubicBezTo>
                <a:cubicBezTo>
                  <a:pt x="943" y="352"/>
                  <a:pt x="945" y="355"/>
                  <a:pt x="944" y="356"/>
                </a:cubicBezTo>
                <a:cubicBezTo>
                  <a:pt x="937" y="356"/>
                  <a:pt x="937" y="356"/>
                  <a:pt x="937" y="356"/>
                </a:cubicBezTo>
                <a:cubicBezTo>
                  <a:pt x="936" y="357"/>
                  <a:pt x="936" y="360"/>
                  <a:pt x="934" y="361"/>
                </a:cubicBezTo>
                <a:cubicBezTo>
                  <a:pt x="933" y="362"/>
                  <a:pt x="929" y="358"/>
                  <a:pt x="929" y="359"/>
                </a:cubicBezTo>
                <a:cubicBezTo>
                  <a:pt x="928" y="360"/>
                  <a:pt x="921" y="358"/>
                  <a:pt x="921" y="359"/>
                </a:cubicBezTo>
                <a:cubicBezTo>
                  <a:pt x="920" y="360"/>
                  <a:pt x="914" y="355"/>
                  <a:pt x="913" y="365"/>
                </a:cubicBezTo>
                <a:cubicBezTo>
                  <a:pt x="918" y="373"/>
                  <a:pt x="918" y="373"/>
                  <a:pt x="918" y="373"/>
                </a:cubicBezTo>
                <a:lnTo>
                  <a:pt x="922" y="373"/>
                </a:lnTo>
                <a:close/>
                <a:moveTo>
                  <a:pt x="1497" y="63"/>
                </a:moveTo>
                <a:cubicBezTo>
                  <a:pt x="1508" y="69"/>
                  <a:pt x="1507" y="57"/>
                  <a:pt x="1511" y="51"/>
                </a:cubicBezTo>
                <a:cubicBezTo>
                  <a:pt x="1509" y="47"/>
                  <a:pt x="1509" y="47"/>
                  <a:pt x="1509" y="47"/>
                </a:cubicBezTo>
                <a:cubicBezTo>
                  <a:pt x="1502" y="43"/>
                  <a:pt x="1495" y="38"/>
                  <a:pt x="1496" y="53"/>
                </a:cubicBezTo>
                <a:cubicBezTo>
                  <a:pt x="1496" y="64"/>
                  <a:pt x="1491" y="57"/>
                  <a:pt x="1497" y="63"/>
                </a:cubicBezTo>
                <a:close/>
                <a:moveTo>
                  <a:pt x="1520" y="80"/>
                </a:moveTo>
                <a:cubicBezTo>
                  <a:pt x="1524" y="80"/>
                  <a:pt x="1524" y="80"/>
                  <a:pt x="1524" y="80"/>
                </a:cubicBezTo>
                <a:cubicBezTo>
                  <a:pt x="1523" y="83"/>
                  <a:pt x="1524" y="86"/>
                  <a:pt x="1524" y="89"/>
                </a:cubicBezTo>
                <a:cubicBezTo>
                  <a:pt x="1525" y="94"/>
                  <a:pt x="1549" y="91"/>
                  <a:pt x="1550" y="79"/>
                </a:cubicBezTo>
                <a:cubicBezTo>
                  <a:pt x="1544" y="80"/>
                  <a:pt x="1539" y="81"/>
                  <a:pt x="1533" y="82"/>
                </a:cubicBezTo>
                <a:cubicBezTo>
                  <a:pt x="1527" y="73"/>
                  <a:pt x="1526" y="54"/>
                  <a:pt x="1515" y="54"/>
                </a:cubicBezTo>
                <a:cubicBezTo>
                  <a:pt x="1511" y="58"/>
                  <a:pt x="1512" y="76"/>
                  <a:pt x="1520" y="80"/>
                </a:cubicBezTo>
                <a:close/>
                <a:moveTo>
                  <a:pt x="1765" y="162"/>
                </a:moveTo>
                <a:cubicBezTo>
                  <a:pt x="1763" y="163"/>
                  <a:pt x="1763" y="163"/>
                  <a:pt x="1763" y="163"/>
                </a:cubicBezTo>
                <a:cubicBezTo>
                  <a:pt x="1765" y="166"/>
                  <a:pt x="1769" y="168"/>
                  <a:pt x="1771" y="172"/>
                </a:cubicBezTo>
                <a:cubicBezTo>
                  <a:pt x="1785" y="174"/>
                  <a:pt x="1782" y="160"/>
                  <a:pt x="1780" y="150"/>
                </a:cubicBezTo>
                <a:cubicBezTo>
                  <a:pt x="1774" y="156"/>
                  <a:pt x="1766" y="136"/>
                  <a:pt x="1754" y="139"/>
                </a:cubicBezTo>
                <a:cubicBezTo>
                  <a:pt x="1750" y="144"/>
                  <a:pt x="1758" y="154"/>
                  <a:pt x="1760" y="162"/>
                </a:cubicBezTo>
                <a:cubicBezTo>
                  <a:pt x="1762" y="162"/>
                  <a:pt x="1764" y="162"/>
                  <a:pt x="1765" y="162"/>
                </a:cubicBezTo>
                <a:close/>
                <a:moveTo>
                  <a:pt x="1255" y="209"/>
                </a:moveTo>
                <a:cubicBezTo>
                  <a:pt x="1258" y="211"/>
                  <a:pt x="1260" y="209"/>
                  <a:pt x="1264" y="211"/>
                </a:cubicBezTo>
                <a:cubicBezTo>
                  <a:pt x="1265" y="213"/>
                  <a:pt x="1272" y="218"/>
                  <a:pt x="1272" y="218"/>
                </a:cubicBezTo>
                <a:cubicBezTo>
                  <a:pt x="1271" y="222"/>
                  <a:pt x="1283" y="222"/>
                  <a:pt x="1286" y="221"/>
                </a:cubicBezTo>
                <a:cubicBezTo>
                  <a:pt x="1293" y="221"/>
                  <a:pt x="1286" y="217"/>
                  <a:pt x="1283" y="209"/>
                </a:cubicBezTo>
                <a:cubicBezTo>
                  <a:pt x="1281" y="204"/>
                  <a:pt x="1280" y="195"/>
                  <a:pt x="1280" y="193"/>
                </a:cubicBezTo>
                <a:cubicBezTo>
                  <a:pt x="1280" y="188"/>
                  <a:pt x="1280" y="181"/>
                  <a:pt x="1289" y="177"/>
                </a:cubicBezTo>
                <a:cubicBezTo>
                  <a:pt x="1292" y="176"/>
                  <a:pt x="1291" y="166"/>
                  <a:pt x="1293" y="164"/>
                </a:cubicBezTo>
                <a:cubicBezTo>
                  <a:pt x="1296" y="161"/>
                  <a:pt x="1301" y="160"/>
                  <a:pt x="1301" y="158"/>
                </a:cubicBezTo>
                <a:cubicBezTo>
                  <a:pt x="1303" y="154"/>
                  <a:pt x="1307" y="152"/>
                  <a:pt x="1308" y="148"/>
                </a:cubicBezTo>
                <a:cubicBezTo>
                  <a:pt x="1308" y="146"/>
                  <a:pt x="1320" y="150"/>
                  <a:pt x="1320" y="147"/>
                </a:cubicBezTo>
                <a:cubicBezTo>
                  <a:pt x="1320" y="142"/>
                  <a:pt x="1324" y="137"/>
                  <a:pt x="1324" y="135"/>
                </a:cubicBezTo>
                <a:cubicBezTo>
                  <a:pt x="1323" y="131"/>
                  <a:pt x="1338" y="136"/>
                  <a:pt x="1336" y="132"/>
                </a:cubicBezTo>
                <a:cubicBezTo>
                  <a:pt x="1334" y="128"/>
                  <a:pt x="1349" y="128"/>
                  <a:pt x="1346" y="125"/>
                </a:cubicBezTo>
                <a:cubicBezTo>
                  <a:pt x="1344" y="123"/>
                  <a:pt x="1356" y="119"/>
                  <a:pt x="1354" y="117"/>
                </a:cubicBezTo>
                <a:cubicBezTo>
                  <a:pt x="1350" y="114"/>
                  <a:pt x="1357" y="110"/>
                  <a:pt x="1352" y="108"/>
                </a:cubicBezTo>
                <a:cubicBezTo>
                  <a:pt x="1346" y="104"/>
                  <a:pt x="1346" y="109"/>
                  <a:pt x="1339" y="108"/>
                </a:cubicBezTo>
                <a:cubicBezTo>
                  <a:pt x="1334" y="107"/>
                  <a:pt x="1338" y="113"/>
                  <a:pt x="1334" y="115"/>
                </a:cubicBezTo>
                <a:cubicBezTo>
                  <a:pt x="1333" y="115"/>
                  <a:pt x="1323" y="120"/>
                  <a:pt x="1321" y="121"/>
                </a:cubicBezTo>
                <a:cubicBezTo>
                  <a:pt x="1320" y="122"/>
                  <a:pt x="1308" y="121"/>
                  <a:pt x="1300" y="125"/>
                </a:cubicBezTo>
                <a:cubicBezTo>
                  <a:pt x="1298" y="125"/>
                  <a:pt x="1293" y="131"/>
                  <a:pt x="1292" y="131"/>
                </a:cubicBezTo>
                <a:cubicBezTo>
                  <a:pt x="1290" y="132"/>
                  <a:pt x="1289" y="137"/>
                  <a:pt x="1287" y="138"/>
                </a:cubicBezTo>
                <a:cubicBezTo>
                  <a:pt x="1285" y="139"/>
                  <a:pt x="1284" y="141"/>
                  <a:pt x="1282" y="143"/>
                </a:cubicBezTo>
                <a:cubicBezTo>
                  <a:pt x="1274" y="146"/>
                  <a:pt x="1274" y="146"/>
                  <a:pt x="1274" y="146"/>
                </a:cubicBezTo>
                <a:cubicBezTo>
                  <a:pt x="1270" y="149"/>
                  <a:pt x="1279" y="149"/>
                  <a:pt x="1276" y="153"/>
                </a:cubicBezTo>
                <a:cubicBezTo>
                  <a:pt x="1275" y="154"/>
                  <a:pt x="1272" y="157"/>
                  <a:pt x="1272" y="158"/>
                </a:cubicBezTo>
                <a:cubicBezTo>
                  <a:pt x="1270" y="160"/>
                  <a:pt x="1267" y="164"/>
                  <a:pt x="1266" y="166"/>
                </a:cubicBezTo>
                <a:cubicBezTo>
                  <a:pt x="1265" y="167"/>
                  <a:pt x="1267" y="174"/>
                  <a:pt x="1267" y="176"/>
                </a:cubicBezTo>
                <a:cubicBezTo>
                  <a:pt x="1266" y="179"/>
                  <a:pt x="1265" y="178"/>
                  <a:pt x="1264" y="181"/>
                </a:cubicBezTo>
                <a:cubicBezTo>
                  <a:pt x="1264" y="184"/>
                  <a:pt x="1256" y="181"/>
                  <a:pt x="1256" y="184"/>
                </a:cubicBezTo>
                <a:cubicBezTo>
                  <a:pt x="1256" y="191"/>
                  <a:pt x="1258" y="185"/>
                  <a:pt x="1260" y="190"/>
                </a:cubicBezTo>
                <a:cubicBezTo>
                  <a:pt x="1261" y="193"/>
                  <a:pt x="1257" y="191"/>
                  <a:pt x="1256" y="193"/>
                </a:cubicBezTo>
                <a:cubicBezTo>
                  <a:pt x="1254" y="196"/>
                  <a:pt x="1248" y="201"/>
                  <a:pt x="1249" y="203"/>
                </a:cubicBezTo>
                <a:cubicBezTo>
                  <a:pt x="1251" y="206"/>
                  <a:pt x="1253" y="206"/>
                  <a:pt x="1255" y="209"/>
                </a:cubicBezTo>
                <a:close/>
                <a:moveTo>
                  <a:pt x="1789" y="167"/>
                </a:moveTo>
                <a:cubicBezTo>
                  <a:pt x="1789" y="166"/>
                  <a:pt x="1789" y="166"/>
                  <a:pt x="1789" y="166"/>
                </a:cubicBezTo>
                <a:cubicBezTo>
                  <a:pt x="1788" y="169"/>
                  <a:pt x="1787" y="173"/>
                  <a:pt x="1788" y="176"/>
                </a:cubicBezTo>
                <a:cubicBezTo>
                  <a:pt x="1803" y="182"/>
                  <a:pt x="1793" y="159"/>
                  <a:pt x="1789" y="167"/>
                </a:cubicBezTo>
                <a:close/>
                <a:moveTo>
                  <a:pt x="1248" y="225"/>
                </a:moveTo>
                <a:cubicBezTo>
                  <a:pt x="1248" y="224"/>
                  <a:pt x="1248" y="224"/>
                  <a:pt x="1248" y="224"/>
                </a:cubicBezTo>
                <a:cubicBezTo>
                  <a:pt x="1247" y="227"/>
                  <a:pt x="1247" y="231"/>
                  <a:pt x="1247" y="234"/>
                </a:cubicBezTo>
                <a:cubicBezTo>
                  <a:pt x="1263" y="240"/>
                  <a:pt x="1253" y="217"/>
                  <a:pt x="1248" y="225"/>
                </a:cubicBezTo>
                <a:close/>
                <a:moveTo>
                  <a:pt x="729" y="9"/>
                </a:moveTo>
                <a:cubicBezTo>
                  <a:pt x="730" y="10"/>
                  <a:pt x="732" y="12"/>
                  <a:pt x="733" y="12"/>
                </a:cubicBezTo>
                <a:cubicBezTo>
                  <a:pt x="734" y="11"/>
                  <a:pt x="734" y="12"/>
                  <a:pt x="734" y="12"/>
                </a:cubicBezTo>
                <a:cubicBezTo>
                  <a:pt x="735" y="11"/>
                  <a:pt x="736" y="13"/>
                  <a:pt x="737" y="13"/>
                </a:cubicBezTo>
                <a:cubicBezTo>
                  <a:pt x="739" y="13"/>
                  <a:pt x="740" y="13"/>
                  <a:pt x="742" y="13"/>
                </a:cubicBezTo>
                <a:cubicBezTo>
                  <a:pt x="744" y="13"/>
                  <a:pt x="746" y="9"/>
                  <a:pt x="748" y="9"/>
                </a:cubicBezTo>
                <a:cubicBezTo>
                  <a:pt x="749" y="9"/>
                  <a:pt x="749" y="9"/>
                  <a:pt x="750" y="9"/>
                </a:cubicBezTo>
                <a:cubicBezTo>
                  <a:pt x="750" y="9"/>
                  <a:pt x="750" y="7"/>
                  <a:pt x="749" y="6"/>
                </a:cubicBezTo>
                <a:cubicBezTo>
                  <a:pt x="749" y="5"/>
                  <a:pt x="746" y="5"/>
                  <a:pt x="745" y="5"/>
                </a:cubicBezTo>
                <a:cubicBezTo>
                  <a:pt x="743" y="5"/>
                  <a:pt x="743" y="5"/>
                  <a:pt x="742" y="6"/>
                </a:cubicBezTo>
                <a:cubicBezTo>
                  <a:pt x="741" y="7"/>
                  <a:pt x="741" y="9"/>
                  <a:pt x="740" y="9"/>
                </a:cubicBezTo>
                <a:cubicBezTo>
                  <a:pt x="739" y="8"/>
                  <a:pt x="738" y="4"/>
                  <a:pt x="737" y="7"/>
                </a:cubicBezTo>
                <a:cubicBezTo>
                  <a:pt x="737" y="7"/>
                  <a:pt x="736" y="6"/>
                  <a:pt x="736" y="6"/>
                </a:cubicBezTo>
                <a:cubicBezTo>
                  <a:pt x="736" y="6"/>
                  <a:pt x="736" y="6"/>
                  <a:pt x="736" y="6"/>
                </a:cubicBezTo>
                <a:cubicBezTo>
                  <a:pt x="735" y="7"/>
                  <a:pt x="734" y="6"/>
                  <a:pt x="734" y="6"/>
                </a:cubicBezTo>
                <a:cubicBezTo>
                  <a:pt x="734" y="6"/>
                  <a:pt x="734" y="7"/>
                  <a:pt x="733" y="8"/>
                </a:cubicBezTo>
                <a:cubicBezTo>
                  <a:pt x="733" y="8"/>
                  <a:pt x="732" y="8"/>
                  <a:pt x="731" y="7"/>
                </a:cubicBezTo>
                <a:cubicBezTo>
                  <a:pt x="731" y="8"/>
                  <a:pt x="729" y="8"/>
                  <a:pt x="729" y="8"/>
                </a:cubicBezTo>
                <a:cubicBezTo>
                  <a:pt x="728" y="8"/>
                  <a:pt x="729" y="8"/>
                  <a:pt x="729" y="9"/>
                </a:cubicBezTo>
                <a:close/>
                <a:moveTo>
                  <a:pt x="501" y="589"/>
                </a:moveTo>
                <a:cubicBezTo>
                  <a:pt x="488" y="589"/>
                  <a:pt x="492" y="598"/>
                  <a:pt x="492" y="602"/>
                </a:cubicBezTo>
                <a:cubicBezTo>
                  <a:pt x="493" y="607"/>
                  <a:pt x="513" y="605"/>
                  <a:pt x="515" y="605"/>
                </a:cubicBezTo>
                <a:cubicBezTo>
                  <a:pt x="524" y="603"/>
                  <a:pt x="543" y="607"/>
                  <a:pt x="540" y="602"/>
                </a:cubicBezTo>
                <a:cubicBezTo>
                  <a:pt x="532" y="590"/>
                  <a:pt x="509" y="589"/>
                  <a:pt x="501" y="589"/>
                </a:cubicBezTo>
                <a:close/>
                <a:moveTo>
                  <a:pt x="906" y="419"/>
                </a:moveTo>
                <a:cubicBezTo>
                  <a:pt x="906" y="420"/>
                  <a:pt x="908" y="422"/>
                  <a:pt x="908" y="422"/>
                </a:cubicBezTo>
                <a:cubicBezTo>
                  <a:pt x="910" y="422"/>
                  <a:pt x="912" y="422"/>
                  <a:pt x="914" y="422"/>
                </a:cubicBezTo>
                <a:cubicBezTo>
                  <a:pt x="917" y="422"/>
                  <a:pt x="916" y="422"/>
                  <a:pt x="918" y="421"/>
                </a:cubicBezTo>
                <a:cubicBezTo>
                  <a:pt x="919" y="420"/>
                  <a:pt x="919" y="418"/>
                  <a:pt x="920" y="418"/>
                </a:cubicBezTo>
                <a:cubicBezTo>
                  <a:pt x="921" y="416"/>
                  <a:pt x="921" y="416"/>
                  <a:pt x="921" y="416"/>
                </a:cubicBezTo>
                <a:cubicBezTo>
                  <a:pt x="924" y="415"/>
                  <a:pt x="924" y="415"/>
                  <a:pt x="926" y="415"/>
                </a:cubicBezTo>
                <a:cubicBezTo>
                  <a:pt x="928" y="414"/>
                  <a:pt x="928" y="414"/>
                  <a:pt x="928" y="414"/>
                </a:cubicBezTo>
                <a:cubicBezTo>
                  <a:pt x="929" y="413"/>
                  <a:pt x="929" y="413"/>
                  <a:pt x="930" y="412"/>
                </a:cubicBezTo>
                <a:cubicBezTo>
                  <a:pt x="930" y="409"/>
                  <a:pt x="930" y="409"/>
                  <a:pt x="930" y="409"/>
                </a:cubicBezTo>
                <a:cubicBezTo>
                  <a:pt x="932" y="406"/>
                  <a:pt x="932" y="406"/>
                  <a:pt x="932" y="406"/>
                </a:cubicBezTo>
                <a:cubicBezTo>
                  <a:pt x="931" y="402"/>
                  <a:pt x="931" y="402"/>
                  <a:pt x="931" y="402"/>
                </a:cubicBezTo>
                <a:cubicBezTo>
                  <a:pt x="929" y="398"/>
                  <a:pt x="929" y="398"/>
                  <a:pt x="929" y="398"/>
                </a:cubicBezTo>
                <a:cubicBezTo>
                  <a:pt x="927" y="395"/>
                  <a:pt x="927" y="395"/>
                  <a:pt x="927" y="395"/>
                </a:cubicBezTo>
                <a:cubicBezTo>
                  <a:pt x="925" y="388"/>
                  <a:pt x="925" y="388"/>
                  <a:pt x="925" y="388"/>
                </a:cubicBezTo>
                <a:cubicBezTo>
                  <a:pt x="924" y="387"/>
                  <a:pt x="920" y="387"/>
                  <a:pt x="919" y="387"/>
                </a:cubicBezTo>
                <a:cubicBezTo>
                  <a:pt x="914" y="390"/>
                  <a:pt x="914" y="390"/>
                  <a:pt x="914" y="390"/>
                </a:cubicBezTo>
                <a:cubicBezTo>
                  <a:pt x="912" y="393"/>
                  <a:pt x="912" y="393"/>
                  <a:pt x="912" y="393"/>
                </a:cubicBezTo>
                <a:cubicBezTo>
                  <a:pt x="911" y="395"/>
                  <a:pt x="907" y="393"/>
                  <a:pt x="905" y="395"/>
                </a:cubicBezTo>
                <a:cubicBezTo>
                  <a:pt x="904" y="396"/>
                  <a:pt x="906" y="401"/>
                  <a:pt x="906" y="401"/>
                </a:cubicBezTo>
                <a:cubicBezTo>
                  <a:pt x="906" y="404"/>
                  <a:pt x="906" y="404"/>
                  <a:pt x="906" y="404"/>
                </a:cubicBezTo>
                <a:cubicBezTo>
                  <a:pt x="906" y="407"/>
                  <a:pt x="906" y="407"/>
                  <a:pt x="906" y="407"/>
                </a:cubicBezTo>
                <a:cubicBezTo>
                  <a:pt x="904" y="407"/>
                  <a:pt x="904" y="407"/>
                  <a:pt x="904" y="407"/>
                </a:cubicBezTo>
                <a:cubicBezTo>
                  <a:pt x="902" y="413"/>
                  <a:pt x="902" y="413"/>
                  <a:pt x="902" y="413"/>
                </a:cubicBezTo>
                <a:cubicBezTo>
                  <a:pt x="903" y="417"/>
                  <a:pt x="903" y="417"/>
                  <a:pt x="903" y="417"/>
                </a:cubicBezTo>
                <a:lnTo>
                  <a:pt x="906" y="419"/>
                </a:lnTo>
                <a:close/>
                <a:moveTo>
                  <a:pt x="1004" y="89"/>
                </a:moveTo>
                <a:cubicBezTo>
                  <a:pt x="1009" y="95"/>
                  <a:pt x="1004" y="100"/>
                  <a:pt x="999" y="102"/>
                </a:cubicBezTo>
                <a:cubicBezTo>
                  <a:pt x="998" y="103"/>
                  <a:pt x="998" y="103"/>
                  <a:pt x="999" y="103"/>
                </a:cubicBezTo>
                <a:cubicBezTo>
                  <a:pt x="999" y="104"/>
                  <a:pt x="999" y="104"/>
                  <a:pt x="999" y="104"/>
                </a:cubicBezTo>
                <a:cubicBezTo>
                  <a:pt x="1002" y="104"/>
                  <a:pt x="1005" y="104"/>
                  <a:pt x="1008" y="104"/>
                </a:cubicBezTo>
                <a:cubicBezTo>
                  <a:pt x="1004" y="107"/>
                  <a:pt x="1002" y="110"/>
                  <a:pt x="1003" y="115"/>
                </a:cubicBezTo>
                <a:cubicBezTo>
                  <a:pt x="1005" y="115"/>
                  <a:pt x="1007" y="116"/>
                  <a:pt x="1008" y="116"/>
                </a:cubicBezTo>
                <a:cubicBezTo>
                  <a:pt x="1008" y="119"/>
                  <a:pt x="1004" y="119"/>
                  <a:pt x="1001" y="119"/>
                </a:cubicBezTo>
                <a:cubicBezTo>
                  <a:pt x="1002" y="123"/>
                  <a:pt x="1003" y="129"/>
                  <a:pt x="1006" y="132"/>
                </a:cubicBezTo>
                <a:cubicBezTo>
                  <a:pt x="1018" y="131"/>
                  <a:pt x="1013" y="108"/>
                  <a:pt x="1021" y="104"/>
                </a:cubicBezTo>
                <a:cubicBezTo>
                  <a:pt x="1023" y="108"/>
                  <a:pt x="1023" y="110"/>
                  <a:pt x="1024" y="114"/>
                </a:cubicBezTo>
                <a:cubicBezTo>
                  <a:pt x="1025" y="118"/>
                  <a:pt x="1023" y="125"/>
                  <a:pt x="1030" y="122"/>
                </a:cubicBezTo>
                <a:cubicBezTo>
                  <a:pt x="1033" y="121"/>
                  <a:pt x="1034" y="104"/>
                  <a:pt x="1033" y="100"/>
                </a:cubicBezTo>
                <a:cubicBezTo>
                  <a:pt x="1031" y="97"/>
                  <a:pt x="1028" y="97"/>
                  <a:pt x="1026" y="95"/>
                </a:cubicBezTo>
                <a:cubicBezTo>
                  <a:pt x="1022" y="91"/>
                  <a:pt x="1024" y="95"/>
                  <a:pt x="1022" y="87"/>
                </a:cubicBezTo>
                <a:cubicBezTo>
                  <a:pt x="1021" y="82"/>
                  <a:pt x="1022" y="80"/>
                  <a:pt x="1018" y="76"/>
                </a:cubicBezTo>
                <a:cubicBezTo>
                  <a:pt x="1015" y="73"/>
                  <a:pt x="1011" y="76"/>
                  <a:pt x="1011" y="70"/>
                </a:cubicBezTo>
                <a:cubicBezTo>
                  <a:pt x="1008" y="70"/>
                  <a:pt x="1005" y="71"/>
                  <a:pt x="1002" y="72"/>
                </a:cubicBezTo>
                <a:cubicBezTo>
                  <a:pt x="1002" y="74"/>
                  <a:pt x="1002" y="76"/>
                  <a:pt x="1002" y="78"/>
                </a:cubicBezTo>
                <a:cubicBezTo>
                  <a:pt x="1002" y="77"/>
                  <a:pt x="1001" y="76"/>
                  <a:pt x="1000" y="76"/>
                </a:cubicBezTo>
                <a:cubicBezTo>
                  <a:pt x="997" y="79"/>
                  <a:pt x="996" y="86"/>
                  <a:pt x="990" y="86"/>
                </a:cubicBezTo>
                <a:cubicBezTo>
                  <a:pt x="993" y="91"/>
                  <a:pt x="1000" y="85"/>
                  <a:pt x="1004" y="89"/>
                </a:cubicBezTo>
                <a:close/>
                <a:moveTo>
                  <a:pt x="1022" y="66"/>
                </a:moveTo>
                <a:cubicBezTo>
                  <a:pt x="1022" y="77"/>
                  <a:pt x="1023" y="76"/>
                  <a:pt x="1030" y="79"/>
                </a:cubicBezTo>
                <a:cubicBezTo>
                  <a:pt x="1033" y="80"/>
                  <a:pt x="1032" y="82"/>
                  <a:pt x="1035" y="83"/>
                </a:cubicBezTo>
                <a:cubicBezTo>
                  <a:pt x="1037" y="84"/>
                  <a:pt x="1041" y="83"/>
                  <a:pt x="1043" y="83"/>
                </a:cubicBezTo>
                <a:cubicBezTo>
                  <a:pt x="1043" y="79"/>
                  <a:pt x="1042" y="78"/>
                  <a:pt x="1042" y="75"/>
                </a:cubicBezTo>
                <a:cubicBezTo>
                  <a:pt x="1042" y="68"/>
                  <a:pt x="1047" y="67"/>
                  <a:pt x="1049" y="62"/>
                </a:cubicBezTo>
                <a:cubicBezTo>
                  <a:pt x="1043" y="60"/>
                  <a:pt x="1043" y="66"/>
                  <a:pt x="1039" y="65"/>
                </a:cubicBezTo>
                <a:cubicBezTo>
                  <a:pt x="1035" y="65"/>
                  <a:pt x="1036" y="59"/>
                  <a:pt x="1031" y="59"/>
                </a:cubicBezTo>
                <a:cubicBezTo>
                  <a:pt x="1031" y="63"/>
                  <a:pt x="1029" y="65"/>
                  <a:pt x="1026" y="65"/>
                </a:cubicBezTo>
                <a:cubicBezTo>
                  <a:pt x="1026" y="64"/>
                  <a:pt x="1024" y="63"/>
                  <a:pt x="1024" y="61"/>
                </a:cubicBezTo>
                <a:cubicBezTo>
                  <a:pt x="1023" y="61"/>
                  <a:pt x="1022" y="61"/>
                  <a:pt x="1021" y="61"/>
                </a:cubicBezTo>
                <a:cubicBezTo>
                  <a:pt x="1021" y="63"/>
                  <a:pt x="1021" y="66"/>
                  <a:pt x="1021" y="68"/>
                </a:cubicBezTo>
                <a:lnTo>
                  <a:pt x="1022" y="66"/>
                </a:lnTo>
                <a:close/>
                <a:moveTo>
                  <a:pt x="1657" y="709"/>
                </a:moveTo>
                <a:cubicBezTo>
                  <a:pt x="1662" y="708"/>
                  <a:pt x="1672" y="712"/>
                  <a:pt x="1674" y="708"/>
                </a:cubicBezTo>
                <a:cubicBezTo>
                  <a:pt x="1675" y="706"/>
                  <a:pt x="1675" y="699"/>
                  <a:pt x="1672" y="699"/>
                </a:cubicBezTo>
                <a:cubicBezTo>
                  <a:pt x="1671" y="698"/>
                  <a:pt x="1670" y="701"/>
                  <a:pt x="1667" y="702"/>
                </a:cubicBezTo>
                <a:cubicBezTo>
                  <a:pt x="1665" y="702"/>
                  <a:pt x="1661" y="703"/>
                  <a:pt x="1660" y="703"/>
                </a:cubicBezTo>
                <a:cubicBezTo>
                  <a:pt x="1658" y="703"/>
                  <a:pt x="1651" y="702"/>
                  <a:pt x="1650" y="703"/>
                </a:cubicBezTo>
                <a:cubicBezTo>
                  <a:pt x="1648" y="703"/>
                  <a:pt x="1645" y="705"/>
                  <a:pt x="1644" y="706"/>
                </a:cubicBezTo>
                <a:cubicBezTo>
                  <a:pt x="1643" y="707"/>
                  <a:pt x="1641" y="714"/>
                  <a:pt x="1640" y="715"/>
                </a:cubicBezTo>
                <a:cubicBezTo>
                  <a:pt x="1639" y="716"/>
                  <a:pt x="1638" y="719"/>
                  <a:pt x="1638" y="721"/>
                </a:cubicBezTo>
                <a:cubicBezTo>
                  <a:pt x="1638" y="722"/>
                  <a:pt x="1636" y="725"/>
                  <a:pt x="1636" y="727"/>
                </a:cubicBezTo>
                <a:cubicBezTo>
                  <a:pt x="1637" y="728"/>
                  <a:pt x="1640" y="730"/>
                  <a:pt x="1641" y="731"/>
                </a:cubicBezTo>
                <a:cubicBezTo>
                  <a:pt x="1642" y="732"/>
                  <a:pt x="1640" y="735"/>
                  <a:pt x="1640" y="737"/>
                </a:cubicBezTo>
                <a:cubicBezTo>
                  <a:pt x="1641" y="738"/>
                  <a:pt x="1644" y="743"/>
                  <a:pt x="1646" y="743"/>
                </a:cubicBezTo>
                <a:cubicBezTo>
                  <a:pt x="1650" y="743"/>
                  <a:pt x="1648" y="734"/>
                  <a:pt x="1650" y="734"/>
                </a:cubicBezTo>
                <a:cubicBezTo>
                  <a:pt x="1652" y="734"/>
                  <a:pt x="1658" y="739"/>
                  <a:pt x="1658" y="739"/>
                </a:cubicBezTo>
                <a:cubicBezTo>
                  <a:pt x="1660" y="740"/>
                  <a:pt x="1664" y="737"/>
                  <a:pt x="1664" y="736"/>
                </a:cubicBezTo>
                <a:cubicBezTo>
                  <a:pt x="1666" y="734"/>
                  <a:pt x="1664" y="731"/>
                  <a:pt x="1664" y="731"/>
                </a:cubicBezTo>
                <a:cubicBezTo>
                  <a:pt x="1662" y="729"/>
                  <a:pt x="1667" y="728"/>
                  <a:pt x="1667" y="726"/>
                </a:cubicBezTo>
                <a:cubicBezTo>
                  <a:pt x="1667" y="724"/>
                  <a:pt x="1658" y="723"/>
                  <a:pt x="1658" y="722"/>
                </a:cubicBezTo>
                <a:cubicBezTo>
                  <a:pt x="1657" y="721"/>
                  <a:pt x="1659" y="719"/>
                  <a:pt x="1661" y="719"/>
                </a:cubicBezTo>
                <a:cubicBezTo>
                  <a:pt x="1663" y="719"/>
                  <a:pt x="1669" y="720"/>
                  <a:pt x="1669" y="719"/>
                </a:cubicBezTo>
                <a:cubicBezTo>
                  <a:pt x="1669" y="717"/>
                  <a:pt x="1668" y="717"/>
                  <a:pt x="1667" y="716"/>
                </a:cubicBezTo>
                <a:cubicBezTo>
                  <a:pt x="1666" y="714"/>
                  <a:pt x="1666" y="714"/>
                  <a:pt x="1666" y="714"/>
                </a:cubicBezTo>
                <a:cubicBezTo>
                  <a:pt x="1666" y="713"/>
                  <a:pt x="1655" y="712"/>
                  <a:pt x="1656" y="710"/>
                </a:cubicBezTo>
                <a:cubicBezTo>
                  <a:pt x="1656" y="710"/>
                  <a:pt x="1656" y="709"/>
                  <a:pt x="1657" y="709"/>
                </a:cubicBezTo>
                <a:close/>
                <a:moveTo>
                  <a:pt x="1685" y="720"/>
                </a:moveTo>
                <a:cubicBezTo>
                  <a:pt x="1685" y="720"/>
                  <a:pt x="1685" y="720"/>
                  <a:pt x="1685" y="720"/>
                </a:cubicBezTo>
                <a:cubicBezTo>
                  <a:pt x="1684" y="720"/>
                  <a:pt x="1684" y="720"/>
                  <a:pt x="1684" y="720"/>
                </a:cubicBezTo>
                <a:lnTo>
                  <a:pt x="1685" y="720"/>
                </a:lnTo>
                <a:close/>
                <a:moveTo>
                  <a:pt x="1691" y="618"/>
                </a:moveTo>
                <a:cubicBezTo>
                  <a:pt x="1692" y="618"/>
                  <a:pt x="1692" y="618"/>
                  <a:pt x="1692" y="618"/>
                </a:cubicBezTo>
                <a:cubicBezTo>
                  <a:pt x="1696" y="620"/>
                  <a:pt x="1695" y="622"/>
                  <a:pt x="1696" y="626"/>
                </a:cubicBezTo>
                <a:cubicBezTo>
                  <a:pt x="1696" y="628"/>
                  <a:pt x="1699" y="644"/>
                  <a:pt x="1705" y="639"/>
                </a:cubicBezTo>
                <a:cubicBezTo>
                  <a:pt x="1707" y="638"/>
                  <a:pt x="1706" y="627"/>
                  <a:pt x="1706" y="625"/>
                </a:cubicBezTo>
                <a:cubicBezTo>
                  <a:pt x="1704" y="618"/>
                  <a:pt x="1698" y="613"/>
                  <a:pt x="1692" y="610"/>
                </a:cubicBezTo>
                <a:cubicBezTo>
                  <a:pt x="1691" y="613"/>
                  <a:pt x="1691" y="616"/>
                  <a:pt x="1691" y="618"/>
                </a:cubicBezTo>
                <a:close/>
                <a:moveTo>
                  <a:pt x="1724" y="696"/>
                </a:moveTo>
                <a:cubicBezTo>
                  <a:pt x="1725" y="687"/>
                  <a:pt x="1720" y="680"/>
                  <a:pt x="1712" y="687"/>
                </a:cubicBezTo>
                <a:cubicBezTo>
                  <a:pt x="1713" y="688"/>
                  <a:pt x="1714" y="689"/>
                  <a:pt x="1715" y="690"/>
                </a:cubicBezTo>
                <a:cubicBezTo>
                  <a:pt x="1716" y="696"/>
                  <a:pt x="1717" y="697"/>
                  <a:pt x="1724" y="696"/>
                </a:cubicBezTo>
                <a:close/>
                <a:moveTo>
                  <a:pt x="1828" y="736"/>
                </a:moveTo>
                <a:cubicBezTo>
                  <a:pt x="1828" y="735"/>
                  <a:pt x="1823" y="721"/>
                  <a:pt x="1819" y="721"/>
                </a:cubicBezTo>
                <a:cubicBezTo>
                  <a:pt x="1813" y="722"/>
                  <a:pt x="1821" y="728"/>
                  <a:pt x="1820" y="730"/>
                </a:cubicBezTo>
                <a:cubicBezTo>
                  <a:pt x="1821" y="733"/>
                  <a:pt x="1797" y="738"/>
                  <a:pt x="1797" y="736"/>
                </a:cubicBezTo>
                <a:cubicBezTo>
                  <a:pt x="1797" y="733"/>
                  <a:pt x="1794" y="734"/>
                  <a:pt x="1792" y="734"/>
                </a:cubicBezTo>
                <a:cubicBezTo>
                  <a:pt x="1791" y="734"/>
                  <a:pt x="1791" y="734"/>
                  <a:pt x="1791" y="734"/>
                </a:cubicBezTo>
                <a:cubicBezTo>
                  <a:pt x="1789" y="733"/>
                  <a:pt x="1789" y="733"/>
                  <a:pt x="1789" y="733"/>
                </a:cubicBezTo>
                <a:cubicBezTo>
                  <a:pt x="1789" y="732"/>
                  <a:pt x="1789" y="729"/>
                  <a:pt x="1786" y="729"/>
                </a:cubicBezTo>
                <a:cubicBezTo>
                  <a:pt x="1778" y="727"/>
                  <a:pt x="1778" y="727"/>
                  <a:pt x="1778" y="727"/>
                </a:cubicBezTo>
                <a:cubicBezTo>
                  <a:pt x="1776" y="727"/>
                  <a:pt x="1775" y="725"/>
                  <a:pt x="1773" y="725"/>
                </a:cubicBezTo>
                <a:cubicBezTo>
                  <a:pt x="1771" y="725"/>
                  <a:pt x="1770" y="724"/>
                  <a:pt x="1768" y="724"/>
                </a:cubicBezTo>
                <a:cubicBezTo>
                  <a:pt x="1767" y="724"/>
                  <a:pt x="1767" y="721"/>
                  <a:pt x="1766" y="721"/>
                </a:cubicBezTo>
                <a:cubicBezTo>
                  <a:pt x="1763" y="721"/>
                  <a:pt x="1765" y="720"/>
                  <a:pt x="1762" y="720"/>
                </a:cubicBezTo>
                <a:cubicBezTo>
                  <a:pt x="1760" y="720"/>
                  <a:pt x="1760" y="720"/>
                  <a:pt x="1757" y="720"/>
                </a:cubicBezTo>
                <a:cubicBezTo>
                  <a:pt x="1756" y="720"/>
                  <a:pt x="1754" y="719"/>
                  <a:pt x="1753" y="719"/>
                </a:cubicBezTo>
                <a:cubicBezTo>
                  <a:pt x="1751" y="719"/>
                  <a:pt x="1751" y="718"/>
                  <a:pt x="1749" y="717"/>
                </a:cubicBezTo>
                <a:cubicBezTo>
                  <a:pt x="1748" y="716"/>
                  <a:pt x="1748" y="716"/>
                  <a:pt x="1748" y="716"/>
                </a:cubicBezTo>
                <a:cubicBezTo>
                  <a:pt x="1744" y="715"/>
                  <a:pt x="1744" y="715"/>
                  <a:pt x="1744" y="715"/>
                </a:cubicBezTo>
                <a:cubicBezTo>
                  <a:pt x="1741" y="715"/>
                  <a:pt x="1741" y="715"/>
                  <a:pt x="1741" y="715"/>
                </a:cubicBezTo>
                <a:cubicBezTo>
                  <a:pt x="1739" y="716"/>
                  <a:pt x="1739" y="716"/>
                  <a:pt x="1739" y="716"/>
                </a:cubicBezTo>
                <a:cubicBezTo>
                  <a:pt x="1737" y="716"/>
                  <a:pt x="1738" y="714"/>
                  <a:pt x="1736" y="714"/>
                </a:cubicBezTo>
                <a:cubicBezTo>
                  <a:pt x="1735" y="714"/>
                  <a:pt x="1735" y="712"/>
                  <a:pt x="1734" y="712"/>
                </a:cubicBezTo>
                <a:cubicBezTo>
                  <a:pt x="1732" y="712"/>
                  <a:pt x="1731" y="712"/>
                  <a:pt x="1729" y="712"/>
                </a:cubicBezTo>
                <a:cubicBezTo>
                  <a:pt x="1727" y="712"/>
                  <a:pt x="1728" y="715"/>
                  <a:pt x="1727" y="716"/>
                </a:cubicBezTo>
                <a:cubicBezTo>
                  <a:pt x="1727" y="718"/>
                  <a:pt x="1730" y="717"/>
                  <a:pt x="1731" y="718"/>
                </a:cubicBezTo>
                <a:cubicBezTo>
                  <a:pt x="1732" y="719"/>
                  <a:pt x="1733" y="719"/>
                  <a:pt x="1733" y="720"/>
                </a:cubicBezTo>
                <a:cubicBezTo>
                  <a:pt x="1732" y="722"/>
                  <a:pt x="1733" y="725"/>
                  <a:pt x="1732" y="725"/>
                </a:cubicBezTo>
                <a:cubicBezTo>
                  <a:pt x="1730" y="725"/>
                  <a:pt x="1726" y="721"/>
                  <a:pt x="1725" y="721"/>
                </a:cubicBezTo>
                <a:cubicBezTo>
                  <a:pt x="1724" y="721"/>
                  <a:pt x="1721" y="711"/>
                  <a:pt x="1720" y="711"/>
                </a:cubicBezTo>
                <a:cubicBezTo>
                  <a:pt x="1718" y="711"/>
                  <a:pt x="1718" y="711"/>
                  <a:pt x="1716" y="711"/>
                </a:cubicBezTo>
                <a:cubicBezTo>
                  <a:pt x="1713" y="711"/>
                  <a:pt x="1712" y="712"/>
                  <a:pt x="1710" y="712"/>
                </a:cubicBezTo>
                <a:cubicBezTo>
                  <a:pt x="1707" y="712"/>
                  <a:pt x="1709" y="709"/>
                  <a:pt x="1709" y="709"/>
                </a:cubicBezTo>
                <a:cubicBezTo>
                  <a:pt x="1711" y="704"/>
                  <a:pt x="1711" y="704"/>
                  <a:pt x="1711" y="704"/>
                </a:cubicBezTo>
                <a:cubicBezTo>
                  <a:pt x="1710" y="702"/>
                  <a:pt x="1709" y="702"/>
                  <a:pt x="1708" y="702"/>
                </a:cubicBezTo>
                <a:cubicBezTo>
                  <a:pt x="1707" y="702"/>
                  <a:pt x="1706" y="702"/>
                  <a:pt x="1705" y="703"/>
                </a:cubicBezTo>
                <a:cubicBezTo>
                  <a:pt x="1703" y="707"/>
                  <a:pt x="1703" y="707"/>
                  <a:pt x="1703" y="707"/>
                </a:cubicBezTo>
                <a:cubicBezTo>
                  <a:pt x="1703" y="708"/>
                  <a:pt x="1700" y="708"/>
                  <a:pt x="1700" y="710"/>
                </a:cubicBezTo>
                <a:cubicBezTo>
                  <a:pt x="1700" y="711"/>
                  <a:pt x="1700" y="716"/>
                  <a:pt x="1701" y="717"/>
                </a:cubicBezTo>
                <a:cubicBezTo>
                  <a:pt x="1702" y="718"/>
                  <a:pt x="1707" y="720"/>
                  <a:pt x="1707" y="720"/>
                </a:cubicBezTo>
                <a:cubicBezTo>
                  <a:pt x="1707" y="721"/>
                  <a:pt x="1709" y="722"/>
                  <a:pt x="1709" y="723"/>
                </a:cubicBezTo>
                <a:cubicBezTo>
                  <a:pt x="1709" y="725"/>
                  <a:pt x="1711" y="727"/>
                  <a:pt x="1711" y="728"/>
                </a:cubicBezTo>
                <a:cubicBezTo>
                  <a:pt x="1711" y="730"/>
                  <a:pt x="1720" y="732"/>
                  <a:pt x="1720" y="734"/>
                </a:cubicBezTo>
                <a:cubicBezTo>
                  <a:pt x="1720" y="735"/>
                  <a:pt x="1721" y="744"/>
                  <a:pt x="1723" y="744"/>
                </a:cubicBezTo>
                <a:cubicBezTo>
                  <a:pt x="1726" y="744"/>
                  <a:pt x="1726" y="739"/>
                  <a:pt x="1728" y="737"/>
                </a:cubicBezTo>
                <a:cubicBezTo>
                  <a:pt x="1730" y="736"/>
                  <a:pt x="1732" y="733"/>
                  <a:pt x="1734" y="734"/>
                </a:cubicBezTo>
                <a:cubicBezTo>
                  <a:pt x="1737" y="734"/>
                  <a:pt x="1741" y="735"/>
                  <a:pt x="1741" y="736"/>
                </a:cubicBezTo>
                <a:cubicBezTo>
                  <a:pt x="1741" y="738"/>
                  <a:pt x="1747" y="739"/>
                  <a:pt x="1747" y="741"/>
                </a:cubicBezTo>
                <a:cubicBezTo>
                  <a:pt x="1747" y="743"/>
                  <a:pt x="1748" y="745"/>
                  <a:pt x="1748" y="747"/>
                </a:cubicBezTo>
                <a:cubicBezTo>
                  <a:pt x="1748" y="748"/>
                  <a:pt x="1741" y="752"/>
                  <a:pt x="1741" y="753"/>
                </a:cubicBezTo>
                <a:cubicBezTo>
                  <a:pt x="1741" y="755"/>
                  <a:pt x="1749" y="756"/>
                  <a:pt x="1749" y="756"/>
                </a:cubicBezTo>
                <a:cubicBezTo>
                  <a:pt x="1751" y="757"/>
                  <a:pt x="1751" y="757"/>
                  <a:pt x="1751" y="757"/>
                </a:cubicBezTo>
                <a:cubicBezTo>
                  <a:pt x="1751" y="757"/>
                  <a:pt x="1754" y="758"/>
                  <a:pt x="1755" y="756"/>
                </a:cubicBezTo>
                <a:cubicBezTo>
                  <a:pt x="1755" y="755"/>
                  <a:pt x="1756" y="753"/>
                  <a:pt x="1758" y="753"/>
                </a:cubicBezTo>
                <a:cubicBezTo>
                  <a:pt x="1761" y="756"/>
                  <a:pt x="1761" y="756"/>
                  <a:pt x="1761" y="756"/>
                </a:cubicBezTo>
                <a:cubicBezTo>
                  <a:pt x="1770" y="756"/>
                  <a:pt x="1763" y="756"/>
                  <a:pt x="1776" y="756"/>
                </a:cubicBezTo>
                <a:cubicBezTo>
                  <a:pt x="1778" y="756"/>
                  <a:pt x="1779" y="749"/>
                  <a:pt x="1781" y="749"/>
                </a:cubicBezTo>
                <a:cubicBezTo>
                  <a:pt x="1786" y="749"/>
                  <a:pt x="1782" y="752"/>
                  <a:pt x="1788" y="752"/>
                </a:cubicBezTo>
                <a:cubicBezTo>
                  <a:pt x="1792" y="752"/>
                  <a:pt x="1791" y="759"/>
                  <a:pt x="1795" y="759"/>
                </a:cubicBezTo>
                <a:cubicBezTo>
                  <a:pt x="1799" y="759"/>
                  <a:pt x="1798" y="763"/>
                  <a:pt x="1802" y="763"/>
                </a:cubicBezTo>
                <a:cubicBezTo>
                  <a:pt x="1806" y="763"/>
                  <a:pt x="1807" y="763"/>
                  <a:pt x="1810" y="763"/>
                </a:cubicBezTo>
                <a:cubicBezTo>
                  <a:pt x="1813" y="763"/>
                  <a:pt x="1814" y="765"/>
                  <a:pt x="1816" y="766"/>
                </a:cubicBezTo>
                <a:cubicBezTo>
                  <a:pt x="1820" y="767"/>
                  <a:pt x="1821" y="763"/>
                  <a:pt x="1821" y="763"/>
                </a:cubicBezTo>
                <a:cubicBezTo>
                  <a:pt x="1821" y="763"/>
                  <a:pt x="1821" y="763"/>
                  <a:pt x="1822" y="758"/>
                </a:cubicBezTo>
                <a:cubicBezTo>
                  <a:pt x="1822" y="755"/>
                  <a:pt x="1825" y="754"/>
                  <a:pt x="1821" y="752"/>
                </a:cubicBezTo>
                <a:cubicBezTo>
                  <a:pt x="1814" y="749"/>
                  <a:pt x="1816" y="756"/>
                  <a:pt x="1813" y="754"/>
                </a:cubicBezTo>
                <a:cubicBezTo>
                  <a:pt x="1811" y="753"/>
                  <a:pt x="1809" y="754"/>
                  <a:pt x="1809" y="752"/>
                </a:cubicBezTo>
                <a:cubicBezTo>
                  <a:pt x="1809" y="749"/>
                  <a:pt x="1799" y="743"/>
                  <a:pt x="1799" y="740"/>
                </a:cubicBezTo>
                <a:cubicBezTo>
                  <a:pt x="1799" y="738"/>
                  <a:pt x="1828" y="738"/>
                  <a:pt x="1828" y="736"/>
                </a:cubicBezTo>
                <a:close/>
                <a:moveTo>
                  <a:pt x="1690" y="724"/>
                </a:moveTo>
                <a:cubicBezTo>
                  <a:pt x="1690" y="721"/>
                  <a:pt x="1689" y="718"/>
                  <a:pt x="1689" y="714"/>
                </a:cubicBezTo>
                <a:cubicBezTo>
                  <a:pt x="1689" y="710"/>
                  <a:pt x="1691" y="707"/>
                  <a:pt x="1687" y="702"/>
                </a:cubicBezTo>
                <a:cubicBezTo>
                  <a:pt x="1681" y="704"/>
                  <a:pt x="1682" y="715"/>
                  <a:pt x="1685" y="720"/>
                </a:cubicBezTo>
                <a:cubicBezTo>
                  <a:pt x="1687" y="720"/>
                  <a:pt x="1688" y="722"/>
                  <a:pt x="1690" y="724"/>
                </a:cubicBezTo>
                <a:close/>
                <a:moveTo>
                  <a:pt x="2047" y="275"/>
                </a:moveTo>
                <a:cubicBezTo>
                  <a:pt x="2047" y="274"/>
                  <a:pt x="2040" y="271"/>
                  <a:pt x="2038" y="268"/>
                </a:cubicBezTo>
                <a:cubicBezTo>
                  <a:pt x="2037" y="267"/>
                  <a:pt x="2034" y="263"/>
                  <a:pt x="2031" y="264"/>
                </a:cubicBezTo>
                <a:cubicBezTo>
                  <a:pt x="2029" y="264"/>
                  <a:pt x="2026" y="261"/>
                  <a:pt x="2024" y="263"/>
                </a:cubicBezTo>
                <a:cubicBezTo>
                  <a:pt x="2023" y="265"/>
                  <a:pt x="2024" y="271"/>
                  <a:pt x="2022" y="270"/>
                </a:cubicBezTo>
                <a:cubicBezTo>
                  <a:pt x="2020" y="270"/>
                  <a:pt x="2019" y="264"/>
                  <a:pt x="2019" y="263"/>
                </a:cubicBezTo>
                <a:cubicBezTo>
                  <a:pt x="2016" y="259"/>
                  <a:pt x="2021" y="261"/>
                  <a:pt x="2017" y="257"/>
                </a:cubicBezTo>
                <a:cubicBezTo>
                  <a:pt x="2017" y="256"/>
                  <a:pt x="2014" y="255"/>
                  <a:pt x="2010" y="254"/>
                </a:cubicBezTo>
                <a:cubicBezTo>
                  <a:pt x="2007" y="252"/>
                  <a:pt x="2008" y="251"/>
                  <a:pt x="2005" y="250"/>
                </a:cubicBezTo>
                <a:cubicBezTo>
                  <a:pt x="2004" y="249"/>
                  <a:pt x="2003" y="248"/>
                  <a:pt x="2001" y="247"/>
                </a:cubicBezTo>
                <a:cubicBezTo>
                  <a:pt x="1998" y="246"/>
                  <a:pt x="1997" y="245"/>
                  <a:pt x="1993" y="244"/>
                </a:cubicBezTo>
                <a:cubicBezTo>
                  <a:pt x="1991" y="243"/>
                  <a:pt x="1992" y="239"/>
                  <a:pt x="1990" y="238"/>
                </a:cubicBezTo>
                <a:cubicBezTo>
                  <a:pt x="1988" y="237"/>
                  <a:pt x="1985" y="234"/>
                  <a:pt x="1984" y="233"/>
                </a:cubicBezTo>
                <a:cubicBezTo>
                  <a:pt x="1979" y="232"/>
                  <a:pt x="1977" y="233"/>
                  <a:pt x="1974" y="232"/>
                </a:cubicBezTo>
                <a:cubicBezTo>
                  <a:pt x="1970" y="231"/>
                  <a:pt x="1968" y="228"/>
                  <a:pt x="1968" y="228"/>
                </a:cubicBezTo>
                <a:cubicBezTo>
                  <a:pt x="1967" y="227"/>
                  <a:pt x="1964" y="222"/>
                  <a:pt x="1962" y="223"/>
                </a:cubicBezTo>
                <a:cubicBezTo>
                  <a:pt x="1961" y="223"/>
                  <a:pt x="1953" y="224"/>
                  <a:pt x="1952" y="224"/>
                </a:cubicBezTo>
                <a:cubicBezTo>
                  <a:pt x="1950" y="224"/>
                  <a:pt x="1942" y="222"/>
                  <a:pt x="1941" y="223"/>
                </a:cubicBezTo>
                <a:cubicBezTo>
                  <a:pt x="1940" y="224"/>
                  <a:pt x="1936" y="223"/>
                  <a:pt x="1935" y="223"/>
                </a:cubicBezTo>
                <a:cubicBezTo>
                  <a:pt x="1933" y="224"/>
                  <a:pt x="1934" y="226"/>
                  <a:pt x="1932" y="227"/>
                </a:cubicBezTo>
                <a:cubicBezTo>
                  <a:pt x="1931" y="228"/>
                  <a:pt x="1937" y="236"/>
                  <a:pt x="1937" y="236"/>
                </a:cubicBezTo>
                <a:cubicBezTo>
                  <a:pt x="1937" y="238"/>
                  <a:pt x="1938" y="240"/>
                  <a:pt x="1937" y="240"/>
                </a:cubicBezTo>
                <a:cubicBezTo>
                  <a:pt x="1934" y="242"/>
                  <a:pt x="1933" y="243"/>
                  <a:pt x="1932" y="243"/>
                </a:cubicBezTo>
                <a:cubicBezTo>
                  <a:pt x="1928" y="244"/>
                  <a:pt x="1929" y="237"/>
                  <a:pt x="1925" y="235"/>
                </a:cubicBezTo>
                <a:cubicBezTo>
                  <a:pt x="1922" y="233"/>
                  <a:pt x="1926" y="229"/>
                  <a:pt x="1923" y="227"/>
                </a:cubicBezTo>
                <a:cubicBezTo>
                  <a:pt x="1920" y="225"/>
                  <a:pt x="1916" y="229"/>
                  <a:pt x="1914" y="229"/>
                </a:cubicBezTo>
                <a:cubicBezTo>
                  <a:pt x="1910" y="230"/>
                  <a:pt x="1900" y="230"/>
                  <a:pt x="1905" y="228"/>
                </a:cubicBezTo>
                <a:cubicBezTo>
                  <a:pt x="1913" y="223"/>
                  <a:pt x="1895" y="225"/>
                  <a:pt x="1894" y="228"/>
                </a:cubicBezTo>
                <a:cubicBezTo>
                  <a:pt x="1893" y="229"/>
                  <a:pt x="1889" y="228"/>
                  <a:pt x="1889" y="229"/>
                </a:cubicBezTo>
                <a:cubicBezTo>
                  <a:pt x="1887" y="230"/>
                  <a:pt x="1887" y="230"/>
                  <a:pt x="1887" y="230"/>
                </a:cubicBezTo>
                <a:cubicBezTo>
                  <a:pt x="1886" y="230"/>
                  <a:pt x="1887" y="232"/>
                  <a:pt x="1885" y="233"/>
                </a:cubicBezTo>
                <a:cubicBezTo>
                  <a:pt x="1884" y="233"/>
                  <a:pt x="1886" y="240"/>
                  <a:pt x="1885" y="241"/>
                </a:cubicBezTo>
                <a:cubicBezTo>
                  <a:pt x="1884" y="243"/>
                  <a:pt x="1882" y="243"/>
                  <a:pt x="1881" y="242"/>
                </a:cubicBezTo>
                <a:cubicBezTo>
                  <a:pt x="1880" y="242"/>
                  <a:pt x="1881" y="232"/>
                  <a:pt x="1879" y="231"/>
                </a:cubicBezTo>
                <a:cubicBezTo>
                  <a:pt x="1878" y="231"/>
                  <a:pt x="1875" y="231"/>
                  <a:pt x="1874" y="229"/>
                </a:cubicBezTo>
                <a:cubicBezTo>
                  <a:pt x="1873" y="228"/>
                  <a:pt x="1875" y="225"/>
                  <a:pt x="1874" y="224"/>
                </a:cubicBezTo>
                <a:cubicBezTo>
                  <a:pt x="1875" y="222"/>
                  <a:pt x="1875" y="222"/>
                  <a:pt x="1875" y="222"/>
                </a:cubicBezTo>
                <a:cubicBezTo>
                  <a:pt x="1877" y="221"/>
                  <a:pt x="1877" y="221"/>
                  <a:pt x="1877" y="221"/>
                </a:cubicBezTo>
                <a:cubicBezTo>
                  <a:pt x="1878" y="218"/>
                  <a:pt x="1878" y="218"/>
                  <a:pt x="1878" y="218"/>
                </a:cubicBezTo>
                <a:cubicBezTo>
                  <a:pt x="1877" y="214"/>
                  <a:pt x="1875" y="216"/>
                  <a:pt x="1874" y="215"/>
                </a:cubicBezTo>
                <a:cubicBezTo>
                  <a:pt x="1871" y="214"/>
                  <a:pt x="1871" y="212"/>
                  <a:pt x="1871" y="211"/>
                </a:cubicBezTo>
                <a:cubicBezTo>
                  <a:pt x="1870" y="210"/>
                  <a:pt x="1870" y="209"/>
                  <a:pt x="1869" y="209"/>
                </a:cubicBezTo>
                <a:cubicBezTo>
                  <a:pt x="1868" y="209"/>
                  <a:pt x="1867" y="208"/>
                  <a:pt x="1865" y="208"/>
                </a:cubicBezTo>
                <a:cubicBezTo>
                  <a:pt x="1863" y="208"/>
                  <a:pt x="1861" y="208"/>
                  <a:pt x="1860" y="208"/>
                </a:cubicBezTo>
                <a:cubicBezTo>
                  <a:pt x="1855" y="208"/>
                  <a:pt x="1855" y="209"/>
                  <a:pt x="1853" y="209"/>
                </a:cubicBezTo>
                <a:cubicBezTo>
                  <a:pt x="1852" y="208"/>
                  <a:pt x="1849" y="210"/>
                  <a:pt x="1845" y="210"/>
                </a:cubicBezTo>
                <a:cubicBezTo>
                  <a:pt x="1839" y="211"/>
                  <a:pt x="1840" y="214"/>
                  <a:pt x="1838" y="214"/>
                </a:cubicBezTo>
                <a:cubicBezTo>
                  <a:pt x="1837" y="213"/>
                  <a:pt x="1834" y="214"/>
                  <a:pt x="1831" y="211"/>
                </a:cubicBezTo>
                <a:cubicBezTo>
                  <a:pt x="1829" y="210"/>
                  <a:pt x="1835" y="205"/>
                  <a:pt x="1833" y="203"/>
                </a:cubicBezTo>
                <a:cubicBezTo>
                  <a:pt x="1830" y="201"/>
                  <a:pt x="1827" y="204"/>
                  <a:pt x="1826" y="203"/>
                </a:cubicBezTo>
                <a:cubicBezTo>
                  <a:pt x="1823" y="200"/>
                  <a:pt x="1819" y="201"/>
                  <a:pt x="1818" y="200"/>
                </a:cubicBezTo>
                <a:cubicBezTo>
                  <a:pt x="1816" y="200"/>
                  <a:pt x="1823" y="195"/>
                  <a:pt x="1820" y="194"/>
                </a:cubicBezTo>
                <a:cubicBezTo>
                  <a:pt x="1817" y="194"/>
                  <a:pt x="1817" y="190"/>
                  <a:pt x="1815" y="189"/>
                </a:cubicBezTo>
                <a:cubicBezTo>
                  <a:pt x="1810" y="187"/>
                  <a:pt x="1810" y="190"/>
                  <a:pt x="1807" y="189"/>
                </a:cubicBezTo>
                <a:cubicBezTo>
                  <a:pt x="1805" y="188"/>
                  <a:pt x="1804" y="188"/>
                  <a:pt x="1800" y="191"/>
                </a:cubicBezTo>
                <a:cubicBezTo>
                  <a:pt x="1798" y="190"/>
                  <a:pt x="1801" y="194"/>
                  <a:pt x="1799" y="194"/>
                </a:cubicBezTo>
                <a:cubicBezTo>
                  <a:pt x="1796" y="193"/>
                  <a:pt x="1799" y="197"/>
                  <a:pt x="1797" y="197"/>
                </a:cubicBezTo>
                <a:cubicBezTo>
                  <a:pt x="1796" y="196"/>
                  <a:pt x="1795" y="196"/>
                  <a:pt x="1792" y="195"/>
                </a:cubicBezTo>
                <a:cubicBezTo>
                  <a:pt x="1790" y="195"/>
                  <a:pt x="1789" y="194"/>
                  <a:pt x="1790" y="192"/>
                </a:cubicBezTo>
                <a:cubicBezTo>
                  <a:pt x="1791" y="190"/>
                  <a:pt x="1794" y="186"/>
                  <a:pt x="1789" y="184"/>
                </a:cubicBezTo>
                <a:cubicBezTo>
                  <a:pt x="1786" y="184"/>
                  <a:pt x="1785" y="184"/>
                  <a:pt x="1782" y="183"/>
                </a:cubicBezTo>
                <a:cubicBezTo>
                  <a:pt x="1782" y="183"/>
                  <a:pt x="1779" y="180"/>
                  <a:pt x="1777" y="181"/>
                </a:cubicBezTo>
                <a:cubicBezTo>
                  <a:pt x="1775" y="182"/>
                  <a:pt x="1765" y="177"/>
                  <a:pt x="1766" y="181"/>
                </a:cubicBezTo>
                <a:cubicBezTo>
                  <a:pt x="1767" y="187"/>
                  <a:pt x="1761" y="185"/>
                  <a:pt x="1759" y="187"/>
                </a:cubicBezTo>
                <a:cubicBezTo>
                  <a:pt x="1758" y="187"/>
                  <a:pt x="1760" y="189"/>
                  <a:pt x="1758" y="191"/>
                </a:cubicBezTo>
                <a:cubicBezTo>
                  <a:pt x="1756" y="192"/>
                  <a:pt x="1763" y="200"/>
                  <a:pt x="1761" y="201"/>
                </a:cubicBezTo>
                <a:cubicBezTo>
                  <a:pt x="1759" y="202"/>
                  <a:pt x="1756" y="199"/>
                  <a:pt x="1755" y="200"/>
                </a:cubicBezTo>
                <a:cubicBezTo>
                  <a:pt x="1751" y="202"/>
                  <a:pt x="1754" y="207"/>
                  <a:pt x="1753" y="207"/>
                </a:cubicBezTo>
                <a:cubicBezTo>
                  <a:pt x="1751" y="209"/>
                  <a:pt x="1743" y="201"/>
                  <a:pt x="1741" y="201"/>
                </a:cubicBezTo>
                <a:cubicBezTo>
                  <a:pt x="1738" y="200"/>
                  <a:pt x="1736" y="200"/>
                  <a:pt x="1735" y="200"/>
                </a:cubicBezTo>
                <a:cubicBezTo>
                  <a:pt x="1732" y="199"/>
                  <a:pt x="1735" y="203"/>
                  <a:pt x="1732" y="204"/>
                </a:cubicBezTo>
                <a:cubicBezTo>
                  <a:pt x="1731" y="204"/>
                  <a:pt x="1727" y="197"/>
                  <a:pt x="1721" y="195"/>
                </a:cubicBezTo>
                <a:cubicBezTo>
                  <a:pt x="1720" y="194"/>
                  <a:pt x="1717" y="197"/>
                  <a:pt x="1720" y="204"/>
                </a:cubicBezTo>
                <a:cubicBezTo>
                  <a:pt x="1722" y="208"/>
                  <a:pt x="1717" y="211"/>
                  <a:pt x="1714" y="210"/>
                </a:cubicBezTo>
                <a:cubicBezTo>
                  <a:pt x="1713" y="210"/>
                  <a:pt x="1712" y="210"/>
                  <a:pt x="1712" y="210"/>
                </a:cubicBezTo>
                <a:cubicBezTo>
                  <a:pt x="1709" y="208"/>
                  <a:pt x="1707" y="207"/>
                  <a:pt x="1704" y="207"/>
                </a:cubicBezTo>
                <a:cubicBezTo>
                  <a:pt x="1703" y="206"/>
                  <a:pt x="1703" y="203"/>
                  <a:pt x="1704" y="200"/>
                </a:cubicBezTo>
                <a:cubicBezTo>
                  <a:pt x="1705" y="197"/>
                  <a:pt x="1705" y="194"/>
                  <a:pt x="1704" y="193"/>
                </a:cubicBezTo>
                <a:cubicBezTo>
                  <a:pt x="1703" y="193"/>
                  <a:pt x="1703" y="190"/>
                  <a:pt x="1703" y="188"/>
                </a:cubicBezTo>
                <a:cubicBezTo>
                  <a:pt x="1702" y="185"/>
                  <a:pt x="1702" y="182"/>
                  <a:pt x="1701" y="182"/>
                </a:cubicBezTo>
                <a:cubicBezTo>
                  <a:pt x="1699" y="182"/>
                  <a:pt x="1703" y="181"/>
                  <a:pt x="1701" y="178"/>
                </a:cubicBezTo>
                <a:cubicBezTo>
                  <a:pt x="1699" y="175"/>
                  <a:pt x="1698" y="169"/>
                  <a:pt x="1689" y="173"/>
                </a:cubicBezTo>
                <a:cubicBezTo>
                  <a:pt x="1684" y="174"/>
                  <a:pt x="1684" y="168"/>
                  <a:pt x="1682" y="168"/>
                </a:cubicBezTo>
                <a:cubicBezTo>
                  <a:pt x="1678" y="168"/>
                  <a:pt x="1678" y="165"/>
                  <a:pt x="1675" y="166"/>
                </a:cubicBezTo>
                <a:cubicBezTo>
                  <a:pt x="1673" y="166"/>
                  <a:pt x="1669" y="166"/>
                  <a:pt x="1668" y="167"/>
                </a:cubicBezTo>
                <a:cubicBezTo>
                  <a:pt x="1668" y="175"/>
                  <a:pt x="1668" y="175"/>
                  <a:pt x="1668" y="175"/>
                </a:cubicBezTo>
                <a:cubicBezTo>
                  <a:pt x="1668" y="177"/>
                  <a:pt x="1670" y="180"/>
                  <a:pt x="1667" y="181"/>
                </a:cubicBezTo>
                <a:cubicBezTo>
                  <a:pt x="1663" y="181"/>
                  <a:pt x="1659" y="179"/>
                  <a:pt x="1657" y="179"/>
                </a:cubicBezTo>
                <a:cubicBezTo>
                  <a:pt x="1656" y="179"/>
                  <a:pt x="1647" y="177"/>
                  <a:pt x="1646" y="177"/>
                </a:cubicBezTo>
                <a:cubicBezTo>
                  <a:pt x="1642" y="176"/>
                  <a:pt x="1647" y="169"/>
                  <a:pt x="1645" y="169"/>
                </a:cubicBezTo>
                <a:cubicBezTo>
                  <a:pt x="1643" y="169"/>
                  <a:pt x="1640" y="171"/>
                  <a:pt x="1638" y="170"/>
                </a:cubicBezTo>
                <a:cubicBezTo>
                  <a:pt x="1635" y="170"/>
                  <a:pt x="1636" y="169"/>
                  <a:pt x="1634" y="168"/>
                </a:cubicBezTo>
                <a:cubicBezTo>
                  <a:pt x="1633" y="167"/>
                  <a:pt x="1633" y="167"/>
                  <a:pt x="1633" y="167"/>
                </a:cubicBezTo>
                <a:cubicBezTo>
                  <a:pt x="1629" y="166"/>
                  <a:pt x="1628" y="167"/>
                  <a:pt x="1622" y="168"/>
                </a:cubicBezTo>
                <a:cubicBezTo>
                  <a:pt x="1620" y="169"/>
                  <a:pt x="1618" y="173"/>
                  <a:pt x="1615" y="172"/>
                </a:cubicBezTo>
                <a:cubicBezTo>
                  <a:pt x="1611" y="173"/>
                  <a:pt x="1605" y="168"/>
                  <a:pt x="1604" y="167"/>
                </a:cubicBezTo>
                <a:cubicBezTo>
                  <a:pt x="1601" y="164"/>
                  <a:pt x="1614" y="163"/>
                  <a:pt x="1612" y="161"/>
                </a:cubicBezTo>
                <a:cubicBezTo>
                  <a:pt x="1611" y="160"/>
                  <a:pt x="1613" y="159"/>
                  <a:pt x="1613" y="157"/>
                </a:cubicBezTo>
                <a:cubicBezTo>
                  <a:pt x="1613" y="155"/>
                  <a:pt x="1610" y="151"/>
                  <a:pt x="1607" y="152"/>
                </a:cubicBezTo>
                <a:cubicBezTo>
                  <a:pt x="1604" y="154"/>
                  <a:pt x="1601" y="156"/>
                  <a:pt x="1600" y="157"/>
                </a:cubicBezTo>
                <a:cubicBezTo>
                  <a:pt x="1595" y="161"/>
                  <a:pt x="1595" y="161"/>
                  <a:pt x="1595" y="161"/>
                </a:cubicBezTo>
                <a:cubicBezTo>
                  <a:pt x="1590" y="167"/>
                  <a:pt x="1590" y="167"/>
                  <a:pt x="1590" y="167"/>
                </a:cubicBezTo>
                <a:cubicBezTo>
                  <a:pt x="1592" y="170"/>
                  <a:pt x="1592" y="170"/>
                  <a:pt x="1592" y="170"/>
                </a:cubicBezTo>
                <a:cubicBezTo>
                  <a:pt x="1591" y="173"/>
                  <a:pt x="1590" y="176"/>
                  <a:pt x="1586" y="176"/>
                </a:cubicBezTo>
                <a:cubicBezTo>
                  <a:pt x="1584" y="175"/>
                  <a:pt x="1582" y="175"/>
                  <a:pt x="1581" y="176"/>
                </a:cubicBezTo>
                <a:cubicBezTo>
                  <a:pt x="1578" y="176"/>
                  <a:pt x="1569" y="181"/>
                  <a:pt x="1570" y="178"/>
                </a:cubicBezTo>
                <a:cubicBezTo>
                  <a:pt x="1570" y="178"/>
                  <a:pt x="1569" y="173"/>
                  <a:pt x="1575" y="171"/>
                </a:cubicBezTo>
                <a:cubicBezTo>
                  <a:pt x="1577" y="171"/>
                  <a:pt x="1577" y="170"/>
                  <a:pt x="1578" y="169"/>
                </a:cubicBezTo>
                <a:cubicBezTo>
                  <a:pt x="1581" y="166"/>
                  <a:pt x="1583" y="169"/>
                  <a:pt x="1585" y="168"/>
                </a:cubicBezTo>
                <a:cubicBezTo>
                  <a:pt x="1588" y="167"/>
                  <a:pt x="1587" y="164"/>
                  <a:pt x="1591" y="161"/>
                </a:cubicBezTo>
                <a:cubicBezTo>
                  <a:pt x="1592" y="160"/>
                  <a:pt x="1591" y="160"/>
                  <a:pt x="1593" y="158"/>
                </a:cubicBezTo>
                <a:cubicBezTo>
                  <a:pt x="1593" y="157"/>
                  <a:pt x="1594" y="156"/>
                  <a:pt x="1594" y="156"/>
                </a:cubicBezTo>
                <a:cubicBezTo>
                  <a:pt x="1596" y="153"/>
                  <a:pt x="1599" y="152"/>
                  <a:pt x="1603" y="151"/>
                </a:cubicBezTo>
                <a:cubicBezTo>
                  <a:pt x="1606" y="148"/>
                  <a:pt x="1610" y="146"/>
                  <a:pt x="1611" y="145"/>
                </a:cubicBezTo>
                <a:cubicBezTo>
                  <a:pt x="1612" y="144"/>
                  <a:pt x="1614" y="140"/>
                  <a:pt x="1615" y="138"/>
                </a:cubicBezTo>
                <a:cubicBezTo>
                  <a:pt x="1617" y="136"/>
                  <a:pt x="1613" y="135"/>
                  <a:pt x="1613" y="133"/>
                </a:cubicBezTo>
                <a:cubicBezTo>
                  <a:pt x="1614" y="131"/>
                  <a:pt x="1614" y="129"/>
                  <a:pt x="1614" y="128"/>
                </a:cubicBezTo>
                <a:cubicBezTo>
                  <a:pt x="1614" y="126"/>
                  <a:pt x="1614" y="126"/>
                  <a:pt x="1614" y="126"/>
                </a:cubicBezTo>
                <a:cubicBezTo>
                  <a:pt x="1613" y="123"/>
                  <a:pt x="1616" y="121"/>
                  <a:pt x="1613" y="120"/>
                </a:cubicBezTo>
                <a:cubicBezTo>
                  <a:pt x="1611" y="120"/>
                  <a:pt x="1614" y="117"/>
                  <a:pt x="1613" y="116"/>
                </a:cubicBezTo>
                <a:cubicBezTo>
                  <a:pt x="1605" y="116"/>
                  <a:pt x="1609" y="112"/>
                  <a:pt x="1601" y="111"/>
                </a:cubicBezTo>
                <a:cubicBezTo>
                  <a:pt x="1599" y="111"/>
                  <a:pt x="1589" y="107"/>
                  <a:pt x="1589" y="107"/>
                </a:cubicBezTo>
                <a:cubicBezTo>
                  <a:pt x="1586" y="107"/>
                  <a:pt x="1585" y="109"/>
                  <a:pt x="1583" y="111"/>
                </a:cubicBezTo>
                <a:cubicBezTo>
                  <a:pt x="1578" y="115"/>
                  <a:pt x="1578" y="115"/>
                  <a:pt x="1578" y="115"/>
                </a:cubicBezTo>
                <a:cubicBezTo>
                  <a:pt x="1574" y="115"/>
                  <a:pt x="1574" y="115"/>
                  <a:pt x="1574" y="115"/>
                </a:cubicBezTo>
                <a:cubicBezTo>
                  <a:pt x="1574" y="115"/>
                  <a:pt x="1573" y="113"/>
                  <a:pt x="1573" y="111"/>
                </a:cubicBezTo>
                <a:cubicBezTo>
                  <a:pt x="1573" y="109"/>
                  <a:pt x="1580" y="102"/>
                  <a:pt x="1577" y="103"/>
                </a:cubicBezTo>
                <a:cubicBezTo>
                  <a:pt x="1576" y="103"/>
                  <a:pt x="1572" y="104"/>
                  <a:pt x="1570" y="103"/>
                </a:cubicBezTo>
                <a:cubicBezTo>
                  <a:pt x="1569" y="101"/>
                  <a:pt x="1573" y="100"/>
                  <a:pt x="1575" y="99"/>
                </a:cubicBezTo>
                <a:cubicBezTo>
                  <a:pt x="1577" y="99"/>
                  <a:pt x="1582" y="98"/>
                  <a:pt x="1581" y="97"/>
                </a:cubicBezTo>
                <a:cubicBezTo>
                  <a:pt x="1580" y="95"/>
                  <a:pt x="1572" y="95"/>
                  <a:pt x="1568" y="92"/>
                </a:cubicBezTo>
                <a:cubicBezTo>
                  <a:pt x="1567" y="91"/>
                  <a:pt x="1566" y="90"/>
                  <a:pt x="1565" y="88"/>
                </a:cubicBezTo>
                <a:cubicBezTo>
                  <a:pt x="1564" y="87"/>
                  <a:pt x="1563" y="86"/>
                  <a:pt x="1562" y="87"/>
                </a:cubicBezTo>
                <a:cubicBezTo>
                  <a:pt x="1559" y="87"/>
                  <a:pt x="1559" y="91"/>
                  <a:pt x="1556" y="91"/>
                </a:cubicBezTo>
                <a:cubicBezTo>
                  <a:pt x="1555" y="91"/>
                  <a:pt x="1552" y="92"/>
                  <a:pt x="1547" y="94"/>
                </a:cubicBezTo>
                <a:cubicBezTo>
                  <a:pt x="1545" y="95"/>
                  <a:pt x="1545" y="95"/>
                  <a:pt x="1545" y="95"/>
                </a:cubicBezTo>
                <a:cubicBezTo>
                  <a:pt x="1542" y="96"/>
                  <a:pt x="1546" y="101"/>
                  <a:pt x="1543" y="102"/>
                </a:cubicBezTo>
                <a:cubicBezTo>
                  <a:pt x="1541" y="103"/>
                  <a:pt x="1545" y="108"/>
                  <a:pt x="1543" y="109"/>
                </a:cubicBezTo>
                <a:cubicBezTo>
                  <a:pt x="1542" y="111"/>
                  <a:pt x="1544" y="114"/>
                  <a:pt x="1543" y="115"/>
                </a:cubicBezTo>
                <a:cubicBezTo>
                  <a:pt x="1542" y="115"/>
                  <a:pt x="1539" y="118"/>
                  <a:pt x="1536" y="116"/>
                </a:cubicBezTo>
                <a:cubicBezTo>
                  <a:pt x="1535" y="115"/>
                  <a:pt x="1533" y="114"/>
                  <a:pt x="1530" y="114"/>
                </a:cubicBezTo>
                <a:cubicBezTo>
                  <a:pt x="1527" y="114"/>
                  <a:pt x="1527" y="117"/>
                  <a:pt x="1526" y="119"/>
                </a:cubicBezTo>
                <a:cubicBezTo>
                  <a:pt x="1526" y="120"/>
                  <a:pt x="1525" y="123"/>
                  <a:pt x="1524" y="122"/>
                </a:cubicBezTo>
                <a:cubicBezTo>
                  <a:pt x="1523" y="121"/>
                  <a:pt x="1520" y="127"/>
                  <a:pt x="1519" y="126"/>
                </a:cubicBezTo>
                <a:cubicBezTo>
                  <a:pt x="1518" y="125"/>
                  <a:pt x="1521" y="122"/>
                  <a:pt x="1521" y="119"/>
                </a:cubicBezTo>
                <a:cubicBezTo>
                  <a:pt x="1521" y="117"/>
                  <a:pt x="1524" y="114"/>
                  <a:pt x="1524" y="111"/>
                </a:cubicBezTo>
                <a:cubicBezTo>
                  <a:pt x="1524" y="110"/>
                  <a:pt x="1519" y="109"/>
                  <a:pt x="1519" y="108"/>
                </a:cubicBezTo>
                <a:cubicBezTo>
                  <a:pt x="1519" y="106"/>
                  <a:pt x="1519" y="101"/>
                  <a:pt x="1519" y="100"/>
                </a:cubicBezTo>
                <a:cubicBezTo>
                  <a:pt x="1519" y="97"/>
                  <a:pt x="1518" y="97"/>
                  <a:pt x="1517" y="97"/>
                </a:cubicBezTo>
                <a:cubicBezTo>
                  <a:pt x="1515" y="98"/>
                  <a:pt x="1511" y="104"/>
                  <a:pt x="1511" y="104"/>
                </a:cubicBezTo>
                <a:cubicBezTo>
                  <a:pt x="1510" y="105"/>
                  <a:pt x="1509" y="107"/>
                  <a:pt x="1509" y="107"/>
                </a:cubicBezTo>
                <a:cubicBezTo>
                  <a:pt x="1507" y="109"/>
                  <a:pt x="1507" y="109"/>
                  <a:pt x="1507" y="109"/>
                </a:cubicBezTo>
                <a:cubicBezTo>
                  <a:pt x="1500" y="110"/>
                  <a:pt x="1500" y="115"/>
                  <a:pt x="1500" y="115"/>
                </a:cubicBezTo>
                <a:cubicBezTo>
                  <a:pt x="1500" y="117"/>
                  <a:pt x="1510" y="117"/>
                  <a:pt x="1506" y="118"/>
                </a:cubicBezTo>
                <a:cubicBezTo>
                  <a:pt x="1504" y="119"/>
                  <a:pt x="1500" y="121"/>
                  <a:pt x="1498" y="122"/>
                </a:cubicBezTo>
                <a:cubicBezTo>
                  <a:pt x="1493" y="123"/>
                  <a:pt x="1498" y="127"/>
                  <a:pt x="1493" y="129"/>
                </a:cubicBezTo>
                <a:cubicBezTo>
                  <a:pt x="1490" y="129"/>
                  <a:pt x="1493" y="125"/>
                  <a:pt x="1491" y="125"/>
                </a:cubicBezTo>
                <a:cubicBezTo>
                  <a:pt x="1488" y="125"/>
                  <a:pt x="1488" y="125"/>
                  <a:pt x="1488" y="125"/>
                </a:cubicBezTo>
                <a:cubicBezTo>
                  <a:pt x="1486" y="125"/>
                  <a:pt x="1486" y="122"/>
                  <a:pt x="1485" y="122"/>
                </a:cubicBezTo>
                <a:cubicBezTo>
                  <a:pt x="1483" y="122"/>
                  <a:pt x="1477" y="119"/>
                  <a:pt x="1476" y="119"/>
                </a:cubicBezTo>
                <a:cubicBezTo>
                  <a:pt x="1475" y="120"/>
                  <a:pt x="1468" y="125"/>
                  <a:pt x="1467" y="126"/>
                </a:cubicBezTo>
                <a:cubicBezTo>
                  <a:pt x="1465" y="127"/>
                  <a:pt x="1462" y="126"/>
                  <a:pt x="1462" y="127"/>
                </a:cubicBezTo>
                <a:cubicBezTo>
                  <a:pt x="1463" y="134"/>
                  <a:pt x="1463" y="134"/>
                  <a:pt x="1463" y="134"/>
                </a:cubicBezTo>
                <a:cubicBezTo>
                  <a:pt x="1462" y="136"/>
                  <a:pt x="1466" y="143"/>
                  <a:pt x="1464" y="144"/>
                </a:cubicBezTo>
                <a:cubicBezTo>
                  <a:pt x="1463" y="145"/>
                  <a:pt x="1460" y="148"/>
                  <a:pt x="1458" y="148"/>
                </a:cubicBezTo>
                <a:cubicBezTo>
                  <a:pt x="1458" y="153"/>
                  <a:pt x="1458" y="153"/>
                  <a:pt x="1458" y="153"/>
                </a:cubicBezTo>
                <a:cubicBezTo>
                  <a:pt x="1456" y="154"/>
                  <a:pt x="1458" y="160"/>
                  <a:pt x="1456" y="161"/>
                </a:cubicBezTo>
                <a:cubicBezTo>
                  <a:pt x="1455" y="162"/>
                  <a:pt x="1446" y="166"/>
                  <a:pt x="1445" y="167"/>
                </a:cubicBezTo>
                <a:cubicBezTo>
                  <a:pt x="1442" y="168"/>
                  <a:pt x="1436" y="166"/>
                  <a:pt x="1433" y="167"/>
                </a:cubicBezTo>
                <a:cubicBezTo>
                  <a:pt x="1432" y="168"/>
                  <a:pt x="1431" y="168"/>
                  <a:pt x="1429" y="169"/>
                </a:cubicBezTo>
                <a:cubicBezTo>
                  <a:pt x="1426" y="171"/>
                  <a:pt x="1429" y="173"/>
                  <a:pt x="1426" y="175"/>
                </a:cubicBezTo>
                <a:cubicBezTo>
                  <a:pt x="1424" y="176"/>
                  <a:pt x="1428" y="180"/>
                  <a:pt x="1425" y="182"/>
                </a:cubicBezTo>
                <a:cubicBezTo>
                  <a:pt x="1424" y="182"/>
                  <a:pt x="1428" y="187"/>
                  <a:pt x="1429" y="189"/>
                </a:cubicBezTo>
                <a:cubicBezTo>
                  <a:pt x="1430" y="191"/>
                  <a:pt x="1437" y="190"/>
                  <a:pt x="1436" y="191"/>
                </a:cubicBezTo>
                <a:cubicBezTo>
                  <a:pt x="1433" y="192"/>
                  <a:pt x="1441" y="196"/>
                  <a:pt x="1438" y="197"/>
                </a:cubicBezTo>
                <a:cubicBezTo>
                  <a:pt x="1438" y="197"/>
                  <a:pt x="1436" y="200"/>
                  <a:pt x="1433" y="199"/>
                </a:cubicBezTo>
                <a:cubicBezTo>
                  <a:pt x="1432" y="199"/>
                  <a:pt x="1430" y="195"/>
                  <a:pt x="1427" y="194"/>
                </a:cubicBezTo>
                <a:cubicBezTo>
                  <a:pt x="1426" y="193"/>
                  <a:pt x="1425" y="193"/>
                  <a:pt x="1423" y="192"/>
                </a:cubicBezTo>
                <a:cubicBezTo>
                  <a:pt x="1423" y="192"/>
                  <a:pt x="1422" y="191"/>
                  <a:pt x="1421" y="190"/>
                </a:cubicBezTo>
                <a:cubicBezTo>
                  <a:pt x="1419" y="188"/>
                  <a:pt x="1419" y="188"/>
                  <a:pt x="1419" y="188"/>
                </a:cubicBezTo>
                <a:cubicBezTo>
                  <a:pt x="1419" y="187"/>
                  <a:pt x="1418" y="184"/>
                  <a:pt x="1413" y="185"/>
                </a:cubicBezTo>
                <a:cubicBezTo>
                  <a:pt x="1413" y="185"/>
                  <a:pt x="1408" y="185"/>
                  <a:pt x="1406" y="188"/>
                </a:cubicBezTo>
                <a:cubicBezTo>
                  <a:pt x="1403" y="191"/>
                  <a:pt x="1404" y="196"/>
                  <a:pt x="1403" y="197"/>
                </a:cubicBezTo>
                <a:cubicBezTo>
                  <a:pt x="1402" y="199"/>
                  <a:pt x="1401" y="195"/>
                  <a:pt x="1401" y="193"/>
                </a:cubicBezTo>
                <a:cubicBezTo>
                  <a:pt x="1401" y="193"/>
                  <a:pt x="1400" y="180"/>
                  <a:pt x="1399" y="179"/>
                </a:cubicBezTo>
                <a:cubicBezTo>
                  <a:pt x="1398" y="176"/>
                  <a:pt x="1395" y="177"/>
                  <a:pt x="1394" y="177"/>
                </a:cubicBezTo>
                <a:cubicBezTo>
                  <a:pt x="1392" y="178"/>
                  <a:pt x="1396" y="189"/>
                  <a:pt x="1394" y="190"/>
                </a:cubicBezTo>
                <a:cubicBezTo>
                  <a:pt x="1392" y="191"/>
                  <a:pt x="1395" y="195"/>
                  <a:pt x="1393" y="196"/>
                </a:cubicBezTo>
                <a:cubicBezTo>
                  <a:pt x="1392" y="196"/>
                  <a:pt x="1392" y="196"/>
                  <a:pt x="1392" y="196"/>
                </a:cubicBezTo>
                <a:cubicBezTo>
                  <a:pt x="1389" y="197"/>
                  <a:pt x="1387" y="198"/>
                  <a:pt x="1387" y="198"/>
                </a:cubicBezTo>
                <a:cubicBezTo>
                  <a:pt x="1385" y="205"/>
                  <a:pt x="1385" y="205"/>
                  <a:pt x="1385" y="205"/>
                </a:cubicBezTo>
                <a:cubicBezTo>
                  <a:pt x="1389" y="210"/>
                  <a:pt x="1389" y="210"/>
                  <a:pt x="1389" y="210"/>
                </a:cubicBezTo>
                <a:cubicBezTo>
                  <a:pt x="1389" y="211"/>
                  <a:pt x="1389" y="214"/>
                  <a:pt x="1388" y="215"/>
                </a:cubicBezTo>
                <a:cubicBezTo>
                  <a:pt x="1388" y="217"/>
                  <a:pt x="1388" y="219"/>
                  <a:pt x="1388" y="220"/>
                </a:cubicBezTo>
                <a:cubicBezTo>
                  <a:pt x="1387" y="221"/>
                  <a:pt x="1388" y="222"/>
                  <a:pt x="1388" y="224"/>
                </a:cubicBezTo>
                <a:cubicBezTo>
                  <a:pt x="1386" y="225"/>
                  <a:pt x="1386" y="228"/>
                  <a:pt x="1386" y="229"/>
                </a:cubicBezTo>
                <a:cubicBezTo>
                  <a:pt x="1385" y="232"/>
                  <a:pt x="1389" y="234"/>
                  <a:pt x="1388" y="236"/>
                </a:cubicBezTo>
                <a:cubicBezTo>
                  <a:pt x="1387" y="238"/>
                  <a:pt x="1394" y="235"/>
                  <a:pt x="1393" y="236"/>
                </a:cubicBezTo>
                <a:cubicBezTo>
                  <a:pt x="1392" y="239"/>
                  <a:pt x="1396" y="234"/>
                  <a:pt x="1398" y="235"/>
                </a:cubicBezTo>
                <a:cubicBezTo>
                  <a:pt x="1398" y="235"/>
                  <a:pt x="1404" y="237"/>
                  <a:pt x="1403" y="239"/>
                </a:cubicBezTo>
                <a:cubicBezTo>
                  <a:pt x="1401" y="243"/>
                  <a:pt x="1394" y="240"/>
                  <a:pt x="1394" y="240"/>
                </a:cubicBezTo>
                <a:cubicBezTo>
                  <a:pt x="1391" y="242"/>
                  <a:pt x="1391" y="242"/>
                  <a:pt x="1391" y="242"/>
                </a:cubicBezTo>
                <a:cubicBezTo>
                  <a:pt x="1390" y="243"/>
                  <a:pt x="1390" y="247"/>
                  <a:pt x="1391" y="249"/>
                </a:cubicBezTo>
                <a:cubicBezTo>
                  <a:pt x="1392" y="250"/>
                  <a:pt x="1396" y="252"/>
                  <a:pt x="1396" y="252"/>
                </a:cubicBezTo>
                <a:cubicBezTo>
                  <a:pt x="1396" y="254"/>
                  <a:pt x="1397" y="256"/>
                  <a:pt x="1394" y="257"/>
                </a:cubicBezTo>
                <a:cubicBezTo>
                  <a:pt x="1389" y="257"/>
                  <a:pt x="1389" y="257"/>
                  <a:pt x="1389" y="257"/>
                </a:cubicBezTo>
                <a:cubicBezTo>
                  <a:pt x="1389" y="261"/>
                  <a:pt x="1389" y="261"/>
                  <a:pt x="1389" y="261"/>
                </a:cubicBezTo>
                <a:cubicBezTo>
                  <a:pt x="1389" y="262"/>
                  <a:pt x="1390" y="265"/>
                  <a:pt x="1389" y="266"/>
                </a:cubicBezTo>
                <a:cubicBezTo>
                  <a:pt x="1389" y="267"/>
                  <a:pt x="1385" y="267"/>
                  <a:pt x="1384" y="268"/>
                </a:cubicBezTo>
                <a:cubicBezTo>
                  <a:pt x="1384" y="269"/>
                  <a:pt x="1381" y="271"/>
                  <a:pt x="1380" y="272"/>
                </a:cubicBezTo>
                <a:cubicBezTo>
                  <a:pt x="1375" y="273"/>
                  <a:pt x="1375" y="273"/>
                  <a:pt x="1375" y="273"/>
                </a:cubicBezTo>
                <a:cubicBezTo>
                  <a:pt x="1374" y="274"/>
                  <a:pt x="1370" y="271"/>
                  <a:pt x="1369" y="273"/>
                </a:cubicBezTo>
                <a:cubicBezTo>
                  <a:pt x="1368" y="274"/>
                  <a:pt x="1365" y="270"/>
                  <a:pt x="1364" y="272"/>
                </a:cubicBezTo>
                <a:cubicBezTo>
                  <a:pt x="1363" y="273"/>
                  <a:pt x="1362" y="269"/>
                  <a:pt x="1363" y="268"/>
                </a:cubicBezTo>
                <a:cubicBezTo>
                  <a:pt x="1364" y="266"/>
                  <a:pt x="1372" y="267"/>
                  <a:pt x="1371" y="267"/>
                </a:cubicBezTo>
                <a:cubicBezTo>
                  <a:pt x="1371" y="268"/>
                  <a:pt x="1378" y="268"/>
                  <a:pt x="1379" y="267"/>
                </a:cubicBezTo>
                <a:cubicBezTo>
                  <a:pt x="1381" y="261"/>
                  <a:pt x="1381" y="261"/>
                  <a:pt x="1381" y="261"/>
                </a:cubicBezTo>
                <a:cubicBezTo>
                  <a:pt x="1382" y="260"/>
                  <a:pt x="1384" y="259"/>
                  <a:pt x="1385" y="257"/>
                </a:cubicBezTo>
                <a:cubicBezTo>
                  <a:pt x="1385" y="256"/>
                  <a:pt x="1387" y="245"/>
                  <a:pt x="1386" y="244"/>
                </a:cubicBezTo>
                <a:cubicBezTo>
                  <a:pt x="1384" y="240"/>
                  <a:pt x="1384" y="240"/>
                  <a:pt x="1384" y="240"/>
                </a:cubicBezTo>
                <a:cubicBezTo>
                  <a:pt x="1383" y="234"/>
                  <a:pt x="1383" y="234"/>
                  <a:pt x="1383" y="234"/>
                </a:cubicBezTo>
                <a:cubicBezTo>
                  <a:pt x="1381" y="233"/>
                  <a:pt x="1385" y="223"/>
                  <a:pt x="1383" y="223"/>
                </a:cubicBezTo>
                <a:cubicBezTo>
                  <a:pt x="1380" y="222"/>
                  <a:pt x="1385" y="214"/>
                  <a:pt x="1382" y="213"/>
                </a:cubicBezTo>
                <a:cubicBezTo>
                  <a:pt x="1380" y="207"/>
                  <a:pt x="1380" y="207"/>
                  <a:pt x="1380" y="207"/>
                </a:cubicBezTo>
                <a:cubicBezTo>
                  <a:pt x="1379" y="207"/>
                  <a:pt x="1382" y="201"/>
                  <a:pt x="1381" y="200"/>
                </a:cubicBezTo>
                <a:cubicBezTo>
                  <a:pt x="1380" y="200"/>
                  <a:pt x="1386" y="195"/>
                  <a:pt x="1385" y="195"/>
                </a:cubicBezTo>
                <a:cubicBezTo>
                  <a:pt x="1386" y="187"/>
                  <a:pt x="1386" y="187"/>
                  <a:pt x="1386" y="187"/>
                </a:cubicBezTo>
                <a:cubicBezTo>
                  <a:pt x="1386" y="186"/>
                  <a:pt x="1383" y="184"/>
                  <a:pt x="1383" y="183"/>
                </a:cubicBezTo>
                <a:cubicBezTo>
                  <a:pt x="1383" y="183"/>
                  <a:pt x="1382" y="178"/>
                  <a:pt x="1381" y="175"/>
                </a:cubicBezTo>
                <a:cubicBezTo>
                  <a:pt x="1381" y="174"/>
                  <a:pt x="1378" y="173"/>
                  <a:pt x="1376" y="173"/>
                </a:cubicBezTo>
                <a:cubicBezTo>
                  <a:pt x="1375" y="172"/>
                  <a:pt x="1374" y="172"/>
                  <a:pt x="1374" y="172"/>
                </a:cubicBezTo>
                <a:cubicBezTo>
                  <a:pt x="1373" y="171"/>
                  <a:pt x="1372" y="171"/>
                  <a:pt x="1370" y="171"/>
                </a:cubicBezTo>
                <a:cubicBezTo>
                  <a:pt x="1365" y="171"/>
                  <a:pt x="1364" y="176"/>
                  <a:pt x="1364" y="176"/>
                </a:cubicBezTo>
                <a:cubicBezTo>
                  <a:pt x="1363" y="178"/>
                  <a:pt x="1362" y="180"/>
                  <a:pt x="1361" y="181"/>
                </a:cubicBezTo>
                <a:cubicBezTo>
                  <a:pt x="1357" y="183"/>
                  <a:pt x="1361" y="185"/>
                  <a:pt x="1357" y="186"/>
                </a:cubicBezTo>
                <a:cubicBezTo>
                  <a:pt x="1356" y="187"/>
                  <a:pt x="1356" y="193"/>
                  <a:pt x="1356" y="193"/>
                </a:cubicBezTo>
                <a:cubicBezTo>
                  <a:pt x="1356" y="193"/>
                  <a:pt x="1364" y="193"/>
                  <a:pt x="1359" y="195"/>
                </a:cubicBezTo>
                <a:cubicBezTo>
                  <a:pt x="1355" y="196"/>
                  <a:pt x="1356" y="198"/>
                  <a:pt x="1356" y="198"/>
                </a:cubicBezTo>
                <a:cubicBezTo>
                  <a:pt x="1356" y="198"/>
                  <a:pt x="1355" y="205"/>
                  <a:pt x="1350" y="205"/>
                </a:cubicBezTo>
                <a:cubicBezTo>
                  <a:pt x="1346" y="206"/>
                  <a:pt x="1347" y="208"/>
                  <a:pt x="1344" y="209"/>
                </a:cubicBezTo>
                <a:cubicBezTo>
                  <a:pt x="1341" y="211"/>
                  <a:pt x="1344" y="216"/>
                  <a:pt x="1346" y="218"/>
                </a:cubicBezTo>
                <a:cubicBezTo>
                  <a:pt x="1348" y="219"/>
                  <a:pt x="1351" y="219"/>
                  <a:pt x="1350" y="221"/>
                </a:cubicBezTo>
                <a:cubicBezTo>
                  <a:pt x="1348" y="223"/>
                  <a:pt x="1345" y="226"/>
                  <a:pt x="1344" y="228"/>
                </a:cubicBezTo>
                <a:cubicBezTo>
                  <a:pt x="1341" y="231"/>
                  <a:pt x="1353" y="233"/>
                  <a:pt x="1352" y="235"/>
                </a:cubicBezTo>
                <a:cubicBezTo>
                  <a:pt x="1349" y="237"/>
                  <a:pt x="1361" y="239"/>
                  <a:pt x="1361" y="239"/>
                </a:cubicBezTo>
                <a:cubicBezTo>
                  <a:pt x="1363" y="240"/>
                  <a:pt x="1366" y="239"/>
                  <a:pt x="1362" y="245"/>
                </a:cubicBezTo>
                <a:cubicBezTo>
                  <a:pt x="1360" y="246"/>
                  <a:pt x="1359" y="247"/>
                  <a:pt x="1358" y="247"/>
                </a:cubicBezTo>
                <a:cubicBezTo>
                  <a:pt x="1355" y="248"/>
                  <a:pt x="1355" y="242"/>
                  <a:pt x="1352" y="242"/>
                </a:cubicBezTo>
                <a:cubicBezTo>
                  <a:pt x="1349" y="242"/>
                  <a:pt x="1344" y="237"/>
                  <a:pt x="1341" y="237"/>
                </a:cubicBezTo>
                <a:cubicBezTo>
                  <a:pt x="1338" y="238"/>
                  <a:pt x="1332" y="230"/>
                  <a:pt x="1328" y="230"/>
                </a:cubicBezTo>
                <a:cubicBezTo>
                  <a:pt x="1326" y="230"/>
                  <a:pt x="1323" y="228"/>
                  <a:pt x="1320" y="226"/>
                </a:cubicBezTo>
                <a:cubicBezTo>
                  <a:pt x="1317" y="225"/>
                  <a:pt x="1314" y="223"/>
                  <a:pt x="1312" y="223"/>
                </a:cubicBezTo>
                <a:cubicBezTo>
                  <a:pt x="1309" y="223"/>
                  <a:pt x="1304" y="217"/>
                  <a:pt x="1301" y="218"/>
                </a:cubicBezTo>
                <a:cubicBezTo>
                  <a:pt x="1299" y="218"/>
                  <a:pt x="1302" y="223"/>
                  <a:pt x="1303" y="224"/>
                </a:cubicBezTo>
                <a:cubicBezTo>
                  <a:pt x="1304" y="227"/>
                  <a:pt x="1315" y="232"/>
                  <a:pt x="1311" y="232"/>
                </a:cubicBezTo>
                <a:cubicBezTo>
                  <a:pt x="1309" y="232"/>
                  <a:pt x="1318" y="241"/>
                  <a:pt x="1313" y="242"/>
                </a:cubicBezTo>
                <a:cubicBezTo>
                  <a:pt x="1311" y="243"/>
                  <a:pt x="1304" y="231"/>
                  <a:pt x="1302" y="231"/>
                </a:cubicBezTo>
                <a:cubicBezTo>
                  <a:pt x="1300" y="232"/>
                  <a:pt x="1303" y="238"/>
                  <a:pt x="1301" y="239"/>
                </a:cubicBezTo>
                <a:cubicBezTo>
                  <a:pt x="1300" y="239"/>
                  <a:pt x="1298" y="240"/>
                  <a:pt x="1297" y="240"/>
                </a:cubicBezTo>
                <a:cubicBezTo>
                  <a:pt x="1295" y="241"/>
                  <a:pt x="1292" y="235"/>
                  <a:pt x="1291" y="235"/>
                </a:cubicBezTo>
                <a:cubicBezTo>
                  <a:pt x="1288" y="235"/>
                  <a:pt x="1282" y="246"/>
                  <a:pt x="1278" y="247"/>
                </a:cubicBezTo>
                <a:cubicBezTo>
                  <a:pt x="1275" y="247"/>
                  <a:pt x="1274" y="238"/>
                  <a:pt x="1270" y="238"/>
                </a:cubicBezTo>
                <a:cubicBezTo>
                  <a:pt x="1262" y="239"/>
                  <a:pt x="1264" y="245"/>
                  <a:pt x="1256" y="246"/>
                </a:cubicBezTo>
                <a:cubicBezTo>
                  <a:pt x="1251" y="247"/>
                  <a:pt x="1253" y="250"/>
                  <a:pt x="1249" y="251"/>
                </a:cubicBezTo>
                <a:cubicBezTo>
                  <a:pt x="1243" y="252"/>
                  <a:pt x="1247" y="258"/>
                  <a:pt x="1242" y="259"/>
                </a:cubicBezTo>
                <a:cubicBezTo>
                  <a:pt x="1240" y="259"/>
                  <a:pt x="1241" y="267"/>
                  <a:pt x="1241" y="267"/>
                </a:cubicBezTo>
                <a:cubicBezTo>
                  <a:pt x="1241" y="271"/>
                  <a:pt x="1236" y="266"/>
                  <a:pt x="1233" y="266"/>
                </a:cubicBezTo>
                <a:cubicBezTo>
                  <a:pt x="1231" y="265"/>
                  <a:pt x="1230" y="265"/>
                  <a:pt x="1229" y="265"/>
                </a:cubicBezTo>
                <a:cubicBezTo>
                  <a:pt x="1226" y="266"/>
                  <a:pt x="1229" y="259"/>
                  <a:pt x="1229" y="257"/>
                </a:cubicBezTo>
                <a:cubicBezTo>
                  <a:pt x="1230" y="256"/>
                  <a:pt x="1237" y="257"/>
                  <a:pt x="1238" y="255"/>
                </a:cubicBezTo>
                <a:cubicBezTo>
                  <a:pt x="1239" y="254"/>
                  <a:pt x="1238" y="252"/>
                  <a:pt x="1234" y="250"/>
                </a:cubicBezTo>
                <a:cubicBezTo>
                  <a:pt x="1231" y="248"/>
                  <a:pt x="1231" y="242"/>
                  <a:pt x="1228" y="243"/>
                </a:cubicBezTo>
                <a:cubicBezTo>
                  <a:pt x="1226" y="243"/>
                  <a:pt x="1222" y="244"/>
                  <a:pt x="1220" y="244"/>
                </a:cubicBezTo>
                <a:cubicBezTo>
                  <a:pt x="1217" y="245"/>
                  <a:pt x="1222" y="248"/>
                  <a:pt x="1219" y="249"/>
                </a:cubicBezTo>
                <a:cubicBezTo>
                  <a:pt x="1216" y="249"/>
                  <a:pt x="1221" y="253"/>
                  <a:pt x="1218" y="254"/>
                </a:cubicBezTo>
                <a:cubicBezTo>
                  <a:pt x="1214" y="255"/>
                  <a:pt x="1216" y="257"/>
                  <a:pt x="1216" y="258"/>
                </a:cubicBezTo>
                <a:cubicBezTo>
                  <a:pt x="1219" y="264"/>
                  <a:pt x="1219" y="264"/>
                  <a:pt x="1219" y="264"/>
                </a:cubicBezTo>
                <a:cubicBezTo>
                  <a:pt x="1219" y="264"/>
                  <a:pt x="1224" y="269"/>
                  <a:pt x="1220" y="271"/>
                </a:cubicBezTo>
                <a:cubicBezTo>
                  <a:pt x="1217" y="272"/>
                  <a:pt x="1213" y="272"/>
                  <a:pt x="1210" y="273"/>
                </a:cubicBezTo>
                <a:cubicBezTo>
                  <a:pt x="1207" y="274"/>
                  <a:pt x="1204" y="278"/>
                  <a:pt x="1201" y="278"/>
                </a:cubicBezTo>
                <a:cubicBezTo>
                  <a:pt x="1197" y="280"/>
                  <a:pt x="1204" y="291"/>
                  <a:pt x="1200" y="293"/>
                </a:cubicBezTo>
                <a:cubicBezTo>
                  <a:pt x="1196" y="295"/>
                  <a:pt x="1193" y="292"/>
                  <a:pt x="1192" y="291"/>
                </a:cubicBezTo>
                <a:cubicBezTo>
                  <a:pt x="1190" y="289"/>
                  <a:pt x="1190" y="289"/>
                  <a:pt x="1190" y="289"/>
                </a:cubicBezTo>
                <a:cubicBezTo>
                  <a:pt x="1186" y="286"/>
                  <a:pt x="1186" y="286"/>
                  <a:pt x="1186" y="286"/>
                </a:cubicBezTo>
                <a:cubicBezTo>
                  <a:pt x="1186" y="286"/>
                  <a:pt x="1183" y="284"/>
                  <a:pt x="1179" y="284"/>
                </a:cubicBezTo>
                <a:cubicBezTo>
                  <a:pt x="1176" y="284"/>
                  <a:pt x="1178" y="294"/>
                  <a:pt x="1175" y="293"/>
                </a:cubicBezTo>
                <a:cubicBezTo>
                  <a:pt x="1173" y="293"/>
                  <a:pt x="1171" y="290"/>
                  <a:pt x="1171" y="288"/>
                </a:cubicBezTo>
                <a:cubicBezTo>
                  <a:pt x="1169" y="287"/>
                  <a:pt x="1169" y="287"/>
                  <a:pt x="1169" y="287"/>
                </a:cubicBezTo>
                <a:cubicBezTo>
                  <a:pt x="1164" y="284"/>
                  <a:pt x="1170" y="279"/>
                  <a:pt x="1170" y="279"/>
                </a:cubicBezTo>
                <a:cubicBezTo>
                  <a:pt x="1170" y="279"/>
                  <a:pt x="1173" y="278"/>
                  <a:pt x="1167" y="274"/>
                </a:cubicBezTo>
                <a:cubicBezTo>
                  <a:pt x="1166" y="273"/>
                  <a:pt x="1164" y="272"/>
                  <a:pt x="1164" y="272"/>
                </a:cubicBezTo>
                <a:cubicBezTo>
                  <a:pt x="1163" y="271"/>
                  <a:pt x="1159" y="267"/>
                  <a:pt x="1158" y="266"/>
                </a:cubicBezTo>
                <a:cubicBezTo>
                  <a:pt x="1157" y="265"/>
                  <a:pt x="1157" y="264"/>
                  <a:pt x="1159" y="265"/>
                </a:cubicBezTo>
                <a:cubicBezTo>
                  <a:pt x="1159" y="265"/>
                  <a:pt x="1161" y="265"/>
                  <a:pt x="1164" y="266"/>
                </a:cubicBezTo>
                <a:cubicBezTo>
                  <a:pt x="1166" y="267"/>
                  <a:pt x="1167" y="269"/>
                  <a:pt x="1169" y="269"/>
                </a:cubicBezTo>
                <a:cubicBezTo>
                  <a:pt x="1171" y="270"/>
                  <a:pt x="1174" y="274"/>
                  <a:pt x="1176" y="271"/>
                </a:cubicBezTo>
                <a:cubicBezTo>
                  <a:pt x="1177" y="270"/>
                  <a:pt x="1181" y="274"/>
                  <a:pt x="1181" y="274"/>
                </a:cubicBezTo>
                <a:cubicBezTo>
                  <a:pt x="1181" y="274"/>
                  <a:pt x="1185" y="276"/>
                  <a:pt x="1187" y="277"/>
                </a:cubicBezTo>
                <a:cubicBezTo>
                  <a:pt x="1190" y="278"/>
                  <a:pt x="1194" y="279"/>
                  <a:pt x="1195" y="277"/>
                </a:cubicBezTo>
                <a:cubicBezTo>
                  <a:pt x="1195" y="276"/>
                  <a:pt x="1196" y="275"/>
                  <a:pt x="1198" y="274"/>
                </a:cubicBezTo>
                <a:cubicBezTo>
                  <a:pt x="1200" y="272"/>
                  <a:pt x="1200" y="272"/>
                  <a:pt x="1200" y="272"/>
                </a:cubicBezTo>
                <a:cubicBezTo>
                  <a:pt x="1201" y="271"/>
                  <a:pt x="1202" y="270"/>
                  <a:pt x="1203" y="269"/>
                </a:cubicBezTo>
                <a:cubicBezTo>
                  <a:pt x="1204" y="267"/>
                  <a:pt x="1205" y="267"/>
                  <a:pt x="1206" y="265"/>
                </a:cubicBezTo>
                <a:cubicBezTo>
                  <a:pt x="1207" y="260"/>
                  <a:pt x="1207" y="260"/>
                  <a:pt x="1207" y="260"/>
                </a:cubicBezTo>
                <a:cubicBezTo>
                  <a:pt x="1208" y="258"/>
                  <a:pt x="1204" y="254"/>
                  <a:pt x="1201" y="250"/>
                </a:cubicBezTo>
                <a:cubicBezTo>
                  <a:pt x="1199" y="248"/>
                  <a:pt x="1194" y="247"/>
                  <a:pt x="1192" y="245"/>
                </a:cubicBezTo>
                <a:cubicBezTo>
                  <a:pt x="1190" y="243"/>
                  <a:pt x="1189" y="244"/>
                  <a:pt x="1187" y="242"/>
                </a:cubicBezTo>
                <a:cubicBezTo>
                  <a:pt x="1183" y="240"/>
                  <a:pt x="1178" y="236"/>
                  <a:pt x="1177" y="236"/>
                </a:cubicBezTo>
                <a:cubicBezTo>
                  <a:pt x="1176" y="236"/>
                  <a:pt x="1174" y="235"/>
                  <a:pt x="1171" y="234"/>
                </a:cubicBezTo>
                <a:cubicBezTo>
                  <a:pt x="1166" y="231"/>
                  <a:pt x="1161" y="233"/>
                  <a:pt x="1159" y="228"/>
                </a:cubicBezTo>
                <a:cubicBezTo>
                  <a:pt x="1158" y="224"/>
                  <a:pt x="1152" y="226"/>
                  <a:pt x="1147" y="227"/>
                </a:cubicBezTo>
                <a:cubicBezTo>
                  <a:pt x="1144" y="227"/>
                  <a:pt x="1142" y="230"/>
                  <a:pt x="1139" y="229"/>
                </a:cubicBezTo>
                <a:cubicBezTo>
                  <a:pt x="1138" y="228"/>
                  <a:pt x="1140" y="226"/>
                  <a:pt x="1141" y="225"/>
                </a:cubicBezTo>
                <a:cubicBezTo>
                  <a:pt x="1142" y="223"/>
                  <a:pt x="1143" y="221"/>
                  <a:pt x="1146" y="221"/>
                </a:cubicBezTo>
                <a:cubicBezTo>
                  <a:pt x="1153" y="221"/>
                  <a:pt x="1152" y="218"/>
                  <a:pt x="1151" y="218"/>
                </a:cubicBezTo>
                <a:cubicBezTo>
                  <a:pt x="1151" y="218"/>
                  <a:pt x="1149" y="215"/>
                  <a:pt x="1143" y="213"/>
                </a:cubicBezTo>
                <a:cubicBezTo>
                  <a:pt x="1138" y="212"/>
                  <a:pt x="1135" y="210"/>
                  <a:pt x="1133" y="209"/>
                </a:cubicBezTo>
                <a:cubicBezTo>
                  <a:pt x="1133" y="209"/>
                  <a:pt x="1130" y="208"/>
                  <a:pt x="1128" y="208"/>
                </a:cubicBezTo>
                <a:cubicBezTo>
                  <a:pt x="1126" y="208"/>
                  <a:pt x="1125" y="209"/>
                  <a:pt x="1124" y="209"/>
                </a:cubicBezTo>
                <a:cubicBezTo>
                  <a:pt x="1123" y="209"/>
                  <a:pt x="1118" y="206"/>
                  <a:pt x="1116" y="205"/>
                </a:cubicBezTo>
                <a:cubicBezTo>
                  <a:pt x="1115" y="205"/>
                  <a:pt x="1113" y="205"/>
                  <a:pt x="1110" y="206"/>
                </a:cubicBezTo>
                <a:cubicBezTo>
                  <a:pt x="1108" y="208"/>
                  <a:pt x="1106" y="210"/>
                  <a:pt x="1105" y="211"/>
                </a:cubicBezTo>
                <a:cubicBezTo>
                  <a:pt x="1102" y="212"/>
                  <a:pt x="1100" y="214"/>
                  <a:pt x="1100" y="214"/>
                </a:cubicBezTo>
                <a:cubicBezTo>
                  <a:pt x="1098" y="215"/>
                  <a:pt x="1096" y="217"/>
                  <a:pt x="1096" y="216"/>
                </a:cubicBezTo>
                <a:cubicBezTo>
                  <a:pt x="1094" y="216"/>
                  <a:pt x="1092" y="218"/>
                  <a:pt x="1090" y="219"/>
                </a:cubicBezTo>
                <a:cubicBezTo>
                  <a:pt x="1088" y="220"/>
                  <a:pt x="1088" y="221"/>
                  <a:pt x="1084" y="219"/>
                </a:cubicBezTo>
                <a:cubicBezTo>
                  <a:pt x="1081" y="218"/>
                  <a:pt x="1080" y="219"/>
                  <a:pt x="1079" y="221"/>
                </a:cubicBezTo>
                <a:cubicBezTo>
                  <a:pt x="1077" y="222"/>
                  <a:pt x="1077" y="225"/>
                  <a:pt x="1076" y="225"/>
                </a:cubicBezTo>
                <a:cubicBezTo>
                  <a:pt x="1074" y="225"/>
                  <a:pt x="1071" y="229"/>
                  <a:pt x="1069" y="230"/>
                </a:cubicBezTo>
                <a:cubicBezTo>
                  <a:pt x="1067" y="230"/>
                  <a:pt x="1065" y="232"/>
                  <a:pt x="1064" y="234"/>
                </a:cubicBezTo>
                <a:cubicBezTo>
                  <a:pt x="1063" y="236"/>
                  <a:pt x="1062" y="235"/>
                  <a:pt x="1060" y="236"/>
                </a:cubicBezTo>
                <a:cubicBezTo>
                  <a:pt x="1054" y="237"/>
                  <a:pt x="1054" y="237"/>
                  <a:pt x="1054" y="237"/>
                </a:cubicBezTo>
                <a:cubicBezTo>
                  <a:pt x="1053" y="237"/>
                  <a:pt x="1053" y="241"/>
                  <a:pt x="1053" y="244"/>
                </a:cubicBezTo>
                <a:cubicBezTo>
                  <a:pt x="1053" y="246"/>
                  <a:pt x="1053" y="248"/>
                  <a:pt x="1052" y="247"/>
                </a:cubicBezTo>
                <a:cubicBezTo>
                  <a:pt x="1051" y="247"/>
                  <a:pt x="1050" y="248"/>
                  <a:pt x="1048" y="248"/>
                </a:cubicBezTo>
                <a:cubicBezTo>
                  <a:pt x="1046" y="248"/>
                  <a:pt x="1045" y="248"/>
                  <a:pt x="1044" y="250"/>
                </a:cubicBezTo>
                <a:cubicBezTo>
                  <a:pt x="1043" y="252"/>
                  <a:pt x="1043" y="252"/>
                  <a:pt x="1043" y="252"/>
                </a:cubicBezTo>
                <a:cubicBezTo>
                  <a:pt x="1043" y="253"/>
                  <a:pt x="1041" y="254"/>
                  <a:pt x="1041" y="255"/>
                </a:cubicBezTo>
                <a:cubicBezTo>
                  <a:pt x="1041" y="257"/>
                  <a:pt x="1044" y="257"/>
                  <a:pt x="1044" y="257"/>
                </a:cubicBezTo>
                <a:cubicBezTo>
                  <a:pt x="1046" y="257"/>
                  <a:pt x="1046" y="257"/>
                  <a:pt x="1046" y="257"/>
                </a:cubicBezTo>
                <a:cubicBezTo>
                  <a:pt x="1048" y="257"/>
                  <a:pt x="1050" y="257"/>
                  <a:pt x="1051" y="254"/>
                </a:cubicBezTo>
                <a:cubicBezTo>
                  <a:pt x="1051" y="253"/>
                  <a:pt x="1055" y="250"/>
                  <a:pt x="1057" y="251"/>
                </a:cubicBezTo>
                <a:cubicBezTo>
                  <a:pt x="1059" y="252"/>
                  <a:pt x="1057" y="253"/>
                  <a:pt x="1058" y="255"/>
                </a:cubicBezTo>
                <a:cubicBezTo>
                  <a:pt x="1058" y="257"/>
                  <a:pt x="1059" y="259"/>
                  <a:pt x="1058" y="259"/>
                </a:cubicBezTo>
                <a:cubicBezTo>
                  <a:pt x="1056" y="258"/>
                  <a:pt x="1054" y="262"/>
                  <a:pt x="1052" y="262"/>
                </a:cubicBezTo>
                <a:cubicBezTo>
                  <a:pt x="1051" y="262"/>
                  <a:pt x="1048" y="261"/>
                  <a:pt x="1047" y="262"/>
                </a:cubicBezTo>
                <a:cubicBezTo>
                  <a:pt x="1046" y="264"/>
                  <a:pt x="1046" y="266"/>
                  <a:pt x="1045" y="267"/>
                </a:cubicBezTo>
                <a:cubicBezTo>
                  <a:pt x="1045" y="270"/>
                  <a:pt x="1043" y="271"/>
                  <a:pt x="1043" y="271"/>
                </a:cubicBezTo>
                <a:cubicBezTo>
                  <a:pt x="1043" y="273"/>
                  <a:pt x="1041" y="276"/>
                  <a:pt x="1039" y="278"/>
                </a:cubicBezTo>
                <a:cubicBezTo>
                  <a:pt x="1039" y="279"/>
                  <a:pt x="1037" y="278"/>
                  <a:pt x="1036" y="280"/>
                </a:cubicBezTo>
                <a:cubicBezTo>
                  <a:pt x="1036" y="282"/>
                  <a:pt x="1034" y="282"/>
                  <a:pt x="1031" y="284"/>
                </a:cubicBezTo>
                <a:cubicBezTo>
                  <a:pt x="1030" y="285"/>
                  <a:pt x="1031" y="292"/>
                  <a:pt x="1031" y="292"/>
                </a:cubicBezTo>
                <a:cubicBezTo>
                  <a:pt x="1031" y="292"/>
                  <a:pt x="1031" y="298"/>
                  <a:pt x="1029" y="298"/>
                </a:cubicBezTo>
                <a:cubicBezTo>
                  <a:pt x="1027" y="298"/>
                  <a:pt x="1025" y="298"/>
                  <a:pt x="1024" y="299"/>
                </a:cubicBezTo>
                <a:cubicBezTo>
                  <a:pt x="1021" y="299"/>
                  <a:pt x="1022" y="301"/>
                  <a:pt x="1021" y="301"/>
                </a:cubicBezTo>
                <a:cubicBezTo>
                  <a:pt x="1016" y="304"/>
                  <a:pt x="1014" y="305"/>
                  <a:pt x="1012" y="307"/>
                </a:cubicBezTo>
                <a:cubicBezTo>
                  <a:pt x="1008" y="310"/>
                  <a:pt x="1009" y="313"/>
                  <a:pt x="1009" y="313"/>
                </a:cubicBezTo>
                <a:cubicBezTo>
                  <a:pt x="1010" y="316"/>
                  <a:pt x="1003" y="314"/>
                  <a:pt x="1001" y="315"/>
                </a:cubicBezTo>
                <a:cubicBezTo>
                  <a:pt x="1001" y="315"/>
                  <a:pt x="1000" y="317"/>
                  <a:pt x="1000" y="317"/>
                </a:cubicBezTo>
                <a:cubicBezTo>
                  <a:pt x="1000" y="317"/>
                  <a:pt x="1000" y="319"/>
                  <a:pt x="1000" y="321"/>
                </a:cubicBezTo>
                <a:cubicBezTo>
                  <a:pt x="1000" y="324"/>
                  <a:pt x="998" y="327"/>
                  <a:pt x="998" y="327"/>
                </a:cubicBezTo>
                <a:cubicBezTo>
                  <a:pt x="996" y="331"/>
                  <a:pt x="999" y="332"/>
                  <a:pt x="1000" y="335"/>
                </a:cubicBezTo>
                <a:cubicBezTo>
                  <a:pt x="1001" y="336"/>
                  <a:pt x="1001" y="337"/>
                  <a:pt x="1000" y="339"/>
                </a:cubicBezTo>
                <a:cubicBezTo>
                  <a:pt x="999" y="342"/>
                  <a:pt x="998" y="344"/>
                  <a:pt x="999" y="346"/>
                </a:cubicBezTo>
                <a:cubicBezTo>
                  <a:pt x="1000" y="348"/>
                  <a:pt x="1001" y="349"/>
                  <a:pt x="1002" y="352"/>
                </a:cubicBezTo>
                <a:cubicBezTo>
                  <a:pt x="1003" y="355"/>
                  <a:pt x="1005" y="354"/>
                  <a:pt x="1006" y="357"/>
                </a:cubicBezTo>
                <a:cubicBezTo>
                  <a:pt x="1008" y="360"/>
                  <a:pt x="1007" y="360"/>
                  <a:pt x="1008" y="361"/>
                </a:cubicBezTo>
                <a:cubicBezTo>
                  <a:pt x="1012" y="363"/>
                  <a:pt x="1017" y="364"/>
                  <a:pt x="1020" y="361"/>
                </a:cubicBezTo>
                <a:cubicBezTo>
                  <a:pt x="1020" y="361"/>
                  <a:pt x="1021" y="358"/>
                  <a:pt x="1025" y="353"/>
                </a:cubicBezTo>
                <a:cubicBezTo>
                  <a:pt x="1025" y="353"/>
                  <a:pt x="1033" y="349"/>
                  <a:pt x="1035" y="351"/>
                </a:cubicBezTo>
                <a:cubicBezTo>
                  <a:pt x="1038" y="355"/>
                  <a:pt x="1034" y="356"/>
                  <a:pt x="1038" y="359"/>
                </a:cubicBezTo>
                <a:cubicBezTo>
                  <a:pt x="1038" y="359"/>
                  <a:pt x="1036" y="361"/>
                  <a:pt x="1037" y="361"/>
                </a:cubicBezTo>
                <a:cubicBezTo>
                  <a:pt x="1038" y="362"/>
                  <a:pt x="1037" y="363"/>
                  <a:pt x="1038" y="364"/>
                </a:cubicBezTo>
                <a:cubicBezTo>
                  <a:pt x="1039" y="366"/>
                  <a:pt x="1039" y="366"/>
                  <a:pt x="1039" y="366"/>
                </a:cubicBezTo>
                <a:cubicBezTo>
                  <a:pt x="1039" y="366"/>
                  <a:pt x="1039" y="369"/>
                  <a:pt x="1040" y="370"/>
                </a:cubicBezTo>
                <a:cubicBezTo>
                  <a:pt x="1042" y="371"/>
                  <a:pt x="1043" y="375"/>
                  <a:pt x="1043" y="375"/>
                </a:cubicBezTo>
                <a:cubicBezTo>
                  <a:pt x="1045" y="376"/>
                  <a:pt x="1044" y="382"/>
                  <a:pt x="1045" y="383"/>
                </a:cubicBezTo>
                <a:cubicBezTo>
                  <a:pt x="1047" y="384"/>
                  <a:pt x="1050" y="384"/>
                  <a:pt x="1052" y="385"/>
                </a:cubicBezTo>
                <a:cubicBezTo>
                  <a:pt x="1052" y="385"/>
                  <a:pt x="1053" y="384"/>
                  <a:pt x="1054" y="381"/>
                </a:cubicBezTo>
                <a:cubicBezTo>
                  <a:pt x="1054" y="379"/>
                  <a:pt x="1063" y="378"/>
                  <a:pt x="1065" y="377"/>
                </a:cubicBezTo>
                <a:cubicBezTo>
                  <a:pt x="1066" y="376"/>
                  <a:pt x="1069" y="380"/>
                  <a:pt x="1070" y="369"/>
                </a:cubicBezTo>
                <a:cubicBezTo>
                  <a:pt x="1071" y="368"/>
                  <a:pt x="1070" y="365"/>
                  <a:pt x="1070" y="364"/>
                </a:cubicBezTo>
                <a:cubicBezTo>
                  <a:pt x="1071" y="362"/>
                  <a:pt x="1067" y="360"/>
                  <a:pt x="1067" y="359"/>
                </a:cubicBezTo>
                <a:cubicBezTo>
                  <a:pt x="1068" y="357"/>
                  <a:pt x="1068" y="356"/>
                  <a:pt x="1068" y="356"/>
                </a:cubicBezTo>
                <a:cubicBezTo>
                  <a:pt x="1068" y="354"/>
                  <a:pt x="1074" y="357"/>
                  <a:pt x="1074" y="354"/>
                </a:cubicBezTo>
                <a:cubicBezTo>
                  <a:pt x="1074" y="353"/>
                  <a:pt x="1078" y="350"/>
                  <a:pt x="1078" y="348"/>
                </a:cubicBezTo>
                <a:cubicBezTo>
                  <a:pt x="1079" y="347"/>
                  <a:pt x="1082" y="344"/>
                  <a:pt x="1083" y="343"/>
                </a:cubicBezTo>
                <a:cubicBezTo>
                  <a:pt x="1083" y="341"/>
                  <a:pt x="1079" y="340"/>
                  <a:pt x="1079" y="338"/>
                </a:cubicBezTo>
                <a:cubicBezTo>
                  <a:pt x="1071" y="335"/>
                  <a:pt x="1071" y="335"/>
                  <a:pt x="1071" y="335"/>
                </a:cubicBezTo>
                <a:cubicBezTo>
                  <a:pt x="1071" y="331"/>
                  <a:pt x="1071" y="331"/>
                  <a:pt x="1071" y="331"/>
                </a:cubicBezTo>
                <a:cubicBezTo>
                  <a:pt x="1071" y="330"/>
                  <a:pt x="1069" y="326"/>
                  <a:pt x="1069" y="325"/>
                </a:cubicBezTo>
                <a:cubicBezTo>
                  <a:pt x="1069" y="325"/>
                  <a:pt x="1070" y="323"/>
                  <a:pt x="1072" y="322"/>
                </a:cubicBezTo>
                <a:cubicBezTo>
                  <a:pt x="1075" y="321"/>
                  <a:pt x="1072" y="319"/>
                  <a:pt x="1072" y="318"/>
                </a:cubicBezTo>
                <a:cubicBezTo>
                  <a:pt x="1075" y="317"/>
                  <a:pt x="1075" y="317"/>
                  <a:pt x="1075" y="317"/>
                </a:cubicBezTo>
                <a:cubicBezTo>
                  <a:pt x="1076" y="314"/>
                  <a:pt x="1076" y="314"/>
                  <a:pt x="1076" y="314"/>
                </a:cubicBezTo>
                <a:cubicBezTo>
                  <a:pt x="1078" y="312"/>
                  <a:pt x="1078" y="312"/>
                  <a:pt x="1078" y="312"/>
                </a:cubicBezTo>
                <a:cubicBezTo>
                  <a:pt x="1078" y="309"/>
                  <a:pt x="1079" y="310"/>
                  <a:pt x="1079" y="310"/>
                </a:cubicBezTo>
                <a:cubicBezTo>
                  <a:pt x="1081" y="311"/>
                  <a:pt x="1082" y="306"/>
                  <a:pt x="1084" y="307"/>
                </a:cubicBezTo>
                <a:cubicBezTo>
                  <a:pt x="1085" y="308"/>
                  <a:pt x="1085" y="303"/>
                  <a:pt x="1087" y="302"/>
                </a:cubicBezTo>
                <a:cubicBezTo>
                  <a:pt x="1088" y="301"/>
                  <a:pt x="1089" y="300"/>
                  <a:pt x="1090" y="301"/>
                </a:cubicBezTo>
                <a:cubicBezTo>
                  <a:pt x="1092" y="300"/>
                  <a:pt x="1090" y="298"/>
                  <a:pt x="1093" y="297"/>
                </a:cubicBezTo>
                <a:cubicBezTo>
                  <a:pt x="1094" y="296"/>
                  <a:pt x="1093" y="291"/>
                  <a:pt x="1094" y="291"/>
                </a:cubicBezTo>
                <a:cubicBezTo>
                  <a:pt x="1095" y="292"/>
                  <a:pt x="1094" y="285"/>
                  <a:pt x="1095" y="284"/>
                </a:cubicBezTo>
                <a:cubicBezTo>
                  <a:pt x="1096" y="284"/>
                  <a:pt x="1101" y="281"/>
                  <a:pt x="1102" y="281"/>
                </a:cubicBezTo>
                <a:cubicBezTo>
                  <a:pt x="1103" y="281"/>
                  <a:pt x="1107" y="279"/>
                  <a:pt x="1109" y="280"/>
                </a:cubicBezTo>
                <a:cubicBezTo>
                  <a:pt x="1112" y="281"/>
                  <a:pt x="1112" y="283"/>
                  <a:pt x="1113" y="285"/>
                </a:cubicBezTo>
                <a:cubicBezTo>
                  <a:pt x="1113" y="286"/>
                  <a:pt x="1112" y="286"/>
                  <a:pt x="1112" y="288"/>
                </a:cubicBezTo>
                <a:cubicBezTo>
                  <a:pt x="1112" y="289"/>
                  <a:pt x="1110" y="289"/>
                  <a:pt x="1110" y="291"/>
                </a:cubicBezTo>
                <a:cubicBezTo>
                  <a:pt x="1110" y="292"/>
                  <a:pt x="1107" y="294"/>
                  <a:pt x="1106" y="295"/>
                </a:cubicBezTo>
                <a:cubicBezTo>
                  <a:pt x="1106" y="297"/>
                  <a:pt x="1103" y="297"/>
                  <a:pt x="1102" y="299"/>
                </a:cubicBezTo>
                <a:cubicBezTo>
                  <a:pt x="1102" y="300"/>
                  <a:pt x="1100" y="303"/>
                  <a:pt x="1100" y="303"/>
                </a:cubicBezTo>
                <a:cubicBezTo>
                  <a:pt x="1099" y="305"/>
                  <a:pt x="1095" y="306"/>
                  <a:pt x="1095" y="306"/>
                </a:cubicBezTo>
                <a:cubicBezTo>
                  <a:pt x="1095" y="306"/>
                  <a:pt x="1092" y="306"/>
                  <a:pt x="1092" y="308"/>
                </a:cubicBezTo>
                <a:cubicBezTo>
                  <a:pt x="1091" y="309"/>
                  <a:pt x="1092" y="309"/>
                  <a:pt x="1092" y="311"/>
                </a:cubicBezTo>
                <a:cubicBezTo>
                  <a:pt x="1092" y="311"/>
                  <a:pt x="1092" y="313"/>
                  <a:pt x="1092" y="316"/>
                </a:cubicBezTo>
                <a:cubicBezTo>
                  <a:pt x="1092" y="317"/>
                  <a:pt x="1092" y="319"/>
                  <a:pt x="1092" y="320"/>
                </a:cubicBezTo>
                <a:cubicBezTo>
                  <a:pt x="1093" y="323"/>
                  <a:pt x="1091" y="325"/>
                  <a:pt x="1092" y="328"/>
                </a:cubicBezTo>
                <a:cubicBezTo>
                  <a:pt x="1092" y="329"/>
                  <a:pt x="1091" y="333"/>
                  <a:pt x="1091" y="334"/>
                </a:cubicBezTo>
                <a:cubicBezTo>
                  <a:pt x="1094" y="335"/>
                  <a:pt x="1094" y="335"/>
                  <a:pt x="1094" y="335"/>
                </a:cubicBezTo>
                <a:cubicBezTo>
                  <a:pt x="1094" y="337"/>
                  <a:pt x="1098" y="336"/>
                  <a:pt x="1098" y="339"/>
                </a:cubicBezTo>
                <a:cubicBezTo>
                  <a:pt x="1098" y="340"/>
                  <a:pt x="1103" y="338"/>
                  <a:pt x="1103" y="340"/>
                </a:cubicBezTo>
                <a:cubicBezTo>
                  <a:pt x="1109" y="343"/>
                  <a:pt x="1109" y="343"/>
                  <a:pt x="1109" y="343"/>
                </a:cubicBezTo>
                <a:cubicBezTo>
                  <a:pt x="1110" y="344"/>
                  <a:pt x="1114" y="342"/>
                  <a:pt x="1117" y="342"/>
                </a:cubicBezTo>
                <a:cubicBezTo>
                  <a:pt x="1121" y="342"/>
                  <a:pt x="1124" y="338"/>
                  <a:pt x="1126" y="338"/>
                </a:cubicBezTo>
                <a:cubicBezTo>
                  <a:pt x="1129" y="339"/>
                  <a:pt x="1135" y="340"/>
                  <a:pt x="1136" y="340"/>
                </a:cubicBezTo>
                <a:cubicBezTo>
                  <a:pt x="1137" y="341"/>
                  <a:pt x="1138" y="344"/>
                  <a:pt x="1135" y="344"/>
                </a:cubicBezTo>
                <a:cubicBezTo>
                  <a:pt x="1133" y="345"/>
                  <a:pt x="1122" y="346"/>
                  <a:pt x="1118" y="346"/>
                </a:cubicBezTo>
                <a:cubicBezTo>
                  <a:pt x="1116" y="346"/>
                  <a:pt x="1114" y="345"/>
                  <a:pt x="1113" y="346"/>
                </a:cubicBezTo>
                <a:cubicBezTo>
                  <a:pt x="1112" y="347"/>
                  <a:pt x="1109" y="345"/>
                  <a:pt x="1108" y="346"/>
                </a:cubicBezTo>
                <a:cubicBezTo>
                  <a:pt x="1106" y="347"/>
                  <a:pt x="1104" y="347"/>
                  <a:pt x="1102" y="348"/>
                </a:cubicBezTo>
                <a:cubicBezTo>
                  <a:pt x="1101" y="349"/>
                  <a:pt x="1097" y="349"/>
                  <a:pt x="1096" y="350"/>
                </a:cubicBezTo>
                <a:cubicBezTo>
                  <a:pt x="1094" y="351"/>
                  <a:pt x="1095" y="355"/>
                  <a:pt x="1094" y="355"/>
                </a:cubicBezTo>
                <a:cubicBezTo>
                  <a:pt x="1093" y="356"/>
                  <a:pt x="1096" y="359"/>
                  <a:pt x="1096" y="359"/>
                </a:cubicBezTo>
                <a:cubicBezTo>
                  <a:pt x="1096" y="360"/>
                  <a:pt x="1101" y="359"/>
                  <a:pt x="1103" y="359"/>
                </a:cubicBezTo>
                <a:cubicBezTo>
                  <a:pt x="1106" y="359"/>
                  <a:pt x="1110" y="359"/>
                  <a:pt x="1109" y="360"/>
                </a:cubicBezTo>
                <a:cubicBezTo>
                  <a:pt x="1109" y="361"/>
                  <a:pt x="1110" y="362"/>
                  <a:pt x="1110" y="363"/>
                </a:cubicBezTo>
                <a:cubicBezTo>
                  <a:pt x="1110" y="365"/>
                  <a:pt x="1108" y="367"/>
                  <a:pt x="1108" y="368"/>
                </a:cubicBezTo>
                <a:cubicBezTo>
                  <a:pt x="1108" y="369"/>
                  <a:pt x="1106" y="366"/>
                  <a:pt x="1103" y="364"/>
                </a:cubicBezTo>
                <a:cubicBezTo>
                  <a:pt x="1101" y="363"/>
                  <a:pt x="1098" y="360"/>
                  <a:pt x="1097" y="362"/>
                </a:cubicBezTo>
                <a:cubicBezTo>
                  <a:pt x="1097" y="363"/>
                  <a:pt x="1096" y="364"/>
                  <a:pt x="1096" y="365"/>
                </a:cubicBezTo>
                <a:cubicBezTo>
                  <a:pt x="1096" y="366"/>
                  <a:pt x="1091" y="366"/>
                  <a:pt x="1090" y="367"/>
                </a:cubicBezTo>
                <a:cubicBezTo>
                  <a:pt x="1089" y="367"/>
                  <a:pt x="1088" y="367"/>
                  <a:pt x="1089" y="368"/>
                </a:cubicBezTo>
                <a:cubicBezTo>
                  <a:pt x="1089" y="369"/>
                  <a:pt x="1090" y="369"/>
                  <a:pt x="1091" y="370"/>
                </a:cubicBezTo>
                <a:cubicBezTo>
                  <a:pt x="1089" y="372"/>
                  <a:pt x="1089" y="372"/>
                  <a:pt x="1089" y="372"/>
                </a:cubicBezTo>
                <a:cubicBezTo>
                  <a:pt x="1090" y="375"/>
                  <a:pt x="1090" y="375"/>
                  <a:pt x="1090" y="375"/>
                </a:cubicBezTo>
                <a:cubicBezTo>
                  <a:pt x="1090" y="377"/>
                  <a:pt x="1090" y="378"/>
                  <a:pt x="1089" y="379"/>
                </a:cubicBezTo>
                <a:cubicBezTo>
                  <a:pt x="1089" y="381"/>
                  <a:pt x="1090" y="384"/>
                  <a:pt x="1089" y="385"/>
                </a:cubicBezTo>
                <a:cubicBezTo>
                  <a:pt x="1089" y="387"/>
                  <a:pt x="1084" y="386"/>
                  <a:pt x="1084" y="386"/>
                </a:cubicBezTo>
                <a:cubicBezTo>
                  <a:pt x="1082" y="386"/>
                  <a:pt x="1083" y="390"/>
                  <a:pt x="1080" y="391"/>
                </a:cubicBezTo>
                <a:cubicBezTo>
                  <a:pt x="1078" y="391"/>
                  <a:pt x="1076" y="388"/>
                  <a:pt x="1076" y="388"/>
                </a:cubicBezTo>
                <a:cubicBezTo>
                  <a:pt x="1075" y="387"/>
                  <a:pt x="1074" y="386"/>
                  <a:pt x="1072" y="386"/>
                </a:cubicBezTo>
                <a:cubicBezTo>
                  <a:pt x="1071" y="386"/>
                  <a:pt x="1069" y="389"/>
                  <a:pt x="1068" y="388"/>
                </a:cubicBezTo>
                <a:cubicBezTo>
                  <a:pt x="1066" y="388"/>
                  <a:pt x="1066" y="393"/>
                  <a:pt x="1062" y="392"/>
                </a:cubicBezTo>
                <a:cubicBezTo>
                  <a:pt x="1059" y="391"/>
                  <a:pt x="1058" y="395"/>
                  <a:pt x="1056" y="394"/>
                </a:cubicBezTo>
                <a:cubicBezTo>
                  <a:pt x="1054" y="394"/>
                  <a:pt x="1054" y="393"/>
                  <a:pt x="1053" y="392"/>
                </a:cubicBezTo>
                <a:cubicBezTo>
                  <a:pt x="1051" y="391"/>
                  <a:pt x="1050" y="389"/>
                  <a:pt x="1048" y="388"/>
                </a:cubicBezTo>
                <a:cubicBezTo>
                  <a:pt x="1047" y="388"/>
                  <a:pt x="1046" y="387"/>
                  <a:pt x="1045" y="387"/>
                </a:cubicBezTo>
                <a:cubicBezTo>
                  <a:pt x="1042" y="386"/>
                  <a:pt x="1044" y="383"/>
                  <a:pt x="1042" y="383"/>
                </a:cubicBezTo>
                <a:cubicBezTo>
                  <a:pt x="1040" y="382"/>
                  <a:pt x="1039" y="381"/>
                  <a:pt x="1038" y="381"/>
                </a:cubicBezTo>
                <a:cubicBezTo>
                  <a:pt x="1036" y="380"/>
                  <a:pt x="1037" y="379"/>
                  <a:pt x="1034" y="379"/>
                </a:cubicBezTo>
                <a:cubicBezTo>
                  <a:pt x="1032" y="379"/>
                  <a:pt x="1030" y="379"/>
                  <a:pt x="1030" y="379"/>
                </a:cubicBezTo>
                <a:cubicBezTo>
                  <a:pt x="1029" y="379"/>
                  <a:pt x="1025" y="377"/>
                  <a:pt x="1025" y="377"/>
                </a:cubicBezTo>
                <a:cubicBezTo>
                  <a:pt x="1022" y="375"/>
                  <a:pt x="1018" y="378"/>
                  <a:pt x="1018" y="378"/>
                </a:cubicBezTo>
                <a:cubicBezTo>
                  <a:pt x="1016" y="379"/>
                  <a:pt x="1021" y="382"/>
                  <a:pt x="1020" y="383"/>
                </a:cubicBezTo>
                <a:cubicBezTo>
                  <a:pt x="1020" y="383"/>
                  <a:pt x="1019" y="384"/>
                  <a:pt x="1018" y="385"/>
                </a:cubicBezTo>
                <a:cubicBezTo>
                  <a:pt x="1016" y="387"/>
                  <a:pt x="1016" y="387"/>
                  <a:pt x="1016" y="387"/>
                </a:cubicBezTo>
                <a:cubicBezTo>
                  <a:pt x="1016" y="387"/>
                  <a:pt x="1016" y="387"/>
                  <a:pt x="1016" y="387"/>
                </a:cubicBezTo>
                <a:cubicBezTo>
                  <a:pt x="1017" y="388"/>
                  <a:pt x="1017" y="388"/>
                  <a:pt x="1017" y="388"/>
                </a:cubicBezTo>
                <a:cubicBezTo>
                  <a:pt x="1017" y="389"/>
                  <a:pt x="1019" y="391"/>
                  <a:pt x="1018" y="392"/>
                </a:cubicBezTo>
                <a:cubicBezTo>
                  <a:pt x="1015" y="394"/>
                  <a:pt x="1013" y="393"/>
                  <a:pt x="1011" y="393"/>
                </a:cubicBezTo>
                <a:cubicBezTo>
                  <a:pt x="1008" y="392"/>
                  <a:pt x="1008" y="392"/>
                  <a:pt x="1008" y="392"/>
                </a:cubicBezTo>
                <a:cubicBezTo>
                  <a:pt x="1008" y="392"/>
                  <a:pt x="1004" y="391"/>
                  <a:pt x="1002" y="392"/>
                </a:cubicBezTo>
                <a:cubicBezTo>
                  <a:pt x="1002" y="392"/>
                  <a:pt x="1001" y="392"/>
                  <a:pt x="1000" y="393"/>
                </a:cubicBezTo>
                <a:cubicBezTo>
                  <a:pt x="1000" y="393"/>
                  <a:pt x="997" y="393"/>
                  <a:pt x="997" y="396"/>
                </a:cubicBezTo>
                <a:cubicBezTo>
                  <a:pt x="997" y="397"/>
                  <a:pt x="997" y="401"/>
                  <a:pt x="997" y="406"/>
                </a:cubicBezTo>
                <a:cubicBezTo>
                  <a:pt x="997" y="407"/>
                  <a:pt x="993" y="409"/>
                  <a:pt x="993" y="410"/>
                </a:cubicBezTo>
                <a:cubicBezTo>
                  <a:pt x="992" y="414"/>
                  <a:pt x="990" y="418"/>
                  <a:pt x="988" y="418"/>
                </a:cubicBezTo>
                <a:cubicBezTo>
                  <a:pt x="983" y="418"/>
                  <a:pt x="983" y="418"/>
                  <a:pt x="983" y="418"/>
                </a:cubicBezTo>
                <a:cubicBezTo>
                  <a:pt x="982" y="420"/>
                  <a:pt x="981" y="419"/>
                  <a:pt x="980" y="421"/>
                </a:cubicBezTo>
                <a:cubicBezTo>
                  <a:pt x="980" y="422"/>
                  <a:pt x="984" y="423"/>
                  <a:pt x="984" y="424"/>
                </a:cubicBezTo>
                <a:cubicBezTo>
                  <a:pt x="983" y="425"/>
                  <a:pt x="981" y="425"/>
                  <a:pt x="980" y="426"/>
                </a:cubicBezTo>
                <a:cubicBezTo>
                  <a:pt x="980" y="427"/>
                  <a:pt x="979" y="427"/>
                  <a:pt x="979" y="428"/>
                </a:cubicBezTo>
                <a:cubicBezTo>
                  <a:pt x="973" y="429"/>
                  <a:pt x="973" y="429"/>
                  <a:pt x="973" y="429"/>
                </a:cubicBezTo>
                <a:cubicBezTo>
                  <a:pt x="972" y="434"/>
                  <a:pt x="969" y="431"/>
                  <a:pt x="969" y="431"/>
                </a:cubicBezTo>
                <a:cubicBezTo>
                  <a:pt x="966" y="428"/>
                  <a:pt x="966" y="428"/>
                  <a:pt x="966" y="428"/>
                </a:cubicBezTo>
                <a:cubicBezTo>
                  <a:pt x="962" y="426"/>
                  <a:pt x="960" y="427"/>
                  <a:pt x="960" y="429"/>
                </a:cubicBezTo>
                <a:cubicBezTo>
                  <a:pt x="959" y="431"/>
                  <a:pt x="962" y="435"/>
                  <a:pt x="958" y="434"/>
                </a:cubicBezTo>
                <a:cubicBezTo>
                  <a:pt x="958" y="434"/>
                  <a:pt x="955" y="431"/>
                  <a:pt x="953" y="434"/>
                </a:cubicBezTo>
                <a:cubicBezTo>
                  <a:pt x="952" y="436"/>
                  <a:pt x="952" y="436"/>
                  <a:pt x="952" y="436"/>
                </a:cubicBezTo>
                <a:cubicBezTo>
                  <a:pt x="950" y="436"/>
                  <a:pt x="949" y="433"/>
                  <a:pt x="946" y="435"/>
                </a:cubicBezTo>
                <a:cubicBezTo>
                  <a:pt x="945" y="435"/>
                  <a:pt x="944" y="436"/>
                  <a:pt x="945" y="439"/>
                </a:cubicBezTo>
                <a:cubicBezTo>
                  <a:pt x="946" y="440"/>
                  <a:pt x="948" y="443"/>
                  <a:pt x="949" y="444"/>
                </a:cubicBezTo>
                <a:cubicBezTo>
                  <a:pt x="950" y="447"/>
                  <a:pt x="953" y="443"/>
                  <a:pt x="954" y="445"/>
                </a:cubicBezTo>
                <a:cubicBezTo>
                  <a:pt x="955" y="448"/>
                  <a:pt x="960" y="446"/>
                  <a:pt x="961" y="448"/>
                </a:cubicBezTo>
                <a:cubicBezTo>
                  <a:pt x="961" y="449"/>
                  <a:pt x="962" y="451"/>
                  <a:pt x="963" y="453"/>
                </a:cubicBezTo>
                <a:cubicBezTo>
                  <a:pt x="963" y="455"/>
                  <a:pt x="964" y="456"/>
                  <a:pt x="964" y="458"/>
                </a:cubicBezTo>
                <a:cubicBezTo>
                  <a:pt x="965" y="460"/>
                  <a:pt x="965" y="461"/>
                  <a:pt x="966" y="463"/>
                </a:cubicBezTo>
                <a:cubicBezTo>
                  <a:pt x="967" y="465"/>
                  <a:pt x="965" y="467"/>
                  <a:pt x="966" y="469"/>
                </a:cubicBezTo>
                <a:cubicBezTo>
                  <a:pt x="966" y="471"/>
                  <a:pt x="963" y="470"/>
                  <a:pt x="963" y="471"/>
                </a:cubicBezTo>
                <a:cubicBezTo>
                  <a:pt x="963" y="473"/>
                  <a:pt x="962" y="473"/>
                  <a:pt x="961" y="475"/>
                </a:cubicBezTo>
                <a:cubicBezTo>
                  <a:pt x="961" y="475"/>
                  <a:pt x="960" y="476"/>
                  <a:pt x="958" y="475"/>
                </a:cubicBezTo>
                <a:cubicBezTo>
                  <a:pt x="956" y="475"/>
                  <a:pt x="957" y="474"/>
                  <a:pt x="957" y="473"/>
                </a:cubicBezTo>
                <a:cubicBezTo>
                  <a:pt x="957" y="471"/>
                  <a:pt x="954" y="473"/>
                  <a:pt x="952" y="472"/>
                </a:cubicBezTo>
                <a:cubicBezTo>
                  <a:pt x="951" y="472"/>
                  <a:pt x="950" y="469"/>
                  <a:pt x="947" y="471"/>
                </a:cubicBezTo>
                <a:cubicBezTo>
                  <a:pt x="943" y="474"/>
                  <a:pt x="939" y="470"/>
                  <a:pt x="936" y="470"/>
                </a:cubicBezTo>
                <a:cubicBezTo>
                  <a:pt x="932" y="470"/>
                  <a:pt x="929" y="471"/>
                  <a:pt x="928" y="471"/>
                </a:cubicBezTo>
                <a:cubicBezTo>
                  <a:pt x="928" y="471"/>
                  <a:pt x="924" y="473"/>
                  <a:pt x="923" y="474"/>
                </a:cubicBezTo>
                <a:cubicBezTo>
                  <a:pt x="920" y="476"/>
                  <a:pt x="925" y="480"/>
                  <a:pt x="924" y="481"/>
                </a:cubicBezTo>
                <a:cubicBezTo>
                  <a:pt x="923" y="482"/>
                  <a:pt x="924" y="483"/>
                  <a:pt x="923" y="486"/>
                </a:cubicBezTo>
                <a:cubicBezTo>
                  <a:pt x="923" y="489"/>
                  <a:pt x="922" y="492"/>
                  <a:pt x="922" y="492"/>
                </a:cubicBezTo>
                <a:cubicBezTo>
                  <a:pt x="922" y="494"/>
                  <a:pt x="923" y="496"/>
                  <a:pt x="921" y="498"/>
                </a:cubicBezTo>
                <a:cubicBezTo>
                  <a:pt x="920" y="499"/>
                  <a:pt x="922" y="499"/>
                  <a:pt x="921" y="501"/>
                </a:cubicBezTo>
                <a:cubicBezTo>
                  <a:pt x="920" y="502"/>
                  <a:pt x="923" y="503"/>
                  <a:pt x="922" y="505"/>
                </a:cubicBezTo>
                <a:cubicBezTo>
                  <a:pt x="921" y="506"/>
                  <a:pt x="923" y="506"/>
                  <a:pt x="922" y="507"/>
                </a:cubicBezTo>
                <a:cubicBezTo>
                  <a:pt x="922" y="511"/>
                  <a:pt x="922" y="511"/>
                  <a:pt x="922" y="511"/>
                </a:cubicBezTo>
                <a:cubicBezTo>
                  <a:pt x="922" y="511"/>
                  <a:pt x="924" y="515"/>
                  <a:pt x="926" y="515"/>
                </a:cubicBezTo>
                <a:cubicBezTo>
                  <a:pt x="929" y="516"/>
                  <a:pt x="931" y="512"/>
                  <a:pt x="935" y="512"/>
                </a:cubicBezTo>
                <a:cubicBezTo>
                  <a:pt x="937" y="512"/>
                  <a:pt x="940" y="521"/>
                  <a:pt x="943" y="521"/>
                </a:cubicBezTo>
                <a:cubicBezTo>
                  <a:pt x="947" y="521"/>
                  <a:pt x="951" y="518"/>
                  <a:pt x="955" y="518"/>
                </a:cubicBezTo>
                <a:cubicBezTo>
                  <a:pt x="960" y="518"/>
                  <a:pt x="961" y="518"/>
                  <a:pt x="962" y="517"/>
                </a:cubicBezTo>
                <a:cubicBezTo>
                  <a:pt x="963" y="517"/>
                  <a:pt x="964" y="516"/>
                  <a:pt x="965" y="514"/>
                </a:cubicBezTo>
                <a:cubicBezTo>
                  <a:pt x="966" y="512"/>
                  <a:pt x="970" y="513"/>
                  <a:pt x="971" y="511"/>
                </a:cubicBezTo>
                <a:cubicBezTo>
                  <a:pt x="973" y="508"/>
                  <a:pt x="973" y="508"/>
                  <a:pt x="973" y="508"/>
                </a:cubicBezTo>
                <a:cubicBezTo>
                  <a:pt x="973" y="506"/>
                  <a:pt x="971" y="502"/>
                  <a:pt x="972" y="501"/>
                </a:cubicBezTo>
                <a:cubicBezTo>
                  <a:pt x="974" y="498"/>
                  <a:pt x="971" y="499"/>
                  <a:pt x="973" y="496"/>
                </a:cubicBezTo>
                <a:cubicBezTo>
                  <a:pt x="977" y="489"/>
                  <a:pt x="976" y="494"/>
                  <a:pt x="977" y="494"/>
                </a:cubicBezTo>
                <a:cubicBezTo>
                  <a:pt x="980" y="494"/>
                  <a:pt x="981" y="494"/>
                  <a:pt x="981" y="492"/>
                </a:cubicBezTo>
                <a:cubicBezTo>
                  <a:pt x="983" y="491"/>
                  <a:pt x="983" y="491"/>
                  <a:pt x="983" y="491"/>
                </a:cubicBezTo>
                <a:cubicBezTo>
                  <a:pt x="986" y="489"/>
                  <a:pt x="986" y="488"/>
                  <a:pt x="986" y="488"/>
                </a:cubicBezTo>
                <a:cubicBezTo>
                  <a:pt x="988" y="487"/>
                  <a:pt x="989" y="487"/>
                  <a:pt x="990" y="486"/>
                </a:cubicBezTo>
                <a:cubicBezTo>
                  <a:pt x="992" y="484"/>
                  <a:pt x="992" y="484"/>
                  <a:pt x="992" y="484"/>
                </a:cubicBezTo>
                <a:cubicBezTo>
                  <a:pt x="993" y="482"/>
                  <a:pt x="993" y="482"/>
                  <a:pt x="993" y="482"/>
                </a:cubicBezTo>
                <a:cubicBezTo>
                  <a:pt x="993" y="481"/>
                  <a:pt x="994" y="480"/>
                  <a:pt x="994" y="480"/>
                </a:cubicBezTo>
                <a:cubicBezTo>
                  <a:pt x="994" y="478"/>
                  <a:pt x="992" y="473"/>
                  <a:pt x="995" y="474"/>
                </a:cubicBezTo>
                <a:cubicBezTo>
                  <a:pt x="997" y="474"/>
                  <a:pt x="997" y="477"/>
                  <a:pt x="1000" y="477"/>
                </a:cubicBezTo>
                <a:cubicBezTo>
                  <a:pt x="1004" y="475"/>
                  <a:pt x="1004" y="478"/>
                  <a:pt x="1007" y="479"/>
                </a:cubicBezTo>
                <a:cubicBezTo>
                  <a:pt x="1009" y="478"/>
                  <a:pt x="1009" y="477"/>
                  <a:pt x="1012" y="476"/>
                </a:cubicBezTo>
                <a:cubicBezTo>
                  <a:pt x="1014" y="476"/>
                  <a:pt x="1013" y="474"/>
                  <a:pt x="1015" y="474"/>
                </a:cubicBezTo>
                <a:cubicBezTo>
                  <a:pt x="1019" y="474"/>
                  <a:pt x="1015" y="470"/>
                  <a:pt x="1018" y="470"/>
                </a:cubicBezTo>
                <a:cubicBezTo>
                  <a:pt x="1022" y="470"/>
                  <a:pt x="1017" y="467"/>
                  <a:pt x="1021" y="467"/>
                </a:cubicBezTo>
                <a:cubicBezTo>
                  <a:pt x="1025" y="467"/>
                  <a:pt x="1022" y="469"/>
                  <a:pt x="1026" y="469"/>
                </a:cubicBezTo>
                <a:cubicBezTo>
                  <a:pt x="1029" y="469"/>
                  <a:pt x="1028" y="471"/>
                  <a:pt x="1030" y="472"/>
                </a:cubicBezTo>
                <a:cubicBezTo>
                  <a:pt x="1031" y="472"/>
                  <a:pt x="1031" y="475"/>
                  <a:pt x="1031" y="476"/>
                </a:cubicBezTo>
                <a:cubicBezTo>
                  <a:pt x="1031" y="476"/>
                  <a:pt x="1032" y="475"/>
                  <a:pt x="1033" y="478"/>
                </a:cubicBezTo>
                <a:cubicBezTo>
                  <a:pt x="1034" y="479"/>
                  <a:pt x="1033" y="481"/>
                  <a:pt x="1034" y="481"/>
                </a:cubicBezTo>
                <a:cubicBezTo>
                  <a:pt x="1036" y="482"/>
                  <a:pt x="1038" y="480"/>
                  <a:pt x="1038" y="481"/>
                </a:cubicBezTo>
                <a:cubicBezTo>
                  <a:pt x="1040" y="481"/>
                  <a:pt x="1039" y="483"/>
                  <a:pt x="1039" y="484"/>
                </a:cubicBezTo>
                <a:cubicBezTo>
                  <a:pt x="1041" y="485"/>
                  <a:pt x="1041" y="485"/>
                  <a:pt x="1041" y="485"/>
                </a:cubicBezTo>
                <a:cubicBezTo>
                  <a:pt x="1044" y="488"/>
                  <a:pt x="1044" y="488"/>
                  <a:pt x="1044" y="488"/>
                </a:cubicBezTo>
                <a:cubicBezTo>
                  <a:pt x="1046" y="490"/>
                  <a:pt x="1046" y="490"/>
                  <a:pt x="1046" y="490"/>
                </a:cubicBezTo>
                <a:cubicBezTo>
                  <a:pt x="1048" y="490"/>
                  <a:pt x="1048" y="490"/>
                  <a:pt x="1048" y="490"/>
                </a:cubicBezTo>
                <a:cubicBezTo>
                  <a:pt x="1050" y="491"/>
                  <a:pt x="1050" y="491"/>
                  <a:pt x="1050" y="491"/>
                </a:cubicBezTo>
                <a:cubicBezTo>
                  <a:pt x="1052" y="492"/>
                  <a:pt x="1052" y="492"/>
                  <a:pt x="1052" y="492"/>
                </a:cubicBezTo>
                <a:cubicBezTo>
                  <a:pt x="1052" y="492"/>
                  <a:pt x="1053" y="492"/>
                  <a:pt x="1055" y="494"/>
                </a:cubicBezTo>
                <a:cubicBezTo>
                  <a:pt x="1055" y="495"/>
                  <a:pt x="1058" y="495"/>
                  <a:pt x="1058" y="495"/>
                </a:cubicBezTo>
                <a:cubicBezTo>
                  <a:pt x="1063" y="496"/>
                  <a:pt x="1062" y="498"/>
                  <a:pt x="1063" y="500"/>
                </a:cubicBezTo>
                <a:cubicBezTo>
                  <a:pt x="1063" y="501"/>
                  <a:pt x="1064" y="503"/>
                  <a:pt x="1062" y="504"/>
                </a:cubicBezTo>
                <a:cubicBezTo>
                  <a:pt x="1058" y="505"/>
                  <a:pt x="1058" y="505"/>
                  <a:pt x="1058" y="505"/>
                </a:cubicBezTo>
                <a:cubicBezTo>
                  <a:pt x="1055" y="505"/>
                  <a:pt x="1056" y="506"/>
                  <a:pt x="1053" y="506"/>
                </a:cubicBezTo>
                <a:cubicBezTo>
                  <a:pt x="1051" y="506"/>
                  <a:pt x="1049" y="505"/>
                  <a:pt x="1047" y="505"/>
                </a:cubicBezTo>
                <a:cubicBezTo>
                  <a:pt x="1045" y="505"/>
                  <a:pt x="1044" y="506"/>
                  <a:pt x="1043" y="506"/>
                </a:cubicBezTo>
                <a:cubicBezTo>
                  <a:pt x="1041" y="507"/>
                  <a:pt x="1041" y="507"/>
                  <a:pt x="1041" y="507"/>
                </a:cubicBezTo>
                <a:cubicBezTo>
                  <a:pt x="1040" y="507"/>
                  <a:pt x="1040" y="508"/>
                  <a:pt x="1041" y="509"/>
                </a:cubicBezTo>
                <a:cubicBezTo>
                  <a:pt x="1041" y="509"/>
                  <a:pt x="1042" y="510"/>
                  <a:pt x="1044" y="511"/>
                </a:cubicBezTo>
                <a:cubicBezTo>
                  <a:pt x="1046" y="511"/>
                  <a:pt x="1046" y="515"/>
                  <a:pt x="1049" y="513"/>
                </a:cubicBezTo>
                <a:cubicBezTo>
                  <a:pt x="1051" y="512"/>
                  <a:pt x="1052" y="515"/>
                  <a:pt x="1052" y="515"/>
                </a:cubicBezTo>
                <a:cubicBezTo>
                  <a:pt x="1054" y="515"/>
                  <a:pt x="1055" y="516"/>
                  <a:pt x="1056" y="517"/>
                </a:cubicBezTo>
                <a:cubicBezTo>
                  <a:pt x="1058" y="517"/>
                  <a:pt x="1059" y="515"/>
                  <a:pt x="1059" y="515"/>
                </a:cubicBezTo>
                <a:cubicBezTo>
                  <a:pt x="1060" y="513"/>
                  <a:pt x="1060" y="513"/>
                  <a:pt x="1060" y="513"/>
                </a:cubicBezTo>
                <a:cubicBezTo>
                  <a:pt x="1060" y="512"/>
                  <a:pt x="1059" y="510"/>
                  <a:pt x="1061" y="510"/>
                </a:cubicBezTo>
                <a:cubicBezTo>
                  <a:pt x="1063" y="509"/>
                  <a:pt x="1064" y="509"/>
                  <a:pt x="1065" y="508"/>
                </a:cubicBezTo>
                <a:cubicBezTo>
                  <a:pt x="1068" y="507"/>
                  <a:pt x="1068" y="507"/>
                  <a:pt x="1068" y="507"/>
                </a:cubicBezTo>
                <a:cubicBezTo>
                  <a:pt x="1068" y="507"/>
                  <a:pt x="1070" y="504"/>
                  <a:pt x="1070" y="502"/>
                </a:cubicBezTo>
                <a:cubicBezTo>
                  <a:pt x="1069" y="497"/>
                  <a:pt x="1069" y="497"/>
                  <a:pt x="1069" y="497"/>
                </a:cubicBezTo>
                <a:cubicBezTo>
                  <a:pt x="1068" y="495"/>
                  <a:pt x="1068" y="495"/>
                  <a:pt x="1068" y="495"/>
                </a:cubicBezTo>
                <a:cubicBezTo>
                  <a:pt x="1069" y="495"/>
                  <a:pt x="1069" y="495"/>
                  <a:pt x="1069" y="495"/>
                </a:cubicBezTo>
                <a:cubicBezTo>
                  <a:pt x="1069" y="494"/>
                  <a:pt x="1069" y="494"/>
                  <a:pt x="1069" y="494"/>
                </a:cubicBezTo>
                <a:cubicBezTo>
                  <a:pt x="1070" y="494"/>
                  <a:pt x="1071" y="495"/>
                  <a:pt x="1072" y="495"/>
                </a:cubicBezTo>
                <a:cubicBezTo>
                  <a:pt x="1073" y="496"/>
                  <a:pt x="1074" y="497"/>
                  <a:pt x="1075" y="497"/>
                </a:cubicBezTo>
                <a:cubicBezTo>
                  <a:pt x="1077" y="498"/>
                  <a:pt x="1078" y="498"/>
                  <a:pt x="1078" y="498"/>
                </a:cubicBezTo>
                <a:cubicBezTo>
                  <a:pt x="1079" y="498"/>
                  <a:pt x="1079" y="498"/>
                  <a:pt x="1079" y="498"/>
                </a:cubicBezTo>
                <a:cubicBezTo>
                  <a:pt x="1080" y="497"/>
                  <a:pt x="1080" y="497"/>
                  <a:pt x="1080" y="497"/>
                </a:cubicBezTo>
                <a:cubicBezTo>
                  <a:pt x="1079" y="496"/>
                  <a:pt x="1079" y="496"/>
                  <a:pt x="1079" y="496"/>
                </a:cubicBezTo>
                <a:cubicBezTo>
                  <a:pt x="1078" y="494"/>
                  <a:pt x="1078" y="494"/>
                  <a:pt x="1078" y="494"/>
                </a:cubicBezTo>
                <a:cubicBezTo>
                  <a:pt x="1078" y="493"/>
                  <a:pt x="1078" y="493"/>
                  <a:pt x="1078" y="493"/>
                </a:cubicBezTo>
                <a:cubicBezTo>
                  <a:pt x="1079" y="491"/>
                  <a:pt x="1079" y="491"/>
                  <a:pt x="1079" y="491"/>
                </a:cubicBezTo>
                <a:cubicBezTo>
                  <a:pt x="1078" y="490"/>
                  <a:pt x="1078" y="490"/>
                  <a:pt x="1078" y="490"/>
                </a:cubicBezTo>
                <a:cubicBezTo>
                  <a:pt x="1077" y="490"/>
                  <a:pt x="1077" y="490"/>
                  <a:pt x="1077" y="490"/>
                </a:cubicBezTo>
                <a:cubicBezTo>
                  <a:pt x="1075" y="490"/>
                  <a:pt x="1075" y="490"/>
                  <a:pt x="1075" y="490"/>
                </a:cubicBezTo>
                <a:cubicBezTo>
                  <a:pt x="1074" y="490"/>
                  <a:pt x="1074" y="489"/>
                  <a:pt x="1073" y="489"/>
                </a:cubicBezTo>
                <a:cubicBezTo>
                  <a:pt x="1071" y="489"/>
                  <a:pt x="1071" y="487"/>
                  <a:pt x="1069" y="487"/>
                </a:cubicBezTo>
                <a:cubicBezTo>
                  <a:pt x="1066" y="485"/>
                  <a:pt x="1066" y="485"/>
                  <a:pt x="1066" y="485"/>
                </a:cubicBezTo>
                <a:cubicBezTo>
                  <a:pt x="1060" y="484"/>
                  <a:pt x="1060" y="484"/>
                  <a:pt x="1060" y="484"/>
                </a:cubicBezTo>
                <a:cubicBezTo>
                  <a:pt x="1059" y="483"/>
                  <a:pt x="1058" y="482"/>
                  <a:pt x="1058" y="482"/>
                </a:cubicBezTo>
                <a:cubicBezTo>
                  <a:pt x="1057" y="482"/>
                  <a:pt x="1057" y="482"/>
                  <a:pt x="1057" y="480"/>
                </a:cubicBezTo>
                <a:cubicBezTo>
                  <a:pt x="1057" y="479"/>
                  <a:pt x="1054" y="479"/>
                  <a:pt x="1055" y="477"/>
                </a:cubicBezTo>
                <a:cubicBezTo>
                  <a:pt x="1055" y="476"/>
                  <a:pt x="1049" y="473"/>
                  <a:pt x="1051" y="473"/>
                </a:cubicBezTo>
                <a:cubicBezTo>
                  <a:pt x="1053" y="473"/>
                  <a:pt x="1052" y="470"/>
                  <a:pt x="1050" y="470"/>
                </a:cubicBezTo>
                <a:cubicBezTo>
                  <a:pt x="1048" y="470"/>
                  <a:pt x="1047" y="471"/>
                  <a:pt x="1045" y="470"/>
                </a:cubicBezTo>
                <a:cubicBezTo>
                  <a:pt x="1044" y="468"/>
                  <a:pt x="1045" y="466"/>
                  <a:pt x="1046" y="466"/>
                </a:cubicBezTo>
                <a:cubicBezTo>
                  <a:pt x="1047" y="464"/>
                  <a:pt x="1047" y="463"/>
                  <a:pt x="1049" y="463"/>
                </a:cubicBezTo>
                <a:cubicBezTo>
                  <a:pt x="1050" y="463"/>
                  <a:pt x="1051" y="465"/>
                  <a:pt x="1053" y="465"/>
                </a:cubicBezTo>
                <a:cubicBezTo>
                  <a:pt x="1056" y="465"/>
                  <a:pt x="1053" y="468"/>
                  <a:pt x="1055" y="468"/>
                </a:cubicBezTo>
                <a:cubicBezTo>
                  <a:pt x="1055" y="468"/>
                  <a:pt x="1054" y="470"/>
                  <a:pt x="1057" y="472"/>
                </a:cubicBezTo>
                <a:cubicBezTo>
                  <a:pt x="1058" y="473"/>
                  <a:pt x="1060" y="472"/>
                  <a:pt x="1061" y="474"/>
                </a:cubicBezTo>
                <a:cubicBezTo>
                  <a:pt x="1064" y="475"/>
                  <a:pt x="1064" y="474"/>
                  <a:pt x="1067" y="476"/>
                </a:cubicBezTo>
                <a:cubicBezTo>
                  <a:pt x="1070" y="480"/>
                  <a:pt x="1070" y="480"/>
                  <a:pt x="1070" y="480"/>
                </a:cubicBezTo>
                <a:cubicBezTo>
                  <a:pt x="1072" y="481"/>
                  <a:pt x="1075" y="481"/>
                  <a:pt x="1077" y="482"/>
                </a:cubicBezTo>
                <a:cubicBezTo>
                  <a:pt x="1080" y="484"/>
                  <a:pt x="1078" y="481"/>
                  <a:pt x="1081" y="484"/>
                </a:cubicBezTo>
                <a:cubicBezTo>
                  <a:pt x="1083" y="486"/>
                  <a:pt x="1080" y="486"/>
                  <a:pt x="1081" y="488"/>
                </a:cubicBezTo>
                <a:cubicBezTo>
                  <a:pt x="1083" y="490"/>
                  <a:pt x="1080" y="490"/>
                  <a:pt x="1082" y="492"/>
                </a:cubicBezTo>
                <a:cubicBezTo>
                  <a:pt x="1084" y="493"/>
                  <a:pt x="1084" y="495"/>
                  <a:pt x="1084" y="496"/>
                </a:cubicBezTo>
                <a:cubicBezTo>
                  <a:pt x="1084" y="498"/>
                  <a:pt x="1084" y="498"/>
                  <a:pt x="1084" y="498"/>
                </a:cubicBezTo>
                <a:cubicBezTo>
                  <a:pt x="1085" y="500"/>
                  <a:pt x="1086" y="501"/>
                  <a:pt x="1087" y="502"/>
                </a:cubicBezTo>
                <a:cubicBezTo>
                  <a:pt x="1089" y="504"/>
                  <a:pt x="1088" y="500"/>
                  <a:pt x="1090" y="502"/>
                </a:cubicBezTo>
                <a:cubicBezTo>
                  <a:pt x="1092" y="503"/>
                  <a:pt x="1090" y="506"/>
                  <a:pt x="1090" y="506"/>
                </a:cubicBezTo>
                <a:cubicBezTo>
                  <a:pt x="1090" y="508"/>
                  <a:pt x="1092" y="510"/>
                  <a:pt x="1094" y="511"/>
                </a:cubicBezTo>
                <a:cubicBezTo>
                  <a:pt x="1095" y="512"/>
                  <a:pt x="1093" y="513"/>
                  <a:pt x="1095" y="513"/>
                </a:cubicBezTo>
                <a:cubicBezTo>
                  <a:pt x="1097" y="517"/>
                  <a:pt x="1097" y="517"/>
                  <a:pt x="1097" y="517"/>
                </a:cubicBezTo>
                <a:cubicBezTo>
                  <a:pt x="1097" y="517"/>
                  <a:pt x="1100" y="516"/>
                  <a:pt x="1101" y="515"/>
                </a:cubicBezTo>
                <a:cubicBezTo>
                  <a:pt x="1103" y="514"/>
                  <a:pt x="1105" y="513"/>
                  <a:pt x="1108" y="513"/>
                </a:cubicBezTo>
                <a:cubicBezTo>
                  <a:pt x="1110" y="513"/>
                  <a:pt x="1108" y="510"/>
                  <a:pt x="1110" y="510"/>
                </a:cubicBezTo>
                <a:cubicBezTo>
                  <a:pt x="1112" y="510"/>
                  <a:pt x="1114" y="509"/>
                  <a:pt x="1116" y="508"/>
                </a:cubicBezTo>
                <a:cubicBezTo>
                  <a:pt x="1116" y="506"/>
                  <a:pt x="1110" y="505"/>
                  <a:pt x="1113" y="503"/>
                </a:cubicBezTo>
                <a:cubicBezTo>
                  <a:pt x="1115" y="503"/>
                  <a:pt x="1106" y="498"/>
                  <a:pt x="1108" y="498"/>
                </a:cubicBezTo>
                <a:cubicBezTo>
                  <a:pt x="1111" y="496"/>
                  <a:pt x="1116" y="502"/>
                  <a:pt x="1117" y="500"/>
                </a:cubicBezTo>
                <a:cubicBezTo>
                  <a:pt x="1119" y="492"/>
                  <a:pt x="1122" y="494"/>
                  <a:pt x="1125" y="494"/>
                </a:cubicBezTo>
                <a:cubicBezTo>
                  <a:pt x="1127" y="494"/>
                  <a:pt x="1129" y="493"/>
                  <a:pt x="1130" y="496"/>
                </a:cubicBezTo>
                <a:cubicBezTo>
                  <a:pt x="1131" y="497"/>
                  <a:pt x="1129" y="498"/>
                  <a:pt x="1131" y="498"/>
                </a:cubicBezTo>
                <a:cubicBezTo>
                  <a:pt x="1132" y="501"/>
                  <a:pt x="1130" y="501"/>
                  <a:pt x="1131" y="502"/>
                </a:cubicBezTo>
                <a:cubicBezTo>
                  <a:pt x="1134" y="504"/>
                  <a:pt x="1125" y="503"/>
                  <a:pt x="1126" y="504"/>
                </a:cubicBezTo>
                <a:cubicBezTo>
                  <a:pt x="1126" y="507"/>
                  <a:pt x="1122" y="508"/>
                  <a:pt x="1123" y="509"/>
                </a:cubicBezTo>
                <a:cubicBezTo>
                  <a:pt x="1125" y="511"/>
                  <a:pt x="1123" y="511"/>
                  <a:pt x="1124" y="513"/>
                </a:cubicBezTo>
                <a:cubicBezTo>
                  <a:pt x="1126" y="514"/>
                  <a:pt x="1126" y="514"/>
                  <a:pt x="1128" y="515"/>
                </a:cubicBezTo>
                <a:cubicBezTo>
                  <a:pt x="1130" y="517"/>
                  <a:pt x="1135" y="516"/>
                  <a:pt x="1137" y="517"/>
                </a:cubicBezTo>
                <a:cubicBezTo>
                  <a:pt x="1138" y="519"/>
                  <a:pt x="1142" y="519"/>
                  <a:pt x="1143" y="520"/>
                </a:cubicBezTo>
                <a:cubicBezTo>
                  <a:pt x="1146" y="524"/>
                  <a:pt x="1149" y="519"/>
                  <a:pt x="1150" y="518"/>
                </a:cubicBezTo>
                <a:cubicBezTo>
                  <a:pt x="1151" y="517"/>
                  <a:pt x="1154" y="515"/>
                  <a:pt x="1155" y="518"/>
                </a:cubicBezTo>
                <a:cubicBezTo>
                  <a:pt x="1156" y="518"/>
                  <a:pt x="1160" y="520"/>
                  <a:pt x="1160" y="521"/>
                </a:cubicBezTo>
                <a:cubicBezTo>
                  <a:pt x="1160" y="523"/>
                  <a:pt x="1158" y="524"/>
                  <a:pt x="1156" y="525"/>
                </a:cubicBezTo>
                <a:cubicBezTo>
                  <a:pt x="1155" y="527"/>
                  <a:pt x="1155" y="529"/>
                  <a:pt x="1160" y="529"/>
                </a:cubicBezTo>
                <a:cubicBezTo>
                  <a:pt x="1164" y="530"/>
                  <a:pt x="1165" y="528"/>
                  <a:pt x="1167" y="525"/>
                </a:cubicBezTo>
                <a:cubicBezTo>
                  <a:pt x="1168" y="523"/>
                  <a:pt x="1161" y="523"/>
                  <a:pt x="1163" y="521"/>
                </a:cubicBezTo>
                <a:cubicBezTo>
                  <a:pt x="1165" y="519"/>
                  <a:pt x="1169" y="513"/>
                  <a:pt x="1175" y="516"/>
                </a:cubicBezTo>
                <a:cubicBezTo>
                  <a:pt x="1179" y="518"/>
                  <a:pt x="1175" y="520"/>
                  <a:pt x="1176" y="522"/>
                </a:cubicBezTo>
                <a:cubicBezTo>
                  <a:pt x="1177" y="524"/>
                  <a:pt x="1174" y="527"/>
                  <a:pt x="1175" y="529"/>
                </a:cubicBezTo>
                <a:cubicBezTo>
                  <a:pt x="1176" y="530"/>
                  <a:pt x="1173" y="535"/>
                  <a:pt x="1173" y="535"/>
                </a:cubicBezTo>
                <a:cubicBezTo>
                  <a:pt x="1171" y="538"/>
                  <a:pt x="1169" y="540"/>
                  <a:pt x="1169" y="541"/>
                </a:cubicBezTo>
                <a:cubicBezTo>
                  <a:pt x="1171" y="543"/>
                  <a:pt x="1168" y="543"/>
                  <a:pt x="1167" y="546"/>
                </a:cubicBezTo>
                <a:cubicBezTo>
                  <a:pt x="1167" y="547"/>
                  <a:pt x="1165" y="547"/>
                  <a:pt x="1163" y="548"/>
                </a:cubicBezTo>
                <a:cubicBezTo>
                  <a:pt x="1161" y="548"/>
                  <a:pt x="1155" y="548"/>
                  <a:pt x="1156" y="550"/>
                </a:cubicBezTo>
                <a:cubicBezTo>
                  <a:pt x="1157" y="552"/>
                  <a:pt x="1157" y="551"/>
                  <a:pt x="1159" y="553"/>
                </a:cubicBezTo>
                <a:cubicBezTo>
                  <a:pt x="1159" y="555"/>
                  <a:pt x="1159" y="556"/>
                  <a:pt x="1160" y="558"/>
                </a:cubicBezTo>
                <a:cubicBezTo>
                  <a:pt x="1161" y="559"/>
                  <a:pt x="1161" y="560"/>
                  <a:pt x="1162" y="562"/>
                </a:cubicBezTo>
                <a:cubicBezTo>
                  <a:pt x="1163" y="563"/>
                  <a:pt x="1165" y="565"/>
                  <a:pt x="1167" y="567"/>
                </a:cubicBezTo>
                <a:cubicBezTo>
                  <a:pt x="1169" y="570"/>
                  <a:pt x="1169" y="567"/>
                  <a:pt x="1171" y="570"/>
                </a:cubicBezTo>
                <a:cubicBezTo>
                  <a:pt x="1172" y="571"/>
                  <a:pt x="1174" y="571"/>
                  <a:pt x="1175" y="573"/>
                </a:cubicBezTo>
                <a:cubicBezTo>
                  <a:pt x="1176" y="574"/>
                  <a:pt x="1178" y="576"/>
                  <a:pt x="1179" y="578"/>
                </a:cubicBezTo>
                <a:cubicBezTo>
                  <a:pt x="1180" y="579"/>
                  <a:pt x="1184" y="583"/>
                  <a:pt x="1184" y="583"/>
                </a:cubicBezTo>
                <a:cubicBezTo>
                  <a:pt x="1185" y="586"/>
                  <a:pt x="1182" y="584"/>
                  <a:pt x="1184" y="587"/>
                </a:cubicBezTo>
                <a:cubicBezTo>
                  <a:pt x="1185" y="589"/>
                  <a:pt x="1186" y="589"/>
                  <a:pt x="1188" y="589"/>
                </a:cubicBezTo>
                <a:cubicBezTo>
                  <a:pt x="1189" y="590"/>
                  <a:pt x="1192" y="590"/>
                  <a:pt x="1193" y="592"/>
                </a:cubicBezTo>
                <a:cubicBezTo>
                  <a:pt x="1193" y="593"/>
                  <a:pt x="1195" y="595"/>
                  <a:pt x="1195" y="596"/>
                </a:cubicBezTo>
                <a:cubicBezTo>
                  <a:pt x="1196" y="597"/>
                  <a:pt x="1195" y="600"/>
                  <a:pt x="1195" y="601"/>
                </a:cubicBezTo>
                <a:cubicBezTo>
                  <a:pt x="1196" y="606"/>
                  <a:pt x="1196" y="606"/>
                  <a:pt x="1196" y="606"/>
                </a:cubicBezTo>
                <a:cubicBezTo>
                  <a:pt x="1198" y="610"/>
                  <a:pt x="1202" y="609"/>
                  <a:pt x="1203" y="611"/>
                </a:cubicBezTo>
                <a:cubicBezTo>
                  <a:pt x="1204" y="613"/>
                  <a:pt x="1200" y="617"/>
                  <a:pt x="1204" y="618"/>
                </a:cubicBezTo>
                <a:cubicBezTo>
                  <a:pt x="1205" y="618"/>
                  <a:pt x="1203" y="620"/>
                  <a:pt x="1209" y="621"/>
                </a:cubicBezTo>
                <a:cubicBezTo>
                  <a:pt x="1211" y="622"/>
                  <a:pt x="1211" y="626"/>
                  <a:pt x="1214" y="627"/>
                </a:cubicBezTo>
                <a:cubicBezTo>
                  <a:pt x="1217" y="628"/>
                  <a:pt x="1214" y="633"/>
                  <a:pt x="1214" y="633"/>
                </a:cubicBezTo>
                <a:cubicBezTo>
                  <a:pt x="1212" y="637"/>
                  <a:pt x="1219" y="641"/>
                  <a:pt x="1222" y="642"/>
                </a:cubicBezTo>
                <a:cubicBezTo>
                  <a:pt x="1224" y="642"/>
                  <a:pt x="1231" y="644"/>
                  <a:pt x="1234" y="644"/>
                </a:cubicBezTo>
                <a:cubicBezTo>
                  <a:pt x="1236" y="645"/>
                  <a:pt x="1239" y="643"/>
                  <a:pt x="1241" y="643"/>
                </a:cubicBezTo>
                <a:cubicBezTo>
                  <a:pt x="1243" y="643"/>
                  <a:pt x="1250" y="638"/>
                  <a:pt x="1252" y="638"/>
                </a:cubicBezTo>
                <a:cubicBezTo>
                  <a:pt x="1255" y="639"/>
                  <a:pt x="1257" y="636"/>
                  <a:pt x="1259" y="636"/>
                </a:cubicBezTo>
                <a:cubicBezTo>
                  <a:pt x="1263" y="636"/>
                  <a:pt x="1264" y="633"/>
                  <a:pt x="1267" y="633"/>
                </a:cubicBezTo>
                <a:cubicBezTo>
                  <a:pt x="1271" y="633"/>
                  <a:pt x="1272" y="627"/>
                  <a:pt x="1272" y="627"/>
                </a:cubicBezTo>
                <a:cubicBezTo>
                  <a:pt x="1273" y="625"/>
                  <a:pt x="1275" y="625"/>
                  <a:pt x="1277" y="621"/>
                </a:cubicBezTo>
                <a:cubicBezTo>
                  <a:pt x="1279" y="619"/>
                  <a:pt x="1280" y="617"/>
                  <a:pt x="1282" y="615"/>
                </a:cubicBezTo>
                <a:cubicBezTo>
                  <a:pt x="1283" y="613"/>
                  <a:pt x="1284" y="611"/>
                  <a:pt x="1286" y="609"/>
                </a:cubicBezTo>
                <a:cubicBezTo>
                  <a:pt x="1287" y="607"/>
                  <a:pt x="1288" y="605"/>
                  <a:pt x="1290" y="603"/>
                </a:cubicBezTo>
                <a:cubicBezTo>
                  <a:pt x="1292" y="601"/>
                  <a:pt x="1293" y="599"/>
                  <a:pt x="1294" y="597"/>
                </a:cubicBezTo>
                <a:cubicBezTo>
                  <a:pt x="1296" y="595"/>
                  <a:pt x="1298" y="594"/>
                  <a:pt x="1300" y="592"/>
                </a:cubicBezTo>
                <a:cubicBezTo>
                  <a:pt x="1303" y="590"/>
                  <a:pt x="1306" y="587"/>
                  <a:pt x="1303" y="585"/>
                </a:cubicBezTo>
                <a:cubicBezTo>
                  <a:pt x="1303" y="585"/>
                  <a:pt x="1298" y="586"/>
                  <a:pt x="1294" y="584"/>
                </a:cubicBezTo>
                <a:cubicBezTo>
                  <a:pt x="1291" y="583"/>
                  <a:pt x="1293" y="581"/>
                  <a:pt x="1290" y="580"/>
                </a:cubicBezTo>
                <a:cubicBezTo>
                  <a:pt x="1287" y="579"/>
                  <a:pt x="1286" y="584"/>
                  <a:pt x="1283" y="582"/>
                </a:cubicBezTo>
                <a:cubicBezTo>
                  <a:pt x="1280" y="581"/>
                  <a:pt x="1277" y="586"/>
                  <a:pt x="1274" y="585"/>
                </a:cubicBezTo>
                <a:cubicBezTo>
                  <a:pt x="1272" y="584"/>
                  <a:pt x="1270" y="585"/>
                  <a:pt x="1267" y="584"/>
                </a:cubicBezTo>
                <a:cubicBezTo>
                  <a:pt x="1264" y="582"/>
                  <a:pt x="1264" y="575"/>
                  <a:pt x="1262" y="574"/>
                </a:cubicBezTo>
                <a:cubicBezTo>
                  <a:pt x="1261" y="574"/>
                  <a:pt x="1259" y="574"/>
                  <a:pt x="1260" y="574"/>
                </a:cubicBezTo>
                <a:cubicBezTo>
                  <a:pt x="1253" y="570"/>
                  <a:pt x="1255" y="569"/>
                  <a:pt x="1251" y="567"/>
                </a:cubicBezTo>
                <a:cubicBezTo>
                  <a:pt x="1249" y="565"/>
                  <a:pt x="1250" y="563"/>
                  <a:pt x="1248" y="561"/>
                </a:cubicBezTo>
                <a:cubicBezTo>
                  <a:pt x="1245" y="559"/>
                  <a:pt x="1245" y="557"/>
                  <a:pt x="1246" y="556"/>
                </a:cubicBezTo>
                <a:cubicBezTo>
                  <a:pt x="1249" y="556"/>
                  <a:pt x="1250" y="556"/>
                  <a:pt x="1254" y="555"/>
                </a:cubicBezTo>
                <a:cubicBezTo>
                  <a:pt x="1256" y="555"/>
                  <a:pt x="1257" y="559"/>
                  <a:pt x="1257" y="559"/>
                </a:cubicBezTo>
                <a:cubicBezTo>
                  <a:pt x="1259" y="561"/>
                  <a:pt x="1259" y="561"/>
                  <a:pt x="1259" y="561"/>
                </a:cubicBezTo>
                <a:cubicBezTo>
                  <a:pt x="1260" y="563"/>
                  <a:pt x="1260" y="563"/>
                  <a:pt x="1261" y="564"/>
                </a:cubicBezTo>
                <a:cubicBezTo>
                  <a:pt x="1264" y="567"/>
                  <a:pt x="1264" y="567"/>
                  <a:pt x="1264" y="567"/>
                </a:cubicBezTo>
                <a:cubicBezTo>
                  <a:pt x="1266" y="568"/>
                  <a:pt x="1266" y="568"/>
                  <a:pt x="1266" y="568"/>
                </a:cubicBezTo>
                <a:cubicBezTo>
                  <a:pt x="1269" y="570"/>
                  <a:pt x="1269" y="570"/>
                  <a:pt x="1269" y="570"/>
                </a:cubicBezTo>
                <a:cubicBezTo>
                  <a:pt x="1269" y="570"/>
                  <a:pt x="1271" y="571"/>
                  <a:pt x="1272" y="572"/>
                </a:cubicBezTo>
                <a:cubicBezTo>
                  <a:pt x="1275" y="573"/>
                  <a:pt x="1280" y="575"/>
                  <a:pt x="1280" y="575"/>
                </a:cubicBezTo>
                <a:cubicBezTo>
                  <a:pt x="1280" y="575"/>
                  <a:pt x="1285" y="575"/>
                  <a:pt x="1287" y="576"/>
                </a:cubicBezTo>
                <a:cubicBezTo>
                  <a:pt x="1287" y="576"/>
                  <a:pt x="1290" y="577"/>
                  <a:pt x="1294" y="579"/>
                </a:cubicBezTo>
                <a:cubicBezTo>
                  <a:pt x="1297" y="580"/>
                  <a:pt x="1298" y="580"/>
                  <a:pt x="1302" y="581"/>
                </a:cubicBezTo>
                <a:cubicBezTo>
                  <a:pt x="1305" y="582"/>
                  <a:pt x="1308" y="583"/>
                  <a:pt x="1312" y="584"/>
                </a:cubicBezTo>
                <a:cubicBezTo>
                  <a:pt x="1314" y="584"/>
                  <a:pt x="1316" y="582"/>
                  <a:pt x="1317" y="582"/>
                </a:cubicBezTo>
                <a:cubicBezTo>
                  <a:pt x="1319" y="583"/>
                  <a:pt x="1322" y="584"/>
                  <a:pt x="1325" y="585"/>
                </a:cubicBezTo>
                <a:cubicBezTo>
                  <a:pt x="1326" y="585"/>
                  <a:pt x="1329" y="584"/>
                  <a:pt x="1331" y="584"/>
                </a:cubicBezTo>
                <a:cubicBezTo>
                  <a:pt x="1333" y="585"/>
                  <a:pt x="1336" y="583"/>
                  <a:pt x="1337" y="584"/>
                </a:cubicBezTo>
                <a:cubicBezTo>
                  <a:pt x="1341" y="585"/>
                  <a:pt x="1341" y="583"/>
                  <a:pt x="1344" y="584"/>
                </a:cubicBezTo>
                <a:cubicBezTo>
                  <a:pt x="1348" y="585"/>
                  <a:pt x="1353" y="585"/>
                  <a:pt x="1355" y="588"/>
                </a:cubicBezTo>
                <a:cubicBezTo>
                  <a:pt x="1357" y="590"/>
                  <a:pt x="1361" y="598"/>
                  <a:pt x="1363" y="597"/>
                </a:cubicBezTo>
                <a:cubicBezTo>
                  <a:pt x="1368" y="596"/>
                  <a:pt x="1361" y="604"/>
                  <a:pt x="1366" y="603"/>
                </a:cubicBezTo>
                <a:cubicBezTo>
                  <a:pt x="1367" y="603"/>
                  <a:pt x="1368" y="604"/>
                  <a:pt x="1370" y="607"/>
                </a:cubicBezTo>
                <a:cubicBezTo>
                  <a:pt x="1371" y="608"/>
                  <a:pt x="1372" y="607"/>
                  <a:pt x="1375" y="607"/>
                </a:cubicBezTo>
                <a:cubicBezTo>
                  <a:pt x="1376" y="609"/>
                  <a:pt x="1381" y="601"/>
                  <a:pt x="1382" y="603"/>
                </a:cubicBezTo>
                <a:cubicBezTo>
                  <a:pt x="1382" y="603"/>
                  <a:pt x="1383" y="608"/>
                  <a:pt x="1384" y="611"/>
                </a:cubicBezTo>
                <a:cubicBezTo>
                  <a:pt x="1384" y="611"/>
                  <a:pt x="1385" y="613"/>
                  <a:pt x="1386" y="617"/>
                </a:cubicBezTo>
                <a:cubicBezTo>
                  <a:pt x="1387" y="618"/>
                  <a:pt x="1388" y="620"/>
                  <a:pt x="1389" y="621"/>
                </a:cubicBezTo>
                <a:cubicBezTo>
                  <a:pt x="1389" y="622"/>
                  <a:pt x="1390" y="626"/>
                  <a:pt x="1390" y="627"/>
                </a:cubicBezTo>
                <a:cubicBezTo>
                  <a:pt x="1390" y="628"/>
                  <a:pt x="1391" y="630"/>
                  <a:pt x="1391" y="631"/>
                </a:cubicBezTo>
                <a:cubicBezTo>
                  <a:pt x="1392" y="633"/>
                  <a:pt x="1392" y="633"/>
                  <a:pt x="1392" y="633"/>
                </a:cubicBezTo>
                <a:cubicBezTo>
                  <a:pt x="1392" y="633"/>
                  <a:pt x="1391" y="635"/>
                  <a:pt x="1392" y="636"/>
                </a:cubicBezTo>
                <a:cubicBezTo>
                  <a:pt x="1393" y="638"/>
                  <a:pt x="1395" y="641"/>
                  <a:pt x="1395" y="641"/>
                </a:cubicBezTo>
                <a:cubicBezTo>
                  <a:pt x="1396" y="650"/>
                  <a:pt x="1396" y="650"/>
                  <a:pt x="1396" y="650"/>
                </a:cubicBezTo>
                <a:cubicBezTo>
                  <a:pt x="1396" y="652"/>
                  <a:pt x="1400" y="653"/>
                  <a:pt x="1400" y="654"/>
                </a:cubicBezTo>
                <a:cubicBezTo>
                  <a:pt x="1401" y="656"/>
                  <a:pt x="1400" y="657"/>
                  <a:pt x="1401" y="659"/>
                </a:cubicBezTo>
                <a:cubicBezTo>
                  <a:pt x="1402" y="661"/>
                  <a:pt x="1402" y="660"/>
                  <a:pt x="1403" y="662"/>
                </a:cubicBezTo>
                <a:cubicBezTo>
                  <a:pt x="1404" y="663"/>
                  <a:pt x="1405" y="665"/>
                  <a:pt x="1406" y="665"/>
                </a:cubicBezTo>
                <a:cubicBezTo>
                  <a:pt x="1408" y="666"/>
                  <a:pt x="1410" y="667"/>
                  <a:pt x="1411" y="667"/>
                </a:cubicBezTo>
                <a:cubicBezTo>
                  <a:pt x="1413" y="668"/>
                  <a:pt x="1413" y="668"/>
                  <a:pt x="1415" y="667"/>
                </a:cubicBezTo>
                <a:cubicBezTo>
                  <a:pt x="1417" y="665"/>
                  <a:pt x="1420" y="665"/>
                  <a:pt x="1420" y="665"/>
                </a:cubicBezTo>
                <a:cubicBezTo>
                  <a:pt x="1422" y="664"/>
                  <a:pt x="1421" y="661"/>
                  <a:pt x="1423" y="660"/>
                </a:cubicBezTo>
                <a:cubicBezTo>
                  <a:pt x="1423" y="657"/>
                  <a:pt x="1423" y="657"/>
                  <a:pt x="1423" y="657"/>
                </a:cubicBezTo>
                <a:cubicBezTo>
                  <a:pt x="1426" y="654"/>
                  <a:pt x="1426" y="654"/>
                  <a:pt x="1426" y="654"/>
                </a:cubicBezTo>
                <a:cubicBezTo>
                  <a:pt x="1426" y="650"/>
                  <a:pt x="1426" y="650"/>
                  <a:pt x="1426" y="650"/>
                </a:cubicBezTo>
                <a:cubicBezTo>
                  <a:pt x="1427" y="649"/>
                  <a:pt x="1427" y="649"/>
                  <a:pt x="1427" y="649"/>
                </a:cubicBezTo>
                <a:cubicBezTo>
                  <a:pt x="1430" y="647"/>
                  <a:pt x="1427" y="646"/>
                  <a:pt x="1429" y="644"/>
                </a:cubicBezTo>
                <a:cubicBezTo>
                  <a:pt x="1427" y="639"/>
                  <a:pt x="1427" y="639"/>
                  <a:pt x="1427" y="639"/>
                </a:cubicBezTo>
                <a:cubicBezTo>
                  <a:pt x="1429" y="638"/>
                  <a:pt x="1427" y="634"/>
                  <a:pt x="1429" y="632"/>
                </a:cubicBezTo>
                <a:cubicBezTo>
                  <a:pt x="1432" y="630"/>
                  <a:pt x="1432" y="630"/>
                  <a:pt x="1432" y="630"/>
                </a:cubicBezTo>
                <a:cubicBezTo>
                  <a:pt x="1436" y="628"/>
                  <a:pt x="1436" y="628"/>
                  <a:pt x="1436" y="628"/>
                </a:cubicBezTo>
                <a:cubicBezTo>
                  <a:pt x="1438" y="625"/>
                  <a:pt x="1440" y="627"/>
                  <a:pt x="1442" y="625"/>
                </a:cubicBezTo>
                <a:cubicBezTo>
                  <a:pt x="1442" y="623"/>
                  <a:pt x="1442" y="623"/>
                  <a:pt x="1442" y="623"/>
                </a:cubicBezTo>
                <a:cubicBezTo>
                  <a:pt x="1442" y="623"/>
                  <a:pt x="1445" y="621"/>
                  <a:pt x="1447" y="620"/>
                </a:cubicBezTo>
                <a:cubicBezTo>
                  <a:pt x="1449" y="618"/>
                  <a:pt x="1454" y="615"/>
                  <a:pt x="1456" y="613"/>
                </a:cubicBezTo>
                <a:cubicBezTo>
                  <a:pt x="1457" y="612"/>
                  <a:pt x="1460" y="606"/>
                  <a:pt x="1461" y="606"/>
                </a:cubicBezTo>
                <a:cubicBezTo>
                  <a:pt x="1463" y="605"/>
                  <a:pt x="1466" y="604"/>
                  <a:pt x="1466" y="604"/>
                </a:cubicBezTo>
                <a:cubicBezTo>
                  <a:pt x="1467" y="603"/>
                  <a:pt x="1467" y="602"/>
                  <a:pt x="1470" y="601"/>
                </a:cubicBezTo>
                <a:cubicBezTo>
                  <a:pt x="1474" y="600"/>
                  <a:pt x="1477" y="604"/>
                  <a:pt x="1477" y="605"/>
                </a:cubicBezTo>
                <a:cubicBezTo>
                  <a:pt x="1477" y="608"/>
                  <a:pt x="1481" y="606"/>
                  <a:pt x="1481" y="606"/>
                </a:cubicBezTo>
                <a:cubicBezTo>
                  <a:pt x="1490" y="603"/>
                  <a:pt x="1490" y="603"/>
                  <a:pt x="1490" y="603"/>
                </a:cubicBezTo>
                <a:cubicBezTo>
                  <a:pt x="1491" y="603"/>
                  <a:pt x="1494" y="605"/>
                  <a:pt x="1494" y="605"/>
                </a:cubicBezTo>
                <a:cubicBezTo>
                  <a:pt x="1496" y="606"/>
                  <a:pt x="1498" y="608"/>
                  <a:pt x="1498" y="611"/>
                </a:cubicBezTo>
                <a:cubicBezTo>
                  <a:pt x="1498" y="612"/>
                  <a:pt x="1500" y="613"/>
                  <a:pt x="1501" y="614"/>
                </a:cubicBezTo>
                <a:cubicBezTo>
                  <a:pt x="1502" y="616"/>
                  <a:pt x="1503" y="617"/>
                  <a:pt x="1504" y="618"/>
                </a:cubicBezTo>
                <a:cubicBezTo>
                  <a:pt x="1505" y="621"/>
                  <a:pt x="1503" y="628"/>
                  <a:pt x="1505" y="630"/>
                </a:cubicBezTo>
                <a:cubicBezTo>
                  <a:pt x="1507" y="633"/>
                  <a:pt x="1508" y="630"/>
                  <a:pt x="1512" y="629"/>
                </a:cubicBezTo>
                <a:cubicBezTo>
                  <a:pt x="1515" y="629"/>
                  <a:pt x="1515" y="624"/>
                  <a:pt x="1515" y="624"/>
                </a:cubicBezTo>
                <a:cubicBezTo>
                  <a:pt x="1515" y="621"/>
                  <a:pt x="1519" y="624"/>
                  <a:pt x="1519" y="624"/>
                </a:cubicBezTo>
                <a:cubicBezTo>
                  <a:pt x="1520" y="626"/>
                  <a:pt x="1522" y="628"/>
                  <a:pt x="1524" y="630"/>
                </a:cubicBezTo>
                <a:cubicBezTo>
                  <a:pt x="1525" y="632"/>
                  <a:pt x="1525" y="633"/>
                  <a:pt x="1526" y="635"/>
                </a:cubicBezTo>
                <a:cubicBezTo>
                  <a:pt x="1527" y="636"/>
                  <a:pt x="1526" y="636"/>
                  <a:pt x="1528" y="642"/>
                </a:cubicBezTo>
                <a:cubicBezTo>
                  <a:pt x="1528" y="645"/>
                  <a:pt x="1521" y="647"/>
                  <a:pt x="1521" y="647"/>
                </a:cubicBezTo>
                <a:cubicBezTo>
                  <a:pt x="1519" y="648"/>
                  <a:pt x="1522" y="651"/>
                  <a:pt x="1523" y="653"/>
                </a:cubicBezTo>
                <a:cubicBezTo>
                  <a:pt x="1524" y="657"/>
                  <a:pt x="1524" y="657"/>
                  <a:pt x="1524" y="657"/>
                </a:cubicBezTo>
                <a:cubicBezTo>
                  <a:pt x="1525" y="658"/>
                  <a:pt x="1524" y="659"/>
                  <a:pt x="1524" y="661"/>
                </a:cubicBezTo>
                <a:cubicBezTo>
                  <a:pt x="1526" y="664"/>
                  <a:pt x="1522" y="663"/>
                  <a:pt x="1523" y="665"/>
                </a:cubicBezTo>
                <a:cubicBezTo>
                  <a:pt x="1524" y="668"/>
                  <a:pt x="1524" y="671"/>
                  <a:pt x="1526" y="673"/>
                </a:cubicBezTo>
                <a:cubicBezTo>
                  <a:pt x="1527" y="677"/>
                  <a:pt x="1529" y="670"/>
                  <a:pt x="1531" y="673"/>
                </a:cubicBezTo>
                <a:cubicBezTo>
                  <a:pt x="1531" y="674"/>
                  <a:pt x="1532" y="676"/>
                  <a:pt x="1533" y="677"/>
                </a:cubicBezTo>
                <a:cubicBezTo>
                  <a:pt x="1536" y="678"/>
                  <a:pt x="1536" y="679"/>
                  <a:pt x="1537" y="681"/>
                </a:cubicBezTo>
                <a:cubicBezTo>
                  <a:pt x="1539" y="685"/>
                  <a:pt x="1539" y="686"/>
                  <a:pt x="1540" y="686"/>
                </a:cubicBezTo>
                <a:cubicBezTo>
                  <a:pt x="1542" y="688"/>
                  <a:pt x="1541" y="690"/>
                  <a:pt x="1544" y="691"/>
                </a:cubicBezTo>
                <a:cubicBezTo>
                  <a:pt x="1547" y="694"/>
                  <a:pt x="1548" y="696"/>
                  <a:pt x="1549" y="696"/>
                </a:cubicBezTo>
                <a:cubicBezTo>
                  <a:pt x="1550" y="696"/>
                  <a:pt x="1553" y="698"/>
                  <a:pt x="1555" y="698"/>
                </a:cubicBezTo>
                <a:cubicBezTo>
                  <a:pt x="1558" y="698"/>
                  <a:pt x="1562" y="698"/>
                  <a:pt x="1562" y="697"/>
                </a:cubicBezTo>
                <a:cubicBezTo>
                  <a:pt x="1562" y="696"/>
                  <a:pt x="1561" y="692"/>
                  <a:pt x="1561" y="691"/>
                </a:cubicBezTo>
                <a:cubicBezTo>
                  <a:pt x="1560" y="689"/>
                  <a:pt x="1561" y="687"/>
                  <a:pt x="1561" y="685"/>
                </a:cubicBezTo>
                <a:cubicBezTo>
                  <a:pt x="1558" y="678"/>
                  <a:pt x="1558" y="678"/>
                  <a:pt x="1558" y="678"/>
                </a:cubicBezTo>
                <a:cubicBezTo>
                  <a:pt x="1553" y="677"/>
                  <a:pt x="1553" y="677"/>
                  <a:pt x="1553" y="677"/>
                </a:cubicBezTo>
                <a:cubicBezTo>
                  <a:pt x="1552" y="675"/>
                  <a:pt x="1549" y="679"/>
                  <a:pt x="1549" y="677"/>
                </a:cubicBezTo>
                <a:cubicBezTo>
                  <a:pt x="1549" y="675"/>
                  <a:pt x="1545" y="674"/>
                  <a:pt x="1544" y="673"/>
                </a:cubicBezTo>
                <a:cubicBezTo>
                  <a:pt x="1544" y="671"/>
                  <a:pt x="1540" y="668"/>
                  <a:pt x="1540" y="667"/>
                </a:cubicBezTo>
                <a:cubicBezTo>
                  <a:pt x="1539" y="663"/>
                  <a:pt x="1538" y="660"/>
                  <a:pt x="1537" y="658"/>
                </a:cubicBezTo>
                <a:cubicBezTo>
                  <a:pt x="1535" y="654"/>
                  <a:pt x="1536" y="648"/>
                  <a:pt x="1539" y="649"/>
                </a:cubicBezTo>
                <a:cubicBezTo>
                  <a:pt x="1541" y="650"/>
                  <a:pt x="1541" y="643"/>
                  <a:pt x="1543" y="643"/>
                </a:cubicBezTo>
                <a:cubicBezTo>
                  <a:pt x="1545" y="643"/>
                  <a:pt x="1547" y="646"/>
                  <a:pt x="1548" y="646"/>
                </a:cubicBezTo>
                <a:cubicBezTo>
                  <a:pt x="1549" y="646"/>
                  <a:pt x="1552" y="649"/>
                  <a:pt x="1553" y="650"/>
                </a:cubicBezTo>
                <a:cubicBezTo>
                  <a:pt x="1556" y="651"/>
                  <a:pt x="1556" y="654"/>
                  <a:pt x="1558" y="655"/>
                </a:cubicBezTo>
                <a:cubicBezTo>
                  <a:pt x="1561" y="656"/>
                  <a:pt x="1562" y="660"/>
                  <a:pt x="1562" y="660"/>
                </a:cubicBezTo>
                <a:cubicBezTo>
                  <a:pt x="1563" y="660"/>
                  <a:pt x="1561" y="665"/>
                  <a:pt x="1564" y="666"/>
                </a:cubicBezTo>
                <a:cubicBezTo>
                  <a:pt x="1566" y="667"/>
                  <a:pt x="1570" y="668"/>
                  <a:pt x="1570" y="664"/>
                </a:cubicBezTo>
                <a:cubicBezTo>
                  <a:pt x="1570" y="661"/>
                  <a:pt x="1575" y="663"/>
                  <a:pt x="1576" y="662"/>
                </a:cubicBezTo>
                <a:cubicBezTo>
                  <a:pt x="1577" y="659"/>
                  <a:pt x="1578" y="657"/>
                  <a:pt x="1582" y="658"/>
                </a:cubicBezTo>
                <a:cubicBezTo>
                  <a:pt x="1586" y="658"/>
                  <a:pt x="1580" y="652"/>
                  <a:pt x="1588" y="653"/>
                </a:cubicBezTo>
                <a:cubicBezTo>
                  <a:pt x="1591" y="653"/>
                  <a:pt x="1593" y="651"/>
                  <a:pt x="1594" y="649"/>
                </a:cubicBezTo>
                <a:cubicBezTo>
                  <a:pt x="1593" y="645"/>
                  <a:pt x="1591" y="640"/>
                  <a:pt x="1592" y="638"/>
                </a:cubicBezTo>
                <a:cubicBezTo>
                  <a:pt x="1593" y="636"/>
                  <a:pt x="1595" y="634"/>
                  <a:pt x="1593" y="629"/>
                </a:cubicBezTo>
                <a:cubicBezTo>
                  <a:pt x="1591" y="626"/>
                  <a:pt x="1587" y="628"/>
                  <a:pt x="1586" y="626"/>
                </a:cubicBezTo>
                <a:cubicBezTo>
                  <a:pt x="1585" y="625"/>
                  <a:pt x="1581" y="625"/>
                  <a:pt x="1580" y="623"/>
                </a:cubicBezTo>
                <a:cubicBezTo>
                  <a:pt x="1579" y="621"/>
                  <a:pt x="1575" y="619"/>
                  <a:pt x="1575" y="617"/>
                </a:cubicBezTo>
                <a:cubicBezTo>
                  <a:pt x="1574" y="614"/>
                  <a:pt x="1572" y="613"/>
                  <a:pt x="1572" y="612"/>
                </a:cubicBezTo>
                <a:cubicBezTo>
                  <a:pt x="1572" y="610"/>
                  <a:pt x="1570" y="608"/>
                  <a:pt x="1574" y="605"/>
                </a:cubicBezTo>
                <a:cubicBezTo>
                  <a:pt x="1576" y="604"/>
                  <a:pt x="1579" y="604"/>
                  <a:pt x="1581" y="602"/>
                </a:cubicBezTo>
                <a:cubicBezTo>
                  <a:pt x="1583" y="601"/>
                  <a:pt x="1584" y="600"/>
                  <a:pt x="1587" y="600"/>
                </a:cubicBezTo>
                <a:cubicBezTo>
                  <a:pt x="1591" y="600"/>
                  <a:pt x="1594" y="603"/>
                  <a:pt x="1591" y="606"/>
                </a:cubicBezTo>
                <a:cubicBezTo>
                  <a:pt x="1591" y="606"/>
                  <a:pt x="1588" y="608"/>
                  <a:pt x="1587" y="609"/>
                </a:cubicBezTo>
                <a:cubicBezTo>
                  <a:pt x="1587" y="609"/>
                  <a:pt x="1581" y="614"/>
                  <a:pt x="1584" y="616"/>
                </a:cubicBezTo>
                <a:cubicBezTo>
                  <a:pt x="1586" y="617"/>
                  <a:pt x="1588" y="622"/>
                  <a:pt x="1592" y="620"/>
                </a:cubicBezTo>
                <a:cubicBezTo>
                  <a:pt x="1595" y="618"/>
                  <a:pt x="1597" y="618"/>
                  <a:pt x="1600" y="613"/>
                </a:cubicBezTo>
                <a:cubicBezTo>
                  <a:pt x="1602" y="611"/>
                  <a:pt x="1599" y="607"/>
                  <a:pt x="1599" y="606"/>
                </a:cubicBezTo>
                <a:cubicBezTo>
                  <a:pt x="1599" y="606"/>
                  <a:pt x="1597" y="602"/>
                  <a:pt x="1599" y="601"/>
                </a:cubicBezTo>
                <a:cubicBezTo>
                  <a:pt x="1600" y="599"/>
                  <a:pt x="1606" y="601"/>
                  <a:pt x="1607" y="601"/>
                </a:cubicBezTo>
                <a:cubicBezTo>
                  <a:pt x="1608" y="601"/>
                  <a:pt x="1610" y="598"/>
                  <a:pt x="1614" y="598"/>
                </a:cubicBezTo>
                <a:cubicBezTo>
                  <a:pt x="1619" y="598"/>
                  <a:pt x="1621" y="595"/>
                  <a:pt x="1621" y="595"/>
                </a:cubicBezTo>
                <a:cubicBezTo>
                  <a:pt x="1622" y="591"/>
                  <a:pt x="1630" y="593"/>
                  <a:pt x="1630" y="593"/>
                </a:cubicBezTo>
                <a:cubicBezTo>
                  <a:pt x="1630" y="593"/>
                  <a:pt x="1634" y="594"/>
                  <a:pt x="1636" y="590"/>
                </a:cubicBezTo>
                <a:cubicBezTo>
                  <a:pt x="1636" y="590"/>
                  <a:pt x="1638" y="588"/>
                  <a:pt x="1640" y="588"/>
                </a:cubicBezTo>
                <a:cubicBezTo>
                  <a:pt x="1640" y="588"/>
                  <a:pt x="1646" y="588"/>
                  <a:pt x="1645" y="584"/>
                </a:cubicBezTo>
                <a:cubicBezTo>
                  <a:pt x="1645" y="584"/>
                  <a:pt x="1645" y="580"/>
                  <a:pt x="1648" y="579"/>
                </a:cubicBezTo>
                <a:cubicBezTo>
                  <a:pt x="1648" y="579"/>
                  <a:pt x="1651" y="578"/>
                  <a:pt x="1652" y="576"/>
                </a:cubicBezTo>
                <a:cubicBezTo>
                  <a:pt x="1654" y="571"/>
                  <a:pt x="1654" y="571"/>
                  <a:pt x="1654" y="571"/>
                </a:cubicBezTo>
                <a:cubicBezTo>
                  <a:pt x="1654" y="571"/>
                  <a:pt x="1656" y="569"/>
                  <a:pt x="1658" y="568"/>
                </a:cubicBezTo>
                <a:cubicBezTo>
                  <a:pt x="1659" y="568"/>
                  <a:pt x="1658" y="564"/>
                  <a:pt x="1659" y="564"/>
                </a:cubicBezTo>
                <a:cubicBezTo>
                  <a:pt x="1661" y="563"/>
                  <a:pt x="1660" y="559"/>
                  <a:pt x="1663" y="558"/>
                </a:cubicBezTo>
                <a:cubicBezTo>
                  <a:pt x="1664" y="558"/>
                  <a:pt x="1663" y="559"/>
                  <a:pt x="1662" y="554"/>
                </a:cubicBezTo>
                <a:cubicBezTo>
                  <a:pt x="1662" y="552"/>
                  <a:pt x="1664" y="552"/>
                  <a:pt x="1663" y="549"/>
                </a:cubicBezTo>
                <a:cubicBezTo>
                  <a:pt x="1663" y="549"/>
                  <a:pt x="1663" y="547"/>
                  <a:pt x="1663" y="547"/>
                </a:cubicBezTo>
                <a:cubicBezTo>
                  <a:pt x="1666" y="546"/>
                  <a:pt x="1664" y="543"/>
                  <a:pt x="1660" y="540"/>
                </a:cubicBezTo>
                <a:cubicBezTo>
                  <a:pt x="1659" y="539"/>
                  <a:pt x="1658" y="541"/>
                  <a:pt x="1657" y="537"/>
                </a:cubicBezTo>
                <a:cubicBezTo>
                  <a:pt x="1657" y="536"/>
                  <a:pt x="1654" y="535"/>
                  <a:pt x="1653" y="531"/>
                </a:cubicBezTo>
                <a:cubicBezTo>
                  <a:pt x="1652" y="529"/>
                  <a:pt x="1651" y="530"/>
                  <a:pt x="1649" y="528"/>
                </a:cubicBezTo>
                <a:cubicBezTo>
                  <a:pt x="1648" y="527"/>
                  <a:pt x="1648" y="527"/>
                  <a:pt x="1648" y="527"/>
                </a:cubicBezTo>
                <a:cubicBezTo>
                  <a:pt x="1648" y="527"/>
                  <a:pt x="1647" y="518"/>
                  <a:pt x="1653" y="519"/>
                </a:cubicBezTo>
                <a:cubicBezTo>
                  <a:pt x="1656" y="519"/>
                  <a:pt x="1657" y="516"/>
                  <a:pt x="1660" y="517"/>
                </a:cubicBezTo>
                <a:cubicBezTo>
                  <a:pt x="1661" y="517"/>
                  <a:pt x="1664" y="515"/>
                  <a:pt x="1665" y="516"/>
                </a:cubicBezTo>
                <a:cubicBezTo>
                  <a:pt x="1668" y="516"/>
                  <a:pt x="1669" y="512"/>
                  <a:pt x="1668" y="511"/>
                </a:cubicBezTo>
                <a:cubicBezTo>
                  <a:pt x="1667" y="509"/>
                  <a:pt x="1662" y="510"/>
                  <a:pt x="1659" y="509"/>
                </a:cubicBezTo>
                <a:cubicBezTo>
                  <a:pt x="1658" y="508"/>
                  <a:pt x="1656" y="507"/>
                  <a:pt x="1654" y="508"/>
                </a:cubicBezTo>
                <a:cubicBezTo>
                  <a:pt x="1653" y="508"/>
                  <a:pt x="1652" y="512"/>
                  <a:pt x="1650" y="511"/>
                </a:cubicBezTo>
                <a:cubicBezTo>
                  <a:pt x="1647" y="511"/>
                  <a:pt x="1644" y="506"/>
                  <a:pt x="1644" y="506"/>
                </a:cubicBezTo>
                <a:cubicBezTo>
                  <a:pt x="1644" y="506"/>
                  <a:pt x="1637" y="508"/>
                  <a:pt x="1639" y="503"/>
                </a:cubicBezTo>
                <a:cubicBezTo>
                  <a:pt x="1640" y="501"/>
                  <a:pt x="1645" y="503"/>
                  <a:pt x="1646" y="502"/>
                </a:cubicBezTo>
                <a:cubicBezTo>
                  <a:pt x="1647" y="501"/>
                  <a:pt x="1646" y="498"/>
                  <a:pt x="1647" y="497"/>
                </a:cubicBezTo>
                <a:cubicBezTo>
                  <a:pt x="1648" y="495"/>
                  <a:pt x="1654" y="493"/>
                  <a:pt x="1654" y="493"/>
                </a:cubicBezTo>
                <a:cubicBezTo>
                  <a:pt x="1655" y="493"/>
                  <a:pt x="1655" y="496"/>
                  <a:pt x="1654" y="500"/>
                </a:cubicBezTo>
                <a:cubicBezTo>
                  <a:pt x="1654" y="502"/>
                  <a:pt x="1657" y="503"/>
                  <a:pt x="1657" y="503"/>
                </a:cubicBezTo>
                <a:cubicBezTo>
                  <a:pt x="1657" y="503"/>
                  <a:pt x="1659" y="505"/>
                  <a:pt x="1661" y="505"/>
                </a:cubicBezTo>
                <a:cubicBezTo>
                  <a:pt x="1664" y="504"/>
                  <a:pt x="1665" y="501"/>
                  <a:pt x="1668" y="498"/>
                </a:cubicBezTo>
                <a:cubicBezTo>
                  <a:pt x="1670" y="497"/>
                  <a:pt x="1674" y="498"/>
                  <a:pt x="1676" y="498"/>
                </a:cubicBezTo>
                <a:cubicBezTo>
                  <a:pt x="1680" y="499"/>
                  <a:pt x="1681" y="501"/>
                  <a:pt x="1679" y="504"/>
                </a:cubicBezTo>
                <a:cubicBezTo>
                  <a:pt x="1676" y="509"/>
                  <a:pt x="1676" y="509"/>
                  <a:pt x="1676" y="509"/>
                </a:cubicBezTo>
                <a:cubicBezTo>
                  <a:pt x="1676" y="509"/>
                  <a:pt x="1677" y="509"/>
                  <a:pt x="1678" y="511"/>
                </a:cubicBezTo>
                <a:cubicBezTo>
                  <a:pt x="1679" y="512"/>
                  <a:pt x="1680" y="510"/>
                  <a:pt x="1681" y="512"/>
                </a:cubicBezTo>
                <a:cubicBezTo>
                  <a:pt x="1682" y="513"/>
                  <a:pt x="1685" y="515"/>
                  <a:pt x="1687" y="517"/>
                </a:cubicBezTo>
                <a:cubicBezTo>
                  <a:pt x="1688" y="519"/>
                  <a:pt x="1686" y="523"/>
                  <a:pt x="1687" y="525"/>
                </a:cubicBezTo>
                <a:cubicBezTo>
                  <a:pt x="1689" y="527"/>
                  <a:pt x="1690" y="529"/>
                  <a:pt x="1691" y="531"/>
                </a:cubicBezTo>
                <a:cubicBezTo>
                  <a:pt x="1696" y="537"/>
                  <a:pt x="1698" y="533"/>
                  <a:pt x="1697" y="531"/>
                </a:cubicBezTo>
                <a:cubicBezTo>
                  <a:pt x="1699" y="529"/>
                  <a:pt x="1699" y="529"/>
                  <a:pt x="1699" y="529"/>
                </a:cubicBezTo>
                <a:cubicBezTo>
                  <a:pt x="1701" y="527"/>
                  <a:pt x="1702" y="527"/>
                  <a:pt x="1703" y="525"/>
                </a:cubicBezTo>
                <a:cubicBezTo>
                  <a:pt x="1704" y="523"/>
                  <a:pt x="1705" y="522"/>
                  <a:pt x="1705" y="521"/>
                </a:cubicBezTo>
                <a:cubicBezTo>
                  <a:pt x="1705" y="519"/>
                  <a:pt x="1708" y="517"/>
                  <a:pt x="1708" y="515"/>
                </a:cubicBezTo>
                <a:cubicBezTo>
                  <a:pt x="1708" y="514"/>
                  <a:pt x="1706" y="512"/>
                  <a:pt x="1706" y="510"/>
                </a:cubicBezTo>
                <a:cubicBezTo>
                  <a:pt x="1706" y="508"/>
                  <a:pt x="1701" y="511"/>
                  <a:pt x="1701" y="509"/>
                </a:cubicBezTo>
                <a:cubicBezTo>
                  <a:pt x="1702" y="507"/>
                  <a:pt x="1697" y="506"/>
                  <a:pt x="1698" y="503"/>
                </a:cubicBezTo>
                <a:cubicBezTo>
                  <a:pt x="1698" y="502"/>
                  <a:pt x="1694" y="501"/>
                  <a:pt x="1694" y="500"/>
                </a:cubicBezTo>
                <a:cubicBezTo>
                  <a:pt x="1695" y="496"/>
                  <a:pt x="1696" y="495"/>
                  <a:pt x="1697" y="496"/>
                </a:cubicBezTo>
                <a:cubicBezTo>
                  <a:pt x="1699" y="497"/>
                  <a:pt x="1701" y="496"/>
                  <a:pt x="1702" y="495"/>
                </a:cubicBezTo>
                <a:cubicBezTo>
                  <a:pt x="1703" y="493"/>
                  <a:pt x="1705" y="492"/>
                  <a:pt x="1705" y="491"/>
                </a:cubicBezTo>
                <a:cubicBezTo>
                  <a:pt x="1706" y="489"/>
                  <a:pt x="1703" y="486"/>
                  <a:pt x="1709" y="484"/>
                </a:cubicBezTo>
                <a:cubicBezTo>
                  <a:pt x="1712" y="482"/>
                  <a:pt x="1711" y="481"/>
                  <a:pt x="1715" y="481"/>
                </a:cubicBezTo>
                <a:cubicBezTo>
                  <a:pt x="1723" y="479"/>
                  <a:pt x="1726" y="480"/>
                  <a:pt x="1726" y="480"/>
                </a:cubicBezTo>
                <a:cubicBezTo>
                  <a:pt x="1726" y="480"/>
                  <a:pt x="1729" y="482"/>
                  <a:pt x="1732" y="477"/>
                </a:cubicBezTo>
                <a:cubicBezTo>
                  <a:pt x="1734" y="474"/>
                  <a:pt x="1735" y="474"/>
                  <a:pt x="1737" y="472"/>
                </a:cubicBezTo>
                <a:cubicBezTo>
                  <a:pt x="1739" y="471"/>
                  <a:pt x="1739" y="470"/>
                  <a:pt x="1741" y="469"/>
                </a:cubicBezTo>
                <a:cubicBezTo>
                  <a:pt x="1742" y="468"/>
                  <a:pt x="1743" y="467"/>
                  <a:pt x="1744" y="466"/>
                </a:cubicBezTo>
                <a:cubicBezTo>
                  <a:pt x="1745" y="465"/>
                  <a:pt x="1745" y="463"/>
                  <a:pt x="1746" y="462"/>
                </a:cubicBezTo>
                <a:cubicBezTo>
                  <a:pt x="1748" y="460"/>
                  <a:pt x="1749" y="461"/>
                  <a:pt x="1750" y="459"/>
                </a:cubicBezTo>
                <a:cubicBezTo>
                  <a:pt x="1752" y="456"/>
                  <a:pt x="1753" y="454"/>
                  <a:pt x="1754" y="453"/>
                </a:cubicBezTo>
                <a:cubicBezTo>
                  <a:pt x="1755" y="451"/>
                  <a:pt x="1755" y="451"/>
                  <a:pt x="1755" y="451"/>
                </a:cubicBezTo>
                <a:cubicBezTo>
                  <a:pt x="1755" y="451"/>
                  <a:pt x="1754" y="450"/>
                  <a:pt x="1754" y="449"/>
                </a:cubicBezTo>
                <a:cubicBezTo>
                  <a:pt x="1754" y="447"/>
                  <a:pt x="1754" y="447"/>
                  <a:pt x="1754" y="447"/>
                </a:cubicBezTo>
                <a:cubicBezTo>
                  <a:pt x="1754" y="447"/>
                  <a:pt x="1754" y="447"/>
                  <a:pt x="1755" y="446"/>
                </a:cubicBezTo>
                <a:cubicBezTo>
                  <a:pt x="1758" y="446"/>
                  <a:pt x="1765" y="446"/>
                  <a:pt x="1762" y="444"/>
                </a:cubicBezTo>
                <a:cubicBezTo>
                  <a:pt x="1760" y="441"/>
                  <a:pt x="1764" y="440"/>
                  <a:pt x="1765" y="438"/>
                </a:cubicBezTo>
                <a:cubicBezTo>
                  <a:pt x="1766" y="437"/>
                  <a:pt x="1766" y="434"/>
                  <a:pt x="1767" y="432"/>
                </a:cubicBezTo>
                <a:cubicBezTo>
                  <a:pt x="1768" y="430"/>
                  <a:pt x="1768" y="431"/>
                  <a:pt x="1769" y="429"/>
                </a:cubicBezTo>
                <a:cubicBezTo>
                  <a:pt x="1770" y="426"/>
                  <a:pt x="1769" y="426"/>
                  <a:pt x="1769" y="423"/>
                </a:cubicBezTo>
                <a:cubicBezTo>
                  <a:pt x="1769" y="423"/>
                  <a:pt x="1768" y="417"/>
                  <a:pt x="1769" y="415"/>
                </a:cubicBezTo>
                <a:cubicBezTo>
                  <a:pt x="1771" y="401"/>
                  <a:pt x="1771" y="401"/>
                  <a:pt x="1771" y="401"/>
                </a:cubicBezTo>
                <a:cubicBezTo>
                  <a:pt x="1771" y="400"/>
                  <a:pt x="1770" y="399"/>
                  <a:pt x="1768" y="397"/>
                </a:cubicBezTo>
                <a:cubicBezTo>
                  <a:pt x="1766" y="395"/>
                  <a:pt x="1763" y="390"/>
                  <a:pt x="1763" y="390"/>
                </a:cubicBezTo>
                <a:cubicBezTo>
                  <a:pt x="1763" y="390"/>
                  <a:pt x="1757" y="385"/>
                  <a:pt x="1757" y="391"/>
                </a:cubicBezTo>
                <a:cubicBezTo>
                  <a:pt x="1757" y="392"/>
                  <a:pt x="1756" y="395"/>
                  <a:pt x="1754" y="396"/>
                </a:cubicBezTo>
                <a:cubicBezTo>
                  <a:pt x="1751" y="397"/>
                  <a:pt x="1748" y="395"/>
                  <a:pt x="1748" y="392"/>
                </a:cubicBezTo>
                <a:cubicBezTo>
                  <a:pt x="1748" y="390"/>
                  <a:pt x="1753" y="388"/>
                  <a:pt x="1754" y="386"/>
                </a:cubicBezTo>
                <a:cubicBezTo>
                  <a:pt x="1756" y="386"/>
                  <a:pt x="1754" y="385"/>
                  <a:pt x="1754" y="385"/>
                </a:cubicBezTo>
                <a:cubicBezTo>
                  <a:pt x="1752" y="383"/>
                  <a:pt x="1738" y="388"/>
                  <a:pt x="1737" y="387"/>
                </a:cubicBezTo>
                <a:cubicBezTo>
                  <a:pt x="1734" y="385"/>
                  <a:pt x="1745" y="381"/>
                  <a:pt x="1747" y="378"/>
                </a:cubicBezTo>
                <a:cubicBezTo>
                  <a:pt x="1749" y="376"/>
                  <a:pt x="1753" y="376"/>
                  <a:pt x="1754" y="374"/>
                </a:cubicBezTo>
                <a:cubicBezTo>
                  <a:pt x="1755" y="372"/>
                  <a:pt x="1758" y="370"/>
                  <a:pt x="1759" y="369"/>
                </a:cubicBezTo>
                <a:cubicBezTo>
                  <a:pt x="1762" y="366"/>
                  <a:pt x="1764" y="364"/>
                  <a:pt x="1764" y="364"/>
                </a:cubicBezTo>
                <a:cubicBezTo>
                  <a:pt x="1769" y="357"/>
                  <a:pt x="1769" y="357"/>
                  <a:pt x="1769" y="357"/>
                </a:cubicBezTo>
                <a:cubicBezTo>
                  <a:pt x="1780" y="348"/>
                  <a:pt x="1780" y="348"/>
                  <a:pt x="1780" y="348"/>
                </a:cubicBezTo>
                <a:cubicBezTo>
                  <a:pt x="1782" y="346"/>
                  <a:pt x="1790" y="346"/>
                  <a:pt x="1790" y="346"/>
                </a:cubicBezTo>
                <a:cubicBezTo>
                  <a:pt x="1822" y="345"/>
                  <a:pt x="1822" y="345"/>
                  <a:pt x="1822" y="345"/>
                </a:cubicBezTo>
                <a:cubicBezTo>
                  <a:pt x="1828" y="345"/>
                  <a:pt x="1819" y="352"/>
                  <a:pt x="1820" y="353"/>
                </a:cubicBezTo>
                <a:cubicBezTo>
                  <a:pt x="1821" y="355"/>
                  <a:pt x="1827" y="352"/>
                  <a:pt x="1830" y="352"/>
                </a:cubicBezTo>
                <a:cubicBezTo>
                  <a:pt x="1832" y="353"/>
                  <a:pt x="1836" y="351"/>
                  <a:pt x="1838" y="351"/>
                </a:cubicBezTo>
                <a:cubicBezTo>
                  <a:pt x="1840" y="351"/>
                  <a:pt x="1840" y="350"/>
                  <a:pt x="1841" y="350"/>
                </a:cubicBezTo>
                <a:cubicBezTo>
                  <a:pt x="1844" y="350"/>
                  <a:pt x="1846" y="350"/>
                  <a:pt x="1849" y="350"/>
                </a:cubicBezTo>
                <a:cubicBezTo>
                  <a:pt x="1852" y="350"/>
                  <a:pt x="1844" y="345"/>
                  <a:pt x="1847" y="345"/>
                </a:cubicBezTo>
                <a:cubicBezTo>
                  <a:pt x="1850" y="345"/>
                  <a:pt x="1841" y="341"/>
                  <a:pt x="1848" y="340"/>
                </a:cubicBezTo>
                <a:cubicBezTo>
                  <a:pt x="1848" y="340"/>
                  <a:pt x="1853" y="336"/>
                  <a:pt x="1854" y="334"/>
                </a:cubicBezTo>
                <a:cubicBezTo>
                  <a:pt x="1855" y="332"/>
                  <a:pt x="1855" y="332"/>
                  <a:pt x="1855" y="332"/>
                </a:cubicBezTo>
                <a:cubicBezTo>
                  <a:pt x="1855" y="331"/>
                  <a:pt x="1855" y="331"/>
                  <a:pt x="1855" y="331"/>
                </a:cubicBezTo>
                <a:cubicBezTo>
                  <a:pt x="1855" y="329"/>
                  <a:pt x="1854" y="325"/>
                  <a:pt x="1858" y="324"/>
                </a:cubicBezTo>
                <a:cubicBezTo>
                  <a:pt x="1866" y="323"/>
                  <a:pt x="1862" y="323"/>
                  <a:pt x="1870" y="323"/>
                </a:cubicBezTo>
                <a:cubicBezTo>
                  <a:pt x="1876" y="322"/>
                  <a:pt x="1866" y="328"/>
                  <a:pt x="1872" y="330"/>
                </a:cubicBezTo>
                <a:cubicBezTo>
                  <a:pt x="1879" y="334"/>
                  <a:pt x="1873" y="337"/>
                  <a:pt x="1883" y="336"/>
                </a:cubicBezTo>
                <a:cubicBezTo>
                  <a:pt x="1888" y="335"/>
                  <a:pt x="1883" y="328"/>
                  <a:pt x="1888" y="327"/>
                </a:cubicBezTo>
                <a:cubicBezTo>
                  <a:pt x="1890" y="327"/>
                  <a:pt x="1896" y="317"/>
                  <a:pt x="1898" y="317"/>
                </a:cubicBezTo>
                <a:cubicBezTo>
                  <a:pt x="1908" y="315"/>
                  <a:pt x="1891" y="328"/>
                  <a:pt x="1897" y="328"/>
                </a:cubicBezTo>
                <a:cubicBezTo>
                  <a:pt x="1901" y="330"/>
                  <a:pt x="1890" y="331"/>
                  <a:pt x="1893" y="333"/>
                </a:cubicBezTo>
                <a:cubicBezTo>
                  <a:pt x="1895" y="334"/>
                  <a:pt x="1888" y="338"/>
                  <a:pt x="1889" y="338"/>
                </a:cubicBezTo>
                <a:cubicBezTo>
                  <a:pt x="1892" y="341"/>
                  <a:pt x="1877" y="339"/>
                  <a:pt x="1877" y="343"/>
                </a:cubicBezTo>
                <a:cubicBezTo>
                  <a:pt x="1876" y="348"/>
                  <a:pt x="1868" y="345"/>
                  <a:pt x="1872" y="348"/>
                </a:cubicBezTo>
                <a:cubicBezTo>
                  <a:pt x="1879" y="351"/>
                  <a:pt x="1870" y="353"/>
                  <a:pt x="1866" y="357"/>
                </a:cubicBezTo>
                <a:cubicBezTo>
                  <a:pt x="1863" y="360"/>
                  <a:pt x="1857" y="361"/>
                  <a:pt x="1857" y="364"/>
                </a:cubicBezTo>
                <a:cubicBezTo>
                  <a:pt x="1856" y="371"/>
                  <a:pt x="1852" y="364"/>
                  <a:pt x="1851" y="370"/>
                </a:cubicBezTo>
                <a:cubicBezTo>
                  <a:pt x="1850" y="375"/>
                  <a:pt x="1851" y="376"/>
                  <a:pt x="1850" y="380"/>
                </a:cubicBezTo>
                <a:cubicBezTo>
                  <a:pt x="1849" y="382"/>
                  <a:pt x="1848" y="384"/>
                  <a:pt x="1848" y="388"/>
                </a:cubicBezTo>
                <a:cubicBezTo>
                  <a:pt x="1848" y="390"/>
                  <a:pt x="1848" y="392"/>
                  <a:pt x="1848" y="393"/>
                </a:cubicBezTo>
                <a:cubicBezTo>
                  <a:pt x="1848" y="396"/>
                  <a:pt x="1850" y="397"/>
                  <a:pt x="1849" y="399"/>
                </a:cubicBezTo>
                <a:cubicBezTo>
                  <a:pt x="1849" y="402"/>
                  <a:pt x="1853" y="403"/>
                  <a:pt x="1853" y="405"/>
                </a:cubicBezTo>
                <a:cubicBezTo>
                  <a:pt x="1853" y="407"/>
                  <a:pt x="1852" y="406"/>
                  <a:pt x="1851" y="408"/>
                </a:cubicBezTo>
                <a:cubicBezTo>
                  <a:pt x="1851" y="411"/>
                  <a:pt x="1845" y="406"/>
                  <a:pt x="1845" y="421"/>
                </a:cubicBezTo>
                <a:cubicBezTo>
                  <a:pt x="1845" y="424"/>
                  <a:pt x="1845" y="426"/>
                  <a:pt x="1845" y="428"/>
                </a:cubicBezTo>
                <a:cubicBezTo>
                  <a:pt x="1845" y="429"/>
                  <a:pt x="1846" y="430"/>
                  <a:pt x="1847" y="430"/>
                </a:cubicBezTo>
                <a:cubicBezTo>
                  <a:pt x="1853" y="428"/>
                  <a:pt x="1850" y="423"/>
                  <a:pt x="1856" y="421"/>
                </a:cubicBezTo>
                <a:cubicBezTo>
                  <a:pt x="1858" y="420"/>
                  <a:pt x="1860" y="419"/>
                  <a:pt x="1861" y="417"/>
                </a:cubicBezTo>
                <a:cubicBezTo>
                  <a:pt x="1863" y="415"/>
                  <a:pt x="1863" y="415"/>
                  <a:pt x="1865" y="414"/>
                </a:cubicBezTo>
                <a:cubicBezTo>
                  <a:pt x="1866" y="414"/>
                  <a:pt x="1867" y="412"/>
                  <a:pt x="1868" y="410"/>
                </a:cubicBezTo>
                <a:cubicBezTo>
                  <a:pt x="1869" y="408"/>
                  <a:pt x="1867" y="406"/>
                  <a:pt x="1868" y="405"/>
                </a:cubicBezTo>
                <a:cubicBezTo>
                  <a:pt x="1873" y="403"/>
                  <a:pt x="1871" y="412"/>
                  <a:pt x="1875" y="408"/>
                </a:cubicBezTo>
                <a:cubicBezTo>
                  <a:pt x="1876" y="405"/>
                  <a:pt x="1871" y="397"/>
                  <a:pt x="1878" y="391"/>
                </a:cubicBezTo>
                <a:cubicBezTo>
                  <a:pt x="1880" y="391"/>
                  <a:pt x="1883" y="393"/>
                  <a:pt x="1886" y="391"/>
                </a:cubicBezTo>
                <a:cubicBezTo>
                  <a:pt x="1890" y="389"/>
                  <a:pt x="1883" y="383"/>
                  <a:pt x="1887" y="381"/>
                </a:cubicBezTo>
                <a:cubicBezTo>
                  <a:pt x="1887" y="381"/>
                  <a:pt x="1890" y="379"/>
                  <a:pt x="1896" y="378"/>
                </a:cubicBezTo>
                <a:cubicBezTo>
                  <a:pt x="1901" y="379"/>
                  <a:pt x="1900" y="374"/>
                  <a:pt x="1899" y="372"/>
                </a:cubicBezTo>
                <a:cubicBezTo>
                  <a:pt x="1899" y="370"/>
                  <a:pt x="1895" y="372"/>
                  <a:pt x="1894" y="371"/>
                </a:cubicBezTo>
                <a:cubicBezTo>
                  <a:pt x="1893" y="369"/>
                  <a:pt x="1890" y="365"/>
                  <a:pt x="1894" y="364"/>
                </a:cubicBezTo>
                <a:cubicBezTo>
                  <a:pt x="1897" y="363"/>
                  <a:pt x="1895" y="361"/>
                  <a:pt x="1894" y="360"/>
                </a:cubicBezTo>
                <a:cubicBezTo>
                  <a:pt x="1894" y="358"/>
                  <a:pt x="1889" y="359"/>
                  <a:pt x="1889" y="359"/>
                </a:cubicBezTo>
                <a:cubicBezTo>
                  <a:pt x="1890" y="358"/>
                  <a:pt x="1888" y="354"/>
                  <a:pt x="1891" y="353"/>
                </a:cubicBezTo>
                <a:cubicBezTo>
                  <a:pt x="1896" y="352"/>
                  <a:pt x="1895" y="350"/>
                  <a:pt x="1896" y="349"/>
                </a:cubicBezTo>
                <a:cubicBezTo>
                  <a:pt x="1896" y="349"/>
                  <a:pt x="1894" y="344"/>
                  <a:pt x="1898" y="343"/>
                </a:cubicBezTo>
                <a:cubicBezTo>
                  <a:pt x="1901" y="343"/>
                  <a:pt x="1901" y="345"/>
                  <a:pt x="1905" y="344"/>
                </a:cubicBezTo>
                <a:cubicBezTo>
                  <a:pt x="1908" y="343"/>
                  <a:pt x="1908" y="346"/>
                  <a:pt x="1911" y="345"/>
                </a:cubicBezTo>
                <a:cubicBezTo>
                  <a:pt x="1919" y="342"/>
                  <a:pt x="1914" y="342"/>
                  <a:pt x="1918" y="338"/>
                </a:cubicBezTo>
                <a:cubicBezTo>
                  <a:pt x="1919" y="336"/>
                  <a:pt x="1924" y="338"/>
                  <a:pt x="1924" y="338"/>
                </a:cubicBezTo>
                <a:cubicBezTo>
                  <a:pt x="1924" y="338"/>
                  <a:pt x="1926" y="339"/>
                  <a:pt x="1930" y="339"/>
                </a:cubicBezTo>
                <a:cubicBezTo>
                  <a:pt x="1934" y="343"/>
                  <a:pt x="1934" y="343"/>
                  <a:pt x="1934" y="343"/>
                </a:cubicBezTo>
                <a:cubicBezTo>
                  <a:pt x="1940" y="342"/>
                  <a:pt x="1938" y="337"/>
                  <a:pt x="1939" y="336"/>
                </a:cubicBezTo>
                <a:cubicBezTo>
                  <a:pt x="1941" y="336"/>
                  <a:pt x="1940" y="332"/>
                  <a:pt x="1943" y="331"/>
                </a:cubicBezTo>
                <a:cubicBezTo>
                  <a:pt x="1945" y="330"/>
                  <a:pt x="1946" y="332"/>
                  <a:pt x="1949" y="331"/>
                </a:cubicBezTo>
                <a:cubicBezTo>
                  <a:pt x="1951" y="331"/>
                  <a:pt x="1954" y="328"/>
                  <a:pt x="1957" y="328"/>
                </a:cubicBezTo>
                <a:cubicBezTo>
                  <a:pt x="1959" y="327"/>
                  <a:pt x="1959" y="321"/>
                  <a:pt x="1962" y="320"/>
                </a:cubicBezTo>
                <a:cubicBezTo>
                  <a:pt x="1965" y="319"/>
                  <a:pt x="1969" y="317"/>
                  <a:pt x="1972" y="315"/>
                </a:cubicBezTo>
                <a:cubicBezTo>
                  <a:pt x="1974" y="315"/>
                  <a:pt x="1978" y="318"/>
                  <a:pt x="1981" y="317"/>
                </a:cubicBezTo>
                <a:cubicBezTo>
                  <a:pt x="1982" y="317"/>
                  <a:pt x="1986" y="324"/>
                  <a:pt x="1988" y="319"/>
                </a:cubicBezTo>
                <a:cubicBezTo>
                  <a:pt x="1988" y="318"/>
                  <a:pt x="1988" y="317"/>
                  <a:pt x="1988" y="314"/>
                </a:cubicBezTo>
                <a:cubicBezTo>
                  <a:pt x="1988" y="313"/>
                  <a:pt x="1986" y="310"/>
                  <a:pt x="1986" y="309"/>
                </a:cubicBezTo>
                <a:cubicBezTo>
                  <a:pt x="1982" y="304"/>
                  <a:pt x="1982" y="304"/>
                  <a:pt x="1982" y="304"/>
                </a:cubicBezTo>
                <a:cubicBezTo>
                  <a:pt x="1980" y="299"/>
                  <a:pt x="1980" y="299"/>
                  <a:pt x="1980" y="299"/>
                </a:cubicBezTo>
                <a:cubicBezTo>
                  <a:pt x="1980" y="298"/>
                  <a:pt x="1974" y="295"/>
                  <a:pt x="1975" y="293"/>
                </a:cubicBezTo>
                <a:cubicBezTo>
                  <a:pt x="1975" y="293"/>
                  <a:pt x="1975" y="293"/>
                  <a:pt x="1977" y="292"/>
                </a:cubicBezTo>
                <a:cubicBezTo>
                  <a:pt x="1978" y="291"/>
                  <a:pt x="1987" y="295"/>
                  <a:pt x="1988" y="293"/>
                </a:cubicBezTo>
                <a:cubicBezTo>
                  <a:pt x="1990" y="292"/>
                  <a:pt x="1990" y="288"/>
                  <a:pt x="1992" y="287"/>
                </a:cubicBezTo>
                <a:cubicBezTo>
                  <a:pt x="1995" y="284"/>
                  <a:pt x="1992" y="279"/>
                  <a:pt x="1992" y="279"/>
                </a:cubicBezTo>
                <a:cubicBezTo>
                  <a:pt x="1994" y="278"/>
                  <a:pt x="1992" y="274"/>
                  <a:pt x="1994" y="273"/>
                </a:cubicBezTo>
                <a:cubicBezTo>
                  <a:pt x="1997" y="272"/>
                  <a:pt x="1998" y="286"/>
                  <a:pt x="2001" y="285"/>
                </a:cubicBezTo>
                <a:cubicBezTo>
                  <a:pt x="2001" y="285"/>
                  <a:pt x="2006" y="282"/>
                  <a:pt x="2008" y="285"/>
                </a:cubicBezTo>
                <a:cubicBezTo>
                  <a:pt x="2009" y="286"/>
                  <a:pt x="2010" y="287"/>
                  <a:pt x="2012" y="288"/>
                </a:cubicBezTo>
                <a:cubicBezTo>
                  <a:pt x="2014" y="292"/>
                  <a:pt x="2017" y="292"/>
                  <a:pt x="2019" y="294"/>
                </a:cubicBezTo>
                <a:cubicBezTo>
                  <a:pt x="2019" y="294"/>
                  <a:pt x="2024" y="297"/>
                  <a:pt x="2026" y="298"/>
                </a:cubicBezTo>
                <a:cubicBezTo>
                  <a:pt x="2029" y="299"/>
                  <a:pt x="2033" y="298"/>
                  <a:pt x="2033" y="298"/>
                </a:cubicBezTo>
                <a:cubicBezTo>
                  <a:pt x="2035" y="295"/>
                  <a:pt x="2037" y="291"/>
                  <a:pt x="2035" y="287"/>
                </a:cubicBezTo>
                <a:cubicBezTo>
                  <a:pt x="2034" y="285"/>
                  <a:pt x="2036" y="284"/>
                  <a:pt x="2039" y="285"/>
                </a:cubicBezTo>
                <a:cubicBezTo>
                  <a:pt x="2039" y="285"/>
                  <a:pt x="2043" y="285"/>
                  <a:pt x="2045" y="283"/>
                </a:cubicBezTo>
                <a:cubicBezTo>
                  <a:pt x="2047" y="282"/>
                  <a:pt x="2048" y="278"/>
                  <a:pt x="2047" y="275"/>
                </a:cubicBezTo>
                <a:close/>
                <a:moveTo>
                  <a:pt x="1803" y="927"/>
                </a:moveTo>
                <a:cubicBezTo>
                  <a:pt x="1803" y="923"/>
                  <a:pt x="1803" y="920"/>
                  <a:pt x="1802" y="921"/>
                </a:cubicBezTo>
                <a:cubicBezTo>
                  <a:pt x="1801" y="923"/>
                  <a:pt x="1799" y="922"/>
                  <a:pt x="1799" y="923"/>
                </a:cubicBezTo>
                <a:cubicBezTo>
                  <a:pt x="1799" y="924"/>
                  <a:pt x="1799" y="924"/>
                  <a:pt x="1799" y="924"/>
                </a:cubicBezTo>
                <a:cubicBezTo>
                  <a:pt x="1797" y="926"/>
                  <a:pt x="1796" y="926"/>
                  <a:pt x="1796" y="927"/>
                </a:cubicBezTo>
                <a:cubicBezTo>
                  <a:pt x="1796" y="927"/>
                  <a:pt x="1793" y="926"/>
                  <a:pt x="1792" y="927"/>
                </a:cubicBezTo>
                <a:cubicBezTo>
                  <a:pt x="1789" y="927"/>
                  <a:pt x="1787" y="927"/>
                  <a:pt x="1786" y="926"/>
                </a:cubicBezTo>
                <a:cubicBezTo>
                  <a:pt x="1785" y="926"/>
                  <a:pt x="1783" y="926"/>
                  <a:pt x="1781" y="926"/>
                </a:cubicBezTo>
                <a:cubicBezTo>
                  <a:pt x="1779" y="926"/>
                  <a:pt x="1783" y="928"/>
                  <a:pt x="1783" y="931"/>
                </a:cubicBezTo>
                <a:cubicBezTo>
                  <a:pt x="1782" y="933"/>
                  <a:pt x="1784" y="933"/>
                  <a:pt x="1785" y="935"/>
                </a:cubicBezTo>
                <a:cubicBezTo>
                  <a:pt x="1786" y="937"/>
                  <a:pt x="1785" y="939"/>
                  <a:pt x="1785" y="940"/>
                </a:cubicBezTo>
                <a:cubicBezTo>
                  <a:pt x="1785" y="942"/>
                  <a:pt x="1786" y="946"/>
                  <a:pt x="1787" y="947"/>
                </a:cubicBezTo>
                <a:cubicBezTo>
                  <a:pt x="1789" y="948"/>
                  <a:pt x="1788" y="953"/>
                  <a:pt x="1790" y="953"/>
                </a:cubicBezTo>
                <a:cubicBezTo>
                  <a:pt x="1792" y="953"/>
                  <a:pt x="1796" y="946"/>
                  <a:pt x="1797" y="945"/>
                </a:cubicBezTo>
                <a:cubicBezTo>
                  <a:pt x="1798" y="943"/>
                  <a:pt x="1798" y="943"/>
                  <a:pt x="1798" y="943"/>
                </a:cubicBezTo>
                <a:cubicBezTo>
                  <a:pt x="1798" y="940"/>
                  <a:pt x="1799" y="941"/>
                  <a:pt x="1800" y="940"/>
                </a:cubicBezTo>
                <a:cubicBezTo>
                  <a:pt x="1802" y="937"/>
                  <a:pt x="1802" y="937"/>
                  <a:pt x="1802" y="937"/>
                </a:cubicBezTo>
                <a:cubicBezTo>
                  <a:pt x="1802" y="936"/>
                  <a:pt x="1803" y="935"/>
                  <a:pt x="1803" y="931"/>
                </a:cubicBezTo>
                <a:cubicBezTo>
                  <a:pt x="1803" y="928"/>
                  <a:pt x="1803" y="928"/>
                  <a:pt x="1803" y="927"/>
                </a:cubicBezTo>
                <a:close/>
                <a:moveTo>
                  <a:pt x="1727" y="525"/>
                </a:moveTo>
                <a:cubicBezTo>
                  <a:pt x="1724" y="525"/>
                  <a:pt x="1722" y="519"/>
                  <a:pt x="1719" y="519"/>
                </a:cubicBezTo>
                <a:cubicBezTo>
                  <a:pt x="1716" y="520"/>
                  <a:pt x="1706" y="527"/>
                  <a:pt x="1705" y="529"/>
                </a:cubicBezTo>
                <a:cubicBezTo>
                  <a:pt x="1703" y="531"/>
                  <a:pt x="1693" y="541"/>
                  <a:pt x="1692" y="543"/>
                </a:cubicBezTo>
                <a:cubicBezTo>
                  <a:pt x="1690" y="549"/>
                  <a:pt x="1694" y="555"/>
                  <a:pt x="1699" y="556"/>
                </a:cubicBezTo>
                <a:cubicBezTo>
                  <a:pt x="1703" y="557"/>
                  <a:pt x="1711" y="547"/>
                  <a:pt x="1716" y="546"/>
                </a:cubicBezTo>
                <a:cubicBezTo>
                  <a:pt x="1717" y="545"/>
                  <a:pt x="1726" y="543"/>
                  <a:pt x="1727" y="543"/>
                </a:cubicBezTo>
                <a:cubicBezTo>
                  <a:pt x="1729" y="542"/>
                  <a:pt x="1738" y="536"/>
                  <a:pt x="1740" y="535"/>
                </a:cubicBezTo>
                <a:cubicBezTo>
                  <a:pt x="1742" y="534"/>
                  <a:pt x="1744" y="535"/>
                  <a:pt x="1746" y="534"/>
                </a:cubicBezTo>
                <a:cubicBezTo>
                  <a:pt x="1750" y="532"/>
                  <a:pt x="1752" y="540"/>
                  <a:pt x="1757" y="536"/>
                </a:cubicBezTo>
                <a:cubicBezTo>
                  <a:pt x="1760" y="534"/>
                  <a:pt x="1755" y="533"/>
                  <a:pt x="1759" y="530"/>
                </a:cubicBezTo>
                <a:cubicBezTo>
                  <a:pt x="1764" y="526"/>
                  <a:pt x="1764" y="514"/>
                  <a:pt x="1765" y="513"/>
                </a:cubicBezTo>
                <a:cubicBezTo>
                  <a:pt x="1766" y="512"/>
                  <a:pt x="1777" y="500"/>
                  <a:pt x="1777" y="496"/>
                </a:cubicBezTo>
                <a:cubicBezTo>
                  <a:pt x="1778" y="494"/>
                  <a:pt x="1766" y="488"/>
                  <a:pt x="1766" y="486"/>
                </a:cubicBezTo>
                <a:cubicBezTo>
                  <a:pt x="1766" y="484"/>
                  <a:pt x="1778" y="486"/>
                  <a:pt x="1778" y="483"/>
                </a:cubicBezTo>
                <a:cubicBezTo>
                  <a:pt x="1779" y="481"/>
                  <a:pt x="1798" y="466"/>
                  <a:pt x="1798" y="463"/>
                </a:cubicBezTo>
                <a:cubicBezTo>
                  <a:pt x="1799" y="461"/>
                  <a:pt x="1830" y="442"/>
                  <a:pt x="1824" y="438"/>
                </a:cubicBezTo>
                <a:cubicBezTo>
                  <a:pt x="1822" y="435"/>
                  <a:pt x="1805" y="455"/>
                  <a:pt x="1802" y="455"/>
                </a:cubicBezTo>
                <a:cubicBezTo>
                  <a:pt x="1796" y="456"/>
                  <a:pt x="1783" y="471"/>
                  <a:pt x="1783" y="469"/>
                </a:cubicBezTo>
                <a:cubicBezTo>
                  <a:pt x="1784" y="465"/>
                  <a:pt x="1772" y="469"/>
                  <a:pt x="1772" y="466"/>
                </a:cubicBezTo>
                <a:cubicBezTo>
                  <a:pt x="1773" y="464"/>
                  <a:pt x="1772" y="463"/>
                  <a:pt x="1773" y="462"/>
                </a:cubicBezTo>
                <a:cubicBezTo>
                  <a:pt x="1777" y="458"/>
                  <a:pt x="1772" y="458"/>
                  <a:pt x="1776" y="453"/>
                </a:cubicBezTo>
                <a:cubicBezTo>
                  <a:pt x="1780" y="449"/>
                  <a:pt x="1771" y="442"/>
                  <a:pt x="1774" y="438"/>
                </a:cubicBezTo>
                <a:cubicBezTo>
                  <a:pt x="1775" y="437"/>
                  <a:pt x="1780" y="435"/>
                  <a:pt x="1781" y="434"/>
                </a:cubicBezTo>
                <a:cubicBezTo>
                  <a:pt x="1783" y="432"/>
                  <a:pt x="1776" y="415"/>
                  <a:pt x="1777" y="413"/>
                </a:cubicBezTo>
                <a:cubicBezTo>
                  <a:pt x="1779" y="411"/>
                  <a:pt x="1785" y="396"/>
                  <a:pt x="1784" y="393"/>
                </a:cubicBezTo>
                <a:cubicBezTo>
                  <a:pt x="1784" y="391"/>
                  <a:pt x="1779" y="391"/>
                  <a:pt x="1778" y="392"/>
                </a:cubicBezTo>
                <a:cubicBezTo>
                  <a:pt x="1777" y="393"/>
                  <a:pt x="1773" y="413"/>
                  <a:pt x="1774" y="416"/>
                </a:cubicBezTo>
                <a:cubicBezTo>
                  <a:pt x="1774" y="418"/>
                  <a:pt x="1774" y="432"/>
                  <a:pt x="1770" y="433"/>
                </a:cubicBezTo>
                <a:cubicBezTo>
                  <a:pt x="1766" y="433"/>
                  <a:pt x="1772" y="437"/>
                  <a:pt x="1764" y="441"/>
                </a:cubicBezTo>
                <a:cubicBezTo>
                  <a:pt x="1761" y="443"/>
                  <a:pt x="1766" y="450"/>
                  <a:pt x="1763" y="452"/>
                </a:cubicBezTo>
                <a:cubicBezTo>
                  <a:pt x="1761" y="453"/>
                  <a:pt x="1759" y="459"/>
                  <a:pt x="1757" y="461"/>
                </a:cubicBezTo>
                <a:cubicBezTo>
                  <a:pt x="1754" y="463"/>
                  <a:pt x="1769" y="462"/>
                  <a:pt x="1762" y="467"/>
                </a:cubicBezTo>
                <a:cubicBezTo>
                  <a:pt x="1760" y="470"/>
                  <a:pt x="1759" y="472"/>
                  <a:pt x="1756" y="474"/>
                </a:cubicBezTo>
                <a:cubicBezTo>
                  <a:pt x="1754" y="476"/>
                  <a:pt x="1756" y="479"/>
                  <a:pt x="1755" y="480"/>
                </a:cubicBezTo>
                <a:cubicBezTo>
                  <a:pt x="1753" y="482"/>
                  <a:pt x="1744" y="478"/>
                  <a:pt x="1742" y="480"/>
                </a:cubicBezTo>
                <a:cubicBezTo>
                  <a:pt x="1740" y="482"/>
                  <a:pt x="1748" y="482"/>
                  <a:pt x="1746" y="484"/>
                </a:cubicBezTo>
                <a:cubicBezTo>
                  <a:pt x="1745" y="485"/>
                  <a:pt x="1752" y="490"/>
                  <a:pt x="1751" y="491"/>
                </a:cubicBezTo>
                <a:cubicBezTo>
                  <a:pt x="1750" y="493"/>
                  <a:pt x="1755" y="497"/>
                  <a:pt x="1753" y="499"/>
                </a:cubicBezTo>
                <a:cubicBezTo>
                  <a:pt x="1752" y="500"/>
                  <a:pt x="1755" y="502"/>
                  <a:pt x="1753" y="503"/>
                </a:cubicBezTo>
                <a:cubicBezTo>
                  <a:pt x="1751" y="505"/>
                  <a:pt x="1747" y="510"/>
                  <a:pt x="1745" y="512"/>
                </a:cubicBezTo>
                <a:cubicBezTo>
                  <a:pt x="1744" y="514"/>
                  <a:pt x="1738" y="510"/>
                  <a:pt x="1736" y="514"/>
                </a:cubicBezTo>
                <a:cubicBezTo>
                  <a:pt x="1735" y="515"/>
                  <a:pt x="1738" y="517"/>
                  <a:pt x="1737" y="518"/>
                </a:cubicBezTo>
                <a:cubicBezTo>
                  <a:pt x="1735" y="521"/>
                  <a:pt x="1731" y="525"/>
                  <a:pt x="1727" y="525"/>
                </a:cubicBezTo>
                <a:close/>
                <a:moveTo>
                  <a:pt x="1965" y="906"/>
                </a:moveTo>
                <a:cubicBezTo>
                  <a:pt x="1961" y="906"/>
                  <a:pt x="1958" y="897"/>
                  <a:pt x="1955" y="893"/>
                </a:cubicBezTo>
                <a:cubicBezTo>
                  <a:pt x="1949" y="882"/>
                  <a:pt x="1938" y="884"/>
                  <a:pt x="1938" y="888"/>
                </a:cubicBezTo>
                <a:cubicBezTo>
                  <a:pt x="1938" y="891"/>
                  <a:pt x="1943" y="896"/>
                  <a:pt x="1947" y="905"/>
                </a:cubicBezTo>
                <a:cubicBezTo>
                  <a:pt x="1948" y="907"/>
                  <a:pt x="1945" y="913"/>
                  <a:pt x="1946" y="915"/>
                </a:cubicBezTo>
                <a:cubicBezTo>
                  <a:pt x="1949" y="920"/>
                  <a:pt x="1953" y="924"/>
                  <a:pt x="1957" y="924"/>
                </a:cubicBezTo>
                <a:cubicBezTo>
                  <a:pt x="1969" y="924"/>
                  <a:pt x="1977" y="915"/>
                  <a:pt x="1977" y="909"/>
                </a:cubicBezTo>
                <a:cubicBezTo>
                  <a:pt x="1977" y="903"/>
                  <a:pt x="1977" y="906"/>
                  <a:pt x="1965" y="906"/>
                </a:cubicBezTo>
                <a:close/>
                <a:moveTo>
                  <a:pt x="1941" y="925"/>
                </a:moveTo>
                <a:cubicBezTo>
                  <a:pt x="1932" y="925"/>
                  <a:pt x="1929" y="936"/>
                  <a:pt x="1922" y="944"/>
                </a:cubicBezTo>
                <a:cubicBezTo>
                  <a:pt x="1916" y="951"/>
                  <a:pt x="1907" y="954"/>
                  <a:pt x="1906" y="958"/>
                </a:cubicBezTo>
                <a:cubicBezTo>
                  <a:pt x="1904" y="964"/>
                  <a:pt x="1904" y="968"/>
                  <a:pt x="1921" y="968"/>
                </a:cubicBezTo>
                <a:cubicBezTo>
                  <a:pt x="1928" y="968"/>
                  <a:pt x="1930" y="962"/>
                  <a:pt x="1935" y="955"/>
                </a:cubicBezTo>
                <a:cubicBezTo>
                  <a:pt x="1937" y="952"/>
                  <a:pt x="1942" y="946"/>
                  <a:pt x="1943" y="944"/>
                </a:cubicBezTo>
                <a:cubicBezTo>
                  <a:pt x="1947" y="938"/>
                  <a:pt x="1951" y="938"/>
                  <a:pt x="1952" y="934"/>
                </a:cubicBezTo>
                <a:cubicBezTo>
                  <a:pt x="1953" y="928"/>
                  <a:pt x="1958" y="925"/>
                  <a:pt x="1941" y="925"/>
                </a:cubicBezTo>
                <a:close/>
                <a:moveTo>
                  <a:pt x="1832" y="845"/>
                </a:moveTo>
                <a:cubicBezTo>
                  <a:pt x="1836" y="841"/>
                  <a:pt x="1833" y="839"/>
                  <a:pt x="1829" y="837"/>
                </a:cubicBezTo>
                <a:cubicBezTo>
                  <a:pt x="1826" y="835"/>
                  <a:pt x="1825" y="834"/>
                  <a:pt x="1823" y="832"/>
                </a:cubicBezTo>
                <a:cubicBezTo>
                  <a:pt x="1822" y="831"/>
                  <a:pt x="1822" y="831"/>
                  <a:pt x="1822" y="831"/>
                </a:cubicBezTo>
                <a:cubicBezTo>
                  <a:pt x="1825" y="822"/>
                  <a:pt x="1820" y="822"/>
                  <a:pt x="1816" y="819"/>
                </a:cubicBezTo>
                <a:cubicBezTo>
                  <a:pt x="1811" y="816"/>
                  <a:pt x="1812" y="812"/>
                  <a:pt x="1804" y="809"/>
                </a:cubicBezTo>
                <a:cubicBezTo>
                  <a:pt x="1799" y="807"/>
                  <a:pt x="1798" y="806"/>
                  <a:pt x="1793" y="803"/>
                </a:cubicBezTo>
                <a:cubicBezTo>
                  <a:pt x="1789" y="801"/>
                  <a:pt x="1794" y="792"/>
                  <a:pt x="1791" y="790"/>
                </a:cubicBezTo>
                <a:cubicBezTo>
                  <a:pt x="1786" y="788"/>
                  <a:pt x="1788" y="780"/>
                  <a:pt x="1780" y="778"/>
                </a:cubicBezTo>
                <a:cubicBezTo>
                  <a:pt x="1777" y="776"/>
                  <a:pt x="1777" y="769"/>
                  <a:pt x="1774" y="767"/>
                </a:cubicBezTo>
                <a:cubicBezTo>
                  <a:pt x="1767" y="763"/>
                  <a:pt x="1770" y="761"/>
                  <a:pt x="1766" y="759"/>
                </a:cubicBezTo>
                <a:cubicBezTo>
                  <a:pt x="1762" y="757"/>
                  <a:pt x="1765" y="773"/>
                  <a:pt x="1765" y="773"/>
                </a:cubicBezTo>
                <a:cubicBezTo>
                  <a:pt x="1768" y="774"/>
                  <a:pt x="1762" y="788"/>
                  <a:pt x="1764" y="787"/>
                </a:cubicBezTo>
                <a:cubicBezTo>
                  <a:pt x="1766" y="786"/>
                  <a:pt x="1761" y="797"/>
                  <a:pt x="1761" y="797"/>
                </a:cubicBezTo>
                <a:cubicBezTo>
                  <a:pt x="1760" y="802"/>
                  <a:pt x="1755" y="791"/>
                  <a:pt x="1754" y="790"/>
                </a:cubicBezTo>
                <a:cubicBezTo>
                  <a:pt x="1752" y="788"/>
                  <a:pt x="1746" y="792"/>
                  <a:pt x="1745" y="791"/>
                </a:cubicBezTo>
                <a:cubicBezTo>
                  <a:pt x="1744" y="789"/>
                  <a:pt x="1740" y="785"/>
                  <a:pt x="1737" y="783"/>
                </a:cubicBezTo>
                <a:cubicBezTo>
                  <a:pt x="1735" y="782"/>
                  <a:pt x="1740" y="777"/>
                  <a:pt x="1738" y="776"/>
                </a:cubicBezTo>
                <a:cubicBezTo>
                  <a:pt x="1734" y="775"/>
                  <a:pt x="1744" y="770"/>
                  <a:pt x="1740" y="769"/>
                </a:cubicBezTo>
                <a:cubicBezTo>
                  <a:pt x="1738" y="769"/>
                  <a:pt x="1741" y="763"/>
                  <a:pt x="1738" y="761"/>
                </a:cubicBezTo>
                <a:cubicBezTo>
                  <a:pt x="1736" y="761"/>
                  <a:pt x="1729" y="769"/>
                  <a:pt x="1726" y="769"/>
                </a:cubicBezTo>
                <a:cubicBezTo>
                  <a:pt x="1723" y="768"/>
                  <a:pt x="1722" y="764"/>
                  <a:pt x="1719" y="764"/>
                </a:cubicBezTo>
                <a:cubicBezTo>
                  <a:pt x="1716" y="764"/>
                  <a:pt x="1711" y="762"/>
                  <a:pt x="1708" y="762"/>
                </a:cubicBezTo>
                <a:cubicBezTo>
                  <a:pt x="1706" y="762"/>
                  <a:pt x="1700" y="760"/>
                  <a:pt x="1700" y="763"/>
                </a:cubicBezTo>
                <a:cubicBezTo>
                  <a:pt x="1700" y="766"/>
                  <a:pt x="1704" y="766"/>
                  <a:pt x="1702" y="771"/>
                </a:cubicBezTo>
                <a:cubicBezTo>
                  <a:pt x="1701" y="773"/>
                  <a:pt x="1696" y="782"/>
                  <a:pt x="1694" y="782"/>
                </a:cubicBezTo>
                <a:cubicBezTo>
                  <a:pt x="1692" y="782"/>
                  <a:pt x="1687" y="779"/>
                  <a:pt x="1684" y="777"/>
                </a:cubicBezTo>
                <a:cubicBezTo>
                  <a:pt x="1683" y="776"/>
                  <a:pt x="1677" y="772"/>
                  <a:pt x="1671" y="777"/>
                </a:cubicBezTo>
                <a:cubicBezTo>
                  <a:pt x="1667" y="780"/>
                  <a:pt x="1672" y="787"/>
                  <a:pt x="1670" y="787"/>
                </a:cubicBezTo>
                <a:cubicBezTo>
                  <a:pt x="1667" y="787"/>
                  <a:pt x="1667" y="790"/>
                  <a:pt x="1665" y="791"/>
                </a:cubicBezTo>
                <a:cubicBezTo>
                  <a:pt x="1662" y="791"/>
                  <a:pt x="1661" y="791"/>
                  <a:pt x="1659" y="791"/>
                </a:cubicBezTo>
                <a:cubicBezTo>
                  <a:pt x="1656" y="792"/>
                  <a:pt x="1658" y="794"/>
                  <a:pt x="1655" y="794"/>
                </a:cubicBezTo>
                <a:cubicBezTo>
                  <a:pt x="1652" y="795"/>
                  <a:pt x="1653" y="806"/>
                  <a:pt x="1650" y="806"/>
                </a:cubicBezTo>
                <a:cubicBezTo>
                  <a:pt x="1648" y="807"/>
                  <a:pt x="1643" y="809"/>
                  <a:pt x="1641" y="809"/>
                </a:cubicBezTo>
                <a:cubicBezTo>
                  <a:pt x="1633" y="811"/>
                  <a:pt x="1632" y="809"/>
                  <a:pt x="1626" y="812"/>
                </a:cubicBezTo>
                <a:cubicBezTo>
                  <a:pt x="1625" y="813"/>
                  <a:pt x="1623" y="819"/>
                  <a:pt x="1622" y="816"/>
                </a:cubicBezTo>
                <a:cubicBezTo>
                  <a:pt x="1619" y="808"/>
                  <a:pt x="1616" y="815"/>
                  <a:pt x="1614" y="817"/>
                </a:cubicBezTo>
                <a:cubicBezTo>
                  <a:pt x="1612" y="818"/>
                  <a:pt x="1612" y="818"/>
                  <a:pt x="1612" y="818"/>
                </a:cubicBezTo>
                <a:cubicBezTo>
                  <a:pt x="1611" y="818"/>
                  <a:pt x="1607" y="816"/>
                  <a:pt x="1605" y="817"/>
                </a:cubicBezTo>
                <a:cubicBezTo>
                  <a:pt x="1604" y="819"/>
                  <a:pt x="1607" y="825"/>
                  <a:pt x="1607" y="825"/>
                </a:cubicBezTo>
                <a:cubicBezTo>
                  <a:pt x="1609" y="832"/>
                  <a:pt x="1596" y="834"/>
                  <a:pt x="1601" y="836"/>
                </a:cubicBezTo>
                <a:cubicBezTo>
                  <a:pt x="1603" y="837"/>
                  <a:pt x="1599" y="844"/>
                  <a:pt x="1602" y="845"/>
                </a:cubicBezTo>
                <a:cubicBezTo>
                  <a:pt x="1604" y="845"/>
                  <a:pt x="1610" y="842"/>
                  <a:pt x="1608" y="853"/>
                </a:cubicBezTo>
                <a:cubicBezTo>
                  <a:pt x="1607" y="856"/>
                  <a:pt x="1609" y="859"/>
                  <a:pt x="1612" y="862"/>
                </a:cubicBezTo>
                <a:cubicBezTo>
                  <a:pt x="1615" y="864"/>
                  <a:pt x="1614" y="869"/>
                  <a:pt x="1618" y="872"/>
                </a:cubicBezTo>
                <a:cubicBezTo>
                  <a:pt x="1620" y="873"/>
                  <a:pt x="1616" y="877"/>
                  <a:pt x="1618" y="878"/>
                </a:cubicBezTo>
                <a:cubicBezTo>
                  <a:pt x="1621" y="880"/>
                  <a:pt x="1612" y="882"/>
                  <a:pt x="1612" y="885"/>
                </a:cubicBezTo>
                <a:cubicBezTo>
                  <a:pt x="1613" y="891"/>
                  <a:pt x="1616" y="889"/>
                  <a:pt x="1620" y="891"/>
                </a:cubicBezTo>
                <a:cubicBezTo>
                  <a:pt x="1621" y="892"/>
                  <a:pt x="1625" y="894"/>
                  <a:pt x="1628" y="894"/>
                </a:cubicBezTo>
                <a:cubicBezTo>
                  <a:pt x="1631" y="894"/>
                  <a:pt x="1632" y="891"/>
                  <a:pt x="1636" y="890"/>
                </a:cubicBezTo>
                <a:cubicBezTo>
                  <a:pt x="1640" y="890"/>
                  <a:pt x="1643" y="886"/>
                  <a:pt x="1646" y="885"/>
                </a:cubicBezTo>
                <a:cubicBezTo>
                  <a:pt x="1648" y="885"/>
                  <a:pt x="1651" y="886"/>
                  <a:pt x="1653" y="886"/>
                </a:cubicBezTo>
                <a:cubicBezTo>
                  <a:pt x="1656" y="885"/>
                  <a:pt x="1661" y="888"/>
                  <a:pt x="1661" y="888"/>
                </a:cubicBezTo>
                <a:cubicBezTo>
                  <a:pt x="1664" y="889"/>
                  <a:pt x="1664" y="884"/>
                  <a:pt x="1668" y="884"/>
                </a:cubicBezTo>
                <a:cubicBezTo>
                  <a:pt x="1671" y="885"/>
                  <a:pt x="1672" y="877"/>
                  <a:pt x="1675" y="878"/>
                </a:cubicBezTo>
                <a:cubicBezTo>
                  <a:pt x="1678" y="878"/>
                  <a:pt x="1686" y="875"/>
                  <a:pt x="1690" y="875"/>
                </a:cubicBezTo>
                <a:cubicBezTo>
                  <a:pt x="1693" y="876"/>
                  <a:pt x="1694" y="877"/>
                  <a:pt x="1698" y="877"/>
                </a:cubicBezTo>
                <a:cubicBezTo>
                  <a:pt x="1699" y="877"/>
                  <a:pt x="1706" y="879"/>
                  <a:pt x="1707" y="879"/>
                </a:cubicBezTo>
                <a:cubicBezTo>
                  <a:pt x="1710" y="879"/>
                  <a:pt x="1716" y="878"/>
                  <a:pt x="1719" y="878"/>
                </a:cubicBezTo>
                <a:cubicBezTo>
                  <a:pt x="1722" y="878"/>
                  <a:pt x="1724" y="887"/>
                  <a:pt x="1727" y="887"/>
                </a:cubicBezTo>
                <a:cubicBezTo>
                  <a:pt x="1730" y="887"/>
                  <a:pt x="1729" y="892"/>
                  <a:pt x="1732" y="892"/>
                </a:cubicBezTo>
                <a:cubicBezTo>
                  <a:pt x="1736" y="891"/>
                  <a:pt x="1736" y="887"/>
                  <a:pt x="1739" y="886"/>
                </a:cubicBezTo>
                <a:cubicBezTo>
                  <a:pt x="1742" y="886"/>
                  <a:pt x="1740" y="893"/>
                  <a:pt x="1740" y="895"/>
                </a:cubicBezTo>
                <a:cubicBezTo>
                  <a:pt x="1739" y="896"/>
                  <a:pt x="1747" y="904"/>
                  <a:pt x="1750" y="893"/>
                </a:cubicBezTo>
                <a:cubicBezTo>
                  <a:pt x="1760" y="888"/>
                  <a:pt x="1753" y="904"/>
                  <a:pt x="1757" y="912"/>
                </a:cubicBezTo>
                <a:cubicBezTo>
                  <a:pt x="1763" y="921"/>
                  <a:pt x="1765" y="917"/>
                  <a:pt x="1770" y="914"/>
                </a:cubicBezTo>
                <a:cubicBezTo>
                  <a:pt x="1773" y="912"/>
                  <a:pt x="1778" y="919"/>
                  <a:pt x="1782" y="913"/>
                </a:cubicBezTo>
                <a:cubicBezTo>
                  <a:pt x="1786" y="909"/>
                  <a:pt x="1789" y="920"/>
                  <a:pt x="1790" y="920"/>
                </a:cubicBezTo>
                <a:cubicBezTo>
                  <a:pt x="1793" y="920"/>
                  <a:pt x="1795" y="911"/>
                  <a:pt x="1798" y="912"/>
                </a:cubicBezTo>
                <a:cubicBezTo>
                  <a:pt x="1804" y="912"/>
                  <a:pt x="1807" y="907"/>
                  <a:pt x="1812" y="908"/>
                </a:cubicBezTo>
                <a:cubicBezTo>
                  <a:pt x="1816" y="908"/>
                  <a:pt x="1815" y="906"/>
                  <a:pt x="1815" y="903"/>
                </a:cubicBezTo>
                <a:cubicBezTo>
                  <a:pt x="1815" y="900"/>
                  <a:pt x="1815" y="898"/>
                  <a:pt x="1815" y="895"/>
                </a:cubicBezTo>
                <a:cubicBezTo>
                  <a:pt x="1815" y="892"/>
                  <a:pt x="1822" y="886"/>
                  <a:pt x="1822" y="886"/>
                </a:cubicBezTo>
                <a:cubicBezTo>
                  <a:pt x="1822" y="886"/>
                  <a:pt x="1822" y="884"/>
                  <a:pt x="1827" y="880"/>
                </a:cubicBezTo>
                <a:cubicBezTo>
                  <a:pt x="1830" y="877"/>
                  <a:pt x="1835" y="867"/>
                  <a:pt x="1832" y="865"/>
                </a:cubicBezTo>
                <a:cubicBezTo>
                  <a:pt x="1827" y="862"/>
                  <a:pt x="1836" y="861"/>
                  <a:pt x="1829" y="857"/>
                </a:cubicBezTo>
                <a:cubicBezTo>
                  <a:pt x="1826" y="855"/>
                  <a:pt x="1832" y="852"/>
                  <a:pt x="1831" y="847"/>
                </a:cubicBezTo>
                <a:cubicBezTo>
                  <a:pt x="1832" y="846"/>
                  <a:pt x="1832" y="846"/>
                  <a:pt x="1832" y="846"/>
                </a:cubicBezTo>
                <a:lnTo>
                  <a:pt x="1832" y="845"/>
                </a:lnTo>
                <a:close/>
                <a:moveTo>
                  <a:pt x="1611" y="686"/>
                </a:moveTo>
                <a:cubicBezTo>
                  <a:pt x="1609" y="687"/>
                  <a:pt x="1607" y="689"/>
                  <a:pt x="1605" y="690"/>
                </a:cubicBezTo>
                <a:cubicBezTo>
                  <a:pt x="1603" y="692"/>
                  <a:pt x="1603" y="693"/>
                  <a:pt x="1602" y="696"/>
                </a:cubicBezTo>
                <a:cubicBezTo>
                  <a:pt x="1601" y="697"/>
                  <a:pt x="1594" y="697"/>
                  <a:pt x="1594" y="699"/>
                </a:cubicBezTo>
                <a:cubicBezTo>
                  <a:pt x="1594" y="700"/>
                  <a:pt x="1594" y="701"/>
                  <a:pt x="1594" y="702"/>
                </a:cubicBezTo>
                <a:cubicBezTo>
                  <a:pt x="1594" y="704"/>
                  <a:pt x="1582" y="706"/>
                  <a:pt x="1580" y="709"/>
                </a:cubicBezTo>
                <a:cubicBezTo>
                  <a:pt x="1579" y="713"/>
                  <a:pt x="1583" y="714"/>
                  <a:pt x="1583" y="715"/>
                </a:cubicBezTo>
                <a:cubicBezTo>
                  <a:pt x="1584" y="716"/>
                  <a:pt x="1587" y="723"/>
                  <a:pt x="1588" y="724"/>
                </a:cubicBezTo>
                <a:cubicBezTo>
                  <a:pt x="1589" y="725"/>
                  <a:pt x="1596" y="728"/>
                  <a:pt x="1596" y="728"/>
                </a:cubicBezTo>
                <a:cubicBezTo>
                  <a:pt x="1598" y="729"/>
                  <a:pt x="1607" y="734"/>
                  <a:pt x="1608" y="734"/>
                </a:cubicBezTo>
                <a:cubicBezTo>
                  <a:pt x="1610" y="736"/>
                  <a:pt x="1613" y="732"/>
                  <a:pt x="1616" y="732"/>
                </a:cubicBezTo>
                <a:cubicBezTo>
                  <a:pt x="1618" y="733"/>
                  <a:pt x="1623" y="732"/>
                  <a:pt x="1625" y="732"/>
                </a:cubicBezTo>
                <a:cubicBezTo>
                  <a:pt x="1628" y="732"/>
                  <a:pt x="1620" y="722"/>
                  <a:pt x="1623" y="721"/>
                </a:cubicBezTo>
                <a:cubicBezTo>
                  <a:pt x="1625" y="721"/>
                  <a:pt x="1627" y="719"/>
                  <a:pt x="1629" y="718"/>
                </a:cubicBezTo>
                <a:cubicBezTo>
                  <a:pt x="1630" y="717"/>
                  <a:pt x="1630" y="715"/>
                  <a:pt x="1631" y="714"/>
                </a:cubicBezTo>
                <a:cubicBezTo>
                  <a:pt x="1632" y="714"/>
                  <a:pt x="1631" y="709"/>
                  <a:pt x="1632" y="708"/>
                </a:cubicBezTo>
                <a:cubicBezTo>
                  <a:pt x="1633" y="707"/>
                  <a:pt x="1637" y="708"/>
                  <a:pt x="1638" y="707"/>
                </a:cubicBezTo>
                <a:cubicBezTo>
                  <a:pt x="1639" y="705"/>
                  <a:pt x="1636" y="705"/>
                  <a:pt x="1636" y="702"/>
                </a:cubicBezTo>
                <a:cubicBezTo>
                  <a:pt x="1636" y="698"/>
                  <a:pt x="1636" y="698"/>
                  <a:pt x="1633" y="694"/>
                </a:cubicBezTo>
                <a:cubicBezTo>
                  <a:pt x="1632" y="692"/>
                  <a:pt x="1645" y="686"/>
                  <a:pt x="1642" y="685"/>
                </a:cubicBezTo>
                <a:cubicBezTo>
                  <a:pt x="1640" y="684"/>
                  <a:pt x="1633" y="672"/>
                  <a:pt x="1629" y="668"/>
                </a:cubicBezTo>
                <a:cubicBezTo>
                  <a:pt x="1628" y="668"/>
                  <a:pt x="1627" y="668"/>
                  <a:pt x="1626" y="668"/>
                </a:cubicBezTo>
                <a:cubicBezTo>
                  <a:pt x="1624" y="668"/>
                  <a:pt x="1620" y="673"/>
                  <a:pt x="1617" y="673"/>
                </a:cubicBezTo>
                <a:cubicBezTo>
                  <a:pt x="1615" y="673"/>
                  <a:pt x="1613" y="681"/>
                  <a:pt x="1611" y="682"/>
                </a:cubicBezTo>
                <a:cubicBezTo>
                  <a:pt x="1609" y="682"/>
                  <a:pt x="1612" y="685"/>
                  <a:pt x="1611" y="686"/>
                </a:cubicBezTo>
                <a:close/>
                <a:moveTo>
                  <a:pt x="1683" y="595"/>
                </a:moveTo>
                <a:cubicBezTo>
                  <a:pt x="1683" y="592"/>
                  <a:pt x="1678" y="584"/>
                  <a:pt x="1676" y="584"/>
                </a:cubicBezTo>
                <a:cubicBezTo>
                  <a:pt x="1675" y="587"/>
                  <a:pt x="1680" y="593"/>
                  <a:pt x="1682" y="594"/>
                </a:cubicBezTo>
                <a:cubicBezTo>
                  <a:pt x="1681" y="595"/>
                  <a:pt x="1681" y="595"/>
                  <a:pt x="1681" y="595"/>
                </a:cubicBezTo>
                <a:cubicBezTo>
                  <a:pt x="1682" y="595"/>
                  <a:pt x="1682" y="595"/>
                  <a:pt x="1683" y="595"/>
                </a:cubicBezTo>
                <a:close/>
                <a:moveTo>
                  <a:pt x="1116" y="529"/>
                </a:moveTo>
                <a:cubicBezTo>
                  <a:pt x="1117" y="525"/>
                  <a:pt x="1110" y="525"/>
                  <a:pt x="1110" y="524"/>
                </a:cubicBezTo>
                <a:cubicBezTo>
                  <a:pt x="1110" y="519"/>
                  <a:pt x="1100" y="528"/>
                  <a:pt x="1100" y="529"/>
                </a:cubicBezTo>
                <a:cubicBezTo>
                  <a:pt x="1100" y="530"/>
                  <a:pt x="1103" y="531"/>
                  <a:pt x="1108" y="531"/>
                </a:cubicBezTo>
                <a:cubicBezTo>
                  <a:pt x="1113" y="531"/>
                  <a:pt x="1116" y="530"/>
                  <a:pt x="1116" y="529"/>
                </a:cubicBezTo>
                <a:close/>
                <a:moveTo>
                  <a:pt x="1265" y="655"/>
                </a:moveTo>
                <a:cubicBezTo>
                  <a:pt x="1260" y="654"/>
                  <a:pt x="1256" y="658"/>
                  <a:pt x="1255" y="656"/>
                </a:cubicBezTo>
                <a:cubicBezTo>
                  <a:pt x="1252" y="654"/>
                  <a:pt x="1251" y="659"/>
                  <a:pt x="1246" y="657"/>
                </a:cubicBezTo>
                <a:cubicBezTo>
                  <a:pt x="1237" y="659"/>
                  <a:pt x="1237" y="659"/>
                  <a:pt x="1237" y="659"/>
                </a:cubicBezTo>
                <a:cubicBezTo>
                  <a:pt x="1235" y="657"/>
                  <a:pt x="1232" y="664"/>
                  <a:pt x="1230" y="661"/>
                </a:cubicBezTo>
                <a:cubicBezTo>
                  <a:pt x="1227" y="659"/>
                  <a:pt x="1222" y="661"/>
                  <a:pt x="1220" y="659"/>
                </a:cubicBezTo>
                <a:cubicBezTo>
                  <a:pt x="1219" y="658"/>
                  <a:pt x="1214" y="650"/>
                  <a:pt x="1212" y="649"/>
                </a:cubicBezTo>
                <a:cubicBezTo>
                  <a:pt x="1211" y="648"/>
                  <a:pt x="1208" y="645"/>
                  <a:pt x="1207" y="644"/>
                </a:cubicBezTo>
                <a:cubicBezTo>
                  <a:pt x="1206" y="644"/>
                  <a:pt x="1205" y="641"/>
                  <a:pt x="1201" y="639"/>
                </a:cubicBezTo>
                <a:cubicBezTo>
                  <a:pt x="1200" y="637"/>
                  <a:pt x="1200" y="637"/>
                  <a:pt x="1200" y="637"/>
                </a:cubicBezTo>
                <a:cubicBezTo>
                  <a:pt x="1204" y="629"/>
                  <a:pt x="1195" y="631"/>
                  <a:pt x="1193" y="630"/>
                </a:cubicBezTo>
                <a:cubicBezTo>
                  <a:pt x="1191" y="629"/>
                  <a:pt x="1191" y="625"/>
                  <a:pt x="1189" y="624"/>
                </a:cubicBezTo>
                <a:cubicBezTo>
                  <a:pt x="1186" y="623"/>
                  <a:pt x="1185" y="620"/>
                  <a:pt x="1185" y="618"/>
                </a:cubicBezTo>
                <a:cubicBezTo>
                  <a:pt x="1185" y="618"/>
                  <a:pt x="1186" y="612"/>
                  <a:pt x="1186" y="608"/>
                </a:cubicBezTo>
                <a:cubicBezTo>
                  <a:pt x="1186" y="605"/>
                  <a:pt x="1182" y="605"/>
                  <a:pt x="1181" y="604"/>
                </a:cubicBezTo>
                <a:cubicBezTo>
                  <a:pt x="1179" y="603"/>
                  <a:pt x="1179" y="603"/>
                  <a:pt x="1179" y="603"/>
                </a:cubicBezTo>
                <a:cubicBezTo>
                  <a:pt x="1178" y="602"/>
                  <a:pt x="1177" y="600"/>
                  <a:pt x="1175" y="599"/>
                </a:cubicBezTo>
                <a:cubicBezTo>
                  <a:pt x="1174" y="599"/>
                  <a:pt x="1174" y="594"/>
                  <a:pt x="1174" y="591"/>
                </a:cubicBezTo>
                <a:cubicBezTo>
                  <a:pt x="1174" y="590"/>
                  <a:pt x="1174" y="589"/>
                  <a:pt x="1173" y="587"/>
                </a:cubicBezTo>
                <a:cubicBezTo>
                  <a:pt x="1172" y="585"/>
                  <a:pt x="1172" y="585"/>
                  <a:pt x="1172" y="585"/>
                </a:cubicBezTo>
                <a:cubicBezTo>
                  <a:pt x="1171" y="585"/>
                  <a:pt x="1173" y="584"/>
                  <a:pt x="1171" y="582"/>
                </a:cubicBezTo>
                <a:cubicBezTo>
                  <a:pt x="1170" y="582"/>
                  <a:pt x="1171" y="582"/>
                  <a:pt x="1162" y="573"/>
                </a:cubicBezTo>
                <a:cubicBezTo>
                  <a:pt x="1160" y="572"/>
                  <a:pt x="1155" y="555"/>
                  <a:pt x="1153" y="554"/>
                </a:cubicBezTo>
                <a:cubicBezTo>
                  <a:pt x="1150" y="552"/>
                  <a:pt x="1148" y="552"/>
                  <a:pt x="1145" y="552"/>
                </a:cubicBezTo>
                <a:cubicBezTo>
                  <a:pt x="1141" y="552"/>
                  <a:pt x="1142" y="556"/>
                  <a:pt x="1140" y="554"/>
                </a:cubicBezTo>
                <a:cubicBezTo>
                  <a:pt x="1136" y="553"/>
                  <a:pt x="1131" y="555"/>
                  <a:pt x="1128" y="554"/>
                </a:cubicBezTo>
                <a:cubicBezTo>
                  <a:pt x="1125" y="553"/>
                  <a:pt x="1122" y="552"/>
                  <a:pt x="1120" y="552"/>
                </a:cubicBezTo>
                <a:cubicBezTo>
                  <a:pt x="1117" y="550"/>
                  <a:pt x="1116" y="552"/>
                  <a:pt x="1113" y="551"/>
                </a:cubicBezTo>
                <a:cubicBezTo>
                  <a:pt x="1111" y="550"/>
                  <a:pt x="1107" y="547"/>
                  <a:pt x="1105" y="546"/>
                </a:cubicBezTo>
                <a:cubicBezTo>
                  <a:pt x="1103" y="545"/>
                  <a:pt x="1098" y="545"/>
                  <a:pt x="1096" y="543"/>
                </a:cubicBezTo>
                <a:cubicBezTo>
                  <a:pt x="1094" y="542"/>
                  <a:pt x="1094" y="547"/>
                  <a:pt x="1092" y="546"/>
                </a:cubicBezTo>
                <a:cubicBezTo>
                  <a:pt x="1088" y="544"/>
                  <a:pt x="1089" y="547"/>
                  <a:pt x="1084" y="549"/>
                </a:cubicBezTo>
                <a:cubicBezTo>
                  <a:pt x="1084" y="549"/>
                  <a:pt x="1083" y="549"/>
                  <a:pt x="1084" y="550"/>
                </a:cubicBezTo>
                <a:cubicBezTo>
                  <a:pt x="1084" y="553"/>
                  <a:pt x="1084" y="555"/>
                  <a:pt x="1084" y="555"/>
                </a:cubicBezTo>
                <a:cubicBezTo>
                  <a:pt x="1082" y="569"/>
                  <a:pt x="1078" y="554"/>
                  <a:pt x="1072" y="556"/>
                </a:cubicBezTo>
                <a:cubicBezTo>
                  <a:pt x="1071" y="556"/>
                  <a:pt x="1071" y="556"/>
                  <a:pt x="1071" y="556"/>
                </a:cubicBezTo>
                <a:cubicBezTo>
                  <a:pt x="1070" y="556"/>
                  <a:pt x="1070" y="556"/>
                  <a:pt x="1070" y="556"/>
                </a:cubicBezTo>
                <a:cubicBezTo>
                  <a:pt x="1068" y="555"/>
                  <a:pt x="1067" y="555"/>
                  <a:pt x="1065" y="554"/>
                </a:cubicBezTo>
                <a:cubicBezTo>
                  <a:pt x="1064" y="553"/>
                  <a:pt x="1057" y="550"/>
                  <a:pt x="1055" y="549"/>
                </a:cubicBezTo>
                <a:cubicBezTo>
                  <a:pt x="1053" y="548"/>
                  <a:pt x="1053" y="549"/>
                  <a:pt x="1050" y="548"/>
                </a:cubicBezTo>
                <a:cubicBezTo>
                  <a:pt x="1048" y="547"/>
                  <a:pt x="1047" y="548"/>
                  <a:pt x="1045" y="547"/>
                </a:cubicBezTo>
                <a:cubicBezTo>
                  <a:pt x="1042" y="546"/>
                  <a:pt x="1044" y="540"/>
                  <a:pt x="1041" y="538"/>
                </a:cubicBezTo>
                <a:cubicBezTo>
                  <a:pt x="1040" y="537"/>
                  <a:pt x="1034" y="533"/>
                  <a:pt x="1033" y="532"/>
                </a:cubicBezTo>
                <a:cubicBezTo>
                  <a:pt x="1031" y="531"/>
                  <a:pt x="1035" y="525"/>
                  <a:pt x="1033" y="524"/>
                </a:cubicBezTo>
                <a:cubicBezTo>
                  <a:pt x="1032" y="523"/>
                  <a:pt x="1032" y="518"/>
                  <a:pt x="1031" y="518"/>
                </a:cubicBezTo>
                <a:cubicBezTo>
                  <a:pt x="1025" y="515"/>
                  <a:pt x="1023" y="519"/>
                  <a:pt x="1021" y="518"/>
                </a:cubicBezTo>
                <a:cubicBezTo>
                  <a:pt x="1017" y="517"/>
                  <a:pt x="1012" y="515"/>
                  <a:pt x="1009" y="518"/>
                </a:cubicBezTo>
                <a:cubicBezTo>
                  <a:pt x="1003" y="522"/>
                  <a:pt x="1002" y="518"/>
                  <a:pt x="996" y="519"/>
                </a:cubicBezTo>
                <a:cubicBezTo>
                  <a:pt x="992" y="519"/>
                  <a:pt x="991" y="519"/>
                  <a:pt x="986" y="520"/>
                </a:cubicBezTo>
                <a:cubicBezTo>
                  <a:pt x="982" y="521"/>
                  <a:pt x="981" y="520"/>
                  <a:pt x="977" y="521"/>
                </a:cubicBezTo>
                <a:cubicBezTo>
                  <a:pt x="975" y="522"/>
                  <a:pt x="970" y="527"/>
                  <a:pt x="968" y="528"/>
                </a:cubicBezTo>
                <a:cubicBezTo>
                  <a:pt x="964" y="529"/>
                  <a:pt x="961" y="532"/>
                  <a:pt x="959" y="529"/>
                </a:cubicBezTo>
                <a:cubicBezTo>
                  <a:pt x="953" y="524"/>
                  <a:pt x="952" y="524"/>
                  <a:pt x="950" y="524"/>
                </a:cubicBezTo>
                <a:cubicBezTo>
                  <a:pt x="944" y="521"/>
                  <a:pt x="945" y="526"/>
                  <a:pt x="939" y="528"/>
                </a:cubicBezTo>
                <a:cubicBezTo>
                  <a:pt x="932" y="531"/>
                  <a:pt x="937" y="533"/>
                  <a:pt x="935" y="536"/>
                </a:cubicBezTo>
                <a:cubicBezTo>
                  <a:pt x="932" y="539"/>
                  <a:pt x="928" y="538"/>
                  <a:pt x="925" y="541"/>
                </a:cubicBezTo>
                <a:cubicBezTo>
                  <a:pt x="923" y="544"/>
                  <a:pt x="923" y="543"/>
                  <a:pt x="917" y="549"/>
                </a:cubicBezTo>
                <a:cubicBezTo>
                  <a:pt x="911" y="555"/>
                  <a:pt x="915" y="564"/>
                  <a:pt x="909" y="568"/>
                </a:cubicBezTo>
                <a:cubicBezTo>
                  <a:pt x="904" y="572"/>
                  <a:pt x="900" y="570"/>
                  <a:pt x="899" y="573"/>
                </a:cubicBezTo>
                <a:cubicBezTo>
                  <a:pt x="898" y="574"/>
                  <a:pt x="890" y="585"/>
                  <a:pt x="889" y="586"/>
                </a:cubicBezTo>
                <a:cubicBezTo>
                  <a:pt x="888" y="589"/>
                  <a:pt x="883" y="593"/>
                  <a:pt x="881" y="595"/>
                </a:cubicBezTo>
                <a:cubicBezTo>
                  <a:pt x="879" y="596"/>
                  <a:pt x="879" y="596"/>
                  <a:pt x="879" y="596"/>
                </a:cubicBezTo>
                <a:cubicBezTo>
                  <a:pt x="871" y="602"/>
                  <a:pt x="875" y="612"/>
                  <a:pt x="874" y="615"/>
                </a:cubicBezTo>
                <a:cubicBezTo>
                  <a:pt x="873" y="617"/>
                  <a:pt x="879" y="620"/>
                  <a:pt x="877" y="629"/>
                </a:cubicBezTo>
                <a:cubicBezTo>
                  <a:pt x="877" y="631"/>
                  <a:pt x="870" y="648"/>
                  <a:pt x="871" y="649"/>
                </a:cubicBezTo>
                <a:cubicBezTo>
                  <a:pt x="874" y="656"/>
                  <a:pt x="882" y="654"/>
                  <a:pt x="884" y="659"/>
                </a:cubicBezTo>
                <a:cubicBezTo>
                  <a:pt x="887" y="665"/>
                  <a:pt x="897" y="664"/>
                  <a:pt x="899" y="676"/>
                </a:cubicBezTo>
                <a:cubicBezTo>
                  <a:pt x="899" y="678"/>
                  <a:pt x="911" y="681"/>
                  <a:pt x="911" y="683"/>
                </a:cubicBezTo>
                <a:cubicBezTo>
                  <a:pt x="910" y="686"/>
                  <a:pt x="918" y="686"/>
                  <a:pt x="920" y="690"/>
                </a:cubicBezTo>
                <a:cubicBezTo>
                  <a:pt x="927" y="699"/>
                  <a:pt x="936" y="692"/>
                  <a:pt x="935" y="692"/>
                </a:cubicBezTo>
                <a:cubicBezTo>
                  <a:pt x="937" y="692"/>
                  <a:pt x="939" y="693"/>
                  <a:pt x="940" y="692"/>
                </a:cubicBezTo>
                <a:cubicBezTo>
                  <a:pt x="942" y="690"/>
                  <a:pt x="943" y="688"/>
                  <a:pt x="945" y="689"/>
                </a:cubicBezTo>
                <a:cubicBezTo>
                  <a:pt x="948" y="690"/>
                  <a:pt x="952" y="687"/>
                  <a:pt x="954" y="690"/>
                </a:cubicBezTo>
                <a:cubicBezTo>
                  <a:pt x="959" y="697"/>
                  <a:pt x="959" y="691"/>
                  <a:pt x="962" y="692"/>
                </a:cubicBezTo>
                <a:cubicBezTo>
                  <a:pt x="965" y="693"/>
                  <a:pt x="967" y="687"/>
                  <a:pt x="970" y="687"/>
                </a:cubicBezTo>
                <a:cubicBezTo>
                  <a:pt x="972" y="688"/>
                  <a:pt x="972" y="684"/>
                  <a:pt x="974" y="686"/>
                </a:cubicBezTo>
                <a:cubicBezTo>
                  <a:pt x="977" y="687"/>
                  <a:pt x="984" y="685"/>
                  <a:pt x="984" y="685"/>
                </a:cubicBezTo>
                <a:cubicBezTo>
                  <a:pt x="986" y="685"/>
                  <a:pt x="993" y="680"/>
                  <a:pt x="997" y="686"/>
                </a:cubicBezTo>
                <a:cubicBezTo>
                  <a:pt x="998" y="689"/>
                  <a:pt x="1001" y="691"/>
                  <a:pt x="1003" y="693"/>
                </a:cubicBezTo>
                <a:cubicBezTo>
                  <a:pt x="1008" y="697"/>
                  <a:pt x="1012" y="694"/>
                  <a:pt x="1015" y="695"/>
                </a:cubicBezTo>
                <a:cubicBezTo>
                  <a:pt x="1022" y="697"/>
                  <a:pt x="1023" y="702"/>
                  <a:pt x="1024" y="704"/>
                </a:cubicBezTo>
                <a:cubicBezTo>
                  <a:pt x="1025" y="708"/>
                  <a:pt x="1025" y="711"/>
                  <a:pt x="1019" y="714"/>
                </a:cubicBezTo>
                <a:cubicBezTo>
                  <a:pt x="1019" y="716"/>
                  <a:pt x="1019" y="716"/>
                  <a:pt x="1019" y="716"/>
                </a:cubicBezTo>
                <a:cubicBezTo>
                  <a:pt x="1019" y="725"/>
                  <a:pt x="1027" y="726"/>
                  <a:pt x="1030" y="729"/>
                </a:cubicBezTo>
                <a:cubicBezTo>
                  <a:pt x="1035" y="734"/>
                  <a:pt x="1038" y="741"/>
                  <a:pt x="1040" y="745"/>
                </a:cubicBezTo>
                <a:cubicBezTo>
                  <a:pt x="1041" y="747"/>
                  <a:pt x="1042" y="751"/>
                  <a:pt x="1043" y="754"/>
                </a:cubicBezTo>
                <a:cubicBezTo>
                  <a:pt x="1044" y="757"/>
                  <a:pt x="1042" y="761"/>
                  <a:pt x="1044" y="762"/>
                </a:cubicBezTo>
                <a:cubicBezTo>
                  <a:pt x="1045" y="765"/>
                  <a:pt x="1047" y="767"/>
                  <a:pt x="1049" y="770"/>
                </a:cubicBezTo>
                <a:cubicBezTo>
                  <a:pt x="1051" y="772"/>
                  <a:pt x="1048" y="773"/>
                  <a:pt x="1045" y="776"/>
                </a:cubicBezTo>
                <a:cubicBezTo>
                  <a:pt x="1040" y="781"/>
                  <a:pt x="1039" y="786"/>
                  <a:pt x="1039" y="790"/>
                </a:cubicBezTo>
                <a:cubicBezTo>
                  <a:pt x="1039" y="794"/>
                  <a:pt x="1034" y="801"/>
                  <a:pt x="1038" y="804"/>
                </a:cubicBezTo>
                <a:cubicBezTo>
                  <a:pt x="1048" y="807"/>
                  <a:pt x="1044" y="813"/>
                  <a:pt x="1046" y="815"/>
                </a:cubicBezTo>
                <a:cubicBezTo>
                  <a:pt x="1049" y="817"/>
                  <a:pt x="1042" y="819"/>
                  <a:pt x="1052" y="826"/>
                </a:cubicBezTo>
                <a:cubicBezTo>
                  <a:pt x="1055" y="828"/>
                  <a:pt x="1047" y="835"/>
                  <a:pt x="1055" y="840"/>
                </a:cubicBezTo>
                <a:cubicBezTo>
                  <a:pt x="1059" y="843"/>
                  <a:pt x="1056" y="848"/>
                  <a:pt x="1060" y="850"/>
                </a:cubicBezTo>
                <a:cubicBezTo>
                  <a:pt x="1062" y="852"/>
                  <a:pt x="1063" y="857"/>
                  <a:pt x="1064" y="857"/>
                </a:cubicBezTo>
                <a:cubicBezTo>
                  <a:pt x="1068" y="859"/>
                  <a:pt x="1062" y="863"/>
                  <a:pt x="1067" y="864"/>
                </a:cubicBezTo>
                <a:cubicBezTo>
                  <a:pt x="1070" y="865"/>
                  <a:pt x="1061" y="867"/>
                  <a:pt x="1072" y="874"/>
                </a:cubicBezTo>
                <a:cubicBezTo>
                  <a:pt x="1079" y="877"/>
                  <a:pt x="1075" y="879"/>
                  <a:pt x="1074" y="883"/>
                </a:cubicBezTo>
                <a:cubicBezTo>
                  <a:pt x="1073" y="886"/>
                  <a:pt x="1076" y="889"/>
                  <a:pt x="1080" y="890"/>
                </a:cubicBezTo>
                <a:cubicBezTo>
                  <a:pt x="1083" y="890"/>
                  <a:pt x="1082" y="897"/>
                  <a:pt x="1086" y="897"/>
                </a:cubicBezTo>
                <a:cubicBezTo>
                  <a:pt x="1090" y="897"/>
                  <a:pt x="1092" y="895"/>
                  <a:pt x="1095" y="894"/>
                </a:cubicBezTo>
                <a:cubicBezTo>
                  <a:pt x="1100" y="894"/>
                  <a:pt x="1100" y="887"/>
                  <a:pt x="1106" y="891"/>
                </a:cubicBezTo>
                <a:cubicBezTo>
                  <a:pt x="1111" y="895"/>
                  <a:pt x="1113" y="893"/>
                  <a:pt x="1119" y="891"/>
                </a:cubicBezTo>
                <a:cubicBezTo>
                  <a:pt x="1122" y="891"/>
                  <a:pt x="1124" y="889"/>
                  <a:pt x="1127" y="888"/>
                </a:cubicBezTo>
                <a:cubicBezTo>
                  <a:pt x="1130" y="887"/>
                  <a:pt x="1130" y="885"/>
                  <a:pt x="1134" y="882"/>
                </a:cubicBezTo>
                <a:cubicBezTo>
                  <a:pt x="1135" y="881"/>
                  <a:pt x="1137" y="880"/>
                  <a:pt x="1143" y="876"/>
                </a:cubicBezTo>
                <a:cubicBezTo>
                  <a:pt x="1146" y="873"/>
                  <a:pt x="1148" y="871"/>
                  <a:pt x="1149" y="871"/>
                </a:cubicBezTo>
                <a:cubicBezTo>
                  <a:pt x="1151" y="870"/>
                  <a:pt x="1152" y="868"/>
                  <a:pt x="1152" y="864"/>
                </a:cubicBezTo>
                <a:cubicBezTo>
                  <a:pt x="1152" y="864"/>
                  <a:pt x="1151" y="862"/>
                  <a:pt x="1152" y="861"/>
                </a:cubicBezTo>
                <a:cubicBezTo>
                  <a:pt x="1155" y="859"/>
                  <a:pt x="1158" y="860"/>
                  <a:pt x="1158" y="854"/>
                </a:cubicBezTo>
                <a:cubicBezTo>
                  <a:pt x="1160" y="849"/>
                  <a:pt x="1156" y="846"/>
                  <a:pt x="1159" y="842"/>
                </a:cubicBezTo>
                <a:cubicBezTo>
                  <a:pt x="1161" y="840"/>
                  <a:pt x="1168" y="841"/>
                  <a:pt x="1170" y="839"/>
                </a:cubicBezTo>
                <a:cubicBezTo>
                  <a:pt x="1176" y="833"/>
                  <a:pt x="1176" y="832"/>
                  <a:pt x="1175" y="828"/>
                </a:cubicBezTo>
                <a:cubicBezTo>
                  <a:pt x="1173" y="825"/>
                  <a:pt x="1172" y="815"/>
                  <a:pt x="1173" y="813"/>
                </a:cubicBezTo>
                <a:cubicBezTo>
                  <a:pt x="1176" y="808"/>
                  <a:pt x="1176" y="812"/>
                  <a:pt x="1178" y="809"/>
                </a:cubicBezTo>
                <a:cubicBezTo>
                  <a:pt x="1179" y="806"/>
                  <a:pt x="1185" y="807"/>
                  <a:pt x="1183" y="804"/>
                </a:cubicBezTo>
                <a:cubicBezTo>
                  <a:pt x="1182" y="798"/>
                  <a:pt x="1196" y="801"/>
                  <a:pt x="1196" y="798"/>
                </a:cubicBezTo>
                <a:cubicBezTo>
                  <a:pt x="1196" y="798"/>
                  <a:pt x="1198" y="797"/>
                  <a:pt x="1199" y="796"/>
                </a:cubicBezTo>
                <a:cubicBezTo>
                  <a:pt x="1199" y="794"/>
                  <a:pt x="1202" y="794"/>
                  <a:pt x="1202" y="793"/>
                </a:cubicBezTo>
                <a:cubicBezTo>
                  <a:pt x="1203" y="790"/>
                  <a:pt x="1202" y="786"/>
                  <a:pt x="1203" y="784"/>
                </a:cubicBezTo>
                <a:cubicBezTo>
                  <a:pt x="1203" y="782"/>
                  <a:pt x="1200" y="780"/>
                  <a:pt x="1203" y="774"/>
                </a:cubicBezTo>
                <a:cubicBezTo>
                  <a:pt x="1204" y="772"/>
                  <a:pt x="1209" y="770"/>
                  <a:pt x="1211" y="768"/>
                </a:cubicBezTo>
                <a:cubicBezTo>
                  <a:pt x="1214" y="765"/>
                  <a:pt x="1204" y="763"/>
                  <a:pt x="1201" y="762"/>
                </a:cubicBezTo>
                <a:cubicBezTo>
                  <a:pt x="1195" y="759"/>
                  <a:pt x="1195" y="754"/>
                  <a:pt x="1195" y="750"/>
                </a:cubicBezTo>
                <a:cubicBezTo>
                  <a:pt x="1195" y="748"/>
                  <a:pt x="1197" y="743"/>
                  <a:pt x="1197" y="742"/>
                </a:cubicBezTo>
                <a:cubicBezTo>
                  <a:pt x="1197" y="740"/>
                  <a:pt x="1196" y="736"/>
                  <a:pt x="1197" y="734"/>
                </a:cubicBezTo>
                <a:cubicBezTo>
                  <a:pt x="1202" y="726"/>
                  <a:pt x="1202" y="731"/>
                  <a:pt x="1202" y="728"/>
                </a:cubicBezTo>
                <a:cubicBezTo>
                  <a:pt x="1202" y="726"/>
                  <a:pt x="1205" y="726"/>
                  <a:pt x="1210" y="723"/>
                </a:cubicBezTo>
                <a:cubicBezTo>
                  <a:pt x="1211" y="722"/>
                  <a:pt x="1212" y="719"/>
                  <a:pt x="1214" y="717"/>
                </a:cubicBezTo>
                <a:cubicBezTo>
                  <a:pt x="1216" y="716"/>
                  <a:pt x="1218" y="715"/>
                  <a:pt x="1218" y="714"/>
                </a:cubicBezTo>
                <a:cubicBezTo>
                  <a:pt x="1218" y="709"/>
                  <a:pt x="1220" y="711"/>
                  <a:pt x="1224" y="706"/>
                </a:cubicBezTo>
                <a:cubicBezTo>
                  <a:pt x="1228" y="702"/>
                  <a:pt x="1227" y="705"/>
                  <a:pt x="1232" y="703"/>
                </a:cubicBezTo>
                <a:cubicBezTo>
                  <a:pt x="1237" y="700"/>
                  <a:pt x="1235" y="700"/>
                  <a:pt x="1236" y="700"/>
                </a:cubicBezTo>
                <a:cubicBezTo>
                  <a:pt x="1240" y="696"/>
                  <a:pt x="1245" y="695"/>
                  <a:pt x="1244" y="692"/>
                </a:cubicBezTo>
                <a:cubicBezTo>
                  <a:pt x="1244" y="690"/>
                  <a:pt x="1245" y="688"/>
                  <a:pt x="1250" y="683"/>
                </a:cubicBezTo>
                <a:cubicBezTo>
                  <a:pt x="1254" y="679"/>
                  <a:pt x="1254" y="682"/>
                  <a:pt x="1256" y="677"/>
                </a:cubicBezTo>
                <a:cubicBezTo>
                  <a:pt x="1258" y="674"/>
                  <a:pt x="1262" y="672"/>
                  <a:pt x="1260" y="669"/>
                </a:cubicBezTo>
                <a:cubicBezTo>
                  <a:pt x="1259" y="667"/>
                  <a:pt x="1262" y="666"/>
                  <a:pt x="1264" y="664"/>
                </a:cubicBezTo>
                <a:cubicBezTo>
                  <a:pt x="1267" y="660"/>
                  <a:pt x="1271" y="655"/>
                  <a:pt x="1265" y="655"/>
                </a:cubicBezTo>
                <a:close/>
                <a:moveTo>
                  <a:pt x="1254" y="769"/>
                </a:moveTo>
                <a:cubicBezTo>
                  <a:pt x="1252" y="766"/>
                  <a:pt x="1248" y="762"/>
                  <a:pt x="1246" y="762"/>
                </a:cubicBezTo>
                <a:cubicBezTo>
                  <a:pt x="1243" y="762"/>
                  <a:pt x="1238" y="772"/>
                  <a:pt x="1236" y="775"/>
                </a:cubicBezTo>
                <a:cubicBezTo>
                  <a:pt x="1235" y="777"/>
                  <a:pt x="1230" y="784"/>
                  <a:pt x="1229" y="787"/>
                </a:cubicBezTo>
                <a:cubicBezTo>
                  <a:pt x="1228" y="792"/>
                  <a:pt x="1222" y="782"/>
                  <a:pt x="1221" y="788"/>
                </a:cubicBezTo>
                <a:cubicBezTo>
                  <a:pt x="1221" y="789"/>
                  <a:pt x="1213" y="790"/>
                  <a:pt x="1213" y="791"/>
                </a:cubicBezTo>
                <a:cubicBezTo>
                  <a:pt x="1213" y="794"/>
                  <a:pt x="1212" y="797"/>
                  <a:pt x="1212" y="800"/>
                </a:cubicBezTo>
                <a:cubicBezTo>
                  <a:pt x="1212" y="804"/>
                  <a:pt x="1215" y="808"/>
                  <a:pt x="1216" y="812"/>
                </a:cubicBezTo>
                <a:cubicBezTo>
                  <a:pt x="1216" y="813"/>
                  <a:pt x="1209" y="818"/>
                  <a:pt x="1209" y="819"/>
                </a:cubicBezTo>
                <a:cubicBezTo>
                  <a:pt x="1210" y="824"/>
                  <a:pt x="1209" y="830"/>
                  <a:pt x="1211" y="834"/>
                </a:cubicBezTo>
                <a:cubicBezTo>
                  <a:pt x="1213" y="842"/>
                  <a:pt x="1210" y="845"/>
                  <a:pt x="1214" y="845"/>
                </a:cubicBezTo>
                <a:cubicBezTo>
                  <a:pt x="1217" y="845"/>
                  <a:pt x="1223" y="846"/>
                  <a:pt x="1225" y="842"/>
                </a:cubicBezTo>
                <a:cubicBezTo>
                  <a:pt x="1226" y="841"/>
                  <a:pt x="1232" y="838"/>
                  <a:pt x="1232" y="836"/>
                </a:cubicBezTo>
                <a:cubicBezTo>
                  <a:pt x="1234" y="832"/>
                  <a:pt x="1237" y="832"/>
                  <a:pt x="1238" y="828"/>
                </a:cubicBezTo>
                <a:cubicBezTo>
                  <a:pt x="1239" y="822"/>
                  <a:pt x="1241" y="821"/>
                  <a:pt x="1241" y="815"/>
                </a:cubicBezTo>
                <a:cubicBezTo>
                  <a:pt x="1242" y="806"/>
                  <a:pt x="1242" y="806"/>
                  <a:pt x="1242" y="806"/>
                </a:cubicBezTo>
                <a:cubicBezTo>
                  <a:pt x="1242" y="803"/>
                  <a:pt x="1245" y="800"/>
                  <a:pt x="1245" y="797"/>
                </a:cubicBezTo>
                <a:cubicBezTo>
                  <a:pt x="1245" y="796"/>
                  <a:pt x="1251" y="794"/>
                  <a:pt x="1251" y="793"/>
                </a:cubicBezTo>
                <a:cubicBezTo>
                  <a:pt x="1251" y="790"/>
                  <a:pt x="1250" y="788"/>
                  <a:pt x="1250" y="786"/>
                </a:cubicBezTo>
                <a:cubicBezTo>
                  <a:pt x="1249" y="781"/>
                  <a:pt x="1254" y="785"/>
                  <a:pt x="1252" y="782"/>
                </a:cubicBezTo>
                <a:cubicBezTo>
                  <a:pt x="1251" y="781"/>
                  <a:pt x="1253" y="774"/>
                  <a:pt x="1253" y="774"/>
                </a:cubicBezTo>
                <a:cubicBezTo>
                  <a:pt x="1252" y="772"/>
                  <a:pt x="1255" y="771"/>
                  <a:pt x="1254" y="769"/>
                </a:cubicBezTo>
                <a:close/>
                <a:moveTo>
                  <a:pt x="874" y="301"/>
                </a:moveTo>
                <a:cubicBezTo>
                  <a:pt x="876" y="301"/>
                  <a:pt x="877" y="300"/>
                  <a:pt x="878" y="299"/>
                </a:cubicBezTo>
                <a:cubicBezTo>
                  <a:pt x="883" y="298"/>
                  <a:pt x="882" y="301"/>
                  <a:pt x="884" y="299"/>
                </a:cubicBezTo>
                <a:cubicBezTo>
                  <a:pt x="886" y="297"/>
                  <a:pt x="886" y="297"/>
                  <a:pt x="886" y="297"/>
                </a:cubicBezTo>
                <a:cubicBezTo>
                  <a:pt x="886" y="294"/>
                  <a:pt x="886" y="294"/>
                  <a:pt x="886" y="294"/>
                </a:cubicBezTo>
                <a:cubicBezTo>
                  <a:pt x="889" y="286"/>
                  <a:pt x="889" y="286"/>
                  <a:pt x="889" y="286"/>
                </a:cubicBezTo>
                <a:cubicBezTo>
                  <a:pt x="888" y="284"/>
                  <a:pt x="885" y="278"/>
                  <a:pt x="883" y="277"/>
                </a:cubicBezTo>
                <a:cubicBezTo>
                  <a:pt x="877" y="273"/>
                  <a:pt x="877" y="273"/>
                  <a:pt x="877" y="273"/>
                </a:cubicBezTo>
                <a:cubicBezTo>
                  <a:pt x="876" y="272"/>
                  <a:pt x="875" y="278"/>
                  <a:pt x="872" y="277"/>
                </a:cubicBezTo>
                <a:cubicBezTo>
                  <a:pt x="870" y="276"/>
                  <a:pt x="866" y="279"/>
                  <a:pt x="864" y="279"/>
                </a:cubicBezTo>
                <a:cubicBezTo>
                  <a:pt x="864" y="279"/>
                  <a:pt x="861" y="277"/>
                  <a:pt x="858" y="277"/>
                </a:cubicBezTo>
                <a:cubicBezTo>
                  <a:pt x="853" y="277"/>
                  <a:pt x="855" y="277"/>
                  <a:pt x="851" y="278"/>
                </a:cubicBezTo>
                <a:cubicBezTo>
                  <a:pt x="849" y="279"/>
                  <a:pt x="845" y="275"/>
                  <a:pt x="843" y="275"/>
                </a:cubicBezTo>
                <a:cubicBezTo>
                  <a:pt x="842" y="276"/>
                  <a:pt x="841" y="270"/>
                  <a:pt x="838" y="272"/>
                </a:cubicBezTo>
                <a:cubicBezTo>
                  <a:pt x="836" y="272"/>
                  <a:pt x="835" y="276"/>
                  <a:pt x="835" y="277"/>
                </a:cubicBezTo>
                <a:cubicBezTo>
                  <a:pt x="830" y="280"/>
                  <a:pt x="830" y="280"/>
                  <a:pt x="830" y="280"/>
                </a:cubicBezTo>
                <a:cubicBezTo>
                  <a:pt x="830" y="281"/>
                  <a:pt x="825" y="286"/>
                  <a:pt x="834" y="286"/>
                </a:cubicBezTo>
                <a:cubicBezTo>
                  <a:pt x="836" y="286"/>
                  <a:pt x="836" y="287"/>
                  <a:pt x="837" y="288"/>
                </a:cubicBezTo>
                <a:cubicBezTo>
                  <a:pt x="837" y="289"/>
                  <a:pt x="839" y="287"/>
                  <a:pt x="840" y="289"/>
                </a:cubicBezTo>
                <a:cubicBezTo>
                  <a:pt x="840" y="291"/>
                  <a:pt x="829" y="290"/>
                  <a:pt x="829" y="294"/>
                </a:cubicBezTo>
                <a:cubicBezTo>
                  <a:pt x="829" y="295"/>
                  <a:pt x="829" y="295"/>
                  <a:pt x="831" y="296"/>
                </a:cubicBezTo>
                <a:cubicBezTo>
                  <a:pt x="833" y="296"/>
                  <a:pt x="836" y="294"/>
                  <a:pt x="838" y="295"/>
                </a:cubicBezTo>
                <a:cubicBezTo>
                  <a:pt x="839" y="296"/>
                  <a:pt x="838" y="299"/>
                  <a:pt x="839" y="300"/>
                </a:cubicBezTo>
                <a:cubicBezTo>
                  <a:pt x="840" y="302"/>
                  <a:pt x="836" y="307"/>
                  <a:pt x="837" y="308"/>
                </a:cubicBezTo>
                <a:cubicBezTo>
                  <a:pt x="838" y="309"/>
                  <a:pt x="844" y="306"/>
                  <a:pt x="845" y="306"/>
                </a:cubicBezTo>
                <a:cubicBezTo>
                  <a:pt x="847" y="305"/>
                  <a:pt x="849" y="303"/>
                  <a:pt x="849" y="307"/>
                </a:cubicBezTo>
                <a:cubicBezTo>
                  <a:pt x="849" y="312"/>
                  <a:pt x="854" y="309"/>
                  <a:pt x="856" y="309"/>
                </a:cubicBezTo>
                <a:cubicBezTo>
                  <a:pt x="857" y="309"/>
                  <a:pt x="860" y="310"/>
                  <a:pt x="861" y="310"/>
                </a:cubicBezTo>
                <a:cubicBezTo>
                  <a:pt x="866" y="310"/>
                  <a:pt x="870" y="306"/>
                  <a:pt x="872" y="306"/>
                </a:cubicBezTo>
                <a:cubicBezTo>
                  <a:pt x="873" y="306"/>
                  <a:pt x="873" y="301"/>
                  <a:pt x="874" y="301"/>
                </a:cubicBezTo>
                <a:close/>
                <a:moveTo>
                  <a:pt x="1428" y="662"/>
                </a:moveTo>
                <a:cubicBezTo>
                  <a:pt x="1424" y="662"/>
                  <a:pt x="1418" y="667"/>
                  <a:pt x="1421" y="673"/>
                </a:cubicBezTo>
                <a:cubicBezTo>
                  <a:pt x="1423" y="678"/>
                  <a:pt x="1422" y="681"/>
                  <a:pt x="1425" y="681"/>
                </a:cubicBezTo>
                <a:cubicBezTo>
                  <a:pt x="1429" y="681"/>
                  <a:pt x="1430" y="676"/>
                  <a:pt x="1430" y="671"/>
                </a:cubicBezTo>
                <a:cubicBezTo>
                  <a:pt x="1430" y="667"/>
                  <a:pt x="1432" y="662"/>
                  <a:pt x="1428" y="662"/>
                </a:cubicBezTo>
                <a:close/>
                <a:moveTo>
                  <a:pt x="1652" y="599"/>
                </a:moveTo>
                <a:cubicBezTo>
                  <a:pt x="1655" y="599"/>
                  <a:pt x="1657" y="597"/>
                  <a:pt x="1657" y="591"/>
                </a:cubicBezTo>
                <a:cubicBezTo>
                  <a:pt x="1657" y="585"/>
                  <a:pt x="1655" y="581"/>
                  <a:pt x="1653" y="581"/>
                </a:cubicBezTo>
                <a:cubicBezTo>
                  <a:pt x="1651" y="581"/>
                  <a:pt x="1643" y="588"/>
                  <a:pt x="1643" y="594"/>
                </a:cubicBezTo>
                <a:cubicBezTo>
                  <a:pt x="1643" y="600"/>
                  <a:pt x="1650" y="599"/>
                  <a:pt x="1652" y="599"/>
                </a:cubicBezTo>
                <a:close/>
                <a:moveTo>
                  <a:pt x="1621" y="756"/>
                </a:moveTo>
                <a:cubicBezTo>
                  <a:pt x="1622" y="757"/>
                  <a:pt x="1625" y="759"/>
                  <a:pt x="1626" y="759"/>
                </a:cubicBezTo>
                <a:cubicBezTo>
                  <a:pt x="1627" y="760"/>
                  <a:pt x="1631" y="760"/>
                  <a:pt x="1635" y="761"/>
                </a:cubicBezTo>
                <a:cubicBezTo>
                  <a:pt x="1639" y="761"/>
                  <a:pt x="1650" y="760"/>
                  <a:pt x="1651" y="760"/>
                </a:cubicBezTo>
                <a:cubicBezTo>
                  <a:pt x="1655" y="762"/>
                  <a:pt x="1660" y="754"/>
                  <a:pt x="1663" y="754"/>
                </a:cubicBezTo>
                <a:cubicBezTo>
                  <a:pt x="1667" y="755"/>
                  <a:pt x="1661" y="760"/>
                  <a:pt x="1663" y="762"/>
                </a:cubicBezTo>
                <a:cubicBezTo>
                  <a:pt x="1665" y="764"/>
                  <a:pt x="1675" y="767"/>
                  <a:pt x="1676" y="766"/>
                </a:cubicBezTo>
                <a:cubicBezTo>
                  <a:pt x="1676" y="765"/>
                  <a:pt x="1677" y="761"/>
                  <a:pt x="1685" y="758"/>
                </a:cubicBezTo>
                <a:cubicBezTo>
                  <a:pt x="1688" y="758"/>
                  <a:pt x="1694" y="753"/>
                  <a:pt x="1697" y="752"/>
                </a:cubicBezTo>
                <a:cubicBezTo>
                  <a:pt x="1705" y="749"/>
                  <a:pt x="1713" y="749"/>
                  <a:pt x="1712" y="746"/>
                </a:cubicBezTo>
                <a:cubicBezTo>
                  <a:pt x="1711" y="746"/>
                  <a:pt x="1709" y="746"/>
                  <a:pt x="1706" y="746"/>
                </a:cubicBezTo>
                <a:cubicBezTo>
                  <a:pt x="1701" y="745"/>
                  <a:pt x="1695" y="745"/>
                  <a:pt x="1694" y="744"/>
                </a:cubicBezTo>
                <a:cubicBezTo>
                  <a:pt x="1693" y="744"/>
                  <a:pt x="1686" y="743"/>
                  <a:pt x="1677" y="744"/>
                </a:cubicBezTo>
                <a:cubicBezTo>
                  <a:pt x="1673" y="744"/>
                  <a:pt x="1668" y="746"/>
                  <a:pt x="1664" y="747"/>
                </a:cubicBezTo>
                <a:cubicBezTo>
                  <a:pt x="1656" y="747"/>
                  <a:pt x="1656" y="747"/>
                  <a:pt x="1653" y="746"/>
                </a:cubicBezTo>
                <a:cubicBezTo>
                  <a:pt x="1650" y="745"/>
                  <a:pt x="1639" y="750"/>
                  <a:pt x="1636" y="748"/>
                </a:cubicBezTo>
                <a:cubicBezTo>
                  <a:pt x="1633" y="748"/>
                  <a:pt x="1634" y="755"/>
                  <a:pt x="1629" y="754"/>
                </a:cubicBezTo>
                <a:cubicBezTo>
                  <a:pt x="1627" y="753"/>
                  <a:pt x="1622" y="752"/>
                  <a:pt x="1621" y="751"/>
                </a:cubicBezTo>
                <a:cubicBezTo>
                  <a:pt x="1619" y="749"/>
                  <a:pt x="1620" y="748"/>
                  <a:pt x="1618" y="746"/>
                </a:cubicBezTo>
                <a:cubicBezTo>
                  <a:pt x="1617" y="745"/>
                  <a:pt x="1616" y="744"/>
                  <a:pt x="1615" y="744"/>
                </a:cubicBezTo>
                <a:cubicBezTo>
                  <a:pt x="1614" y="743"/>
                  <a:pt x="1610" y="746"/>
                  <a:pt x="1609" y="745"/>
                </a:cubicBezTo>
                <a:cubicBezTo>
                  <a:pt x="1607" y="743"/>
                  <a:pt x="1602" y="743"/>
                  <a:pt x="1599" y="741"/>
                </a:cubicBezTo>
                <a:cubicBezTo>
                  <a:pt x="1597" y="740"/>
                  <a:pt x="1595" y="738"/>
                  <a:pt x="1591" y="738"/>
                </a:cubicBezTo>
                <a:cubicBezTo>
                  <a:pt x="1590" y="738"/>
                  <a:pt x="1586" y="740"/>
                  <a:pt x="1583" y="740"/>
                </a:cubicBezTo>
                <a:cubicBezTo>
                  <a:pt x="1582" y="740"/>
                  <a:pt x="1577" y="739"/>
                  <a:pt x="1573" y="737"/>
                </a:cubicBezTo>
                <a:cubicBezTo>
                  <a:pt x="1570" y="735"/>
                  <a:pt x="1570" y="735"/>
                  <a:pt x="1570" y="734"/>
                </a:cubicBezTo>
                <a:cubicBezTo>
                  <a:pt x="1570" y="732"/>
                  <a:pt x="1570" y="732"/>
                  <a:pt x="1575" y="731"/>
                </a:cubicBezTo>
                <a:cubicBezTo>
                  <a:pt x="1579" y="730"/>
                  <a:pt x="1581" y="731"/>
                  <a:pt x="1582" y="729"/>
                </a:cubicBezTo>
                <a:cubicBezTo>
                  <a:pt x="1582" y="727"/>
                  <a:pt x="1580" y="726"/>
                  <a:pt x="1578" y="725"/>
                </a:cubicBezTo>
                <a:cubicBezTo>
                  <a:pt x="1575" y="721"/>
                  <a:pt x="1575" y="721"/>
                  <a:pt x="1575" y="721"/>
                </a:cubicBezTo>
                <a:cubicBezTo>
                  <a:pt x="1573" y="720"/>
                  <a:pt x="1570" y="721"/>
                  <a:pt x="1569" y="720"/>
                </a:cubicBezTo>
                <a:cubicBezTo>
                  <a:pt x="1567" y="719"/>
                  <a:pt x="1565" y="719"/>
                  <a:pt x="1563" y="718"/>
                </a:cubicBezTo>
                <a:cubicBezTo>
                  <a:pt x="1562" y="717"/>
                  <a:pt x="1562" y="716"/>
                  <a:pt x="1561" y="716"/>
                </a:cubicBezTo>
                <a:cubicBezTo>
                  <a:pt x="1559" y="714"/>
                  <a:pt x="1567" y="712"/>
                  <a:pt x="1565" y="711"/>
                </a:cubicBezTo>
                <a:cubicBezTo>
                  <a:pt x="1563" y="710"/>
                  <a:pt x="1563" y="708"/>
                  <a:pt x="1560" y="709"/>
                </a:cubicBezTo>
                <a:cubicBezTo>
                  <a:pt x="1557" y="710"/>
                  <a:pt x="1556" y="710"/>
                  <a:pt x="1555" y="710"/>
                </a:cubicBezTo>
                <a:cubicBezTo>
                  <a:pt x="1553" y="709"/>
                  <a:pt x="1554" y="708"/>
                  <a:pt x="1552" y="707"/>
                </a:cubicBezTo>
                <a:cubicBezTo>
                  <a:pt x="1551" y="707"/>
                  <a:pt x="1551" y="708"/>
                  <a:pt x="1550" y="708"/>
                </a:cubicBezTo>
                <a:cubicBezTo>
                  <a:pt x="1548" y="707"/>
                  <a:pt x="1548" y="705"/>
                  <a:pt x="1546" y="704"/>
                </a:cubicBezTo>
                <a:cubicBezTo>
                  <a:pt x="1544" y="703"/>
                  <a:pt x="1544" y="704"/>
                  <a:pt x="1542" y="703"/>
                </a:cubicBezTo>
                <a:cubicBezTo>
                  <a:pt x="1539" y="703"/>
                  <a:pt x="1539" y="703"/>
                  <a:pt x="1539" y="703"/>
                </a:cubicBezTo>
                <a:cubicBezTo>
                  <a:pt x="1538" y="703"/>
                  <a:pt x="1537" y="698"/>
                  <a:pt x="1535" y="697"/>
                </a:cubicBezTo>
                <a:cubicBezTo>
                  <a:pt x="1533" y="697"/>
                  <a:pt x="1533" y="697"/>
                  <a:pt x="1531" y="696"/>
                </a:cubicBezTo>
                <a:cubicBezTo>
                  <a:pt x="1530" y="696"/>
                  <a:pt x="1529" y="693"/>
                  <a:pt x="1527" y="692"/>
                </a:cubicBezTo>
                <a:cubicBezTo>
                  <a:pt x="1526" y="692"/>
                  <a:pt x="1523" y="688"/>
                  <a:pt x="1522" y="688"/>
                </a:cubicBezTo>
                <a:cubicBezTo>
                  <a:pt x="1520" y="687"/>
                  <a:pt x="1519" y="687"/>
                  <a:pt x="1517" y="686"/>
                </a:cubicBezTo>
                <a:cubicBezTo>
                  <a:pt x="1514" y="686"/>
                  <a:pt x="1512" y="677"/>
                  <a:pt x="1510" y="676"/>
                </a:cubicBezTo>
                <a:cubicBezTo>
                  <a:pt x="1506" y="673"/>
                  <a:pt x="1503" y="677"/>
                  <a:pt x="1501" y="679"/>
                </a:cubicBezTo>
                <a:cubicBezTo>
                  <a:pt x="1501" y="679"/>
                  <a:pt x="1502" y="682"/>
                  <a:pt x="1503" y="685"/>
                </a:cubicBezTo>
                <a:cubicBezTo>
                  <a:pt x="1504" y="687"/>
                  <a:pt x="1502" y="688"/>
                  <a:pt x="1502" y="689"/>
                </a:cubicBezTo>
                <a:cubicBezTo>
                  <a:pt x="1502" y="690"/>
                  <a:pt x="1502" y="694"/>
                  <a:pt x="1503" y="696"/>
                </a:cubicBezTo>
                <a:cubicBezTo>
                  <a:pt x="1503" y="698"/>
                  <a:pt x="1507" y="699"/>
                  <a:pt x="1509" y="702"/>
                </a:cubicBezTo>
                <a:cubicBezTo>
                  <a:pt x="1509" y="703"/>
                  <a:pt x="1514" y="705"/>
                  <a:pt x="1515" y="706"/>
                </a:cubicBezTo>
                <a:cubicBezTo>
                  <a:pt x="1519" y="711"/>
                  <a:pt x="1519" y="711"/>
                  <a:pt x="1519" y="711"/>
                </a:cubicBezTo>
                <a:cubicBezTo>
                  <a:pt x="1520" y="713"/>
                  <a:pt x="1516" y="713"/>
                  <a:pt x="1518" y="715"/>
                </a:cubicBezTo>
                <a:cubicBezTo>
                  <a:pt x="1523" y="721"/>
                  <a:pt x="1523" y="721"/>
                  <a:pt x="1523" y="721"/>
                </a:cubicBezTo>
                <a:cubicBezTo>
                  <a:pt x="1524" y="722"/>
                  <a:pt x="1527" y="721"/>
                  <a:pt x="1528" y="723"/>
                </a:cubicBezTo>
                <a:cubicBezTo>
                  <a:pt x="1529" y="724"/>
                  <a:pt x="1529" y="725"/>
                  <a:pt x="1530" y="726"/>
                </a:cubicBezTo>
                <a:cubicBezTo>
                  <a:pt x="1533" y="729"/>
                  <a:pt x="1527" y="735"/>
                  <a:pt x="1530" y="738"/>
                </a:cubicBezTo>
                <a:cubicBezTo>
                  <a:pt x="1531" y="738"/>
                  <a:pt x="1532" y="736"/>
                  <a:pt x="1533" y="737"/>
                </a:cubicBezTo>
                <a:cubicBezTo>
                  <a:pt x="1536" y="739"/>
                  <a:pt x="1535" y="726"/>
                  <a:pt x="1537" y="728"/>
                </a:cubicBezTo>
                <a:cubicBezTo>
                  <a:pt x="1539" y="729"/>
                  <a:pt x="1542" y="733"/>
                  <a:pt x="1543" y="734"/>
                </a:cubicBezTo>
                <a:cubicBezTo>
                  <a:pt x="1545" y="735"/>
                  <a:pt x="1548" y="735"/>
                  <a:pt x="1550" y="737"/>
                </a:cubicBezTo>
                <a:cubicBezTo>
                  <a:pt x="1551" y="738"/>
                  <a:pt x="1554" y="738"/>
                  <a:pt x="1556" y="739"/>
                </a:cubicBezTo>
                <a:cubicBezTo>
                  <a:pt x="1557" y="740"/>
                  <a:pt x="1557" y="744"/>
                  <a:pt x="1558" y="745"/>
                </a:cubicBezTo>
                <a:cubicBezTo>
                  <a:pt x="1561" y="746"/>
                  <a:pt x="1564" y="745"/>
                  <a:pt x="1566" y="747"/>
                </a:cubicBezTo>
                <a:cubicBezTo>
                  <a:pt x="1570" y="749"/>
                  <a:pt x="1572" y="747"/>
                  <a:pt x="1575" y="749"/>
                </a:cubicBezTo>
                <a:cubicBezTo>
                  <a:pt x="1578" y="751"/>
                  <a:pt x="1583" y="753"/>
                  <a:pt x="1586" y="754"/>
                </a:cubicBezTo>
                <a:cubicBezTo>
                  <a:pt x="1589" y="756"/>
                  <a:pt x="1590" y="751"/>
                  <a:pt x="1593" y="752"/>
                </a:cubicBezTo>
                <a:cubicBezTo>
                  <a:pt x="1595" y="754"/>
                  <a:pt x="1608" y="753"/>
                  <a:pt x="1610" y="754"/>
                </a:cubicBezTo>
                <a:cubicBezTo>
                  <a:pt x="1613" y="756"/>
                  <a:pt x="1618" y="755"/>
                  <a:pt x="1621" y="756"/>
                </a:cubicBezTo>
                <a:close/>
                <a:moveTo>
                  <a:pt x="1639" y="658"/>
                </a:moveTo>
                <a:cubicBezTo>
                  <a:pt x="1642" y="661"/>
                  <a:pt x="1650" y="657"/>
                  <a:pt x="1650" y="658"/>
                </a:cubicBezTo>
                <a:cubicBezTo>
                  <a:pt x="1650" y="662"/>
                  <a:pt x="1655" y="657"/>
                  <a:pt x="1656" y="661"/>
                </a:cubicBezTo>
                <a:cubicBezTo>
                  <a:pt x="1657" y="663"/>
                  <a:pt x="1651" y="675"/>
                  <a:pt x="1655" y="675"/>
                </a:cubicBezTo>
                <a:cubicBezTo>
                  <a:pt x="1658" y="676"/>
                  <a:pt x="1663" y="674"/>
                  <a:pt x="1663" y="675"/>
                </a:cubicBezTo>
                <a:cubicBezTo>
                  <a:pt x="1664" y="676"/>
                  <a:pt x="1666" y="680"/>
                  <a:pt x="1667" y="681"/>
                </a:cubicBezTo>
                <a:cubicBezTo>
                  <a:pt x="1668" y="683"/>
                  <a:pt x="1670" y="683"/>
                  <a:pt x="1672" y="684"/>
                </a:cubicBezTo>
                <a:cubicBezTo>
                  <a:pt x="1673" y="685"/>
                  <a:pt x="1676" y="681"/>
                  <a:pt x="1678" y="682"/>
                </a:cubicBezTo>
                <a:cubicBezTo>
                  <a:pt x="1679" y="683"/>
                  <a:pt x="1682" y="678"/>
                  <a:pt x="1684" y="678"/>
                </a:cubicBezTo>
                <a:cubicBezTo>
                  <a:pt x="1687" y="678"/>
                  <a:pt x="1694" y="684"/>
                  <a:pt x="1697" y="682"/>
                </a:cubicBezTo>
                <a:cubicBezTo>
                  <a:pt x="1701" y="679"/>
                  <a:pt x="1691" y="678"/>
                  <a:pt x="1693" y="671"/>
                </a:cubicBezTo>
                <a:cubicBezTo>
                  <a:pt x="1694" y="670"/>
                  <a:pt x="1688" y="670"/>
                  <a:pt x="1689" y="668"/>
                </a:cubicBezTo>
                <a:cubicBezTo>
                  <a:pt x="1689" y="666"/>
                  <a:pt x="1685" y="663"/>
                  <a:pt x="1685" y="661"/>
                </a:cubicBezTo>
                <a:cubicBezTo>
                  <a:pt x="1685" y="659"/>
                  <a:pt x="1684" y="657"/>
                  <a:pt x="1684" y="654"/>
                </a:cubicBezTo>
                <a:cubicBezTo>
                  <a:pt x="1684" y="652"/>
                  <a:pt x="1680" y="651"/>
                  <a:pt x="1679" y="648"/>
                </a:cubicBezTo>
                <a:cubicBezTo>
                  <a:pt x="1679" y="645"/>
                  <a:pt x="1683" y="643"/>
                  <a:pt x="1682" y="640"/>
                </a:cubicBezTo>
                <a:cubicBezTo>
                  <a:pt x="1681" y="638"/>
                  <a:pt x="1682" y="635"/>
                  <a:pt x="1682" y="634"/>
                </a:cubicBezTo>
                <a:cubicBezTo>
                  <a:pt x="1681" y="632"/>
                  <a:pt x="1674" y="631"/>
                  <a:pt x="1673" y="630"/>
                </a:cubicBezTo>
                <a:cubicBezTo>
                  <a:pt x="1675" y="627"/>
                  <a:pt x="1675" y="627"/>
                  <a:pt x="1675" y="627"/>
                </a:cubicBezTo>
                <a:cubicBezTo>
                  <a:pt x="1675" y="623"/>
                  <a:pt x="1675" y="623"/>
                  <a:pt x="1675" y="623"/>
                </a:cubicBezTo>
                <a:cubicBezTo>
                  <a:pt x="1672" y="619"/>
                  <a:pt x="1672" y="619"/>
                  <a:pt x="1672" y="619"/>
                </a:cubicBezTo>
                <a:cubicBezTo>
                  <a:pt x="1671" y="618"/>
                  <a:pt x="1672" y="615"/>
                  <a:pt x="1670" y="614"/>
                </a:cubicBezTo>
                <a:cubicBezTo>
                  <a:pt x="1666" y="613"/>
                  <a:pt x="1649" y="616"/>
                  <a:pt x="1647" y="617"/>
                </a:cubicBezTo>
                <a:cubicBezTo>
                  <a:pt x="1645" y="618"/>
                  <a:pt x="1645" y="620"/>
                  <a:pt x="1643" y="622"/>
                </a:cubicBezTo>
                <a:cubicBezTo>
                  <a:pt x="1641" y="624"/>
                  <a:pt x="1649" y="624"/>
                  <a:pt x="1647" y="627"/>
                </a:cubicBezTo>
                <a:cubicBezTo>
                  <a:pt x="1646" y="629"/>
                  <a:pt x="1640" y="627"/>
                  <a:pt x="1639" y="629"/>
                </a:cubicBezTo>
                <a:cubicBezTo>
                  <a:pt x="1639" y="631"/>
                  <a:pt x="1644" y="640"/>
                  <a:pt x="1644" y="641"/>
                </a:cubicBezTo>
                <a:cubicBezTo>
                  <a:pt x="1644" y="643"/>
                  <a:pt x="1642" y="646"/>
                  <a:pt x="1642" y="647"/>
                </a:cubicBezTo>
                <a:cubicBezTo>
                  <a:pt x="1641" y="650"/>
                  <a:pt x="1637" y="657"/>
                  <a:pt x="1639" y="658"/>
                </a:cubicBezTo>
                <a:close/>
                <a:moveTo>
                  <a:pt x="808" y="60"/>
                </a:moveTo>
                <a:cubicBezTo>
                  <a:pt x="806" y="58"/>
                  <a:pt x="801" y="56"/>
                  <a:pt x="801" y="57"/>
                </a:cubicBezTo>
                <a:cubicBezTo>
                  <a:pt x="801" y="57"/>
                  <a:pt x="798" y="59"/>
                  <a:pt x="796" y="59"/>
                </a:cubicBezTo>
                <a:cubicBezTo>
                  <a:pt x="793" y="56"/>
                  <a:pt x="791" y="58"/>
                  <a:pt x="790" y="59"/>
                </a:cubicBezTo>
                <a:cubicBezTo>
                  <a:pt x="789" y="60"/>
                  <a:pt x="789" y="66"/>
                  <a:pt x="786" y="65"/>
                </a:cubicBezTo>
                <a:cubicBezTo>
                  <a:pt x="786" y="65"/>
                  <a:pt x="784" y="70"/>
                  <a:pt x="783" y="67"/>
                </a:cubicBezTo>
                <a:cubicBezTo>
                  <a:pt x="783" y="67"/>
                  <a:pt x="781" y="61"/>
                  <a:pt x="778" y="61"/>
                </a:cubicBezTo>
                <a:cubicBezTo>
                  <a:pt x="776" y="61"/>
                  <a:pt x="778" y="66"/>
                  <a:pt x="776" y="65"/>
                </a:cubicBezTo>
                <a:cubicBezTo>
                  <a:pt x="776" y="65"/>
                  <a:pt x="773" y="72"/>
                  <a:pt x="770" y="77"/>
                </a:cubicBezTo>
                <a:cubicBezTo>
                  <a:pt x="769" y="80"/>
                  <a:pt x="768" y="87"/>
                  <a:pt x="764" y="84"/>
                </a:cubicBezTo>
                <a:cubicBezTo>
                  <a:pt x="764" y="84"/>
                  <a:pt x="764" y="78"/>
                  <a:pt x="767" y="74"/>
                </a:cubicBezTo>
                <a:cubicBezTo>
                  <a:pt x="768" y="70"/>
                  <a:pt x="773" y="64"/>
                  <a:pt x="773" y="62"/>
                </a:cubicBezTo>
                <a:cubicBezTo>
                  <a:pt x="773" y="59"/>
                  <a:pt x="773" y="56"/>
                  <a:pt x="772" y="56"/>
                </a:cubicBezTo>
                <a:cubicBezTo>
                  <a:pt x="771" y="55"/>
                  <a:pt x="768" y="52"/>
                  <a:pt x="767" y="55"/>
                </a:cubicBezTo>
                <a:cubicBezTo>
                  <a:pt x="767" y="55"/>
                  <a:pt x="765" y="60"/>
                  <a:pt x="764" y="59"/>
                </a:cubicBezTo>
                <a:cubicBezTo>
                  <a:pt x="762" y="62"/>
                  <a:pt x="762" y="62"/>
                  <a:pt x="762" y="62"/>
                </a:cubicBezTo>
                <a:cubicBezTo>
                  <a:pt x="760" y="62"/>
                  <a:pt x="760" y="64"/>
                  <a:pt x="759" y="64"/>
                </a:cubicBezTo>
                <a:cubicBezTo>
                  <a:pt x="759" y="58"/>
                  <a:pt x="759" y="58"/>
                  <a:pt x="759" y="58"/>
                </a:cubicBezTo>
                <a:cubicBezTo>
                  <a:pt x="758" y="57"/>
                  <a:pt x="757" y="58"/>
                  <a:pt x="756" y="58"/>
                </a:cubicBezTo>
                <a:cubicBezTo>
                  <a:pt x="752" y="58"/>
                  <a:pt x="752" y="58"/>
                  <a:pt x="752" y="58"/>
                </a:cubicBezTo>
                <a:cubicBezTo>
                  <a:pt x="747" y="58"/>
                  <a:pt x="747" y="58"/>
                  <a:pt x="747" y="58"/>
                </a:cubicBezTo>
                <a:cubicBezTo>
                  <a:pt x="746" y="57"/>
                  <a:pt x="745" y="56"/>
                  <a:pt x="743" y="58"/>
                </a:cubicBezTo>
                <a:cubicBezTo>
                  <a:pt x="740" y="59"/>
                  <a:pt x="740" y="59"/>
                  <a:pt x="738" y="59"/>
                </a:cubicBezTo>
                <a:cubicBezTo>
                  <a:pt x="737" y="58"/>
                  <a:pt x="735" y="62"/>
                  <a:pt x="734" y="61"/>
                </a:cubicBezTo>
                <a:cubicBezTo>
                  <a:pt x="732" y="62"/>
                  <a:pt x="733" y="62"/>
                  <a:pt x="732" y="62"/>
                </a:cubicBezTo>
                <a:cubicBezTo>
                  <a:pt x="731" y="64"/>
                  <a:pt x="729" y="63"/>
                  <a:pt x="729" y="63"/>
                </a:cubicBezTo>
                <a:cubicBezTo>
                  <a:pt x="727" y="62"/>
                  <a:pt x="729" y="60"/>
                  <a:pt x="729" y="60"/>
                </a:cubicBezTo>
                <a:cubicBezTo>
                  <a:pt x="729" y="59"/>
                  <a:pt x="735" y="57"/>
                  <a:pt x="737" y="56"/>
                </a:cubicBezTo>
                <a:cubicBezTo>
                  <a:pt x="738" y="56"/>
                  <a:pt x="749" y="54"/>
                  <a:pt x="749" y="54"/>
                </a:cubicBezTo>
                <a:cubicBezTo>
                  <a:pt x="748" y="53"/>
                  <a:pt x="754" y="54"/>
                  <a:pt x="758" y="54"/>
                </a:cubicBezTo>
                <a:cubicBezTo>
                  <a:pt x="762" y="54"/>
                  <a:pt x="765" y="53"/>
                  <a:pt x="765" y="53"/>
                </a:cubicBezTo>
                <a:cubicBezTo>
                  <a:pt x="764" y="51"/>
                  <a:pt x="771" y="51"/>
                  <a:pt x="770" y="50"/>
                </a:cubicBezTo>
                <a:cubicBezTo>
                  <a:pt x="773" y="45"/>
                  <a:pt x="773" y="45"/>
                  <a:pt x="773" y="45"/>
                </a:cubicBezTo>
                <a:cubicBezTo>
                  <a:pt x="775" y="43"/>
                  <a:pt x="775" y="43"/>
                  <a:pt x="775" y="43"/>
                </a:cubicBezTo>
                <a:cubicBezTo>
                  <a:pt x="773" y="41"/>
                  <a:pt x="773" y="41"/>
                  <a:pt x="773" y="41"/>
                </a:cubicBezTo>
                <a:cubicBezTo>
                  <a:pt x="772" y="39"/>
                  <a:pt x="770" y="39"/>
                  <a:pt x="769" y="37"/>
                </a:cubicBezTo>
                <a:cubicBezTo>
                  <a:pt x="768" y="35"/>
                  <a:pt x="767" y="36"/>
                  <a:pt x="766" y="36"/>
                </a:cubicBezTo>
                <a:cubicBezTo>
                  <a:pt x="760" y="35"/>
                  <a:pt x="766" y="28"/>
                  <a:pt x="764" y="27"/>
                </a:cubicBezTo>
                <a:cubicBezTo>
                  <a:pt x="763" y="26"/>
                  <a:pt x="760" y="27"/>
                  <a:pt x="758" y="26"/>
                </a:cubicBezTo>
                <a:cubicBezTo>
                  <a:pt x="757" y="25"/>
                  <a:pt x="765" y="24"/>
                  <a:pt x="765" y="22"/>
                </a:cubicBezTo>
                <a:cubicBezTo>
                  <a:pt x="764" y="17"/>
                  <a:pt x="752" y="20"/>
                  <a:pt x="750" y="20"/>
                </a:cubicBezTo>
                <a:cubicBezTo>
                  <a:pt x="748" y="19"/>
                  <a:pt x="765" y="11"/>
                  <a:pt x="755" y="10"/>
                </a:cubicBezTo>
                <a:cubicBezTo>
                  <a:pt x="752" y="10"/>
                  <a:pt x="737" y="16"/>
                  <a:pt x="734" y="16"/>
                </a:cubicBezTo>
                <a:cubicBezTo>
                  <a:pt x="731" y="15"/>
                  <a:pt x="726" y="11"/>
                  <a:pt x="723" y="11"/>
                </a:cubicBezTo>
                <a:cubicBezTo>
                  <a:pt x="720" y="10"/>
                  <a:pt x="723" y="16"/>
                  <a:pt x="721" y="16"/>
                </a:cubicBezTo>
                <a:cubicBezTo>
                  <a:pt x="718" y="15"/>
                  <a:pt x="718" y="16"/>
                  <a:pt x="714" y="16"/>
                </a:cubicBezTo>
                <a:cubicBezTo>
                  <a:pt x="712" y="16"/>
                  <a:pt x="713" y="18"/>
                  <a:pt x="711" y="18"/>
                </a:cubicBezTo>
                <a:cubicBezTo>
                  <a:pt x="709" y="18"/>
                  <a:pt x="706" y="13"/>
                  <a:pt x="704" y="14"/>
                </a:cubicBezTo>
                <a:cubicBezTo>
                  <a:pt x="702" y="14"/>
                  <a:pt x="703" y="21"/>
                  <a:pt x="701" y="22"/>
                </a:cubicBezTo>
                <a:cubicBezTo>
                  <a:pt x="699" y="22"/>
                  <a:pt x="698" y="24"/>
                  <a:pt x="697" y="21"/>
                </a:cubicBezTo>
                <a:cubicBezTo>
                  <a:pt x="695" y="19"/>
                  <a:pt x="694" y="13"/>
                  <a:pt x="692" y="13"/>
                </a:cubicBezTo>
                <a:cubicBezTo>
                  <a:pt x="691" y="13"/>
                  <a:pt x="688" y="19"/>
                  <a:pt x="684" y="18"/>
                </a:cubicBezTo>
                <a:cubicBezTo>
                  <a:pt x="679" y="15"/>
                  <a:pt x="677" y="27"/>
                  <a:pt x="676" y="28"/>
                </a:cubicBezTo>
                <a:cubicBezTo>
                  <a:pt x="675" y="28"/>
                  <a:pt x="677" y="31"/>
                  <a:pt x="676" y="31"/>
                </a:cubicBezTo>
                <a:cubicBezTo>
                  <a:pt x="673" y="31"/>
                  <a:pt x="673" y="31"/>
                  <a:pt x="673" y="31"/>
                </a:cubicBezTo>
                <a:cubicBezTo>
                  <a:pt x="672" y="31"/>
                  <a:pt x="671" y="33"/>
                  <a:pt x="670" y="34"/>
                </a:cubicBezTo>
                <a:cubicBezTo>
                  <a:pt x="667" y="35"/>
                  <a:pt x="665" y="35"/>
                  <a:pt x="665" y="36"/>
                </a:cubicBezTo>
                <a:cubicBezTo>
                  <a:pt x="665" y="37"/>
                  <a:pt x="667" y="38"/>
                  <a:pt x="667" y="39"/>
                </a:cubicBezTo>
                <a:cubicBezTo>
                  <a:pt x="667" y="41"/>
                  <a:pt x="672" y="38"/>
                  <a:pt x="674" y="38"/>
                </a:cubicBezTo>
                <a:cubicBezTo>
                  <a:pt x="679" y="38"/>
                  <a:pt x="682" y="42"/>
                  <a:pt x="682" y="44"/>
                </a:cubicBezTo>
                <a:cubicBezTo>
                  <a:pt x="682" y="46"/>
                  <a:pt x="685" y="47"/>
                  <a:pt x="685" y="49"/>
                </a:cubicBezTo>
                <a:cubicBezTo>
                  <a:pt x="687" y="52"/>
                  <a:pt x="679" y="48"/>
                  <a:pt x="679" y="48"/>
                </a:cubicBezTo>
                <a:cubicBezTo>
                  <a:pt x="676" y="50"/>
                  <a:pt x="682" y="52"/>
                  <a:pt x="683" y="55"/>
                </a:cubicBezTo>
                <a:cubicBezTo>
                  <a:pt x="684" y="57"/>
                  <a:pt x="684" y="56"/>
                  <a:pt x="682" y="57"/>
                </a:cubicBezTo>
                <a:cubicBezTo>
                  <a:pt x="682" y="58"/>
                  <a:pt x="681" y="60"/>
                  <a:pt x="679" y="58"/>
                </a:cubicBezTo>
                <a:cubicBezTo>
                  <a:pt x="679" y="56"/>
                  <a:pt x="680" y="53"/>
                  <a:pt x="677" y="53"/>
                </a:cubicBezTo>
                <a:cubicBezTo>
                  <a:pt x="673" y="54"/>
                  <a:pt x="672" y="53"/>
                  <a:pt x="672" y="52"/>
                </a:cubicBezTo>
                <a:cubicBezTo>
                  <a:pt x="671" y="51"/>
                  <a:pt x="672" y="49"/>
                  <a:pt x="671" y="48"/>
                </a:cubicBezTo>
                <a:cubicBezTo>
                  <a:pt x="669" y="47"/>
                  <a:pt x="672" y="45"/>
                  <a:pt x="669" y="44"/>
                </a:cubicBezTo>
                <a:cubicBezTo>
                  <a:pt x="668" y="43"/>
                  <a:pt x="661" y="41"/>
                  <a:pt x="658" y="44"/>
                </a:cubicBezTo>
                <a:cubicBezTo>
                  <a:pt x="657" y="45"/>
                  <a:pt x="661" y="48"/>
                  <a:pt x="659" y="49"/>
                </a:cubicBezTo>
                <a:cubicBezTo>
                  <a:pt x="658" y="50"/>
                  <a:pt x="664" y="54"/>
                  <a:pt x="662" y="55"/>
                </a:cubicBezTo>
                <a:cubicBezTo>
                  <a:pt x="659" y="55"/>
                  <a:pt x="663" y="58"/>
                  <a:pt x="662" y="58"/>
                </a:cubicBezTo>
                <a:cubicBezTo>
                  <a:pt x="661" y="59"/>
                  <a:pt x="659" y="58"/>
                  <a:pt x="658" y="56"/>
                </a:cubicBezTo>
                <a:cubicBezTo>
                  <a:pt x="656" y="55"/>
                  <a:pt x="658" y="53"/>
                  <a:pt x="656" y="53"/>
                </a:cubicBezTo>
                <a:cubicBezTo>
                  <a:pt x="655" y="52"/>
                  <a:pt x="656" y="51"/>
                  <a:pt x="654" y="50"/>
                </a:cubicBezTo>
                <a:cubicBezTo>
                  <a:pt x="653" y="49"/>
                  <a:pt x="650" y="48"/>
                  <a:pt x="646" y="49"/>
                </a:cubicBezTo>
                <a:cubicBezTo>
                  <a:pt x="643" y="49"/>
                  <a:pt x="643" y="49"/>
                  <a:pt x="640" y="50"/>
                </a:cubicBezTo>
                <a:cubicBezTo>
                  <a:pt x="637" y="51"/>
                  <a:pt x="637" y="51"/>
                  <a:pt x="635" y="52"/>
                </a:cubicBezTo>
                <a:cubicBezTo>
                  <a:pt x="630" y="54"/>
                  <a:pt x="627" y="55"/>
                  <a:pt x="623" y="58"/>
                </a:cubicBezTo>
                <a:cubicBezTo>
                  <a:pt x="621" y="58"/>
                  <a:pt x="620" y="59"/>
                  <a:pt x="619" y="61"/>
                </a:cubicBezTo>
                <a:cubicBezTo>
                  <a:pt x="622" y="66"/>
                  <a:pt x="622" y="66"/>
                  <a:pt x="622" y="66"/>
                </a:cubicBezTo>
                <a:cubicBezTo>
                  <a:pt x="621" y="67"/>
                  <a:pt x="622" y="68"/>
                  <a:pt x="620" y="70"/>
                </a:cubicBezTo>
                <a:cubicBezTo>
                  <a:pt x="618" y="72"/>
                  <a:pt x="626" y="74"/>
                  <a:pt x="612" y="75"/>
                </a:cubicBezTo>
                <a:cubicBezTo>
                  <a:pt x="610" y="76"/>
                  <a:pt x="609" y="77"/>
                  <a:pt x="607" y="79"/>
                </a:cubicBezTo>
                <a:cubicBezTo>
                  <a:pt x="606" y="81"/>
                  <a:pt x="610" y="83"/>
                  <a:pt x="604" y="84"/>
                </a:cubicBezTo>
                <a:cubicBezTo>
                  <a:pt x="601" y="84"/>
                  <a:pt x="602" y="88"/>
                  <a:pt x="600" y="87"/>
                </a:cubicBezTo>
                <a:cubicBezTo>
                  <a:pt x="600" y="87"/>
                  <a:pt x="598" y="86"/>
                  <a:pt x="598" y="87"/>
                </a:cubicBezTo>
                <a:cubicBezTo>
                  <a:pt x="588" y="98"/>
                  <a:pt x="599" y="98"/>
                  <a:pt x="601" y="98"/>
                </a:cubicBezTo>
                <a:cubicBezTo>
                  <a:pt x="602" y="98"/>
                  <a:pt x="604" y="98"/>
                  <a:pt x="606" y="98"/>
                </a:cubicBezTo>
                <a:cubicBezTo>
                  <a:pt x="607" y="97"/>
                  <a:pt x="602" y="100"/>
                  <a:pt x="602" y="101"/>
                </a:cubicBezTo>
                <a:cubicBezTo>
                  <a:pt x="601" y="103"/>
                  <a:pt x="607" y="99"/>
                  <a:pt x="606" y="101"/>
                </a:cubicBezTo>
                <a:cubicBezTo>
                  <a:pt x="606" y="103"/>
                  <a:pt x="606" y="104"/>
                  <a:pt x="606" y="106"/>
                </a:cubicBezTo>
                <a:cubicBezTo>
                  <a:pt x="606" y="108"/>
                  <a:pt x="605" y="107"/>
                  <a:pt x="603" y="110"/>
                </a:cubicBezTo>
                <a:cubicBezTo>
                  <a:pt x="602" y="110"/>
                  <a:pt x="599" y="111"/>
                  <a:pt x="598" y="112"/>
                </a:cubicBezTo>
                <a:cubicBezTo>
                  <a:pt x="596" y="114"/>
                  <a:pt x="594" y="113"/>
                  <a:pt x="593" y="115"/>
                </a:cubicBezTo>
                <a:cubicBezTo>
                  <a:pt x="591" y="116"/>
                  <a:pt x="589" y="115"/>
                  <a:pt x="587" y="117"/>
                </a:cubicBezTo>
                <a:cubicBezTo>
                  <a:pt x="586" y="118"/>
                  <a:pt x="584" y="119"/>
                  <a:pt x="583" y="121"/>
                </a:cubicBezTo>
                <a:cubicBezTo>
                  <a:pt x="581" y="122"/>
                  <a:pt x="583" y="122"/>
                  <a:pt x="582" y="123"/>
                </a:cubicBezTo>
                <a:cubicBezTo>
                  <a:pt x="579" y="125"/>
                  <a:pt x="580" y="128"/>
                  <a:pt x="580" y="128"/>
                </a:cubicBezTo>
                <a:cubicBezTo>
                  <a:pt x="580" y="130"/>
                  <a:pt x="579" y="135"/>
                  <a:pt x="579" y="135"/>
                </a:cubicBezTo>
                <a:cubicBezTo>
                  <a:pt x="581" y="137"/>
                  <a:pt x="586" y="136"/>
                  <a:pt x="586" y="138"/>
                </a:cubicBezTo>
                <a:cubicBezTo>
                  <a:pt x="586" y="139"/>
                  <a:pt x="590" y="140"/>
                  <a:pt x="593" y="140"/>
                </a:cubicBezTo>
                <a:cubicBezTo>
                  <a:pt x="597" y="139"/>
                  <a:pt x="595" y="139"/>
                  <a:pt x="595" y="141"/>
                </a:cubicBezTo>
                <a:cubicBezTo>
                  <a:pt x="596" y="143"/>
                  <a:pt x="597" y="142"/>
                  <a:pt x="592" y="143"/>
                </a:cubicBezTo>
                <a:cubicBezTo>
                  <a:pt x="589" y="143"/>
                  <a:pt x="585" y="140"/>
                  <a:pt x="583" y="141"/>
                </a:cubicBezTo>
                <a:cubicBezTo>
                  <a:pt x="580" y="141"/>
                  <a:pt x="580" y="143"/>
                  <a:pt x="581" y="145"/>
                </a:cubicBezTo>
                <a:cubicBezTo>
                  <a:pt x="581" y="146"/>
                  <a:pt x="583" y="148"/>
                  <a:pt x="585" y="151"/>
                </a:cubicBezTo>
                <a:cubicBezTo>
                  <a:pt x="587" y="153"/>
                  <a:pt x="589" y="155"/>
                  <a:pt x="590" y="156"/>
                </a:cubicBezTo>
                <a:cubicBezTo>
                  <a:pt x="590" y="157"/>
                  <a:pt x="591" y="160"/>
                  <a:pt x="593" y="161"/>
                </a:cubicBezTo>
                <a:cubicBezTo>
                  <a:pt x="594" y="162"/>
                  <a:pt x="597" y="163"/>
                  <a:pt x="599" y="163"/>
                </a:cubicBezTo>
                <a:cubicBezTo>
                  <a:pt x="600" y="163"/>
                  <a:pt x="604" y="163"/>
                  <a:pt x="606" y="163"/>
                </a:cubicBezTo>
                <a:cubicBezTo>
                  <a:pt x="608" y="163"/>
                  <a:pt x="611" y="161"/>
                  <a:pt x="612" y="161"/>
                </a:cubicBezTo>
                <a:cubicBezTo>
                  <a:pt x="613" y="161"/>
                  <a:pt x="613" y="162"/>
                  <a:pt x="615" y="162"/>
                </a:cubicBezTo>
                <a:cubicBezTo>
                  <a:pt x="619" y="162"/>
                  <a:pt x="617" y="161"/>
                  <a:pt x="619" y="161"/>
                </a:cubicBezTo>
                <a:cubicBezTo>
                  <a:pt x="621" y="174"/>
                  <a:pt x="621" y="162"/>
                  <a:pt x="624" y="163"/>
                </a:cubicBezTo>
                <a:cubicBezTo>
                  <a:pt x="625" y="163"/>
                  <a:pt x="626" y="164"/>
                  <a:pt x="627" y="164"/>
                </a:cubicBezTo>
                <a:cubicBezTo>
                  <a:pt x="629" y="165"/>
                  <a:pt x="631" y="165"/>
                  <a:pt x="632" y="166"/>
                </a:cubicBezTo>
                <a:cubicBezTo>
                  <a:pt x="632" y="167"/>
                  <a:pt x="636" y="176"/>
                  <a:pt x="637" y="178"/>
                </a:cubicBezTo>
                <a:cubicBezTo>
                  <a:pt x="640" y="182"/>
                  <a:pt x="639" y="193"/>
                  <a:pt x="639" y="193"/>
                </a:cubicBezTo>
                <a:cubicBezTo>
                  <a:pt x="639" y="194"/>
                  <a:pt x="643" y="199"/>
                  <a:pt x="643" y="199"/>
                </a:cubicBezTo>
                <a:cubicBezTo>
                  <a:pt x="644" y="201"/>
                  <a:pt x="642" y="206"/>
                  <a:pt x="643" y="207"/>
                </a:cubicBezTo>
                <a:cubicBezTo>
                  <a:pt x="644" y="207"/>
                  <a:pt x="645" y="209"/>
                  <a:pt x="646" y="215"/>
                </a:cubicBezTo>
                <a:cubicBezTo>
                  <a:pt x="646" y="215"/>
                  <a:pt x="652" y="214"/>
                  <a:pt x="654" y="216"/>
                </a:cubicBezTo>
                <a:cubicBezTo>
                  <a:pt x="655" y="218"/>
                  <a:pt x="655" y="217"/>
                  <a:pt x="654" y="219"/>
                </a:cubicBezTo>
                <a:cubicBezTo>
                  <a:pt x="653" y="220"/>
                  <a:pt x="649" y="219"/>
                  <a:pt x="650" y="220"/>
                </a:cubicBezTo>
                <a:cubicBezTo>
                  <a:pt x="651" y="222"/>
                  <a:pt x="646" y="222"/>
                  <a:pt x="647" y="223"/>
                </a:cubicBezTo>
                <a:cubicBezTo>
                  <a:pt x="648" y="224"/>
                  <a:pt x="646" y="229"/>
                  <a:pt x="646" y="229"/>
                </a:cubicBezTo>
                <a:cubicBezTo>
                  <a:pt x="647" y="230"/>
                  <a:pt x="648" y="232"/>
                  <a:pt x="650" y="234"/>
                </a:cubicBezTo>
                <a:cubicBezTo>
                  <a:pt x="651" y="234"/>
                  <a:pt x="652" y="236"/>
                  <a:pt x="652" y="233"/>
                </a:cubicBezTo>
                <a:cubicBezTo>
                  <a:pt x="653" y="231"/>
                  <a:pt x="656" y="231"/>
                  <a:pt x="657" y="232"/>
                </a:cubicBezTo>
                <a:cubicBezTo>
                  <a:pt x="660" y="232"/>
                  <a:pt x="660" y="232"/>
                  <a:pt x="660" y="232"/>
                </a:cubicBezTo>
                <a:cubicBezTo>
                  <a:pt x="661" y="233"/>
                  <a:pt x="661" y="233"/>
                  <a:pt x="661" y="233"/>
                </a:cubicBezTo>
                <a:cubicBezTo>
                  <a:pt x="662" y="234"/>
                  <a:pt x="657" y="234"/>
                  <a:pt x="657" y="234"/>
                </a:cubicBezTo>
                <a:cubicBezTo>
                  <a:pt x="657" y="237"/>
                  <a:pt x="655" y="237"/>
                  <a:pt x="655" y="239"/>
                </a:cubicBezTo>
                <a:cubicBezTo>
                  <a:pt x="656" y="241"/>
                  <a:pt x="653" y="242"/>
                  <a:pt x="654" y="244"/>
                </a:cubicBezTo>
                <a:cubicBezTo>
                  <a:pt x="654" y="246"/>
                  <a:pt x="649" y="250"/>
                  <a:pt x="649" y="252"/>
                </a:cubicBezTo>
                <a:cubicBezTo>
                  <a:pt x="650" y="254"/>
                  <a:pt x="651" y="258"/>
                  <a:pt x="652" y="260"/>
                </a:cubicBezTo>
                <a:cubicBezTo>
                  <a:pt x="652" y="262"/>
                  <a:pt x="652" y="262"/>
                  <a:pt x="652" y="264"/>
                </a:cubicBezTo>
                <a:cubicBezTo>
                  <a:pt x="653" y="266"/>
                  <a:pt x="656" y="266"/>
                  <a:pt x="657" y="268"/>
                </a:cubicBezTo>
                <a:cubicBezTo>
                  <a:pt x="657" y="270"/>
                  <a:pt x="656" y="275"/>
                  <a:pt x="656" y="276"/>
                </a:cubicBezTo>
                <a:cubicBezTo>
                  <a:pt x="657" y="277"/>
                  <a:pt x="659" y="282"/>
                  <a:pt x="659" y="283"/>
                </a:cubicBezTo>
                <a:cubicBezTo>
                  <a:pt x="660" y="285"/>
                  <a:pt x="662" y="286"/>
                  <a:pt x="663" y="288"/>
                </a:cubicBezTo>
                <a:cubicBezTo>
                  <a:pt x="664" y="290"/>
                  <a:pt x="664" y="292"/>
                  <a:pt x="665" y="294"/>
                </a:cubicBezTo>
                <a:cubicBezTo>
                  <a:pt x="666" y="300"/>
                  <a:pt x="672" y="299"/>
                  <a:pt x="672" y="299"/>
                </a:cubicBezTo>
                <a:cubicBezTo>
                  <a:pt x="675" y="301"/>
                  <a:pt x="677" y="300"/>
                  <a:pt x="677" y="300"/>
                </a:cubicBezTo>
                <a:cubicBezTo>
                  <a:pt x="678" y="299"/>
                  <a:pt x="679" y="303"/>
                  <a:pt x="679" y="303"/>
                </a:cubicBezTo>
                <a:cubicBezTo>
                  <a:pt x="682" y="306"/>
                  <a:pt x="683" y="305"/>
                  <a:pt x="684" y="305"/>
                </a:cubicBezTo>
                <a:cubicBezTo>
                  <a:pt x="687" y="306"/>
                  <a:pt x="690" y="308"/>
                  <a:pt x="691" y="309"/>
                </a:cubicBezTo>
                <a:cubicBezTo>
                  <a:pt x="691" y="309"/>
                  <a:pt x="699" y="326"/>
                  <a:pt x="697" y="306"/>
                </a:cubicBezTo>
                <a:cubicBezTo>
                  <a:pt x="697" y="304"/>
                  <a:pt x="701" y="303"/>
                  <a:pt x="702" y="301"/>
                </a:cubicBezTo>
                <a:cubicBezTo>
                  <a:pt x="703" y="300"/>
                  <a:pt x="697" y="293"/>
                  <a:pt x="698" y="292"/>
                </a:cubicBezTo>
                <a:cubicBezTo>
                  <a:pt x="698" y="291"/>
                  <a:pt x="700" y="288"/>
                  <a:pt x="701" y="287"/>
                </a:cubicBezTo>
                <a:cubicBezTo>
                  <a:pt x="702" y="285"/>
                  <a:pt x="702" y="283"/>
                  <a:pt x="704" y="281"/>
                </a:cubicBezTo>
                <a:cubicBezTo>
                  <a:pt x="704" y="280"/>
                  <a:pt x="702" y="278"/>
                  <a:pt x="703" y="276"/>
                </a:cubicBezTo>
                <a:cubicBezTo>
                  <a:pt x="705" y="273"/>
                  <a:pt x="705" y="273"/>
                  <a:pt x="705" y="273"/>
                </a:cubicBezTo>
                <a:cubicBezTo>
                  <a:pt x="706" y="272"/>
                  <a:pt x="707" y="268"/>
                  <a:pt x="708" y="266"/>
                </a:cubicBezTo>
                <a:cubicBezTo>
                  <a:pt x="709" y="265"/>
                  <a:pt x="712" y="267"/>
                  <a:pt x="713" y="266"/>
                </a:cubicBezTo>
                <a:cubicBezTo>
                  <a:pt x="714" y="264"/>
                  <a:pt x="719" y="266"/>
                  <a:pt x="720" y="265"/>
                </a:cubicBezTo>
                <a:cubicBezTo>
                  <a:pt x="722" y="262"/>
                  <a:pt x="721" y="261"/>
                  <a:pt x="724" y="259"/>
                </a:cubicBezTo>
                <a:cubicBezTo>
                  <a:pt x="728" y="257"/>
                  <a:pt x="731" y="259"/>
                  <a:pt x="731" y="255"/>
                </a:cubicBezTo>
                <a:cubicBezTo>
                  <a:pt x="733" y="250"/>
                  <a:pt x="737" y="251"/>
                  <a:pt x="738" y="250"/>
                </a:cubicBezTo>
                <a:cubicBezTo>
                  <a:pt x="741" y="247"/>
                  <a:pt x="736" y="245"/>
                  <a:pt x="740" y="244"/>
                </a:cubicBezTo>
                <a:cubicBezTo>
                  <a:pt x="741" y="244"/>
                  <a:pt x="745" y="245"/>
                  <a:pt x="746" y="245"/>
                </a:cubicBezTo>
                <a:cubicBezTo>
                  <a:pt x="749" y="244"/>
                  <a:pt x="749" y="243"/>
                  <a:pt x="752" y="242"/>
                </a:cubicBezTo>
                <a:cubicBezTo>
                  <a:pt x="754" y="241"/>
                  <a:pt x="754" y="241"/>
                  <a:pt x="754" y="241"/>
                </a:cubicBezTo>
                <a:cubicBezTo>
                  <a:pt x="756" y="241"/>
                  <a:pt x="758" y="240"/>
                  <a:pt x="759" y="239"/>
                </a:cubicBezTo>
                <a:cubicBezTo>
                  <a:pt x="760" y="239"/>
                  <a:pt x="761" y="238"/>
                  <a:pt x="762" y="237"/>
                </a:cubicBezTo>
                <a:cubicBezTo>
                  <a:pt x="763" y="236"/>
                  <a:pt x="763" y="236"/>
                  <a:pt x="763" y="236"/>
                </a:cubicBezTo>
                <a:cubicBezTo>
                  <a:pt x="764" y="235"/>
                  <a:pt x="765" y="234"/>
                  <a:pt x="766" y="233"/>
                </a:cubicBezTo>
                <a:cubicBezTo>
                  <a:pt x="767" y="232"/>
                  <a:pt x="767" y="232"/>
                  <a:pt x="767" y="232"/>
                </a:cubicBezTo>
                <a:cubicBezTo>
                  <a:pt x="770" y="230"/>
                  <a:pt x="770" y="230"/>
                  <a:pt x="770" y="230"/>
                </a:cubicBezTo>
                <a:cubicBezTo>
                  <a:pt x="771" y="230"/>
                  <a:pt x="772" y="230"/>
                  <a:pt x="772" y="228"/>
                </a:cubicBezTo>
                <a:cubicBezTo>
                  <a:pt x="773" y="228"/>
                  <a:pt x="766" y="225"/>
                  <a:pt x="765" y="223"/>
                </a:cubicBezTo>
                <a:cubicBezTo>
                  <a:pt x="763" y="221"/>
                  <a:pt x="765" y="221"/>
                  <a:pt x="766" y="220"/>
                </a:cubicBezTo>
                <a:cubicBezTo>
                  <a:pt x="768" y="221"/>
                  <a:pt x="768" y="221"/>
                  <a:pt x="768" y="221"/>
                </a:cubicBezTo>
                <a:cubicBezTo>
                  <a:pt x="768" y="221"/>
                  <a:pt x="772" y="225"/>
                  <a:pt x="775" y="224"/>
                </a:cubicBezTo>
                <a:cubicBezTo>
                  <a:pt x="777" y="224"/>
                  <a:pt x="778" y="221"/>
                  <a:pt x="778" y="218"/>
                </a:cubicBezTo>
                <a:cubicBezTo>
                  <a:pt x="778" y="216"/>
                  <a:pt x="778" y="212"/>
                  <a:pt x="778" y="212"/>
                </a:cubicBezTo>
                <a:cubicBezTo>
                  <a:pt x="778" y="212"/>
                  <a:pt x="775" y="211"/>
                  <a:pt x="773" y="210"/>
                </a:cubicBezTo>
                <a:cubicBezTo>
                  <a:pt x="773" y="210"/>
                  <a:pt x="770" y="207"/>
                  <a:pt x="772" y="205"/>
                </a:cubicBezTo>
                <a:cubicBezTo>
                  <a:pt x="773" y="204"/>
                  <a:pt x="774" y="205"/>
                  <a:pt x="774" y="204"/>
                </a:cubicBezTo>
                <a:cubicBezTo>
                  <a:pt x="775" y="203"/>
                  <a:pt x="778" y="200"/>
                  <a:pt x="776" y="199"/>
                </a:cubicBezTo>
                <a:cubicBezTo>
                  <a:pt x="772" y="195"/>
                  <a:pt x="772" y="195"/>
                  <a:pt x="772" y="195"/>
                </a:cubicBezTo>
                <a:cubicBezTo>
                  <a:pt x="772" y="193"/>
                  <a:pt x="778" y="196"/>
                  <a:pt x="778" y="195"/>
                </a:cubicBezTo>
                <a:cubicBezTo>
                  <a:pt x="779" y="193"/>
                  <a:pt x="781" y="194"/>
                  <a:pt x="782" y="192"/>
                </a:cubicBezTo>
                <a:cubicBezTo>
                  <a:pt x="782" y="184"/>
                  <a:pt x="784" y="185"/>
                  <a:pt x="784" y="184"/>
                </a:cubicBezTo>
                <a:cubicBezTo>
                  <a:pt x="785" y="182"/>
                  <a:pt x="789" y="181"/>
                  <a:pt x="789" y="179"/>
                </a:cubicBezTo>
                <a:cubicBezTo>
                  <a:pt x="791" y="178"/>
                  <a:pt x="783" y="175"/>
                  <a:pt x="783" y="175"/>
                </a:cubicBezTo>
                <a:cubicBezTo>
                  <a:pt x="786" y="173"/>
                  <a:pt x="791" y="177"/>
                  <a:pt x="792" y="175"/>
                </a:cubicBezTo>
                <a:cubicBezTo>
                  <a:pt x="793" y="174"/>
                  <a:pt x="793" y="174"/>
                  <a:pt x="794" y="173"/>
                </a:cubicBezTo>
                <a:cubicBezTo>
                  <a:pt x="795" y="172"/>
                  <a:pt x="792" y="167"/>
                  <a:pt x="790" y="167"/>
                </a:cubicBezTo>
                <a:cubicBezTo>
                  <a:pt x="789" y="167"/>
                  <a:pt x="788" y="168"/>
                  <a:pt x="786" y="166"/>
                </a:cubicBezTo>
                <a:cubicBezTo>
                  <a:pt x="786" y="166"/>
                  <a:pt x="782" y="163"/>
                  <a:pt x="783" y="162"/>
                </a:cubicBezTo>
                <a:cubicBezTo>
                  <a:pt x="784" y="161"/>
                  <a:pt x="787" y="163"/>
                  <a:pt x="788" y="162"/>
                </a:cubicBezTo>
                <a:cubicBezTo>
                  <a:pt x="790" y="160"/>
                  <a:pt x="791" y="155"/>
                  <a:pt x="790" y="154"/>
                </a:cubicBezTo>
                <a:cubicBezTo>
                  <a:pt x="789" y="153"/>
                  <a:pt x="795" y="148"/>
                  <a:pt x="789" y="151"/>
                </a:cubicBezTo>
                <a:cubicBezTo>
                  <a:pt x="789" y="151"/>
                  <a:pt x="790" y="147"/>
                  <a:pt x="791" y="146"/>
                </a:cubicBezTo>
                <a:cubicBezTo>
                  <a:pt x="792" y="145"/>
                  <a:pt x="791" y="143"/>
                  <a:pt x="790" y="143"/>
                </a:cubicBezTo>
                <a:cubicBezTo>
                  <a:pt x="785" y="143"/>
                  <a:pt x="785" y="143"/>
                  <a:pt x="785" y="143"/>
                </a:cubicBezTo>
                <a:cubicBezTo>
                  <a:pt x="785" y="143"/>
                  <a:pt x="782" y="141"/>
                  <a:pt x="782" y="140"/>
                </a:cubicBezTo>
                <a:cubicBezTo>
                  <a:pt x="783" y="138"/>
                  <a:pt x="789" y="140"/>
                  <a:pt x="789" y="137"/>
                </a:cubicBezTo>
                <a:cubicBezTo>
                  <a:pt x="790" y="136"/>
                  <a:pt x="787" y="132"/>
                  <a:pt x="787" y="131"/>
                </a:cubicBezTo>
                <a:cubicBezTo>
                  <a:pt x="788" y="129"/>
                  <a:pt x="789" y="129"/>
                  <a:pt x="789" y="127"/>
                </a:cubicBezTo>
                <a:cubicBezTo>
                  <a:pt x="790" y="124"/>
                  <a:pt x="792" y="126"/>
                  <a:pt x="793" y="124"/>
                </a:cubicBezTo>
                <a:cubicBezTo>
                  <a:pt x="793" y="122"/>
                  <a:pt x="791" y="121"/>
                  <a:pt x="791" y="117"/>
                </a:cubicBezTo>
                <a:cubicBezTo>
                  <a:pt x="790" y="115"/>
                  <a:pt x="792" y="115"/>
                  <a:pt x="792" y="114"/>
                </a:cubicBezTo>
                <a:cubicBezTo>
                  <a:pt x="793" y="111"/>
                  <a:pt x="787" y="116"/>
                  <a:pt x="788" y="114"/>
                </a:cubicBezTo>
                <a:cubicBezTo>
                  <a:pt x="788" y="111"/>
                  <a:pt x="786" y="113"/>
                  <a:pt x="786" y="111"/>
                </a:cubicBezTo>
                <a:cubicBezTo>
                  <a:pt x="786" y="109"/>
                  <a:pt x="785" y="108"/>
                  <a:pt x="785" y="106"/>
                </a:cubicBezTo>
                <a:cubicBezTo>
                  <a:pt x="785" y="104"/>
                  <a:pt x="785" y="104"/>
                  <a:pt x="787" y="104"/>
                </a:cubicBezTo>
                <a:cubicBezTo>
                  <a:pt x="787" y="104"/>
                  <a:pt x="793" y="102"/>
                  <a:pt x="792" y="100"/>
                </a:cubicBezTo>
                <a:cubicBezTo>
                  <a:pt x="792" y="97"/>
                  <a:pt x="789" y="98"/>
                  <a:pt x="788" y="95"/>
                </a:cubicBezTo>
                <a:cubicBezTo>
                  <a:pt x="788" y="94"/>
                  <a:pt x="794" y="93"/>
                  <a:pt x="795" y="92"/>
                </a:cubicBezTo>
                <a:cubicBezTo>
                  <a:pt x="798" y="90"/>
                  <a:pt x="802" y="88"/>
                  <a:pt x="801" y="85"/>
                </a:cubicBezTo>
                <a:cubicBezTo>
                  <a:pt x="800" y="81"/>
                  <a:pt x="800" y="80"/>
                  <a:pt x="803" y="79"/>
                </a:cubicBezTo>
                <a:cubicBezTo>
                  <a:pt x="810" y="77"/>
                  <a:pt x="815" y="67"/>
                  <a:pt x="813" y="64"/>
                </a:cubicBezTo>
                <a:cubicBezTo>
                  <a:pt x="812" y="62"/>
                  <a:pt x="809" y="63"/>
                  <a:pt x="808" y="60"/>
                </a:cubicBezTo>
                <a:close/>
                <a:moveTo>
                  <a:pt x="1962" y="208"/>
                </a:moveTo>
                <a:cubicBezTo>
                  <a:pt x="1962" y="209"/>
                  <a:pt x="1961" y="210"/>
                  <a:pt x="1961" y="210"/>
                </a:cubicBezTo>
                <a:cubicBezTo>
                  <a:pt x="1962" y="210"/>
                  <a:pt x="1963" y="211"/>
                  <a:pt x="1963" y="211"/>
                </a:cubicBezTo>
                <a:cubicBezTo>
                  <a:pt x="1963" y="218"/>
                  <a:pt x="1974" y="215"/>
                  <a:pt x="1971" y="208"/>
                </a:cubicBezTo>
                <a:cubicBezTo>
                  <a:pt x="1970" y="204"/>
                  <a:pt x="1960" y="199"/>
                  <a:pt x="1961" y="208"/>
                </a:cubicBezTo>
                <a:lnTo>
                  <a:pt x="1962" y="208"/>
                </a:lnTo>
                <a:close/>
              </a:path>
            </a:pathLst>
          </a:custGeom>
          <a:solidFill>
            <a:schemeClr val="bg1">
              <a:lumMod val="90000"/>
            </a:schemeClr>
          </a:solidFill>
          <a:ln>
            <a:noFill/>
          </a:ln>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prstClr val="black"/>
              </a:solidFill>
              <a:latin typeface="Impact" panose="020B0806030902050204" pitchFamily="34" charset="0"/>
            </a:endParaRPr>
          </a:p>
        </p:txBody>
      </p:sp>
      <p:grpSp>
        <p:nvGrpSpPr>
          <p:cNvPr id="17" name="组合 16"/>
          <p:cNvGrpSpPr/>
          <p:nvPr/>
        </p:nvGrpSpPr>
        <p:grpSpPr>
          <a:xfrm>
            <a:off x="530067" y="491923"/>
            <a:ext cx="3821790" cy="635239"/>
            <a:chOff x="-3848339" y="207986"/>
            <a:chExt cx="3792087" cy="630301"/>
          </a:xfrm>
        </p:grpSpPr>
        <p:sp>
          <p:nvSpPr>
            <p:cNvPr id="18" name="Text Box 7"/>
            <p:cNvSpPr txBox="1">
              <a:spLocks noChangeArrowheads="1"/>
            </p:cNvSpPr>
            <p:nvPr/>
          </p:nvSpPr>
          <p:spPr bwMode="auto">
            <a:xfrm>
              <a:off x="-1826418" y="343215"/>
              <a:ext cx="1770166" cy="473706"/>
            </a:xfrm>
            <a:prstGeom prst="rect">
              <a:avLst/>
            </a:prstGeom>
            <a:noFill/>
            <a:ln w="9525">
              <a:noFill/>
              <a:miter lim="800000"/>
            </a:ln>
          </p:spPr>
          <p:txBody>
            <a:bodyPr wrap="none" lIns="46078" tIns="23040" rIns="46078" bIns="23040">
              <a:spAutoFit/>
            </a:bodyPr>
            <a:lstStyle/>
            <a:p>
              <a:pPr defTabSz="1096645"/>
              <a:r>
                <a:rPr lang="en-CA" sz="1400" b="1" spc="604" dirty="0" smtClean="0">
                  <a:solidFill>
                    <a:schemeClr val="bg1">
                      <a:lumMod val="65000"/>
                    </a:schemeClr>
                  </a:solidFill>
                  <a:latin typeface="造字工房悦黑演示版常规体" pitchFamily="50" charset="-122"/>
                  <a:ea typeface="造字工房悦黑演示版常规体" pitchFamily="50" charset="-122"/>
                  <a:cs typeface="Open Sans" panose="020B0606030504020204" pitchFamily="34" charset="0"/>
                </a:rPr>
                <a:t>MAJOR </a:t>
              </a:r>
            </a:p>
            <a:p>
              <a:pPr defTabSz="1096645"/>
              <a:r>
                <a:rPr lang="en-CA" sz="1400" b="1" spc="604" dirty="0" smtClean="0">
                  <a:solidFill>
                    <a:schemeClr val="bg1">
                      <a:lumMod val="65000"/>
                    </a:schemeClr>
                  </a:solidFill>
                  <a:latin typeface="造字工房悦黑演示版常规体" pitchFamily="50" charset="-122"/>
                  <a:ea typeface="造字工房悦黑演示版常规体" pitchFamily="50" charset="-122"/>
                  <a:cs typeface="Open Sans" panose="020B0606030504020204" pitchFamily="34" charset="0"/>
                </a:rPr>
                <a:t>CUSTOMERS</a:t>
              </a:r>
            </a:p>
          </p:txBody>
        </p:sp>
        <p:sp>
          <p:nvSpPr>
            <p:cNvPr id="19" name="矩形 18"/>
            <p:cNvSpPr/>
            <p:nvPr/>
          </p:nvSpPr>
          <p:spPr>
            <a:xfrm>
              <a:off x="-3848339" y="207986"/>
              <a:ext cx="1977362" cy="630301"/>
            </a:xfrm>
            <a:prstGeom prst="rect">
              <a:avLst/>
            </a:prstGeom>
          </p:spPr>
          <p:txBody>
            <a:bodyPr wrap="none">
              <a:spAutoFit/>
            </a:bodyPr>
            <a:lstStyle/>
            <a:p>
              <a:pPr algn="ctr" defTabSz="1096645"/>
              <a:r>
                <a:rPr lang="zh-CN" altLang="en-US" sz="3530" b="1" dirty="0" smtClean="0">
                  <a:latin typeface="微软雅黑" panose="020B0503020204020204" pitchFamily="34" charset="-122"/>
                  <a:ea typeface="微软雅黑" panose="020B0503020204020204" pitchFamily="34" charset="-122"/>
                  <a:cs typeface="Open Sans" panose="020B0606030504020204" pitchFamily="34" charset="0"/>
                </a:rPr>
                <a:t>主要客户</a:t>
              </a:r>
              <a:endParaRPr lang="en-CA" altLang="zh-CN" sz="3530" b="1" dirty="0">
                <a:latin typeface="微软雅黑" panose="020B0503020204020204" pitchFamily="34" charset="-122"/>
                <a:ea typeface="微软雅黑" panose="020B0503020204020204" pitchFamily="34" charset="-122"/>
                <a:cs typeface="Open Sans" panose="020B0606030504020204" pitchFamily="34" charset="0"/>
              </a:endParaRPr>
            </a:p>
          </p:txBody>
        </p:sp>
      </p:grpSp>
      <p:pic>
        <p:nvPicPr>
          <p:cNvPr id="21" name="图片 20"/>
          <p:cNvPicPr>
            <a:picLocks noChangeAspect="1"/>
          </p:cNvPicPr>
          <p:nvPr/>
        </p:nvPicPr>
        <p:blipFill rotWithShape="1">
          <a:blip r:embed="rId3"/>
          <a:srcRect r="91091" b="69426"/>
          <a:stretch>
            <a:fillRect/>
          </a:stretch>
        </p:blipFill>
        <p:spPr>
          <a:xfrm>
            <a:off x="3401" y="505087"/>
            <a:ext cx="348343" cy="548549"/>
          </a:xfrm>
          <a:prstGeom prst="rect">
            <a:avLst/>
          </a:prstGeom>
          <a:effectLst>
            <a:outerShdw blurRad="50800" dist="38100" dir="2700000" algn="tl" rotWithShape="0">
              <a:prstClr val="black">
                <a:alpha val="40000"/>
              </a:prstClr>
            </a:outerShdw>
          </a:effectLst>
        </p:spPr>
      </p:pic>
      <p:grpSp>
        <p:nvGrpSpPr>
          <p:cNvPr id="6" name="组合 5"/>
          <p:cNvGrpSpPr/>
          <p:nvPr/>
        </p:nvGrpSpPr>
        <p:grpSpPr>
          <a:xfrm>
            <a:off x="3958166" y="4854975"/>
            <a:ext cx="2169584" cy="1049866"/>
            <a:chOff x="4320116" y="4473975"/>
            <a:chExt cx="2169584" cy="1049866"/>
          </a:xfrm>
        </p:grpSpPr>
        <p:sp>
          <p:nvSpPr>
            <p:cNvPr id="7" name="Oval 13"/>
            <p:cNvSpPr>
              <a:spLocks noChangeArrowheads="1"/>
            </p:cNvSpPr>
            <p:nvPr/>
          </p:nvSpPr>
          <p:spPr bwMode="auto">
            <a:xfrm>
              <a:off x="6180667" y="4473975"/>
              <a:ext cx="309033" cy="309033"/>
            </a:xfrm>
            <a:prstGeom prst="ellipse">
              <a:avLst/>
            </a:prstGeom>
            <a:solidFill>
              <a:schemeClr val="accent2"/>
            </a:solidFill>
            <a:ln>
              <a:noFill/>
            </a:ln>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prstClr val="black"/>
                </a:solidFill>
                <a:latin typeface="Impact" panose="020B0806030902050204" pitchFamily="34" charset="0"/>
              </a:endParaRPr>
            </a:p>
          </p:txBody>
        </p:sp>
        <p:grpSp>
          <p:nvGrpSpPr>
            <p:cNvPr id="8" name="组合 7"/>
            <p:cNvGrpSpPr/>
            <p:nvPr/>
          </p:nvGrpSpPr>
          <p:grpSpPr>
            <a:xfrm>
              <a:off x="4320116" y="4736441"/>
              <a:ext cx="783167" cy="787400"/>
              <a:chOff x="2979738" y="3503613"/>
              <a:chExt cx="587375" cy="590550"/>
            </a:xfrm>
          </p:grpSpPr>
          <p:sp>
            <p:nvSpPr>
              <p:cNvPr id="9" name="Oval 15"/>
              <p:cNvSpPr>
                <a:spLocks noChangeArrowheads="1"/>
              </p:cNvSpPr>
              <p:nvPr/>
            </p:nvSpPr>
            <p:spPr bwMode="auto">
              <a:xfrm>
                <a:off x="2979738" y="3503613"/>
                <a:ext cx="587375" cy="590550"/>
              </a:xfrm>
              <a:prstGeom prst="ellipse">
                <a:avLst/>
              </a:prstGeom>
              <a:solidFill>
                <a:schemeClr val="accent2"/>
              </a:solidFill>
              <a:ln>
                <a:noFill/>
              </a:ln>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prstClr val="black"/>
                  </a:solidFill>
                  <a:latin typeface="Impact" panose="020B0806030902050204" pitchFamily="34" charset="0"/>
                </a:endParaRPr>
              </a:p>
            </p:txBody>
          </p:sp>
          <p:sp>
            <p:nvSpPr>
              <p:cNvPr id="10" name="矩形 9"/>
              <p:cNvSpPr/>
              <p:nvPr/>
            </p:nvSpPr>
            <p:spPr>
              <a:xfrm>
                <a:off x="2995506" y="3621310"/>
                <a:ext cx="494366" cy="315423"/>
              </a:xfrm>
              <a:prstGeom prst="rect">
                <a:avLst/>
              </a:prstGeom>
            </p:spPr>
            <p:txBody>
              <a:bodyPr wrap="none">
                <a:spAutoFit/>
              </a:bodyPr>
              <a:lstStyle/>
              <a:p>
                <a:pPr defTabSz="1218565" eaLnBrk="0" fontAlgn="base" hangingPunct="0">
                  <a:spcBef>
                    <a:spcPct val="0"/>
                  </a:spcBef>
                  <a:spcAft>
                    <a:spcPct val="0"/>
                  </a:spcAft>
                </a:pPr>
                <a:r>
                  <a:rPr lang="en-US" altLang="zh-CN" sz="2135" dirty="0">
                    <a:solidFill>
                      <a:prstClr val="white"/>
                    </a:solidFill>
                    <a:latin typeface="Impact" panose="020B0806030902050204" pitchFamily="34" charset="0"/>
                    <a:ea typeface="微软雅黑" panose="020B0503020204020204" pitchFamily="34" charset="-122"/>
                    <a:cs typeface="Arial" panose="020B0604020202020204" pitchFamily="34" charset="0"/>
                  </a:rPr>
                  <a:t>25%</a:t>
                </a:r>
                <a:endParaRPr lang="zh-CN" altLang="en-US" sz="2135" dirty="0">
                  <a:solidFill>
                    <a:prstClr val="white"/>
                  </a:solidFill>
                  <a:latin typeface="Impact" panose="020B0806030902050204" pitchFamily="34" charset="0"/>
                </a:endParaRPr>
              </a:p>
            </p:txBody>
          </p:sp>
        </p:grpSp>
      </p:grpSp>
      <p:grpSp>
        <p:nvGrpSpPr>
          <p:cNvPr id="11" name="组合 10"/>
          <p:cNvGrpSpPr/>
          <p:nvPr/>
        </p:nvGrpSpPr>
        <p:grpSpPr>
          <a:xfrm>
            <a:off x="6944783" y="1922978"/>
            <a:ext cx="3941354" cy="3037830"/>
            <a:chOff x="7306733" y="1541978"/>
            <a:chExt cx="3941354" cy="3037830"/>
          </a:xfrm>
        </p:grpSpPr>
        <p:grpSp>
          <p:nvGrpSpPr>
            <p:cNvPr id="12" name="组合 11"/>
            <p:cNvGrpSpPr/>
            <p:nvPr/>
          </p:nvGrpSpPr>
          <p:grpSpPr>
            <a:xfrm>
              <a:off x="7306733" y="1541978"/>
              <a:ext cx="3911598" cy="3037830"/>
              <a:chOff x="7306733" y="1541978"/>
              <a:chExt cx="3911598" cy="3037830"/>
            </a:xfrm>
          </p:grpSpPr>
          <p:grpSp>
            <p:nvGrpSpPr>
              <p:cNvPr id="14" name="组合 13"/>
              <p:cNvGrpSpPr/>
              <p:nvPr/>
            </p:nvGrpSpPr>
            <p:grpSpPr>
              <a:xfrm>
                <a:off x="7306733" y="2659991"/>
                <a:ext cx="1921933" cy="1919817"/>
                <a:chOff x="5219701" y="1946275"/>
                <a:chExt cx="1441450" cy="1439863"/>
              </a:xfrm>
            </p:grpSpPr>
            <p:sp>
              <p:nvSpPr>
                <p:cNvPr id="20" name="Oval 11"/>
                <p:cNvSpPr>
                  <a:spLocks noChangeArrowheads="1"/>
                </p:cNvSpPr>
                <p:nvPr/>
              </p:nvSpPr>
              <p:spPr bwMode="auto">
                <a:xfrm>
                  <a:off x="5219701" y="1946275"/>
                  <a:ext cx="1441450" cy="1439863"/>
                </a:xfrm>
                <a:prstGeom prst="ellipse">
                  <a:avLst/>
                </a:prstGeom>
                <a:solidFill>
                  <a:schemeClr val="tx2">
                    <a:alpha val="73000"/>
                  </a:schemeClr>
                </a:solidFill>
                <a:ln>
                  <a:noFill/>
                </a:ln>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prstClr val="black"/>
                    </a:solidFill>
                    <a:latin typeface="Impact" panose="020B0806030902050204" pitchFamily="34" charset="0"/>
                  </a:endParaRPr>
                </a:p>
              </p:txBody>
            </p:sp>
            <p:sp>
              <p:nvSpPr>
                <p:cNvPr id="22" name="文本框 21"/>
                <p:cNvSpPr txBox="1"/>
                <p:nvPr/>
              </p:nvSpPr>
              <p:spPr bwMode="auto">
                <a:xfrm>
                  <a:off x="5565488" y="2202494"/>
                  <a:ext cx="949295" cy="900247"/>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7570">
                    <a:lnSpc>
                      <a:spcPct val="120000"/>
                    </a:lnSpc>
                    <a:defRPr/>
                  </a:pPr>
                  <a:r>
                    <a:rPr lang="zh-CN" altLang="en-US" sz="1200" spc="300" dirty="0">
                      <a:solidFill>
                        <a:schemeClr val="tx1">
                          <a:lumMod val="95000"/>
                          <a:lumOff val="5000"/>
                        </a:schemeClr>
                      </a:solidFill>
                      <a:latin typeface="Impact" panose="020B0806030902050204" pitchFamily="34" charset="0"/>
                      <a:sym typeface="微软雅黑" panose="020B0503020204020204" pitchFamily="34" charset="-122"/>
                    </a:rPr>
                    <a:t>在此录入图表的描述说明，在此录入图表的描述说明。</a:t>
                  </a:r>
                </a:p>
              </p:txBody>
            </p:sp>
          </p:grpSp>
          <p:sp>
            <p:nvSpPr>
              <p:cNvPr id="15" name="矩形 14"/>
              <p:cNvSpPr/>
              <p:nvPr/>
            </p:nvSpPr>
            <p:spPr>
              <a:xfrm>
                <a:off x="9010480" y="1541978"/>
                <a:ext cx="716863" cy="461665"/>
              </a:xfrm>
              <a:prstGeom prst="rect">
                <a:avLst/>
              </a:prstGeom>
            </p:spPr>
            <p:txBody>
              <a:bodyPr wrap="none">
                <a:spAutoFit/>
              </a:bodyPr>
              <a:lstStyle/>
              <a:p>
                <a:pPr defTabSz="1218565" eaLnBrk="0" fontAlgn="base" hangingPunct="0">
                  <a:spcBef>
                    <a:spcPct val="0"/>
                  </a:spcBef>
                  <a:spcAft>
                    <a:spcPct val="0"/>
                  </a:spcAft>
                </a:pPr>
                <a:r>
                  <a:rPr lang="en-US" altLang="zh-CN" sz="2400" dirty="0">
                    <a:solidFill>
                      <a:prstClr val="black">
                        <a:lumMod val="90000"/>
                        <a:lumOff val="10000"/>
                      </a:prstClr>
                    </a:solidFill>
                    <a:latin typeface="Impact" panose="020B0806030902050204" pitchFamily="34" charset="0"/>
                    <a:ea typeface="微软雅黑" panose="020B0503020204020204" pitchFamily="34" charset="-122"/>
                    <a:cs typeface="Arial" panose="020B0604020202020204" pitchFamily="34" charset="0"/>
                  </a:rPr>
                  <a:t>48%</a:t>
                </a:r>
                <a:endParaRPr lang="zh-CN" altLang="en-US" sz="2400" dirty="0">
                  <a:solidFill>
                    <a:prstClr val="black">
                      <a:lumMod val="90000"/>
                      <a:lumOff val="10000"/>
                    </a:prstClr>
                  </a:solidFill>
                  <a:latin typeface="Impact" panose="020B0806030902050204" pitchFamily="34" charset="0"/>
                </a:endParaRPr>
              </a:p>
            </p:txBody>
          </p:sp>
          <p:sp>
            <p:nvSpPr>
              <p:cNvPr id="16" name="任意多边形 15"/>
              <p:cNvSpPr/>
              <p:nvPr/>
            </p:nvSpPr>
            <p:spPr>
              <a:xfrm>
                <a:off x="8617371" y="2035997"/>
                <a:ext cx="2600960" cy="426720"/>
              </a:xfrm>
              <a:custGeom>
                <a:avLst/>
                <a:gdLst>
                  <a:gd name="connsiteX0" fmla="*/ 0 w 1950720"/>
                  <a:gd name="connsiteY0" fmla="*/ 320040 h 320040"/>
                  <a:gd name="connsiteX1" fmla="*/ 320040 w 1950720"/>
                  <a:gd name="connsiteY1" fmla="*/ 0 h 320040"/>
                  <a:gd name="connsiteX2" fmla="*/ 1950720 w 1950720"/>
                  <a:gd name="connsiteY2" fmla="*/ 0 h 320040"/>
                </a:gdLst>
                <a:ahLst/>
                <a:cxnLst>
                  <a:cxn ang="0">
                    <a:pos x="connsiteX0" y="connsiteY0"/>
                  </a:cxn>
                  <a:cxn ang="0">
                    <a:pos x="connsiteX1" y="connsiteY1"/>
                  </a:cxn>
                  <a:cxn ang="0">
                    <a:pos x="connsiteX2" y="connsiteY2"/>
                  </a:cxn>
                </a:cxnLst>
                <a:rect l="l" t="t" r="r" b="b"/>
                <a:pathLst>
                  <a:path w="1950720" h="320040">
                    <a:moveTo>
                      <a:pt x="0" y="320040"/>
                    </a:moveTo>
                    <a:lnTo>
                      <a:pt x="320040" y="0"/>
                    </a:lnTo>
                    <a:lnTo>
                      <a:pt x="1950720" y="0"/>
                    </a:lnTo>
                  </a:path>
                </a:pathLst>
              </a:custGeom>
              <a:noFill/>
              <a:ln w="9525">
                <a:solidFill>
                  <a:schemeClr val="tx1">
                    <a:lumMod val="75000"/>
                    <a:lumOff val="25000"/>
                  </a:schemeClr>
                </a:solidFill>
                <a:prstDash val="dashDot"/>
                <a:headEnd type="oval"/>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eaLnBrk="0" fontAlgn="base" hangingPunct="0">
                  <a:spcBef>
                    <a:spcPct val="0"/>
                  </a:spcBef>
                  <a:spcAft>
                    <a:spcPct val="0"/>
                  </a:spcAft>
                </a:pPr>
                <a:endParaRPr lang="zh-CN" altLang="en-US" sz="2400">
                  <a:solidFill>
                    <a:prstClr val="white"/>
                  </a:solidFill>
                  <a:latin typeface="Impact" panose="020B0806030902050204" pitchFamily="34" charset="0"/>
                </a:endParaRPr>
              </a:p>
            </p:txBody>
          </p:sp>
        </p:grpSp>
        <p:sp>
          <p:nvSpPr>
            <p:cNvPr id="13" name="文本框 12"/>
            <p:cNvSpPr txBox="1"/>
            <p:nvPr/>
          </p:nvSpPr>
          <p:spPr bwMode="auto">
            <a:xfrm>
              <a:off x="8986983" y="2036416"/>
              <a:ext cx="2261104" cy="387798"/>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7570">
                <a:lnSpc>
                  <a:spcPct val="120000"/>
                </a:lnSpc>
                <a:defRPr/>
              </a:pPr>
              <a:r>
                <a:rPr lang="zh-CN" altLang="en-US" sz="800" spc="300" dirty="0">
                  <a:solidFill>
                    <a:schemeClr val="bg1">
                      <a:lumMod val="50000"/>
                    </a:schemeClr>
                  </a:solidFill>
                  <a:latin typeface="Impact" panose="020B0806030902050204" pitchFamily="34" charset="0"/>
                  <a:sym typeface="微软雅黑" panose="020B0503020204020204" pitchFamily="34" charset="-122"/>
                </a:rPr>
                <a:t>在此录入图表的描述说明，在此录入图表的描述说明。</a:t>
              </a:r>
            </a:p>
          </p:txBody>
        </p:sp>
      </p:grpSp>
      <p:grpSp>
        <p:nvGrpSpPr>
          <p:cNvPr id="23" name="组合 22"/>
          <p:cNvGrpSpPr/>
          <p:nvPr/>
        </p:nvGrpSpPr>
        <p:grpSpPr>
          <a:xfrm>
            <a:off x="1187913" y="3777168"/>
            <a:ext cx="3425574" cy="2116686"/>
            <a:chOff x="1549863" y="3396168"/>
            <a:chExt cx="3425574" cy="2116686"/>
          </a:xfrm>
        </p:grpSpPr>
        <p:grpSp>
          <p:nvGrpSpPr>
            <p:cNvPr id="24" name="组合 23"/>
            <p:cNvGrpSpPr/>
            <p:nvPr/>
          </p:nvGrpSpPr>
          <p:grpSpPr>
            <a:xfrm>
              <a:off x="3783753" y="3396168"/>
              <a:ext cx="1191684" cy="1193800"/>
              <a:chOff x="2219326" y="2643188"/>
              <a:chExt cx="893763" cy="895350"/>
            </a:xfrm>
          </p:grpSpPr>
          <p:sp>
            <p:nvSpPr>
              <p:cNvPr id="28" name="Oval 12"/>
              <p:cNvSpPr>
                <a:spLocks noChangeArrowheads="1"/>
              </p:cNvSpPr>
              <p:nvPr/>
            </p:nvSpPr>
            <p:spPr bwMode="auto">
              <a:xfrm>
                <a:off x="2219326" y="2643188"/>
                <a:ext cx="893763" cy="895350"/>
              </a:xfrm>
              <a:prstGeom prst="ellipse">
                <a:avLst/>
              </a:prstGeom>
              <a:solidFill>
                <a:srgbClr val="E95283"/>
              </a:solidFill>
              <a:ln>
                <a:noFill/>
              </a:ln>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prstClr val="black"/>
                  </a:solidFill>
                  <a:latin typeface="Impact" panose="020B0806030902050204" pitchFamily="34" charset="0"/>
                </a:endParaRPr>
              </a:p>
            </p:txBody>
          </p:sp>
          <p:sp>
            <p:nvSpPr>
              <p:cNvPr id="29" name="文本框 28"/>
              <p:cNvSpPr txBox="1"/>
              <p:nvPr/>
            </p:nvSpPr>
            <p:spPr bwMode="auto">
              <a:xfrm>
                <a:off x="2357468" y="2783927"/>
                <a:ext cx="755621" cy="623248"/>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7570">
                  <a:lnSpc>
                    <a:spcPct val="120000"/>
                  </a:lnSpc>
                  <a:defRPr/>
                </a:pPr>
                <a:r>
                  <a:rPr lang="zh-CN" altLang="en-US" sz="800" spc="300" dirty="0">
                    <a:solidFill>
                      <a:schemeClr val="tx1">
                        <a:lumMod val="95000"/>
                        <a:lumOff val="5000"/>
                      </a:schemeClr>
                    </a:solidFill>
                    <a:latin typeface="Impact" panose="020B0806030902050204" pitchFamily="34" charset="0"/>
                    <a:sym typeface="微软雅黑" panose="020B0503020204020204" pitchFamily="34" charset="-122"/>
                  </a:rPr>
                  <a:t>在此录入图表的描述说明，在此录入图表的描述说明。</a:t>
                </a:r>
              </a:p>
            </p:txBody>
          </p:sp>
        </p:grpSp>
        <p:sp>
          <p:nvSpPr>
            <p:cNvPr id="25" name="任意多边形 24"/>
            <p:cNvSpPr/>
            <p:nvPr/>
          </p:nvSpPr>
          <p:spPr>
            <a:xfrm>
              <a:off x="1667931" y="4647117"/>
              <a:ext cx="2428240" cy="492443"/>
            </a:xfrm>
            <a:custGeom>
              <a:avLst/>
              <a:gdLst>
                <a:gd name="connsiteX0" fmla="*/ 1630680 w 1630680"/>
                <a:gd name="connsiteY0" fmla="*/ 0 h 236220"/>
                <a:gd name="connsiteX1" fmla="*/ 1394460 w 1630680"/>
                <a:gd name="connsiteY1" fmla="*/ 236220 h 236220"/>
                <a:gd name="connsiteX2" fmla="*/ 0 w 1630680"/>
                <a:gd name="connsiteY2" fmla="*/ 236220 h 236220"/>
              </a:gdLst>
              <a:ahLst/>
              <a:cxnLst>
                <a:cxn ang="0">
                  <a:pos x="connsiteX0" y="connsiteY0"/>
                </a:cxn>
                <a:cxn ang="0">
                  <a:pos x="connsiteX1" y="connsiteY1"/>
                </a:cxn>
                <a:cxn ang="0">
                  <a:pos x="connsiteX2" y="connsiteY2"/>
                </a:cxn>
              </a:cxnLst>
              <a:rect l="l" t="t" r="r" b="b"/>
              <a:pathLst>
                <a:path w="1630680" h="236220">
                  <a:moveTo>
                    <a:pt x="1630680" y="0"/>
                  </a:moveTo>
                  <a:lnTo>
                    <a:pt x="1394460" y="236220"/>
                  </a:lnTo>
                  <a:lnTo>
                    <a:pt x="0" y="236220"/>
                  </a:lnTo>
                </a:path>
              </a:pathLst>
            </a:custGeom>
            <a:noFill/>
            <a:ln w="9525">
              <a:solidFill>
                <a:schemeClr val="tx1">
                  <a:lumMod val="75000"/>
                  <a:lumOff val="25000"/>
                </a:schemeClr>
              </a:solidFill>
              <a:prstDash val="lgDashDotDot"/>
              <a:headEnd type="oval"/>
              <a:tailEnd type="none"/>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noAutofit/>
            </a:bodyPr>
            <a:lstStyle/>
            <a:p>
              <a:pPr algn="ctr" defTabSz="1218565" eaLnBrk="0" fontAlgn="base" hangingPunct="0">
                <a:spcBef>
                  <a:spcPct val="0"/>
                </a:spcBef>
                <a:spcAft>
                  <a:spcPct val="0"/>
                </a:spcAft>
              </a:pPr>
              <a:endParaRPr lang="zh-CN" altLang="en-US" sz="2400">
                <a:solidFill>
                  <a:prstClr val="white"/>
                </a:solidFill>
                <a:latin typeface="Impact" panose="020B0806030902050204" pitchFamily="34" charset="0"/>
              </a:endParaRPr>
            </a:p>
          </p:txBody>
        </p:sp>
        <p:sp>
          <p:nvSpPr>
            <p:cNvPr id="26" name="矩形 25"/>
            <p:cNvSpPr/>
            <p:nvPr/>
          </p:nvSpPr>
          <p:spPr>
            <a:xfrm>
              <a:off x="2990971" y="4620458"/>
              <a:ext cx="716863" cy="461665"/>
            </a:xfrm>
            <a:prstGeom prst="rect">
              <a:avLst/>
            </a:prstGeom>
          </p:spPr>
          <p:txBody>
            <a:bodyPr wrap="none">
              <a:spAutoFit/>
            </a:bodyPr>
            <a:lstStyle/>
            <a:p>
              <a:pPr defTabSz="1218565" eaLnBrk="0" fontAlgn="base" hangingPunct="0">
                <a:spcBef>
                  <a:spcPct val="0"/>
                </a:spcBef>
                <a:spcAft>
                  <a:spcPct val="0"/>
                </a:spcAft>
              </a:pPr>
              <a:r>
                <a:rPr lang="en-US" altLang="zh-CN" sz="2400" dirty="0">
                  <a:solidFill>
                    <a:prstClr val="black">
                      <a:lumMod val="90000"/>
                      <a:lumOff val="10000"/>
                    </a:prstClr>
                  </a:solidFill>
                  <a:latin typeface="Impact" panose="020B0806030902050204" pitchFamily="34" charset="0"/>
                  <a:ea typeface="微软雅黑" panose="020B0503020204020204" pitchFamily="34" charset="-122"/>
                  <a:cs typeface="Arial" panose="020B0604020202020204" pitchFamily="34" charset="0"/>
                </a:rPr>
                <a:t>48%</a:t>
              </a:r>
              <a:endParaRPr lang="zh-CN" altLang="en-US" sz="2400" dirty="0">
                <a:solidFill>
                  <a:prstClr val="black">
                    <a:lumMod val="90000"/>
                    <a:lumOff val="10000"/>
                  </a:prstClr>
                </a:solidFill>
                <a:latin typeface="Impact" panose="020B0806030902050204" pitchFamily="34" charset="0"/>
              </a:endParaRPr>
            </a:p>
          </p:txBody>
        </p:sp>
        <p:sp>
          <p:nvSpPr>
            <p:cNvPr id="27" name="文本框 26"/>
            <p:cNvSpPr txBox="1"/>
            <p:nvPr/>
          </p:nvSpPr>
          <p:spPr bwMode="auto">
            <a:xfrm>
              <a:off x="1549863" y="5125056"/>
              <a:ext cx="2261104" cy="387798"/>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algn="r" defTabSz="877570">
                <a:lnSpc>
                  <a:spcPct val="120000"/>
                </a:lnSpc>
                <a:defRPr/>
              </a:pPr>
              <a:r>
                <a:rPr lang="zh-CN" altLang="en-US" sz="800" spc="300" dirty="0">
                  <a:solidFill>
                    <a:schemeClr val="bg1">
                      <a:lumMod val="50000"/>
                    </a:schemeClr>
                  </a:solidFill>
                  <a:latin typeface="Impact" panose="020B0806030902050204" pitchFamily="34" charset="0"/>
                  <a:sym typeface="微软雅黑" panose="020B0503020204020204" pitchFamily="34" charset="-122"/>
                </a:rPr>
                <a:t>在此录入图表的描述说明，在此录入图表的描述说明。</a:t>
              </a:r>
            </a:p>
          </p:txBody>
        </p:sp>
      </p:grpSp>
      <p:grpSp>
        <p:nvGrpSpPr>
          <p:cNvPr id="30" name="组合 29"/>
          <p:cNvGrpSpPr/>
          <p:nvPr/>
        </p:nvGrpSpPr>
        <p:grpSpPr>
          <a:xfrm>
            <a:off x="3900633" y="1801058"/>
            <a:ext cx="3524633" cy="3159750"/>
            <a:chOff x="4262583" y="1420058"/>
            <a:chExt cx="3524633" cy="3159750"/>
          </a:xfrm>
        </p:grpSpPr>
        <p:grpSp>
          <p:nvGrpSpPr>
            <p:cNvPr id="31" name="组合 30"/>
            <p:cNvGrpSpPr/>
            <p:nvPr/>
          </p:nvGrpSpPr>
          <p:grpSpPr>
            <a:xfrm>
              <a:off x="6438899" y="3229375"/>
              <a:ext cx="1348317" cy="1350433"/>
              <a:chOff x="4568826" y="2373313"/>
              <a:chExt cx="1011238" cy="1012825"/>
            </a:xfrm>
          </p:grpSpPr>
          <p:sp>
            <p:nvSpPr>
              <p:cNvPr id="35" name="Oval 14"/>
              <p:cNvSpPr>
                <a:spLocks noChangeArrowheads="1"/>
              </p:cNvSpPr>
              <p:nvPr/>
            </p:nvSpPr>
            <p:spPr bwMode="auto">
              <a:xfrm>
                <a:off x="4568826" y="2373313"/>
                <a:ext cx="1011238" cy="1012825"/>
              </a:xfrm>
              <a:prstGeom prst="ellipse">
                <a:avLst/>
              </a:prstGeom>
              <a:solidFill>
                <a:srgbClr val="F6ABA5"/>
              </a:solidFill>
              <a:ln>
                <a:noFill/>
              </a:ln>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prstClr val="black"/>
                  </a:solidFill>
                  <a:latin typeface="Impact" panose="020B0806030902050204" pitchFamily="34" charset="0"/>
                </a:endParaRPr>
              </a:p>
            </p:txBody>
          </p:sp>
          <p:sp>
            <p:nvSpPr>
              <p:cNvPr id="36" name="文本框 35"/>
              <p:cNvSpPr txBox="1"/>
              <p:nvPr/>
            </p:nvSpPr>
            <p:spPr bwMode="auto">
              <a:xfrm>
                <a:off x="4745992" y="2549771"/>
                <a:ext cx="755621" cy="623248"/>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7570">
                  <a:lnSpc>
                    <a:spcPct val="120000"/>
                  </a:lnSpc>
                  <a:defRPr/>
                </a:pPr>
                <a:r>
                  <a:rPr lang="zh-CN" altLang="en-US" sz="800" spc="300" dirty="0">
                    <a:solidFill>
                      <a:schemeClr val="tx1">
                        <a:lumMod val="95000"/>
                        <a:lumOff val="5000"/>
                      </a:schemeClr>
                    </a:solidFill>
                    <a:latin typeface="Impact" panose="020B0806030902050204" pitchFamily="34" charset="0"/>
                    <a:sym typeface="微软雅黑" panose="020B0503020204020204" pitchFamily="34" charset="-122"/>
                  </a:rPr>
                  <a:t>在此录入图表的描述说明，在此录入图表的描述说明。</a:t>
                </a:r>
              </a:p>
            </p:txBody>
          </p:sp>
        </p:grpSp>
        <p:sp>
          <p:nvSpPr>
            <p:cNvPr id="32" name="任意多边形 31"/>
            <p:cNvSpPr/>
            <p:nvPr/>
          </p:nvSpPr>
          <p:spPr>
            <a:xfrm>
              <a:off x="4390811" y="1944557"/>
              <a:ext cx="2489200" cy="1066800"/>
            </a:xfrm>
            <a:custGeom>
              <a:avLst/>
              <a:gdLst>
                <a:gd name="connsiteX0" fmla="*/ 1866900 w 1866900"/>
                <a:gd name="connsiteY0" fmla="*/ 800100 h 800100"/>
                <a:gd name="connsiteX1" fmla="*/ 1569720 w 1866900"/>
                <a:gd name="connsiteY1" fmla="*/ 0 h 800100"/>
                <a:gd name="connsiteX2" fmla="*/ 0 w 1866900"/>
                <a:gd name="connsiteY2" fmla="*/ 0 h 800100"/>
              </a:gdLst>
              <a:ahLst/>
              <a:cxnLst>
                <a:cxn ang="0">
                  <a:pos x="connsiteX0" y="connsiteY0"/>
                </a:cxn>
                <a:cxn ang="0">
                  <a:pos x="connsiteX1" y="connsiteY1"/>
                </a:cxn>
                <a:cxn ang="0">
                  <a:pos x="connsiteX2" y="connsiteY2"/>
                </a:cxn>
              </a:cxnLst>
              <a:rect l="l" t="t" r="r" b="b"/>
              <a:pathLst>
                <a:path w="1866900" h="800100">
                  <a:moveTo>
                    <a:pt x="1866900" y="800100"/>
                  </a:moveTo>
                  <a:lnTo>
                    <a:pt x="1569720" y="0"/>
                  </a:lnTo>
                  <a:lnTo>
                    <a:pt x="0" y="0"/>
                  </a:lnTo>
                </a:path>
              </a:pathLst>
            </a:custGeom>
            <a:noFill/>
            <a:ln w="9525">
              <a:solidFill>
                <a:schemeClr val="tx1">
                  <a:lumMod val="75000"/>
                  <a:lumOff val="25000"/>
                </a:schemeClr>
              </a:solidFill>
              <a:prstDash val="dashDot"/>
              <a:headEnd type="oval"/>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eaLnBrk="0" fontAlgn="base" hangingPunct="0">
                <a:spcBef>
                  <a:spcPct val="0"/>
                </a:spcBef>
                <a:spcAft>
                  <a:spcPct val="0"/>
                </a:spcAft>
              </a:pPr>
              <a:endParaRPr lang="zh-CN" altLang="en-US" sz="2400">
                <a:solidFill>
                  <a:prstClr val="white"/>
                </a:solidFill>
                <a:latin typeface="Impact" panose="020B0806030902050204" pitchFamily="34" charset="0"/>
              </a:endParaRPr>
            </a:p>
          </p:txBody>
        </p:sp>
        <p:sp>
          <p:nvSpPr>
            <p:cNvPr id="33" name="矩形 32"/>
            <p:cNvSpPr/>
            <p:nvPr/>
          </p:nvSpPr>
          <p:spPr>
            <a:xfrm>
              <a:off x="5703691" y="1420058"/>
              <a:ext cx="716863" cy="461665"/>
            </a:xfrm>
            <a:prstGeom prst="rect">
              <a:avLst/>
            </a:prstGeom>
          </p:spPr>
          <p:txBody>
            <a:bodyPr wrap="none">
              <a:spAutoFit/>
            </a:bodyPr>
            <a:lstStyle/>
            <a:p>
              <a:pPr defTabSz="1218565" eaLnBrk="0" fontAlgn="base" hangingPunct="0">
                <a:spcBef>
                  <a:spcPct val="0"/>
                </a:spcBef>
                <a:spcAft>
                  <a:spcPct val="0"/>
                </a:spcAft>
              </a:pPr>
              <a:r>
                <a:rPr lang="en-US" altLang="zh-CN" sz="2400" dirty="0">
                  <a:solidFill>
                    <a:prstClr val="black">
                      <a:lumMod val="90000"/>
                      <a:lumOff val="10000"/>
                    </a:prstClr>
                  </a:solidFill>
                  <a:latin typeface="Impact" panose="020B0806030902050204" pitchFamily="34" charset="0"/>
                  <a:ea typeface="微软雅黑" panose="020B0503020204020204" pitchFamily="34" charset="-122"/>
                  <a:cs typeface="Arial" panose="020B0604020202020204" pitchFamily="34" charset="0"/>
                </a:rPr>
                <a:t>48%</a:t>
              </a:r>
              <a:endParaRPr lang="zh-CN" altLang="en-US" sz="2400" dirty="0">
                <a:solidFill>
                  <a:prstClr val="black">
                    <a:lumMod val="90000"/>
                    <a:lumOff val="10000"/>
                  </a:prstClr>
                </a:solidFill>
                <a:latin typeface="Impact" panose="020B0806030902050204" pitchFamily="34" charset="0"/>
              </a:endParaRPr>
            </a:p>
          </p:txBody>
        </p:sp>
        <p:sp>
          <p:nvSpPr>
            <p:cNvPr id="34" name="文本框 33"/>
            <p:cNvSpPr txBox="1"/>
            <p:nvPr/>
          </p:nvSpPr>
          <p:spPr bwMode="auto">
            <a:xfrm>
              <a:off x="4262583" y="1924656"/>
              <a:ext cx="2261104" cy="387798"/>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algn="r" defTabSz="877570">
                <a:lnSpc>
                  <a:spcPct val="120000"/>
                </a:lnSpc>
                <a:defRPr/>
              </a:pPr>
              <a:r>
                <a:rPr lang="zh-CN" altLang="en-US" sz="800" spc="300" dirty="0">
                  <a:solidFill>
                    <a:schemeClr val="bg1">
                      <a:lumMod val="50000"/>
                    </a:schemeClr>
                  </a:solidFill>
                  <a:latin typeface="Impact" panose="020B0806030902050204" pitchFamily="34" charset="0"/>
                  <a:sym typeface="微软雅黑" panose="020B0503020204020204" pitchFamily="34" charset="-122"/>
                </a:rPr>
                <a:t>在此录入图表的描述说明，在此录入图表的描述说明。</a:t>
              </a:r>
            </a:p>
          </p:txBody>
        </p:sp>
      </p:gr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left)">
                                      <p:cBhvr>
                                        <p:cTn id="7" dur="500"/>
                                        <p:tgtEl>
                                          <p:spTgt spid="2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wipe(left)">
                                      <p:cBhvr>
                                        <p:cTn id="11" dur="500"/>
                                        <p:tgtEl>
                                          <p:spTgt spid="17"/>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23"/>
                                        </p:tgtEl>
                                        <p:attrNameLst>
                                          <p:attrName>style.visibility</p:attrName>
                                        </p:attrNameLst>
                                      </p:cBhvr>
                                      <p:to>
                                        <p:strVal val="visible"/>
                                      </p:to>
                                    </p:set>
                                    <p:animEffect transition="in" filter="wipe(up)">
                                      <p:cBhvr>
                                        <p:cTn id="15" dur="500"/>
                                        <p:tgtEl>
                                          <p:spTgt spid="23"/>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500"/>
                                        <p:tgtEl>
                                          <p:spTgt spid="6"/>
                                        </p:tgtEl>
                                      </p:cBhvr>
                                    </p:animEffect>
                                  </p:childTnLst>
                                </p:cTn>
                              </p:par>
                            </p:childTnLst>
                          </p:cTn>
                        </p:par>
                        <p:par>
                          <p:cTn id="20" fill="hold">
                            <p:stCondLst>
                              <p:cond delay="2000"/>
                            </p:stCondLst>
                            <p:childTnLst>
                              <p:par>
                                <p:cTn id="21" presetID="22" presetClass="entr" presetSubtype="4" fill="hold" nodeType="afterEffect">
                                  <p:stCondLst>
                                    <p:cond delay="0"/>
                                  </p:stCondLst>
                                  <p:childTnLst>
                                    <p:set>
                                      <p:cBhvr>
                                        <p:cTn id="22" dur="1" fill="hold">
                                          <p:stCondLst>
                                            <p:cond delay="0"/>
                                          </p:stCondLst>
                                        </p:cTn>
                                        <p:tgtEl>
                                          <p:spTgt spid="30"/>
                                        </p:tgtEl>
                                        <p:attrNameLst>
                                          <p:attrName>style.visibility</p:attrName>
                                        </p:attrNameLst>
                                      </p:cBhvr>
                                      <p:to>
                                        <p:strVal val="visible"/>
                                      </p:to>
                                    </p:set>
                                    <p:animEffect transition="in" filter="wipe(down)">
                                      <p:cBhvr>
                                        <p:cTn id="23" dur="500"/>
                                        <p:tgtEl>
                                          <p:spTgt spid="30"/>
                                        </p:tgtEl>
                                      </p:cBhvr>
                                    </p:animEffect>
                                  </p:childTnLst>
                                </p:cTn>
                              </p:par>
                            </p:childTnLst>
                          </p:cTn>
                        </p:par>
                        <p:par>
                          <p:cTn id="24" fill="hold">
                            <p:stCondLst>
                              <p:cond delay="2500"/>
                            </p:stCondLst>
                            <p:childTnLst>
                              <p:par>
                                <p:cTn id="25" presetID="22" presetClass="entr" presetSubtype="4" fill="hold" nodeType="after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wipe(down)">
                                      <p:cBhvr>
                                        <p:cTn id="27" dur="500"/>
                                        <p:tgtEl>
                                          <p:spTgt spid="11"/>
                                        </p:tgtEl>
                                      </p:cBhvr>
                                    </p:animEffect>
                                  </p:childTnLst>
                                </p:cTn>
                              </p:par>
                            </p:childTnLst>
                          </p:cTn>
                        </p:par>
                        <p:par>
                          <p:cTn id="28" fill="hold">
                            <p:stCondLst>
                              <p:cond delay="3000"/>
                            </p:stCondLst>
                            <p:childTnLst>
                              <p:par>
                                <p:cTn id="29" presetID="22" presetClass="entr" presetSubtype="4" fill="hold" grpId="0" nodeType="afterEffect">
                                  <p:stCondLst>
                                    <p:cond delay="0"/>
                                  </p:stCondLst>
                                  <p:childTnLst>
                                    <p:set>
                                      <p:cBhvr>
                                        <p:cTn id="30" dur="1" fill="hold">
                                          <p:stCondLst>
                                            <p:cond delay="0"/>
                                          </p:stCondLst>
                                        </p:cTn>
                                        <p:tgtEl>
                                          <p:spTgt spid="37"/>
                                        </p:tgtEl>
                                        <p:attrNameLst>
                                          <p:attrName>style.visibility</p:attrName>
                                        </p:attrNameLst>
                                      </p:cBhvr>
                                      <p:to>
                                        <p:strVal val="visible"/>
                                      </p:to>
                                    </p:set>
                                    <p:animEffect transition="in" filter="wipe(down)">
                                      <p:cBhvr>
                                        <p:cTn id="31"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组合 16"/>
          <p:cNvGrpSpPr/>
          <p:nvPr/>
        </p:nvGrpSpPr>
        <p:grpSpPr>
          <a:xfrm>
            <a:off x="530067" y="491923"/>
            <a:ext cx="4320260" cy="635239"/>
            <a:chOff x="-3848339" y="207986"/>
            <a:chExt cx="4286682" cy="630301"/>
          </a:xfrm>
        </p:grpSpPr>
        <p:sp>
          <p:nvSpPr>
            <p:cNvPr id="18" name="Text Box 7"/>
            <p:cNvSpPr txBox="1">
              <a:spLocks noChangeArrowheads="1"/>
            </p:cNvSpPr>
            <p:nvPr/>
          </p:nvSpPr>
          <p:spPr bwMode="auto">
            <a:xfrm>
              <a:off x="-1826418" y="343215"/>
              <a:ext cx="2264761" cy="473706"/>
            </a:xfrm>
            <a:prstGeom prst="rect">
              <a:avLst/>
            </a:prstGeom>
            <a:noFill/>
            <a:ln w="9525">
              <a:noFill/>
              <a:miter lim="800000"/>
            </a:ln>
          </p:spPr>
          <p:txBody>
            <a:bodyPr wrap="none" lIns="46078" tIns="23040" rIns="46078" bIns="23040">
              <a:spAutoFit/>
            </a:bodyPr>
            <a:lstStyle/>
            <a:p>
              <a:pPr defTabSz="1096645"/>
              <a:r>
                <a:rPr lang="en-CA" sz="1400" b="1" spc="604" dirty="0" smtClean="0">
                  <a:solidFill>
                    <a:schemeClr val="bg1">
                      <a:lumMod val="65000"/>
                    </a:schemeClr>
                  </a:solidFill>
                  <a:latin typeface="造字工房悦黑演示版常规体" pitchFamily="50" charset="-122"/>
                  <a:ea typeface="造字工房悦黑演示版常规体" pitchFamily="50" charset="-122"/>
                  <a:cs typeface="Open Sans" panose="020B0606030504020204" pitchFamily="34" charset="0"/>
                </a:rPr>
                <a:t>DEVELOPMENT </a:t>
              </a:r>
            </a:p>
            <a:p>
              <a:pPr defTabSz="1096645"/>
              <a:r>
                <a:rPr lang="en-CA" sz="1400" b="1" spc="604" dirty="0" smtClean="0">
                  <a:solidFill>
                    <a:schemeClr val="bg1">
                      <a:lumMod val="65000"/>
                    </a:schemeClr>
                  </a:solidFill>
                  <a:latin typeface="造字工房悦黑演示版常规体" pitchFamily="50" charset="-122"/>
                  <a:ea typeface="造字工房悦黑演示版常规体" pitchFamily="50" charset="-122"/>
                  <a:cs typeface="Open Sans" panose="020B0606030504020204" pitchFamily="34" charset="0"/>
                </a:rPr>
                <a:t>COURSE</a:t>
              </a:r>
            </a:p>
          </p:txBody>
        </p:sp>
        <p:sp>
          <p:nvSpPr>
            <p:cNvPr id="19" name="矩形 18"/>
            <p:cNvSpPr/>
            <p:nvPr/>
          </p:nvSpPr>
          <p:spPr>
            <a:xfrm>
              <a:off x="-3848339" y="207986"/>
              <a:ext cx="1977362" cy="630301"/>
            </a:xfrm>
            <a:prstGeom prst="rect">
              <a:avLst/>
            </a:prstGeom>
          </p:spPr>
          <p:txBody>
            <a:bodyPr wrap="none">
              <a:spAutoFit/>
            </a:bodyPr>
            <a:lstStyle/>
            <a:p>
              <a:pPr algn="ctr" defTabSz="1096645"/>
              <a:r>
                <a:rPr lang="zh-CN" altLang="en-US" sz="3530" b="1" dirty="0" smtClean="0">
                  <a:latin typeface="微软雅黑" panose="020B0503020204020204" pitchFamily="34" charset="-122"/>
                  <a:ea typeface="微软雅黑" panose="020B0503020204020204" pitchFamily="34" charset="-122"/>
                  <a:cs typeface="Open Sans" panose="020B0606030504020204" pitchFamily="34" charset="0"/>
                </a:rPr>
                <a:t>发展历程</a:t>
              </a:r>
              <a:endParaRPr lang="en-CA" altLang="zh-CN" sz="3530" b="1" dirty="0">
                <a:latin typeface="微软雅黑" panose="020B0503020204020204" pitchFamily="34" charset="-122"/>
                <a:ea typeface="微软雅黑" panose="020B0503020204020204" pitchFamily="34" charset="-122"/>
                <a:cs typeface="Open Sans" panose="020B0606030504020204" pitchFamily="34" charset="0"/>
              </a:endParaRPr>
            </a:p>
          </p:txBody>
        </p:sp>
      </p:grpSp>
      <p:pic>
        <p:nvPicPr>
          <p:cNvPr id="21" name="图片 20"/>
          <p:cNvPicPr>
            <a:picLocks noChangeAspect="1"/>
          </p:cNvPicPr>
          <p:nvPr/>
        </p:nvPicPr>
        <p:blipFill rotWithShape="1">
          <a:blip r:embed="rId3"/>
          <a:srcRect r="91091" b="69426"/>
          <a:stretch>
            <a:fillRect/>
          </a:stretch>
        </p:blipFill>
        <p:spPr>
          <a:xfrm>
            <a:off x="3401" y="505087"/>
            <a:ext cx="348343" cy="548549"/>
          </a:xfrm>
          <a:prstGeom prst="rect">
            <a:avLst/>
          </a:prstGeom>
          <a:effectLst>
            <a:outerShdw blurRad="50800" dist="38100" dir="2700000" algn="tl" rotWithShape="0">
              <a:prstClr val="black">
                <a:alpha val="40000"/>
              </a:prstClr>
            </a:outerShdw>
          </a:effectLst>
        </p:spPr>
      </p:pic>
      <p:grpSp>
        <p:nvGrpSpPr>
          <p:cNvPr id="6" name="组合 5"/>
          <p:cNvGrpSpPr/>
          <p:nvPr/>
        </p:nvGrpSpPr>
        <p:grpSpPr>
          <a:xfrm>
            <a:off x="1194797" y="5200654"/>
            <a:ext cx="2965724" cy="655328"/>
            <a:chOff x="1121522" y="3624266"/>
            <a:chExt cx="2224293" cy="491496"/>
          </a:xfrm>
        </p:grpSpPr>
        <p:sp>
          <p:nvSpPr>
            <p:cNvPr id="7" name="文本框 69"/>
            <p:cNvSpPr txBox="1">
              <a:spLocks noChangeArrowheads="1"/>
            </p:cNvSpPr>
            <p:nvPr/>
          </p:nvSpPr>
          <p:spPr bwMode="auto">
            <a:xfrm>
              <a:off x="1124698" y="3624266"/>
              <a:ext cx="1709461" cy="2308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400" b="1" dirty="0">
                  <a:latin typeface="微软雅黑" panose="020B0503020204020204" pitchFamily="34" charset="-122"/>
                  <a:ea typeface="微软雅黑" panose="020B0503020204020204" pitchFamily="34" charset="-122"/>
                  <a:cs typeface="Lato Regular"/>
                </a:rPr>
                <a:t>在此添加标题</a:t>
              </a:r>
              <a:endParaRPr lang="id-ID" altLang="zh-CN" sz="1400" b="1" dirty="0">
                <a:latin typeface="微软雅黑" panose="020B0503020204020204" pitchFamily="34" charset="-122"/>
                <a:ea typeface="微软雅黑" panose="020B0503020204020204" pitchFamily="34" charset="-122"/>
                <a:cs typeface="Lato Regular"/>
              </a:endParaRPr>
            </a:p>
          </p:txBody>
        </p:sp>
        <p:sp>
          <p:nvSpPr>
            <p:cNvPr id="8" name="矩形 7"/>
            <p:cNvSpPr/>
            <p:nvPr/>
          </p:nvSpPr>
          <p:spPr>
            <a:xfrm>
              <a:off x="1121522" y="3824914"/>
              <a:ext cx="2224293" cy="290848"/>
            </a:xfrm>
            <a:prstGeom prst="rect">
              <a:avLst/>
            </a:prstGeom>
          </p:spPr>
          <p:txBody>
            <a:bodyPr wrap="square">
              <a:spAutoFit/>
            </a:bodyPr>
            <a:lstStyle/>
            <a:p>
              <a:pPr defTabSz="877570">
                <a:lnSpc>
                  <a:spcPct val="120000"/>
                </a:lnSpc>
                <a:defRPr/>
              </a:pPr>
              <a:r>
                <a:rPr lang="zh-CN" altLang="en-US" sz="800" spc="3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在此录入图表的描述说明，在此录入图表的描述说明。</a:t>
              </a:r>
            </a:p>
          </p:txBody>
        </p:sp>
      </p:grpSp>
      <p:grpSp>
        <p:nvGrpSpPr>
          <p:cNvPr id="9" name="组合 8"/>
          <p:cNvGrpSpPr/>
          <p:nvPr/>
        </p:nvGrpSpPr>
        <p:grpSpPr>
          <a:xfrm>
            <a:off x="4903197" y="5200654"/>
            <a:ext cx="2965724" cy="655328"/>
            <a:chOff x="1121522" y="3624266"/>
            <a:chExt cx="2224293" cy="491496"/>
          </a:xfrm>
        </p:grpSpPr>
        <p:sp>
          <p:nvSpPr>
            <p:cNvPr id="10" name="文本框 69"/>
            <p:cNvSpPr txBox="1">
              <a:spLocks noChangeArrowheads="1"/>
            </p:cNvSpPr>
            <p:nvPr/>
          </p:nvSpPr>
          <p:spPr bwMode="auto">
            <a:xfrm>
              <a:off x="1124698" y="3624266"/>
              <a:ext cx="1709461" cy="2308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400" b="1" dirty="0">
                  <a:latin typeface="微软雅黑" panose="020B0503020204020204" pitchFamily="34" charset="-122"/>
                  <a:ea typeface="微软雅黑" panose="020B0503020204020204" pitchFamily="34" charset="-122"/>
                  <a:cs typeface="Lato Regular"/>
                </a:rPr>
                <a:t>在此添加标题</a:t>
              </a:r>
              <a:endParaRPr lang="id-ID" altLang="zh-CN" sz="1400" b="1" dirty="0">
                <a:latin typeface="微软雅黑" panose="020B0503020204020204" pitchFamily="34" charset="-122"/>
                <a:ea typeface="微软雅黑" panose="020B0503020204020204" pitchFamily="34" charset="-122"/>
                <a:cs typeface="Lato Regular"/>
              </a:endParaRPr>
            </a:p>
          </p:txBody>
        </p:sp>
        <p:sp>
          <p:nvSpPr>
            <p:cNvPr id="11" name="矩形 10"/>
            <p:cNvSpPr/>
            <p:nvPr/>
          </p:nvSpPr>
          <p:spPr>
            <a:xfrm>
              <a:off x="1121522" y="3824914"/>
              <a:ext cx="2224293" cy="290848"/>
            </a:xfrm>
            <a:prstGeom prst="rect">
              <a:avLst/>
            </a:prstGeom>
          </p:spPr>
          <p:txBody>
            <a:bodyPr wrap="square">
              <a:spAutoFit/>
            </a:bodyPr>
            <a:lstStyle/>
            <a:p>
              <a:pPr defTabSz="877570">
                <a:lnSpc>
                  <a:spcPct val="120000"/>
                </a:lnSpc>
                <a:defRPr/>
              </a:pPr>
              <a:r>
                <a:rPr lang="zh-CN" altLang="en-US" sz="800" spc="3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在此录入图表的描述说明，在此录入图表的描述说明。</a:t>
              </a:r>
            </a:p>
          </p:txBody>
        </p:sp>
      </p:grpSp>
      <p:grpSp>
        <p:nvGrpSpPr>
          <p:cNvPr id="12" name="组合 11"/>
          <p:cNvGrpSpPr/>
          <p:nvPr/>
        </p:nvGrpSpPr>
        <p:grpSpPr>
          <a:xfrm>
            <a:off x="8560797" y="5200657"/>
            <a:ext cx="2965724" cy="642827"/>
            <a:chOff x="1121522" y="3624266"/>
            <a:chExt cx="2224293" cy="482120"/>
          </a:xfrm>
        </p:grpSpPr>
        <p:sp>
          <p:nvSpPr>
            <p:cNvPr id="13" name="文本框 69"/>
            <p:cNvSpPr txBox="1">
              <a:spLocks noChangeArrowheads="1"/>
            </p:cNvSpPr>
            <p:nvPr/>
          </p:nvSpPr>
          <p:spPr bwMode="auto">
            <a:xfrm>
              <a:off x="1124698" y="3624266"/>
              <a:ext cx="1709461" cy="2308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400" b="1" dirty="0">
                  <a:latin typeface="微软雅黑" panose="020B0503020204020204" pitchFamily="34" charset="-122"/>
                  <a:ea typeface="微软雅黑" panose="020B0503020204020204" pitchFamily="34" charset="-122"/>
                  <a:cs typeface="Lato Regular"/>
                </a:rPr>
                <a:t>在此添加标题</a:t>
              </a:r>
              <a:endParaRPr lang="id-ID" altLang="zh-CN" sz="1400" b="1" dirty="0">
                <a:latin typeface="微软雅黑" panose="020B0503020204020204" pitchFamily="34" charset="-122"/>
                <a:ea typeface="微软雅黑" panose="020B0503020204020204" pitchFamily="34" charset="-122"/>
                <a:cs typeface="Lato Regular"/>
              </a:endParaRPr>
            </a:p>
          </p:txBody>
        </p:sp>
        <p:sp>
          <p:nvSpPr>
            <p:cNvPr id="14" name="矩形 13"/>
            <p:cNvSpPr/>
            <p:nvPr/>
          </p:nvSpPr>
          <p:spPr>
            <a:xfrm>
              <a:off x="1121522" y="3824914"/>
              <a:ext cx="2224293" cy="281472"/>
            </a:xfrm>
            <a:prstGeom prst="rect">
              <a:avLst/>
            </a:prstGeom>
          </p:spPr>
          <p:txBody>
            <a:bodyPr wrap="square">
              <a:spAutoFit/>
            </a:bodyPr>
            <a:lstStyle/>
            <a:p>
              <a:pPr defTabSz="877570">
                <a:lnSpc>
                  <a:spcPct val="120000"/>
                </a:lnSpc>
                <a:defRPr/>
              </a:pPr>
              <a:r>
                <a:rPr lang="zh-CN" altLang="en-US" sz="800" spc="3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在此录入图表的描述说明，在此录入图表的描述说明。</a:t>
              </a:r>
            </a:p>
          </p:txBody>
        </p:sp>
      </p:grpSp>
      <p:grpSp>
        <p:nvGrpSpPr>
          <p:cNvPr id="15" name="组合 14"/>
          <p:cNvGrpSpPr/>
          <p:nvPr/>
        </p:nvGrpSpPr>
        <p:grpSpPr>
          <a:xfrm>
            <a:off x="1335746" y="2182359"/>
            <a:ext cx="9363785" cy="2180206"/>
            <a:chOff x="1335746" y="2233159"/>
            <a:chExt cx="9363785" cy="2180206"/>
          </a:xfrm>
        </p:grpSpPr>
        <p:sp>
          <p:nvSpPr>
            <p:cNvPr id="16" name="Freeform 5"/>
            <p:cNvSpPr/>
            <p:nvPr/>
          </p:nvSpPr>
          <p:spPr bwMode="auto">
            <a:xfrm>
              <a:off x="1335746" y="2233159"/>
              <a:ext cx="1616785" cy="1386051"/>
            </a:xfrm>
            <a:custGeom>
              <a:avLst/>
              <a:gdLst>
                <a:gd name="T0" fmla="*/ 247 w 988"/>
                <a:gd name="T1" fmla="*/ 847 h 847"/>
                <a:gd name="T2" fmla="*/ 0 w 988"/>
                <a:gd name="T3" fmla="*/ 424 h 847"/>
                <a:gd name="T4" fmla="*/ 247 w 988"/>
                <a:gd name="T5" fmla="*/ 0 h 847"/>
                <a:gd name="T6" fmla="*/ 741 w 988"/>
                <a:gd name="T7" fmla="*/ 0 h 847"/>
                <a:gd name="T8" fmla="*/ 988 w 988"/>
                <a:gd name="T9" fmla="*/ 424 h 847"/>
                <a:gd name="T10" fmla="*/ 741 w 988"/>
                <a:gd name="T11" fmla="*/ 847 h 847"/>
                <a:gd name="T12" fmla="*/ 247 w 988"/>
                <a:gd name="T13" fmla="*/ 847 h 847"/>
              </a:gdLst>
              <a:ahLst/>
              <a:cxnLst>
                <a:cxn ang="0">
                  <a:pos x="T0" y="T1"/>
                </a:cxn>
                <a:cxn ang="0">
                  <a:pos x="T2" y="T3"/>
                </a:cxn>
                <a:cxn ang="0">
                  <a:pos x="T4" y="T5"/>
                </a:cxn>
                <a:cxn ang="0">
                  <a:pos x="T6" y="T7"/>
                </a:cxn>
                <a:cxn ang="0">
                  <a:pos x="T8" y="T9"/>
                </a:cxn>
                <a:cxn ang="0">
                  <a:pos x="T10" y="T11"/>
                </a:cxn>
                <a:cxn ang="0">
                  <a:pos x="T12" y="T13"/>
                </a:cxn>
              </a:cxnLst>
              <a:rect l="0" t="0" r="r" b="b"/>
              <a:pathLst>
                <a:path w="988" h="847">
                  <a:moveTo>
                    <a:pt x="247" y="847"/>
                  </a:moveTo>
                  <a:lnTo>
                    <a:pt x="0" y="424"/>
                  </a:lnTo>
                  <a:lnTo>
                    <a:pt x="247" y="0"/>
                  </a:lnTo>
                  <a:lnTo>
                    <a:pt x="741" y="0"/>
                  </a:lnTo>
                  <a:lnTo>
                    <a:pt x="988" y="424"/>
                  </a:lnTo>
                  <a:lnTo>
                    <a:pt x="741" y="847"/>
                  </a:lnTo>
                  <a:lnTo>
                    <a:pt x="247" y="847"/>
                  </a:lnTo>
                  <a:close/>
                </a:path>
              </a:pathLst>
            </a:custGeom>
            <a:solidFill>
              <a:schemeClr val="tx2"/>
            </a:solidFill>
            <a:ln>
              <a:noFill/>
            </a:ln>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prstClr val="black"/>
                </a:solidFill>
              </a:endParaRPr>
            </a:p>
          </p:txBody>
        </p:sp>
        <p:sp>
          <p:nvSpPr>
            <p:cNvPr id="20" name="Freeform 6"/>
            <p:cNvSpPr/>
            <p:nvPr/>
          </p:nvSpPr>
          <p:spPr bwMode="auto">
            <a:xfrm>
              <a:off x="6512344" y="2233159"/>
              <a:ext cx="1616785" cy="1386051"/>
            </a:xfrm>
            <a:custGeom>
              <a:avLst/>
              <a:gdLst>
                <a:gd name="T0" fmla="*/ 247 w 988"/>
                <a:gd name="T1" fmla="*/ 847 h 847"/>
                <a:gd name="T2" fmla="*/ 0 w 988"/>
                <a:gd name="T3" fmla="*/ 424 h 847"/>
                <a:gd name="T4" fmla="*/ 247 w 988"/>
                <a:gd name="T5" fmla="*/ 0 h 847"/>
                <a:gd name="T6" fmla="*/ 742 w 988"/>
                <a:gd name="T7" fmla="*/ 0 h 847"/>
                <a:gd name="T8" fmla="*/ 988 w 988"/>
                <a:gd name="T9" fmla="*/ 424 h 847"/>
                <a:gd name="T10" fmla="*/ 742 w 988"/>
                <a:gd name="T11" fmla="*/ 847 h 847"/>
                <a:gd name="T12" fmla="*/ 247 w 988"/>
                <a:gd name="T13" fmla="*/ 847 h 847"/>
              </a:gdLst>
              <a:ahLst/>
              <a:cxnLst>
                <a:cxn ang="0">
                  <a:pos x="T0" y="T1"/>
                </a:cxn>
                <a:cxn ang="0">
                  <a:pos x="T2" y="T3"/>
                </a:cxn>
                <a:cxn ang="0">
                  <a:pos x="T4" y="T5"/>
                </a:cxn>
                <a:cxn ang="0">
                  <a:pos x="T6" y="T7"/>
                </a:cxn>
                <a:cxn ang="0">
                  <a:pos x="T8" y="T9"/>
                </a:cxn>
                <a:cxn ang="0">
                  <a:pos x="T10" y="T11"/>
                </a:cxn>
                <a:cxn ang="0">
                  <a:pos x="T12" y="T13"/>
                </a:cxn>
              </a:cxnLst>
              <a:rect l="0" t="0" r="r" b="b"/>
              <a:pathLst>
                <a:path w="988" h="847">
                  <a:moveTo>
                    <a:pt x="247" y="847"/>
                  </a:moveTo>
                  <a:lnTo>
                    <a:pt x="0" y="424"/>
                  </a:lnTo>
                  <a:lnTo>
                    <a:pt x="247" y="0"/>
                  </a:lnTo>
                  <a:lnTo>
                    <a:pt x="742" y="0"/>
                  </a:lnTo>
                  <a:lnTo>
                    <a:pt x="988" y="424"/>
                  </a:lnTo>
                  <a:lnTo>
                    <a:pt x="742" y="847"/>
                  </a:lnTo>
                  <a:lnTo>
                    <a:pt x="247" y="847"/>
                  </a:lnTo>
                  <a:close/>
                </a:path>
              </a:pathLst>
            </a:custGeom>
            <a:solidFill>
              <a:schemeClr val="accent2"/>
            </a:solidFill>
            <a:ln>
              <a:noFill/>
            </a:ln>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prstClr val="black"/>
                </a:solidFill>
              </a:endParaRPr>
            </a:p>
          </p:txBody>
        </p:sp>
        <p:sp>
          <p:nvSpPr>
            <p:cNvPr id="22" name="Freeform 7"/>
            <p:cNvSpPr/>
            <p:nvPr/>
          </p:nvSpPr>
          <p:spPr bwMode="auto">
            <a:xfrm>
              <a:off x="9082746" y="2233159"/>
              <a:ext cx="1616785" cy="1384415"/>
            </a:xfrm>
            <a:custGeom>
              <a:avLst/>
              <a:gdLst>
                <a:gd name="T0" fmla="*/ 247 w 988"/>
                <a:gd name="T1" fmla="*/ 846 h 846"/>
                <a:gd name="T2" fmla="*/ 0 w 988"/>
                <a:gd name="T3" fmla="*/ 423 h 846"/>
                <a:gd name="T4" fmla="*/ 247 w 988"/>
                <a:gd name="T5" fmla="*/ 0 h 846"/>
                <a:gd name="T6" fmla="*/ 741 w 988"/>
                <a:gd name="T7" fmla="*/ 0 h 846"/>
                <a:gd name="T8" fmla="*/ 988 w 988"/>
                <a:gd name="T9" fmla="*/ 423 h 846"/>
                <a:gd name="T10" fmla="*/ 741 w 988"/>
                <a:gd name="T11" fmla="*/ 846 h 846"/>
                <a:gd name="T12" fmla="*/ 247 w 988"/>
                <a:gd name="T13" fmla="*/ 846 h 846"/>
              </a:gdLst>
              <a:ahLst/>
              <a:cxnLst>
                <a:cxn ang="0">
                  <a:pos x="T0" y="T1"/>
                </a:cxn>
                <a:cxn ang="0">
                  <a:pos x="T2" y="T3"/>
                </a:cxn>
                <a:cxn ang="0">
                  <a:pos x="T4" y="T5"/>
                </a:cxn>
                <a:cxn ang="0">
                  <a:pos x="T6" y="T7"/>
                </a:cxn>
                <a:cxn ang="0">
                  <a:pos x="T8" y="T9"/>
                </a:cxn>
                <a:cxn ang="0">
                  <a:pos x="T10" y="T11"/>
                </a:cxn>
                <a:cxn ang="0">
                  <a:pos x="T12" y="T13"/>
                </a:cxn>
              </a:cxnLst>
              <a:rect l="0" t="0" r="r" b="b"/>
              <a:pathLst>
                <a:path w="988" h="846">
                  <a:moveTo>
                    <a:pt x="247" y="846"/>
                  </a:moveTo>
                  <a:lnTo>
                    <a:pt x="0" y="423"/>
                  </a:lnTo>
                  <a:lnTo>
                    <a:pt x="247" y="0"/>
                  </a:lnTo>
                  <a:lnTo>
                    <a:pt x="741" y="0"/>
                  </a:lnTo>
                  <a:lnTo>
                    <a:pt x="988" y="423"/>
                  </a:lnTo>
                  <a:lnTo>
                    <a:pt x="741" y="846"/>
                  </a:lnTo>
                  <a:lnTo>
                    <a:pt x="247" y="846"/>
                  </a:lnTo>
                  <a:close/>
                </a:path>
              </a:pathLst>
            </a:custGeom>
            <a:solidFill>
              <a:schemeClr val="tx2"/>
            </a:solidFill>
            <a:ln>
              <a:noFill/>
            </a:ln>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prstClr val="black"/>
                </a:solidFill>
              </a:endParaRPr>
            </a:p>
          </p:txBody>
        </p:sp>
        <p:sp>
          <p:nvSpPr>
            <p:cNvPr id="23" name="Freeform 12"/>
            <p:cNvSpPr/>
            <p:nvPr/>
          </p:nvSpPr>
          <p:spPr bwMode="auto">
            <a:xfrm>
              <a:off x="3939464" y="2233159"/>
              <a:ext cx="1615149" cy="1384415"/>
            </a:xfrm>
            <a:custGeom>
              <a:avLst/>
              <a:gdLst>
                <a:gd name="T0" fmla="*/ 247 w 987"/>
                <a:gd name="T1" fmla="*/ 846 h 846"/>
                <a:gd name="T2" fmla="*/ 0 w 987"/>
                <a:gd name="T3" fmla="*/ 423 h 846"/>
                <a:gd name="T4" fmla="*/ 247 w 987"/>
                <a:gd name="T5" fmla="*/ 0 h 846"/>
                <a:gd name="T6" fmla="*/ 740 w 987"/>
                <a:gd name="T7" fmla="*/ 0 h 846"/>
                <a:gd name="T8" fmla="*/ 987 w 987"/>
                <a:gd name="T9" fmla="*/ 423 h 846"/>
                <a:gd name="T10" fmla="*/ 740 w 987"/>
                <a:gd name="T11" fmla="*/ 846 h 846"/>
                <a:gd name="T12" fmla="*/ 247 w 987"/>
                <a:gd name="T13" fmla="*/ 846 h 846"/>
              </a:gdLst>
              <a:ahLst/>
              <a:cxnLst>
                <a:cxn ang="0">
                  <a:pos x="T0" y="T1"/>
                </a:cxn>
                <a:cxn ang="0">
                  <a:pos x="T2" y="T3"/>
                </a:cxn>
                <a:cxn ang="0">
                  <a:pos x="T4" y="T5"/>
                </a:cxn>
                <a:cxn ang="0">
                  <a:pos x="T6" y="T7"/>
                </a:cxn>
                <a:cxn ang="0">
                  <a:pos x="T8" y="T9"/>
                </a:cxn>
                <a:cxn ang="0">
                  <a:pos x="T10" y="T11"/>
                </a:cxn>
                <a:cxn ang="0">
                  <a:pos x="T12" y="T13"/>
                </a:cxn>
              </a:cxnLst>
              <a:rect l="0" t="0" r="r" b="b"/>
              <a:pathLst>
                <a:path w="987" h="846">
                  <a:moveTo>
                    <a:pt x="247" y="846"/>
                  </a:moveTo>
                  <a:lnTo>
                    <a:pt x="0" y="423"/>
                  </a:lnTo>
                  <a:lnTo>
                    <a:pt x="247" y="0"/>
                  </a:lnTo>
                  <a:lnTo>
                    <a:pt x="740" y="0"/>
                  </a:lnTo>
                  <a:lnTo>
                    <a:pt x="987" y="423"/>
                  </a:lnTo>
                  <a:lnTo>
                    <a:pt x="740" y="846"/>
                  </a:lnTo>
                  <a:lnTo>
                    <a:pt x="247" y="846"/>
                  </a:lnTo>
                  <a:close/>
                </a:path>
              </a:pathLst>
            </a:custGeom>
            <a:solidFill>
              <a:srgbClr val="E95283"/>
            </a:solidFill>
            <a:ln>
              <a:noFill/>
            </a:ln>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prstClr val="black"/>
                </a:solidFill>
              </a:endParaRPr>
            </a:p>
          </p:txBody>
        </p:sp>
        <p:grpSp>
          <p:nvGrpSpPr>
            <p:cNvPr id="24" name="组合 23"/>
            <p:cNvGrpSpPr/>
            <p:nvPr/>
          </p:nvGrpSpPr>
          <p:grpSpPr>
            <a:xfrm>
              <a:off x="2635386" y="3028950"/>
              <a:ext cx="1615149" cy="1384415"/>
              <a:chOff x="1900339" y="2494742"/>
              <a:chExt cx="1211362" cy="1038311"/>
            </a:xfrm>
          </p:grpSpPr>
          <p:sp>
            <p:nvSpPr>
              <p:cNvPr id="49" name="Freeform 9"/>
              <p:cNvSpPr/>
              <p:nvPr/>
            </p:nvSpPr>
            <p:spPr bwMode="auto">
              <a:xfrm>
                <a:off x="1900339" y="2494742"/>
                <a:ext cx="1211362" cy="1038311"/>
              </a:xfrm>
              <a:custGeom>
                <a:avLst/>
                <a:gdLst>
                  <a:gd name="T0" fmla="*/ 246 w 987"/>
                  <a:gd name="T1" fmla="*/ 846 h 846"/>
                  <a:gd name="T2" fmla="*/ 0 w 987"/>
                  <a:gd name="T3" fmla="*/ 423 h 846"/>
                  <a:gd name="T4" fmla="*/ 246 w 987"/>
                  <a:gd name="T5" fmla="*/ 0 h 846"/>
                  <a:gd name="T6" fmla="*/ 740 w 987"/>
                  <a:gd name="T7" fmla="*/ 0 h 846"/>
                  <a:gd name="T8" fmla="*/ 987 w 987"/>
                  <a:gd name="T9" fmla="*/ 423 h 846"/>
                  <a:gd name="T10" fmla="*/ 740 w 987"/>
                  <a:gd name="T11" fmla="*/ 846 h 846"/>
                  <a:gd name="T12" fmla="*/ 246 w 987"/>
                  <a:gd name="T13" fmla="*/ 846 h 846"/>
                </a:gdLst>
                <a:ahLst/>
                <a:cxnLst>
                  <a:cxn ang="0">
                    <a:pos x="T0" y="T1"/>
                  </a:cxn>
                  <a:cxn ang="0">
                    <a:pos x="T2" y="T3"/>
                  </a:cxn>
                  <a:cxn ang="0">
                    <a:pos x="T4" y="T5"/>
                  </a:cxn>
                  <a:cxn ang="0">
                    <a:pos x="T6" y="T7"/>
                  </a:cxn>
                  <a:cxn ang="0">
                    <a:pos x="T8" y="T9"/>
                  </a:cxn>
                  <a:cxn ang="0">
                    <a:pos x="T10" y="T11"/>
                  </a:cxn>
                  <a:cxn ang="0">
                    <a:pos x="T12" y="T13"/>
                  </a:cxn>
                </a:cxnLst>
                <a:rect l="0" t="0" r="r" b="b"/>
                <a:pathLst>
                  <a:path w="987" h="846">
                    <a:moveTo>
                      <a:pt x="246" y="846"/>
                    </a:moveTo>
                    <a:lnTo>
                      <a:pt x="0" y="423"/>
                    </a:lnTo>
                    <a:lnTo>
                      <a:pt x="246" y="0"/>
                    </a:lnTo>
                    <a:lnTo>
                      <a:pt x="740" y="0"/>
                    </a:lnTo>
                    <a:lnTo>
                      <a:pt x="987" y="423"/>
                    </a:lnTo>
                    <a:lnTo>
                      <a:pt x="740" y="846"/>
                    </a:lnTo>
                    <a:lnTo>
                      <a:pt x="246" y="846"/>
                    </a:lnTo>
                    <a:close/>
                  </a:path>
                </a:pathLst>
              </a:custGeom>
              <a:solidFill>
                <a:srgbClr val="F6ABA5"/>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prstClr val="black"/>
                  </a:solidFill>
                </a:endParaRPr>
              </a:p>
            </p:txBody>
          </p:sp>
          <p:sp>
            <p:nvSpPr>
              <p:cNvPr id="50" name="Freeform 16"/>
              <p:cNvSpPr>
                <a:spLocks noEditPoints="1"/>
              </p:cNvSpPr>
              <p:nvPr/>
            </p:nvSpPr>
            <p:spPr bwMode="auto">
              <a:xfrm>
                <a:off x="2250125" y="2729160"/>
                <a:ext cx="536338" cy="487245"/>
              </a:xfrm>
              <a:custGeom>
                <a:avLst/>
                <a:gdLst>
                  <a:gd name="T0" fmla="*/ 311 w 459"/>
                  <a:gd name="T1" fmla="*/ 275 h 416"/>
                  <a:gd name="T2" fmla="*/ 373 w 459"/>
                  <a:gd name="T3" fmla="*/ 268 h 416"/>
                  <a:gd name="T4" fmla="*/ 354 w 459"/>
                  <a:gd name="T5" fmla="*/ 236 h 416"/>
                  <a:gd name="T6" fmla="*/ 299 w 459"/>
                  <a:gd name="T7" fmla="*/ 236 h 416"/>
                  <a:gd name="T8" fmla="*/ 311 w 459"/>
                  <a:gd name="T9" fmla="*/ 275 h 416"/>
                  <a:gd name="T10" fmla="*/ 0 w 459"/>
                  <a:gd name="T11" fmla="*/ 414 h 416"/>
                  <a:gd name="T12" fmla="*/ 145 w 459"/>
                  <a:gd name="T13" fmla="*/ 414 h 416"/>
                  <a:gd name="T14" fmla="*/ 166 w 459"/>
                  <a:gd name="T15" fmla="*/ 324 h 416"/>
                  <a:gd name="T16" fmla="*/ 47 w 459"/>
                  <a:gd name="T17" fmla="*/ 339 h 416"/>
                  <a:gd name="T18" fmla="*/ 0 w 459"/>
                  <a:gd name="T19" fmla="*/ 414 h 416"/>
                  <a:gd name="T20" fmla="*/ 292 w 459"/>
                  <a:gd name="T21" fmla="*/ 240 h 416"/>
                  <a:gd name="T22" fmla="*/ 338 w 459"/>
                  <a:gd name="T23" fmla="*/ 137 h 416"/>
                  <a:gd name="T24" fmla="*/ 297 w 459"/>
                  <a:gd name="T25" fmla="*/ 40 h 416"/>
                  <a:gd name="T26" fmla="*/ 199 w 459"/>
                  <a:gd name="T27" fmla="*/ 0 h 416"/>
                  <a:gd name="T28" fmla="*/ 101 w 459"/>
                  <a:gd name="T29" fmla="*/ 40 h 416"/>
                  <a:gd name="T30" fmla="*/ 60 w 459"/>
                  <a:gd name="T31" fmla="*/ 137 h 416"/>
                  <a:gd name="T32" fmla="*/ 106 w 459"/>
                  <a:gd name="T33" fmla="*/ 240 h 416"/>
                  <a:gd name="T34" fmla="*/ 107 w 459"/>
                  <a:gd name="T35" fmla="*/ 241 h 416"/>
                  <a:gd name="T36" fmla="*/ 70 w 459"/>
                  <a:gd name="T37" fmla="*/ 300 h 416"/>
                  <a:gd name="T38" fmla="*/ 149 w 459"/>
                  <a:gd name="T39" fmla="*/ 292 h 416"/>
                  <a:gd name="T40" fmla="*/ 169 w 459"/>
                  <a:gd name="T41" fmla="*/ 324 h 416"/>
                  <a:gd name="T42" fmla="*/ 199 w 459"/>
                  <a:gd name="T43" fmla="*/ 416 h 416"/>
                  <a:gd name="T44" fmla="*/ 230 w 459"/>
                  <a:gd name="T45" fmla="*/ 324 h 416"/>
                  <a:gd name="T46" fmla="*/ 282 w 459"/>
                  <a:gd name="T47" fmla="*/ 251 h 416"/>
                  <a:gd name="T48" fmla="*/ 292 w 459"/>
                  <a:gd name="T49" fmla="*/ 240 h 416"/>
                  <a:gd name="T50" fmla="*/ 199 w 459"/>
                  <a:gd name="T51" fmla="*/ 208 h 416"/>
                  <a:gd name="T52" fmla="*/ 126 w 459"/>
                  <a:gd name="T53" fmla="*/ 135 h 416"/>
                  <a:gd name="T54" fmla="*/ 199 w 459"/>
                  <a:gd name="T55" fmla="*/ 62 h 416"/>
                  <a:gd name="T56" fmla="*/ 272 w 459"/>
                  <a:gd name="T57" fmla="*/ 135 h 416"/>
                  <a:gd name="T58" fmla="*/ 199 w 459"/>
                  <a:gd name="T59" fmla="*/ 208 h 416"/>
                  <a:gd name="T60" fmla="*/ 389 w 459"/>
                  <a:gd name="T61" fmla="*/ 299 h 416"/>
                  <a:gd name="T62" fmla="*/ 238 w 459"/>
                  <a:gd name="T63" fmla="*/ 316 h 416"/>
                  <a:gd name="T64" fmla="*/ 241 w 459"/>
                  <a:gd name="T65" fmla="*/ 414 h 416"/>
                  <a:gd name="T66" fmla="*/ 459 w 459"/>
                  <a:gd name="T67" fmla="*/ 414 h 416"/>
                  <a:gd name="T68" fmla="*/ 389 w 459"/>
                  <a:gd name="T69" fmla="*/ 299 h 4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59" h="416">
                    <a:moveTo>
                      <a:pt x="311" y="275"/>
                    </a:moveTo>
                    <a:cubicBezTo>
                      <a:pt x="373" y="268"/>
                      <a:pt x="373" y="268"/>
                      <a:pt x="373" y="268"/>
                    </a:cubicBezTo>
                    <a:cubicBezTo>
                      <a:pt x="354" y="236"/>
                      <a:pt x="354" y="236"/>
                      <a:pt x="354" y="236"/>
                    </a:cubicBezTo>
                    <a:cubicBezTo>
                      <a:pt x="299" y="236"/>
                      <a:pt x="299" y="236"/>
                      <a:pt x="299" y="236"/>
                    </a:cubicBezTo>
                    <a:lnTo>
                      <a:pt x="311" y="275"/>
                    </a:lnTo>
                    <a:close/>
                    <a:moveTo>
                      <a:pt x="0" y="414"/>
                    </a:moveTo>
                    <a:cubicBezTo>
                      <a:pt x="145" y="414"/>
                      <a:pt x="145" y="414"/>
                      <a:pt x="145" y="414"/>
                    </a:cubicBezTo>
                    <a:cubicBezTo>
                      <a:pt x="166" y="324"/>
                      <a:pt x="166" y="324"/>
                      <a:pt x="166" y="324"/>
                    </a:cubicBezTo>
                    <a:cubicBezTo>
                      <a:pt x="47" y="339"/>
                      <a:pt x="47" y="339"/>
                      <a:pt x="47" y="339"/>
                    </a:cubicBezTo>
                    <a:lnTo>
                      <a:pt x="0" y="414"/>
                    </a:lnTo>
                    <a:close/>
                    <a:moveTo>
                      <a:pt x="292" y="240"/>
                    </a:moveTo>
                    <a:cubicBezTo>
                      <a:pt x="322" y="205"/>
                      <a:pt x="338" y="171"/>
                      <a:pt x="338" y="137"/>
                    </a:cubicBezTo>
                    <a:cubicBezTo>
                      <a:pt x="338" y="100"/>
                      <a:pt x="324" y="67"/>
                      <a:pt x="297" y="40"/>
                    </a:cubicBezTo>
                    <a:cubicBezTo>
                      <a:pt x="270" y="13"/>
                      <a:pt x="237" y="0"/>
                      <a:pt x="199" y="0"/>
                    </a:cubicBezTo>
                    <a:cubicBezTo>
                      <a:pt x="161" y="0"/>
                      <a:pt x="129" y="13"/>
                      <a:pt x="101" y="40"/>
                    </a:cubicBezTo>
                    <a:cubicBezTo>
                      <a:pt x="74" y="67"/>
                      <a:pt x="60" y="100"/>
                      <a:pt x="60" y="137"/>
                    </a:cubicBezTo>
                    <a:cubicBezTo>
                      <a:pt x="60" y="171"/>
                      <a:pt x="76" y="205"/>
                      <a:pt x="106" y="240"/>
                    </a:cubicBezTo>
                    <a:cubicBezTo>
                      <a:pt x="107" y="241"/>
                      <a:pt x="107" y="241"/>
                      <a:pt x="107" y="241"/>
                    </a:cubicBezTo>
                    <a:cubicBezTo>
                      <a:pt x="70" y="300"/>
                      <a:pt x="70" y="300"/>
                      <a:pt x="70" y="300"/>
                    </a:cubicBezTo>
                    <a:cubicBezTo>
                      <a:pt x="149" y="292"/>
                      <a:pt x="149" y="292"/>
                      <a:pt x="149" y="292"/>
                    </a:cubicBezTo>
                    <a:cubicBezTo>
                      <a:pt x="157" y="303"/>
                      <a:pt x="163" y="314"/>
                      <a:pt x="169" y="324"/>
                    </a:cubicBezTo>
                    <a:cubicBezTo>
                      <a:pt x="180" y="347"/>
                      <a:pt x="190" y="378"/>
                      <a:pt x="199" y="416"/>
                    </a:cubicBezTo>
                    <a:cubicBezTo>
                      <a:pt x="208" y="378"/>
                      <a:pt x="218" y="347"/>
                      <a:pt x="230" y="324"/>
                    </a:cubicBezTo>
                    <a:cubicBezTo>
                      <a:pt x="241" y="302"/>
                      <a:pt x="258" y="277"/>
                      <a:pt x="282" y="251"/>
                    </a:cubicBezTo>
                    <a:lnTo>
                      <a:pt x="292" y="240"/>
                    </a:lnTo>
                    <a:close/>
                    <a:moveTo>
                      <a:pt x="199" y="208"/>
                    </a:moveTo>
                    <a:cubicBezTo>
                      <a:pt x="159" y="208"/>
                      <a:pt x="126" y="175"/>
                      <a:pt x="126" y="135"/>
                    </a:cubicBezTo>
                    <a:cubicBezTo>
                      <a:pt x="126" y="95"/>
                      <a:pt x="159" y="62"/>
                      <a:pt x="199" y="62"/>
                    </a:cubicBezTo>
                    <a:cubicBezTo>
                      <a:pt x="239" y="62"/>
                      <a:pt x="272" y="95"/>
                      <a:pt x="272" y="135"/>
                    </a:cubicBezTo>
                    <a:cubicBezTo>
                      <a:pt x="272" y="175"/>
                      <a:pt x="239" y="208"/>
                      <a:pt x="199" y="208"/>
                    </a:cubicBezTo>
                    <a:close/>
                    <a:moveTo>
                      <a:pt x="389" y="299"/>
                    </a:moveTo>
                    <a:cubicBezTo>
                      <a:pt x="238" y="316"/>
                      <a:pt x="238" y="316"/>
                      <a:pt x="238" y="316"/>
                    </a:cubicBezTo>
                    <a:cubicBezTo>
                      <a:pt x="241" y="414"/>
                      <a:pt x="241" y="414"/>
                      <a:pt x="241" y="414"/>
                    </a:cubicBezTo>
                    <a:cubicBezTo>
                      <a:pt x="459" y="414"/>
                      <a:pt x="459" y="414"/>
                      <a:pt x="459" y="414"/>
                    </a:cubicBezTo>
                    <a:lnTo>
                      <a:pt x="389" y="29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prstClr val="black"/>
                  </a:solidFill>
                </a:endParaRPr>
              </a:p>
            </p:txBody>
          </p:sp>
        </p:grpSp>
        <p:grpSp>
          <p:nvGrpSpPr>
            <p:cNvPr id="25" name="组合 24"/>
            <p:cNvGrpSpPr/>
            <p:nvPr/>
          </p:nvGrpSpPr>
          <p:grpSpPr>
            <a:xfrm>
              <a:off x="7791586" y="3028950"/>
              <a:ext cx="1615149" cy="1384415"/>
              <a:chOff x="5843689" y="2662237"/>
              <a:chExt cx="1211362" cy="1038311"/>
            </a:xfrm>
          </p:grpSpPr>
          <p:sp>
            <p:nvSpPr>
              <p:cNvPr id="43" name="Freeform 10"/>
              <p:cNvSpPr/>
              <p:nvPr/>
            </p:nvSpPr>
            <p:spPr bwMode="auto">
              <a:xfrm>
                <a:off x="5843689" y="2662237"/>
                <a:ext cx="1211362" cy="1038311"/>
              </a:xfrm>
              <a:custGeom>
                <a:avLst/>
                <a:gdLst>
                  <a:gd name="T0" fmla="*/ 246 w 987"/>
                  <a:gd name="T1" fmla="*/ 846 h 846"/>
                  <a:gd name="T2" fmla="*/ 0 w 987"/>
                  <a:gd name="T3" fmla="*/ 423 h 846"/>
                  <a:gd name="T4" fmla="*/ 246 w 987"/>
                  <a:gd name="T5" fmla="*/ 0 h 846"/>
                  <a:gd name="T6" fmla="*/ 740 w 987"/>
                  <a:gd name="T7" fmla="*/ 0 h 846"/>
                  <a:gd name="T8" fmla="*/ 987 w 987"/>
                  <a:gd name="T9" fmla="*/ 423 h 846"/>
                  <a:gd name="T10" fmla="*/ 740 w 987"/>
                  <a:gd name="T11" fmla="*/ 846 h 846"/>
                  <a:gd name="T12" fmla="*/ 246 w 987"/>
                  <a:gd name="T13" fmla="*/ 846 h 846"/>
                </a:gdLst>
                <a:ahLst/>
                <a:cxnLst>
                  <a:cxn ang="0">
                    <a:pos x="T0" y="T1"/>
                  </a:cxn>
                  <a:cxn ang="0">
                    <a:pos x="T2" y="T3"/>
                  </a:cxn>
                  <a:cxn ang="0">
                    <a:pos x="T4" y="T5"/>
                  </a:cxn>
                  <a:cxn ang="0">
                    <a:pos x="T6" y="T7"/>
                  </a:cxn>
                  <a:cxn ang="0">
                    <a:pos x="T8" y="T9"/>
                  </a:cxn>
                  <a:cxn ang="0">
                    <a:pos x="T10" y="T11"/>
                  </a:cxn>
                  <a:cxn ang="0">
                    <a:pos x="T12" y="T13"/>
                  </a:cxn>
                </a:cxnLst>
                <a:rect l="0" t="0" r="r" b="b"/>
                <a:pathLst>
                  <a:path w="987" h="846">
                    <a:moveTo>
                      <a:pt x="246" y="846"/>
                    </a:moveTo>
                    <a:lnTo>
                      <a:pt x="0" y="423"/>
                    </a:lnTo>
                    <a:lnTo>
                      <a:pt x="246" y="0"/>
                    </a:lnTo>
                    <a:lnTo>
                      <a:pt x="740" y="0"/>
                    </a:lnTo>
                    <a:lnTo>
                      <a:pt x="987" y="423"/>
                    </a:lnTo>
                    <a:lnTo>
                      <a:pt x="740" y="846"/>
                    </a:lnTo>
                    <a:lnTo>
                      <a:pt x="246" y="846"/>
                    </a:lnTo>
                    <a:close/>
                  </a:path>
                </a:pathLst>
              </a:custGeom>
              <a:solidFill>
                <a:srgbClr val="F6ABA5"/>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prstClr val="black"/>
                  </a:solidFill>
                </a:endParaRPr>
              </a:p>
            </p:txBody>
          </p:sp>
          <p:grpSp>
            <p:nvGrpSpPr>
              <p:cNvPr id="44" name="组合 43"/>
              <p:cNvGrpSpPr/>
              <p:nvPr/>
            </p:nvGrpSpPr>
            <p:grpSpPr>
              <a:xfrm>
                <a:off x="6121062" y="2928565"/>
                <a:ext cx="679934" cy="493382"/>
                <a:chOff x="2222500" y="1546225"/>
                <a:chExt cx="879475" cy="638176"/>
              </a:xfrm>
            </p:grpSpPr>
            <p:sp>
              <p:nvSpPr>
                <p:cNvPr id="45" name="Freeform 17"/>
                <p:cNvSpPr/>
                <p:nvPr/>
              </p:nvSpPr>
              <p:spPr bwMode="auto">
                <a:xfrm>
                  <a:off x="2222500" y="1546225"/>
                  <a:ext cx="600075" cy="477838"/>
                </a:xfrm>
                <a:custGeom>
                  <a:avLst/>
                  <a:gdLst>
                    <a:gd name="T0" fmla="*/ 191 w 396"/>
                    <a:gd name="T1" fmla="*/ 122 h 315"/>
                    <a:gd name="T2" fmla="*/ 396 w 396"/>
                    <a:gd name="T3" fmla="*/ 78 h 315"/>
                    <a:gd name="T4" fmla="*/ 109 w 396"/>
                    <a:gd name="T5" fmla="*/ 6 h 315"/>
                    <a:gd name="T6" fmla="*/ 55 w 396"/>
                    <a:gd name="T7" fmla="*/ 38 h 315"/>
                    <a:gd name="T8" fmla="*/ 6 w 396"/>
                    <a:gd name="T9" fmla="*/ 230 h 315"/>
                    <a:gd name="T10" fmla="*/ 38 w 396"/>
                    <a:gd name="T11" fmla="*/ 284 h 315"/>
                    <a:gd name="T12" fmla="*/ 161 w 396"/>
                    <a:gd name="T13" fmla="*/ 315 h 315"/>
                    <a:gd name="T14" fmla="*/ 135 w 396"/>
                    <a:gd name="T15" fmla="*/ 192 h 315"/>
                    <a:gd name="T16" fmla="*/ 191 w 396"/>
                    <a:gd name="T17" fmla="*/ 122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6" h="315">
                      <a:moveTo>
                        <a:pt x="191" y="122"/>
                      </a:moveTo>
                      <a:cubicBezTo>
                        <a:pt x="396" y="78"/>
                        <a:pt x="396" y="78"/>
                        <a:pt x="396" y="78"/>
                      </a:cubicBezTo>
                      <a:cubicBezTo>
                        <a:pt x="109" y="6"/>
                        <a:pt x="109" y="6"/>
                        <a:pt x="109" y="6"/>
                      </a:cubicBezTo>
                      <a:cubicBezTo>
                        <a:pt x="85" y="0"/>
                        <a:pt x="61" y="14"/>
                        <a:pt x="55" y="38"/>
                      </a:cubicBezTo>
                      <a:cubicBezTo>
                        <a:pt x="6" y="230"/>
                        <a:pt x="6" y="230"/>
                        <a:pt x="6" y="230"/>
                      </a:cubicBezTo>
                      <a:cubicBezTo>
                        <a:pt x="0" y="254"/>
                        <a:pt x="15" y="278"/>
                        <a:pt x="38" y="284"/>
                      </a:cubicBezTo>
                      <a:cubicBezTo>
                        <a:pt x="161" y="315"/>
                        <a:pt x="161" y="315"/>
                        <a:pt x="161" y="315"/>
                      </a:cubicBezTo>
                      <a:cubicBezTo>
                        <a:pt x="135" y="192"/>
                        <a:pt x="135" y="192"/>
                        <a:pt x="135" y="192"/>
                      </a:cubicBezTo>
                      <a:cubicBezTo>
                        <a:pt x="127" y="152"/>
                        <a:pt x="147" y="131"/>
                        <a:pt x="191" y="12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prstClr val="black"/>
                    </a:solidFill>
                  </a:endParaRPr>
                </a:p>
              </p:txBody>
            </p:sp>
            <p:sp>
              <p:nvSpPr>
                <p:cNvPr id="46" name="Freeform 18"/>
                <p:cNvSpPr/>
                <p:nvPr/>
              </p:nvSpPr>
              <p:spPr bwMode="auto">
                <a:xfrm>
                  <a:off x="2536825" y="1800225"/>
                  <a:ext cx="100013" cy="98425"/>
                </a:xfrm>
                <a:custGeom>
                  <a:avLst/>
                  <a:gdLst>
                    <a:gd name="T0" fmla="*/ 39 w 66"/>
                    <a:gd name="T1" fmla="*/ 63 h 66"/>
                    <a:gd name="T2" fmla="*/ 63 w 66"/>
                    <a:gd name="T3" fmla="*/ 27 h 66"/>
                    <a:gd name="T4" fmla="*/ 27 w 66"/>
                    <a:gd name="T5" fmla="*/ 4 h 66"/>
                    <a:gd name="T6" fmla="*/ 3 w 66"/>
                    <a:gd name="T7" fmla="*/ 40 h 66"/>
                    <a:gd name="T8" fmla="*/ 39 w 66"/>
                    <a:gd name="T9" fmla="*/ 63 h 66"/>
                  </a:gdLst>
                  <a:ahLst/>
                  <a:cxnLst>
                    <a:cxn ang="0">
                      <a:pos x="T0" y="T1"/>
                    </a:cxn>
                    <a:cxn ang="0">
                      <a:pos x="T2" y="T3"/>
                    </a:cxn>
                    <a:cxn ang="0">
                      <a:pos x="T4" y="T5"/>
                    </a:cxn>
                    <a:cxn ang="0">
                      <a:pos x="T6" y="T7"/>
                    </a:cxn>
                    <a:cxn ang="0">
                      <a:pos x="T8" y="T9"/>
                    </a:cxn>
                  </a:cxnLst>
                  <a:rect l="0" t="0" r="r" b="b"/>
                  <a:pathLst>
                    <a:path w="66" h="66">
                      <a:moveTo>
                        <a:pt x="39" y="63"/>
                      </a:moveTo>
                      <a:cubicBezTo>
                        <a:pt x="56" y="59"/>
                        <a:pt x="66" y="43"/>
                        <a:pt x="63" y="27"/>
                      </a:cubicBezTo>
                      <a:cubicBezTo>
                        <a:pt x="59" y="11"/>
                        <a:pt x="43" y="0"/>
                        <a:pt x="27" y="4"/>
                      </a:cubicBezTo>
                      <a:cubicBezTo>
                        <a:pt x="10" y="7"/>
                        <a:pt x="0" y="23"/>
                        <a:pt x="3" y="40"/>
                      </a:cubicBezTo>
                      <a:cubicBezTo>
                        <a:pt x="7" y="56"/>
                        <a:pt x="23" y="66"/>
                        <a:pt x="39" y="6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prstClr val="black"/>
                    </a:solidFill>
                  </a:endParaRPr>
                </a:p>
              </p:txBody>
            </p:sp>
            <p:sp>
              <p:nvSpPr>
                <p:cNvPr id="47" name="Freeform 19"/>
                <p:cNvSpPr>
                  <a:spLocks noEditPoints="1"/>
                </p:cNvSpPr>
                <p:nvPr/>
              </p:nvSpPr>
              <p:spPr bwMode="auto">
                <a:xfrm>
                  <a:off x="2435225" y="1646238"/>
                  <a:ext cx="666750" cy="538163"/>
                </a:xfrm>
                <a:custGeom>
                  <a:avLst/>
                  <a:gdLst>
                    <a:gd name="T0" fmla="*/ 342 w 441"/>
                    <a:gd name="T1" fmla="*/ 5 h 355"/>
                    <a:gd name="T2" fmla="*/ 40 w 441"/>
                    <a:gd name="T3" fmla="*/ 69 h 355"/>
                    <a:gd name="T4" fmla="*/ 6 w 441"/>
                    <a:gd name="T5" fmla="*/ 122 h 355"/>
                    <a:gd name="T6" fmla="*/ 47 w 441"/>
                    <a:gd name="T7" fmla="*/ 316 h 355"/>
                    <a:gd name="T8" fmla="*/ 99 w 441"/>
                    <a:gd name="T9" fmla="*/ 350 h 355"/>
                    <a:gd name="T10" fmla="*/ 401 w 441"/>
                    <a:gd name="T11" fmla="*/ 286 h 355"/>
                    <a:gd name="T12" fmla="*/ 435 w 441"/>
                    <a:gd name="T13" fmla="*/ 234 h 355"/>
                    <a:gd name="T14" fmla="*/ 394 w 441"/>
                    <a:gd name="T15" fmla="*/ 39 h 355"/>
                    <a:gd name="T16" fmla="*/ 342 w 441"/>
                    <a:gd name="T17" fmla="*/ 5 h 355"/>
                    <a:gd name="T18" fmla="*/ 414 w 441"/>
                    <a:gd name="T19" fmla="*/ 238 h 355"/>
                    <a:gd name="T20" fmla="*/ 397 w 441"/>
                    <a:gd name="T21" fmla="*/ 264 h 355"/>
                    <a:gd name="T22" fmla="*/ 95 w 441"/>
                    <a:gd name="T23" fmla="*/ 329 h 355"/>
                    <a:gd name="T24" fmla="*/ 68 w 441"/>
                    <a:gd name="T25" fmla="*/ 312 h 355"/>
                    <a:gd name="T26" fmla="*/ 27 w 441"/>
                    <a:gd name="T27" fmla="*/ 117 h 355"/>
                    <a:gd name="T28" fmla="*/ 44 w 441"/>
                    <a:gd name="T29" fmla="*/ 91 h 355"/>
                    <a:gd name="T30" fmla="*/ 346 w 441"/>
                    <a:gd name="T31" fmla="*/ 27 h 355"/>
                    <a:gd name="T32" fmla="*/ 373 w 441"/>
                    <a:gd name="T33" fmla="*/ 44 h 355"/>
                    <a:gd name="T34" fmla="*/ 414 w 441"/>
                    <a:gd name="T35" fmla="*/ 238 h 3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41" h="355">
                      <a:moveTo>
                        <a:pt x="342" y="5"/>
                      </a:moveTo>
                      <a:cubicBezTo>
                        <a:pt x="40" y="69"/>
                        <a:pt x="40" y="69"/>
                        <a:pt x="40" y="69"/>
                      </a:cubicBezTo>
                      <a:cubicBezTo>
                        <a:pt x="16" y="75"/>
                        <a:pt x="0" y="98"/>
                        <a:pt x="6" y="122"/>
                      </a:cubicBezTo>
                      <a:cubicBezTo>
                        <a:pt x="47" y="316"/>
                        <a:pt x="47" y="316"/>
                        <a:pt x="47" y="316"/>
                      </a:cubicBezTo>
                      <a:cubicBezTo>
                        <a:pt x="52" y="340"/>
                        <a:pt x="75" y="355"/>
                        <a:pt x="99" y="350"/>
                      </a:cubicBezTo>
                      <a:cubicBezTo>
                        <a:pt x="401" y="286"/>
                        <a:pt x="401" y="286"/>
                        <a:pt x="401" y="286"/>
                      </a:cubicBezTo>
                      <a:cubicBezTo>
                        <a:pt x="425" y="281"/>
                        <a:pt x="441" y="258"/>
                        <a:pt x="435" y="234"/>
                      </a:cubicBezTo>
                      <a:cubicBezTo>
                        <a:pt x="394" y="39"/>
                        <a:pt x="394" y="39"/>
                        <a:pt x="394" y="39"/>
                      </a:cubicBezTo>
                      <a:cubicBezTo>
                        <a:pt x="389" y="16"/>
                        <a:pt x="366" y="0"/>
                        <a:pt x="342" y="5"/>
                      </a:cubicBezTo>
                      <a:close/>
                      <a:moveTo>
                        <a:pt x="414" y="238"/>
                      </a:moveTo>
                      <a:cubicBezTo>
                        <a:pt x="416" y="250"/>
                        <a:pt x="409" y="262"/>
                        <a:pt x="397" y="264"/>
                      </a:cubicBezTo>
                      <a:cubicBezTo>
                        <a:pt x="95" y="329"/>
                        <a:pt x="95" y="329"/>
                        <a:pt x="95" y="329"/>
                      </a:cubicBezTo>
                      <a:cubicBezTo>
                        <a:pt x="83" y="331"/>
                        <a:pt x="71" y="323"/>
                        <a:pt x="68" y="312"/>
                      </a:cubicBezTo>
                      <a:cubicBezTo>
                        <a:pt x="27" y="117"/>
                        <a:pt x="27" y="117"/>
                        <a:pt x="27" y="117"/>
                      </a:cubicBezTo>
                      <a:cubicBezTo>
                        <a:pt x="25" y="105"/>
                        <a:pt x="32" y="94"/>
                        <a:pt x="44" y="91"/>
                      </a:cubicBezTo>
                      <a:cubicBezTo>
                        <a:pt x="346" y="27"/>
                        <a:pt x="346" y="27"/>
                        <a:pt x="346" y="27"/>
                      </a:cubicBezTo>
                      <a:cubicBezTo>
                        <a:pt x="358" y="24"/>
                        <a:pt x="370" y="32"/>
                        <a:pt x="373" y="44"/>
                      </a:cubicBezTo>
                      <a:lnTo>
                        <a:pt x="414" y="238"/>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prstClr val="black"/>
                    </a:solidFill>
                  </a:endParaRPr>
                </a:p>
              </p:txBody>
            </p:sp>
            <p:sp>
              <p:nvSpPr>
                <p:cNvPr id="48" name="Freeform 20"/>
                <p:cNvSpPr/>
                <p:nvPr/>
              </p:nvSpPr>
              <p:spPr bwMode="auto">
                <a:xfrm>
                  <a:off x="2582863" y="1816100"/>
                  <a:ext cx="465138" cy="309563"/>
                </a:xfrm>
                <a:custGeom>
                  <a:avLst/>
                  <a:gdLst>
                    <a:gd name="T0" fmla="*/ 150 w 293"/>
                    <a:gd name="T1" fmla="*/ 73 h 195"/>
                    <a:gd name="T2" fmla="*/ 114 w 293"/>
                    <a:gd name="T3" fmla="*/ 51 h 195"/>
                    <a:gd name="T4" fmla="*/ 79 w 293"/>
                    <a:gd name="T5" fmla="*/ 133 h 195"/>
                    <a:gd name="T6" fmla="*/ 27 w 293"/>
                    <a:gd name="T7" fmla="*/ 110 h 195"/>
                    <a:gd name="T8" fmla="*/ 0 w 293"/>
                    <a:gd name="T9" fmla="*/ 195 h 195"/>
                    <a:gd name="T10" fmla="*/ 293 w 293"/>
                    <a:gd name="T11" fmla="*/ 133 h 195"/>
                    <a:gd name="T12" fmla="*/ 274 w 293"/>
                    <a:gd name="T13" fmla="*/ 43 h 195"/>
                    <a:gd name="T14" fmla="*/ 197 w 293"/>
                    <a:gd name="T15" fmla="*/ 0 h 195"/>
                    <a:gd name="T16" fmla="*/ 150 w 293"/>
                    <a:gd name="T17" fmla="*/ 73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3" h="195">
                      <a:moveTo>
                        <a:pt x="150" y="73"/>
                      </a:moveTo>
                      <a:lnTo>
                        <a:pt x="114" y="51"/>
                      </a:lnTo>
                      <a:lnTo>
                        <a:pt x="79" y="133"/>
                      </a:lnTo>
                      <a:lnTo>
                        <a:pt x="27" y="110"/>
                      </a:lnTo>
                      <a:lnTo>
                        <a:pt x="0" y="195"/>
                      </a:lnTo>
                      <a:lnTo>
                        <a:pt x="293" y="133"/>
                      </a:lnTo>
                      <a:lnTo>
                        <a:pt x="274" y="43"/>
                      </a:lnTo>
                      <a:lnTo>
                        <a:pt x="197" y="0"/>
                      </a:lnTo>
                      <a:lnTo>
                        <a:pt x="150" y="73"/>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prstClr val="black"/>
                    </a:solidFill>
                  </a:endParaRPr>
                </a:p>
              </p:txBody>
            </p:sp>
          </p:grpSp>
        </p:grpSp>
        <p:grpSp>
          <p:nvGrpSpPr>
            <p:cNvPr id="26" name="组合 25"/>
            <p:cNvGrpSpPr/>
            <p:nvPr/>
          </p:nvGrpSpPr>
          <p:grpSpPr>
            <a:xfrm>
              <a:off x="5223674" y="3028950"/>
              <a:ext cx="1615149" cy="1384415"/>
              <a:chOff x="3908230" y="2494742"/>
              <a:chExt cx="1211362" cy="1038311"/>
            </a:xfrm>
          </p:grpSpPr>
          <p:sp>
            <p:nvSpPr>
              <p:cNvPr id="39" name="Freeform 11"/>
              <p:cNvSpPr/>
              <p:nvPr/>
            </p:nvSpPr>
            <p:spPr bwMode="auto">
              <a:xfrm>
                <a:off x="3908230" y="2494742"/>
                <a:ext cx="1211362" cy="1038311"/>
              </a:xfrm>
              <a:custGeom>
                <a:avLst/>
                <a:gdLst>
                  <a:gd name="T0" fmla="*/ 247 w 987"/>
                  <a:gd name="T1" fmla="*/ 846 h 846"/>
                  <a:gd name="T2" fmla="*/ 0 w 987"/>
                  <a:gd name="T3" fmla="*/ 423 h 846"/>
                  <a:gd name="T4" fmla="*/ 247 w 987"/>
                  <a:gd name="T5" fmla="*/ 0 h 846"/>
                  <a:gd name="T6" fmla="*/ 740 w 987"/>
                  <a:gd name="T7" fmla="*/ 0 h 846"/>
                  <a:gd name="T8" fmla="*/ 987 w 987"/>
                  <a:gd name="T9" fmla="*/ 423 h 846"/>
                  <a:gd name="T10" fmla="*/ 740 w 987"/>
                  <a:gd name="T11" fmla="*/ 846 h 846"/>
                  <a:gd name="T12" fmla="*/ 247 w 987"/>
                  <a:gd name="T13" fmla="*/ 846 h 846"/>
                </a:gdLst>
                <a:ahLst/>
                <a:cxnLst>
                  <a:cxn ang="0">
                    <a:pos x="T0" y="T1"/>
                  </a:cxn>
                  <a:cxn ang="0">
                    <a:pos x="T2" y="T3"/>
                  </a:cxn>
                  <a:cxn ang="0">
                    <a:pos x="T4" y="T5"/>
                  </a:cxn>
                  <a:cxn ang="0">
                    <a:pos x="T6" y="T7"/>
                  </a:cxn>
                  <a:cxn ang="0">
                    <a:pos x="T8" y="T9"/>
                  </a:cxn>
                  <a:cxn ang="0">
                    <a:pos x="T10" y="T11"/>
                  </a:cxn>
                  <a:cxn ang="0">
                    <a:pos x="T12" y="T13"/>
                  </a:cxn>
                </a:cxnLst>
                <a:rect l="0" t="0" r="r" b="b"/>
                <a:pathLst>
                  <a:path w="987" h="846">
                    <a:moveTo>
                      <a:pt x="247" y="846"/>
                    </a:moveTo>
                    <a:lnTo>
                      <a:pt x="0" y="423"/>
                    </a:lnTo>
                    <a:lnTo>
                      <a:pt x="247" y="0"/>
                    </a:lnTo>
                    <a:lnTo>
                      <a:pt x="740" y="0"/>
                    </a:lnTo>
                    <a:lnTo>
                      <a:pt x="987" y="423"/>
                    </a:lnTo>
                    <a:lnTo>
                      <a:pt x="740" y="846"/>
                    </a:lnTo>
                    <a:lnTo>
                      <a:pt x="247" y="846"/>
                    </a:ln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prstClr val="black"/>
                  </a:solidFill>
                </a:endParaRPr>
              </a:p>
            </p:txBody>
          </p:sp>
          <p:grpSp>
            <p:nvGrpSpPr>
              <p:cNvPr id="40" name="组合 39"/>
              <p:cNvGrpSpPr/>
              <p:nvPr/>
            </p:nvGrpSpPr>
            <p:grpSpPr>
              <a:xfrm>
                <a:off x="4329963" y="2695639"/>
                <a:ext cx="392442" cy="623016"/>
                <a:chOff x="5006376" y="2920505"/>
                <a:chExt cx="507613" cy="805854"/>
              </a:xfrm>
            </p:grpSpPr>
            <p:sp>
              <p:nvSpPr>
                <p:cNvPr id="41" name="Freeform 21"/>
                <p:cNvSpPr/>
                <p:nvPr/>
              </p:nvSpPr>
              <p:spPr bwMode="auto">
                <a:xfrm>
                  <a:off x="5235575" y="3157538"/>
                  <a:ext cx="134938" cy="247650"/>
                </a:xfrm>
                <a:custGeom>
                  <a:avLst/>
                  <a:gdLst>
                    <a:gd name="T0" fmla="*/ 80 w 90"/>
                    <a:gd name="T1" fmla="*/ 129 h 164"/>
                    <a:gd name="T2" fmla="*/ 80 w 90"/>
                    <a:gd name="T3" fmla="*/ 129 h 164"/>
                    <a:gd name="T4" fmla="*/ 80 w 90"/>
                    <a:gd name="T5" fmla="*/ 129 h 164"/>
                    <a:gd name="T6" fmla="*/ 36 w 90"/>
                    <a:gd name="T7" fmla="*/ 98 h 164"/>
                    <a:gd name="T8" fmla="*/ 36 w 90"/>
                    <a:gd name="T9" fmla="*/ 18 h 164"/>
                    <a:gd name="T10" fmla="*/ 18 w 90"/>
                    <a:gd name="T11" fmla="*/ 0 h 164"/>
                    <a:gd name="T12" fmla="*/ 0 w 90"/>
                    <a:gd name="T13" fmla="*/ 18 h 164"/>
                    <a:gd name="T14" fmla="*/ 0 w 90"/>
                    <a:gd name="T15" fmla="*/ 117 h 164"/>
                    <a:gd name="T16" fmla="*/ 36 w 90"/>
                    <a:gd name="T17" fmla="*/ 142 h 164"/>
                    <a:gd name="T18" fmla="*/ 58 w 90"/>
                    <a:gd name="T19" fmla="*/ 158 h 164"/>
                    <a:gd name="T20" fmla="*/ 60 w 90"/>
                    <a:gd name="T21" fmla="*/ 159 h 164"/>
                    <a:gd name="T22" fmla="*/ 84 w 90"/>
                    <a:gd name="T23" fmla="*/ 154 h 164"/>
                    <a:gd name="T24" fmla="*/ 80 w 90"/>
                    <a:gd name="T25" fmla="*/ 129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0" h="164">
                      <a:moveTo>
                        <a:pt x="80" y="129"/>
                      </a:moveTo>
                      <a:cubicBezTo>
                        <a:pt x="80" y="129"/>
                        <a:pt x="80" y="129"/>
                        <a:pt x="80" y="129"/>
                      </a:cubicBezTo>
                      <a:cubicBezTo>
                        <a:pt x="80" y="129"/>
                        <a:pt x="80" y="129"/>
                        <a:pt x="80" y="129"/>
                      </a:cubicBezTo>
                      <a:cubicBezTo>
                        <a:pt x="36" y="98"/>
                        <a:pt x="36" y="98"/>
                        <a:pt x="36" y="98"/>
                      </a:cubicBezTo>
                      <a:cubicBezTo>
                        <a:pt x="36" y="18"/>
                        <a:pt x="36" y="18"/>
                        <a:pt x="36" y="18"/>
                      </a:cubicBezTo>
                      <a:cubicBezTo>
                        <a:pt x="36" y="8"/>
                        <a:pt x="28" y="0"/>
                        <a:pt x="18" y="0"/>
                      </a:cubicBezTo>
                      <a:cubicBezTo>
                        <a:pt x="8" y="0"/>
                        <a:pt x="0" y="8"/>
                        <a:pt x="0" y="18"/>
                      </a:cubicBezTo>
                      <a:cubicBezTo>
                        <a:pt x="0" y="117"/>
                        <a:pt x="0" y="117"/>
                        <a:pt x="0" y="117"/>
                      </a:cubicBezTo>
                      <a:cubicBezTo>
                        <a:pt x="36" y="142"/>
                        <a:pt x="36" y="142"/>
                        <a:pt x="36" y="142"/>
                      </a:cubicBezTo>
                      <a:cubicBezTo>
                        <a:pt x="58" y="158"/>
                        <a:pt x="58" y="158"/>
                        <a:pt x="58" y="158"/>
                      </a:cubicBezTo>
                      <a:cubicBezTo>
                        <a:pt x="59" y="158"/>
                        <a:pt x="59" y="158"/>
                        <a:pt x="60" y="159"/>
                      </a:cubicBezTo>
                      <a:cubicBezTo>
                        <a:pt x="68" y="164"/>
                        <a:pt x="79" y="162"/>
                        <a:pt x="84" y="154"/>
                      </a:cubicBezTo>
                      <a:cubicBezTo>
                        <a:pt x="90" y="146"/>
                        <a:pt x="88" y="135"/>
                        <a:pt x="80" y="12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prstClr val="black"/>
                    </a:solidFill>
                  </a:endParaRPr>
                </a:p>
              </p:txBody>
            </p:sp>
            <p:sp>
              <p:nvSpPr>
                <p:cNvPr id="42" name="Freeform 22"/>
                <p:cNvSpPr>
                  <a:spLocks noEditPoints="1"/>
                </p:cNvSpPr>
                <p:nvPr/>
              </p:nvSpPr>
              <p:spPr bwMode="auto">
                <a:xfrm>
                  <a:off x="5006376" y="2920505"/>
                  <a:ext cx="507613" cy="805854"/>
                </a:xfrm>
                <a:custGeom>
                  <a:avLst/>
                  <a:gdLst>
                    <a:gd name="T0" fmla="*/ 354 w 354"/>
                    <a:gd name="T1" fmla="*/ 279 h 561"/>
                    <a:gd name="T2" fmla="*/ 281 w 354"/>
                    <a:gd name="T3" fmla="*/ 136 h 561"/>
                    <a:gd name="T4" fmla="*/ 281 w 354"/>
                    <a:gd name="T5" fmla="*/ 44 h 561"/>
                    <a:gd name="T6" fmla="*/ 237 w 354"/>
                    <a:gd name="T7" fmla="*/ 0 h 561"/>
                    <a:gd name="T8" fmla="*/ 117 w 354"/>
                    <a:gd name="T9" fmla="*/ 0 h 561"/>
                    <a:gd name="T10" fmla="*/ 73 w 354"/>
                    <a:gd name="T11" fmla="*/ 44 h 561"/>
                    <a:gd name="T12" fmla="*/ 73 w 354"/>
                    <a:gd name="T13" fmla="*/ 136 h 561"/>
                    <a:gd name="T14" fmla="*/ 0 w 354"/>
                    <a:gd name="T15" fmla="*/ 279 h 561"/>
                    <a:gd name="T16" fmla="*/ 73 w 354"/>
                    <a:gd name="T17" fmla="*/ 423 h 561"/>
                    <a:gd name="T18" fmla="*/ 73 w 354"/>
                    <a:gd name="T19" fmla="*/ 517 h 561"/>
                    <a:gd name="T20" fmla="*/ 117 w 354"/>
                    <a:gd name="T21" fmla="*/ 561 h 561"/>
                    <a:gd name="T22" fmla="*/ 237 w 354"/>
                    <a:gd name="T23" fmla="*/ 561 h 561"/>
                    <a:gd name="T24" fmla="*/ 281 w 354"/>
                    <a:gd name="T25" fmla="*/ 517 h 561"/>
                    <a:gd name="T26" fmla="*/ 281 w 354"/>
                    <a:gd name="T27" fmla="*/ 423 h 561"/>
                    <a:gd name="T28" fmla="*/ 354 w 354"/>
                    <a:gd name="T29" fmla="*/ 279 h 561"/>
                    <a:gd name="T30" fmla="*/ 37 w 354"/>
                    <a:gd name="T31" fmla="*/ 279 h 561"/>
                    <a:gd name="T32" fmla="*/ 177 w 354"/>
                    <a:gd name="T33" fmla="*/ 139 h 561"/>
                    <a:gd name="T34" fmla="*/ 317 w 354"/>
                    <a:gd name="T35" fmla="*/ 279 h 561"/>
                    <a:gd name="T36" fmla="*/ 177 w 354"/>
                    <a:gd name="T37" fmla="*/ 419 h 561"/>
                    <a:gd name="T38" fmla="*/ 37 w 354"/>
                    <a:gd name="T39" fmla="*/ 279 h 5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54" h="561">
                      <a:moveTo>
                        <a:pt x="354" y="279"/>
                      </a:moveTo>
                      <a:cubicBezTo>
                        <a:pt x="354" y="220"/>
                        <a:pt x="325" y="168"/>
                        <a:pt x="281" y="136"/>
                      </a:cubicBezTo>
                      <a:cubicBezTo>
                        <a:pt x="281" y="44"/>
                        <a:pt x="281" y="44"/>
                        <a:pt x="281" y="44"/>
                      </a:cubicBezTo>
                      <a:cubicBezTo>
                        <a:pt x="281" y="20"/>
                        <a:pt x="261" y="0"/>
                        <a:pt x="237" y="0"/>
                      </a:cubicBezTo>
                      <a:cubicBezTo>
                        <a:pt x="117" y="0"/>
                        <a:pt x="117" y="0"/>
                        <a:pt x="117" y="0"/>
                      </a:cubicBezTo>
                      <a:cubicBezTo>
                        <a:pt x="92" y="0"/>
                        <a:pt x="73" y="20"/>
                        <a:pt x="73" y="44"/>
                      </a:cubicBezTo>
                      <a:cubicBezTo>
                        <a:pt x="73" y="136"/>
                        <a:pt x="73" y="136"/>
                        <a:pt x="73" y="136"/>
                      </a:cubicBezTo>
                      <a:cubicBezTo>
                        <a:pt x="28" y="168"/>
                        <a:pt x="0" y="220"/>
                        <a:pt x="0" y="279"/>
                      </a:cubicBezTo>
                      <a:cubicBezTo>
                        <a:pt x="0" y="338"/>
                        <a:pt x="28" y="391"/>
                        <a:pt x="73" y="423"/>
                      </a:cubicBezTo>
                      <a:cubicBezTo>
                        <a:pt x="73" y="517"/>
                        <a:pt x="73" y="517"/>
                        <a:pt x="73" y="517"/>
                      </a:cubicBezTo>
                      <a:cubicBezTo>
                        <a:pt x="73" y="542"/>
                        <a:pt x="92" y="561"/>
                        <a:pt x="117" y="561"/>
                      </a:cubicBezTo>
                      <a:cubicBezTo>
                        <a:pt x="237" y="561"/>
                        <a:pt x="237" y="561"/>
                        <a:pt x="237" y="561"/>
                      </a:cubicBezTo>
                      <a:cubicBezTo>
                        <a:pt x="261" y="561"/>
                        <a:pt x="281" y="542"/>
                        <a:pt x="281" y="517"/>
                      </a:cubicBezTo>
                      <a:cubicBezTo>
                        <a:pt x="281" y="423"/>
                        <a:pt x="281" y="423"/>
                        <a:pt x="281" y="423"/>
                      </a:cubicBezTo>
                      <a:cubicBezTo>
                        <a:pt x="325" y="391"/>
                        <a:pt x="354" y="338"/>
                        <a:pt x="354" y="279"/>
                      </a:cubicBezTo>
                      <a:close/>
                      <a:moveTo>
                        <a:pt x="37" y="279"/>
                      </a:moveTo>
                      <a:cubicBezTo>
                        <a:pt x="37" y="202"/>
                        <a:pt x="99" y="139"/>
                        <a:pt x="177" y="139"/>
                      </a:cubicBezTo>
                      <a:cubicBezTo>
                        <a:pt x="254" y="139"/>
                        <a:pt x="317" y="202"/>
                        <a:pt x="317" y="279"/>
                      </a:cubicBezTo>
                      <a:cubicBezTo>
                        <a:pt x="317" y="357"/>
                        <a:pt x="254" y="419"/>
                        <a:pt x="177" y="419"/>
                      </a:cubicBezTo>
                      <a:cubicBezTo>
                        <a:pt x="99" y="419"/>
                        <a:pt x="37" y="357"/>
                        <a:pt x="37" y="27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prstClr val="black"/>
                    </a:solidFill>
                  </a:endParaRPr>
                </a:p>
              </p:txBody>
            </p:sp>
          </p:grpSp>
        </p:grpSp>
        <p:grpSp>
          <p:nvGrpSpPr>
            <p:cNvPr id="27" name="组合 26"/>
            <p:cNvGrpSpPr/>
            <p:nvPr/>
          </p:nvGrpSpPr>
          <p:grpSpPr>
            <a:xfrm>
              <a:off x="1714501" y="2546006"/>
              <a:ext cx="863599" cy="698864"/>
              <a:chOff x="1285875" y="2033329"/>
              <a:chExt cx="647699" cy="524148"/>
            </a:xfrm>
          </p:grpSpPr>
          <p:sp>
            <p:nvSpPr>
              <p:cNvPr id="37" name="文本框 36"/>
              <p:cNvSpPr txBox="1"/>
              <p:nvPr/>
            </p:nvSpPr>
            <p:spPr>
              <a:xfrm>
                <a:off x="1285875" y="2033329"/>
                <a:ext cx="647699" cy="346249"/>
              </a:xfrm>
              <a:prstGeom prst="rect">
                <a:avLst/>
              </a:prstGeom>
              <a:noFill/>
            </p:spPr>
            <p:txBody>
              <a:bodyPr wrap="square" rtlCol="0">
                <a:spAutoFit/>
              </a:bodyPr>
              <a:lstStyle/>
              <a:p>
                <a:pPr defTabSz="1218565" eaLnBrk="0" fontAlgn="base" hangingPunct="0">
                  <a:spcBef>
                    <a:spcPct val="0"/>
                  </a:spcBef>
                  <a:spcAft>
                    <a:spcPct val="0"/>
                  </a:spcAft>
                </a:pPr>
                <a:r>
                  <a:rPr lang="en-US" altLang="zh-CN" sz="2400" dirty="0">
                    <a:solidFill>
                      <a:srgbClr val="FFFFFF"/>
                    </a:solidFill>
                    <a:latin typeface="Impact" panose="020B0806030902050204" pitchFamily="34" charset="0"/>
                    <a:ea typeface="方正兰亭刊黑_GBK" panose="02000000000000000000" pitchFamily="2" charset="-122"/>
                  </a:rPr>
                  <a:t>2012</a:t>
                </a:r>
                <a:endParaRPr lang="zh-CN" altLang="en-US" sz="2400" dirty="0">
                  <a:solidFill>
                    <a:srgbClr val="FFFFFF"/>
                  </a:solidFill>
                  <a:latin typeface="Impact" panose="020B0806030902050204" pitchFamily="34" charset="0"/>
                  <a:ea typeface="方正兰亭刊黑_GBK" panose="02000000000000000000" pitchFamily="2" charset="-122"/>
                </a:endParaRPr>
              </a:p>
            </p:txBody>
          </p:sp>
          <p:sp>
            <p:nvSpPr>
              <p:cNvPr id="38" name="矩形 37"/>
              <p:cNvSpPr/>
              <p:nvPr/>
            </p:nvSpPr>
            <p:spPr>
              <a:xfrm>
                <a:off x="1363551" y="2349728"/>
                <a:ext cx="434254" cy="207749"/>
              </a:xfrm>
              <a:prstGeom prst="rect">
                <a:avLst/>
              </a:prstGeom>
            </p:spPr>
            <p:txBody>
              <a:bodyPr wrap="none">
                <a:spAutoFit/>
              </a:bodyPr>
              <a:lstStyle/>
              <a:p>
                <a:pPr defTabSz="1218565" eaLnBrk="0" fontAlgn="base" hangingPunct="0">
                  <a:spcBef>
                    <a:spcPct val="0"/>
                  </a:spcBef>
                  <a:spcAft>
                    <a:spcPct val="0"/>
                  </a:spcAft>
                </a:pPr>
                <a:r>
                  <a:rPr lang="en-US" altLang="zh-CN" sz="1200" dirty="0">
                    <a:solidFill>
                      <a:srgbClr val="FFFFFF"/>
                    </a:solidFill>
                    <a:latin typeface="Arial" panose="020B0604020202020204" pitchFamily="34" charset="0"/>
                    <a:ea typeface="微软雅黑" panose="020B0503020204020204" pitchFamily="34" charset="-122"/>
                    <a:cs typeface="Arial" panose="020B0604020202020204" pitchFamily="34" charset="0"/>
                  </a:rPr>
                  <a:t>TEXT</a:t>
                </a:r>
                <a:endParaRPr lang="zh-CN" altLang="en-US" sz="2665" dirty="0">
                  <a:solidFill>
                    <a:srgbClr val="FFFFFF"/>
                  </a:solidFill>
                </a:endParaRPr>
              </a:p>
            </p:txBody>
          </p:sp>
        </p:grpSp>
        <p:grpSp>
          <p:nvGrpSpPr>
            <p:cNvPr id="28" name="组合 27"/>
            <p:cNvGrpSpPr/>
            <p:nvPr/>
          </p:nvGrpSpPr>
          <p:grpSpPr>
            <a:xfrm>
              <a:off x="4305301" y="2546006"/>
              <a:ext cx="863599" cy="698864"/>
              <a:chOff x="1285875" y="2033329"/>
              <a:chExt cx="647699" cy="524148"/>
            </a:xfrm>
          </p:grpSpPr>
          <p:sp>
            <p:nvSpPr>
              <p:cNvPr id="35" name="文本框 34"/>
              <p:cNvSpPr txBox="1"/>
              <p:nvPr/>
            </p:nvSpPr>
            <p:spPr>
              <a:xfrm>
                <a:off x="1285875" y="2033329"/>
                <a:ext cx="647699" cy="346249"/>
              </a:xfrm>
              <a:prstGeom prst="rect">
                <a:avLst/>
              </a:prstGeom>
              <a:noFill/>
            </p:spPr>
            <p:txBody>
              <a:bodyPr wrap="square" rtlCol="0">
                <a:spAutoFit/>
              </a:bodyPr>
              <a:lstStyle/>
              <a:p>
                <a:pPr defTabSz="1218565" eaLnBrk="0" fontAlgn="base" hangingPunct="0">
                  <a:spcBef>
                    <a:spcPct val="0"/>
                  </a:spcBef>
                  <a:spcAft>
                    <a:spcPct val="0"/>
                  </a:spcAft>
                </a:pPr>
                <a:r>
                  <a:rPr lang="en-US" altLang="zh-CN" sz="2400" dirty="0">
                    <a:solidFill>
                      <a:srgbClr val="FFFFFF"/>
                    </a:solidFill>
                    <a:latin typeface="Impact" panose="020B0806030902050204" pitchFamily="34" charset="0"/>
                    <a:ea typeface="方正兰亭刊黑_GBK" panose="02000000000000000000" pitchFamily="2" charset="-122"/>
                  </a:rPr>
                  <a:t>2013</a:t>
                </a:r>
                <a:endParaRPr lang="zh-CN" altLang="en-US" sz="2400" dirty="0">
                  <a:solidFill>
                    <a:srgbClr val="FFFFFF"/>
                  </a:solidFill>
                  <a:latin typeface="Impact" panose="020B0806030902050204" pitchFamily="34" charset="0"/>
                  <a:ea typeface="方正兰亭刊黑_GBK" panose="02000000000000000000" pitchFamily="2" charset="-122"/>
                </a:endParaRPr>
              </a:p>
            </p:txBody>
          </p:sp>
          <p:sp>
            <p:nvSpPr>
              <p:cNvPr id="36" name="矩形 35"/>
              <p:cNvSpPr/>
              <p:nvPr/>
            </p:nvSpPr>
            <p:spPr>
              <a:xfrm>
                <a:off x="1363551" y="2349728"/>
                <a:ext cx="434254" cy="207749"/>
              </a:xfrm>
              <a:prstGeom prst="rect">
                <a:avLst/>
              </a:prstGeom>
            </p:spPr>
            <p:txBody>
              <a:bodyPr wrap="none">
                <a:spAutoFit/>
              </a:bodyPr>
              <a:lstStyle/>
              <a:p>
                <a:pPr defTabSz="1218565" eaLnBrk="0" fontAlgn="base" hangingPunct="0">
                  <a:spcBef>
                    <a:spcPct val="0"/>
                  </a:spcBef>
                  <a:spcAft>
                    <a:spcPct val="0"/>
                  </a:spcAft>
                </a:pPr>
                <a:r>
                  <a:rPr lang="en-US" altLang="zh-CN" sz="1200" dirty="0">
                    <a:solidFill>
                      <a:srgbClr val="FFFFFF"/>
                    </a:solidFill>
                    <a:latin typeface="Arial" panose="020B0604020202020204" pitchFamily="34" charset="0"/>
                    <a:ea typeface="微软雅黑" panose="020B0503020204020204" pitchFamily="34" charset="-122"/>
                    <a:cs typeface="Arial" panose="020B0604020202020204" pitchFamily="34" charset="0"/>
                  </a:rPr>
                  <a:t>TEXT</a:t>
                </a:r>
                <a:endParaRPr lang="zh-CN" altLang="en-US" sz="2665" dirty="0">
                  <a:solidFill>
                    <a:srgbClr val="FFFFFF"/>
                  </a:solidFill>
                </a:endParaRPr>
              </a:p>
            </p:txBody>
          </p:sp>
        </p:grpSp>
        <p:grpSp>
          <p:nvGrpSpPr>
            <p:cNvPr id="29" name="组合 28"/>
            <p:cNvGrpSpPr/>
            <p:nvPr/>
          </p:nvGrpSpPr>
          <p:grpSpPr>
            <a:xfrm>
              <a:off x="6896101" y="2546006"/>
              <a:ext cx="863599" cy="698864"/>
              <a:chOff x="1285875" y="2033329"/>
              <a:chExt cx="647699" cy="524148"/>
            </a:xfrm>
          </p:grpSpPr>
          <p:sp>
            <p:nvSpPr>
              <p:cNvPr id="33" name="文本框 32"/>
              <p:cNvSpPr txBox="1"/>
              <p:nvPr/>
            </p:nvSpPr>
            <p:spPr>
              <a:xfrm>
                <a:off x="1285875" y="2033329"/>
                <a:ext cx="647699" cy="346249"/>
              </a:xfrm>
              <a:prstGeom prst="rect">
                <a:avLst/>
              </a:prstGeom>
              <a:noFill/>
            </p:spPr>
            <p:txBody>
              <a:bodyPr wrap="square" rtlCol="0">
                <a:spAutoFit/>
              </a:bodyPr>
              <a:lstStyle/>
              <a:p>
                <a:pPr defTabSz="1218565" eaLnBrk="0" fontAlgn="base" hangingPunct="0">
                  <a:spcBef>
                    <a:spcPct val="0"/>
                  </a:spcBef>
                  <a:spcAft>
                    <a:spcPct val="0"/>
                  </a:spcAft>
                </a:pPr>
                <a:r>
                  <a:rPr lang="en-US" altLang="zh-CN" sz="2400" dirty="0">
                    <a:solidFill>
                      <a:srgbClr val="FFFFFF"/>
                    </a:solidFill>
                    <a:latin typeface="Impact" panose="020B0806030902050204" pitchFamily="34" charset="0"/>
                    <a:ea typeface="方正兰亭刊黑_GBK" panose="02000000000000000000" pitchFamily="2" charset="-122"/>
                  </a:rPr>
                  <a:t>2014</a:t>
                </a:r>
                <a:endParaRPr lang="zh-CN" altLang="en-US" sz="2400" dirty="0">
                  <a:solidFill>
                    <a:srgbClr val="FFFFFF"/>
                  </a:solidFill>
                  <a:latin typeface="Impact" panose="020B0806030902050204" pitchFamily="34" charset="0"/>
                  <a:ea typeface="方正兰亭刊黑_GBK" panose="02000000000000000000" pitchFamily="2" charset="-122"/>
                </a:endParaRPr>
              </a:p>
            </p:txBody>
          </p:sp>
          <p:sp>
            <p:nvSpPr>
              <p:cNvPr id="34" name="矩形 33"/>
              <p:cNvSpPr/>
              <p:nvPr/>
            </p:nvSpPr>
            <p:spPr>
              <a:xfrm>
                <a:off x="1363551" y="2349728"/>
                <a:ext cx="434254" cy="207749"/>
              </a:xfrm>
              <a:prstGeom prst="rect">
                <a:avLst/>
              </a:prstGeom>
            </p:spPr>
            <p:txBody>
              <a:bodyPr wrap="none">
                <a:spAutoFit/>
              </a:bodyPr>
              <a:lstStyle/>
              <a:p>
                <a:pPr defTabSz="1218565" eaLnBrk="0" fontAlgn="base" hangingPunct="0">
                  <a:spcBef>
                    <a:spcPct val="0"/>
                  </a:spcBef>
                  <a:spcAft>
                    <a:spcPct val="0"/>
                  </a:spcAft>
                </a:pPr>
                <a:r>
                  <a:rPr lang="en-US" altLang="zh-CN" sz="1200" dirty="0">
                    <a:solidFill>
                      <a:srgbClr val="FFFFFF"/>
                    </a:solidFill>
                    <a:latin typeface="Arial" panose="020B0604020202020204" pitchFamily="34" charset="0"/>
                    <a:ea typeface="微软雅黑" panose="020B0503020204020204" pitchFamily="34" charset="-122"/>
                    <a:cs typeface="Arial" panose="020B0604020202020204" pitchFamily="34" charset="0"/>
                  </a:rPr>
                  <a:t>TEXT</a:t>
                </a:r>
                <a:endParaRPr lang="zh-CN" altLang="en-US" sz="2665" dirty="0">
                  <a:solidFill>
                    <a:srgbClr val="FFFFFF"/>
                  </a:solidFill>
                </a:endParaRPr>
              </a:p>
            </p:txBody>
          </p:sp>
        </p:grpSp>
        <p:grpSp>
          <p:nvGrpSpPr>
            <p:cNvPr id="30" name="组合 29"/>
            <p:cNvGrpSpPr/>
            <p:nvPr/>
          </p:nvGrpSpPr>
          <p:grpSpPr>
            <a:xfrm>
              <a:off x="9448801" y="2546006"/>
              <a:ext cx="863599" cy="698864"/>
              <a:chOff x="1285875" y="2033329"/>
              <a:chExt cx="647699" cy="524148"/>
            </a:xfrm>
          </p:grpSpPr>
          <p:sp>
            <p:nvSpPr>
              <p:cNvPr id="31" name="文本框 30"/>
              <p:cNvSpPr txBox="1"/>
              <p:nvPr/>
            </p:nvSpPr>
            <p:spPr>
              <a:xfrm>
                <a:off x="1285875" y="2033329"/>
                <a:ext cx="647699" cy="346249"/>
              </a:xfrm>
              <a:prstGeom prst="rect">
                <a:avLst/>
              </a:prstGeom>
              <a:noFill/>
            </p:spPr>
            <p:txBody>
              <a:bodyPr wrap="square" rtlCol="0">
                <a:spAutoFit/>
              </a:bodyPr>
              <a:lstStyle/>
              <a:p>
                <a:pPr defTabSz="1218565" eaLnBrk="0" fontAlgn="base" hangingPunct="0">
                  <a:spcBef>
                    <a:spcPct val="0"/>
                  </a:spcBef>
                  <a:spcAft>
                    <a:spcPct val="0"/>
                  </a:spcAft>
                </a:pPr>
                <a:r>
                  <a:rPr lang="en-US" altLang="zh-CN" sz="2400" dirty="0">
                    <a:solidFill>
                      <a:srgbClr val="FFFFFF"/>
                    </a:solidFill>
                    <a:latin typeface="Impact" panose="020B0806030902050204" pitchFamily="34" charset="0"/>
                    <a:ea typeface="方正兰亭刊黑_GBK" panose="02000000000000000000" pitchFamily="2" charset="-122"/>
                  </a:rPr>
                  <a:t>2015</a:t>
                </a:r>
                <a:endParaRPr lang="zh-CN" altLang="en-US" sz="2400" dirty="0">
                  <a:solidFill>
                    <a:srgbClr val="FFFFFF"/>
                  </a:solidFill>
                  <a:latin typeface="Impact" panose="020B0806030902050204" pitchFamily="34" charset="0"/>
                  <a:ea typeface="方正兰亭刊黑_GBK" panose="02000000000000000000" pitchFamily="2" charset="-122"/>
                </a:endParaRPr>
              </a:p>
            </p:txBody>
          </p:sp>
          <p:sp>
            <p:nvSpPr>
              <p:cNvPr id="32" name="矩形 31"/>
              <p:cNvSpPr/>
              <p:nvPr/>
            </p:nvSpPr>
            <p:spPr>
              <a:xfrm>
                <a:off x="1363551" y="2349728"/>
                <a:ext cx="434254" cy="207749"/>
              </a:xfrm>
              <a:prstGeom prst="rect">
                <a:avLst/>
              </a:prstGeom>
            </p:spPr>
            <p:txBody>
              <a:bodyPr wrap="none">
                <a:spAutoFit/>
              </a:bodyPr>
              <a:lstStyle/>
              <a:p>
                <a:pPr defTabSz="1218565" eaLnBrk="0" fontAlgn="base" hangingPunct="0">
                  <a:spcBef>
                    <a:spcPct val="0"/>
                  </a:spcBef>
                  <a:spcAft>
                    <a:spcPct val="0"/>
                  </a:spcAft>
                </a:pPr>
                <a:r>
                  <a:rPr lang="en-US" altLang="zh-CN" sz="1200" dirty="0">
                    <a:solidFill>
                      <a:srgbClr val="FFFFFF"/>
                    </a:solidFill>
                    <a:latin typeface="Arial" panose="020B0604020202020204" pitchFamily="34" charset="0"/>
                    <a:ea typeface="微软雅黑" panose="020B0503020204020204" pitchFamily="34" charset="-122"/>
                    <a:cs typeface="Arial" panose="020B0604020202020204" pitchFamily="34" charset="0"/>
                  </a:rPr>
                  <a:t>TEXT</a:t>
                </a:r>
                <a:endParaRPr lang="zh-CN" altLang="en-US" sz="2665" dirty="0">
                  <a:solidFill>
                    <a:srgbClr val="FFFFFF"/>
                  </a:solidFill>
                </a:endParaRPr>
              </a:p>
            </p:txBody>
          </p:sp>
        </p:grpSp>
      </p:grpSp>
    </p:spTree>
  </p:cSld>
  <p:clrMapOvr>
    <a:masterClrMapping/>
  </p:clrMapOvr>
  <p:transition spd="med" advClick="0" advTm="0">
    <p:pull/>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left)">
                                          <p:cBhvr>
                                            <p:cTn id="7" dur="500"/>
                                            <p:tgtEl>
                                              <p:spTgt spid="2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wipe(left)">
                                          <p:cBhvr>
                                            <p:cTn id="11" dur="500"/>
                                            <p:tgtEl>
                                              <p:spTgt spid="17"/>
                                            </p:tgtEl>
                                          </p:cBhvr>
                                        </p:animEffect>
                                      </p:childTnLst>
                                    </p:cTn>
                                  </p:par>
                                </p:childTnLst>
                              </p:cTn>
                            </p:par>
                            <p:par>
                              <p:cTn id="12" fill="hold">
                                <p:stCondLst>
                                  <p:cond delay="1000"/>
                                </p:stCondLst>
                                <p:childTnLst>
                                  <p:par>
                                    <p:cTn id="13" presetID="42" presetClass="entr" presetSubtype="0" fill="hold" nodeType="after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fade">
                                          <p:cBhvr>
                                            <p:cTn id="15" dur="1000"/>
                                            <p:tgtEl>
                                              <p:spTgt spid="15"/>
                                            </p:tgtEl>
                                          </p:cBhvr>
                                        </p:animEffect>
                                        <p:anim calcmode="lin" valueType="num">
                                          <p:cBhvr>
                                            <p:cTn id="16" dur="1000" fill="hold"/>
                                            <p:tgtEl>
                                              <p:spTgt spid="15"/>
                                            </p:tgtEl>
                                            <p:attrNameLst>
                                              <p:attrName>ppt_x</p:attrName>
                                            </p:attrNameLst>
                                          </p:cBhvr>
                                          <p:tavLst>
                                            <p:tav tm="0">
                                              <p:val>
                                                <p:strVal val="#ppt_x"/>
                                              </p:val>
                                            </p:tav>
                                            <p:tav tm="100000">
                                              <p:val>
                                                <p:strVal val="#ppt_x"/>
                                              </p:val>
                                            </p:tav>
                                          </p:tavLst>
                                        </p:anim>
                                        <p:anim calcmode="lin" valueType="num">
                                          <p:cBhvr>
                                            <p:cTn id="17" dur="1000" fill="hold"/>
                                            <p:tgtEl>
                                              <p:spTgt spid="15"/>
                                            </p:tgtEl>
                                            <p:attrNameLst>
                                              <p:attrName>ppt_y</p:attrName>
                                            </p:attrNameLst>
                                          </p:cBhvr>
                                          <p:tavLst>
                                            <p:tav tm="0">
                                              <p:val>
                                                <p:strVal val="#ppt_y+.1"/>
                                              </p:val>
                                            </p:tav>
                                            <p:tav tm="100000">
                                              <p:val>
                                                <p:strVal val="#ppt_y"/>
                                              </p:val>
                                            </p:tav>
                                          </p:tavLst>
                                        </p:anim>
                                      </p:childTnLst>
                                    </p:cTn>
                                  </p:par>
                                </p:childTnLst>
                              </p:cTn>
                            </p:par>
                            <p:par>
                              <p:cTn id="18" fill="hold">
                                <p:stCondLst>
                                  <p:cond delay="2000"/>
                                </p:stCondLst>
                                <p:childTnLst>
                                  <p:par>
                                    <p:cTn id="19" presetID="2" presetClass="entr" presetSubtype="8" fill="hold" nodeType="afterEffect" p14:presetBounceEnd="60000">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14:bounceEnd="60000">
                                          <p:cBhvr additive="base">
                                            <p:cTn id="21" dur="1000" fill="hold"/>
                                            <p:tgtEl>
                                              <p:spTgt spid="6"/>
                                            </p:tgtEl>
                                            <p:attrNameLst>
                                              <p:attrName>ppt_x</p:attrName>
                                            </p:attrNameLst>
                                          </p:cBhvr>
                                          <p:tavLst>
                                            <p:tav tm="0">
                                              <p:val>
                                                <p:strVal val="0-#ppt_w/2"/>
                                              </p:val>
                                            </p:tav>
                                            <p:tav tm="100000">
                                              <p:val>
                                                <p:strVal val="#ppt_x"/>
                                              </p:val>
                                            </p:tav>
                                          </p:tavLst>
                                        </p:anim>
                                        <p:anim calcmode="lin" valueType="num" p14:bounceEnd="60000">
                                          <p:cBhvr additive="base">
                                            <p:cTn id="22" dur="1000" fill="hold"/>
                                            <p:tgtEl>
                                              <p:spTgt spid="6"/>
                                            </p:tgtEl>
                                            <p:attrNameLst>
                                              <p:attrName>ppt_y</p:attrName>
                                            </p:attrNameLst>
                                          </p:cBhvr>
                                          <p:tavLst>
                                            <p:tav tm="0">
                                              <p:val>
                                                <p:strVal val="#ppt_y"/>
                                              </p:val>
                                            </p:tav>
                                            <p:tav tm="100000">
                                              <p:val>
                                                <p:strVal val="#ppt_y"/>
                                              </p:val>
                                            </p:tav>
                                          </p:tavLst>
                                        </p:anim>
                                      </p:childTnLst>
                                    </p:cTn>
                                  </p:par>
                                </p:childTnLst>
                              </p:cTn>
                            </p:par>
                            <p:par>
                              <p:cTn id="23" fill="hold">
                                <p:stCondLst>
                                  <p:cond delay="3000"/>
                                </p:stCondLst>
                                <p:childTnLst>
                                  <p:par>
                                    <p:cTn id="24" presetID="2" presetClass="entr" presetSubtype="8" fill="hold" nodeType="afterEffect" p14:presetBounceEnd="60000">
                                      <p:stCondLst>
                                        <p:cond delay="0"/>
                                      </p:stCondLst>
                                      <p:childTnLst>
                                        <p:set>
                                          <p:cBhvr>
                                            <p:cTn id="25" dur="1" fill="hold">
                                              <p:stCondLst>
                                                <p:cond delay="0"/>
                                              </p:stCondLst>
                                            </p:cTn>
                                            <p:tgtEl>
                                              <p:spTgt spid="9"/>
                                            </p:tgtEl>
                                            <p:attrNameLst>
                                              <p:attrName>style.visibility</p:attrName>
                                            </p:attrNameLst>
                                          </p:cBhvr>
                                          <p:to>
                                            <p:strVal val="visible"/>
                                          </p:to>
                                        </p:set>
                                        <p:anim calcmode="lin" valueType="num" p14:bounceEnd="60000">
                                          <p:cBhvr additive="base">
                                            <p:cTn id="26" dur="1000" fill="hold"/>
                                            <p:tgtEl>
                                              <p:spTgt spid="9"/>
                                            </p:tgtEl>
                                            <p:attrNameLst>
                                              <p:attrName>ppt_x</p:attrName>
                                            </p:attrNameLst>
                                          </p:cBhvr>
                                          <p:tavLst>
                                            <p:tav tm="0">
                                              <p:val>
                                                <p:strVal val="0-#ppt_w/2"/>
                                              </p:val>
                                            </p:tav>
                                            <p:tav tm="100000">
                                              <p:val>
                                                <p:strVal val="#ppt_x"/>
                                              </p:val>
                                            </p:tav>
                                          </p:tavLst>
                                        </p:anim>
                                        <p:anim calcmode="lin" valueType="num" p14:bounceEnd="60000">
                                          <p:cBhvr additive="base">
                                            <p:cTn id="27" dur="1000" fill="hold"/>
                                            <p:tgtEl>
                                              <p:spTgt spid="9"/>
                                            </p:tgtEl>
                                            <p:attrNameLst>
                                              <p:attrName>ppt_y</p:attrName>
                                            </p:attrNameLst>
                                          </p:cBhvr>
                                          <p:tavLst>
                                            <p:tav tm="0">
                                              <p:val>
                                                <p:strVal val="#ppt_y"/>
                                              </p:val>
                                            </p:tav>
                                            <p:tav tm="100000">
                                              <p:val>
                                                <p:strVal val="#ppt_y"/>
                                              </p:val>
                                            </p:tav>
                                          </p:tavLst>
                                        </p:anim>
                                      </p:childTnLst>
                                    </p:cTn>
                                  </p:par>
                                </p:childTnLst>
                              </p:cTn>
                            </p:par>
                            <p:par>
                              <p:cTn id="28" fill="hold">
                                <p:stCondLst>
                                  <p:cond delay="4000"/>
                                </p:stCondLst>
                                <p:childTnLst>
                                  <p:par>
                                    <p:cTn id="29" presetID="2" presetClass="entr" presetSubtype="8" fill="hold" nodeType="afterEffect" p14:presetBounceEnd="60000">
                                      <p:stCondLst>
                                        <p:cond delay="0"/>
                                      </p:stCondLst>
                                      <p:childTnLst>
                                        <p:set>
                                          <p:cBhvr>
                                            <p:cTn id="30" dur="1" fill="hold">
                                              <p:stCondLst>
                                                <p:cond delay="0"/>
                                              </p:stCondLst>
                                            </p:cTn>
                                            <p:tgtEl>
                                              <p:spTgt spid="12"/>
                                            </p:tgtEl>
                                            <p:attrNameLst>
                                              <p:attrName>style.visibility</p:attrName>
                                            </p:attrNameLst>
                                          </p:cBhvr>
                                          <p:to>
                                            <p:strVal val="visible"/>
                                          </p:to>
                                        </p:set>
                                        <p:anim calcmode="lin" valueType="num" p14:bounceEnd="60000">
                                          <p:cBhvr additive="base">
                                            <p:cTn id="31" dur="1000" fill="hold"/>
                                            <p:tgtEl>
                                              <p:spTgt spid="12"/>
                                            </p:tgtEl>
                                            <p:attrNameLst>
                                              <p:attrName>ppt_x</p:attrName>
                                            </p:attrNameLst>
                                          </p:cBhvr>
                                          <p:tavLst>
                                            <p:tav tm="0">
                                              <p:val>
                                                <p:strVal val="0-#ppt_w/2"/>
                                              </p:val>
                                            </p:tav>
                                            <p:tav tm="100000">
                                              <p:val>
                                                <p:strVal val="#ppt_x"/>
                                              </p:val>
                                            </p:tav>
                                          </p:tavLst>
                                        </p:anim>
                                        <p:anim calcmode="lin" valueType="num" p14:bounceEnd="60000">
                                          <p:cBhvr additive="base">
                                            <p:cTn id="32" dur="10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left)">
                                          <p:cBhvr>
                                            <p:cTn id="7" dur="500"/>
                                            <p:tgtEl>
                                              <p:spTgt spid="2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wipe(left)">
                                          <p:cBhvr>
                                            <p:cTn id="11" dur="500"/>
                                            <p:tgtEl>
                                              <p:spTgt spid="17"/>
                                            </p:tgtEl>
                                          </p:cBhvr>
                                        </p:animEffect>
                                      </p:childTnLst>
                                    </p:cTn>
                                  </p:par>
                                </p:childTnLst>
                              </p:cTn>
                            </p:par>
                            <p:par>
                              <p:cTn id="12" fill="hold">
                                <p:stCondLst>
                                  <p:cond delay="1000"/>
                                </p:stCondLst>
                                <p:childTnLst>
                                  <p:par>
                                    <p:cTn id="13" presetID="42" presetClass="entr" presetSubtype="0" fill="hold" nodeType="after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fade">
                                          <p:cBhvr>
                                            <p:cTn id="15" dur="1000"/>
                                            <p:tgtEl>
                                              <p:spTgt spid="15"/>
                                            </p:tgtEl>
                                          </p:cBhvr>
                                        </p:animEffect>
                                        <p:anim calcmode="lin" valueType="num">
                                          <p:cBhvr>
                                            <p:cTn id="16" dur="1000" fill="hold"/>
                                            <p:tgtEl>
                                              <p:spTgt spid="15"/>
                                            </p:tgtEl>
                                            <p:attrNameLst>
                                              <p:attrName>ppt_x</p:attrName>
                                            </p:attrNameLst>
                                          </p:cBhvr>
                                          <p:tavLst>
                                            <p:tav tm="0">
                                              <p:val>
                                                <p:strVal val="#ppt_x"/>
                                              </p:val>
                                            </p:tav>
                                            <p:tav tm="100000">
                                              <p:val>
                                                <p:strVal val="#ppt_x"/>
                                              </p:val>
                                            </p:tav>
                                          </p:tavLst>
                                        </p:anim>
                                        <p:anim calcmode="lin" valueType="num">
                                          <p:cBhvr>
                                            <p:cTn id="17" dur="1000" fill="hold"/>
                                            <p:tgtEl>
                                              <p:spTgt spid="15"/>
                                            </p:tgtEl>
                                            <p:attrNameLst>
                                              <p:attrName>ppt_y</p:attrName>
                                            </p:attrNameLst>
                                          </p:cBhvr>
                                          <p:tavLst>
                                            <p:tav tm="0">
                                              <p:val>
                                                <p:strVal val="#ppt_y+.1"/>
                                              </p:val>
                                            </p:tav>
                                            <p:tav tm="100000">
                                              <p:val>
                                                <p:strVal val="#ppt_y"/>
                                              </p:val>
                                            </p:tav>
                                          </p:tavLst>
                                        </p:anim>
                                      </p:childTnLst>
                                    </p:cTn>
                                  </p:par>
                                </p:childTnLst>
                              </p:cTn>
                            </p:par>
                            <p:par>
                              <p:cTn id="18" fill="hold">
                                <p:stCondLst>
                                  <p:cond delay="2000"/>
                                </p:stCondLst>
                                <p:childTnLst>
                                  <p:par>
                                    <p:cTn id="19" presetID="2" presetClass="entr" presetSubtype="8" fill="hold" nodeType="after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additive="base">
                                            <p:cTn id="21" dur="1000" fill="hold"/>
                                            <p:tgtEl>
                                              <p:spTgt spid="6"/>
                                            </p:tgtEl>
                                            <p:attrNameLst>
                                              <p:attrName>ppt_x</p:attrName>
                                            </p:attrNameLst>
                                          </p:cBhvr>
                                          <p:tavLst>
                                            <p:tav tm="0">
                                              <p:val>
                                                <p:strVal val="0-#ppt_w/2"/>
                                              </p:val>
                                            </p:tav>
                                            <p:tav tm="100000">
                                              <p:val>
                                                <p:strVal val="#ppt_x"/>
                                              </p:val>
                                            </p:tav>
                                          </p:tavLst>
                                        </p:anim>
                                        <p:anim calcmode="lin" valueType="num">
                                          <p:cBhvr additive="base">
                                            <p:cTn id="22" dur="1000" fill="hold"/>
                                            <p:tgtEl>
                                              <p:spTgt spid="6"/>
                                            </p:tgtEl>
                                            <p:attrNameLst>
                                              <p:attrName>ppt_y</p:attrName>
                                            </p:attrNameLst>
                                          </p:cBhvr>
                                          <p:tavLst>
                                            <p:tav tm="0">
                                              <p:val>
                                                <p:strVal val="#ppt_y"/>
                                              </p:val>
                                            </p:tav>
                                            <p:tav tm="100000">
                                              <p:val>
                                                <p:strVal val="#ppt_y"/>
                                              </p:val>
                                            </p:tav>
                                          </p:tavLst>
                                        </p:anim>
                                      </p:childTnLst>
                                    </p:cTn>
                                  </p:par>
                                </p:childTnLst>
                              </p:cTn>
                            </p:par>
                            <p:par>
                              <p:cTn id="23" fill="hold">
                                <p:stCondLst>
                                  <p:cond delay="3000"/>
                                </p:stCondLst>
                                <p:childTnLst>
                                  <p:par>
                                    <p:cTn id="24" presetID="2" presetClass="entr" presetSubtype="8" fill="hold" nodeType="afterEffect">
                                      <p:stCondLst>
                                        <p:cond delay="0"/>
                                      </p:stCondLst>
                                      <p:childTnLst>
                                        <p:set>
                                          <p:cBhvr>
                                            <p:cTn id="25" dur="1" fill="hold">
                                              <p:stCondLst>
                                                <p:cond delay="0"/>
                                              </p:stCondLst>
                                            </p:cTn>
                                            <p:tgtEl>
                                              <p:spTgt spid="9"/>
                                            </p:tgtEl>
                                            <p:attrNameLst>
                                              <p:attrName>style.visibility</p:attrName>
                                            </p:attrNameLst>
                                          </p:cBhvr>
                                          <p:to>
                                            <p:strVal val="visible"/>
                                          </p:to>
                                        </p:set>
                                        <p:anim calcmode="lin" valueType="num">
                                          <p:cBhvr additive="base">
                                            <p:cTn id="26" dur="1000" fill="hold"/>
                                            <p:tgtEl>
                                              <p:spTgt spid="9"/>
                                            </p:tgtEl>
                                            <p:attrNameLst>
                                              <p:attrName>ppt_x</p:attrName>
                                            </p:attrNameLst>
                                          </p:cBhvr>
                                          <p:tavLst>
                                            <p:tav tm="0">
                                              <p:val>
                                                <p:strVal val="0-#ppt_w/2"/>
                                              </p:val>
                                            </p:tav>
                                            <p:tav tm="100000">
                                              <p:val>
                                                <p:strVal val="#ppt_x"/>
                                              </p:val>
                                            </p:tav>
                                          </p:tavLst>
                                        </p:anim>
                                        <p:anim calcmode="lin" valueType="num">
                                          <p:cBhvr additive="base">
                                            <p:cTn id="27" dur="1000" fill="hold"/>
                                            <p:tgtEl>
                                              <p:spTgt spid="9"/>
                                            </p:tgtEl>
                                            <p:attrNameLst>
                                              <p:attrName>ppt_y</p:attrName>
                                            </p:attrNameLst>
                                          </p:cBhvr>
                                          <p:tavLst>
                                            <p:tav tm="0">
                                              <p:val>
                                                <p:strVal val="#ppt_y"/>
                                              </p:val>
                                            </p:tav>
                                            <p:tav tm="100000">
                                              <p:val>
                                                <p:strVal val="#ppt_y"/>
                                              </p:val>
                                            </p:tav>
                                          </p:tavLst>
                                        </p:anim>
                                      </p:childTnLst>
                                    </p:cTn>
                                  </p:par>
                                </p:childTnLst>
                              </p:cTn>
                            </p:par>
                            <p:par>
                              <p:cTn id="28" fill="hold">
                                <p:stCondLst>
                                  <p:cond delay="4000"/>
                                </p:stCondLst>
                                <p:childTnLst>
                                  <p:par>
                                    <p:cTn id="29" presetID="2" presetClass="entr" presetSubtype="8" fill="hold" nodeType="afterEffect">
                                      <p:stCondLst>
                                        <p:cond delay="0"/>
                                      </p:stCondLst>
                                      <p:childTnLst>
                                        <p:set>
                                          <p:cBhvr>
                                            <p:cTn id="30" dur="1" fill="hold">
                                              <p:stCondLst>
                                                <p:cond delay="0"/>
                                              </p:stCondLst>
                                            </p:cTn>
                                            <p:tgtEl>
                                              <p:spTgt spid="12"/>
                                            </p:tgtEl>
                                            <p:attrNameLst>
                                              <p:attrName>style.visibility</p:attrName>
                                            </p:attrNameLst>
                                          </p:cBhvr>
                                          <p:to>
                                            <p:strVal val="visible"/>
                                          </p:to>
                                        </p:set>
                                        <p:anim calcmode="lin" valueType="num">
                                          <p:cBhvr additive="base">
                                            <p:cTn id="31" dur="1000" fill="hold"/>
                                            <p:tgtEl>
                                              <p:spTgt spid="12"/>
                                            </p:tgtEl>
                                            <p:attrNameLst>
                                              <p:attrName>ppt_x</p:attrName>
                                            </p:attrNameLst>
                                          </p:cBhvr>
                                          <p:tavLst>
                                            <p:tav tm="0">
                                              <p:val>
                                                <p:strVal val="0-#ppt_w/2"/>
                                              </p:val>
                                            </p:tav>
                                            <p:tav tm="100000">
                                              <p:val>
                                                <p:strVal val="#ppt_x"/>
                                              </p:val>
                                            </p:tav>
                                          </p:tavLst>
                                        </p:anim>
                                        <p:anim calcmode="lin" valueType="num">
                                          <p:cBhvr additive="base">
                                            <p:cTn id="32" dur="10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组合 16"/>
          <p:cNvGrpSpPr/>
          <p:nvPr/>
        </p:nvGrpSpPr>
        <p:grpSpPr>
          <a:xfrm>
            <a:off x="530067" y="491923"/>
            <a:ext cx="3259201" cy="635239"/>
            <a:chOff x="-3848339" y="207986"/>
            <a:chExt cx="3233870" cy="630301"/>
          </a:xfrm>
        </p:grpSpPr>
        <p:sp>
          <p:nvSpPr>
            <p:cNvPr id="18" name="Text Box 7"/>
            <p:cNvSpPr txBox="1">
              <a:spLocks noChangeArrowheads="1"/>
            </p:cNvSpPr>
            <p:nvPr/>
          </p:nvSpPr>
          <p:spPr bwMode="auto">
            <a:xfrm>
              <a:off x="-1826418" y="343215"/>
              <a:ext cx="1211949" cy="473706"/>
            </a:xfrm>
            <a:prstGeom prst="rect">
              <a:avLst/>
            </a:prstGeom>
            <a:noFill/>
            <a:ln w="9525">
              <a:noFill/>
              <a:miter lim="800000"/>
            </a:ln>
          </p:spPr>
          <p:txBody>
            <a:bodyPr wrap="none" lIns="46078" tIns="23040" rIns="46078" bIns="23040">
              <a:spAutoFit/>
            </a:bodyPr>
            <a:lstStyle/>
            <a:p>
              <a:pPr defTabSz="1096645"/>
              <a:r>
                <a:rPr lang="en-CA" sz="1400" b="1" spc="604" dirty="0" smtClean="0">
                  <a:solidFill>
                    <a:schemeClr val="bg1">
                      <a:lumMod val="65000"/>
                    </a:schemeClr>
                  </a:solidFill>
                  <a:latin typeface="造字工房悦黑演示版常规体" pitchFamily="50" charset="-122"/>
                  <a:ea typeface="造字工房悦黑演示版常规体" pitchFamily="50" charset="-122"/>
                  <a:cs typeface="Open Sans" panose="020B0606030504020204" pitchFamily="34" charset="0"/>
                </a:rPr>
                <a:t>USER </a:t>
              </a:r>
            </a:p>
            <a:p>
              <a:pPr defTabSz="1096645"/>
              <a:r>
                <a:rPr lang="en-CA" sz="1400" b="1" spc="604" dirty="0" smtClean="0">
                  <a:solidFill>
                    <a:schemeClr val="bg1">
                      <a:lumMod val="65000"/>
                    </a:schemeClr>
                  </a:solidFill>
                  <a:latin typeface="造字工房悦黑演示版常规体" pitchFamily="50" charset="-122"/>
                  <a:ea typeface="造字工房悦黑演示版常规体" pitchFamily="50" charset="-122"/>
                  <a:cs typeface="Open Sans" panose="020B0606030504020204" pitchFamily="34" charset="0"/>
                </a:rPr>
                <a:t>GROUPS</a:t>
              </a:r>
            </a:p>
          </p:txBody>
        </p:sp>
        <p:sp>
          <p:nvSpPr>
            <p:cNvPr id="19" name="矩形 18"/>
            <p:cNvSpPr/>
            <p:nvPr/>
          </p:nvSpPr>
          <p:spPr>
            <a:xfrm>
              <a:off x="-3848339" y="207986"/>
              <a:ext cx="1977362" cy="630301"/>
            </a:xfrm>
            <a:prstGeom prst="rect">
              <a:avLst/>
            </a:prstGeom>
          </p:spPr>
          <p:txBody>
            <a:bodyPr wrap="none">
              <a:spAutoFit/>
            </a:bodyPr>
            <a:lstStyle/>
            <a:p>
              <a:pPr algn="ctr" defTabSz="1096645"/>
              <a:r>
                <a:rPr lang="zh-CN" altLang="en-US" sz="3530" b="1" dirty="0" smtClean="0">
                  <a:latin typeface="微软雅黑" panose="020B0503020204020204" pitchFamily="34" charset="-122"/>
                  <a:ea typeface="微软雅黑" panose="020B0503020204020204" pitchFamily="34" charset="-122"/>
                  <a:cs typeface="Open Sans" panose="020B0606030504020204" pitchFamily="34" charset="0"/>
                </a:rPr>
                <a:t>用户群体</a:t>
              </a:r>
              <a:endParaRPr lang="en-CA" altLang="zh-CN" sz="3530" b="1" dirty="0">
                <a:latin typeface="微软雅黑" panose="020B0503020204020204" pitchFamily="34" charset="-122"/>
                <a:ea typeface="微软雅黑" panose="020B0503020204020204" pitchFamily="34" charset="-122"/>
                <a:cs typeface="Open Sans" panose="020B0606030504020204" pitchFamily="34" charset="0"/>
              </a:endParaRPr>
            </a:p>
          </p:txBody>
        </p:sp>
      </p:grpSp>
      <p:pic>
        <p:nvPicPr>
          <p:cNvPr id="21" name="图片 20"/>
          <p:cNvPicPr>
            <a:picLocks noChangeAspect="1"/>
          </p:cNvPicPr>
          <p:nvPr/>
        </p:nvPicPr>
        <p:blipFill rotWithShape="1">
          <a:blip r:embed="rId3"/>
          <a:srcRect r="91091" b="69426"/>
          <a:stretch>
            <a:fillRect/>
          </a:stretch>
        </p:blipFill>
        <p:spPr>
          <a:xfrm>
            <a:off x="3401" y="505087"/>
            <a:ext cx="348343" cy="548549"/>
          </a:xfrm>
          <a:prstGeom prst="rect">
            <a:avLst/>
          </a:prstGeom>
          <a:effectLst>
            <a:outerShdw blurRad="50800" dist="38100" dir="2700000" algn="tl" rotWithShape="0">
              <a:prstClr val="black">
                <a:alpha val="40000"/>
              </a:prstClr>
            </a:outerShdw>
          </a:effectLst>
        </p:spPr>
      </p:pic>
      <p:sp>
        <p:nvSpPr>
          <p:cNvPr id="6" name="Freeform 26"/>
          <p:cNvSpPr/>
          <p:nvPr/>
        </p:nvSpPr>
        <p:spPr bwMode="auto">
          <a:xfrm rot="5400000">
            <a:off x="3282794" y="2231962"/>
            <a:ext cx="1389601" cy="3964308"/>
          </a:xfrm>
          <a:custGeom>
            <a:avLst/>
            <a:gdLst/>
            <a:ahLst/>
            <a:cxnLst>
              <a:cxn ang="0">
                <a:pos x="0" y="585"/>
              </a:cxn>
              <a:cxn ang="0">
                <a:pos x="0" y="585"/>
              </a:cxn>
              <a:cxn ang="0">
                <a:pos x="101" y="544"/>
              </a:cxn>
              <a:cxn ang="0">
                <a:pos x="143" y="443"/>
              </a:cxn>
              <a:cxn ang="0">
                <a:pos x="143" y="254"/>
              </a:cxn>
              <a:cxn ang="0">
                <a:pos x="143" y="0"/>
              </a:cxn>
              <a:cxn ang="0">
                <a:pos x="237" y="0"/>
              </a:cxn>
              <a:cxn ang="0">
                <a:pos x="237" y="76"/>
              </a:cxn>
              <a:cxn ang="0">
                <a:pos x="237" y="443"/>
              </a:cxn>
              <a:cxn ang="0">
                <a:pos x="237" y="444"/>
              </a:cxn>
              <a:cxn ang="0">
                <a:pos x="167" y="610"/>
              </a:cxn>
              <a:cxn ang="0">
                <a:pos x="0" y="679"/>
              </a:cxn>
              <a:cxn ang="0">
                <a:pos x="0" y="679"/>
              </a:cxn>
              <a:cxn ang="0">
                <a:pos x="0" y="585"/>
              </a:cxn>
            </a:cxnLst>
            <a:rect l="0" t="0" r="r" b="b"/>
            <a:pathLst>
              <a:path w="237" h="679">
                <a:moveTo>
                  <a:pt x="0" y="585"/>
                </a:moveTo>
                <a:cubicBezTo>
                  <a:pt x="0" y="585"/>
                  <a:pt x="0" y="585"/>
                  <a:pt x="0" y="585"/>
                </a:cubicBezTo>
                <a:cubicBezTo>
                  <a:pt x="40" y="585"/>
                  <a:pt x="73" y="572"/>
                  <a:pt x="101" y="544"/>
                </a:cubicBezTo>
                <a:cubicBezTo>
                  <a:pt x="129" y="516"/>
                  <a:pt x="143" y="482"/>
                  <a:pt x="143" y="443"/>
                </a:cubicBezTo>
                <a:cubicBezTo>
                  <a:pt x="143" y="254"/>
                  <a:pt x="143" y="254"/>
                  <a:pt x="143" y="254"/>
                </a:cubicBezTo>
                <a:cubicBezTo>
                  <a:pt x="143" y="0"/>
                  <a:pt x="143" y="0"/>
                  <a:pt x="143" y="0"/>
                </a:cubicBezTo>
                <a:cubicBezTo>
                  <a:pt x="237" y="0"/>
                  <a:pt x="237" y="0"/>
                  <a:pt x="237" y="0"/>
                </a:cubicBezTo>
                <a:cubicBezTo>
                  <a:pt x="237" y="76"/>
                  <a:pt x="237" y="76"/>
                  <a:pt x="237" y="76"/>
                </a:cubicBezTo>
                <a:cubicBezTo>
                  <a:pt x="237" y="443"/>
                  <a:pt x="237" y="443"/>
                  <a:pt x="237" y="443"/>
                </a:cubicBezTo>
                <a:cubicBezTo>
                  <a:pt x="237" y="443"/>
                  <a:pt x="237" y="444"/>
                  <a:pt x="237" y="444"/>
                </a:cubicBezTo>
                <a:cubicBezTo>
                  <a:pt x="236" y="509"/>
                  <a:pt x="213" y="564"/>
                  <a:pt x="167" y="610"/>
                </a:cubicBezTo>
                <a:cubicBezTo>
                  <a:pt x="121" y="656"/>
                  <a:pt x="66" y="679"/>
                  <a:pt x="0" y="679"/>
                </a:cubicBezTo>
                <a:cubicBezTo>
                  <a:pt x="0" y="679"/>
                  <a:pt x="0" y="679"/>
                  <a:pt x="0" y="679"/>
                </a:cubicBezTo>
                <a:lnTo>
                  <a:pt x="0" y="585"/>
                </a:lnTo>
                <a:close/>
              </a:path>
            </a:pathLst>
          </a:custGeom>
          <a:solidFill>
            <a:schemeClr val="accent2"/>
          </a:solidFill>
          <a:ln w="9525">
            <a:noFill/>
            <a:round/>
          </a:ln>
        </p:spPr>
        <p:txBody>
          <a:bodyPr vert="horz" wrap="square" lIns="121920" tIns="60960" rIns="121920" bIns="60960" numCol="1" anchor="t" anchorCtr="0" compatLnSpc="1"/>
          <a:lstStyle/>
          <a:p>
            <a:endParaRPr lang="en-US" sz="2400"/>
          </a:p>
        </p:txBody>
      </p:sp>
      <p:sp>
        <p:nvSpPr>
          <p:cNvPr id="7" name="Freeform 24"/>
          <p:cNvSpPr/>
          <p:nvPr/>
        </p:nvSpPr>
        <p:spPr bwMode="auto">
          <a:xfrm rot="5400000">
            <a:off x="2509150" y="2451245"/>
            <a:ext cx="1939037" cy="4075180"/>
          </a:xfrm>
          <a:custGeom>
            <a:avLst/>
            <a:gdLst/>
            <a:ahLst/>
            <a:cxnLst>
              <a:cxn ang="0">
                <a:pos x="0" y="603"/>
              </a:cxn>
              <a:cxn ang="0">
                <a:pos x="0" y="603"/>
              </a:cxn>
              <a:cxn ang="0">
                <a:pos x="167" y="534"/>
              </a:cxn>
              <a:cxn ang="0">
                <a:pos x="237" y="368"/>
              </a:cxn>
              <a:cxn ang="0">
                <a:pos x="237" y="367"/>
              </a:cxn>
              <a:cxn ang="0">
                <a:pos x="237" y="0"/>
              </a:cxn>
              <a:cxn ang="0">
                <a:pos x="331" y="0"/>
              </a:cxn>
              <a:cxn ang="0">
                <a:pos x="331" y="76"/>
              </a:cxn>
              <a:cxn ang="0">
                <a:pos x="331" y="367"/>
              </a:cxn>
              <a:cxn ang="0">
                <a:pos x="331" y="367"/>
              </a:cxn>
              <a:cxn ang="0">
                <a:pos x="234" y="601"/>
              </a:cxn>
              <a:cxn ang="0">
                <a:pos x="0" y="698"/>
              </a:cxn>
              <a:cxn ang="0">
                <a:pos x="0" y="698"/>
              </a:cxn>
              <a:cxn ang="0">
                <a:pos x="0" y="603"/>
              </a:cxn>
            </a:cxnLst>
            <a:rect l="0" t="0" r="r" b="b"/>
            <a:pathLst>
              <a:path w="331" h="698">
                <a:moveTo>
                  <a:pt x="0" y="603"/>
                </a:moveTo>
                <a:cubicBezTo>
                  <a:pt x="0" y="603"/>
                  <a:pt x="0" y="603"/>
                  <a:pt x="0" y="603"/>
                </a:cubicBezTo>
                <a:cubicBezTo>
                  <a:pt x="66" y="603"/>
                  <a:pt x="121" y="580"/>
                  <a:pt x="167" y="534"/>
                </a:cubicBezTo>
                <a:cubicBezTo>
                  <a:pt x="213" y="488"/>
                  <a:pt x="236" y="433"/>
                  <a:pt x="237" y="368"/>
                </a:cubicBezTo>
                <a:cubicBezTo>
                  <a:pt x="237" y="368"/>
                  <a:pt x="237" y="367"/>
                  <a:pt x="237" y="367"/>
                </a:cubicBezTo>
                <a:cubicBezTo>
                  <a:pt x="237" y="0"/>
                  <a:pt x="237" y="0"/>
                  <a:pt x="237" y="0"/>
                </a:cubicBezTo>
                <a:cubicBezTo>
                  <a:pt x="331" y="0"/>
                  <a:pt x="331" y="0"/>
                  <a:pt x="331" y="0"/>
                </a:cubicBezTo>
                <a:cubicBezTo>
                  <a:pt x="331" y="76"/>
                  <a:pt x="331" y="76"/>
                  <a:pt x="331" y="76"/>
                </a:cubicBezTo>
                <a:cubicBezTo>
                  <a:pt x="331" y="367"/>
                  <a:pt x="331" y="367"/>
                  <a:pt x="331" y="367"/>
                </a:cubicBezTo>
                <a:cubicBezTo>
                  <a:pt x="331" y="367"/>
                  <a:pt x="331" y="367"/>
                  <a:pt x="331" y="367"/>
                </a:cubicBezTo>
                <a:cubicBezTo>
                  <a:pt x="331" y="458"/>
                  <a:pt x="298" y="536"/>
                  <a:pt x="234" y="601"/>
                </a:cubicBezTo>
                <a:cubicBezTo>
                  <a:pt x="169" y="665"/>
                  <a:pt x="92" y="698"/>
                  <a:pt x="0" y="698"/>
                </a:cubicBezTo>
                <a:cubicBezTo>
                  <a:pt x="0" y="698"/>
                  <a:pt x="0" y="698"/>
                  <a:pt x="0" y="698"/>
                </a:cubicBezTo>
                <a:lnTo>
                  <a:pt x="0" y="603"/>
                </a:lnTo>
                <a:close/>
              </a:path>
            </a:pathLst>
          </a:custGeom>
          <a:solidFill>
            <a:srgbClr val="E95283"/>
          </a:solidFill>
          <a:ln w="9525">
            <a:noFill/>
            <a:round/>
          </a:ln>
        </p:spPr>
        <p:txBody>
          <a:bodyPr vert="horz" wrap="square" lIns="121920" tIns="60960" rIns="121920" bIns="60960" numCol="1" anchor="t" anchorCtr="0" compatLnSpc="1"/>
          <a:lstStyle/>
          <a:p>
            <a:endParaRPr lang="en-US" sz="2400"/>
          </a:p>
        </p:txBody>
      </p:sp>
      <p:sp>
        <p:nvSpPr>
          <p:cNvPr id="8" name="Freeform 25"/>
          <p:cNvSpPr>
            <a:spLocks noEditPoints="1"/>
          </p:cNvSpPr>
          <p:nvPr/>
        </p:nvSpPr>
        <p:spPr bwMode="auto">
          <a:xfrm rot="5400000">
            <a:off x="2192547" y="2230732"/>
            <a:ext cx="2478616" cy="5055785"/>
          </a:xfrm>
          <a:custGeom>
            <a:avLst/>
            <a:gdLst/>
            <a:ahLst/>
            <a:cxnLst>
              <a:cxn ang="0">
                <a:pos x="0" y="774"/>
              </a:cxn>
              <a:cxn ang="0">
                <a:pos x="0" y="774"/>
              </a:cxn>
              <a:cxn ang="0">
                <a:pos x="234" y="677"/>
              </a:cxn>
              <a:cxn ang="0">
                <a:pos x="331" y="443"/>
              </a:cxn>
              <a:cxn ang="0">
                <a:pos x="331" y="443"/>
              </a:cxn>
              <a:cxn ang="0">
                <a:pos x="331" y="152"/>
              </a:cxn>
              <a:cxn ang="0">
                <a:pos x="423" y="152"/>
              </a:cxn>
              <a:cxn ang="0">
                <a:pos x="423" y="442"/>
              </a:cxn>
              <a:cxn ang="0">
                <a:pos x="423" y="443"/>
              </a:cxn>
              <a:cxn ang="0">
                <a:pos x="299" y="742"/>
              </a:cxn>
              <a:cxn ang="0">
                <a:pos x="114" y="852"/>
              </a:cxn>
              <a:cxn ang="0">
                <a:pos x="0" y="866"/>
              </a:cxn>
              <a:cxn ang="0">
                <a:pos x="0" y="774"/>
              </a:cxn>
              <a:cxn ang="0">
                <a:pos x="143" y="0"/>
              </a:cxn>
              <a:cxn ang="0">
                <a:pos x="143" y="254"/>
              </a:cxn>
              <a:cxn ang="0">
                <a:pos x="143" y="254"/>
              </a:cxn>
              <a:cxn ang="0">
                <a:pos x="143" y="0"/>
              </a:cxn>
            </a:cxnLst>
            <a:rect l="0" t="0" r="r" b="b"/>
            <a:pathLst>
              <a:path w="423" h="866">
                <a:moveTo>
                  <a:pt x="0" y="774"/>
                </a:moveTo>
                <a:cubicBezTo>
                  <a:pt x="0" y="774"/>
                  <a:pt x="0" y="774"/>
                  <a:pt x="0" y="774"/>
                </a:cubicBezTo>
                <a:cubicBezTo>
                  <a:pt x="92" y="774"/>
                  <a:pt x="169" y="741"/>
                  <a:pt x="234" y="677"/>
                </a:cubicBezTo>
                <a:cubicBezTo>
                  <a:pt x="298" y="612"/>
                  <a:pt x="331" y="534"/>
                  <a:pt x="331" y="443"/>
                </a:cubicBezTo>
                <a:cubicBezTo>
                  <a:pt x="331" y="443"/>
                  <a:pt x="331" y="443"/>
                  <a:pt x="331" y="443"/>
                </a:cubicBezTo>
                <a:cubicBezTo>
                  <a:pt x="331" y="152"/>
                  <a:pt x="331" y="152"/>
                  <a:pt x="331" y="152"/>
                </a:cubicBezTo>
                <a:cubicBezTo>
                  <a:pt x="423" y="152"/>
                  <a:pt x="423" y="152"/>
                  <a:pt x="423" y="152"/>
                </a:cubicBezTo>
                <a:cubicBezTo>
                  <a:pt x="423" y="442"/>
                  <a:pt x="423" y="442"/>
                  <a:pt x="423" y="442"/>
                </a:cubicBezTo>
                <a:cubicBezTo>
                  <a:pt x="423" y="442"/>
                  <a:pt x="423" y="443"/>
                  <a:pt x="423" y="443"/>
                </a:cubicBezTo>
                <a:cubicBezTo>
                  <a:pt x="423" y="560"/>
                  <a:pt x="382" y="660"/>
                  <a:pt x="299" y="742"/>
                </a:cubicBezTo>
                <a:cubicBezTo>
                  <a:pt x="245" y="797"/>
                  <a:pt x="183" y="833"/>
                  <a:pt x="114" y="852"/>
                </a:cubicBezTo>
                <a:cubicBezTo>
                  <a:pt x="78" y="861"/>
                  <a:pt x="40" y="866"/>
                  <a:pt x="0" y="866"/>
                </a:cubicBezTo>
                <a:lnTo>
                  <a:pt x="0" y="774"/>
                </a:lnTo>
                <a:close/>
                <a:moveTo>
                  <a:pt x="143" y="0"/>
                </a:moveTo>
                <a:cubicBezTo>
                  <a:pt x="143" y="254"/>
                  <a:pt x="143" y="254"/>
                  <a:pt x="143" y="254"/>
                </a:cubicBezTo>
                <a:cubicBezTo>
                  <a:pt x="143" y="254"/>
                  <a:pt x="143" y="254"/>
                  <a:pt x="143" y="254"/>
                </a:cubicBezTo>
                <a:cubicBezTo>
                  <a:pt x="143" y="0"/>
                  <a:pt x="143" y="0"/>
                  <a:pt x="143" y="0"/>
                </a:cubicBezTo>
                <a:close/>
              </a:path>
            </a:pathLst>
          </a:custGeom>
          <a:solidFill>
            <a:schemeClr val="accent4"/>
          </a:solidFill>
          <a:ln w="9525">
            <a:noFill/>
            <a:round/>
          </a:ln>
        </p:spPr>
        <p:txBody>
          <a:bodyPr vert="horz" wrap="square" lIns="121920" tIns="60960" rIns="121920" bIns="60960" numCol="1" anchor="t" anchorCtr="0" compatLnSpc="1"/>
          <a:lstStyle/>
          <a:p>
            <a:endParaRPr lang="en-US" sz="2400"/>
          </a:p>
        </p:txBody>
      </p:sp>
      <p:sp>
        <p:nvSpPr>
          <p:cNvPr id="9" name="Freeform 27"/>
          <p:cNvSpPr/>
          <p:nvPr/>
        </p:nvSpPr>
        <p:spPr bwMode="auto">
          <a:xfrm rot="5400000">
            <a:off x="4055206" y="2008986"/>
            <a:ext cx="837703" cy="3858363"/>
          </a:xfrm>
          <a:custGeom>
            <a:avLst/>
            <a:gdLst/>
            <a:ahLst/>
            <a:cxnLst>
              <a:cxn ang="0">
                <a:pos x="143" y="330"/>
              </a:cxn>
              <a:cxn ang="0">
                <a:pos x="143" y="519"/>
              </a:cxn>
              <a:cxn ang="0">
                <a:pos x="101" y="620"/>
              </a:cxn>
              <a:cxn ang="0">
                <a:pos x="0" y="661"/>
              </a:cxn>
              <a:cxn ang="0">
                <a:pos x="0" y="661"/>
              </a:cxn>
              <a:cxn ang="0">
                <a:pos x="0" y="576"/>
              </a:cxn>
              <a:cxn ang="0">
                <a:pos x="0" y="576"/>
              </a:cxn>
              <a:cxn ang="0">
                <a:pos x="41" y="559"/>
              </a:cxn>
              <a:cxn ang="0">
                <a:pos x="58" y="519"/>
              </a:cxn>
              <a:cxn ang="0">
                <a:pos x="58" y="289"/>
              </a:cxn>
              <a:cxn ang="0">
                <a:pos x="58" y="0"/>
              </a:cxn>
              <a:cxn ang="0">
                <a:pos x="143" y="0"/>
              </a:cxn>
              <a:cxn ang="0">
                <a:pos x="143" y="76"/>
              </a:cxn>
              <a:cxn ang="0">
                <a:pos x="143" y="330"/>
              </a:cxn>
              <a:cxn ang="0">
                <a:pos x="143" y="330"/>
              </a:cxn>
            </a:cxnLst>
            <a:rect l="0" t="0" r="r" b="b"/>
            <a:pathLst>
              <a:path w="143" h="661">
                <a:moveTo>
                  <a:pt x="143" y="330"/>
                </a:moveTo>
                <a:cubicBezTo>
                  <a:pt x="143" y="519"/>
                  <a:pt x="143" y="519"/>
                  <a:pt x="143" y="519"/>
                </a:cubicBezTo>
                <a:cubicBezTo>
                  <a:pt x="143" y="558"/>
                  <a:pt x="129" y="592"/>
                  <a:pt x="101" y="620"/>
                </a:cubicBezTo>
                <a:cubicBezTo>
                  <a:pt x="73" y="648"/>
                  <a:pt x="40" y="661"/>
                  <a:pt x="0" y="661"/>
                </a:cubicBezTo>
                <a:cubicBezTo>
                  <a:pt x="0" y="661"/>
                  <a:pt x="0" y="661"/>
                  <a:pt x="0" y="661"/>
                </a:cubicBezTo>
                <a:cubicBezTo>
                  <a:pt x="0" y="576"/>
                  <a:pt x="0" y="576"/>
                  <a:pt x="0" y="576"/>
                </a:cubicBezTo>
                <a:cubicBezTo>
                  <a:pt x="0" y="576"/>
                  <a:pt x="0" y="576"/>
                  <a:pt x="0" y="576"/>
                </a:cubicBezTo>
                <a:cubicBezTo>
                  <a:pt x="16" y="576"/>
                  <a:pt x="30" y="571"/>
                  <a:pt x="41" y="559"/>
                </a:cubicBezTo>
                <a:cubicBezTo>
                  <a:pt x="52" y="548"/>
                  <a:pt x="58" y="535"/>
                  <a:pt x="58" y="519"/>
                </a:cubicBezTo>
                <a:cubicBezTo>
                  <a:pt x="58" y="289"/>
                  <a:pt x="58" y="289"/>
                  <a:pt x="58" y="289"/>
                </a:cubicBezTo>
                <a:cubicBezTo>
                  <a:pt x="58" y="0"/>
                  <a:pt x="58" y="0"/>
                  <a:pt x="58" y="0"/>
                </a:cubicBezTo>
                <a:cubicBezTo>
                  <a:pt x="143" y="0"/>
                  <a:pt x="143" y="0"/>
                  <a:pt x="143" y="0"/>
                </a:cubicBezTo>
                <a:cubicBezTo>
                  <a:pt x="143" y="76"/>
                  <a:pt x="143" y="76"/>
                  <a:pt x="143" y="76"/>
                </a:cubicBezTo>
                <a:cubicBezTo>
                  <a:pt x="143" y="330"/>
                  <a:pt x="143" y="330"/>
                  <a:pt x="143" y="330"/>
                </a:cubicBezTo>
                <a:cubicBezTo>
                  <a:pt x="143" y="330"/>
                  <a:pt x="143" y="330"/>
                  <a:pt x="143" y="330"/>
                </a:cubicBezTo>
                <a:close/>
              </a:path>
            </a:pathLst>
          </a:custGeom>
          <a:solidFill>
            <a:srgbClr val="F6ABA5"/>
          </a:solidFill>
          <a:ln w="9525">
            <a:noFill/>
            <a:round/>
          </a:ln>
        </p:spPr>
        <p:txBody>
          <a:bodyPr vert="horz" wrap="square" lIns="121920" tIns="60960" rIns="121920" bIns="60960" numCol="1" anchor="t" anchorCtr="0" compatLnSpc="1"/>
          <a:lstStyle/>
          <a:p>
            <a:endParaRPr lang="en-US" sz="2400"/>
          </a:p>
        </p:txBody>
      </p:sp>
      <p:sp>
        <p:nvSpPr>
          <p:cNvPr id="10" name="TextBox 82"/>
          <p:cNvSpPr txBox="1"/>
          <p:nvPr/>
        </p:nvSpPr>
        <p:spPr>
          <a:xfrm>
            <a:off x="7617341" y="2072924"/>
            <a:ext cx="4008931" cy="748795"/>
          </a:xfrm>
          <a:prstGeom prst="rect">
            <a:avLst/>
          </a:prstGeom>
          <a:noFill/>
        </p:spPr>
        <p:txBody>
          <a:bodyPr wrap="square" rtlCol="0">
            <a:spAutoFit/>
          </a:bodyPr>
          <a:lstStyle/>
          <a:p>
            <a:r>
              <a:rPr lang="en-US" sz="1600" b="1" dirty="0"/>
              <a:t>Title Goes Here</a:t>
            </a:r>
            <a:endParaRPr lang="en-US" sz="1600" dirty="0"/>
          </a:p>
          <a:p>
            <a:r>
              <a:rPr lang="en-US" sz="1335" b="1" dirty="0">
                <a:solidFill>
                  <a:schemeClr val="tx2">
                    <a:lumMod val="50000"/>
                    <a:lumOff val="50000"/>
                  </a:schemeClr>
                </a:solidFill>
              </a:rPr>
              <a:t>There are many variations of passages of lorem ipsum</a:t>
            </a:r>
            <a:br>
              <a:rPr lang="en-US" sz="1335" b="1" dirty="0">
                <a:solidFill>
                  <a:schemeClr val="tx2">
                    <a:lumMod val="50000"/>
                    <a:lumOff val="50000"/>
                  </a:schemeClr>
                </a:solidFill>
              </a:rPr>
            </a:br>
            <a:r>
              <a:rPr lang="en-US" sz="1335" b="1" dirty="0">
                <a:solidFill>
                  <a:schemeClr val="tx2">
                    <a:lumMod val="50000"/>
                    <a:lumOff val="50000"/>
                  </a:schemeClr>
                </a:solidFill>
              </a:rPr>
              <a:t> available, but the majority.</a:t>
            </a:r>
          </a:p>
        </p:txBody>
      </p:sp>
      <p:grpSp>
        <p:nvGrpSpPr>
          <p:cNvPr id="11" name="Group 134"/>
          <p:cNvGrpSpPr/>
          <p:nvPr/>
        </p:nvGrpSpPr>
        <p:grpSpPr>
          <a:xfrm>
            <a:off x="6781296" y="2060627"/>
            <a:ext cx="864665" cy="865389"/>
            <a:chOff x="3287425" y="1417883"/>
            <a:chExt cx="648499" cy="649042"/>
          </a:xfrm>
        </p:grpSpPr>
        <p:sp>
          <p:nvSpPr>
            <p:cNvPr id="12" name="Oval 84"/>
            <p:cNvSpPr>
              <a:spLocks noChangeAspect="1"/>
            </p:cNvSpPr>
            <p:nvPr/>
          </p:nvSpPr>
          <p:spPr>
            <a:xfrm>
              <a:off x="3287425" y="1417883"/>
              <a:ext cx="648499" cy="649042"/>
            </a:xfrm>
            <a:prstGeom prst="ellipse">
              <a:avLst/>
            </a:prstGeom>
            <a:solidFill>
              <a:schemeClr val="bg1">
                <a:lumMod val="8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 dirty="0">
                <a:solidFill>
                  <a:schemeClr val="bg1"/>
                </a:solidFill>
                <a:latin typeface="Impact" panose="020B0806030902050204" pitchFamily="34" charset="0"/>
              </a:endParaRPr>
            </a:p>
          </p:txBody>
        </p:sp>
        <p:sp>
          <p:nvSpPr>
            <p:cNvPr id="13" name="Oval 85"/>
            <p:cNvSpPr>
              <a:spLocks noChangeAspect="1"/>
            </p:cNvSpPr>
            <p:nvPr/>
          </p:nvSpPr>
          <p:spPr>
            <a:xfrm>
              <a:off x="3362252" y="1492773"/>
              <a:ext cx="498845" cy="499263"/>
            </a:xfrm>
            <a:prstGeom prst="ellipse">
              <a:avLst/>
            </a:prstGeom>
            <a:solidFill>
              <a:srgbClr val="F6ABA5"/>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bg1"/>
                  </a:solidFill>
                  <a:latin typeface="Impact" panose="020B0806030902050204" pitchFamily="34" charset="0"/>
                </a:rPr>
                <a:t>01</a:t>
              </a:r>
              <a:endParaRPr lang="en-US" sz="135" dirty="0">
                <a:solidFill>
                  <a:schemeClr val="bg1"/>
                </a:solidFill>
                <a:latin typeface="Impact" panose="020B0806030902050204" pitchFamily="34" charset="0"/>
              </a:endParaRPr>
            </a:p>
          </p:txBody>
        </p:sp>
      </p:grpSp>
      <p:grpSp>
        <p:nvGrpSpPr>
          <p:cNvPr id="14" name="Group 129"/>
          <p:cNvGrpSpPr/>
          <p:nvPr/>
        </p:nvGrpSpPr>
        <p:grpSpPr>
          <a:xfrm>
            <a:off x="6781296" y="3057423"/>
            <a:ext cx="864665" cy="865389"/>
            <a:chOff x="2779491" y="2517212"/>
            <a:chExt cx="648499" cy="649042"/>
          </a:xfrm>
        </p:grpSpPr>
        <p:sp>
          <p:nvSpPr>
            <p:cNvPr id="15" name="Oval 87"/>
            <p:cNvSpPr>
              <a:spLocks noChangeAspect="1"/>
            </p:cNvSpPr>
            <p:nvPr/>
          </p:nvSpPr>
          <p:spPr>
            <a:xfrm>
              <a:off x="2779491" y="2517212"/>
              <a:ext cx="648499" cy="649042"/>
            </a:xfrm>
            <a:prstGeom prst="ellipse">
              <a:avLst/>
            </a:prstGeom>
            <a:solidFill>
              <a:schemeClr val="accent2">
                <a:lumMod val="40000"/>
                <a:lumOff val="6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 dirty="0">
                <a:solidFill>
                  <a:schemeClr val="bg1"/>
                </a:solidFill>
                <a:latin typeface="Impact" panose="020B0806030902050204" pitchFamily="34" charset="0"/>
              </a:endParaRPr>
            </a:p>
          </p:txBody>
        </p:sp>
        <p:sp>
          <p:nvSpPr>
            <p:cNvPr id="16" name="Oval 88"/>
            <p:cNvSpPr>
              <a:spLocks noChangeAspect="1"/>
            </p:cNvSpPr>
            <p:nvPr/>
          </p:nvSpPr>
          <p:spPr>
            <a:xfrm>
              <a:off x="2854318" y="2592102"/>
              <a:ext cx="498845" cy="499263"/>
            </a:xfrm>
            <a:prstGeom prst="ellipse">
              <a:avLst/>
            </a:prstGeom>
            <a:solidFill>
              <a:schemeClr val="accent2"/>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bg1"/>
                  </a:solidFill>
                  <a:latin typeface="Impact" panose="020B0806030902050204" pitchFamily="34" charset="0"/>
                </a:rPr>
                <a:t>02</a:t>
              </a:r>
              <a:endParaRPr lang="en-US" sz="1600" dirty="0">
                <a:latin typeface="Impact" panose="020B0806030902050204" pitchFamily="34" charset="0"/>
              </a:endParaRPr>
            </a:p>
          </p:txBody>
        </p:sp>
      </p:grpSp>
      <p:grpSp>
        <p:nvGrpSpPr>
          <p:cNvPr id="20" name="Group 130"/>
          <p:cNvGrpSpPr/>
          <p:nvPr/>
        </p:nvGrpSpPr>
        <p:grpSpPr>
          <a:xfrm>
            <a:off x="6781296" y="4084173"/>
            <a:ext cx="864665" cy="865389"/>
            <a:chOff x="3287425" y="3613920"/>
            <a:chExt cx="648499" cy="649042"/>
          </a:xfrm>
        </p:grpSpPr>
        <p:sp>
          <p:nvSpPr>
            <p:cNvPr id="22" name="Oval 90"/>
            <p:cNvSpPr>
              <a:spLocks noChangeAspect="1"/>
            </p:cNvSpPr>
            <p:nvPr/>
          </p:nvSpPr>
          <p:spPr>
            <a:xfrm>
              <a:off x="3287425" y="3613920"/>
              <a:ext cx="648499" cy="649042"/>
            </a:xfrm>
            <a:prstGeom prst="ellipse">
              <a:avLst/>
            </a:prstGeom>
            <a:solidFill>
              <a:schemeClr val="bg1">
                <a:lumMod val="8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 dirty="0">
                <a:solidFill>
                  <a:schemeClr val="bg1"/>
                </a:solidFill>
                <a:latin typeface="Impact" panose="020B0806030902050204" pitchFamily="34" charset="0"/>
              </a:endParaRPr>
            </a:p>
          </p:txBody>
        </p:sp>
        <p:sp>
          <p:nvSpPr>
            <p:cNvPr id="23" name="Oval 91"/>
            <p:cNvSpPr>
              <a:spLocks noChangeAspect="1"/>
            </p:cNvSpPr>
            <p:nvPr/>
          </p:nvSpPr>
          <p:spPr>
            <a:xfrm>
              <a:off x="3362252" y="3688810"/>
              <a:ext cx="498845" cy="499263"/>
            </a:xfrm>
            <a:prstGeom prst="ellipse">
              <a:avLst/>
            </a:prstGeom>
            <a:solidFill>
              <a:srgbClr val="E95283"/>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bg1"/>
                  </a:solidFill>
                  <a:latin typeface="Impact" panose="020B0806030902050204" pitchFamily="34" charset="0"/>
                </a:rPr>
                <a:t>03</a:t>
              </a:r>
              <a:endParaRPr lang="en-US" sz="1600" dirty="0">
                <a:latin typeface="Impact" panose="020B0806030902050204" pitchFamily="34" charset="0"/>
              </a:endParaRPr>
            </a:p>
          </p:txBody>
        </p:sp>
      </p:grpSp>
      <p:grpSp>
        <p:nvGrpSpPr>
          <p:cNvPr id="24" name="Group 133"/>
          <p:cNvGrpSpPr/>
          <p:nvPr/>
        </p:nvGrpSpPr>
        <p:grpSpPr>
          <a:xfrm>
            <a:off x="6781296" y="5118883"/>
            <a:ext cx="864665" cy="865389"/>
            <a:chOff x="5249342" y="1406453"/>
            <a:chExt cx="648499" cy="649042"/>
          </a:xfrm>
        </p:grpSpPr>
        <p:sp>
          <p:nvSpPr>
            <p:cNvPr id="25" name="Oval 93"/>
            <p:cNvSpPr>
              <a:spLocks noChangeAspect="1"/>
            </p:cNvSpPr>
            <p:nvPr/>
          </p:nvSpPr>
          <p:spPr>
            <a:xfrm>
              <a:off x="5249342" y="1406453"/>
              <a:ext cx="648499" cy="649042"/>
            </a:xfrm>
            <a:prstGeom prst="ellipse">
              <a:avLst/>
            </a:prstGeom>
            <a:solidFill>
              <a:schemeClr val="accent4">
                <a:lumMod val="40000"/>
                <a:lumOff val="6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 dirty="0">
                <a:solidFill>
                  <a:schemeClr val="bg1"/>
                </a:solidFill>
                <a:latin typeface="Impact" panose="020B0806030902050204" pitchFamily="34" charset="0"/>
              </a:endParaRPr>
            </a:p>
          </p:txBody>
        </p:sp>
        <p:sp>
          <p:nvSpPr>
            <p:cNvPr id="26" name="Oval 94"/>
            <p:cNvSpPr>
              <a:spLocks noChangeAspect="1"/>
            </p:cNvSpPr>
            <p:nvPr/>
          </p:nvSpPr>
          <p:spPr>
            <a:xfrm>
              <a:off x="5324169" y="1481343"/>
              <a:ext cx="498845" cy="499263"/>
            </a:xfrm>
            <a:prstGeom prst="ellipse">
              <a:avLst/>
            </a:prstGeom>
            <a:solidFill>
              <a:schemeClr val="accent4"/>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bg1"/>
                  </a:solidFill>
                  <a:latin typeface="Impact" panose="020B0806030902050204" pitchFamily="34" charset="0"/>
                </a:rPr>
                <a:t>04</a:t>
              </a:r>
              <a:endParaRPr lang="en-US" sz="1600" dirty="0">
                <a:latin typeface="Impact" panose="020B0806030902050204" pitchFamily="34" charset="0"/>
              </a:endParaRPr>
            </a:p>
          </p:txBody>
        </p:sp>
      </p:grpSp>
      <p:sp>
        <p:nvSpPr>
          <p:cNvPr id="27" name="TextBox 95"/>
          <p:cNvSpPr txBox="1"/>
          <p:nvPr/>
        </p:nvSpPr>
        <p:spPr>
          <a:xfrm>
            <a:off x="7617343" y="3065869"/>
            <a:ext cx="4008931" cy="953915"/>
          </a:xfrm>
          <a:prstGeom prst="rect">
            <a:avLst/>
          </a:prstGeom>
          <a:noFill/>
        </p:spPr>
        <p:txBody>
          <a:bodyPr wrap="square" rtlCol="0">
            <a:spAutoFit/>
          </a:bodyPr>
          <a:lstStyle/>
          <a:p>
            <a:r>
              <a:rPr lang="en-US" sz="1600" b="1" dirty="0">
                <a:solidFill>
                  <a:schemeClr val="accent2"/>
                </a:solidFill>
              </a:rPr>
              <a:t>Title Goes Here</a:t>
            </a:r>
            <a:endParaRPr lang="en-US" sz="1600" dirty="0">
              <a:solidFill>
                <a:schemeClr val="accent2"/>
              </a:solidFill>
            </a:endParaRPr>
          </a:p>
          <a:p>
            <a:r>
              <a:rPr lang="en-US" sz="1335" b="1" dirty="0">
                <a:solidFill>
                  <a:schemeClr val="tx2">
                    <a:lumMod val="50000"/>
                    <a:lumOff val="50000"/>
                  </a:schemeClr>
                </a:solidFill>
              </a:rPr>
              <a:t>There are many variations of passages of lorem ipsum</a:t>
            </a:r>
            <a:br>
              <a:rPr lang="en-US" sz="1335" b="1" dirty="0">
                <a:solidFill>
                  <a:schemeClr val="tx2">
                    <a:lumMod val="50000"/>
                    <a:lumOff val="50000"/>
                  </a:schemeClr>
                </a:solidFill>
              </a:rPr>
            </a:br>
            <a:r>
              <a:rPr lang="en-US" sz="1335" b="1" dirty="0">
                <a:solidFill>
                  <a:schemeClr val="tx2">
                    <a:lumMod val="50000"/>
                    <a:lumOff val="50000"/>
                  </a:schemeClr>
                </a:solidFill>
              </a:rPr>
              <a:t> available, but the majority.</a:t>
            </a:r>
          </a:p>
        </p:txBody>
      </p:sp>
      <p:sp>
        <p:nvSpPr>
          <p:cNvPr id="28" name="TextBox 96"/>
          <p:cNvSpPr txBox="1"/>
          <p:nvPr/>
        </p:nvSpPr>
        <p:spPr>
          <a:xfrm>
            <a:off x="7617342" y="4066277"/>
            <a:ext cx="4008932" cy="748795"/>
          </a:xfrm>
          <a:prstGeom prst="rect">
            <a:avLst/>
          </a:prstGeom>
          <a:noFill/>
        </p:spPr>
        <p:txBody>
          <a:bodyPr wrap="square" rtlCol="0">
            <a:spAutoFit/>
          </a:bodyPr>
          <a:lstStyle/>
          <a:p>
            <a:r>
              <a:rPr lang="en-US" sz="1600" b="1" dirty="0"/>
              <a:t>Title Goes Here</a:t>
            </a:r>
            <a:endParaRPr lang="en-US" sz="1600" dirty="0"/>
          </a:p>
          <a:p>
            <a:r>
              <a:rPr lang="en-US" sz="1335" b="1" dirty="0">
                <a:solidFill>
                  <a:schemeClr val="tx2">
                    <a:lumMod val="50000"/>
                    <a:lumOff val="50000"/>
                  </a:schemeClr>
                </a:solidFill>
              </a:rPr>
              <a:t>There are many variations of passages of lorem ipsum</a:t>
            </a:r>
            <a:br>
              <a:rPr lang="en-US" sz="1335" b="1" dirty="0">
                <a:solidFill>
                  <a:schemeClr val="tx2">
                    <a:lumMod val="50000"/>
                    <a:lumOff val="50000"/>
                  </a:schemeClr>
                </a:solidFill>
              </a:rPr>
            </a:br>
            <a:r>
              <a:rPr lang="en-US" sz="1335" b="1" dirty="0">
                <a:solidFill>
                  <a:schemeClr val="tx2">
                    <a:lumMod val="50000"/>
                    <a:lumOff val="50000"/>
                  </a:schemeClr>
                </a:solidFill>
              </a:rPr>
              <a:t> available, but the majority.</a:t>
            </a:r>
          </a:p>
        </p:txBody>
      </p:sp>
      <p:sp>
        <p:nvSpPr>
          <p:cNvPr id="29" name="TextBox 97"/>
          <p:cNvSpPr txBox="1"/>
          <p:nvPr/>
        </p:nvSpPr>
        <p:spPr>
          <a:xfrm>
            <a:off x="7617342" y="5151788"/>
            <a:ext cx="4008932" cy="953915"/>
          </a:xfrm>
          <a:prstGeom prst="rect">
            <a:avLst/>
          </a:prstGeom>
          <a:noFill/>
        </p:spPr>
        <p:txBody>
          <a:bodyPr wrap="square" rtlCol="0">
            <a:spAutoFit/>
          </a:bodyPr>
          <a:lstStyle/>
          <a:p>
            <a:r>
              <a:rPr lang="en-US" sz="1600" b="1" dirty="0">
                <a:solidFill>
                  <a:schemeClr val="accent4"/>
                </a:solidFill>
              </a:rPr>
              <a:t>Title Goes Here</a:t>
            </a:r>
            <a:endParaRPr lang="en-US" sz="1600" dirty="0">
              <a:solidFill>
                <a:schemeClr val="accent4"/>
              </a:solidFill>
            </a:endParaRPr>
          </a:p>
          <a:p>
            <a:r>
              <a:rPr lang="en-US" sz="1335" b="1" dirty="0">
                <a:solidFill>
                  <a:schemeClr val="tx2">
                    <a:lumMod val="50000"/>
                    <a:lumOff val="50000"/>
                  </a:schemeClr>
                </a:solidFill>
              </a:rPr>
              <a:t>There are many variations of passages of lorem ipsum</a:t>
            </a:r>
            <a:br>
              <a:rPr lang="en-US" sz="1335" b="1" dirty="0">
                <a:solidFill>
                  <a:schemeClr val="tx2">
                    <a:lumMod val="50000"/>
                    <a:lumOff val="50000"/>
                  </a:schemeClr>
                </a:solidFill>
              </a:rPr>
            </a:br>
            <a:r>
              <a:rPr lang="en-US" sz="1335" b="1" dirty="0">
                <a:solidFill>
                  <a:schemeClr val="tx2">
                    <a:lumMod val="50000"/>
                    <a:lumOff val="50000"/>
                  </a:schemeClr>
                </a:solidFill>
              </a:rPr>
              <a:t> available, but the majority.</a:t>
            </a:r>
          </a:p>
        </p:txBody>
      </p:sp>
      <p:grpSp>
        <p:nvGrpSpPr>
          <p:cNvPr id="30" name="Group 279"/>
          <p:cNvGrpSpPr/>
          <p:nvPr/>
        </p:nvGrpSpPr>
        <p:grpSpPr>
          <a:xfrm>
            <a:off x="883125" y="2864093"/>
            <a:ext cx="549776" cy="549773"/>
            <a:chOff x="846989" y="1401020"/>
            <a:chExt cx="877416" cy="877416"/>
          </a:xfrm>
          <a:effectLst>
            <a:outerShdw blurRad="63500" dir="11640000" sx="1000" sy="1000" rotWithShape="0">
              <a:prstClr val="black">
                <a:alpha val="15000"/>
              </a:prstClr>
            </a:outerShdw>
          </a:effectLst>
        </p:grpSpPr>
        <p:sp>
          <p:nvSpPr>
            <p:cNvPr id="31" name="Teardrop 99"/>
            <p:cNvSpPr/>
            <p:nvPr/>
          </p:nvSpPr>
          <p:spPr>
            <a:xfrm rot="8100000">
              <a:off x="846989" y="1401020"/>
              <a:ext cx="877416" cy="877416"/>
            </a:xfrm>
            <a:prstGeom prst="teardrop">
              <a:avLst/>
            </a:prstGeom>
            <a:solidFill>
              <a:schemeClr val="accent4"/>
            </a:solidFill>
            <a:ln>
              <a:noFill/>
            </a:ln>
            <a:effectLst>
              <a:outerShdw blurRad="152400" dir="5400000" sx="90000" sy="-19000" rotWithShape="0">
                <a:prstClr val="black">
                  <a:alpha val="1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35" dirty="0">
                <a:solidFill>
                  <a:schemeClr val="accent6"/>
                </a:solidFill>
              </a:endParaRPr>
            </a:p>
          </p:txBody>
        </p:sp>
        <p:sp>
          <p:nvSpPr>
            <p:cNvPr id="32" name="Oval 100"/>
            <p:cNvSpPr/>
            <p:nvPr/>
          </p:nvSpPr>
          <p:spPr>
            <a:xfrm>
              <a:off x="981458" y="1537516"/>
              <a:ext cx="608478" cy="60847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200" b="1" dirty="0">
                <a:solidFill>
                  <a:schemeClr val="accent6"/>
                </a:solidFill>
              </a:endParaRPr>
            </a:p>
          </p:txBody>
        </p:sp>
      </p:grpSp>
      <p:grpSp>
        <p:nvGrpSpPr>
          <p:cNvPr id="33" name="Group 279"/>
          <p:cNvGrpSpPr/>
          <p:nvPr/>
        </p:nvGrpSpPr>
        <p:grpSpPr>
          <a:xfrm>
            <a:off x="1095528" y="1920610"/>
            <a:ext cx="1315464" cy="1315456"/>
            <a:chOff x="846989" y="1401020"/>
            <a:chExt cx="877416" cy="877416"/>
          </a:xfrm>
          <a:effectLst>
            <a:outerShdw blurRad="63500" dir="11640000" sx="1000" sy="1000" rotWithShape="0">
              <a:prstClr val="black">
                <a:alpha val="15000"/>
              </a:prstClr>
            </a:outerShdw>
          </a:effectLst>
        </p:grpSpPr>
        <p:sp>
          <p:nvSpPr>
            <p:cNvPr id="34" name="Teardrop 102"/>
            <p:cNvSpPr/>
            <p:nvPr/>
          </p:nvSpPr>
          <p:spPr>
            <a:xfrm rot="8100000">
              <a:off x="846989" y="1401020"/>
              <a:ext cx="877416" cy="877416"/>
            </a:xfrm>
            <a:prstGeom prst="teardrop">
              <a:avLst/>
            </a:prstGeom>
            <a:solidFill>
              <a:srgbClr val="E95283"/>
            </a:solidFill>
            <a:ln>
              <a:noFill/>
            </a:ln>
            <a:effectLst>
              <a:outerShdw blurRad="152400" dir="5400000" sx="90000" sy="-19000" rotWithShape="0">
                <a:prstClr val="black">
                  <a:alpha val="1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35" dirty="0">
                <a:solidFill>
                  <a:schemeClr val="accent6"/>
                </a:solidFill>
              </a:endParaRPr>
            </a:p>
          </p:txBody>
        </p:sp>
        <p:sp>
          <p:nvSpPr>
            <p:cNvPr id="35" name="Oval 103"/>
            <p:cNvSpPr/>
            <p:nvPr/>
          </p:nvSpPr>
          <p:spPr>
            <a:xfrm>
              <a:off x="981458" y="1537516"/>
              <a:ext cx="608478" cy="60847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200" b="1" dirty="0">
                <a:solidFill>
                  <a:schemeClr val="accent6"/>
                </a:solidFill>
              </a:endParaRPr>
            </a:p>
          </p:txBody>
        </p:sp>
      </p:grpSp>
      <p:grpSp>
        <p:nvGrpSpPr>
          <p:cNvPr id="36" name="Group 279"/>
          <p:cNvGrpSpPr/>
          <p:nvPr/>
        </p:nvGrpSpPr>
        <p:grpSpPr>
          <a:xfrm>
            <a:off x="1746268" y="2248407"/>
            <a:ext cx="1046931" cy="1046925"/>
            <a:chOff x="846989" y="1401020"/>
            <a:chExt cx="877416" cy="877416"/>
          </a:xfrm>
          <a:effectLst>
            <a:outerShdw blurRad="63500" dir="11640000" sx="1000" sy="1000" rotWithShape="0">
              <a:prstClr val="black">
                <a:alpha val="15000"/>
              </a:prstClr>
            </a:outerShdw>
          </a:effectLst>
        </p:grpSpPr>
        <p:sp>
          <p:nvSpPr>
            <p:cNvPr id="37" name="Teardrop 105"/>
            <p:cNvSpPr/>
            <p:nvPr/>
          </p:nvSpPr>
          <p:spPr>
            <a:xfrm rot="8100000">
              <a:off x="846989" y="1401020"/>
              <a:ext cx="877416" cy="877416"/>
            </a:xfrm>
            <a:prstGeom prst="teardrop">
              <a:avLst/>
            </a:prstGeom>
            <a:solidFill>
              <a:schemeClr val="accent2"/>
            </a:solidFill>
            <a:ln>
              <a:noFill/>
            </a:ln>
            <a:effectLst>
              <a:outerShdw blurRad="152400" dir="5400000" sx="90000" sy="-19000" rotWithShape="0">
                <a:prstClr val="black">
                  <a:alpha val="1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35" dirty="0">
                <a:solidFill>
                  <a:schemeClr val="accent6"/>
                </a:solidFill>
              </a:endParaRPr>
            </a:p>
          </p:txBody>
        </p:sp>
        <p:sp>
          <p:nvSpPr>
            <p:cNvPr id="38" name="Oval 106"/>
            <p:cNvSpPr/>
            <p:nvPr/>
          </p:nvSpPr>
          <p:spPr>
            <a:xfrm>
              <a:off x="981458" y="1537516"/>
              <a:ext cx="608478" cy="60847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200" b="1" dirty="0">
                <a:solidFill>
                  <a:schemeClr val="accent6"/>
                </a:solidFill>
              </a:endParaRPr>
            </a:p>
          </p:txBody>
        </p:sp>
      </p:grpSp>
      <p:grpSp>
        <p:nvGrpSpPr>
          <p:cNvPr id="39" name="Group 279"/>
          <p:cNvGrpSpPr/>
          <p:nvPr/>
        </p:nvGrpSpPr>
        <p:grpSpPr>
          <a:xfrm>
            <a:off x="2447861" y="2630494"/>
            <a:ext cx="741043" cy="741039"/>
            <a:chOff x="846989" y="1401020"/>
            <a:chExt cx="877416" cy="877416"/>
          </a:xfrm>
          <a:effectLst>
            <a:outerShdw blurRad="63500" dir="11640000" sx="1000" sy="1000" rotWithShape="0">
              <a:prstClr val="black">
                <a:alpha val="15000"/>
              </a:prstClr>
            </a:outerShdw>
          </a:effectLst>
        </p:grpSpPr>
        <p:sp>
          <p:nvSpPr>
            <p:cNvPr id="40" name="Teardrop 108"/>
            <p:cNvSpPr/>
            <p:nvPr/>
          </p:nvSpPr>
          <p:spPr>
            <a:xfrm rot="8100000">
              <a:off x="846989" y="1401020"/>
              <a:ext cx="877416" cy="877416"/>
            </a:xfrm>
            <a:prstGeom prst="teardrop">
              <a:avLst/>
            </a:prstGeom>
            <a:solidFill>
              <a:srgbClr val="F6ABA5"/>
            </a:solidFill>
            <a:ln>
              <a:noFill/>
            </a:ln>
            <a:effectLst>
              <a:outerShdw blurRad="152400" dir="5400000" sx="90000" sy="-19000" rotWithShape="0">
                <a:prstClr val="black">
                  <a:alpha val="1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35" dirty="0">
                <a:solidFill>
                  <a:schemeClr val="accent6"/>
                </a:solidFill>
              </a:endParaRPr>
            </a:p>
          </p:txBody>
        </p:sp>
        <p:sp>
          <p:nvSpPr>
            <p:cNvPr id="41" name="Oval 109"/>
            <p:cNvSpPr/>
            <p:nvPr/>
          </p:nvSpPr>
          <p:spPr>
            <a:xfrm>
              <a:off x="981458" y="1537516"/>
              <a:ext cx="608478" cy="60847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200" b="1" dirty="0">
                <a:solidFill>
                  <a:schemeClr val="accent6"/>
                </a:solidFill>
              </a:endParaRPr>
            </a:p>
          </p:txBody>
        </p:sp>
      </p:grpSp>
      <p:sp>
        <p:nvSpPr>
          <p:cNvPr id="42" name="Text Placeholder 3"/>
          <p:cNvSpPr txBox="1"/>
          <p:nvPr/>
        </p:nvSpPr>
        <p:spPr>
          <a:xfrm>
            <a:off x="5572624" y="3854338"/>
            <a:ext cx="711733" cy="492443"/>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8565">
              <a:spcBef>
                <a:spcPct val="20000"/>
              </a:spcBef>
              <a:defRPr/>
            </a:pPr>
            <a:r>
              <a:rPr lang="en-US" sz="3200" b="0" dirty="0">
                <a:solidFill>
                  <a:schemeClr val="bg1"/>
                </a:solidFill>
                <a:latin typeface="Impact" panose="020B0806030902050204" pitchFamily="34" charset="0"/>
              </a:rPr>
              <a:t>20%</a:t>
            </a:r>
          </a:p>
        </p:txBody>
      </p:sp>
      <p:sp>
        <p:nvSpPr>
          <p:cNvPr id="43" name="Text Placeholder 3"/>
          <p:cNvSpPr txBox="1"/>
          <p:nvPr/>
        </p:nvSpPr>
        <p:spPr>
          <a:xfrm>
            <a:off x="5145965" y="4385230"/>
            <a:ext cx="710131" cy="492443"/>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8565">
              <a:spcBef>
                <a:spcPct val="20000"/>
              </a:spcBef>
              <a:defRPr/>
            </a:pPr>
            <a:r>
              <a:rPr lang="en-US" sz="3200" b="0" dirty="0">
                <a:solidFill>
                  <a:schemeClr val="bg1"/>
                </a:solidFill>
                <a:latin typeface="Impact" panose="020B0806030902050204" pitchFamily="34" charset="0"/>
              </a:rPr>
              <a:t>40%</a:t>
            </a:r>
          </a:p>
        </p:txBody>
      </p:sp>
      <p:sp>
        <p:nvSpPr>
          <p:cNvPr id="44" name="Text Placeholder 3"/>
          <p:cNvSpPr txBox="1"/>
          <p:nvPr/>
        </p:nvSpPr>
        <p:spPr>
          <a:xfrm>
            <a:off x="4690134" y="4920492"/>
            <a:ext cx="727763" cy="492443"/>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8565">
              <a:spcBef>
                <a:spcPct val="20000"/>
              </a:spcBef>
              <a:defRPr/>
            </a:pPr>
            <a:r>
              <a:rPr lang="en-US" sz="3200" b="0" dirty="0">
                <a:solidFill>
                  <a:schemeClr val="bg1"/>
                </a:solidFill>
                <a:latin typeface="Impact" panose="020B0806030902050204" pitchFamily="34" charset="0"/>
              </a:rPr>
              <a:t>60%</a:t>
            </a:r>
          </a:p>
        </p:txBody>
      </p:sp>
      <p:sp>
        <p:nvSpPr>
          <p:cNvPr id="45" name="Text Placeholder 3"/>
          <p:cNvSpPr txBox="1"/>
          <p:nvPr/>
        </p:nvSpPr>
        <p:spPr>
          <a:xfrm>
            <a:off x="4251903" y="5470720"/>
            <a:ext cx="724557" cy="492443"/>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8565">
              <a:spcBef>
                <a:spcPct val="20000"/>
              </a:spcBef>
              <a:defRPr/>
            </a:pPr>
            <a:r>
              <a:rPr lang="en-US" sz="3200" b="0" dirty="0">
                <a:solidFill>
                  <a:schemeClr val="bg1"/>
                </a:solidFill>
                <a:latin typeface="Impact" panose="020B0806030902050204" pitchFamily="34" charset="0"/>
              </a:rPr>
              <a:t>80%</a:t>
            </a:r>
          </a:p>
        </p:txBody>
      </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left)">
                                      <p:cBhvr>
                                        <p:cTn id="7" dur="500"/>
                                        <p:tgtEl>
                                          <p:spTgt spid="2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wipe(left)">
                                      <p:cBhvr>
                                        <p:cTn id="11" dur="500"/>
                                        <p:tgtEl>
                                          <p:spTgt spid="17"/>
                                        </p:tgtEl>
                                      </p:cBhvr>
                                    </p:animEffect>
                                  </p:childTnLst>
                                </p:cTn>
                              </p:par>
                            </p:childTnLst>
                          </p:cTn>
                        </p:par>
                        <p:par>
                          <p:cTn id="12" fill="hold">
                            <p:stCondLst>
                              <p:cond delay="1000"/>
                            </p:stCondLst>
                            <p:childTnLst>
                              <p:par>
                                <p:cTn id="13" presetID="18" presetClass="entr" presetSubtype="6"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strips(downRight)">
                                      <p:cBhvr>
                                        <p:cTn id="15" dur="500"/>
                                        <p:tgtEl>
                                          <p:spTgt spid="9"/>
                                        </p:tgtEl>
                                      </p:cBhvr>
                                    </p:animEffect>
                                  </p:childTnLst>
                                </p:cTn>
                              </p:par>
                            </p:childTnLst>
                          </p:cTn>
                        </p:par>
                        <p:par>
                          <p:cTn id="16" fill="hold">
                            <p:stCondLst>
                              <p:cond delay="1500"/>
                            </p:stCondLst>
                            <p:childTnLst>
                              <p:par>
                                <p:cTn id="17" presetID="2" presetClass="entr" presetSubtype="1" accel="50000" decel="50000" fill="hold" nodeType="afterEffect">
                                  <p:stCondLst>
                                    <p:cond delay="0"/>
                                  </p:stCondLst>
                                  <p:childTnLst>
                                    <p:set>
                                      <p:cBhvr>
                                        <p:cTn id="18" dur="1" fill="hold">
                                          <p:stCondLst>
                                            <p:cond delay="0"/>
                                          </p:stCondLst>
                                        </p:cTn>
                                        <p:tgtEl>
                                          <p:spTgt spid="39"/>
                                        </p:tgtEl>
                                        <p:attrNameLst>
                                          <p:attrName>style.visibility</p:attrName>
                                        </p:attrNameLst>
                                      </p:cBhvr>
                                      <p:to>
                                        <p:strVal val="visible"/>
                                      </p:to>
                                    </p:set>
                                    <p:anim calcmode="lin" valueType="num">
                                      <p:cBhvr additive="base">
                                        <p:cTn id="19" dur="500" fill="hold"/>
                                        <p:tgtEl>
                                          <p:spTgt spid="39"/>
                                        </p:tgtEl>
                                        <p:attrNameLst>
                                          <p:attrName>ppt_x</p:attrName>
                                        </p:attrNameLst>
                                      </p:cBhvr>
                                      <p:tavLst>
                                        <p:tav tm="0">
                                          <p:val>
                                            <p:strVal val="#ppt_x"/>
                                          </p:val>
                                        </p:tav>
                                        <p:tav tm="100000">
                                          <p:val>
                                            <p:strVal val="#ppt_x"/>
                                          </p:val>
                                        </p:tav>
                                      </p:tavLst>
                                    </p:anim>
                                    <p:anim calcmode="lin" valueType="num">
                                      <p:cBhvr additive="base">
                                        <p:cTn id="20" dur="500" fill="hold"/>
                                        <p:tgtEl>
                                          <p:spTgt spid="39"/>
                                        </p:tgtEl>
                                        <p:attrNameLst>
                                          <p:attrName>ppt_y</p:attrName>
                                        </p:attrNameLst>
                                      </p:cBhvr>
                                      <p:tavLst>
                                        <p:tav tm="0">
                                          <p:val>
                                            <p:strVal val="0-#ppt_h/2"/>
                                          </p:val>
                                        </p:tav>
                                        <p:tav tm="100000">
                                          <p:val>
                                            <p:strVal val="#ppt_y"/>
                                          </p:val>
                                        </p:tav>
                                      </p:tavLst>
                                    </p:anim>
                                  </p:childTnLst>
                                </p:cTn>
                              </p:par>
                            </p:childTnLst>
                          </p:cTn>
                        </p:par>
                        <p:par>
                          <p:cTn id="21" fill="hold">
                            <p:stCondLst>
                              <p:cond delay="2000"/>
                            </p:stCondLst>
                            <p:childTnLst>
                              <p:par>
                                <p:cTn id="22" presetID="2" presetClass="entr" presetSubtype="8" accel="50000" decel="50000" fill="hold" grpId="0" nodeType="afterEffect">
                                  <p:stCondLst>
                                    <p:cond delay="0"/>
                                  </p:stCondLst>
                                  <p:childTnLst>
                                    <p:set>
                                      <p:cBhvr>
                                        <p:cTn id="23" dur="1" fill="hold">
                                          <p:stCondLst>
                                            <p:cond delay="0"/>
                                          </p:stCondLst>
                                        </p:cTn>
                                        <p:tgtEl>
                                          <p:spTgt spid="42"/>
                                        </p:tgtEl>
                                        <p:attrNameLst>
                                          <p:attrName>style.visibility</p:attrName>
                                        </p:attrNameLst>
                                      </p:cBhvr>
                                      <p:to>
                                        <p:strVal val="visible"/>
                                      </p:to>
                                    </p:set>
                                    <p:anim calcmode="lin" valueType="num">
                                      <p:cBhvr additive="base">
                                        <p:cTn id="24" dur="500" fill="hold"/>
                                        <p:tgtEl>
                                          <p:spTgt spid="42"/>
                                        </p:tgtEl>
                                        <p:attrNameLst>
                                          <p:attrName>ppt_x</p:attrName>
                                        </p:attrNameLst>
                                      </p:cBhvr>
                                      <p:tavLst>
                                        <p:tav tm="0">
                                          <p:val>
                                            <p:strVal val="0-#ppt_w/2"/>
                                          </p:val>
                                        </p:tav>
                                        <p:tav tm="100000">
                                          <p:val>
                                            <p:strVal val="#ppt_x"/>
                                          </p:val>
                                        </p:tav>
                                      </p:tavLst>
                                    </p:anim>
                                    <p:anim calcmode="lin" valueType="num">
                                      <p:cBhvr additive="base">
                                        <p:cTn id="25" dur="500" fill="hold"/>
                                        <p:tgtEl>
                                          <p:spTgt spid="42"/>
                                        </p:tgtEl>
                                        <p:attrNameLst>
                                          <p:attrName>ppt_y</p:attrName>
                                        </p:attrNameLst>
                                      </p:cBhvr>
                                      <p:tavLst>
                                        <p:tav tm="0">
                                          <p:val>
                                            <p:strVal val="#ppt_y"/>
                                          </p:val>
                                        </p:tav>
                                        <p:tav tm="100000">
                                          <p:val>
                                            <p:strVal val="#ppt_y"/>
                                          </p:val>
                                        </p:tav>
                                      </p:tavLst>
                                    </p:anim>
                                  </p:childTnLst>
                                </p:cTn>
                              </p:par>
                            </p:childTnLst>
                          </p:cTn>
                        </p:par>
                        <p:par>
                          <p:cTn id="26" fill="hold">
                            <p:stCondLst>
                              <p:cond delay="2500"/>
                            </p:stCondLst>
                            <p:childTnLst>
                              <p:par>
                                <p:cTn id="27" presetID="18" presetClass="entr" presetSubtype="6" fill="hold" grpId="0" nodeType="after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strips(downRight)">
                                      <p:cBhvr>
                                        <p:cTn id="29" dur="500"/>
                                        <p:tgtEl>
                                          <p:spTgt spid="6"/>
                                        </p:tgtEl>
                                      </p:cBhvr>
                                    </p:animEffect>
                                  </p:childTnLst>
                                </p:cTn>
                              </p:par>
                            </p:childTnLst>
                          </p:cTn>
                        </p:par>
                        <p:par>
                          <p:cTn id="30" fill="hold">
                            <p:stCondLst>
                              <p:cond delay="3000"/>
                            </p:stCondLst>
                            <p:childTnLst>
                              <p:par>
                                <p:cTn id="31" presetID="2" presetClass="entr" presetSubtype="1" accel="50000" decel="50000" fill="hold" nodeType="afterEffect">
                                  <p:stCondLst>
                                    <p:cond delay="0"/>
                                  </p:stCondLst>
                                  <p:childTnLst>
                                    <p:set>
                                      <p:cBhvr>
                                        <p:cTn id="32" dur="1" fill="hold">
                                          <p:stCondLst>
                                            <p:cond delay="0"/>
                                          </p:stCondLst>
                                        </p:cTn>
                                        <p:tgtEl>
                                          <p:spTgt spid="36"/>
                                        </p:tgtEl>
                                        <p:attrNameLst>
                                          <p:attrName>style.visibility</p:attrName>
                                        </p:attrNameLst>
                                      </p:cBhvr>
                                      <p:to>
                                        <p:strVal val="visible"/>
                                      </p:to>
                                    </p:set>
                                    <p:anim calcmode="lin" valueType="num">
                                      <p:cBhvr additive="base">
                                        <p:cTn id="33" dur="500" fill="hold"/>
                                        <p:tgtEl>
                                          <p:spTgt spid="36"/>
                                        </p:tgtEl>
                                        <p:attrNameLst>
                                          <p:attrName>ppt_x</p:attrName>
                                        </p:attrNameLst>
                                      </p:cBhvr>
                                      <p:tavLst>
                                        <p:tav tm="0">
                                          <p:val>
                                            <p:strVal val="#ppt_x"/>
                                          </p:val>
                                        </p:tav>
                                        <p:tav tm="100000">
                                          <p:val>
                                            <p:strVal val="#ppt_x"/>
                                          </p:val>
                                        </p:tav>
                                      </p:tavLst>
                                    </p:anim>
                                    <p:anim calcmode="lin" valueType="num">
                                      <p:cBhvr additive="base">
                                        <p:cTn id="34" dur="500" fill="hold"/>
                                        <p:tgtEl>
                                          <p:spTgt spid="36"/>
                                        </p:tgtEl>
                                        <p:attrNameLst>
                                          <p:attrName>ppt_y</p:attrName>
                                        </p:attrNameLst>
                                      </p:cBhvr>
                                      <p:tavLst>
                                        <p:tav tm="0">
                                          <p:val>
                                            <p:strVal val="0-#ppt_h/2"/>
                                          </p:val>
                                        </p:tav>
                                        <p:tav tm="100000">
                                          <p:val>
                                            <p:strVal val="#ppt_y"/>
                                          </p:val>
                                        </p:tav>
                                      </p:tavLst>
                                    </p:anim>
                                  </p:childTnLst>
                                </p:cTn>
                              </p:par>
                            </p:childTnLst>
                          </p:cTn>
                        </p:par>
                        <p:par>
                          <p:cTn id="35" fill="hold">
                            <p:stCondLst>
                              <p:cond delay="3500"/>
                            </p:stCondLst>
                            <p:childTnLst>
                              <p:par>
                                <p:cTn id="36" presetID="2" presetClass="entr" presetSubtype="8" accel="50000" decel="50000" fill="hold" grpId="0" nodeType="afterEffect">
                                  <p:stCondLst>
                                    <p:cond delay="0"/>
                                  </p:stCondLst>
                                  <p:childTnLst>
                                    <p:set>
                                      <p:cBhvr>
                                        <p:cTn id="37" dur="1" fill="hold">
                                          <p:stCondLst>
                                            <p:cond delay="0"/>
                                          </p:stCondLst>
                                        </p:cTn>
                                        <p:tgtEl>
                                          <p:spTgt spid="43"/>
                                        </p:tgtEl>
                                        <p:attrNameLst>
                                          <p:attrName>style.visibility</p:attrName>
                                        </p:attrNameLst>
                                      </p:cBhvr>
                                      <p:to>
                                        <p:strVal val="visible"/>
                                      </p:to>
                                    </p:set>
                                    <p:anim calcmode="lin" valueType="num">
                                      <p:cBhvr additive="base">
                                        <p:cTn id="38" dur="500" fill="hold"/>
                                        <p:tgtEl>
                                          <p:spTgt spid="43"/>
                                        </p:tgtEl>
                                        <p:attrNameLst>
                                          <p:attrName>ppt_x</p:attrName>
                                        </p:attrNameLst>
                                      </p:cBhvr>
                                      <p:tavLst>
                                        <p:tav tm="0">
                                          <p:val>
                                            <p:strVal val="0-#ppt_w/2"/>
                                          </p:val>
                                        </p:tav>
                                        <p:tav tm="100000">
                                          <p:val>
                                            <p:strVal val="#ppt_x"/>
                                          </p:val>
                                        </p:tav>
                                      </p:tavLst>
                                    </p:anim>
                                    <p:anim calcmode="lin" valueType="num">
                                      <p:cBhvr additive="base">
                                        <p:cTn id="39" dur="500" fill="hold"/>
                                        <p:tgtEl>
                                          <p:spTgt spid="43"/>
                                        </p:tgtEl>
                                        <p:attrNameLst>
                                          <p:attrName>ppt_y</p:attrName>
                                        </p:attrNameLst>
                                      </p:cBhvr>
                                      <p:tavLst>
                                        <p:tav tm="0">
                                          <p:val>
                                            <p:strVal val="#ppt_y"/>
                                          </p:val>
                                        </p:tav>
                                        <p:tav tm="100000">
                                          <p:val>
                                            <p:strVal val="#ppt_y"/>
                                          </p:val>
                                        </p:tav>
                                      </p:tavLst>
                                    </p:anim>
                                  </p:childTnLst>
                                </p:cTn>
                              </p:par>
                            </p:childTnLst>
                          </p:cTn>
                        </p:par>
                        <p:par>
                          <p:cTn id="40" fill="hold">
                            <p:stCondLst>
                              <p:cond delay="4000"/>
                            </p:stCondLst>
                            <p:childTnLst>
                              <p:par>
                                <p:cTn id="41" presetID="18" presetClass="entr" presetSubtype="6" fill="hold" grpId="0" nodeType="afterEffect">
                                  <p:stCondLst>
                                    <p:cond delay="0"/>
                                  </p:stCondLst>
                                  <p:childTnLst>
                                    <p:set>
                                      <p:cBhvr>
                                        <p:cTn id="42" dur="1" fill="hold">
                                          <p:stCondLst>
                                            <p:cond delay="0"/>
                                          </p:stCondLst>
                                        </p:cTn>
                                        <p:tgtEl>
                                          <p:spTgt spid="7"/>
                                        </p:tgtEl>
                                        <p:attrNameLst>
                                          <p:attrName>style.visibility</p:attrName>
                                        </p:attrNameLst>
                                      </p:cBhvr>
                                      <p:to>
                                        <p:strVal val="visible"/>
                                      </p:to>
                                    </p:set>
                                    <p:animEffect transition="in" filter="strips(downRight)">
                                      <p:cBhvr>
                                        <p:cTn id="43" dur="500"/>
                                        <p:tgtEl>
                                          <p:spTgt spid="7"/>
                                        </p:tgtEl>
                                      </p:cBhvr>
                                    </p:animEffect>
                                  </p:childTnLst>
                                </p:cTn>
                              </p:par>
                            </p:childTnLst>
                          </p:cTn>
                        </p:par>
                        <p:par>
                          <p:cTn id="44" fill="hold">
                            <p:stCondLst>
                              <p:cond delay="4500"/>
                            </p:stCondLst>
                            <p:childTnLst>
                              <p:par>
                                <p:cTn id="45" presetID="2" presetClass="entr" presetSubtype="1" accel="50000" decel="50000" fill="hold" nodeType="afterEffect">
                                  <p:stCondLst>
                                    <p:cond delay="0"/>
                                  </p:stCondLst>
                                  <p:childTnLst>
                                    <p:set>
                                      <p:cBhvr>
                                        <p:cTn id="46" dur="1" fill="hold">
                                          <p:stCondLst>
                                            <p:cond delay="0"/>
                                          </p:stCondLst>
                                        </p:cTn>
                                        <p:tgtEl>
                                          <p:spTgt spid="33"/>
                                        </p:tgtEl>
                                        <p:attrNameLst>
                                          <p:attrName>style.visibility</p:attrName>
                                        </p:attrNameLst>
                                      </p:cBhvr>
                                      <p:to>
                                        <p:strVal val="visible"/>
                                      </p:to>
                                    </p:set>
                                    <p:anim calcmode="lin" valueType="num">
                                      <p:cBhvr additive="base">
                                        <p:cTn id="47" dur="500" fill="hold"/>
                                        <p:tgtEl>
                                          <p:spTgt spid="33"/>
                                        </p:tgtEl>
                                        <p:attrNameLst>
                                          <p:attrName>ppt_x</p:attrName>
                                        </p:attrNameLst>
                                      </p:cBhvr>
                                      <p:tavLst>
                                        <p:tav tm="0">
                                          <p:val>
                                            <p:strVal val="#ppt_x"/>
                                          </p:val>
                                        </p:tav>
                                        <p:tav tm="100000">
                                          <p:val>
                                            <p:strVal val="#ppt_x"/>
                                          </p:val>
                                        </p:tav>
                                      </p:tavLst>
                                    </p:anim>
                                    <p:anim calcmode="lin" valueType="num">
                                      <p:cBhvr additive="base">
                                        <p:cTn id="48" dur="500" fill="hold"/>
                                        <p:tgtEl>
                                          <p:spTgt spid="33"/>
                                        </p:tgtEl>
                                        <p:attrNameLst>
                                          <p:attrName>ppt_y</p:attrName>
                                        </p:attrNameLst>
                                      </p:cBhvr>
                                      <p:tavLst>
                                        <p:tav tm="0">
                                          <p:val>
                                            <p:strVal val="0-#ppt_h/2"/>
                                          </p:val>
                                        </p:tav>
                                        <p:tav tm="100000">
                                          <p:val>
                                            <p:strVal val="#ppt_y"/>
                                          </p:val>
                                        </p:tav>
                                      </p:tavLst>
                                    </p:anim>
                                  </p:childTnLst>
                                </p:cTn>
                              </p:par>
                            </p:childTnLst>
                          </p:cTn>
                        </p:par>
                        <p:par>
                          <p:cTn id="49" fill="hold">
                            <p:stCondLst>
                              <p:cond delay="5000"/>
                            </p:stCondLst>
                            <p:childTnLst>
                              <p:par>
                                <p:cTn id="50" presetID="2" presetClass="entr" presetSubtype="8" accel="50000" decel="50000" fill="hold" grpId="0" nodeType="afterEffect">
                                  <p:stCondLst>
                                    <p:cond delay="0"/>
                                  </p:stCondLst>
                                  <p:childTnLst>
                                    <p:set>
                                      <p:cBhvr>
                                        <p:cTn id="51" dur="1" fill="hold">
                                          <p:stCondLst>
                                            <p:cond delay="0"/>
                                          </p:stCondLst>
                                        </p:cTn>
                                        <p:tgtEl>
                                          <p:spTgt spid="44"/>
                                        </p:tgtEl>
                                        <p:attrNameLst>
                                          <p:attrName>style.visibility</p:attrName>
                                        </p:attrNameLst>
                                      </p:cBhvr>
                                      <p:to>
                                        <p:strVal val="visible"/>
                                      </p:to>
                                    </p:set>
                                    <p:anim calcmode="lin" valueType="num">
                                      <p:cBhvr additive="base">
                                        <p:cTn id="52" dur="500" fill="hold"/>
                                        <p:tgtEl>
                                          <p:spTgt spid="44"/>
                                        </p:tgtEl>
                                        <p:attrNameLst>
                                          <p:attrName>ppt_x</p:attrName>
                                        </p:attrNameLst>
                                      </p:cBhvr>
                                      <p:tavLst>
                                        <p:tav tm="0">
                                          <p:val>
                                            <p:strVal val="0-#ppt_w/2"/>
                                          </p:val>
                                        </p:tav>
                                        <p:tav tm="100000">
                                          <p:val>
                                            <p:strVal val="#ppt_x"/>
                                          </p:val>
                                        </p:tav>
                                      </p:tavLst>
                                    </p:anim>
                                    <p:anim calcmode="lin" valueType="num">
                                      <p:cBhvr additive="base">
                                        <p:cTn id="53" dur="500" fill="hold"/>
                                        <p:tgtEl>
                                          <p:spTgt spid="44"/>
                                        </p:tgtEl>
                                        <p:attrNameLst>
                                          <p:attrName>ppt_y</p:attrName>
                                        </p:attrNameLst>
                                      </p:cBhvr>
                                      <p:tavLst>
                                        <p:tav tm="0">
                                          <p:val>
                                            <p:strVal val="#ppt_y"/>
                                          </p:val>
                                        </p:tav>
                                        <p:tav tm="100000">
                                          <p:val>
                                            <p:strVal val="#ppt_y"/>
                                          </p:val>
                                        </p:tav>
                                      </p:tavLst>
                                    </p:anim>
                                  </p:childTnLst>
                                </p:cTn>
                              </p:par>
                            </p:childTnLst>
                          </p:cTn>
                        </p:par>
                        <p:par>
                          <p:cTn id="54" fill="hold">
                            <p:stCondLst>
                              <p:cond delay="5500"/>
                            </p:stCondLst>
                            <p:childTnLst>
                              <p:par>
                                <p:cTn id="55" presetID="18" presetClass="entr" presetSubtype="6" fill="hold" grpId="0" nodeType="afterEffect">
                                  <p:stCondLst>
                                    <p:cond delay="0"/>
                                  </p:stCondLst>
                                  <p:childTnLst>
                                    <p:set>
                                      <p:cBhvr>
                                        <p:cTn id="56" dur="1" fill="hold">
                                          <p:stCondLst>
                                            <p:cond delay="0"/>
                                          </p:stCondLst>
                                        </p:cTn>
                                        <p:tgtEl>
                                          <p:spTgt spid="8"/>
                                        </p:tgtEl>
                                        <p:attrNameLst>
                                          <p:attrName>style.visibility</p:attrName>
                                        </p:attrNameLst>
                                      </p:cBhvr>
                                      <p:to>
                                        <p:strVal val="visible"/>
                                      </p:to>
                                    </p:set>
                                    <p:animEffect transition="in" filter="strips(downRight)">
                                      <p:cBhvr>
                                        <p:cTn id="57" dur="500"/>
                                        <p:tgtEl>
                                          <p:spTgt spid="8"/>
                                        </p:tgtEl>
                                      </p:cBhvr>
                                    </p:animEffect>
                                  </p:childTnLst>
                                </p:cTn>
                              </p:par>
                            </p:childTnLst>
                          </p:cTn>
                        </p:par>
                        <p:par>
                          <p:cTn id="58" fill="hold">
                            <p:stCondLst>
                              <p:cond delay="6000"/>
                            </p:stCondLst>
                            <p:childTnLst>
                              <p:par>
                                <p:cTn id="59" presetID="2" presetClass="entr" presetSubtype="1" accel="50000" decel="50000" fill="hold" nodeType="afterEffect">
                                  <p:stCondLst>
                                    <p:cond delay="0"/>
                                  </p:stCondLst>
                                  <p:childTnLst>
                                    <p:set>
                                      <p:cBhvr>
                                        <p:cTn id="60" dur="1" fill="hold">
                                          <p:stCondLst>
                                            <p:cond delay="0"/>
                                          </p:stCondLst>
                                        </p:cTn>
                                        <p:tgtEl>
                                          <p:spTgt spid="30"/>
                                        </p:tgtEl>
                                        <p:attrNameLst>
                                          <p:attrName>style.visibility</p:attrName>
                                        </p:attrNameLst>
                                      </p:cBhvr>
                                      <p:to>
                                        <p:strVal val="visible"/>
                                      </p:to>
                                    </p:set>
                                    <p:anim calcmode="lin" valueType="num">
                                      <p:cBhvr additive="base">
                                        <p:cTn id="61" dur="500" fill="hold"/>
                                        <p:tgtEl>
                                          <p:spTgt spid="30"/>
                                        </p:tgtEl>
                                        <p:attrNameLst>
                                          <p:attrName>ppt_x</p:attrName>
                                        </p:attrNameLst>
                                      </p:cBhvr>
                                      <p:tavLst>
                                        <p:tav tm="0">
                                          <p:val>
                                            <p:strVal val="#ppt_x"/>
                                          </p:val>
                                        </p:tav>
                                        <p:tav tm="100000">
                                          <p:val>
                                            <p:strVal val="#ppt_x"/>
                                          </p:val>
                                        </p:tav>
                                      </p:tavLst>
                                    </p:anim>
                                    <p:anim calcmode="lin" valueType="num">
                                      <p:cBhvr additive="base">
                                        <p:cTn id="62" dur="500" fill="hold"/>
                                        <p:tgtEl>
                                          <p:spTgt spid="30"/>
                                        </p:tgtEl>
                                        <p:attrNameLst>
                                          <p:attrName>ppt_y</p:attrName>
                                        </p:attrNameLst>
                                      </p:cBhvr>
                                      <p:tavLst>
                                        <p:tav tm="0">
                                          <p:val>
                                            <p:strVal val="0-#ppt_h/2"/>
                                          </p:val>
                                        </p:tav>
                                        <p:tav tm="100000">
                                          <p:val>
                                            <p:strVal val="#ppt_y"/>
                                          </p:val>
                                        </p:tav>
                                      </p:tavLst>
                                    </p:anim>
                                  </p:childTnLst>
                                </p:cTn>
                              </p:par>
                            </p:childTnLst>
                          </p:cTn>
                        </p:par>
                        <p:par>
                          <p:cTn id="63" fill="hold">
                            <p:stCondLst>
                              <p:cond delay="6500"/>
                            </p:stCondLst>
                            <p:childTnLst>
                              <p:par>
                                <p:cTn id="64" presetID="2" presetClass="entr" presetSubtype="8" accel="50000" decel="50000" fill="hold" grpId="0" nodeType="afterEffect">
                                  <p:stCondLst>
                                    <p:cond delay="0"/>
                                  </p:stCondLst>
                                  <p:childTnLst>
                                    <p:set>
                                      <p:cBhvr>
                                        <p:cTn id="65" dur="1" fill="hold">
                                          <p:stCondLst>
                                            <p:cond delay="0"/>
                                          </p:stCondLst>
                                        </p:cTn>
                                        <p:tgtEl>
                                          <p:spTgt spid="45"/>
                                        </p:tgtEl>
                                        <p:attrNameLst>
                                          <p:attrName>style.visibility</p:attrName>
                                        </p:attrNameLst>
                                      </p:cBhvr>
                                      <p:to>
                                        <p:strVal val="visible"/>
                                      </p:to>
                                    </p:set>
                                    <p:anim calcmode="lin" valueType="num">
                                      <p:cBhvr additive="base">
                                        <p:cTn id="66" dur="500" fill="hold"/>
                                        <p:tgtEl>
                                          <p:spTgt spid="45"/>
                                        </p:tgtEl>
                                        <p:attrNameLst>
                                          <p:attrName>ppt_x</p:attrName>
                                        </p:attrNameLst>
                                      </p:cBhvr>
                                      <p:tavLst>
                                        <p:tav tm="0">
                                          <p:val>
                                            <p:strVal val="0-#ppt_w/2"/>
                                          </p:val>
                                        </p:tav>
                                        <p:tav tm="100000">
                                          <p:val>
                                            <p:strVal val="#ppt_x"/>
                                          </p:val>
                                        </p:tav>
                                      </p:tavLst>
                                    </p:anim>
                                    <p:anim calcmode="lin" valueType="num">
                                      <p:cBhvr additive="base">
                                        <p:cTn id="67" dur="500" fill="hold"/>
                                        <p:tgtEl>
                                          <p:spTgt spid="45"/>
                                        </p:tgtEl>
                                        <p:attrNameLst>
                                          <p:attrName>ppt_y</p:attrName>
                                        </p:attrNameLst>
                                      </p:cBhvr>
                                      <p:tavLst>
                                        <p:tav tm="0">
                                          <p:val>
                                            <p:strVal val="#ppt_y"/>
                                          </p:val>
                                        </p:tav>
                                        <p:tav tm="100000">
                                          <p:val>
                                            <p:strVal val="#ppt_y"/>
                                          </p:val>
                                        </p:tav>
                                      </p:tavLst>
                                    </p:anim>
                                  </p:childTnLst>
                                </p:cTn>
                              </p:par>
                            </p:childTnLst>
                          </p:cTn>
                        </p:par>
                        <p:par>
                          <p:cTn id="68" fill="hold">
                            <p:stCondLst>
                              <p:cond delay="7000"/>
                            </p:stCondLst>
                            <p:childTnLst>
                              <p:par>
                                <p:cTn id="69" presetID="53" presetClass="entr" presetSubtype="16" fill="hold" nodeType="afterEffect">
                                  <p:stCondLst>
                                    <p:cond delay="0"/>
                                  </p:stCondLst>
                                  <p:childTnLst>
                                    <p:set>
                                      <p:cBhvr>
                                        <p:cTn id="70" dur="1" fill="hold">
                                          <p:stCondLst>
                                            <p:cond delay="0"/>
                                          </p:stCondLst>
                                        </p:cTn>
                                        <p:tgtEl>
                                          <p:spTgt spid="11"/>
                                        </p:tgtEl>
                                        <p:attrNameLst>
                                          <p:attrName>style.visibility</p:attrName>
                                        </p:attrNameLst>
                                      </p:cBhvr>
                                      <p:to>
                                        <p:strVal val="visible"/>
                                      </p:to>
                                    </p:set>
                                    <p:anim calcmode="lin" valueType="num">
                                      <p:cBhvr>
                                        <p:cTn id="71" dur="500" fill="hold"/>
                                        <p:tgtEl>
                                          <p:spTgt spid="11"/>
                                        </p:tgtEl>
                                        <p:attrNameLst>
                                          <p:attrName>ppt_w</p:attrName>
                                        </p:attrNameLst>
                                      </p:cBhvr>
                                      <p:tavLst>
                                        <p:tav tm="0">
                                          <p:val>
                                            <p:fltVal val="0"/>
                                          </p:val>
                                        </p:tav>
                                        <p:tav tm="100000">
                                          <p:val>
                                            <p:strVal val="#ppt_w"/>
                                          </p:val>
                                        </p:tav>
                                      </p:tavLst>
                                    </p:anim>
                                    <p:anim calcmode="lin" valueType="num">
                                      <p:cBhvr>
                                        <p:cTn id="72" dur="500" fill="hold"/>
                                        <p:tgtEl>
                                          <p:spTgt spid="11"/>
                                        </p:tgtEl>
                                        <p:attrNameLst>
                                          <p:attrName>ppt_h</p:attrName>
                                        </p:attrNameLst>
                                      </p:cBhvr>
                                      <p:tavLst>
                                        <p:tav tm="0">
                                          <p:val>
                                            <p:fltVal val="0"/>
                                          </p:val>
                                        </p:tav>
                                        <p:tav tm="100000">
                                          <p:val>
                                            <p:strVal val="#ppt_h"/>
                                          </p:val>
                                        </p:tav>
                                      </p:tavLst>
                                    </p:anim>
                                    <p:animEffect transition="in" filter="fade">
                                      <p:cBhvr>
                                        <p:cTn id="73" dur="500"/>
                                        <p:tgtEl>
                                          <p:spTgt spid="11"/>
                                        </p:tgtEl>
                                      </p:cBhvr>
                                    </p:animEffect>
                                  </p:childTnLst>
                                </p:cTn>
                              </p:par>
                              <p:par>
                                <p:cTn id="74" presetID="2" presetClass="entr" presetSubtype="4" accel="50000" decel="50000" fill="hold" nodeType="withEffect">
                                  <p:stCondLst>
                                    <p:cond delay="0"/>
                                  </p:stCondLst>
                                  <p:childTnLst>
                                    <p:set>
                                      <p:cBhvr>
                                        <p:cTn id="75" dur="1" fill="hold">
                                          <p:stCondLst>
                                            <p:cond delay="0"/>
                                          </p:stCondLst>
                                        </p:cTn>
                                        <p:tgtEl>
                                          <p:spTgt spid="10"/>
                                        </p:tgtEl>
                                        <p:attrNameLst>
                                          <p:attrName>style.visibility</p:attrName>
                                        </p:attrNameLst>
                                      </p:cBhvr>
                                      <p:to>
                                        <p:strVal val="visible"/>
                                      </p:to>
                                    </p:set>
                                    <p:anim calcmode="lin" valueType="num">
                                      <p:cBhvr additive="base">
                                        <p:cTn id="76" dur="500" fill="hold"/>
                                        <p:tgtEl>
                                          <p:spTgt spid="10"/>
                                        </p:tgtEl>
                                        <p:attrNameLst>
                                          <p:attrName>ppt_x</p:attrName>
                                        </p:attrNameLst>
                                      </p:cBhvr>
                                      <p:tavLst>
                                        <p:tav tm="0">
                                          <p:val>
                                            <p:strVal val="#ppt_x"/>
                                          </p:val>
                                        </p:tav>
                                        <p:tav tm="100000">
                                          <p:val>
                                            <p:strVal val="#ppt_x"/>
                                          </p:val>
                                        </p:tav>
                                      </p:tavLst>
                                    </p:anim>
                                    <p:anim calcmode="lin" valueType="num">
                                      <p:cBhvr additive="base">
                                        <p:cTn id="77" dur="500" fill="hold"/>
                                        <p:tgtEl>
                                          <p:spTgt spid="10"/>
                                        </p:tgtEl>
                                        <p:attrNameLst>
                                          <p:attrName>ppt_y</p:attrName>
                                        </p:attrNameLst>
                                      </p:cBhvr>
                                      <p:tavLst>
                                        <p:tav tm="0">
                                          <p:val>
                                            <p:strVal val="1+#ppt_h/2"/>
                                          </p:val>
                                        </p:tav>
                                        <p:tav tm="100000">
                                          <p:val>
                                            <p:strVal val="#ppt_y"/>
                                          </p:val>
                                        </p:tav>
                                      </p:tavLst>
                                    </p:anim>
                                  </p:childTnLst>
                                </p:cTn>
                              </p:par>
                            </p:childTnLst>
                          </p:cTn>
                        </p:par>
                        <p:par>
                          <p:cTn id="78" fill="hold">
                            <p:stCondLst>
                              <p:cond delay="7500"/>
                            </p:stCondLst>
                            <p:childTnLst>
                              <p:par>
                                <p:cTn id="79" presetID="53" presetClass="entr" presetSubtype="16" fill="hold" nodeType="afterEffect">
                                  <p:stCondLst>
                                    <p:cond delay="0"/>
                                  </p:stCondLst>
                                  <p:childTnLst>
                                    <p:set>
                                      <p:cBhvr>
                                        <p:cTn id="80" dur="1" fill="hold">
                                          <p:stCondLst>
                                            <p:cond delay="0"/>
                                          </p:stCondLst>
                                        </p:cTn>
                                        <p:tgtEl>
                                          <p:spTgt spid="14"/>
                                        </p:tgtEl>
                                        <p:attrNameLst>
                                          <p:attrName>style.visibility</p:attrName>
                                        </p:attrNameLst>
                                      </p:cBhvr>
                                      <p:to>
                                        <p:strVal val="visible"/>
                                      </p:to>
                                    </p:set>
                                    <p:anim calcmode="lin" valueType="num">
                                      <p:cBhvr>
                                        <p:cTn id="81" dur="500" fill="hold"/>
                                        <p:tgtEl>
                                          <p:spTgt spid="14"/>
                                        </p:tgtEl>
                                        <p:attrNameLst>
                                          <p:attrName>ppt_w</p:attrName>
                                        </p:attrNameLst>
                                      </p:cBhvr>
                                      <p:tavLst>
                                        <p:tav tm="0">
                                          <p:val>
                                            <p:fltVal val="0"/>
                                          </p:val>
                                        </p:tav>
                                        <p:tav tm="100000">
                                          <p:val>
                                            <p:strVal val="#ppt_w"/>
                                          </p:val>
                                        </p:tav>
                                      </p:tavLst>
                                    </p:anim>
                                    <p:anim calcmode="lin" valueType="num">
                                      <p:cBhvr>
                                        <p:cTn id="82" dur="500" fill="hold"/>
                                        <p:tgtEl>
                                          <p:spTgt spid="14"/>
                                        </p:tgtEl>
                                        <p:attrNameLst>
                                          <p:attrName>ppt_h</p:attrName>
                                        </p:attrNameLst>
                                      </p:cBhvr>
                                      <p:tavLst>
                                        <p:tav tm="0">
                                          <p:val>
                                            <p:fltVal val="0"/>
                                          </p:val>
                                        </p:tav>
                                        <p:tav tm="100000">
                                          <p:val>
                                            <p:strVal val="#ppt_h"/>
                                          </p:val>
                                        </p:tav>
                                      </p:tavLst>
                                    </p:anim>
                                    <p:animEffect transition="in" filter="fade">
                                      <p:cBhvr>
                                        <p:cTn id="83" dur="500"/>
                                        <p:tgtEl>
                                          <p:spTgt spid="14"/>
                                        </p:tgtEl>
                                      </p:cBhvr>
                                    </p:animEffect>
                                  </p:childTnLst>
                                </p:cTn>
                              </p:par>
                              <p:par>
                                <p:cTn id="84" presetID="2" presetClass="entr" presetSubtype="4" accel="50000" decel="50000" fill="hold" grpId="0" nodeType="withEffect">
                                  <p:stCondLst>
                                    <p:cond delay="0"/>
                                  </p:stCondLst>
                                  <p:childTnLst>
                                    <p:set>
                                      <p:cBhvr>
                                        <p:cTn id="85" dur="1" fill="hold">
                                          <p:stCondLst>
                                            <p:cond delay="0"/>
                                          </p:stCondLst>
                                        </p:cTn>
                                        <p:tgtEl>
                                          <p:spTgt spid="27"/>
                                        </p:tgtEl>
                                        <p:attrNameLst>
                                          <p:attrName>style.visibility</p:attrName>
                                        </p:attrNameLst>
                                      </p:cBhvr>
                                      <p:to>
                                        <p:strVal val="visible"/>
                                      </p:to>
                                    </p:set>
                                    <p:anim calcmode="lin" valueType="num">
                                      <p:cBhvr additive="base">
                                        <p:cTn id="86" dur="500" fill="hold"/>
                                        <p:tgtEl>
                                          <p:spTgt spid="27"/>
                                        </p:tgtEl>
                                        <p:attrNameLst>
                                          <p:attrName>ppt_x</p:attrName>
                                        </p:attrNameLst>
                                      </p:cBhvr>
                                      <p:tavLst>
                                        <p:tav tm="0">
                                          <p:val>
                                            <p:strVal val="#ppt_x"/>
                                          </p:val>
                                        </p:tav>
                                        <p:tav tm="100000">
                                          <p:val>
                                            <p:strVal val="#ppt_x"/>
                                          </p:val>
                                        </p:tav>
                                      </p:tavLst>
                                    </p:anim>
                                    <p:anim calcmode="lin" valueType="num">
                                      <p:cBhvr additive="base">
                                        <p:cTn id="87" dur="500" fill="hold"/>
                                        <p:tgtEl>
                                          <p:spTgt spid="27"/>
                                        </p:tgtEl>
                                        <p:attrNameLst>
                                          <p:attrName>ppt_y</p:attrName>
                                        </p:attrNameLst>
                                      </p:cBhvr>
                                      <p:tavLst>
                                        <p:tav tm="0">
                                          <p:val>
                                            <p:strVal val="1+#ppt_h/2"/>
                                          </p:val>
                                        </p:tav>
                                        <p:tav tm="100000">
                                          <p:val>
                                            <p:strVal val="#ppt_y"/>
                                          </p:val>
                                        </p:tav>
                                      </p:tavLst>
                                    </p:anim>
                                  </p:childTnLst>
                                </p:cTn>
                              </p:par>
                            </p:childTnLst>
                          </p:cTn>
                        </p:par>
                        <p:par>
                          <p:cTn id="88" fill="hold">
                            <p:stCondLst>
                              <p:cond delay="8000"/>
                            </p:stCondLst>
                            <p:childTnLst>
                              <p:par>
                                <p:cTn id="89" presetID="53" presetClass="entr" presetSubtype="16" fill="hold" nodeType="afterEffect">
                                  <p:stCondLst>
                                    <p:cond delay="0"/>
                                  </p:stCondLst>
                                  <p:childTnLst>
                                    <p:set>
                                      <p:cBhvr>
                                        <p:cTn id="90" dur="1" fill="hold">
                                          <p:stCondLst>
                                            <p:cond delay="0"/>
                                          </p:stCondLst>
                                        </p:cTn>
                                        <p:tgtEl>
                                          <p:spTgt spid="20"/>
                                        </p:tgtEl>
                                        <p:attrNameLst>
                                          <p:attrName>style.visibility</p:attrName>
                                        </p:attrNameLst>
                                      </p:cBhvr>
                                      <p:to>
                                        <p:strVal val="visible"/>
                                      </p:to>
                                    </p:set>
                                    <p:anim calcmode="lin" valueType="num">
                                      <p:cBhvr>
                                        <p:cTn id="91" dur="500" fill="hold"/>
                                        <p:tgtEl>
                                          <p:spTgt spid="20"/>
                                        </p:tgtEl>
                                        <p:attrNameLst>
                                          <p:attrName>ppt_w</p:attrName>
                                        </p:attrNameLst>
                                      </p:cBhvr>
                                      <p:tavLst>
                                        <p:tav tm="0">
                                          <p:val>
                                            <p:fltVal val="0"/>
                                          </p:val>
                                        </p:tav>
                                        <p:tav tm="100000">
                                          <p:val>
                                            <p:strVal val="#ppt_w"/>
                                          </p:val>
                                        </p:tav>
                                      </p:tavLst>
                                    </p:anim>
                                    <p:anim calcmode="lin" valueType="num">
                                      <p:cBhvr>
                                        <p:cTn id="92" dur="500" fill="hold"/>
                                        <p:tgtEl>
                                          <p:spTgt spid="20"/>
                                        </p:tgtEl>
                                        <p:attrNameLst>
                                          <p:attrName>ppt_h</p:attrName>
                                        </p:attrNameLst>
                                      </p:cBhvr>
                                      <p:tavLst>
                                        <p:tav tm="0">
                                          <p:val>
                                            <p:fltVal val="0"/>
                                          </p:val>
                                        </p:tav>
                                        <p:tav tm="100000">
                                          <p:val>
                                            <p:strVal val="#ppt_h"/>
                                          </p:val>
                                        </p:tav>
                                      </p:tavLst>
                                    </p:anim>
                                    <p:animEffect transition="in" filter="fade">
                                      <p:cBhvr>
                                        <p:cTn id="93" dur="500"/>
                                        <p:tgtEl>
                                          <p:spTgt spid="20"/>
                                        </p:tgtEl>
                                      </p:cBhvr>
                                    </p:animEffect>
                                  </p:childTnLst>
                                </p:cTn>
                              </p:par>
                              <p:par>
                                <p:cTn id="94" presetID="2" presetClass="entr" presetSubtype="4" accel="50000" decel="50000" fill="hold" grpId="0" nodeType="withEffect">
                                  <p:stCondLst>
                                    <p:cond delay="0"/>
                                  </p:stCondLst>
                                  <p:childTnLst>
                                    <p:set>
                                      <p:cBhvr>
                                        <p:cTn id="95" dur="1" fill="hold">
                                          <p:stCondLst>
                                            <p:cond delay="0"/>
                                          </p:stCondLst>
                                        </p:cTn>
                                        <p:tgtEl>
                                          <p:spTgt spid="28"/>
                                        </p:tgtEl>
                                        <p:attrNameLst>
                                          <p:attrName>style.visibility</p:attrName>
                                        </p:attrNameLst>
                                      </p:cBhvr>
                                      <p:to>
                                        <p:strVal val="visible"/>
                                      </p:to>
                                    </p:set>
                                    <p:anim calcmode="lin" valueType="num">
                                      <p:cBhvr additive="base">
                                        <p:cTn id="96" dur="500" fill="hold"/>
                                        <p:tgtEl>
                                          <p:spTgt spid="28"/>
                                        </p:tgtEl>
                                        <p:attrNameLst>
                                          <p:attrName>ppt_x</p:attrName>
                                        </p:attrNameLst>
                                      </p:cBhvr>
                                      <p:tavLst>
                                        <p:tav tm="0">
                                          <p:val>
                                            <p:strVal val="#ppt_x"/>
                                          </p:val>
                                        </p:tav>
                                        <p:tav tm="100000">
                                          <p:val>
                                            <p:strVal val="#ppt_x"/>
                                          </p:val>
                                        </p:tav>
                                      </p:tavLst>
                                    </p:anim>
                                    <p:anim calcmode="lin" valueType="num">
                                      <p:cBhvr additive="base">
                                        <p:cTn id="97" dur="500" fill="hold"/>
                                        <p:tgtEl>
                                          <p:spTgt spid="28"/>
                                        </p:tgtEl>
                                        <p:attrNameLst>
                                          <p:attrName>ppt_y</p:attrName>
                                        </p:attrNameLst>
                                      </p:cBhvr>
                                      <p:tavLst>
                                        <p:tav tm="0">
                                          <p:val>
                                            <p:strVal val="1+#ppt_h/2"/>
                                          </p:val>
                                        </p:tav>
                                        <p:tav tm="100000">
                                          <p:val>
                                            <p:strVal val="#ppt_y"/>
                                          </p:val>
                                        </p:tav>
                                      </p:tavLst>
                                    </p:anim>
                                  </p:childTnLst>
                                </p:cTn>
                              </p:par>
                            </p:childTnLst>
                          </p:cTn>
                        </p:par>
                        <p:par>
                          <p:cTn id="98" fill="hold">
                            <p:stCondLst>
                              <p:cond delay="8500"/>
                            </p:stCondLst>
                            <p:childTnLst>
                              <p:par>
                                <p:cTn id="99" presetID="53" presetClass="entr" presetSubtype="16" fill="hold" nodeType="afterEffect">
                                  <p:stCondLst>
                                    <p:cond delay="0"/>
                                  </p:stCondLst>
                                  <p:childTnLst>
                                    <p:set>
                                      <p:cBhvr>
                                        <p:cTn id="100" dur="1" fill="hold">
                                          <p:stCondLst>
                                            <p:cond delay="0"/>
                                          </p:stCondLst>
                                        </p:cTn>
                                        <p:tgtEl>
                                          <p:spTgt spid="24"/>
                                        </p:tgtEl>
                                        <p:attrNameLst>
                                          <p:attrName>style.visibility</p:attrName>
                                        </p:attrNameLst>
                                      </p:cBhvr>
                                      <p:to>
                                        <p:strVal val="visible"/>
                                      </p:to>
                                    </p:set>
                                    <p:anim calcmode="lin" valueType="num">
                                      <p:cBhvr>
                                        <p:cTn id="101" dur="500" fill="hold"/>
                                        <p:tgtEl>
                                          <p:spTgt spid="24"/>
                                        </p:tgtEl>
                                        <p:attrNameLst>
                                          <p:attrName>ppt_w</p:attrName>
                                        </p:attrNameLst>
                                      </p:cBhvr>
                                      <p:tavLst>
                                        <p:tav tm="0">
                                          <p:val>
                                            <p:fltVal val="0"/>
                                          </p:val>
                                        </p:tav>
                                        <p:tav tm="100000">
                                          <p:val>
                                            <p:strVal val="#ppt_w"/>
                                          </p:val>
                                        </p:tav>
                                      </p:tavLst>
                                    </p:anim>
                                    <p:anim calcmode="lin" valueType="num">
                                      <p:cBhvr>
                                        <p:cTn id="102" dur="500" fill="hold"/>
                                        <p:tgtEl>
                                          <p:spTgt spid="24"/>
                                        </p:tgtEl>
                                        <p:attrNameLst>
                                          <p:attrName>ppt_h</p:attrName>
                                        </p:attrNameLst>
                                      </p:cBhvr>
                                      <p:tavLst>
                                        <p:tav tm="0">
                                          <p:val>
                                            <p:fltVal val="0"/>
                                          </p:val>
                                        </p:tav>
                                        <p:tav tm="100000">
                                          <p:val>
                                            <p:strVal val="#ppt_h"/>
                                          </p:val>
                                        </p:tav>
                                      </p:tavLst>
                                    </p:anim>
                                    <p:animEffect transition="in" filter="fade">
                                      <p:cBhvr>
                                        <p:cTn id="103" dur="500"/>
                                        <p:tgtEl>
                                          <p:spTgt spid="24"/>
                                        </p:tgtEl>
                                      </p:cBhvr>
                                    </p:animEffect>
                                  </p:childTnLst>
                                </p:cTn>
                              </p:par>
                              <p:par>
                                <p:cTn id="104" presetID="2" presetClass="entr" presetSubtype="4" accel="50000" decel="50000" fill="hold" grpId="0" nodeType="withEffect">
                                  <p:stCondLst>
                                    <p:cond delay="0"/>
                                  </p:stCondLst>
                                  <p:childTnLst>
                                    <p:set>
                                      <p:cBhvr>
                                        <p:cTn id="105" dur="1" fill="hold">
                                          <p:stCondLst>
                                            <p:cond delay="0"/>
                                          </p:stCondLst>
                                        </p:cTn>
                                        <p:tgtEl>
                                          <p:spTgt spid="29"/>
                                        </p:tgtEl>
                                        <p:attrNameLst>
                                          <p:attrName>style.visibility</p:attrName>
                                        </p:attrNameLst>
                                      </p:cBhvr>
                                      <p:to>
                                        <p:strVal val="visible"/>
                                      </p:to>
                                    </p:set>
                                    <p:anim calcmode="lin" valueType="num">
                                      <p:cBhvr additive="base">
                                        <p:cTn id="106" dur="500" fill="hold"/>
                                        <p:tgtEl>
                                          <p:spTgt spid="29"/>
                                        </p:tgtEl>
                                        <p:attrNameLst>
                                          <p:attrName>ppt_x</p:attrName>
                                        </p:attrNameLst>
                                      </p:cBhvr>
                                      <p:tavLst>
                                        <p:tav tm="0">
                                          <p:val>
                                            <p:strVal val="#ppt_x"/>
                                          </p:val>
                                        </p:tav>
                                        <p:tav tm="100000">
                                          <p:val>
                                            <p:strVal val="#ppt_x"/>
                                          </p:val>
                                        </p:tav>
                                      </p:tavLst>
                                    </p:anim>
                                    <p:anim calcmode="lin" valueType="num">
                                      <p:cBhvr additive="base">
                                        <p:cTn id="107"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27" grpId="0"/>
      <p:bldP spid="28" grpId="0"/>
      <p:bldP spid="29" grpId="0"/>
      <p:bldP spid="42" grpId="0"/>
      <p:bldP spid="43" grpId="0"/>
      <p:bldP spid="44" grpId="0"/>
      <p:bldP spid="4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cstate="print">
            <a:extLst>
              <a:ext uri="{28A0092B-C50C-407E-A947-70E740481C1C}">
                <a14:useLocalDpi xmlns:a14="http://schemas.microsoft.com/office/drawing/2010/main" val="0"/>
              </a:ext>
            </a:extLst>
          </a:blip>
          <a:srcRect l="26398" t="21667" r="24891" b="47356"/>
          <a:stretch>
            <a:fillRect/>
          </a:stretch>
        </p:blipFill>
        <p:spPr>
          <a:xfrm>
            <a:off x="3241524" y="1799772"/>
            <a:ext cx="2520648" cy="2520648"/>
          </a:xfrm>
          <a:prstGeom prst="flowChartConnector">
            <a:avLst/>
          </a:prstGeom>
          <a:effectLst>
            <a:outerShdw blurRad="50800" dist="38100" dir="2700000" algn="tl" rotWithShape="0">
              <a:prstClr val="black">
                <a:alpha val="40000"/>
              </a:prstClr>
            </a:outerShdw>
          </a:effectLst>
        </p:spPr>
      </p:pic>
      <p:sp>
        <p:nvSpPr>
          <p:cNvPr id="5" name="TextBox 20"/>
          <p:cNvSpPr txBox="1"/>
          <p:nvPr/>
        </p:nvSpPr>
        <p:spPr>
          <a:xfrm>
            <a:off x="6207452" y="2590737"/>
            <a:ext cx="3770969" cy="938719"/>
          </a:xfrm>
          <a:prstGeom prst="rect">
            <a:avLst/>
          </a:prstGeom>
          <a:noFill/>
        </p:spPr>
        <p:txBody>
          <a:bodyPr wrap="none" rtlCol="0">
            <a:spAutoFit/>
          </a:bodyPr>
          <a:lstStyle/>
          <a:p>
            <a:r>
              <a:rPr lang="zh-CN" altLang="en-US" sz="3500" b="1" spc="300" dirty="0" smtClean="0">
                <a:latin typeface="微软雅黑" panose="020B0503020204020204" pitchFamily="34" charset="-122"/>
                <a:ea typeface="微软雅黑" panose="020B0503020204020204" pitchFamily="34" charset="-122"/>
                <a:cs typeface="Nexa Bold" charset="0"/>
              </a:rPr>
              <a:t>公司架构</a:t>
            </a:r>
            <a:endParaRPr lang="en-US" altLang="zh-CN" sz="3500" b="1" spc="300" dirty="0" smtClean="0">
              <a:latin typeface="微软雅黑" panose="020B0503020204020204" pitchFamily="34" charset="-122"/>
              <a:ea typeface="微软雅黑" panose="020B0503020204020204" pitchFamily="34" charset="-122"/>
              <a:cs typeface="Nexa Bold" charset="0"/>
            </a:endParaRPr>
          </a:p>
          <a:p>
            <a:r>
              <a:rPr lang="en-US" sz="2000" spc="300" dirty="0" smtClean="0">
                <a:solidFill>
                  <a:schemeClr val="bg1">
                    <a:lumMod val="65000"/>
                  </a:schemeClr>
                </a:solidFill>
                <a:latin typeface="Nexa Bold" charset="0"/>
                <a:ea typeface="Nexa Bold" charset="0"/>
                <a:cs typeface="Nexa Bold" charset="0"/>
              </a:rPr>
              <a:t>COMPANY STRUCTURE</a:t>
            </a:r>
          </a:p>
        </p:txBody>
      </p:sp>
    </p:spTree>
  </p:cSld>
  <p:clrMapOvr>
    <a:masterClrMapping/>
  </p:clrMapOvr>
  <mc:AlternateContent xmlns:mc="http://schemas.openxmlformats.org/markup-compatibility/2006" xmlns:p14="http://schemas.microsoft.com/office/powerpoint/2010/main">
    <mc:Choice Requires="p14">
      <p:transition spd="slow" p14:dur="4000" advClick="0" advTm="0">
        <p14:vortex dir="r"/>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14:presetBounceEnd="50000">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14:bounceEnd="50000">
                                          <p:cBhvr additive="base">
                                            <p:cTn id="7" dur="500" fill="hold"/>
                                            <p:tgtEl>
                                              <p:spTgt spid="4"/>
                                            </p:tgtEl>
                                            <p:attrNameLst>
                                              <p:attrName>ppt_x</p:attrName>
                                            </p:attrNameLst>
                                          </p:cBhvr>
                                          <p:tavLst>
                                            <p:tav tm="0">
                                              <p:val>
                                                <p:strVal val="0-#ppt_w/2"/>
                                              </p:val>
                                            </p:tav>
                                            <p:tav tm="100000">
                                              <p:val>
                                                <p:strVal val="#ppt_x"/>
                                              </p:val>
                                            </p:tav>
                                          </p:tavLst>
                                        </p:anim>
                                        <p:anim calcmode="lin" valueType="num" p14:bounceEnd="50000">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组合 16"/>
          <p:cNvGrpSpPr/>
          <p:nvPr/>
        </p:nvGrpSpPr>
        <p:grpSpPr>
          <a:xfrm>
            <a:off x="530067" y="491923"/>
            <a:ext cx="3792937" cy="635239"/>
            <a:chOff x="-3848339" y="207986"/>
            <a:chExt cx="3763458" cy="630301"/>
          </a:xfrm>
        </p:grpSpPr>
        <p:sp>
          <p:nvSpPr>
            <p:cNvPr id="18" name="Text Box 7"/>
            <p:cNvSpPr txBox="1">
              <a:spLocks noChangeArrowheads="1"/>
            </p:cNvSpPr>
            <p:nvPr/>
          </p:nvSpPr>
          <p:spPr bwMode="auto">
            <a:xfrm>
              <a:off x="-1826418" y="343215"/>
              <a:ext cx="1741537" cy="473706"/>
            </a:xfrm>
            <a:prstGeom prst="rect">
              <a:avLst/>
            </a:prstGeom>
            <a:noFill/>
            <a:ln w="9525">
              <a:noFill/>
              <a:miter lim="800000"/>
            </a:ln>
          </p:spPr>
          <p:txBody>
            <a:bodyPr wrap="none" lIns="46078" tIns="23040" rIns="46078" bIns="23040">
              <a:spAutoFit/>
            </a:bodyPr>
            <a:lstStyle/>
            <a:p>
              <a:pPr defTabSz="1096645"/>
              <a:r>
                <a:rPr lang="en-CA" sz="1400" b="1" spc="604" dirty="0" smtClean="0">
                  <a:solidFill>
                    <a:schemeClr val="bg1">
                      <a:lumMod val="65000"/>
                    </a:schemeClr>
                  </a:solidFill>
                  <a:latin typeface="造字工房悦黑演示版常规体" pitchFamily="50" charset="-122"/>
                  <a:ea typeface="造字工房悦黑演示版常规体" pitchFamily="50" charset="-122"/>
                  <a:cs typeface="Open Sans" panose="020B0606030504020204" pitchFamily="34" charset="0"/>
                </a:rPr>
                <a:t>COMPANY </a:t>
              </a:r>
            </a:p>
            <a:p>
              <a:pPr defTabSz="1096645"/>
              <a:r>
                <a:rPr lang="en-CA" sz="1400" b="1" spc="604" dirty="0" smtClean="0">
                  <a:solidFill>
                    <a:schemeClr val="bg1">
                      <a:lumMod val="65000"/>
                    </a:schemeClr>
                  </a:solidFill>
                  <a:latin typeface="造字工房悦黑演示版常规体" pitchFamily="50" charset="-122"/>
                  <a:ea typeface="造字工房悦黑演示版常规体" pitchFamily="50" charset="-122"/>
                  <a:cs typeface="Open Sans" panose="020B0606030504020204" pitchFamily="34" charset="0"/>
                </a:rPr>
                <a:t>STRUCTURE</a:t>
              </a:r>
            </a:p>
          </p:txBody>
        </p:sp>
        <p:sp>
          <p:nvSpPr>
            <p:cNvPr id="19" name="矩形 18"/>
            <p:cNvSpPr/>
            <p:nvPr/>
          </p:nvSpPr>
          <p:spPr>
            <a:xfrm>
              <a:off x="-3848339" y="207986"/>
              <a:ext cx="1977362" cy="630301"/>
            </a:xfrm>
            <a:prstGeom prst="rect">
              <a:avLst/>
            </a:prstGeom>
          </p:spPr>
          <p:txBody>
            <a:bodyPr wrap="none">
              <a:spAutoFit/>
            </a:bodyPr>
            <a:lstStyle/>
            <a:p>
              <a:pPr algn="ctr" defTabSz="1096645"/>
              <a:r>
                <a:rPr lang="zh-CN" altLang="en-US" sz="3530" b="1" dirty="0" smtClean="0">
                  <a:latin typeface="微软雅黑" panose="020B0503020204020204" pitchFamily="34" charset="-122"/>
                  <a:ea typeface="微软雅黑" panose="020B0503020204020204" pitchFamily="34" charset="-122"/>
                  <a:cs typeface="Open Sans" panose="020B0606030504020204" pitchFamily="34" charset="0"/>
                </a:rPr>
                <a:t>公司架构</a:t>
              </a:r>
              <a:endParaRPr lang="en-CA" altLang="zh-CN" sz="3530" b="1" dirty="0">
                <a:latin typeface="微软雅黑" panose="020B0503020204020204" pitchFamily="34" charset="-122"/>
                <a:ea typeface="微软雅黑" panose="020B0503020204020204" pitchFamily="34" charset="-122"/>
                <a:cs typeface="Open Sans" panose="020B0606030504020204" pitchFamily="34" charset="0"/>
              </a:endParaRPr>
            </a:p>
          </p:txBody>
        </p:sp>
      </p:grpSp>
      <p:pic>
        <p:nvPicPr>
          <p:cNvPr id="21" name="图片 20"/>
          <p:cNvPicPr>
            <a:picLocks noChangeAspect="1"/>
          </p:cNvPicPr>
          <p:nvPr/>
        </p:nvPicPr>
        <p:blipFill rotWithShape="1">
          <a:blip r:embed="rId3"/>
          <a:srcRect r="91091" b="69426"/>
          <a:stretch>
            <a:fillRect/>
          </a:stretch>
        </p:blipFill>
        <p:spPr>
          <a:xfrm>
            <a:off x="3401" y="505087"/>
            <a:ext cx="348343" cy="548549"/>
          </a:xfrm>
          <a:prstGeom prst="rect">
            <a:avLst/>
          </a:prstGeom>
          <a:effectLst>
            <a:outerShdw blurRad="50800" dist="38100" dir="2700000" algn="tl" rotWithShape="0">
              <a:prstClr val="black">
                <a:alpha val="40000"/>
              </a:prstClr>
            </a:outerShdw>
          </a:effectLst>
        </p:spPr>
      </p:pic>
      <p:sp>
        <p:nvSpPr>
          <p:cNvPr id="6" name="Line 104"/>
          <p:cNvSpPr>
            <a:spLocks noChangeShapeType="1"/>
          </p:cNvSpPr>
          <p:nvPr/>
        </p:nvSpPr>
        <p:spPr bwMode="auto">
          <a:xfrm>
            <a:off x="6312741" y="2460988"/>
            <a:ext cx="0" cy="338050"/>
          </a:xfrm>
          <a:prstGeom prst="line">
            <a:avLst/>
          </a:prstGeom>
          <a:noFill/>
          <a:ln w="12700" cap="flat">
            <a:solidFill>
              <a:schemeClr val="bg1">
                <a:lumMod val="75000"/>
              </a:schemeClr>
            </a:solidFill>
            <a:prstDash val="dash"/>
            <a:miter lim="800000"/>
          </a:ln>
          <a:extLst>
            <a:ext uri="{909E8E84-426E-40DD-AFC4-6F175D3DCCD1}">
              <a14:hiddenFill xmlns:a14="http://schemas.microsoft.com/office/drawing/2010/main">
                <a:noFill/>
              </a14:hiddenFill>
            </a:ext>
          </a:extLst>
        </p:spPr>
        <p:txBody>
          <a:bodyPr vert="horz" wrap="square" lIns="91416" tIns="45708" rIns="91416" bIns="45708" numCol="1" anchor="t" anchorCtr="0" compatLnSpc="1"/>
          <a:lstStyle/>
          <a:p>
            <a:endParaRPr lang="zh-CN" altLang="en-US" sz="1800">
              <a:latin typeface="微软雅黑" panose="020B0503020204020204" pitchFamily="34" charset="-122"/>
              <a:ea typeface="微软雅黑" panose="020B0503020204020204" pitchFamily="34" charset="-122"/>
            </a:endParaRPr>
          </a:p>
        </p:txBody>
      </p:sp>
      <p:sp>
        <p:nvSpPr>
          <p:cNvPr id="7" name="Line 105"/>
          <p:cNvSpPr>
            <a:spLocks noChangeShapeType="1"/>
          </p:cNvSpPr>
          <p:nvPr/>
        </p:nvSpPr>
        <p:spPr bwMode="auto">
          <a:xfrm>
            <a:off x="6312741" y="3354518"/>
            <a:ext cx="0" cy="469778"/>
          </a:xfrm>
          <a:prstGeom prst="line">
            <a:avLst/>
          </a:prstGeom>
          <a:noFill/>
          <a:ln w="12700" cap="flat">
            <a:solidFill>
              <a:schemeClr val="bg1">
                <a:lumMod val="75000"/>
              </a:schemeClr>
            </a:solidFill>
            <a:prstDash val="dash"/>
            <a:miter lim="800000"/>
          </a:ln>
          <a:extLst>
            <a:ext uri="{909E8E84-426E-40DD-AFC4-6F175D3DCCD1}">
              <a14:hiddenFill xmlns:a14="http://schemas.microsoft.com/office/drawing/2010/main">
                <a:noFill/>
              </a14:hiddenFill>
            </a:ext>
          </a:extLst>
        </p:spPr>
        <p:txBody>
          <a:bodyPr vert="horz" wrap="square" lIns="91416" tIns="45708" rIns="91416" bIns="45708" numCol="1" anchor="t" anchorCtr="0" compatLnSpc="1"/>
          <a:lstStyle/>
          <a:p>
            <a:endParaRPr lang="zh-CN" altLang="en-US" sz="1800">
              <a:latin typeface="微软雅黑" panose="020B0503020204020204" pitchFamily="34" charset="-122"/>
              <a:ea typeface="微软雅黑" panose="020B0503020204020204" pitchFamily="34" charset="-122"/>
            </a:endParaRPr>
          </a:p>
        </p:txBody>
      </p:sp>
      <p:grpSp>
        <p:nvGrpSpPr>
          <p:cNvPr id="8" name="组合 7"/>
          <p:cNvGrpSpPr/>
          <p:nvPr/>
        </p:nvGrpSpPr>
        <p:grpSpPr>
          <a:xfrm>
            <a:off x="1856202" y="3589407"/>
            <a:ext cx="7808467" cy="763389"/>
            <a:chOff x="1900238" y="2728913"/>
            <a:chExt cx="7810500" cy="763588"/>
          </a:xfrm>
        </p:grpSpPr>
        <p:sp>
          <p:nvSpPr>
            <p:cNvPr id="9" name="Line 106"/>
            <p:cNvSpPr>
              <a:spLocks noChangeShapeType="1"/>
            </p:cNvSpPr>
            <p:nvPr/>
          </p:nvSpPr>
          <p:spPr bwMode="auto">
            <a:xfrm flipH="1">
              <a:off x="1900238" y="2728913"/>
              <a:ext cx="7810500" cy="0"/>
            </a:xfrm>
            <a:prstGeom prst="line">
              <a:avLst/>
            </a:prstGeom>
            <a:noFill/>
            <a:ln w="12700" cap="flat">
              <a:solidFill>
                <a:schemeClr val="bg1">
                  <a:lumMod val="75000"/>
                </a:schemeClr>
              </a:solidFill>
              <a:prstDash val="dash"/>
              <a:miter lim="800000"/>
            </a:ln>
            <a:extLst>
              <a:ext uri="{909E8E84-426E-40DD-AFC4-6F175D3DCCD1}">
                <a14:hiddenFill xmlns:a14="http://schemas.microsoft.com/office/drawing/2010/main">
                  <a:noFill/>
                </a14:hiddenFill>
              </a:ext>
            </a:extLst>
          </p:spPr>
          <p:txBody>
            <a:bodyPr vert="horz" wrap="square" lIns="91416" tIns="45708" rIns="91416" bIns="45708" numCol="1" anchor="t" anchorCtr="0" compatLnSpc="1"/>
            <a:lstStyle/>
            <a:p>
              <a:endParaRPr lang="zh-CN" altLang="en-US" sz="1800">
                <a:latin typeface="微软雅黑" panose="020B0503020204020204" pitchFamily="34" charset="-122"/>
                <a:ea typeface="微软雅黑" panose="020B0503020204020204" pitchFamily="34" charset="-122"/>
              </a:endParaRPr>
            </a:p>
          </p:txBody>
        </p:sp>
        <p:sp>
          <p:nvSpPr>
            <p:cNvPr id="10" name="Line 107"/>
            <p:cNvSpPr>
              <a:spLocks noChangeShapeType="1"/>
            </p:cNvSpPr>
            <p:nvPr/>
          </p:nvSpPr>
          <p:spPr bwMode="auto">
            <a:xfrm>
              <a:off x="9709151" y="2728913"/>
              <a:ext cx="0" cy="234950"/>
            </a:xfrm>
            <a:prstGeom prst="line">
              <a:avLst/>
            </a:prstGeom>
            <a:noFill/>
            <a:ln w="12700" cap="flat">
              <a:solidFill>
                <a:schemeClr val="bg1">
                  <a:lumMod val="75000"/>
                </a:schemeClr>
              </a:solidFill>
              <a:prstDash val="dash"/>
              <a:miter lim="800000"/>
            </a:ln>
            <a:extLst>
              <a:ext uri="{909E8E84-426E-40DD-AFC4-6F175D3DCCD1}">
                <a14:hiddenFill xmlns:a14="http://schemas.microsoft.com/office/drawing/2010/main">
                  <a:noFill/>
                </a14:hiddenFill>
              </a:ext>
            </a:extLst>
          </p:spPr>
          <p:txBody>
            <a:bodyPr vert="horz" wrap="square" lIns="91416" tIns="45708" rIns="91416" bIns="45708" numCol="1" anchor="t" anchorCtr="0" compatLnSpc="1"/>
            <a:lstStyle/>
            <a:p>
              <a:endParaRPr lang="zh-CN" altLang="en-US" sz="1800">
                <a:latin typeface="微软雅黑" panose="020B0503020204020204" pitchFamily="34" charset="-122"/>
                <a:ea typeface="微软雅黑" panose="020B0503020204020204" pitchFamily="34" charset="-122"/>
              </a:endParaRPr>
            </a:p>
          </p:txBody>
        </p:sp>
        <p:sp>
          <p:nvSpPr>
            <p:cNvPr id="11" name="Line 108"/>
            <p:cNvSpPr>
              <a:spLocks noChangeShapeType="1"/>
            </p:cNvSpPr>
            <p:nvPr/>
          </p:nvSpPr>
          <p:spPr bwMode="auto">
            <a:xfrm>
              <a:off x="3675063" y="2728913"/>
              <a:ext cx="0" cy="763588"/>
            </a:xfrm>
            <a:prstGeom prst="line">
              <a:avLst/>
            </a:prstGeom>
            <a:noFill/>
            <a:ln w="12700" cap="flat">
              <a:solidFill>
                <a:schemeClr val="bg1">
                  <a:lumMod val="75000"/>
                </a:schemeClr>
              </a:solidFill>
              <a:prstDash val="dash"/>
              <a:miter lim="800000"/>
            </a:ln>
            <a:extLst>
              <a:ext uri="{909E8E84-426E-40DD-AFC4-6F175D3DCCD1}">
                <a14:hiddenFill xmlns:a14="http://schemas.microsoft.com/office/drawing/2010/main">
                  <a:noFill/>
                </a14:hiddenFill>
              </a:ext>
            </a:extLst>
          </p:spPr>
          <p:txBody>
            <a:bodyPr vert="horz" wrap="square" lIns="91416" tIns="45708" rIns="91416" bIns="45708" numCol="1" anchor="t" anchorCtr="0" compatLnSpc="1"/>
            <a:lstStyle/>
            <a:p>
              <a:endParaRPr lang="zh-CN" altLang="en-US" sz="1800">
                <a:latin typeface="微软雅黑" panose="020B0503020204020204" pitchFamily="34" charset="-122"/>
                <a:ea typeface="微软雅黑" panose="020B0503020204020204" pitchFamily="34" charset="-122"/>
              </a:endParaRPr>
            </a:p>
          </p:txBody>
        </p:sp>
        <p:sp>
          <p:nvSpPr>
            <p:cNvPr id="12" name="Line 109"/>
            <p:cNvSpPr>
              <a:spLocks noChangeShapeType="1"/>
            </p:cNvSpPr>
            <p:nvPr/>
          </p:nvSpPr>
          <p:spPr bwMode="auto">
            <a:xfrm>
              <a:off x="3244851" y="2728913"/>
              <a:ext cx="0" cy="763588"/>
            </a:xfrm>
            <a:prstGeom prst="line">
              <a:avLst/>
            </a:prstGeom>
            <a:noFill/>
            <a:ln w="12700" cap="flat">
              <a:solidFill>
                <a:schemeClr val="bg1">
                  <a:lumMod val="75000"/>
                </a:schemeClr>
              </a:solidFill>
              <a:prstDash val="dash"/>
              <a:miter lim="800000"/>
            </a:ln>
            <a:extLst>
              <a:ext uri="{909E8E84-426E-40DD-AFC4-6F175D3DCCD1}">
                <a14:hiddenFill xmlns:a14="http://schemas.microsoft.com/office/drawing/2010/main">
                  <a:noFill/>
                </a14:hiddenFill>
              </a:ext>
            </a:extLst>
          </p:spPr>
          <p:txBody>
            <a:bodyPr vert="horz" wrap="square" lIns="91416" tIns="45708" rIns="91416" bIns="45708" numCol="1" anchor="t" anchorCtr="0" compatLnSpc="1"/>
            <a:lstStyle/>
            <a:p>
              <a:endParaRPr lang="zh-CN" altLang="en-US" sz="1800">
                <a:latin typeface="微软雅黑" panose="020B0503020204020204" pitchFamily="34" charset="-122"/>
                <a:ea typeface="微软雅黑" panose="020B0503020204020204" pitchFamily="34" charset="-122"/>
              </a:endParaRPr>
            </a:p>
          </p:txBody>
        </p:sp>
        <p:sp>
          <p:nvSpPr>
            <p:cNvPr id="13" name="Line 110"/>
            <p:cNvSpPr>
              <a:spLocks noChangeShapeType="1"/>
            </p:cNvSpPr>
            <p:nvPr/>
          </p:nvSpPr>
          <p:spPr bwMode="auto">
            <a:xfrm>
              <a:off x="2792413" y="2728913"/>
              <a:ext cx="0" cy="763588"/>
            </a:xfrm>
            <a:prstGeom prst="line">
              <a:avLst/>
            </a:prstGeom>
            <a:noFill/>
            <a:ln w="12700" cap="flat">
              <a:solidFill>
                <a:schemeClr val="bg1">
                  <a:lumMod val="75000"/>
                </a:schemeClr>
              </a:solidFill>
              <a:prstDash val="dash"/>
              <a:miter lim="800000"/>
            </a:ln>
            <a:extLst>
              <a:ext uri="{909E8E84-426E-40DD-AFC4-6F175D3DCCD1}">
                <a14:hiddenFill xmlns:a14="http://schemas.microsoft.com/office/drawing/2010/main">
                  <a:noFill/>
                </a14:hiddenFill>
              </a:ext>
            </a:extLst>
          </p:spPr>
          <p:txBody>
            <a:bodyPr vert="horz" wrap="square" lIns="91416" tIns="45708" rIns="91416" bIns="45708" numCol="1" anchor="t" anchorCtr="0" compatLnSpc="1"/>
            <a:lstStyle/>
            <a:p>
              <a:endParaRPr lang="zh-CN" altLang="en-US" sz="1800">
                <a:latin typeface="微软雅黑" panose="020B0503020204020204" pitchFamily="34" charset="-122"/>
                <a:ea typeface="微软雅黑" panose="020B0503020204020204" pitchFamily="34" charset="-122"/>
              </a:endParaRPr>
            </a:p>
          </p:txBody>
        </p:sp>
        <p:sp>
          <p:nvSpPr>
            <p:cNvPr id="14" name="Line 111"/>
            <p:cNvSpPr>
              <a:spLocks noChangeShapeType="1"/>
            </p:cNvSpPr>
            <p:nvPr/>
          </p:nvSpPr>
          <p:spPr bwMode="auto">
            <a:xfrm>
              <a:off x="2332038" y="2728913"/>
              <a:ext cx="0" cy="763588"/>
            </a:xfrm>
            <a:prstGeom prst="line">
              <a:avLst/>
            </a:prstGeom>
            <a:noFill/>
            <a:ln w="12700" cap="flat">
              <a:solidFill>
                <a:schemeClr val="bg1">
                  <a:lumMod val="75000"/>
                </a:schemeClr>
              </a:solidFill>
              <a:prstDash val="dash"/>
              <a:miter lim="800000"/>
            </a:ln>
            <a:extLst>
              <a:ext uri="{909E8E84-426E-40DD-AFC4-6F175D3DCCD1}">
                <a14:hiddenFill xmlns:a14="http://schemas.microsoft.com/office/drawing/2010/main">
                  <a:noFill/>
                </a14:hiddenFill>
              </a:ext>
            </a:extLst>
          </p:spPr>
          <p:txBody>
            <a:bodyPr vert="horz" wrap="square" lIns="91416" tIns="45708" rIns="91416" bIns="45708" numCol="1" anchor="t" anchorCtr="0" compatLnSpc="1"/>
            <a:lstStyle/>
            <a:p>
              <a:endParaRPr lang="zh-CN" altLang="en-US" sz="1800">
                <a:latin typeface="微软雅黑" panose="020B0503020204020204" pitchFamily="34" charset="-122"/>
                <a:ea typeface="微软雅黑" panose="020B0503020204020204" pitchFamily="34" charset="-122"/>
              </a:endParaRPr>
            </a:p>
          </p:txBody>
        </p:sp>
        <p:sp>
          <p:nvSpPr>
            <p:cNvPr id="15" name="Line 112"/>
            <p:cNvSpPr>
              <a:spLocks noChangeShapeType="1"/>
            </p:cNvSpPr>
            <p:nvPr/>
          </p:nvSpPr>
          <p:spPr bwMode="auto">
            <a:xfrm>
              <a:off x="1901826" y="2728913"/>
              <a:ext cx="0" cy="163513"/>
            </a:xfrm>
            <a:prstGeom prst="line">
              <a:avLst/>
            </a:prstGeom>
            <a:noFill/>
            <a:ln w="12700" cap="flat">
              <a:solidFill>
                <a:schemeClr val="bg1">
                  <a:lumMod val="75000"/>
                </a:schemeClr>
              </a:solidFill>
              <a:prstDash val="dash"/>
              <a:miter lim="800000"/>
            </a:ln>
            <a:extLst>
              <a:ext uri="{909E8E84-426E-40DD-AFC4-6F175D3DCCD1}">
                <a14:hiddenFill xmlns:a14="http://schemas.microsoft.com/office/drawing/2010/main">
                  <a:noFill/>
                </a14:hiddenFill>
              </a:ext>
            </a:extLst>
          </p:spPr>
          <p:txBody>
            <a:bodyPr vert="horz" wrap="square" lIns="91416" tIns="45708" rIns="91416" bIns="45708" numCol="1" anchor="t" anchorCtr="0" compatLnSpc="1"/>
            <a:lstStyle/>
            <a:p>
              <a:endParaRPr lang="zh-CN" altLang="en-US" sz="1800">
                <a:latin typeface="微软雅黑" panose="020B0503020204020204" pitchFamily="34" charset="-122"/>
                <a:ea typeface="微软雅黑" panose="020B0503020204020204" pitchFamily="34" charset="-122"/>
              </a:endParaRPr>
            </a:p>
          </p:txBody>
        </p:sp>
      </p:grpSp>
      <p:grpSp>
        <p:nvGrpSpPr>
          <p:cNvPr id="16" name="组合 15"/>
          <p:cNvGrpSpPr/>
          <p:nvPr/>
        </p:nvGrpSpPr>
        <p:grpSpPr>
          <a:xfrm>
            <a:off x="4993873" y="4138539"/>
            <a:ext cx="2472681" cy="423752"/>
            <a:chOff x="5038726" y="3278188"/>
            <a:chExt cx="2473325" cy="423862"/>
          </a:xfrm>
        </p:grpSpPr>
        <p:sp>
          <p:nvSpPr>
            <p:cNvPr id="20" name="Line 116"/>
            <p:cNvSpPr>
              <a:spLocks noChangeShapeType="1"/>
            </p:cNvSpPr>
            <p:nvPr/>
          </p:nvSpPr>
          <p:spPr bwMode="auto">
            <a:xfrm>
              <a:off x="7508876" y="3486150"/>
              <a:ext cx="0" cy="215900"/>
            </a:xfrm>
            <a:prstGeom prst="line">
              <a:avLst/>
            </a:prstGeom>
            <a:noFill/>
            <a:ln w="12700" cap="flat">
              <a:solidFill>
                <a:schemeClr val="bg1">
                  <a:lumMod val="75000"/>
                </a:schemeClr>
              </a:solidFill>
              <a:prstDash val="dash"/>
              <a:miter lim="800000"/>
            </a:ln>
            <a:extLst>
              <a:ext uri="{909E8E84-426E-40DD-AFC4-6F175D3DCCD1}">
                <a14:hiddenFill xmlns:a14="http://schemas.microsoft.com/office/drawing/2010/main">
                  <a:noFill/>
                </a14:hiddenFill>
              </a:ext>
            </a:extLst>
          </p:spPr>
          <p:txBody>
            <a:bodyPr vert="horz" wrap="square" lIns="91416" tIns="45708" rIns="91416" bIns="45708" numCol="1" anchor="t" anchorCtr="0" compatLnSpc="1"/>
            <a:lstStyle/>
            <a:p>
              <a:endParaRPr lang="zh-CN" altLang="en-US" sz="1800">
                <a:latin typeface="微软雅黑" panose="020B0503020204020204" pitchFamily="34" charset="-122"/>
                <a:ea typeface="微软雅黑" panose="020B0503020204020204" pitchFamily="34" charset="-122"/>
              </a:endParaRPr>
            </a:p>
          </p:txBody>
        </p:sp>
        <p:sp>
          <p:nvSpPr>
            <p:cNvPr id="22" name="Line 117"/>
            <p:cNvSpPr>
              <a:spLocks noChangeShapeType="1"/>
            </p:cNvSpPr>
            <p:nvPr/>
          </p:nvSpPr>
          <p:spPr bwMode="auto">
            <a:xfrm>
              <a:off x="5038726" y="3486150"/>
              <a:ext cx="0" cy="215900"/>
            </a:xfrm>
            <a:prstGeom prst="line">
              <a:avLst/>
            </a:prstGeom>
            <a:noFill/>
            <a:ln w="12700" cap="flat">
              <a:solidFill>
                <a:schemeClr val="bg1">
                  <a:lumMod val="75000"/>
                </a:schemeClr>
              </a:solidFill>
              <a:prstDash val="dash"/>
              <a:miter lim="800000"/>
            </a:ln>
            <a:extLst>
              <a:ext uri="{909E8E84-426E-40DD-AFC4-6F175D3DCCD1}">
                <a14:hiddenFill xmlns:a14="http://schemas.microsoft.com/office/drawing/2010/main">
                  <a:noFill/>
                </a14:hiddenFill>
              </a:ext>
            </a:extLst>
          </p:spPr>
          <p:txBody>
            <a:bodyPr vert="horz" wrap="square" lIns="91416" tIns="45708" rIns="91416" bIns="45708" numCol="1" anchor="t" anchorCtr="0" compatLnSpc="1"/>
            <a:lstStyle/>
            <a:p>
              <a:endParaRPr lang="zh-CN" altLang="en-US" sz="1800">
                <a:latin typeface="微软雅黑" panose="020B0503020204020204" pitchFamily="34" charset="-122"/>
                <a:ea typeface="微软雅黑" panose="020B0503020204020204" pitchFamily="34" charset="-122"/>
              </a:endParaRPr>
            </a:p>
          </p:txBody>
        </p:sp>
        <p:sp>
          <p:nvSpPr>
            <p:cNvPr id="23" name="Line 118"/>
            <p:cNvSpPr>
              <a:spLocks noChangeShapeType="1"/>
            </p:cNvSpPr>
            <p:nvPr/>
          </p:nvSpPr>
          <p:spPr bwMode="auto">
            <a:xfrm flipH="1">
              <a:off x="5040313" y="3492500"/>
              <a:ext cx="2471738" cy="0"/>
            </a:xfrm>
            <a:prstGeom prst="line">
              <a:avLst/>
            </a:prstGeom>
            <a:noFill/>
            <a:ln w="12700" cap="flat">
              <a:solidFill>
                <a:schemeClr val="bg1">
                  <a:lumMod val="75000"/>
                </a:schemeClr>
              </a:solidFill>
              <a:prstDash val="dash"/>
              <a:miter lim="800000"/>
            </a:ln>
            <a:extLst>
              <a:ext uri="{909E8E84-426E-40DD-AFC4-6F175D3DCCD1}">
                <a14:hiddenFill xmlns:a14="http://schemas.microsoft.com/office/drawing/2010/main">
                  <a:noFill/>
                </a14:hiddenFill>
              </a:ext>
            </a:extLst>
          </p:spPr>
          <p:txBody>
            <a:bodyPr vert="horz" wrap="square" lIns="91416" tIns="45708" rIns="91416" bIns="45708" numCol="1" anchor="t" anchorCtr="0" compatLnSpc="1"/>
            <a:lstStyle/>
            <a:p>
              <a:endParaRPr lang="zh-CN" altLang="en-US" sz="1800">
                <a:latin typeface="微软雅黑" panose="020B0503020204020204" pitchFamily="34" charset="-122"/>
                <a:ea typeface="微软雅黑" panose="020B0503020204020204" pitchFamily="34" charset="-122"/>
              </a:endParaRPr>
            </a:p>
          </p:txBody>
        </p:sp>
        <p:sp>
          <p:nvSpPr>
            <p:cNvPr id="24" name="Line 119"/>
            <p:cNvSpPr>
              <a:spLocks noChangeShapeType="1"/>
            </p:cNvSpPr>
            <p:nvPr/>
          </p:nvSpPr>
          <p:spPr bwMode="auto">
            <a:xfrm>
              <a:off x="6357938" y="3278188"/>
              <a:ext cx="0" cy="214313"/>
            </a:xfrm>
            <a:prstGeom prst="line">
              <a:avLst/>
            </a:prstGeom>
            <a:noFill/>
            <a:ln w="12700" cap="flat">
              <a:solidFill>
                <a:schemeClr val="bg1">
                  <a:lumMod val="75000"/>
                </a:schemeClr>
              </a:solidFill>
              <a:prstDash val="dash"/>
              <a:miter lim="800000"/>
            </a:ln>
            <a:extLst>
              <a:ext uri="{909E8E84-426E-40DD-AFC4-6F175D3DCCD1}">
                <a14:hiddenFill xmlns:a14="http://schemas.microsoft.com/office/drawing/2010/main">
                  <a:noFill/>
                </a14:hiddenFill>
              </a:ext>
            </a:extLst>
          </p:spPr>
          <p:txBody>
            <a:bodyPr vert="horz" wrap="square" lIns="91416" tIns="45708" rIns="91416" bIns="45708" numCol="1" anchor="t" anchorCtr="0" compatLnSpc="1"/>
            <a:lstStyle/>
            <a:p>
              <a:endParaRPr lang="zh-CN" altLang="en-US" sz="1800">
                <a:latin typeface="微软雅黑" panose="020B0503020204020204" pitchFamily="34" charset="-122"/>
                <a:ea typeface="微软雅黑" panose="020B0503020204020204" pitchFamily="34" charset="-122"/>
              </a:endParaRPr>
            </a:p>
          </p:txBody>
        </p:sp>
      </p:grpSp>
      <p:grpSp>
        <p:nvGrpSpPr>
          <p:cNvPr id="25" name="组合 24"/>
          <p:cNvGrpSpPr/>
          <p:nvPr/>
        </p:nvGrpSpPr>
        <p:grpSpPr>
          <a:xfrm>
            <a:off x="8958415" y="4138539"/>
            <a:ext cx="1339501" cy="418991"/>
            <a:chOff x="9004301" y="3278188"/>
            <a:chExt cx="1339850" cy="419100"/>
          </a:xfrm>
        </p:grpSpPr>
        <p:sp>
          <p:nvSpPr>
            <p:cNvPr id="26" name="Line 128"/>
            <p:cNvSpPr>
              <a:spLocks noChangeShapeType="1"/>
            </p:cNvSpPr>
            <p:nvPr/>
          </p:nvSpPr>
          <p:spPr bwMode="auto">
            <a:xfrm>
              <a:off x="9702801" y="3278188"/>
              <a:ext cx="0" cy="417513"/>
            </a:xfrm>
            <a:prstGeom prst="line">
              <a:avLst/>
            </a:prstGeom>
            <a:noFill/>
            <a:ln w="12700" cap="flat">
              <a:solidFill>
                <a:schemeClr val="bg1">
                  <a:lumMod val="75000"/>
                </a:schemeClr>
              </a:solidFill>
              <a:prstDash val="dash"/>
              <a:miter lim="800000"/>
            </a:ln>
            <a:extLst>
              <a:ext uri="{909E8E84-426E-40DD-AFC4-6F175D3DCCD1}">
                <a14:hiddenFill xmlns:a14="http://schemas.microsoft.com/office/drawing/2010/main">
                  <a:noFill/>
                </a14:hiddenFill>
              </a:ext>
            </a:extLst>
          </p:spPr>
          <p:txBody>
            <a:bodyPr vert="horz" wrap="square" lIns="91416" tIns="45708" rIns="91416" bIns="45708" numCol="1" anchor="t" anchorCtr="0" compatLnSpc="1"/>
            <a:lstStyle/>
            <a:p>
              <a:endParaRPr lang="zh-CN" altLang="en-US" sz="1800">
                <a:latin typeface="微软雅黑" panose="020B0503020204020204" pitchFamily="34" charset="-122"/>
                <a:ea typeface="微软雅黑" panose="020B0503020204020204" pitchFamily="34" charset="-122"/>
              </a:endParaRPr>
            </a:p>
          </p:txBody>
        </p:sp>
        <p:sp>
          <p:nvSpPr>
            <p:cNvPr id="27" name="Line 129"/>
            <p:cNvSpPr>
              <a:spLocks noChangeShapeType="1"/>
            </p:cNvSpPr>
            <p:nvPr/>
          </p:nvSpPr>
          <p:spPr bwMode="auto">
            <a:xfrm flipH="1">
              <a:off x="9004301" y="3492500"/>
              <a:ext cx="1339850" cy="0"/>
            </a:xfrm>
            <a:prstGeom prst="line">
              <a:avLst/>
            </a:prstGeom>
            <a:noFill/>
            <a:ln w="12700" cap="flat">
              <a:solidFill>
                <a:schemeClr val="bg1">
                  <a:lumMod val="75000"/>
                </a:schemeClr>
              </a:solidFill>
              <a:prstDash val="dash"/>
              <a:miter lim="800000"/>
            </a:ln>
            <a:extLst>
              <a:ext uri="{909E8E84-426E-40DD-AFC4-6F175D3DCCD1}">
                <a14:hiddenFill xmlns:a14="http://schemas.microsoft.com/office/drawing/2010/main">
                  <a:noFill/>
                </a14:hiddenFill>
              </a:ext>
            </a:extLst>
          </p:spPr>
          <p:txBody>
            <a:bodyPr vert="horz" wrap="square" lIns="91416" tIns="45708" rIns="91416" bIns="45708" numCol="1" anchor="t" anchorCtr="0" compatLnSpc="1"/>
            <a:lstStyle/>
            <a:p>
              <a:endParaRPr lang="zh-CN" altLang="en-US" sz="1800">
                <a:latin typeface="微软雅黑" panose="020B0503020204020204" pitchFamily="34" charset="-122"/>
                <a:ea typeface="微软雅黑" panose="020B0503020204020204" pitchFamily="34" charset="-122"/>
              </a:endParaRPr>
            </a:p>
          </p:txBody>
        </p:sp>
        <p:sp>
          <p:nvSpPr>
            <p:cNvPr id="28" name="Line 130"/>
            <p:cNvSpPr>
              <a:spLocks noChangeShapeType="1"/>
            </p:cNvSpPr>
            <p:nvPr/>
          </p:nvSpPr>
          <p:spPr bwMode="auto">
            <a:xfrm>
              <a:off x="9005888" y="3487738"/>
              <a:ext cx="0" cy="209550"/>
            </a:xfrm>
            <a:prstGeom prst="line">
              <a:avLst/>
            </a:prstGeom>
            <a:noFill/>
            <a:ln w="12700" cap="flat">
              <a:solidFill>
                <a:schemeClr val="bg1">
                  <a:lumMod val="75000"/>
                </a:schemeClr>
              </a:solidFill>
              <a:prstDash val="dash"/>
              <a:miter lim="800000"/>
            </a:ln>
            <a:extLst>
              <a:ext uri="{909E8E84-426E-40DD-AFC4-6F175D3DCCD1}">
                <a14:hiddenFill xmlns:a14="http://schemas.microsoft.com/office/drawing/2010/main">
                  <a:noFill/>
                </a14:hiddenFill>
              </a:ext>
            </a:extLst>
          </p:spPr>
          <p:txBody>
            <a:bodyPr vert="horz" wrap="square" lIns="91416" tIns="45708" rIns="91416" bIns="45708" numCol="1" anchor="t" anchorCtr="0" compatLnSpc="1"/>
            <a:lstStyle/>
            <a:p>
              <a:endParaRPr lang="zh-CN" altLang="en-US" sz="1800">
                <a:latin typeface="微软雅黑" panose="020B0503020204020204" pitchFamily="34" charset="-122"/>
                <a:ea typeface="微软雅黑" panose="020B0503020204020204" pitchFamily="34" charset="-122"/>
              </a:endParaRPr>
            </a:p>
          </p:txBody>
        </p:sp>
        <p:sp>
          <p:nvSpPr>
            <p:cNvPr id="29" name="Line 131"/>
            <p:cNvSpPr>
              <a:spLocks noChangeShapeType="1"/>
            </p:cNvSpPr>
            <p:nvPr/>
          </p:nvSpPr>
          <p:spPr bwMode="auto">
            <a:xfrm>
              <a:off x="10334626" y="3487738"/>
              <a:ext cx="0" cy="209550"/>
            </a:xfrm>
            <a:prstGeom prst="line">
              <a:avLst/>
            </a:prstGeom>
            <a:noFill/>
            <a:ln w="12700" cap="flat">
              <a:solidFill>
                <a:schemeClr val="bg1">
                  <a:lumMod val="75000"/>
                </a:schemeClr>
              </a:solidFill>
              <a:prstDash val="dash"/>
              <a:miter lim="800000"/>
            </a:ln>
            <a:extLst>
              <a:ext uri="{909E8E84-426E-40DD-AFC4-6F175D3DCCD1}">
                <a14:hiddenFill xmlns:a14="http://schemas.microsoft.com/office/drawing/2010/main">
                  <a:noFill/>
                </a14:hiddenFill>
              </a:ext>
            </a:extLst>
          </p:spPr>
          <p:txBody>
            <a:bodyPr vert="horz" wrap="square" lIns="91416" tIns="45708" rIns="91416" bIns="45708" numCol="1" anchor="t" anchorCtr="0" compatLnSpc="1"/>
            <a:lstStyle/>
            <a:p>
              <a:endParaRPr lang="zh-CN" altLang="en-US" sz="1800">
                <a:latin typeface="微软雅黑" panose="020B0503020204020204" pitchFamily="34" charset="-122"/>
                <a:ea typeface="微软雅黑" panose="020B0503020204020204" pitchFamily="34" charset="-122"/>
              </a:endParaRPr>
            </a:p>
          </p:txBody>
        </p:sp>
      </p:grpSp>
      <p:sp>
        <p:nvSpPr>
          <p:cNvPr id="30" name="Line 132"/>
          <p:cNvSpPr>
            <a:spLocks noChangeShapeType="1"/>
          </p:cNvSpPr>
          <p:nvPr/>
        </p:nvSpPr>
        <p:spPr bwMode="auto">
          <a:xfrm flipH="1">
            <a:off x="5430321" y="2670483"/>
            <a:ext cx="1885459" cy="0"/>
          </a:xfrm>
          <a:prstGeom prst="line">
            <a:avLst/>
          </a:prstGeom>
          <a:noFill/>
          <a:ln w="12700" cap="flat">
            <a:solidFill>
              <a:schemeClr val="bg1">
                <a:lumMod val="75000"/>
              </a:schemeClr>
            </a:solidFill>
            <a:prstDash val="dash"/>
            <a:miter lim="800000"/>
          </a:ln>
          <a:extLst>
            <a:ext uri="{909E8E84-426E-40DD-AFC4-6F175D3DCCD1}">
              <a14:hiddenFill xmlns:a14="http://schemas.microsoft.com/office/drawing/2010/main">
                <a:noFill/>
              </a14:hiddenFill>
            </a:ext>
          </a:extLst>
        </p:spPr>
        <p:txBody>
          <a:bodyPr vert="horz" wrap="square" lIns="91416" tIns="45708" rIns="91416" bIns="45708" numCol="1" anchor="t" anchorCtr="0" compatLnSpc="1"/>
          <a:lstStyle/>
          <a:p>
            <a:endParaRPr lang="zh-CN" altLang="en-US" sz="1800">
              <a:latin typeface="微软雅黑" panose="020B0503020204020204" pitchFamily="34" charset="-122"/>
              <a:ea typeface="微软雅黑" panose="020B0503020204020204" pitchFamily="34" charset="-122"/>
            </a:endParaRPr>
          </a:p>
        </p:txBody>
      </p:sp>
      <p:grpSp>
        <p:nvGrpSpPr>
          <p:cNvPr id="31" name="组合 30"/>
          <p:cNvGrpSpPr/>
          <p:nvPr/>
        </p:nvGrpSpPr>
        <p:grpSpPr>
          <a:xfrm>
            <a:off x="5689017" y="1749974"/>
            <a:ext cx="1255386" cy="709428"/>
            <a:chOff x="5734051" y="889000"/>
            <a:chExt cx="1255713" cy="709613"/>
          </a:xfrm>
          <a:solidFill>
            <a:srgbClr val="44CEB9"/>
          </a:solidFill>
        </p:grpSpPr>
        <p:sp>
          <p:nvSpPr>
            <p:cNvPr id="32" name="Freeform 76"/>
            <p:cNvSpPr/>
            <p:nvPr/>
          </p:nvSpPr>
          <p:spPr bwMode="auto">
            <a:xfrm>
              <a:off x="5734051" y="889000"/>
              <a:ext cx="1255713" cy="709613"/>
            </a:xfrm>
            <a:custGeom>
              <a:avLst/>
              <a:gdLst>
                <a:gd name="T0" fmla="*/ 78 w 1516"/>
                <a:gd name="T1" fmla="*/ 0 h 858"/>
                <a:gd name="T2" fmla="*/ 1439 w 1516"/>
                <a:gd name="T3" fmla="*/ 0 h 858"/>
                <a:gd name="T4" fmla="*/ 1516 w 1516"/>
                <a:gd name="T5" fmla="*/ 77 h 858"/>
                <a:gd name="T6" fmla="*/ 1516 w 1516"/>
                <a:gd name="T7" fmla="*/ 781 h 858"/>
                <a:gd name="T8" fmla="*/ 1439 w 1516"/>
                <a:gd name="T9" fmla="*/ 858 h 858"/>
                <a:gd name="T10" fmla="*/ 78 w 1516"/>
                <a:gd name="T11" fmla="*/ 858 h 858"/>
                <a:gd name="T12" fmla="*/ 0 w 1516"/>
                <a:gd name="T13" fmla="*/ 781 h 858"/>
                <a:gd name="T14" fmla="*/ 0 w 1516"/>
                <a:gd name="T15" fmla="*/ 77 h 858"/>
                <a:gd name="T16" fmla="*/ 78 w 1516"/>
                <a:gd name="T17" fmla="*/ 0 h 8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16" h="858">
                  <a:moveTo>
                    <a:pt x="78" y="0"/>
                  </a:moveTo>
                  <a:lnTo>
                    <a:pt x="1439" y="0"/>
                  </a:lnTo>
                  <a:cubicBezTo>
                    <a:pt x="1481" y="0"/>
                    <a:pt x="1516" y="35"/>
                    <a:pt x="1516" y="77"/>
                  </a:cubicBezTo>
                  <a:lnTo>
                    <a:pt x="1516" y="781"/>
                  </a:lnTo>
                  <a:cubicBezTo>
                    <a:pt x="1516" y="823"/>
                    <a:pt x="1481" y="858"/>
                    <a:pt x="1439" y="858"/>
                  </a:cubicBezTo>
                  <a:lnTo>
                    <a:pt x="78" y="858"/>
                  </a:lnTo>
                  <a:cubicBezTo>
                    <a:pt x="35" y="858"/>
                    <a:pt x="0" y="823"/>
                    <a:pt x="0" y="781"/>
                  </a:cubicBezTo>
                  <a:lnTo>
                    <a:pt x="0" y="77"/>
                  </a:lnTo>
                  <a:cubicBezTo>
                    <a:pt x="0" y="35"/>
                    <a:pt x="35" y="0"/>
                    <a:pt x="78" y="0"/>
                  </a:cubicBezTo>
                  <a:close/>
                </a:path>
              </a:pathLst>
            </a:custGeom>
            <a:solidFill>
              <a:srgbClr val="E95283"/>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1800">
                <a:solidFill>
                  <a:schemeClr val="bg1"/>
                </a:solidFill>
                <a:latin typeface="微软雅黑" panose="020B0503020204020204" pitchFamily="34" charset="-122"/>
                <a:ea typeface="微软雅黑" panose="020B0503020204020204" pitchFamily="34" charset="-122"/>
              </a:endParaRPr>
            </a:p>
          </p:txBody>
        </p:sp>
        <p:sp>
          <p:nvSpPr>
            <p:cNvPr id="33" name="Rectangle 15"/>
            <p:cNvSpPr>
              <a:spLocks noChangeArrowheads="1"/>
            </p:cNvSpPr>
            <p:nvPr/>
          </p:nvSpPr>
          <p:spPr bwMode="auto">
            <a:xfrm>
              <a:off x="5919290" y="1085040"/>
              <a:ext cx="848615" cy="317531"/>
            </a:xfrm>
            <a:prstGeom prst="rect">
              <a:avLst/>
            </a:prstGeom>
            <a:noFill/>
            <a:ln>
              <a:noFill/>
            </a:ln>
            <a:effectLst/>
          </p:spPr>
          <p:txBody>
            <a:bodyPr wrap="none" anchor="ctr"/>
            <a:lstStyle/>
            <a:p>
              <a:pPr algn="ctr"/>
              <a:r>
                <a:rPr lang="zh-CN" altLang="en-US" sz="1800" dirty="0">
                  <a:solidFill>
                    <a:schemeClr val="bg1"/>
                  </a:solidFill>
                  <a:latin typeface="微软雅黑" panose="020B0503020204020204" pitchFamily="34" charset="-122"/>
                  <a:ea typeface="微软雅黑" panose="020B0503020204020204" pitchFamily="34" charset="-122"/>
                </a:rPr>
                <a:t>董事会</a:t>
              </a:r>
            </a:p>
          </p:txBody>
        </p:sp>
      </p:grpSp>
      <p:grpSp>
        <p:nvGrpSpPr>
          <p:cNvPr id="34" name="组合 33"/>
          <p:cNvGrpSpPr/>
          <p:nvPr/>
        </p:nvGrpSpPr>
        <p:grpSpPr>
          <a:xfrm>
            <a:off x="3724204" y="2443530"/>
            <a:ext cx="1704531" cy="476126"/>
            <a:chOff x="3768726" y="1582738"/>
            <a:chExt cx="1704975" cy="476250"/>
          </a:xfrm>
          <a:solidFill>
            <a:schemeClr val="bg1">
              <a:lumMod val="85000"/>
            </a:schemeClr>
          </a:solidFill>
        </p:grpSpPr>
        <p:sp>
          <p:nvSpPr>
            <p:cNvPr id="35" name="Freeform 78"/>
            <p:cNvSpPr/>
            <p:nvPr/>
          </p:nvSpPr>
          <p:spPr bwMode="auto">
            <a:xfrm>
              <a:off x="3768726" y="1582738"/>
              <a:ext cx="1704975" cy="476250"/>
            </a:xfrm>
            <a:custGeom>
              <a:avLst/>
              <a:gdLst>
                <a:gd name="T0" fmla="*/ 52 w 2060"/>
                <a:gd name="T1" fmla="*/ 0 h 575"/>
                <a:gd name="T2" fmla="*/ 2008 w 2060"/>
                <a:gd name="T3" fmla="*/ 0 h 575"/>
                <a:gd name="T4" fmla="*/ 2060 w 2060"/>
                <a:gd name="T5" fmla="*/ 52 h 575"/>
                <a:gd name="T6" fmla="*/ 2060 w 2060"/>
                <a:gd name="T7" fmla="*/ 523 h 575"/>
                <a:gd name="T8" fmla="*/ 2008 w 2060"/>
                <a:gd name="T9" fmla="*/ 575 h 575"/>
                <a:gd name="T10" fmla="*/ 52 w 2060"/>
                <a:gd name="T11" fmla="*/ 575 h 575"/>
                <a:gd name="T12" fmla="*/ 0 w 2060"/>
                <a:gd name="T13" fmla="*/ 523 h 575"/>
                <a:gd name="T14" fmla="*/ 0 w 2060"/>
                <a:gd name="T15" fmla="*/ 52 h 575"/>
                <a:gd name="T16" fmla="*/ 52 w 2060"/>
                <a:gd name="T17" fmla="*/ 0 h 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60" h="575">
                  <a:moveTo>
                    <a:pt x="52" y="0"/>
                  </a:moveTo>
                  <a:lnTo>
                    <a:pt x="2008" y="0"/>
                  </a:lnTo>
                  <a:cubicBezTo>
                    <a:pt x="2036" y="0"/>
                    <a:pt x="2060" y="23"/>
                    <a:pt x="2060" y="52"/>
                  </a:cubicBezTo>
                  <a:lnTo>
                    <a:pt x="2060" y="523"/>
                  </a:lnTo>
                  <a:cubicBezTo>
                    <a:pt x="2060" y="552"/>
                    <a:pt x="2036" y="575"/>
                    <a:pt x="2008" y="575"/>
                  </a:cubicBezTo>
                  <a:lnTo>
                    <a:pt x="52" y="575"/>
                  </a:lnTo>
                  <a:cubicBezTo>
                    <a:pt x="24" y="575"/>
                    <a:pt x="0" y="552"/>
                    <a:pt x="0" y="523"/>
                  </a:cubicBezTo>
                  <a:lnTo>
                    <a:pt x="0" y="52"/>
                  </a:lnTo>
                  <a:cubicBezTo>
                    <a:pt x="0" y="23"/>
                    <a:pt x="24" y="0"/>
                    <a:pt x="5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1800">
                <a:latin typeface="微软雅黑" panose="020B0503020204020204" pitchFamily="34" charset="-122"/>
                <a:ea typeface="微软雅黑" panose="020B0503020204020204" pitchFamily="34" charset="-122"/>
              </a:endParaRPr>
            </a:p>
          </p:txBody>
        </p:sp>
        <p:sp>
          <p:nvSpPr>
            <p:cNvPr id="36" name="Rectangle 15"/>
            <p:cNvSpPr>
              <a:spLocks noChangeArrowheads="1"/>
            </p:cNvSpPr>
            <p:nvPr/>
          </p:nvSpPr>
          <p:spPr bwMode="auto">
            <a:xfrm>
              <a:off x="3894138" y="1666931"/>
              <a:ext cx="1492250" cy="317531"/>
            </a:xfrm>
            <a:prstGeom prst="rect">
              <a:avLst/>
            </a:prstGeom>
            <a:grpFill/>
            <a:ln>
              <a:noFill/>
            </a:ln>
            <a:effectLst/>
          </p:spPr>
          <p:txBody>
            <a:bodyPr wrap="none" anchor="ctr"/>
            <a:lstStyle/>
            <a:p>
              <a:pPr algn="ctr"/>
              <a:r>
                <a:rPr lang="zh-CN" altLang="en-US" sz="1600" dirty="0">
                  <a:latin typeface="微软雅黑" panose="020B0503020204020204" pitchFamily="34" charset="-122"/>
                  <a:ea typeface="微软雅黑" panose="020B0503020204020204" pitchFamily="34" charset="-122"/>
                </a:rPr>
                <a:t>特许授权合作伙伴</a:t>
              </a:r>
            </a:p>
          </p:txBody>
        </p:sp>
      </p:grpSp>
      <p:grpSp>
        <p:nvGrpSpPr>
          <p:cNvPr id="37" name="组合 36"/>
          <p:cNvGrpSpPr/>
          <p:nvPr/>
        </p:nvGrpSpPr>
        <p:grpSpPr>
          <a:xfrm>
            <a:off x="7330065" y="2443530"/>
            <a:ext cx="1704531" cy="476126"/>
            <a:chOff x="7375526" y="1582738"/>
            <a:chExt cx="1704975" cy="476250"/>
          </a:xfrm>
          <a:solidFill>
            <a:schemeClr val="bg1">
              <a:lumMod val="85000"/>
            </a:schemeClr>
          </a:solidFill>
        </p:grpSpPr>
        <p:sp>
          <p:nvSpPr>
            <p:cNvPr id="38" name="Freeform 141"/>
            <p:cNvSpPr/>
            <p:nvPr/>
          </p:nvSpPr>
          <p:spPr bwMode="auto">
            <a:xfrm>
              <a:off x="7375526" y="1582738"/>
              <a:ext cx="1704975" cy="476250"/>
            </a:xfrm>
            <a:custGeom>
              <a:avLst/>
              <a:gdLst>
                <a:gd name="T0" fmla="*/ 52 w 2060"/>
                <a:gd name="T1" fmla="*/ 0 h 575"/>
                <a:gd name="T2" fmla="*/ 2008 w 2060"/>
                <a:gd name="T3" fmla="*/ 0 h 575"/>
                <a:gd name="T4" fmla="*/ 2060 w 2060"/>
                <a:gd name="T5" fmla="*/ 52 h 575"/>
                <a:gd name="T6" fmla="*/ 2060 w 2060"/>
                <a:gd name="T7" fmla="*/ 523 h 575"/>
                <a:gd name="T8" fmla="*/ 2008 w 2060"/>
                <a:gd name="T9" fmla="*/ 575 h 575"/>
                <a:gd name="T10" fmla="*/ 52 w 2060"/>
                <a:gd name="T11" fmla="*/ 575 h 575"/>
                <a:gd name="T12" fmla="*/ 0 w 2060"/>
                <a:gd name="T13" fmla="*/ 523 h 575"/>
                <a:gd name="T14" fmla="*/ 0 w 2060"/>
                <a:gd name="T15" fmla="*/ 52 h 575"/>
                <a:gd name="T16" fmla="*/ 52 w 2060"/>
                <a:gd name="T17" fmla="*/ 0 h 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60" h="575">
                  <a:moveTo>
                    <a:pt x="52" y="0"/>
                  </a:moveTo>
                  <a:lnTo>
                    <a:pt x="2008" y="0"/>
                  </a:lnTo>
                  <a:cubicBezTo>
                    <a:pt x="2037" y="0"/>
                    <a:pt x="2060" y="23"/>
                    <a:pt x="2060" y="52"/>
                  </a:cubicBezTo>
                  <a:lnTo>
                    <a:pt x="2060" y="523"/>
                  </a:lnTo>
                  <a:cubicBezTo>
                    <a:pt x="2060" y="552"/>
                    <a:pt x="2036" y="575"/>
                    <a:pt x="2008" y="575"/>
                  </a:cubicBezTo>
                  <a:lnTo>
                    <a:pt x="52" y="575"/>
                  </a:lnTo>
                  <a:cubicBezTo>
                    <a:pt x="24" y="575"/>
                    <a:pt x="0" y="552"/>
                    <a:pt x="0" y="523"/>
                  </a:cubicBezTo>
                  <a:lnTo>
                    <a:pt x="0" y="52"/>
                  </a:lnTo>
                  <a:cubicBezTo>
                    <a:pt x="0" y="23"/>
                    <a:pt x="24" y="0"/>
                    <a:pt x="52" y="0"/>
                  </a:cubicBezTo>
                  <a:close/>
                </a:path>
              </a:pathLst>
            </a:custGeom>
            <a:grpFill/>
            <a:ln w="9525">
              <a:noFill/>
              <a:round/>
            </a:ln>
          </p:spPr>
          <p:txBody>
            <a:bodyPr vert="horz" wrap="square" lIns="91416" tIns="45708" rIns="91416" bIns="45708" numCol="1" anchor="t" anchorCtr="0" compatLnSpc="1"/>
            <a:lstStyle/>
            <a:p>
              <a:endParaRPr lang="zh-CN" altLang="en-US" sz="1800">
                <a:latin typeface="微软雅黑" panose="020B0503020204020204" pitchFamily="34" charset="-122"/>
                <a:ea typeface="微软雅黑" panose="020B0503020204020204" pitchFamily="34" charset="-122"/>
              </a:endParaRPr>
            </a:p>
          </p:txBody>
        </p:sp>
        <p:sp>
          <p:nvSpPr>
            <p:cNvPr id="39" name="Rectangle 15"/>
            <p:cNvSpPr>
              <a:spLocks noChangeArrowheads="1"/>
            </p:cNvSpPr>
            <p:nvPr/>
          </p:nvSpPr>
          <p:spPr bwMode="auto">
            <a:xfrm>
              <a:off x="7492362" y="1666931"/>
              <a:ext cx="1492250" cy="317531"/>
            </a:xfrm>
            <a:prstGeom prst="rect">
              <a:avLst/>
            </a:prstGeom>
            <a:grpFill/>
            <a:ln>
              <a:noFill/>
            </a:ln>
            <a:effectLst/>
          </p:spPr>
          <p:txBody>
            <a:bodyPr wrap="none" anchor="ctr"/>
            <a:lstStyle/>
            <a:p>
              <a:pPr algn="ctr"/>
              <a:r>
                <a:rPr lang="zh-CN" altLang="en-US" sz="1600" dirty="0">
                  <a:latin typeface="微软雅黑" panose="020B0503020204020204" pitchFamily="34" charset="-122"/>
                  <a:ea typeface="微软雅黑" panose="020B0503020204020204" pitchFamily="34" charset="-122"/>
                </a:rPr>
                <a:t>法务部</a:t>
              </a:r>
            </a:p>
          </p:txBody>
        </p:sp>
      </p:grpSp>
      <p:grpSp>
        <p:nvGrpSpPr>
          <p:cNvPr id="40" name="组合 39"/>
          <p:cNvGrpSpPr/>
          <p:nvPr/>
        </p:nvGrpSpPr>
        <p:grpSpPr>
          <a:xfrm>
            <a:off x="5822332" y="2797450"/>
            <a:ext cx="990342" cy="560242"/>
            <a:chOff x="5867401" y="1936750"/>
            <a:chExt cx="990600" cy="560388"/>
          </a:xfrm>
          <a:solidFill>
            <a:schemeClr val="bg1">
              <a:lumMod val="85000"/>
            </a:schemeClr>
          </a:solidFill>
        </p:grpSpPr>
        <p:sp>
          <p:nvSpPr>
            <p:cNvPr id="41" name="Freeform 77"/>
            <p:cNvSpPr/>
            <p:nvPr/>
          </p:nvSpPr>
          <p:spPr bwMode="auto">
            <a:xfrm>
              <a:off x="5867401" y="1936750"/>
              <a:ext cx="990600" cy="560388"/>
            </a:xfrm>
            <a:custGeom>
              <a:avLst/>
              <a:gdLst>
                <a:gd name="T0" fmla="*/ 61 w 1196"/>
                <a:gd name="T1" fmla="*/ 0 h 677"/>
                <a:gd name="T2" fmla="*/ 1135 w 1196"/>
                <a:gd name="T3" fmla="*/ 0 h 677"/>
                <a:gd name="T4" fmla="*/ 1196 w 1196"/>
                <a:gd name="T5" fmla="*/ 61 h 677"/>
                <a:gd name="T6" fmla="*/ 1196 w 1196"/>
                <a:gd name="T7" fmla="*/ 616 h 677"/>
                <a:gd name="T8" fmla="*/ 1135 w 1196"/>
                <a:gd name="T9" fmla="*/ 677 h 677"/>
                <a:gd name="T10" fmla="*/ 61 w 1196"/>
                <a:gd name="T11" fmla="*/ 677 h 677"/>
                <a:gd name="T12" fmla="*/ 0 w 1196"/>
                <a:gd name="T13" fmla="*/ 616 h 677"/>
                <a:gd name="T14" fmla="*/ 0 w 1196"/>
                <a:gd name="T15" fmla="*/ 61 h 677"/>
                <a:gd name="T16" fmla="*/ 61 w 1196"/>
                <a:gd name="T17" fmla="*/ 0 h 6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96" h="677">
                  <a:moveTo>
                    <a:pt x="61" y="0"/>
                  </a:moveTo>
                  <a:lnTo>
                    <a:pt x="1135" y="0"/>
                  </a:lnTo>
                  <a:cubicBezTo>
                    <a:pt x="1169" y="0"/>
                    <a:pt x="1196" y="28"/>
                    <a:pt x="1196" y="61"/>
                  </a:cubicBezTo>
                  <a:lnTo>
                    <a:pt x="1196" y="616"/>
                  </a:lnTo>
                  <a:cubicBezTo>
                    <a:pt x="1196" y="650"/>
                    <a:pt x="1169" y="677"/>
                    <a:pt x="1135" y="677"/>
                  </a:cubicBezTo>
                  <a:lnTo>
                    <a:pt x="61" y="677"/>
                  </a:lnTo>
                  <a:cubicBezTo>
                    <a:pt x="28" y="677"/>
                    <a:pt x="0" y="650"/>
                    <a:pt x="0" y="616"/>
                  </a:cubicBezTo>
                  <a:lnTo>
                    <a:pt x="0" y="61"/>
                  </a:lnTo>
                  <a:cubicBezTo>
                    <a:pt x="0" y="28"/>
                    <a:pt x="28" y="0"/>
                    <a:pt x="61" y="0"/>
                  </a:cubicBezTo>
                  <a:close/>
                </a:path>
              </a:pathLst>
            </a:custGeom>
            <a:grpFill/>
            <a:ln w="9525">
              <a:noFill/>
              <a:round/>
            </a:ln>
          </p:spPr>
          <p:txBody>
            <a:bodyPr vert="horz" wrap="square" lIns="91416" tIns="45708" rIns="91416" bIns="45708" numCol="1" anchor="t" anchorCtr="0" compatLnSpc="1"/>
            <a:lstStyle/>
            <a:p>
              <a:endParaRPr lang="zh-CN" altLang="en-US" sz="1800">
                <a:latin typeface="微软雅黑" panose="020B0503020204020204" pitchFamily="34" charset="-122"/>
                <a:ea typeface="微软雅黑" panose="020B0503020204020204" pitchFamily="34" charset="-122"/>
              </a:endParaRPr>
            </a:p>
          </p:txBody>
        </p:sp>
        <p:sp>
          <p:nvSpPr>
            <p:cNvPr id="42" name="Rectangle 15"/>
            <p:cNvSpPr>
              <a:spLocks noChangeArrowheads="1"/>
            </p:cNvSpPr>
            <p:nvPr/>
          </p:nvSpPr>
          <p:spPr bwMode="auto">
            <a:xfrm>
              <a:off x="5919290" y="2035066"/>
              <a:ext cx="848615" cy="317531"/>
            </a:xfrm>
            <a:prstGeom prst="rect">
              <a:avLst/>
            </a:prstGeom>
            <a:grpFill/>
            <a:ln>
              <a:noFill/>
            </a:ln>
            <a:effectLst/>
          </p:spPr>
          <p:txBody>
            <a:bodyPr wrap="none" anchor="ctr"/>
            <a:lstStyle/>
            <a:p>
              <a:pPr algn="ctr"/>
              <a:r>
                <a:rPr lang="zh-CN" altLang="en-US" sz="1800" dirty="0">
                  <a:latin typeface="微软雅黑" panose="020B0503020204020204" pitchFamily="34" charset="-122"/>
                  <a:ea typeface="微软雅黑" panose="020B0503020204020204" pitchFamily="34" charset="-122"/>
                </a:rPr>
                <a:t>总经理</a:t>
              </a:r>
            </a:p>
          </p:txBody>
        </p:sp>
      </p:grpSp>
      <p:grpSp>
        <p:nvGrpSpPr>
          <p:cNvPr id="43" name="组合 42"/>
          <p:cNvGrpSpPr/>
          <p:nvPr/>
        </p:nvGrpSpPr>
        <p:grpSpPr>
          <a:xfrm>
            <a:off x="1549895" y="3748116"/>
            <a:ext cx="628486" cy="436449"/>
            <a:chOff x="1593851" y="2887663"/>
            <a:chExt cx="628650" cy="436563"/>
          </a:xfrm>
          <a:solidFill>
            <a:srgbClr val="0070C0"/>
          </a:solidFill>
        </p:grpSpPr>
        <p:sp>
          <p:nvSpPr>
            <p:cNvPr id="44" name="Freeform 81"/>
            <p:cNvSpPr/>
            <p:nvPr/>
          </p:nvSpPr>
          <p:spPr bwMode="auto">
            <a:xfrm>
              <a:off x="1593851" y="2887663"/>
              <a:ext cx="628650" cy="436563"/>
            </a:xfrm>
            <a:custGeom>
              <a:avLst/>
              <a:gdLst>
                <a:gd name="T0" fmla="*/ 33 w 758"/>
                <a:gd name="T1" fmla="*/ 0 h 529"/>
                <a:gd name="T2" fmla="*/ 725 w 758"/>
                <a:gd name="T3" fmla="*/ 0 h 529"/>
                <a:gd name="T4" fmla="*/ 758 w 758"/>
                <a:gd name="T5" fmla="*/ 34 h 529"/>
                <a:gd name="T6" fmla="*/ 758 w 758"/>
                <a:gd name="T7" fmla="*/ 496 h 529"/>
                <a:gd name="T8" fmla="*/ 725 w 758"/>
                <a:gd name="T9" fmla="*/ 529 h 529"/>
                <a:gd name="T10" fmla="*/ 33 w 758"/>
                <a:gd name="T11" fmla="*/ 529 h 529"/>
                <a:gd name="T12" fmla="*/ 0 w 758"/>
                <a:gd name="T13" fmla="*/ 496 h 529"/>
                <a:gd name="T14" fmla="*/ 0 w 758"/>
                <a:gd name="T15" fmla="*/ 34 h 529"/>
                <a:gd name="T16" fmla="*/ 33 w 758"/>
                <a:gd name="T17" fmla="*/ 0 h 5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8" h="529">
                  <a:moveTo>
                    <a:pt x="33" y="0"/>
                  </a:moveTo>
                  <a:lnTo>
                    <a:pt x="725" y="0"/>
                  </a:lnTo>
                  <a:cubicBezTo>
                    <a:pt x="743" y="0"/>
                    <a:pt x="758" y="15"/>
                    <a:pt x="758" y="34"/>
                  </a:cubicBezTo>
                  <a:lnTo>
                    <a:pt x="758" y="496"/>
                  </a:lnTo>
                  <a:cubicBezTo>
                    <a:pt x="758" y="514"/>
                    <a:pt x="743" y="529"/>
                    <a:pt x="725" y="529"/>
                  </a:cubicBezTo>
                  <a:lnTo>
                    <a:pt x="33" y="529"/>
                  </a:lnTo>
                  <a:cubicBezTo>
                    <a:pt x="15" y="529"/>
                    <a:pt x="0" y="514"/>
                    <a:pt x="0" y="496"/>
                  </a:cubicBezTo>
                  <a:lnTo>
                    <a:pt x="0" y="34"/>
                  </a:lnTo>
                  <a:cubicBezTo>
                    <a:pt x="0" y="15"/>
                    <a:pt x="15" y="0"/>
                    <a:pt x="33" y="0"/>
                  </a:cubicBezTo>
                  <a:close/>
                </a:path>
              </a:pathLst>
            </a:custGeom>
            <a:solidFill>
              <a:srgbClr val="F6ABA5"/>
            </a:solidFill>
            <a:ln>
              <a:noFill/>
            </a:ln>
          </p:spPr>
          <p:txBody>
            <a:bodyPr vert="horz" wrap="square" lIns="91416" tIns="45708" rIns="91416" bIns="45708" numCol="1" anchor="t" anchorCtr="0" compatLnSpc="1"/>
            <a:lstStyle/>
            <a:p>
              <a:endParaRPr lang="zh-CN" altLang="en-US" sz="1800">
                <a:latin typeface="微软雅黑" panose="020B0503020204020204" pitchFamily="34" charset="-122"/>
                <a:ea typeface="微软雅黑" panose="020B0503020204020204" pitchFamily="34" charset="-122"/>
              </a:endParaRPr>
            </a:p>
          </p:txBody>
        </p:sp>
        <p:sp>
          <p:nvSpPr>
            <p:cNvPr id="45" name="Rectangle 15"/>
            <p:cNvSpPr>
              <a:spLocks noChangeArrowheads="1"/>
            </p:cNvSpPr>
            <p:nvPr/>
          </p:nvSpPr>
          <p:spPr bwMode="auto">
            <a:xfrm>
              <a:off x="1618635" y="2954205"/>
              <a:ext cx="558450" cy="317531"/>
            </a:xfrm>
            <a:prstGeom prst="rect">
              <a:avLst/>
            </a:prstGeom>
            <a:noFill/>
            <a:ln>
              <a:noFill/>
            </a:ln>
            <a:effectLst/>
          </p:spPr>
          <p:txBody>
            <a:bodyPr wrap="none" anchor="ctr"/>
            <a:lstStyle/>
            <a:p>
              <a:pPr algn="ctr"/>
              <a:r>
                <a:rPr lang="zh-CN" altLang="en-US" sz="1400" dirty="0">
                  <a:solidFill>
                    <a:schemeClr val="bg1"/>
                  </a:solidFill>
                  <a:latin typeface="微软雅黑" panose="020B0503020204020204" pitchFamily="34" charset="-122"/>
                  <a:ea typeface="微软雅黑" panose="020B0503020204020204" pitchFamily="34" charset="-122"/>
                </a:rPr>
                <a:t>市场部</a:t>
              </a:r>
              <a:endParaRPr lang="en-US" altLang="zh-CN" sz="1400" dirty="0">
                <a:solidFill>
                  <a:schemeClr val="bg1"/>
                </a:solidFill>
                <a:latin typeface="微软雅黑" panose="020B0503020204020204" pitchFamily="34" charset="-122"/>
                <a:ea typeface="微软雅黑" panose="020B0503020204020204" pitchFamily="34" charset="-122"/>
              </a:endParaRPr>
            </a:p>
            <a:p>
              <a:pPr algn="ctr"/>
              <a:r>
                <a:rPr lang="zh-CN" altLang="en-US" sz="1400" dirty="0">
                  <a:solidFill>
                    <a:schemeClr val="bg1"/>
                  </a:solidFill>
                  <a:latin typeface="微软雅黑" panose="020B0503020204020204" pitchFamily="34" charset="-122"/>
                  <a:ea typeface="微软雅黑" panose="020B0503020204020204" pitchFamily="34" charset="-122"/>
                </a:rPr>
                <a:t>经理</a:t>
              </a:r>
            </a:p>
          </p:txBody>
        </p:sp>
      </p:grpSp>
      <p:grpSp>
        <p:nvGrpSpPr>
          <p:cNvPr id="46" name="组合 45"/>
          <p:cNvGrpSpPr/>
          <p:nvPr/>
        </p:nvGrpSpPr>
        <p:grpSpPr>
          <a:xfrm>
            <a:off x="5312877" y="3829057"/>
            <a:ext cx="1831498" cy="317859"/>
            <a:chOff x="5357813" y="2968625"/>
            <a:chExt cx="1831975" cy="317942"/>
          </a:xfrm>
          <a:solidFill>
            <a:srgbClr val="44CEB9"/>
          </a:solidFill>
        </p:grpSpPr>
        <p:sp>
          <p:nvSpPr>
            <p:cNvPr id="47" name="Freeform 79"/>
            <p:cNvSpPr/>
            <p:nvPr/>
          </p:nvSpPr>
          <p:spPr bwMode="auto">
            <a:xfrm>
              <a:off x="5357813" y="2968625"/>
              <a:ext cx="1831975" cy="307975"/>
            </a:xfrm>
            <a:custGeom>
              <a:avLst/>
              <a:gdLst>
                <a:gd name="T0" fmla="*/ 34 w 2214"/>
                <a:gd name="T1" fmla="*/ 0 h 372"/>
                <a:gd name="T2" fmla="*/ 2181 w 2214"/>
                <a:gd name="T3" fmla="*/ 0 h 372"/>
                <a:gd name="T4" fmla="*/ 2214 w 2214"/>
                <a:gd name="T5" fmla="*/ 34 h 372"/>
                <a:gd name="T6" fmla="*/ 2214 w 2214"/>
                <a:gd name="T7" fmla="*/ 338 h 372"/>
                <a:gd name="T8" fmla="*/ 2181 w 2214"/>
                <a:gd name="T9" fmla="*/ 372 h 372"/>
                <a:gd name="T10" fmla="*/ 34 w 2214"/>
                <a:gd name="T11" fmla="*/ 372 h 372"/>
                <a:gd name="T12" fmla="*/ 0 w 2214"/>
                <a:gd name="T13" fmla="*/ 338 h 372"/>
                <a:gd name="T14" fmla="*/ 0 w 2214"/>
                <a:gd name="T15" fmla="*/ 34 h 372"/>
                <a:gd name="T16" fmla="*/ 34 w 2214"/>
                <a:gd name="T17" fmla="*/ 0 h 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14" h="372">
                  <a:moveTo>
                    <a:pt x="34" y="0"/>
                  </a:moveTo>
                  <a:lnTo>
                    <a:pt x="2181" y="0"/>
                  </a:lnTo>
                  <a:cubicBezTo>
                    <a:pt x="2199" y="0"/>
                    <a:pt x="2214" y="15"/>
                    <a:pt x="2214" y="34"/>
                  </a:cubicBezTo>
                  <a:lnTo>
                    <a:pt x="2214" y="338"/>
                  </a:lnTo>
                  <a:cubicBezTo>
                    <a:pt x="2214" y="357"/>
                    <a:pt x="2199" y="372"/>
                    <a:pt x="2181" y="372"/>
                  </a:cubicBezTo>
                  <a:lnTo>
                    <a:pt x="34" y="372"/>
                  </a:lnTo>
                  <a:cubicBezTo>
                    <a:pt x="15" y="372"/>
                    <a:pt x="0" y="357"/>
                    <a:pt x="0" y="338"/>
                  </a:cubicBezTo>
                  <a:lnTo>
                    <a:pt x="0" y="34"/>
                  </a:lnTo>
                  <a:cubicBezTo>
                    <a:pt x="0" y="15"/>
                    <a:pt x="15" y="0"/>
                    <a:pt x="34" y="0"/>
                  </a:cubicBezTo>
                  <a:close/>
                </a:path>
              </a:pathLst>
            </a:custGeom>
            <a:solidFill>
              <a:srgbClr val="F6ABA5"/>
            </a:solidFill>
            <a:ln>
              <a:noFill/>
            </a:ln>
          </p:spPr>
          <p:txBody>
            <a:bodyPr vert="horz" wrap="square" lIns="91416" tIns="45708" rIns="91416" bIns="45708" numCol="1" anchor="t" anchorCtr="0" compatLnSpc="1"/>
            <a:lstStyle/>
            <a:p>
              <a:endParaRPr lang="zh-CN" altLang="en-US" sz="1800">
                <a:solidFill>
                  <a:schemeClr val="bg1"/>
                </a:solidFill>
                <a:latin typeface="微软雅黑" panose="020B0503020204020204" pitchFamily="34" charset="-122"/>
                <a:ea typeface="微软雅黑" panose="020B0503020204020204" pitchFamily="34" charset="-122"/>
              </a:endParaRPr>
            </a:p>
          </p:txBody>
        </p:sp>
        <p:sp>
          <p:nvSpPr>
            <p:cNvPr id="48" name="Rectangle 15"/>
            <p:cNvSpPr>
              <a:spLocks noChangeArrowheads="1"/>
            </p:cNvSpPr>
            <p:nvPr/>
          </p:nvSpPr>
          <p:spPr bwMode="auto">
            <a:xfrm>
              <a:off x="5386437" y="2969036"/>
              <a:ext cx="1706513" cy="317531"/>
            </a:xfrm>
            <a:prstGeom prst="rect">
              <a:avLst/>
            </a:prstGeom>
            <a:noFill/>
            <a:ln>
              <a:noFill/>
            </a:ln>
            <a:effectLst/>
          </p:spPr>
          <p:txBody>
            <a:bodyPr wrap="none" anchor="ctr"/>
            <a:lstStyle/>
            <a:p>
              <a:pPr algn="ctr"/>
              <a:r>
                <a:rPr lang="zh-CN" altLang="en-US" sz="1400" dirty="0">
                  <a:solidFill>
                    <a:schemeClr val="bg1"/>
                  </a:solidFill>
                  <a:latin typeface="微软雅黑" panose="020B0503020204020204" pitchFamily="34" charset="-122"/>
                  <a:ea typeface="微软雅黑" panose="020B0503020204020204" pitchFamily="34" charset="-122"/>
                </a:rPr>
                <a:t>某某公司</a:t>
              </a:r>
            </a:p>
          </p:txBody>
        </p:sp>
      </p:grpSp>
      <p:grpSp>
        <p:nvGrpSpPr>
          <p:cNvPr id="49" name="组合 48"/>
          <p:cNvGrpSpPr/>
          <p:nvPr/>
        </p:nvGrpSpPr>
        <p:grpSpPr>
          <a:xfrm>
            <a:off x="8733049" y="3829057"/>
            <a:ext cx="1833086" cy="317859"/>
            <a:chOff x="8778876" y="2968625"/>
            <a:chExt cx="1833563" cy="317942"/>
          </a:xfrm>
          <a:solidFill>
            <a:srgbClr val="A8C932"/>
          </a:solidFill>
        </p:grpSpPr>
        <p:sp>
          <p:nvSpPr>
            <p:cNvPr id="50" name="Freeform 80"/>
            <p:cNvSpPr/>
            <p:nvPr/>
          </p:nvSpPr>
          <p:spPr bwMode="auto">
            <a:xfrm>
              <a:off x="8778876" y="2968625"/>
              <a:ext cx="1833563" cy="307975"/>
            </a:xfrm>
            <a:custGeom>
              <a:avLst/>
              <a:gdLst>
                <a:gd name="T0" fmla="*/ 34 w 2214"/>
                <a:gd name="T1" fmla="*/ 0 h 372"/>
                <a:gd name="T2" fmla="*/ 2181 w 2214"/>
                <a:gd name="T3" fmla="*/ 0 h 372"/>
                <a:gd name="T4" fmla="*/ 2214 w 2214"/>
                <a:gd name="T5" fmla="*/ 34 h 372"/>
                <a:gd name="T6" fmla="*/ 2214 w 2214"/>
                <a:gd name="T7" fmla="*/ 338 h 372"/>
                <a:gd name="T8" fmla="*/ 2181 w 2214"/>
                <a:gd name="T9" fmla="*/ 372 h 372"/>
                <a:gd name="T10" fmla="*/ 34 w 2214"/>
                <a:gd name="T11" fmla="*/ 372 h 372"/>
                <a:gd name="T12" fmla="*/ 0 w 2214"/>
                <a:gd name="T13" fmla="*/ 338 h 372"/>
                <a:gd name="T14" fmla="*/ 0 w 2214"/>
                <a:gd name="T15" fmla="*/ 34 h 372"/>
                <a:gd name="T16" fmla="*/ 34 w 2214"/>
                <a:gd name="T17" fmla="*/ 0 h 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14" h="372">
                  <a:moveTo>
                    <a:pt x="34" y="0"/>
                  </a:moveTo>
                  <a:lnTo>
                    <a:pt x="2181" y="0"/>
                  </a:lnTo>
                  <a:cubicBezTo>
                    <a:pt x="2199" y="0"/>
                    <a:pt x="2214" y="15"/>
                    <a:pt x="2214" y="34"/>
                  </a:cubicBezTo>
                  <a:lnTo>
                    <a:pt x="2214" y="338"/>
                  </a:lnTo>
                  <a:cubicBezTo>
                    <a:pt x="2214" y="357"/>
                    <a:pt x="2199" y="372"/>
                    <a:pt x="2181" y="372"/>
                  </a:cubicBezTo>
                  <a:lnTo>
                    <a:pt x="34" y="372"/>
                  </a:lnTo>
                  <a:cubicBezTo>
                    <a:pt x="15" y="372"/>
                    <a:pt x="0" y="357"/>
                    <a:pt x="0" y="338"/>
                  </a:cubicBezTo>
                  <a:lnTo>
                    <a:pt x="0" y="34"/>
                  </a:lnTo>
                  <a:cubicBezTo>
                    <a:pt x="0" y="15"/>
                    <a:pt x="15" y="0"/>
                    <a:pt x="34" y="0"/>
                  </a:cubicBezTo>
                  <a:close/>
                </a:path>
              </a:pathLst>
            </a:custGeom>
            <a:solidFill>
              <a:srgbClr val="F6ABA5"/>
            </a:solidFill>
            <a:ln>
              <a:noFill/>
            </a:ln>
          </p:spPr>
          <p:txBody>
            <a:bodyPr vert="horz" wrap="square" lIns="91416" tIns="45708" rIns="91416" bIns="45708" numCol="1" anchor="t" anchorCtr="0" compatLnSpc="1"/>
            <a:lstStyle/>
            <a:p>
              <a:endParaRPr lang="zh-CN" altLang="en-US" sz="1800">
                <a:solidFill>
                  <a:schemeClr val="bg1"/>
                </a:solidFill>
                <a:latin typeface="微软雅黑" panose="020B0503020204020204" pitchFamily="34" charset="-122"/>
                <a:ea typeface="微软雅黑" panose="020B0503020204020204" pitchFamily="34" charset="-122"/>
              </a:endParaRPr>
            </a:p>
          </p:txBody>
        </p:sp>
        <p:sp>
          <p:nvSpPr>
            <p:cNvPr id="51" name="Rectangle 15"/>
            <p:cNvSpPr>
              <a:spLocks noChangeArrowheads="1"/>
            </p:cNvSpPr>
            <p:nvPr/>
          </p:nvSpPr>
          <p:spPr bwMode="auto">
            <a:xfrm>
              <a:off x="8820969" y="2969036"/>
              <a:ext cx="1706513" cy="317531"/>
            </a:xfrm>
            <a:prstGeom prst="rect">
              <a:avLst/>
            </a:prstGeom>
            <a:noFill/>
            <a:ln>
              <a:noFill/>
            </a:ln>
            <a:effectLst/>
          </p:spPr>
          <p:txBody>
            <a:bodyPr wrap="none" anchor="ctr"/>
            <a:lstStyle/>
            <a:p>
              <a:pPr algn="ctr"/>
              <a:r>
                <a:rPr lang="zh-CN" altLang="en-US" sz="1400" dirty="0" smtClean="0">
                  <a:solidFill>
                    <a:schemeClr val="bg1"/>
                  </a:solidFill>
                  <a:latin typeface="微软雅黑" panose="020B0503020204020204" pitchFamily="34" charset="-122"/>
                  <a:ea typeface="微软雅黑" panose="020B0503020204020204" pitchFamily="34" charset="-122"/>
                </a:rPr>
                <a:t>科技有限公司</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grpSp>
        <p:nvGrpSpPr>
          <p:cNvPr id="52" name="组合 51"/>
          <p:cNvGrpSpPr/>
          <p:nvPr/>
        </p:nvGrpSpPr>
        <p:grpSpPr>
          <a:xfrm>
            <a:off x="1653998" y="4184564"/>
            <a:ext cx="400110" cy="1109374"/>
            <a:chOff x="1697982" y="3324225"/>
            <a:chExt cx="400214" cy="1109663"/>
          </a:xfrm>
          <a:solidFill>
            <a:schemeClr val="bg1">
              <a:lumMod val="85000"/>
            </a:schemeClr>
          </a:solidFill>
        </p:grpSpPr>
        <p:sp>
          <p:nvSpPr>
            <p:cNvPr id="53" name="Freeform 82"/>
            <p:cNvSpPr/>
            <p:nvPr/>
          </p:nvSpPr>
          <p:spPr bwMode="auto">
            <a:xfrm>
              <a:off x="1749426" y="3494088"/>
              <a:ext cx="307975" cy="939800"/>
            </a:xfrm>
            <a:custGeom>
              <a:avLst/>
              <a:gdLst>
                <a:gd name="T0" fmla="*/ 372 w 372"/>
                <a:gd name="T1" fmla="*/ 34 h 1135"/>
                <a:gd name="T2" fmla="*/ 372 w 372"/>
                <a:gd name="T3" fmla="*/ 1102 h 1135"/>
                <a:gd name="T4" fmla="*/ 338 w 372"/>
                <a:gd name="T5" fmla="*/ 1135 h 1135"/>
                <a:gd name="T6" fmla="*/ 34 w 372"/>
                <a:gd name="T7" fmla="*/ 1135 h 1135"/>
                <a:gd name="T8" fmla="*/ 0 w 372"/>
                <a:gd name="T9" fmla="*/ 1102 h 1135"/>
                <a:gd name="T10" fmla="*/ 0 w 372"/>
                <a:gd name="T11" fmla="*/ 34 h 1135"/>
                <a:gd name="T12" fmla="*/ 34 w 372"/>
                <a:gd name="T13" fmla="*/ 0 h 1135"/>
                <a:gd name="T14" fmla="*/ 338 w 372"/>
                <a:gd name="T15" fmla="*/ 0 h 1135"/>
                <a:gd name="T16" fmla="*/ 372 w 372"/>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4"/>
                  </a:moveTo>
                  <a:lnTo>
                    <a:pt x="372" y="1102"/>
                  </a:lnTo>
                  <a:cubicBezTo>
                    <a:pt x="372" y="1120"/>
                    <a:pt x="357" y="1135"/>
                    <a:pt x="338" y="1135"/>
                  </a:cubicBezTo>
                  <a:lnTo>
                    <a:pt x="34" y="1135"/>
                  </a:lnTo>
                  <a:cubicBezTo>
                    <a:pt x="15" y="1135"/>
                    <a:pt x="0" y="1120"/>
                    <a:pt x="0" y="1102"/>
                  </a:cubicBezTo>
                  <a:lnTo>
                    <a:pt x="0" y="34"/>
                  </a:lnTo>
                  <a:cubicBezTo>
                    <a:pt x="0" y="16"/>
                    <a:pt x="15" y="0"/>
                    <a:pt x="34" y="0"/>
                  </a:cubicBezTo>
                  <a:lnTo>
                    <a:pt x="338" y="0"/>
                  </a:lnTo>
                  <a:cubicBezTo>
                    <a:pt x="357" y="0"/>
                    <a:pt x="372" y="16"/>
                    <a:pt x="372" y="34"/>
                  </a:cubicBezTo>
                  <a:close/>
                </a:path>
              </a:pathLst>
            </a:custGeom>
            <a:grpFill/>
            <a:ln>
              <a:noFill/>
            </a:ln>
          </p:spPr>
          <p:txBody>
            <a:bodyPr vert="horz" wrap="square" lIns="91416" tIns="45708" rIns="91416" bIns="45708" numCol="1" anchor="t" anchorCtr="0" compatLnSpc="1"/>
            <a:lstStyle/>
            <a:p>
              <a:endParaRPr lang="zh-CN" altLang="en-US" sz="1800">
                <a:latin typeface="微软雅黑" panose="020B0503020204020204" pitchFamily="34" charset="-122"/>
                <a:ea typeface="微软雅黑" panose="020B0503020204020204" pitchFamily="34" charset="-122"/>
              </a:endParaRPr>
            </a:p>
          </p:txBody>
        </p:sp>
        <p:sp>
          <p:nvSpPr>
            <p:cNvPr id="54" name="Line 113"/>
            <p:cNvSpPr>
              <a:spLocks noChangeShapeType="1"/>
            </p:cNvSpPr>
            <p:nvPr/>
          </p:nvSpPr>
          <p:spPr bwMode="auto">
            <a:xfrm>
              <a:off x="1901826" y="3324225"/>
              <a:ext cx="0" cy="174625"/>
            </a:xfrm>
            <a:prstGeom prst="line">
              <a:avLst/>
            </a:prstGeom>
            <a:grpFill/>
            <a:ln w="12700" cap="flat">
              <a:solidFill>
                <a:schemeClr val="bg1">
                  <a:lumMod val="75000"/>
                </a:schemeClr>
              </a:solidFill>
              <a:prstDash val="dashDot"/>
              <a:miter lim="800000"/>
            </a:ln>
          </p:spPr>
          <p:txBody>
            <a:bodyPr vert="horz" wrap="square" lIns="91416" tIns="45708" rIns="91416" bIns="45708" numCol="1" anchor="t" anchorCtr="0" compatLnSpc="1"/>
            <a:lstStyle/>
            <a:p>
              <a:endParaRPr lang="zh-CN" altLang="en-US" sz="1800">
                <a:latin typeface="微软雅黑" panose="020B0503020204020204" pitchFamily="34" charset="-122"/>
                <a:ea typeface="微软雅黑" panose="020B0503020204020204" pitchFamily="34" charset="-122"/>
              </a:endParaRPr>
            </a:p>
          </p:txBody>
        </p:sp>
        <p:sp>
          <p:nvSpPr>
            <p:cNvPr id="55" name="TextBox 92"/>
            <p:cNvSpPr txBox="1"/>
            <p:nvPr/>
          </p:nvSpPr>
          <p:spPr>
            <a:xfrm>
              <a:off x="1697982" y="3554682"/>
              <a:ext cx="400214" cy="631106"/>
            </a:xfrm>
            <a:prstGeom prst="rect">
              <a:avLst/>
            </a:prstGeom>
            <a:noFill/>
          </p:spPr>
          <p:txBody>
            <a:bodyPr vert="eaVert" wrap="none" rtlCol="0">
              <a:spAutoFit/>
            </a:bodyPr>
            <a:lstStyle/>
            <a:p>
              <a:r>
                <a:rPr lang="zh-CN" altLang="en-US" sz="1400" dirty="0">
                  <a:latin typeface="微软雅黑" panose="020B0503020204020204" pitchFamily="34" charset="-122"/>
                  <a:ea typeface="微软雅黑" panose="020B0503020204020204" pitchFamily="34" charset="-122"/>
                </a:rPr>
                <a:t>市场部</a:t>
              </a:r>
            </a:p>
          </p:txBody>
        </p:sp>
      </p:grpSp>
      <p:grpSp>
        <p:nvGrpSpPr>
          <p:cNvPr id="56" name="组合 55"/>
          <p:cNvGrpSpPr/>
          <p:nvPr/>
        </p:nvGrpSpPr>
        <p:grpSpPr>
          <a:xfrm>
            <a:off x="2107010" y="4354383"/>
            <a:ext cx="400110" cy="939555"/>
            <a:chOff x="2151112" y="3494088"/>
            <a:chExt cx="400214" cy="939800"/>
          </a:xfrm>
          <a:solidFill>
            <a:schemeClr val="bg1">
              <a:lumMod val="85000"/>
            </a:schemeClr>
          </a:solidFill>
        </p:grpSpPr>
        <p:sp>
          <p:nvSpPr>
            <p:cNvPr id="57" name="Freeform 83"/>
            <p:cNvSpPr/>
            <p:nvPr/>
          </p:nvSpPr>
          <p:spPr bwMode="auto">
            <a:xfrm>
              <a:off x="2184401" y="3494088"/>
              <a:ext cx="307975" cy="939800"/>
            </a:xfrm>
            <a:custGeom>
              <a:avLst/>
              <a:gdLst>
                <a:gd name="T0" fmla="*/ 372 w 372"/>
                <a:gd name="T1" fmla="*/ 34 h 1135"/>
                <a:gd name="T2" fmla="*/ 372 w 372"/>
                <a:gd name="T3" fmla="*/ 1102 h 1135"/>
                <a:gd name="T4" fmla="*/ 338 w 372"/>
                <a:gd name="T5" fmla="*/ 1135 h 1135"/>
                <a:gd name="T6" fmla="*/ 34 w 372"/>
                <a:gd name="T7" fmla="*/ 1135 h 1135"/>
                <a:gd name="T8" fmla="*/ 0 w 372"/>
                <a:gd name="T9" fmla="*/ 1102 h 1135"/>
                <a:gd name="T10" fmla="*/ 0 w 372"/>
                <a:gd name="T11" fmla="*/ 34 h 1135"/>
                <a:gd name="T12" fmla="*/ 34 w 372"/>
                <a:gd name="T13" fmla="*/ 0 h 1135"/>
                <a:gd name="T14" fmla="*/ 338 w 372"/>
                <a:gd name="T15" fmla="*/ 0 h 1135"/>
                <a:gd name="T16" fmla="*/ 372 w 372"/>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4"/>
                  </a:moveTo>
                  <a:lnTo>
                    <a:pt x="372" y="1102"/>
                  </a:lnTo>
                  <a:cubicBezTo>
                    <a:pt x="372" y="1120"/>
                    <a:pt x="357" y="1135"/>
                    <a:pt x="338" y="1135"/>
                  </a:cubicBezTo>
                  <a:lnTo>
                    <a:pt x="34" y="1135"/>
                  </a:lnTo>
                  <a:cubicBezTo>
                    <a:pt x="15" y="1135"/>
                    <a:pt x="0" y="1120"/>
                    <a:pt x="0" y="1102"/>
                  </a:cubicBezTo>
                  <a:lnTo>
                    <a:pt x="0" y="34"/>
                  </a:lnTo>
                  <a:cubicBezTo>
                    <a:pt x="0" y="16"/>
                    <a:pt x="15" y="0"/>
                    <a:pt x="34" y="0"/>
                  </a:cubicBezTo>
                  <a:lnTo>
                    <a:pt x="338" y="0"/>
                  </a:lnTo>
                  <a:cubicBezTo>
                    <a:pt x="357" y="0"/>
                    <a:pt x="372" y="16"/>
                    <a:pt x="372" y="34"/>
                  </a:cubicBezTo>
                  <a:close/>
                </a:path>
              </a:pathLst>
            </a:custGeom>
            <a:grpFill/>
            <a:ln>
              <a:noFill/>
            </a:ln>
          </p:spPr>
          <p:txBody>
            <a:bodyPr vert="horz" wrap="square" lIns="91416" tIns="45708" rIns="91416" bIns="45708" numCol="1" anchor="t" anchorCtr="0" compatLnSpc="1"/>
            <a:lstStyle/>
            <a:p>
              <a:endParaRPr lang="zh-CN" altLang="en-US" sz="1800">
                <a:latin typeface="微软雅黑" panose="020B0503020204020204" pitchFamily="34" charset="-122"/>
                <a:ea typeface="微软雅黑" panose="020B0503020204020204" pitchFamily="34" charset="-122"/>
              </a:endParaRPr>
            </a:p>
          </p:txBody>
        </p:sp>
        <p:sp>
          <p:nvSpPr>
            <p:cNvPr id="58" name="TextBox 95"/>
            <p:cNvSpPr txBox="1"/>
            <p:nvPr/>
          </p:nvSpPr>
          <p:spPr>
            <a:xfrm>
              <a:off x="2151112" y="3554682"/>
              <a:ext cx="400214" cy="631107"/>
            </a:xfrm>
            <a:prstGeom prst="rect">
              <a:avLst/>
            </a:prstGeom>
            <a:noFill/>
          </p:spPr>
          <p:txBody>
            <a:bodyPr vert="eaVert" wrap="none" rtlCol="0">
              <a:spAutoFit/>
            </a:bodyPr>
            <a:lstStyle/>
            <a:p>
              <a:r>
                <a:rPr lang="zh-CN" altLang="en-US" sz="1400" dirty="0">
                  <a:latin typeface="微软雅黑" panose="020B0503020204020204" pitchFamily="34" charset="-122"/>
                  <a:ea typeface="微软雅黑" panose="020B0503020204020204" pitchFamily="34" charset="-122"/>
                </a:rPr>
                <a:t>品质部</a:t>
              </a:r>
            </a:p>
          </p:txBody>
        </p:sp>
      </p:grpSp>
      <p:grpSp>
        <p:nvGrpSpPr>
          <p:cNvPr id="59" name="组合 58"/>
          <p:cNvGrpSpPr/>
          <p:nvPr/>
        </p:nvGrpSpPr>
        <p:grpSpPr>
          <a:xfrm>
            <a:off x="2555468" y="4354383"/>
            <a:ext cx="400110" cy="939555"/>
            <a:chOff x="2599686" y="3494088"/>
            <a:chExt cx="400214" cy="939800"/>
          </a:xfrm>
          <a:solidFill>
            <a:schemeClr val="bg1">
              <a:lumMod val="85000"/>
            </a:schemeClr>
          </a:solidFill>
        </p:grpSpPr>
        <p:sp>
          <p:nvSpPr>
            <p:cNvPr id="60" name="Freeform 84"/>
            <p:cNvSpPr/>
            <p:nvPr/>
          </p:nvSpPr>
          <p:spPr bwMode="auto">
            <a:xfrm>
              <a:off x="2638426" y="3494088"/>
              <a:ext cx="307975" cy="939800"/>
            </a:xfrm>
            <a:custGeom>
              <a:avLst/>
              <a:gdLst>
                <a:gd name="T0" fmla="*/ 372 w 372"/>
                <a:gd name="T1" fmla="*/ 34 h 1135"/>
                <a:gd name="T2" fmla="*/ 372 w 372"/>
                <a:gd name="T3" fmla="*/ 1102 h 1135"/>
                <a:gd name="T4" fmla="*/ 338 w 372"/>
                <a:gd name="T5" fmla="*/ 1135 h 1135"/>
                <a:gd name="T6" fmla="*/ 34 w 372"/>
                <a:gd name="T7" fmla="*/ 1135 h 1135"/>
                <a:gd name="T8" fmla="*/ 0 w 372"/>
                <a:gd name="T9" fmla="*/ 1102 h 1135"/>
                <a:gd name="T10" fmla="*/ 0 w 372"/>
                <a:gd name="T11" fmla="*/ 34 h 1135"/>
                <a:gd name="T12" fmla="*/ 34 w 372"/>
                <a:gd name="T13" fmla="*/ 0 h 1135"/>
                <a:gd name="T14" fmla="*/ 338 w 372"/>
                <a:gd name="T15" fmla="*/ 0 h 1135"/>
                <a:gd name="T16" fmla="*/ 372 w 372"/>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4"/>
                  </a:moveTo>
                  <a:lnTo>
                    <a:pt x="372" y="1102"/>
                  </a:lnTo>
                  <a:cubicBezTo>
                    <a:pt x="372" y="1120"/>
                    <a:pt x="357" y="1135"/>
                    <a:pt x="338" y="1135"/>
                  </a:cubicBezTo>
                  <a:lnTo>
                    <a:pt x="34" y="1135"/>
                  </a:lnTo>
                  <a:cubicBezTo>
                    <a:pt x="15" y="1135"/>
                    <a:pt x="0" y="1120"/>
                    <a:pt x="0" y="1102"/>
                  </a:cubicBezTo>
                  <a:lnTo>
                    <a:pt x="0" y="34"/>
                  </a:lnTo>
                  <a:cubicBezTo>
                    <a:pt x="0" y="16"/>
                    <a:pt x="15" y="0"/>
                    <a:pt x="34" y="0"/>
                  </a:cubicBezTo>
                  <a:lnTo>
                    <a:pt x="338" y="0"/>
                  </a:lnTo>
                  <a:cubicBezTo>
                    <a:pt x="357" y="0"/>
                    <a:pt x="372" y="16"/>
                    <a:pt x="372" y="34"/>
                  </a:cubicBezTo>
                  <a:close/>
                </a:path>
              </a:pathLst>
            </a:custGeom>
            <a:grpFill/>
            <a:ln>
              <a:noFill/>
            </a:ln>
          </p:spPr>
          <p:txBody>
            <a:bodyPr vert="horz" wrap="square" lIns="91416" tIns="45708" rIns="91416" bIns="45708" numCol="1" anchor="t" anchorCtr="0" compatLnSpc="1"/>
            <a:lstStyle/>
            <a:p>
              <a:endParaRPr lang="zh-CN" altLang="en-US" sz="1800">
                <a:latin typeface="微软雅黑" panose="020B0503020204020204" pitchFamily="34" charset="-122"/>
                <a:ea typeface="微软雅黑" panose="020B0503020204020204" pitchFamily="34" charset="-122"/>
              </a:endParaRPr>
            </a:p>
          </p:txBody>
        </p:sp>
        <p:sp>
          <p:nvSpPr>
            <p:cNvPr id="61" name="TextBox 98"/>
            <p:cNvSpPr txBox="1"/>
            <p:nvPr/>
          </p:nvSpPr>
          <p:spPr>
            <a:xfrm>
              <a:off x="2599686" y="3554682"/>
              <a:ext cx="400214" cy="631107"/>
            </a:xfrm>
            <a:prstGeom prst="rect">
              <a:avLst/>
            </a:prstGeom>
            <a:noFill/>
          </p:spPr>
          <p:txBody>
            <a:bodyPr vert="eaVert" wrap="none" rtlCol="0">
              <a:spAutoFit/>
            </a:bodyPr>
            <a:lstStyle/>
            <a:p>
              <a:r>
                <a:rPr lang="zh-CN" altLang="en-US" sz="1400" dirty="0">
                  <a:latin typeface="微软雅黑" panose="020B0503020204020204" pitchFamily="34" charset="-122"/>
                  <a:ea typeface="微软雅黑" panose="020B0503020204020204" pitchFamily="34" charset="-122"/>
                </a:rPr>
                <a:t>采购部</a:t>
              </a:r>
            </a:p>
          </p:txBody>
        </p:sp>
      </p:grpSp>
      <p:grpSp>
        <p:nvGrpSpPr>
          <p:cNvPr id="62" name="组合 61"/>
          <p:cNvGrpSpPr/>
          <p:nvPr/>
        </p:nvGrpSpPr>
        <p:grpSpPr>
          <a:xfrm>
            <a:off x="2995299" y="4354383"/>
            <a:ext cx="400110" cy="939555"/>
            <a:chOff x="3039632" y="3494088"/>
            <a:chExt cx="400214" cy="939800"/>
          </a:xfrm>
          <a:solidFill>
            <a:schemeClr val="bg1">
              <a:lumMod val="85000"/>
            </a:schemeClr>
          </a:solidFill>
        </p:grpSpPr>
        <p:sp>
          <p:nvSpPr>
            <p:cNvPr id="63" name="Freeform 85"/>
            <p:cNvSpPr/>
            <p:nvPr/>
          </p:nvSpPr>
          <p:spPr bwMode="auto">
            <a:xfrm>
              <a:off x="3098801" y="3494088"/>
              <a:ext cx="306388" cy="939800"/>
            </a:xfrm>
            <a:custGeom>
              <a:avLst/>
              <a:gdLst>
                <a:gd name="T0" fmla="*/ 371 w 371"/>
                <a:gd name="T1" fmla="*/ 34 h 1135"/>
                <a:gd name="T2" fmla="*/ 371 w 371"/>
                <a:gd name="T3" fmla="*/ 1102 h 1135"/>
                <a:gd name="T4" fmla="*/ 338 w 371"/>
                <a:gd name="T5" fmla="*/ 1135 h 1135"/>
                <a:gd name="T6" fmla="*/ 33 w 371"/>
                <a:gd name="T7" fmla="*/ 1135 h 1135"/>
                <a:gd name="T8" fmla="*/ 0 w 371"/>
                <a:gd name="T9" fmla="*/ 1102 h 1135"/>
                <a:gd name="T10" fmla="*/ 0 w 371"/>
                <a:gd name="T11" fmla="*/ 34 h 1135"/>
                <a:gd name="T12" fmla="*/ 33 w 371"/>
                <a:gd name="T13" fmla="*/ 0 h 1135"/>
                <a:gd name="T14" fmla="*/ 338 w 371"/>
                <a:gd name="T15" fmla="*/ 0 h 1135"/>
                <a:gd name="T16" fmla="*/ 371 w 371"/>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135">
                  <a:moveTo>
                    <a:pt x="371" y="34"/>
                  </a:moveTo>
                  <a:lnTo>
                    <a:pt x="371" y="1102"/>
                  </a:lnTo>
                  <a:cubicBezTo>
                    <a:pt x="371" y="1120"/>
                    <a:pt x="356" y="1135"/>
                    <a:pt x="338" y="1135"/>
                  </a:cubicBezTo>
                  <a:lnTo>
                    <a:pt x="33" y="1135"/>
                  </a:lnTo>
                  <a:cubicBezTo>
                    <a:pt x="15" y="1135"/>
                    <a:pt x="0" y="1120"/>
                    <a:pt x="0" y="1102"/>
                  </a:cubicBezTo>
                  <a:lnTo>
                    <a:pt x="0" y="34"/>
                  </a:lnTo>
                  <a:cubicBezTo>
                    <a:pt x="0" y="16"/>
                    <a:pt x="15" y="0"/>
                    <a:pt x="33" y="0"/>
                  </a:cubicBezTo>
                  <a:lnTo>
                    <a:pt x="338" y="0"/>
                  </a:lnTo>
                  <a:cubicBezTo>
                    <a:pt x="356" y="0"/>
                    <a:pt x="371" y="16"/>
                    <a:pt x="371" y="34"/>
                  </a:cubicBezTo>
                  <a:close/>
                </a:path>
              </a:pathLst>
            </a:custGeom>
            <a:grpFill/>
            <a:ln>
              <a:noFill/>
            </a:ln>
          </p:spPr>
          <p:txBody>
            <a:bodyPr vert="horz" wrap="square" lIns="91416" tIns="45708" rIns="91416" bIns="45708" numCol="1" anchor="t" anchorCtr="0" compatLnSpc="1"/>
            <a:lstStyle/>
            <a:p>
              <a:endParaRPr lang="zh-CN" altLang="en-US" sz="1800">
                <a:latin typeface="微软雅黑" panose="020B0503020204020204" pitchFamily="34" charset="-122"/>
                <a:ea typeface="微软雅黑" panose="020B0503020204020204" pitchFamily="34" charset="-122"/>
              </a:endParaRPr>
            </a:p>
          </p:txBody>
        </p:sp>
        <p:sp>
          <p:nvSpPr>
            <p:cNvPr id="64" name="TextBox 101"/>
            <p:cNvSpPr txBox="1"/>
            <p:nvPr/>
          </p:nvSpPr>
          <p:spPr>
            <a:xfrm>
              <a:off x="3039632" y="3554682"/>
              <a:ext cx="400214" cy="631107"/>
            </a:xfrm>
            <a:prstGeom prst="rect">
              <a:avLst/>
            </a:prstGeom>
            <a:noFill/>
          </p:spPr>
          <p:txBody>
            <a:bodyPr vert="eaVert" wrap="none" rtlCol="0">
              <a:spAutoFit/>
            </a:bodyPr>
            <a:lstStyle/>
            <a:p>
              <a:r>
                <a:rPr lang="zh-CN" altLang="en-US" sz="1400" dirty="0">
                  <a:latin typeface="微软雅黑" panose="020B0503020204020204" pitchFamily="34" charset="-122"/>
                  <a:ea typeface="微软雅黑" panose="020B0503020204020204" pitchFamily="34" charset="-122"/>
                </a:rPr>
                <a:t>综合部</a:t>
              </a:r>
            </a:p>
          </p:txBody>
        </p:sp>
      </p:grpSp>
      <p:grpSp>
        <p:nvGrpSpPr>
          <p:cNvPr id="65" name="组合 64"/>
          <p:cNvGrpSpPr/>
          <p:nvPr/>
        </p:nvGrpSpPr>
        <p:grpSpPr>
          <a:xfrm>
            <a:off x="3443756" y="4354383"/>
            <a:ext cx="400110" cy="939555"/>
            <a:chOff x="3488206" y="3494088"/>
            <a:chExt cx="400214" cy="939800"/>
          </a:xfrm>
          <a:solidFill>
            <a:schemeClr val="bg1">
              <a:lumMod val="85000"/>
            </a:schemeClr>
          </a:solidFill>
        </p:grpSpPr>
        <p:sp>
          <p:nvSpPr>
            <p:cNvPr id="66" name="Freeform 86"/>
            <p:cNvSpPr/>
            <p:nvPr/>
          </p:nvSpPr>
          <p:spPr bwMode="auto">
            <a:xfrm>
              <a:off x="3524251" y="3494088"/>
              <a:ext cx="307975" cy="939800"/>
            </a:xfrm>
            <a:custGeom>
              <a:avLst/>
              <a:gdLst>
                <a:gd name="T0" fmla="*/ 372 w 372"/>
                <a:gd name="T1" fmla="*/ 34 h 1135"/>
                <a:gd name="T2" fmla="*/ 372 w 372"/>
                <a:gd name="T3" fmla="*/ 1102 h 1135"/>
                <a:gd name="T4" fmla="*/ 338 w 372"/>
                <a:gd name="T5" fmla="*/ 1135 h 1135"/>
                <a:gd name="T6" fmla="*/ 34 w 372"/>
                <a:gd name="T7" fmla="*/ 1135 h 1135"/>
                <a:gd name="T8" fmla="*/ 0 w 372"/>
                <a:gd name="T9" fmla="*/ 1102 h 1135"/>
                <a:gd name="T10" fmla="*/ 0 w 372"/>
                <a:gd name="T11" fmla="*/ 34 h 1135"/>
                <a:gd name="T12" fmla="*/ 34 w 372"/>
                <a:gd name="T13" fmla="*/ 0 h 1135"/>
                <a:gd name="T14" fmla="*/ 338 w 372"/>
                <a:gd name="T15" fmla="*/ 0 h 1135"/>
                <a:gd name="T16" fmla="*/ 372 w 372"/>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4"/>
                  </a:moveTo>
                  <a:lnTo>
                    <a:pt x="372" y="1102"/>
                  </a:lnTo>
                  <a:cubicBezTo>
                    <a:pt x="372" y="1120"/>
                    <a:pt x="356" y="1135"/>
                    <a:pt x="338" y="1135"/>
                  </a:cubicBezTo>
                  <a:lnTo>
                    <a:pt x="34" y="1135"/>
                  </a:lnTo>
                  <a:cubicBezTo>
                    <a:pt x="15" y="1135"/>
                    <a:pt x="0" y="1120"/>
                    <a:pt x="0" y="1102"/>
                  </a:cubicBezTo>
                  <a:lnTo>
                    <a:pt x="0" y="34"/>
                  </a:lnTo>
                  <a:cubicBezTo>
                    <a:pt x="0" y="16"/>
                    <a:pt x="15" y="0"/>
                    <a:pt x="34" y="0"/>
                  </a:cubicBezTo>
                  <a:lnTo>
                    <a:pt x="338" y="0"/>
                  </a:lnTo>
                  <a:cubicBezTo>
                    <a:pt x="356" y="0"/>
                    <a:pt x="372" y="16"/>
                    <a:pt x="372" y="34"/>
                  </a:cubicBezTo>
                  <a:close/>
                </a:path>
              </a:pathLst>
            </a:custGeom>
            <a:grpFill/>
            <a:ln>
              <a:noFill/>
            </a:ln>
          </p:spPr>
          <p:txBody>
            <a:bodyPr vert="horz" wrap="square" lIns="91416" tIns="45708" rIns="91416" bIns="45708" numCol="1" anchor="t" anchorCtr="0" compatLnSpc="1"/>
            <a:lstStyle/>
            <a:p>
              <a:endParaRPr lang="zh-CN" altLang="en-US" sz="1800">
                <a:latin typeface="微软雅黑" panose="020B0503020204020204" pitchFamily="34" charset="-122"/>
                <a:ea typeface="微软雅黑" panose="020B0503020204020204" pitchFamily="34" charset="-122"/>
              </a:endParaRPr>
            </a:p>
          </p:txBody>
        </p:sp>
        <p:sp>
          <p:nvSpPr>
            <p:cNvPr id="67" name="TextBox 104"/>
            <p:cNvSpPr txBox="1"/>
            <p:nvPr/>
          </p:nvSpPr>
          <p:spPr>
            <a:xfrm>
              <a:off x="3488206" y="3554682"/>
              <a:ext cx="400214" cy="631107"/>
            </a:xfrm>
            <a:prstGeom prst="rect">
              <a:avLst/>
            </a:prstGeom>
            <a:noFill/>
          </p:spPr>
          <p:txBody>
            <a:bodyPr vert="eaVert" wrap="none" rtlCol="0">
              <a:spAutoFit/>
            </a:bodyPr>
            <a:lstStyle/>
            <a:p>
              <a:r>
                <a:rPr lang="zh-CN" altLang="en-US" sz="1400" dirty="0">
                  <a:latin typeface="微软雅黑" panose="020B0503020204020204" pitchFamily="34" charset="-122"/>
                  <a:ea typeface="微软雅黑" panose="020B0503020204020204" pitchFamily="34" charset="-122"/>
                </a:rPr>
                <a:t>财务部</a:t>
              </a:r>
            </a:p>
          </p:txBody>
        </p:sp>
      </p:grpSp>
      <p:grpSp>
        <p:nvGrpSpPr>
          <p:cNvPr id="68" name="组合 67"/>
          <p:cNvGrpSpPr/>
          <p:nvPr/>
        </p:nvGrpSpPr>
        <p:grpSpPr>
          <a:xfrm>
            <a:off x="4795351" y="4549594"/>
            <a:ext cx="400110" cy="939555"/>
            <a:chOff x="4840153" y="3689350"/>
            <a:chExt cx="400214" cy="939800"/>
          </a:xfrm>
          <a:solidFill>
            <a:schemeClr val="bg1">
              <a:lumMod val="85000"/>
            </a:schemeClr>
          </a:solidFill>
        </p:grpSpPr>
        <p:sp>
          <p:nvSpPr>
            <p:cNvPr id="69" name="Freeform 91"/>
            <p:cNvSpPr/>
            <p:nvPr/>
          </p:nvSpPr>
          <p:spPr bwMode="auto">
            <a:xfrm>
              <a:off x="4886325" y="3689350"/>
              <a:ext cx="307975" cy="939800"/>
            </a:xfrm>
            <a:custGeom>
              <a:avLst/>
              <a:gdLst>
                <a:gd name="T0" fmla="*/ 372 w 372"/>
                <a:gd name="T1" fmla="*/ 33 h 1135"/>
                <a:gd name="T2" fmla="*/ 372 w 372"/>
                <a:gd name="T3" fmla="*/ 1101 h 1135"/>
                <a:gd name="T4" fmla="*/ 338 w 372"/>
                <a:gd name="T5" fmla="*/ 1135 h 1135"/>
                <a:gd name="T6" fmla="*/ 33 w 372"/>
                <a:gd name="T7" fmla="*/ 1135 h 1135"/>
                <a:gd name="T8" fmla="*/ 0 w 372"/>
                <a:gd name="T9" fmla="*/ 1101 h 1135"/>
                <a:gd name="T10" fmla="*/ 0 w 372"/>
                <a:gd name="T11" fmla="*/ 33 h 1135"/>
                <a:gd name="T12" fmla="*/ 33 w 372"/>
                <a:gd name="T13" fmla="*/ 0 h 1135"/>
                <a:gd name="T14" fmla="*/ 338 w 372"/>
                <a:gd name="T15" fmla="*/ 0 h 1135"/>
                <a:gd name="T16" fmla="*/ 372 w 372"/>
                <a:gd name="T17" fmla="*/ 33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3"/>
                  </a:moveTo>
                  <a:lnTo>
                    <a:pt x="372" y="1101"/>
                  </a:lnTo>
                  <a:cubicBezTo>
                    <a:pt x="372" y="1120"/>
                    <a:pt x="356" y="1135"/>
                    <a:pt x="338" y="1135"/>
                  </a:cubicBezTo>
                  <a:lnTo>
                    <a:pt x="33" y="1135"/>
                  </a:lnTo>
                  <a:cubicBezTo>
                    <a:pt x="15" y="1135"/>
                    <a:pt x="0" y="1120"/>
                    <a:pt x="0" y="1101"/>
                  </a:cubicBezTo>
                  <a:lnTo>
                    <a:pt x="0" y="33"/>
                  </a:lnTo>
                  <a:cubicBezTo>
                    <a:pt x="0" y="15"/>
                    <a:pt x="15" y="0"/>
                    <a:pt x="33" y="0"/>
                  </a:cubicBezTo>
                  <a:lnTo>
                    <a:pt x="338" y="0"/>
                  </a:lnTo>
                  <a:cubicBezTo>
                    <a:pt x="356" y="0"/>
                    <a:pt x="372" y="15"/>
                    <a:pt x="372" y="33"/>
                  </a:cubicBezTo>
                  <a:close/>
                </a:path>
              </a:pathLst>
            </a:custGeom>
            <a:grpFill/>
            <a:ln>
              <a:noFill/>
            </a:ln>
          </p:spPr>
          <p:txBody>
            <a:bodyPr vert="horz" wrap="square" lIns="91416" tIns="45708" rIns="91416" bIns="45708" numCol="1" anchor="t" anchorCtr="0" compatLnSpc="1"/>
            <a:lstStyle/>
            <a:p>
              <a:endParaRPr lang="zh-CN" altLang="en-US" sz="1800">
                <a:latin typeface="微软雅黑" panose="020B0503020204020204" pitchFamily="34" charset="-122"/>
                <a:ea typeface="微软雅黑" panose="020B0503020204020204" pitchFamily="34" charset="-122"/>
              </a:endParaRPr>
            </a:p>
          </p:txBody>
        </p:sp>
        <p:sp>
          <p:nvSpPr>
            <p:cNvPr id="70" name="TextBox 107"/>
            <p:cNvSpPr txBox="1"/>
            <p:nvPr/>
          </p:nvSpPr>
          <p:spPr>
            <a:xfrm>
              <a:off x="4840153" y="3744463"/>
              <a:ext cx="400214" cy="631107"/>
            </a:xfrm>
            <a:prstGeom prst="rect">
              <a:avLst/>
            </a:prstGeom>
            <a:noFill/>
          </p:spPr>
          <p:txBody>
            <a:bodyPr vert="eaVert" wrap="none" rtlCol="0">
              <a:spAutoFit/>
            </a:bodyPr>
            <a:lstStyle/>
            <a:p>
              <a:r>
                <a:rPr lang="zh-CN" altLang="en-US" sz="1400" dirty="0">
                  <a:latin typeface="微软雅黑" panose="020B0503020204020204" pitchFamily="34" charset="-122"/>
                  <a:ea typeface="微软雅黑" panose="020B0503020204020204" pitchFamily="34" charset="-122"/>
                </a:rPr>
                <a:t>研发部</a:t>
              </a:r>
            </a:p>
          </p:txBody>
        </p:sp>
      </p:grpSp>
      <p:grpSp>
        <p:nvGrpSpPr>
          <p:cNvPr id="71" name="组合 70"/>
          <p:cNvGrpSpPr/>
          <p:nvPr/>
        </p:nvGrpSpPr>
        <p:grpSpPr>
          <a:xfrm>
            <a:off x="7253240" y="4549594"/>
            <a:ext cx="400110" cy="939555"/>
            <a:chOff x="7298681" y="3689350"/>
            <a:chExt cx="400214" cy="939800"/>
          </a:xfrm>
          <a:solidFill>
            <a:schemeClr val="bg1">
              <a:lumMod val="85000"/>
            </a:schemeClr>
          </a:solidFill>
        </p:grpSpPr>
        <p:sp>
          <p:nvSpPr>
            <p:cNvPr id="72" name="Freeform 92"/>
            <p:cNvSpPr/>
            <p:nvPr/>
          </p:nvSpPr>
          <p:spPr bwMode="auto">
            <a:xfrm>
              <a:off x="7342188" y="3689350"/>
              <a:ext cx="307975" cy="939800"/>
            </a:xfrm>
            <a:custGeom>
              <a:avLst/>
              <a:gdLst>
                <a:gd name="T0" fmla="*/ 371 w 371"/>
                <a:gd name="T1" fmla="*/ 33 h 1135"/>
                <a:gd name="T2" fmla="*/ 371 w 371"/>
                <a:gd name="T3" fmla="*/ 1101 h 1135"/>
                <a:gd name="T4" fmla="*/ 338 w 371"/>
                <a:gd name="T5" fmla="*/ 1135 h 1135"/>
                <a:gd name="T6" fmla="*/ 33 w 371"/>
                <a:gd name="T7" fmla="*/ 1135 h 1135"/>
                <a:gd name="T8" fmla="*/ 0 w 371"/>
                <a:gd name="T9" fmla="*/ 1101 h 1135"/>
                <a:gd name="T10" fmla="*/ 0 w 371"/>
                <a:gd name="T11" fmla="*/ 33 h 1135"/>
                <a:gd name="T12" fmla="*/ 33 w 371"/>
                <a:gd name="T13" fmla="*/ 0 h 1135"/>
                <a:gd name="T14" fmla="*/ 338 w 371"/>
                <a:gd name="T15" fmla="*/ 0 h 1135"/>
                <a:gd name="T16" fmla="*/ 371 w 371"/>
                <a:gd name="T17" fmla="*/ 33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135">
                  <a:moveTo>
                    <a:pt x="371" y="33"/>
                  </a:moveTo>
                  <a:lnTo>
                    <a:pt x="371" y="1101"/>
                  </a:lnTo>
                  <a:cubicBezTo>
                    <a:pt x="371" y="1120"/>
                    <a:pt x="356" y="1135"/>
                    <a:pt x="338" y="1135"/>
                  </a:cubicBezTo>
                  <a:lnTo>
                    <a:pt x="33" y="1135"/>
                  </a:lnTo>
                  <a:cubicBezTo>
                    <a:pt x="15" y="1135"/>
                    <a:pt x="0" y="1120"/>
                    <a:pt x="0" y="1101"/>
                  </a:cubicBezTo>
                  <a:lnTo>
                    <a:pt x="0" y="33"/>
                  </a:lnTo>
                  <a:cubicBezTo>
                    <a:pt x="0" y="15"/>
                    <a:pt x="15" y="0"/>
                    <a:pt x="33" y="0"/>
                  </a:cubicBezTo>
                  <a:lnTo>
                    <a:pt x="338" y="0"/>
                  </a:lnTo>
                  <a:cubicBezTo>
                    <a:pt x="356" y="0"/>
                    <a:pt x="371" y="15"/>
                    <a:pt x="371" y="33"/>
                  </a:cubicBezTo>
                  <a:close/>
                </a:path>
              </a:pathLst>
            </a:custGeom>
            <a:grpFill/>
            <a:ln>
              <a:noFill/>
            </a:ln>
          </p:spPr>
          <p:txBody>
            <a:bodyPr vert="horz" wrap="square" lIns="91416" tIns="45708" rIns="91416" bIns="45708" numCol="1" anchor="t" anchorCtr="0" compatLnSpc="1"/>
            <a:lstStyle/>
            <a:p>
              <a:endParaRPr lang="zh-CN" altLang="en-US" sz="1800">
                <a:latin typeface="微软雅黑" panose="020B0503020204020204" pitchFamily="34" charset="-122"/>
                <a:ea typeface="微软雅黑" panose="020B0503020204020204" pitchFamily="34" charset="-122"/>
              </a:endParaRPr>
            </a:p>
          </p:txBody>
        </p:sp>
        <p:sp>
          <p:nvSpPr>
            <p:cNvPr id="73" name="TextBox 110"/>
            <p:cNvSpPr txBox="1"/>
            <p:nvPr/>
          </p:nvSpPr>
          <p:spPr>
            <a:xfrm>
              <a:off x="7298681" y="3744463"/>
              <a:ext cx="400214" cy="810689"/>
            </a:xfrm>
            <a:prstGeom prst="rect">
              <a:avLst/>
            </a:prstGeom>
            <a:noFill/>
          </p:spPr>
          <p:txBody>
            <a:bodyPr vert="eaVert" wrap="none" rtlCol="0">
              <a:spAutoFit/>
            </a:bodyPr>
            <a:lstStyle/>
            <a:p>
              <a:r>
                <a:rPr lang="zh-CN" altLang="en-US" sz="1400" dirty="0">
                  <a:latin typeface="微软雅黑" panose="020B0503020204020204" pitchFamily="34" charset="-122"/>
                  <a:ea typeface="微软雅黑" panose="020B0503020204020204" pitchFamily="34" charset="-122"/>
                </a:rPr>
                <a:t>售后中心</a:t>
              </a:r>
            </a:p>
          </p:txBody>
        </p:sp>
      </p:grpSp>
      <p:grpSp>
        <p:nvGrpSpPr>
          <p:cNvPr id="74" name="组合 73"/>
          <p:cNvGrpSpPr/>
          <p:nvPr/>
        </p:nvGrpSpPr>
        <p:grpSpPr>
          <a:xfrm>
            <a:off x="8745222" y="4523371"/>
            <a:ext cx="400110" cy="1205726"/>
            <a:chOff x="8791051" y="3663121"/>
            <a:chExt cx="400214" cy="997780"/>
          </a:xfrm>
          <a:solidFill>
            <a:schemeClr val="bg1">
              <a:lumMod val="85000"/>
            </a:schemeClr>
          </a:solidFill>
        </p:grpSpPr>
        <p:sp>
          <p:nvSpPr>
            <p:cNvPr id="75" name="Freeform 93"/>
            <p:cNvSpPr/>
            <p:nvPr/>
          </p:nvSpPr>
          <p:spPr bwMode="auto">
            <a:xfrm>
              <a:off x="8842376" y="3690938"/>
              <a:ext cx="307975" cy="969963"/>
            </a:xfrm>
            <a:custGeom>
              <a:avLst/>
              <a:gdLst>
                <a:gd name="T0" fmla="*/ 371 w 371"/>
                <a:gd name="T1" fmla="*/ 34 h 1172"/>
                <a:gd name="T2" fmla="*/ 371 w 371"/>
                <a:gd name="T3" fmla="*/ 1139 h 1172"/>
                <a:gd name="T4" fmla="*/ 338 w 371"/>
                <a:gd name="T5" fmla="*/ 1172 h 1172"/>
                <a:gd name="T6" fmla="*/ 33 w 371"/>
                <a:gd name="T7" fmla="*/ 1172 h 1172"/>
                <a:gd name="T8" fmla="*/ 0 w 371"/>
                <a:gd name="T9" fmla="*/ 1139 h 1172"/>
                <a:gd name="T10" fmla="*/ 0 w 371"/>
                <a:gd name="T11" fmla="*/ 34 h 1172"/>
                <a:gd name="T12" fmla="*/ 33 w 371"/>
                <a:gd name="T13" fmla="*/ 0 h 1172"/>
                <a:gd name="T14" fmla="*/ 338 w 371"/>
                <a:gd name="T15" fmla="*/ 0 h 1172"/>
                <a:gd name="T16" fmla="*/ 371 w 371"/>
                <a:gd name="T17" fmla="*/ 34 h 1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172">
                  <a:moveTo>
                    <a:pt x="371" y="34"/>
                  </a:moveTo>
                  <a:lnTo>
                    <a:pt x="371" y="1139"/>
                  </a:lnTo>
                  <a:cubicBezTo>
                    <a:pt x="371" y="1157"/>
                    <a:pt x="356" y="1172"/>
                    <a:pt x="338" y="1172"/>
                  </a:cubicBezTo>
                  <a:lnTo>
                    <a:pt x="33" y="1172"/>
                  </a:lnTo>
                  <a:cubicBezTo>
                    <a:pt x="15" y="1172"/>
                    <a:pt x="0" y="1157"/>
                    <a:pt x="0" y="1139"/>
                  </a:cubicBezTo>
                  <a:lnTo>
                    <a:pt x="0" y="34"/>
                  </a:lnTo>
                  <a:cubicBezTo>
                    <a:pt x="0" y="15"/>
                    <a:pt x="15" y="0"/>
                    <a:pt x="33" y="0"/>
                  </a:cubicBezTo>
                  <a:lnTo>
                    <a:pt x="338" y="0"/>
                  </a:lnTo>
                  <a:cubicBezTo>
                    <a:pt x="356" y="0"/>
                    <a:pt x="371" y="15"/>
                    <a:pt x="371" y="34"/>
                  </a:cubicBezTo>
                  <a:close/>
                </a:path>
              </a:pathLst>
            </a:custGeom>
            <a:grpFill/>
            <a:ln>
              <a:noFill/>
            </a:ln>
          </p:spPr>
          <p:txBody>
            <a:bodyPr vert="horz" wrap="square" lIns="91416" tIns="45708" rIns="91416" bIns="45708" numCol="1" anchor="t" anchorCtr="0" compatLnSpc="1"/>
            <a:lstStyle/>
            <a:p>
              <a:pPr algn="ctr"/>
              <a:endParaRPr lang="zh-CN" altLang="en-US" sz="1800">
                <a:latin typeface="微软雅黑" panose="020B0503020204020204" pitchFamily="34" charset="-122"/>
                <a:ea typeface="微软雅黑" panose="020B0503020204020204" pitchFamily="34" charset="-122"/>
              </a:endParaRPr>
            </a:p>
          </p:txBody>
        </p:sp>
        <p:sp>
          <p:nvSpPr>
            <p:cNvPr id="76" name="TextBox 113"/>
            <p:cNvSpPr txBox="1"/>
            <p:nvPr/>
          </p:nvSpPr>
          <p:spPr>
            <a:xfrm>
              <a:off x="8791051" y="3663121"/>
              <a:ext cx="400214" cy="878633"/>
            </a:xfrm>
            <a:prstGeom prst="rect">
              <a:avLst/>
            </a:prstGeom>
            <a:noFill/>
            <a:ln>
              <a:noFill/>
            </a:ln>
          </p:spPr>
          <p:txBody>
            <a:bodyPr vert="eaVert" wrap="square" rtlCol="0">
              <a:spAutoFit/>
            </a:bodyPr>
            <a:lstStyle/>
            <a:p>
              <a:pPr algn="ctr"/>
              <a:r>
                <a:rPr lang="zh-CN" altLang="en-US" sz="1400" dirty="0">
                  <a:latin typeface="微软雅黑" panose="020B0503020204020204" pitchFamily="34" charset="-122"/>
                  <a:ea typeface="微软雅黑" panose="020B0503020204020204" pitchFamily="34" charset="-122"/>
                </a:rPr>
                <a:t>硬件测试部</a:t>
              </a:r>
            </a:p>
          </p:txBody>
        </p:sp>
      </p:grpSp>
      <p:grpSp>
        <p:nvGrpSpPr>
          <p:cNvPr id="77" name="组合 76"/>
          <p:cNvGrpSpPr/>
          <p:nvPr/>
        </p:nvGrpSpPr>
        <p:grpSpPr>
          <a:xfrm>
            <a:off x="9449485" y="4523371"/>
            <a:ext cx="400110" cy="1205726"/>
            <a:chOff x="9498417" y="3663121"/>
            <a:chExt cx="400214" cy="997780"/>
          </a:xfrm>
          <a:solidFill>
            <a:schemeClr val="bg1">
              <a:lumMod val="85000"/>
            </a:schemeClr>
          </a:solidFill>
        </p:grpSpPr>
        <p:sp>
          <p:nvSpPr>
            <p:cNvPr id="78" name="Freeform 94"/>
            <p:cNvSpPr/>
            <p:nvPr/>
          </p:nvSpPr>
          <p:spPr bwMode="auto">
            <a:xfrm>
              <a:off x="9545638" y="3690938"/>
              <a:ext cx="307975" cy="969963"/>
            </a:xfrm>
            <a:custGeom>
              <a:avLst/>
              <a:gdLst>
                <a:gd name="T0" fmla="*/ 371 w 371"/>
                <a:gd name="T1" fmla="*/ 34 h 1172"/>
                <a:gd name="T2" fmla="*/ 371 w 371"/>
                <a:gd name="T3" fmla="*/ 1139 h 1172"/>
                <a:gd name="T4" fmla="*/ 338 w 371"/>
                <a:gd name="T5" fmla="*/ 1172 h 1172"/>
                <a:gd name="T6" fmla="*/ 33 w 371"/>
                <a:gd name="T7" fmla="*/ 1172 h 1172"/>
                <a:gd name="T8" fmla="*/ 0 w 371"/>
                <a:gd name="T9" fmla="*/ 1139 h 1172"/>
                <a:gd name="T10" fmla="*/ 0 w 371"/>
                <a:gd name="T11" fmla="*/ 34 h 1172"/>
                <a:gd name="T12" fmla="*/ 33 w 371"/>
                <a:gd name="T13" fmla="*/ 0 h 1172"/>
                <a:gd name="T14" fmla="*/ 338 w 371"/>
                <a:gd name="T15" fmla="*/ 0 h 1172"/>
                <a:gd name="T16" fmla="*/ 371 w 371"/>
                <a:gd name="T17" fmla="*/ 34 h 1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172">
                  <a:moveTo>
                    <a:pt x="371" y="34"/>
                  </a:moveTo>
                  <a:lnTo>
                    <a:pt x="371" y="1139"/>
                  </a:lnTo>
                  <a:cubicBezTo>
                    <a:pt x="371" y="1157"/>
                    <a:pt x="356" y="1172"/>
                    <a:pt x="338" y="1172"/>
                  </a:cubicBezTo>
                  <a:lnTo>
                    <a:pt x="33" y="1172"/>
                  </a:lnTo>
                  <a:cubicBezTo>
                    <a:pt x="15" y="1172"/>
                    <a:pt x="0" y="1157"/>
                    <a:pt x="0" y="1139"/>
                  </a:cubicBezTo>
                  <a:lnTo>
                    <a:pt x="0" y="34"/>
                  </a:lnTo>
                  <a:cubicBezTo>
                    <a:pt x="0" y="15"/>
                    <a:pt x="15" y="0"/>
                    <a:pt x="33" y="0"/>
                  </a:cubicBezTo>
                  <a:lnTo>
                    <a:pt x="338" y="0"/>
                  </a:lnTo>
                  <a:cubicBezTo>
                    <a:pt x="356" y="0"/>
                    <a:pt x="371" y="15"/>
                    <a:pt x="371" y="34"/>
                  </a:cubicBezTo>
                  <a:close/>
                </a:path>
              </a:pathLst>
            </a:custGeom>
            <a:grpFill/>
            <a:ln>
              <a:noFill/>
            </a:ln>
          </p:spPr>
          <p:txBody>
            <a:bodyPr vert="horz" wrap="square" lIns="91416" tIns="45708" rIns="91416" bIns="45708" numCol="1" anchor="t" anchorCtr="0" compatLnSpc="1"/>
            <a:lstStyle/>
            <a:p>
              <a:pPr algn="ctr"/>
              <a:endParaRPr lang="zh-CN" altLang="en-US" sz="1800">
                <a:latin typeface="微软雅黑" panose="020B0503020204020204" pitchFamily="34" charset="-122"/>
                <a:ea typeface="微软雅黑" panose="020B0503020204020204" pitchFamily="34" charset="-122"/>
              </a:endParaRPr>
            </a:p>
          </p:txBody>
        </p:sp>
        <p:sp>
          <p:nvSpPr>
            <p:cNvPr id="79" name="TextBox 116"/>
            <p:cNvSpPr txBox="1"/>
            <p:nvPr/>
          </p:nvSpPr>
          <p:spPr>
            <a:xfrm>
              <a:off x="9498417" y="3663121"/>
              <a:ext cx="400214" cy="878633"/>
            </a:xfrm>
            <a:prstGeom prst="rect">
              <a:avLst/>
            </a:prstGeom>
            <a:noFill/>
          </p:spPr>
          <p:txBody>
            <a:bodyPr vert="eaVert" wrap="square" rtlCol="0">
              <a:spAutoFit/>
            </a:bodyPr>
            <a:lstStyle/>
            <a:p>
              <a:pPr algn="ctr"/>
              <a:r>
                <a:rPr lang="zh-CN" altLang="en-US" sz="1400" dirty="0">
                  <a:latin typeface="微软雅黑" panose="020B0503020204020204" pitchFamily="34" charset="-122"/>
                  <a:ea typeface="微软雅黑" panose="020B0503020204020204" pitchFamily="34" charset="-122"/>
                </a:rPr>
                <a:t>工程监督部</a:t>
              </a:r>
            </a:p>
          </p:txBody>
        </p:sp>
      </p:grpSp>
      <p:grpSp>
        <p:nvGrpSpPr>
          <p:cNvPr id="80" name="组合 79"/>
          <p:cNvGrpSpPr/>
          <p:nvPr/>
        </p:nvGrpSpPr>
        <p:grpSpPr>
          <a:xfrm>
            <a:off x="10097853" y="4523371"/>
            <a:ext cx="400110" cy="1205726"/>
            <a:chOff x="10144035" y="3663121"/>
            <a:chExt cx="400214" cy="997780"/>
          </a:xfrm>
          <a:solidFill>
            <a:schemeClr val="bg1">
              <a:lumMod val="85000"/>
            </a:schemeClr>
          </a:solidFill>
        </p:grpSpPr>
        <p:sp>
          <p:nvSpPr>
            <p:cNvPr id="81" name="Freeform 95"/>
            <p:cNvSpPr/>
            <p:nvPr/>
          </p:nvSpPr>
          <p:spPr bwMode="auto">
            <a:xfrm>
              <a:off x="10190163" y="3690938"/>
              <a:ext cx="307975" cy="969963"/>
            </a:xfrm>
            <a:custGeom>
              <a:avLst/>
              <a:gdLst>
                <a:gd name="T0" fmla="*/ 372 w 372"/>
                <a:gd name="T1" fmla="*/ 34 h 1172"/>
                <a:gd name="T2" fmla="*/ 372 w 372"/>
                <a:gd name="T3" fmla="*/ 1139 h 1172"/>
                <a:gd name="T4" fmla="*/ 338 w 372"/>
                <a:gd name="T5" fmla="*/ 1172 h 1172"/>
                <a:gd name="T6" fmla="*/ 34 w 372"/>
                <a:gd name="T7" fmla="*/ 1172 h 1172"/>
                <a:gd name="T8" fmla="*/ 0 w 372"/>
                <a:gd name="T9" fmla="*/ 1139 h 1172"/>
                <a:gd name="T10" fmla="*/ 0 w 372"/>
                <a:gd name="T11" fmla="*/ 34 h 1172"/>
                <a:gd name="T12" fmla="*/ 34 w 372"/>
                <a:gd name="T13" fmla="*/ 0 h 1172"/>
                <a:gd name="T14" fmla="*/ 338 w 372"/>
                <a:gd name="T15" fmla="*/ 0 h 1172"/>
                <a:gd name="T16" fmla="*/ 372 w 372"/>
                <a:gd name="T17" fmla="*/ 34 h 1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72">
                  <a:moveTo>
                    <a:pt x="372" y="34"/>
                  </a:moveTo>
                  <a:lnTo>
                    <a:pt x="372" y="1139"/>
                  </a:lnTo>
                  <a:cubicBezTo>
                    <a:pt x="372" y="1157"/>
                    <a:pt x="357" y="1172"/>
                    <a:pt x="338" y="1172"/>
                  </a:cubicBezTo>
                  <a:lnTo>
                    <a:pt x="34" y="1172"/>
                  </a:lnTo>
                  <a:cubicBezTo>
                    <a:pt x="15" y="1172"/>
                    <a:pt x="0" y="1157"/>
                    <a:pt x="0" y="1139"/>
                  </a:cubicBezTo>
                  <a:lnTo>
                    <a:pt x="0" y="34"/>
                  </a:lnTo>
                  <a:cubicBezTo>
                    <a:pt x="0" y="15"/>
                    <a:pt x="15" y="0"/>
                    <a:pt x="34" y="0"/>
                  </a:cubicBezTo>
                  <a:lnTo>
                    <a:pt x="338" y="0"/>
                  </a:lnTo>
                  <a:cubicBezTo>
                    <a:pt x="357" y="0"/>
                    <a:pt x="372" y="15"/>
                    <a:pt x="372" y="34"/>
                  </a:cubicBezTo>
                  <a:close/>
                </a:path>
              </a:pathLst>
            </a:custGeom>
            <a:grpFill/>
            <a:ln>
              <a:noFill/>
            </a:ln>
          </p:spPr>
          <p:txBody>
            <a:bodyPr vert="horz" wrap="square" lIns="91416" tIns="45708" rIns="91416" bIns="45708" numCol="1" anchor="t" anchorCtr="0" compatLnSpc="1"/>
            <a:lstStyle/>
            <a:p>
              <a:pPr algn="ctr"/>
              <a:endParaRPr lang="zh-CN" altLang="en-US" sz="1800">
                <a:latin typeface="微软雅黑" panose="020B0503020204020204" pitchFamily="34" charset="-122"/>
                <a:ea typeface="微软雅黑" panose="020B0503020204020204" pitchFamily="34" charset="-122"/>
              </a:endParaRPr>
            </a:p>
          </p:txBody>
        </p:sp>
        <p:sp>
          <p:nvSpPr>
            <p:cNvPr id="82" name="TextBox 119"/>
            <p:cNvSpPr txBox="1"/>
            <p:nvPr/>
          </p:nvSpPr>
          <p:spPr>
            <a:xfrm>
              <a:off x="10144035" y="3663121"/>
              <a:ext cx="400214" cy="819059"/>
            </a:xfrm>
            <a:prstGeom prst="rect">
              <a:avLst/>
            </a:prstGeom>
            <a:noFill/>
          </p:spPr>
          <p:txBody>
            <a:bodyPr vert="eaVert" wrap="square" rtlCol="0">
              <a:spAutoFit/>
            </a:bodyPr>
            <a:lstStyle/>
            <a:p>
              <a:pPr algn="ctr"/>
              <a:r>
                <a:rPr lang="zh-CN" altLang="en-US" sz="1400" dirty="0">
                  <a:latin typeface="微软雅黑" panose="020B0503020204020204" pitchFamily="34" charset="-122"/>
                  <a:ea typeface="微软雅黑" panose="020B0503020204020204" pitchFamily="34" charset="-122"/>
                </a:rPr>
                <a:t>客服事业部</a:t>
              </a:r>
            </a:p>
          </p:txBody>
        </p:sp>
      </p:grpSp>
    </p:spTree>
  </p:cSld>
  <p:clrMapOvr>
    <a:masterClrMapping/>
  </p:clrMapOvr>
  <mc:AlternateContent xmlns:mc="http://schemas.openxmlformats.org/markup-compatibility/2006" xmlns:p14="http://schemas.microsoft.com/office/powerpoint/2010/main">
    <mc:Choice Requires="p14">
      <p:transition spd="slow" p14:dur="3400" advClick="0" advTm="0">
        <p14:revea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left)">
                                      <p:cBhvr>
                                        <p:cTn id="7" dur="500"/>
                                        <p:tgtEl>
                                          <p:spTgt spid="2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wipe(left)">
                                      <p:cBhvr>
                                        <p:cTn id="11" dur="500"/>
                                        <p:tgtEl>
                                          <p:spTgt spid="17"/>
                                        </p:tgtEl>
                                      </p:cBhvr>
                                    </p:animEffect>
                                  </p:childTnLst>
                                </p:cTn>
                              </p:par>
                            </p:childTnLst>
                          </p:cTn>
                        </p:par>
                        <p:par>
                          <p:cTn id="12" fill="hold">
                            <p:stCondLst>
                              <p:cond delay="1000"/>
                            </p:stCondLst>
                            <p:childTnLst>
                              <p:par>
                                <p:cTn id="13" presetID="31" presetClass="entr" presetSubtype="0" fill="hold" nodeType="afterEffect">
                                  <p:stCondLst>
                                    <p:cond delay="0"/>
                                  </p:stCondLst>
                                  <p:childTnLst>
                                    <p:set>
                                      <p:cBhvr>
                                        <p:cTn id="14" dur="1" fill="hold">
                                          <p:stCondLst>
                                            <p:cond delay="0"/>
                                          </p:stCondLst>
                                        </p:cTn>
                                        <p:tgtEl>
                                          <p:spTgt spid="31"/>
                                        </p:tgtEl>
                                        <p:attrNameLst>
                                          <p:attrName>style.visibility</p:attrName>
                                        </p:attrNameLst>
                                      </p:cBhvr>
                                      <p:to>
                                        <p:strVal val="visible"/>
                                      </p:to>
                                    </p:set>
                                    <p:anim calcmode="lin" valueType="num">
                                      <p:cBhvr>
                                        <p:cTn id="15" dur="500" fill="hold"/>
                                        <p:tgtEl>
                                          <p:spTgt spid="31"/>
                                        </p:tgtEl>
                                        <p:attrNameLst>
                                          <p:attrName>ppt_w</p:attrName>
                                        </p:attrNameLst>
                                      </p:cBhvr>
                                      <p:tavLst>
                                        <p:tav tm="0">
                                          <p:val>
                                            <p:fltVal val="0"/>
                                          </p:val>
                                        </p:tav>
                                        <p:tav tm="100000">
                                          <p:val>
                                            <p:strVal val="#ppt_w"/>
                                          </p:val>
                                        </p:tav>
                                      </p:tavLst>
                                    </p:anim>
                                    <p:anim calcmode="lin" valueType="num">
                                      <p:cBhvr>
                                        <p:cTn id="16" dur="500" fill="hold"/>
                                        <p:tgtEl>
                                          <p:spTgt spid="31"/>
                                        </p:tgtEl>
                                        <p:attrNameLst>
                                          <p:attrName>ppt_h</p:attrName>
                                        </p:attrNameLst>
                                      </p:cBhvr>
                                      <p:tavLst>
                                        <p:tav tm="0">
                                          <p:val>
                                            <p:fltVal val="0"/>
                                          </p:val>
                                        </p:tav>
                                        <p:tav tm="100000">
                                          <p:val>
                                            <p:strVal val="#ppt_h"/>
                                          </p:val>
                                        </p:tav>
                                      </p:tavLst>
                                    </p:anim>
                                    <p:anim calcmode="lin" valueType="num">
                                      <p:cBhvr>
                                        <p:cTn id="17" dur="500" fill="hold"/>
                                        <p:tgtEl>
                                          <p:spTgt spid="31"/>
                                        </p:tgtEl>
                                        <p:attrNameLst>
                                          <p:attrName>style.rotation</p:attrName>
                                        </p:attrNameLst>
                                      </p:cBhvr>
                                      <p:tavLst>
                                        <p:tav tm="0">
                                          <p:val>
                                            <p:fltVal val="90"/>
                                          </p:val>
                                        </p:tav>
                                        <p:tav tm="100000">
                                          <p:val>
                                            <p:fltVal val="0"/>
                                          </p:val>
                                        </p:tav>
                                      </p:tavLst>
                                    </p:anim>
                                    <p:animEffect transition="in" filter="fade">
                                      <p:cBhvr>
                                        <p:cTn id="18" dur="500"/>
                                        <p:tgtEl>
                                          <p:spTgt spid="31"/>
                                        </p:tgtEl>
                                      </p:cBhvr>
                                    </p:animEffect>
                                  </p:childTnLst>
                                </p:cTn>
                              </p:par>
                            </p:childTnLst>
                          </p:cTn>
                        </p:par>
                        <p:par>
                          <p:cTn id="19" fill="hold">
                            <p:stCondLst>
                              <p:cond delay="1500"/>
                            </p:stCondLst>
                            <p:childTnLst>
                              <p:par>
                                <p:cTn id="20" presetID="22" presetClass="entr" presetSubtype="1" fill="hold" grpId="0" nodeType="after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wipe(up)">
                                      <p:cBhvr>
                                        <p:cTn id="22" dur="500"/>
                                        <p:tgtEl>
                                          <p:spTgt spid="6"/>
                                        </p:tgtEl>
                                      </p:cBhvr>
                                    </p:animEffect>
                                  </p:childTnLst>
                                </p:cTn>
                              </p:par>
                            </p:childTnLst>
                          </p:cTn>
                        </p:par>
                        <p:par>
                          <p:cTn id="23" fill="hold">
                            <p:stCondLst>
                              <p:cond delay="2000"/>
                            </p:stCondLst>
                            <p:childTnLst>
                              <p:par>
                                <p:cTn id="24" presetID="16" presetClass="entr" presetSubtype="37" fill="hold" grpId="0" nodeType="afterEffect">
                                  <p:stCondLst>
                                    <p:cond delay="0"/>
                                  </p:stCondLst>
                                  <p:childTnLst>
                                    <p:set>
                                      <p:cBhvr>
                                        <p:cTn id="25" dur="1" fill="hold">
                                          <p:stCondLst>
                                            <p:cond delay="0"/>
                                          </p:stCondLst>
                                        </p:cTn>
                                        <p:tgtEl>
                                          <p:spTgt spid="30"/>
                                        </p:tgtEl>
                                        <p:attrNameLst>
                                          <p:attrName>style.visibility</p:attrName>
                                        </p:attrNameLst>
                                      </p:cBhvr>
                                      <p:to>
                                        <p:strVal val="visible"/>
                                      </p:to>
                                    </p:set>
                                    <p:animEffect transition="in" filter="barn(outVertical)">
                                      <p:cBhvr>
                                        <p:cTn id="26" dur="500"/>
                                        <p:tgtEl>
                                          <p:spTgt spid="30"/>
                                        </p:tgtEl>
                                      </p:cBhvr>
                                    </p:animEffect>
                                  </p:childTnLst>
                                </p:cTn>
                              </p:par>
                              <p:par>
                                <p:cTn id="27" presetID="42" presetClass="entr" presetSubtype="0" fill="hold" nodeType="withEffect">
                                  <p:stCondLst>
                                    <p:cond delay="0"/>
                                  </p:stCondLst>
                                  <p:childTnLst>
                                    <p:set>
                                      <p:cBhvr>
                                        <p:cTn id="28" dur="1" fill="hold">
                                          <p:stCondLst>
                                            <p:cond delay="0"/>
                                          </p:stCondLst>
                                        </p:cTn>
                                        <p:tgtEl>
                                          <p:spTgt spid="40"/>
                                        </p:tgtEl>
                                        <p:attrNameLst>
                                          <p:attrName>style.visibility</p:attrName>
                                        </p:attrNameLst>
                                      </p:cBhvr>
                                      <p:to>
                                        <p:strVal val="visible"/>
                                      </p:to>
                                    </p:set>
                                    <p:animEffect transition="in" filter="fade">
                                      <p:cBhvr>
                                        <p:cTn id="29" dur="500"/>
                                        <p:tgtEl>
                                          <p:spTgt spid="40"/>
                                        </p:tgtEl>
                                      </p:cBhvr>
                                    </p:animEffect>
                                    <p:anim calcmode="lin" valueType="num">
                                      <p:cBhvr>
                                        <p:cTn id="30" dur="500" fill="hold"/>
                                        <p:tgtEl>
                                          <p:spTgt spid="40"/>
                                        </p:tgtEl>
                                        <p:attrNameLst>
                                          <p:attrName>ppt_x</p:attrName>
                                        </p:attrNameLst>
                                      </p:cBhvr>
                                      <p:tavLst>
                                        <p:tav tm="0">
                                          <p:val>
                                            <p:strVal val="#ppt_x"/>
                                          </p:val>
                                        </p:tav>
                                        <p:tav tm="100000">
                                          <p:val>
                                            <p:strVal val="#ppt_x"/>
                                          </p:val>
                                        </p:tav>
                                      </p:tavLst>
                                    </p:anim>
                                    <p:anim calcmode="lin" valueType="num">
                                      <p:cBhvr>
                                        <p:cTn id="31" dur="500" fill="hold"/>
                                        <p:tgtEl>
                                          <p:spTgt spid="40"/>
                                        </p:tgtEl>
                                        <p:attrNameLst>
                                          <p:attrName>ppt_y</p:attrName>
                                        </p:attrNameLst>
                                      </p:cBhvr>
                                      <p:tavLst>
                                        <p:tav tm="0">
                                          <p:val>
                                            <p:strVal val="#ppt_y+.1"/>
                                          </p:val>
                                        </p:tav>
                                        <p:tav tm="100000">
                                          <p:val>
                                            <p:strVal val="#ppt_y"/>
                                          </p:val>
                                        </p:tav>
                                      </p:tavLst>
                                    </p:anim>
                                  </p:childTnLst>
                                </p:cTn>
                              </p:par>
                            </p:childTnLst>
                          </p:cTn>
                        </p:par>
                        <p:par>
                          <p:cTn id="32" fill="hold">
                            <p:stCondLst>
                              <p:cond delay="2500"/>
                            </p:stCondLst>
                            <p:childTnLst>
                              <p:par>
                                <p:cTn id="33" presetID="2" presetClass="entr" presetSubtype="8" fill="hold" nodeType="afterEffect">
                                  <p:stCondLst>
                                    <p:cond delay="0"/>
                                  </p:stCondLst>
                                  <p:childTnLst>
                                    <p:set>
                                      <p:cBhvr>
                                        <p:cTn id="34" dur="1" fill="hold">
                                          <p:stCondLst>
                                            <p:cond delay="0"/>
                                          </p:stCondLst>
                                        </p:cTn>
                                        <p:tgtEl>
                                          <p:spTgt spid="34"/>
                                        </p:tgtEl>
                                        <p:attrNameLst>
                                          <p:attrName>style.visibility</p:attrName>
                                        </p:attrNameLst>
                                      </p:cBhvr>
                                      <p:to>
                                        <p:strVal val="visible"/>
                                      </p:to>
                                    </p:set>
                                    <p:anim calcmode="lin" valueType="num">
                                      <p:cBhvr additive="base">
                                        <p:cTn id="35" dur="500" fill="hold"/>
                                        <p:tgtEl>
                                          <p:spTgt spid="34"/>
                                        </p:tgtEl>
                                        <p:attrNameLst>
                                          <p:attrName>ppt_x</p:attrName>
                                        </p:attrNameLst>
                                      </p:cBhvr>
                                      <p:tavLst>
                                        <p:tav tm="0">
                                          <p:val>
                                            <p:strVal val="0-#ppt_w/2"/>
                                          </p:val>
                                        </p:tav>
                                        <p:tav tm="100000">
                                          <p:val>
                                            <p:strVal val="#ppt_x"/>
                                          </p:val>
                                        </p:tav>
                                      </p:tavLst>
                                    </p:anim>
                                    <p:anim calcmode="lin" valueType="num">
                                      <p:cBhvr additive="base">
                                        <p:cTn id="36" dur="500" fill="hold"/>
                                        <p:tgtEl>
                                          <p:spTgt spid="34"/>
                                        </p:tgtEl>
                                        <p:attrNameLst>
                                          <p:attrName>ppt_y</p:attrName>
                                        </p:attrNameLst>
                                      </p:cBhvr>
                                      <p:tavLst>
                                        <p:tav tm="0">
                                          <p:val>
                                            <p:strVal val="#ppt_y"/>
                                          </p:val>
                                        </p:tav>
                                        <p:tav tm="100000">
                                          <p:val>
                                            <p:strVal val="#ppt_y"/>
                                          </p:val>
                                        </p:tav>
                                      </p:tavLst>
                                    </p:anim>
                                  </p:childTnLst>
                                </p:cTn>
                              </p:par>
                              <p:par>
                                <p:cTn id="37" presetID="2" presetClass="entr" presetSubtype="2" fill="hold" nodeType="withEffect">
                                  <p:stCondLst>
                                    <p:cond delay="0"/>
                                  </p:stCondLst>
                                  <p:childTnLst>
                                    <p:set>
                                      <p:cBhvr>
                                        <p:cTn id="38" dur="1" fill="hold">
                                          <p:stCondLst>
                                            <p:cond delay="0"/>
                                          </p:stCondLst>
                                        </p:cTn>
                                        <p:tgtEl>
                                          <p:spTgt spid="37"/>
                                        </p:tgtEl>
                                        <p:attrNameLst>
                                          <p:attrName>style.visibility</p:attrName>
                                        </p:attrNameLst>
                                      </p:cBhvr>
                                      <p:to>
                                        <p:strVal val="visible"/>
                                      </p:to>
                                    </p:set>
                                    <p:anim calcmode="lin" valueType="num">
                                      <p:cBhvr additive="base">
                                        <p:cTn id="39" dur="500" fill="hold"/>
                                        <p:tgtEl>
                                          <p:spTgt spid="37"/>
                                        </p:tgtEl>
                                        <p:attrNameLst>
                                          <p:attrName>ppt_x</p:attrName>
                                        </p:attrNameLst>
                                      </p:cBhvr>
                                      <p:tavLst>
                                        <p:tav tm="0">
                                          <p:val>
                                            <p:strVal val="1+#ppt_w/2"/>
                                          </p:val>
                                        </p:tav>
                                        <p:tav tm="100000">
                                          <p:val>
                                            <p:strVal val="#ppt_x"/>
                                          </p:val>
                                        </p:tav>
                                      </p:tavLst>
                                    </p:anim>
                                    <p:anim calcmode="lin" valueType="num">
                                      <p:cBhvr additive="base">
                                        <p:cTn id="40" dur="500" fill="hold"/>
                                        <p:tgtEl>
                                          <p:spTgt spid="37"/>
                                        </p:tgtEl>
                                        <p:attrNameLst>
                                          <p:attrName>ppt_y</p:attrName>
                                        </p:attrNameLst>
                                      </p:cBhvr>
                                      <p:tavLst>
                                        <p:tav tm="0">
                                          <p:val>
                                            <p:strVal val="#ppt_y"/>
                                          </p:val>
                                        </p:tav>
                                        <p:tav tm="100000">
                                          <p:val>
                                            <p:strVal val="#ppt_y"/>
                                          </p:val>
                                        </p:tav>
                                      </p:tavLst>
                                    </p:anim>
                                  </p:childTnLst>
                                </p:cTn>
                              </p:par>
                            </p:childTnLst>
                          </p:cTn>
                        </p:par>
                        <p:par>
                          <p:cTn id="41" fill="hold">
                            <p:stCondLst>
                              <p:cond delay="3000"/>
                            </p:stCondLst>
                            <p:childTnLst>
                              <p:par>
                                <p:cTn id="42" presetID="22" presetClass="entr" presetSubtype="1" fill="hold" grpId="0" nodeType="afterEffect">
                                  <p:stCondLst>
                                    <p:cond delay="0"/>
                                  </p:stCondLst>
                                  <p:childTnLst>
                                    <p:set>
                                      <p:cBhvr>
                                        <p:cTn id="43" dur="1" fill="hold">
                                          <p:stCondLst>
                                            <p:cond delay="0"/>
                                          </p:stCondLst>
                                        </p:cTn>
                                        <p:tgtEl>
                                          <p:spTgt spid="7"/>
                                        </p:tgtEl>
                                        <p:attrNameLst>
                                          <p:attrName>style.visibility</p:attrName>
                                        </p:attrNameLst>
                                      </p:cBhvr>
                                      <p:to>
                                        <p:strVal val="visible"/>
                                      </p:to>
                                    </p:set>
                                    <p:animEffect transition="in" filter="wipe(up)">
                                      <p:cBhvr>
                                        <p:cTn id="44" dur="500"/>
                                        <p:tgtEl>
                                          <p:spTgt spid="7"/>
                                        </p:tgtEl>
                                      </p:cBhvr>
                                    </p:animEffect>
                                  </p:childTnLst>
                                </p:cTn>
                              </p:par>
                            </p:childTnLst>
                          </p:cTn>
                        </p:par>
                        <p:par>
                          <p:cTn id="45" fill="hold">
                            <p:stCondLst>
                              <p:cond delay="3500"/>
                            </p:stCondLst>
                            <p:childTnLst>
                              <p:par>
                                <p:cTn id="46" presetID="22" presetClass="entr" presetSubtype="1" fill="hold" nodeType="afterEffect">
                                  <p:stCondLst>
                                    <p:cond delay="0"/>
                                  </p:stCondLst>
                                  <p:childTnLst>
                                    <p:set>
                                      <p:cBhvr>
                                        <p:cTn id="47" dur="1" fill="hold">
                                          <p:stCondLst>
                                            <p:cond delay="0"/>
                                          </p:stCondLst>
                                        </p:cTn>
                                        <p:tgtEl>
                                          <p:spTgt spid="8"/>
                                        </p:tgtEl>
                                        <p:attrNameLst>
                                          <p:attrName>style.visibility</p:attrName>
                                        </p:attrNameLst>
                                      </p:cBhvr>
                                      <p:to>
                                        <p:strVal val="visible"/>
                                      </p:to>
                                    </p:set>
                                    <p:animEffect transition="in" filter="wipe(up)">
                                      <p:cBhvr>
                                        <p:cTn id="48" dur="500"/>
                                        <p:tgtEl>
                                          <p:spTgt spid="8"/>
                                        </p:tgtEl>
                                      </p:cBhvr>
                                    </p:animEffect>
                                  </p:childTnLst>
                                </p:cTn>
                              </p:par>
                            </p:childTnLst>
                          </p:cTn>
                        </p:par>
                        <p:par>
                          <p:cTn id="49" fill="hold">
                            <p:stCondLst>
                              <p:cond delay="4000"/>
                            </p:stCondLst>
                            <p:childTnLst>
                              <p:par>
                                <p:cTn id="50" presetID="42" presetClass="entr" presetSubtype="0" fill="hold" nodeType="afterEffect">
                                  <p:stCondLst>
                                    <p:cond delay="0"/>
                                  </p:stCondLst>
                                  <p:childTnLst>
                                    <p:set>
                                      <p:cBhvr>
                                        <p:cTn id="51" dur="1" fill="hold">
                                          <p:stCondLst>
                                            <p:cond delay="0"/>
                                          </p:stCondLst>
                                        </p:cTn>
                                        <p:tgtEl>
                                          <p:spTgt spid="43"/>
                                        </p:tgtEl>
                                        <p:attrNameLst>
                                          <p:attrName>style.visibility</p:attrName>
                                        </p:attrNameLst>
                                      </p:cBhvr>
                                      <p:to>
                                        <p:strVal val="visible"/>
                                      </p:to>
                                    </p:set>
                                    <p:animEffect transition="in" filter="fade">
                                      <p:cBhvr>
                                        <p:cTn id="52" dur="500"/>
                                        <p:tgtEl>
                                          <p:spTgt spid="43"/>
                                        </p:tgtEl>
                                      </p:cBhvr>
                                    </p:animEffect>
                                    <p:anim calcmode="lin" valueType="num">
                                      <p:cBhvr>
                                        <p:cTn id="53" dur="500" fill="hold"/>
                                        <p:tgtEl>
                                          <p:spTgt spid="43"/>
                                        </p:tgtEl>
                                        <p:attrNameLst>
                                          <p:attrName>ppt_x</p:attrName>
                                        </p:attrNameLst>
                                      </p:cBhvr>
                                      <p:tavLst>
                                        <p:tav tm="0">
                                          <p:val>
                                            <p:strVal val="#ppt_x"/>
                                          </p:val>
                                        </p:tav>
                                        <p:tav tm="100000">
                                          <p:val>
                                            <p:strVal val="#ppt_x"/>
                                          </p:val>
                                        </p:tav>
                                      </p:tavLst>
                                    </p:anim>
                                    <p:anim calcmode="lin" valueType="num">
                                      <p:cBhvr>
                                        <p:cTn id="54" dur="500" fill="hold"/>
                                        <p:tgtEl>
                                          <p:spTgt spid="43"/>
                                        </p:tgtEl>
                                        <p:attrNameLst>
                                          <p:attrName>ppt_y</p:attrName>
                                        </p:attrNameLst>
                                      </p:cBhvr>
                                      <p:tavLst>
                                        <p:tav tm="0">
                                          <p:val>
                                            <p:strVal val="#ppt_y+.1"/>
                                          </p:val>
                                        </p:tav>
                                        <p:tav tm="100000">
                                          <p:val>
                                            <p:strVal val="#ppt_y"/>
                                          </p:val>
                                        </p:tav>
                                      </p:tavLst>
                                    </p:anim>
                                  </p:childTnLst>
                                </p:cTn>
                              </p:par>
                              <p:par>
                                <p:cTn id="55" presetID="42" presetClass="entr" presetSubtype="0" fill="hold" nodeType="withEffect">
                                  <p:stCondLst>
                                    <p:cond delay="100"/>
                                  </p:stCondLst>
                                  <p:childTnLst>
                                    <p:set>
                                      <p:cBhvr>
                                        <p:cTn id="56" dur="1" fill="hold">
                                          <p:stCondLst>
                                            <p:cond delay="0"/>
                                          </p:stCondLst>
                                        </p:cTn>
                                        <p:tgtEl>
                                          <p:spTgt spid="46"/>
                                        </p:tgtEl>
                                        <p:attrNameLst>
                                          <p:attrName>style.visibility</p:attrName>
                                        </p:attrNameLst>
                                      </p:cBhvr>
                                      <p:to>
                                        <p:strVal val="visible"/>
                                      </p:to>
                                    </p:set>
                                    <p:animEffect transition="in" filter="fade">
                                      <p:cBhvr>
                                        <p:cTn id="57" dur="500"/>
                                        <p:tgtEl>
                                          <p:spTgt spid="46"/>
                                        </p:tgtEl>
                                      </p:cBhvr>
                                    </p:animEffect>
                                    <p:anim calcmode="lin" valueType="num">
                                      <p:cBhvr>
                                        <p:cTn id="58" dur="500" fill="hold"/>
                                        <p:tgtEl>
                                          <p:spTgt spid="46"/>
                                        </p:tgtEl>
                                        <p:attrNameLst>
                                          <p:attrName>ppt_x</p:attrName>
                                        </p:attrNameLst>
                                      </p:cBhvr>
                                      <p:tavLst>
                                        <p:tav tm="0">
                                          <p:val>
                                            <p:strVal val="#ppt_x"/>
                                          </p:val>
                                        </p:tav>
                                        <p:tav tm="100000">
                                          <p:val>
                                            <p:strVal val="#ppt_x"/>
                                          </p:val>
                                        </p:tav>
                                      </p:tavLst>
                                    </p:anim>
                                    <p:anim calcmode="lin" valueType="num">
                                      <p:cBhvr>
                                        <p:cTn id="59" dur="500" fill="hold"/>
                                        <p:tgtEl>
                                          <p:spTgt spid="46"/>
                                        </p:tgtEl>
                                        <p:attrNameLst>
                                          <p:attrName>ppt_y</p:attrName>
                                        </p:attrNameLst>
                                      </p:cBhvr>
                                      <p:tavLst>
                                        <p:tav tm="0">
                                          <p:val>
                                            <p:strVal val="#ppt_y+.1"/>
                                          </p:val>
                                        </p:tav>
                                        <p:tav tm="100000">
                                          <p:val>
                                            <p:strVal val="#ppt_y"/>
                                          </p:val>
                                        </p:tav>
                                      </p:tavLst>
                                    </p:anim>
                                  </p:childTnLst>
                                </p:cTn>
                              </p:par>
                              <p:par>
                                <p:cTn id="60" presetID="42" presetClass="entr" presetSubtype="0" fill="hold" nodeType="withEffect">
                                  <p:stCondLst>
                                    <p:cond delay="200"/>
                                  </p:stCondLst>
                                  <p:childTnLst>
                                    <p:set>
                                      <p:cBhvr>
                                        <p:cTn id="61" dur="1" fill="hold">
                                          <p:stCondLst>
                                            <p:cond delay="0"/>
                                          </p:stCondLst>
                                        </p:cTn>
                                        <p:tgtEl>
                                          <p:spTgt spid="49"/>
                                        </p:tgtEl>
                                        <p:attrNameLst>
                                          <p:attrName>style.visibility</p:attrName>
                                        </p:attrNameLst>
                                      </p:cBhvr>
                                      <p:to>
                                        <p:strVal val="visible"/>
                                      </p:to>
                                    </p:set>
                                    <p:animEffect transition="in" filter="fade">
                                      <p:cBhvr>
                                        <p:cTn id="62" dur="500"/>
                                        <p:tgtEl>
                                          <p:spTgt spid="49"/>
                                        </p:tgtEl>
                                      </p:cBhvr>
                                    </p:animEffect>
                                    <p:anim calcmode="lin" valueType="num">
                                      <p:cBhvr>
                                        <p:cTn id="63" dur="500" fill="hold"/>
                                        <p:tgtEl>
                                          <p:spTgt spid="49"/>
                                        </p:tgtEl>
                                        <p:attrNameLst>
                                          <p:attrName>ppt_x</p:attrName>
                                        </p:attrNameLst>
                                      </p:cBhvr>
                                      <p:tavLst>
                                        <p:tav tm="0">
                                          <p:val>
                                            <p:strVal val="#ppt_x"/>
                                          </p:val>
                                        </p:tav>
                                        <p:tav tm="100000">
                                          <p:val>
                                            <p:strVal val="#ppt_x"/>
                                          </p:val>
                                        </p:tav>
                                      </p:tavLst>
                                    </p:anim>
                                    <p:anim calcmode="lin" valueType="num">
                                      <p:cBhvr>
                                        <p:cTn id="64" dur="500" fill="hold"/>
                                        <p:tgtEl>
                                          <p:spTgt spid="49"/>
                                        </p:tgtEl>
                                        <p:attrNameLst>
                                          <p:attrName>ppt_y</p:attrName>
                                        </p:attrNameLst>
                                      </p:cBhvr>
                                      <p:tavLst>
                                        <p:tav tm="0">
                                          <p:val>
                                            <p:strVal val="#ppt_y+.1"/>
                                          </p:val>
                                        </p:tav>
                                        <p:tav tm="100000">
                                          <p:val>
                                            <p:strVal val="#ppt_y"/>
                                          </p:val>
                                        </p:tav>
                                      </p:tavLst>
                                    </p:anim>
                                  </p:childTnLst>
                                </p:cTn>
                              </p:par>
                            </p:childTnLst>
                          </p:cTn>
                        </p:par>
                        <p:par>
                          <p:cTn id="65" fill="hold">
                            <p:stCondLst>
                              <p:cond delay="4500"/>
                            </p:stCondLst>
                            <p:childTnLst>
                              <p:par>
                                <p:cTn id="66" presetID="42" presetClass="entr" presetSubtype="0" fill="hold" nodeType="afterEffect">
                                  <p:stCondLst>
                                    <p:cond delay="0"/>
                                  </p:stCondLst>
                                  <p:childTnLst>
                                    <p:set>
                                      <p:cBhvr>
                                        <p:cTn id="67" dur="1" fill="hold">
                                          <p:stCondLst>
                                            <p:cond delay="0"/>
                                          </p:stCondLst>
                                        </p:cTn>
                                        <p:tgtEl>
                                          <p:spTgt spid="52"/>
                                        </p:tgtEl>
                                        <p:attrNameLst>
                                          <p:attrName>style.visibility</p:attrName>
                                        </p:attrNameLst>
                                      </p:cBhvr>
                                      <p:to>
                                        <p:strVal val="visible"/>
                                      </p:to>
                                    </p:set>
                                    <p:animEffect transition="in" filter="fade">
                                      <p:cBhvr>
                                        <p:cTn id="68" dur="400"/>
                                        <p:tgtEl>
                                          <p:spTgt spid="52"/>
                                        </p:tgtEl>
                                      </p:cBhvr>
                                    </p:animEffect>
                                    <p:anim calcmode="lin" valueType="num">
                                      <p:cBhvr>
                                        <p:cTn id="69" dur="400" fill="hold"/>
                                        <p:tgtEl>
                                          <p:spTgt spid="52"/>
                                        </p:tgtEl>
                                        <p:attrNameLst>
                                          <p:attrName>ppt_x</p:attrName>
                                        </p:attrNameLst>
                                      </p:cBhvr>
                                      <p:tavLst>
                                        <p:tav tm="0">
                                          <p:val>
                                            <p:strVal val="#ppt_x"/>
                                          </p:val>
                                        </p:tav>
                                        <p:tav tm="100000">
                                          <p:val>
                                            <p:strVal val="#ppt_x"/>
                                          </p:val>
                                        </p:tav>
                                      </p:tavLst>
                                    </p:anim>
                                    <p:anim calcmode="lin" valueType="num">
                                      <p:cBhvr>
                                        <p:cTn id="70" dur="400" fill="hold"/>
                                        <p:tgtEl>
                                          <p:spTgt spid="52"/>
                                        </p:tgtEl>
                                        <p:attrNameLst>
                                          <p:attrName>ppt_y</p:attrName>
                                        </p:attrNameLst>
                                      </p:cBhvr>
                                      <p:tavLst>
                                        <p:tav tm="0">
                                          <p:val>
                                            <p:strVal val="#ppt_y+.1"/>
                                          </p:val>
                                        </p:tav>
                                        <p:tav tm="100000">
                                          <p:val>
                                            <p:strVal val="#ppt_y"/>
                                          </p:val>
                                        </p:tav>
                                      </p:tavLst>
                                    </p:anim>
                                  </p:childTnLst>
                                </p:cTn>
                              </p:par>
                              <p:par>
                                <p:cTn id="71" presetID="42" presetClass="entr" presetSubtype="0" fill="hold" nodeType="withEffect">
                                  <p:stCondLst>
                                    <p:cond delay="100"/>
                                  </p:stCondLst>
                                  <p:childTnLst>
                                    <p:set>
                                      <p:cBhvr>
                                        <p:cTn id="72" dur="1" fill="hold">
                                          <p:stCondLst>
                                            <p:cond delay="0"/>
                                          </p:stCondLst>
                                        </p:cTn>
                                        <p:tgtEl>
                                          <p:spTgt spid="56"/>
                                        </p:tgtEl>
                                        <p:attrNameLst>
                                          <p:attrName>style.visibility</p:attrName>
                                        </p:attrNameLst>
                                      </p:cBhvr>
                                      <p:to>
                                        <p:strVal val="visible"/>
                                      </p:to>
                                    </p:set>
                                    <p:animEffect transition="in" filter="fade">
                                      <p:cBhvr>
                                        <p:cTn id="73" dur="400"/>
                                        <p:tgtEl>
                                          <p:spTgt spid="56"/>
                                        </p:tgtEl>
                                      </p:cBhvr>
                                    </p:animEffect>
                                    <p:anim calcmode="lin" valueType="num">
                                      <p:cBhvr>
                                        <p:cTn id="74" dur="400" fill="hold"/>
                                        <p:tgtEl>
                                          <p:spTgt spid="56"/>
                                        </p:tgtEl>
                                        <p:attrNameLst>
                                          <p:attrName>ppt_x</p:attrName>
                                        </p:attrNameLst>
                                      </p:cBhvr>
                                      <p:tavLst>
                                        <p:tav tm="0">
                                          <p:val>
                                            <p:strVal val="#ppt_x"/>
                                          </p:val>
                                        </p:tav>
                                        <p:tav tm="100000">
                                          <p:val>
                                            <p:strVal val="#ppt_x"/>
                                          </p:val>
                                        </p:tav>
                                      </p:tavLst>
                                    </p:anim>
                                    <p:anim calcmode="lin" valueType="num">
                                      <p:cBhvr>
                                        <p:cTn id="75" dur="400" fill="hold"/>
                                        <p:tgtEl>
                                          <p:spTgt spid="56"/>
                                        </p:tgtEl>
                                        <p:attrNameLst>
                                          <p:attrName>ppt_y</p:attrName>
                                        </p:attrNameLst>
                                      </p:cBhvr>
                                      <p:tavLst>
                                        <p:tav tm="0">
                                          <p:val>
                                            <p:strVal val="#ppt_y+.1"/>
                                          </p:val>
                                        </p:tav>
                                        <p:tav tm="100000">
                                          <p:val>
                                            <p:strVal val="#ppt_y"/>
                                          </p:val>
                                        </p:tav>
                                      </p:tavLst>
                                    </p:anim>
                                  </p:childTnLst>
                                </p:cTn>
                              </p:par>
                              <p:par>
                                <p:cTn id="76" presetID="42" presetClass="entr" presetSubtype="0" fill="hold" nodeType="withEffect">
                                  <p:stCondLst>
                                    <p:cond delay="200"/>
                                  </p:stCondLst>
                                  <p:childTnLst>
                                    <p:set>
                                      <p:cBhvr>
                                        <p:cTn id="77" dur="1" fill="hold">
                                          <p:stCondLst>
                                            <p:cond delay="0"/>
                                          </p:stCondLst>
                                        </p:cTn>
                                        <p:tgtEl>
                                          <p:spTgt spid="59"/>
                                        </p:tgtEl>
                                        <p:attrNameLst>
                                          <p:attrName>style.visibility</p:attrName>
                                        </p:attrNameLst>
                                      </p:cBhvr>
                                      <p:to>
                                        <p:strVal val="visible"/>
                                      </p:to>
                                    </p:set>
                                    <p:animEffect transition="in" filter="fade">
                                      <p:cBhvr>
                                        <p:cTn id="78" dur="400"/>
                                        <p:tgtEl>
                                          <p:spTgt spid="59"/>
                                        </p:tgtEl>
                                      </p:cBhvr>
                                    </p:animEffect>
                                    <p:anim calcmode="lin" valueType="num">
                                      <p:cBhvr>
                                        <p:cTn id="79" dur="400" fill="hold"/>
                                        <p:tgtEl>
                                          <p:spTgt spid="59"/>
                                        </p:tgtEl>
                                        <p:attrNameLst>
                                          <p:attrName>ppt_x</p:attrName>
                                        </p:attrNameLst>
                                      </p:cBhvr>
                                      <p:tavLst>
                                        <p:tav tm="0">
                                          <p:val>
                                            <p:strVal val="#ppt_x"/>
                                          </p:val>
                                        </p:tav>
                                        <p:tav tm="100000">
                                          <p:val>
                                            <p:strVal val="#ppt_x"/>
                                          </p:val>
                                        </p:tav>
                                      </p:tavLst>
                                    </p:anim>
                                    <p:anim calcmode="lin" valueType="num">
                                      <p:cBhvr>
                                        <p:cTn id="80" dur="400" fill="hold"/>
                                        <p:tgtEl>
                                          <p:spTgt spid="59"/>
                                        </p:tgtEl>
                                        <p:attrNameLst>
                                          <p:attrName>ppt_y</p:attrName>
                                        </p:attrNameLst>
                                      </p:cBhvr>
                                      <p:tavLst>
                                        <p:tav tm="0">
                                          <p:val>
                                            <p:strVal val="#ppt_y+.1"/>
                                          </p:val>
                                        </p:tav>
                                        <p:tav tm="100000">
                                          <p:val>
                                            <p:strVal val="#ppt_y"/>
                                          </p:val>
                                        </p:tav>
                                      </p:tavLst>
                                    </p:anim>
                                  </p:childTnLst>
                                </p:cTn>
                              </p:par>
                              <p:par>
                                <p:cTn id="81" presetID="42" presetClass="entr" presetSubtype="0" fill="hold" nodeType="withEffect">
                                  <p:stCondLst>
                                    <p:cond delay="300"/>
                                  </p:stCondLst>
                                  <p:childTnLst>
                                    <p:set>
                                      <p:cBhvr>
                                        <p:cTn id="82" dur="1" fill="hold">
                                          <p:stCondLst>
                                            <p:cond delay="0"/>
                                          </p:stCondLst>
                                        </p:cTn>
                                        <p:tgtEl>
                                          <p:spTgt spid="62"/>
                                        </p:tgtEl>
                                        <p:attrNameLst>
                                          <p:attrName>style.visibility</p:attrName>
                                        </p:attrNameLst>
                                      </p:cBhvr>
                                      <p:to>
                                        <p:strVal val="visible"/>
                                      </p:to>
                                    </p:set>
                                    <p:animEffect transition="in" filter="fade">
                                      <p:cBhvr>
                                        <p:cTn id="83" dur="400"/>
                                        <p:tgtEl>
                                          <p:spTgt spid="62"/>
                                        </p:tgtEl>
                                      </p:cBhvr>
                                    </p:animEffect>
                                    <p:anim calcmode="lin" valueType="num">
                                      <p:cBhvr>
                                        <p:cTn id="84" dur="400" fill="hold"/>
                                        <p:tgtEl>
                                          <p:spTgt spid="62"/>
                                        </p:tgtEl>
                                        <p:attrNameLst>
                                          <p:attrName>ppt_x</p:attrName>
                                        </p:attrNameLst>
                                      </p:cBhvr>
                                      <p:tavLst>
                                        <p:tav tm="0">
                                          <p:val>
                                            <p:strVal val="#ppt_x"/>
                                          </p:val>
                                        </p:tav>
                                        <p:tav tm="100000">
                                          <p:val>
                                            <p:strVal val="#ppt_x"/>
                                          </p:val>
                                        </p:tav>
                                      </p:tavLst>
                                    </p:anim>
                                    <p:anim calcmode="lin" valueType="num">
                                      <p:cBhvr>
                                        <p:cTn id="85" dur="400" fill="hold"/>
                                        <p:tgtEl>
                                          <p:spTgt spid="62"/>
                                        </p:tgtEl>
                                        <p:attrNameLst>
                                          <p:attrName>ppt_y</p:attrName>
                                        </p:attrNameLst>
                                      </p:cBhvr>
                                      <p:tavLst>
                                        <p:tav tm="0">
                                          <p:val>
                                            <p:strVal val="#ppt_y+.1"/>
                                          </p:val>
                                        </p:tav>
                                        <p:tav tm="100000">
                                          <p:val>
                                            <p:strVal val="#ppt_y"/>
                                          </p:val>
                                        </p:tav>
                                      </p:tavLst>
                                    </p:anim>
                                  </p:childTnLst>
                                </p:cTn>
                              </p:par>
                              <p:par>
                                <p:cTn id="86" presetID="42" presetClass="entr" presetSubtype="0" fill="hold" nodeType="withEffect">
                                  <p:stCondLst>
                                    <p:cond delay="400"/>
                                  </p:stCondLst>
                                  <p:childTnLst>
                                    <p:set>
                                      <p:cBhvr>
                                        <p:cTn id="87" dur="1" fill="hold">
                                          <p:stCondLst>
                                            <p:cond delay="0"/>
                                          </p:stCondLst>
                                        </p:cTn>
                                        <p:tgtEl>
                                          <p:spTgt spid="65"/>
                                        </p:tgtEl>
                                        <p:attrNameLst>
                                          <p:attrName>style.visibility</p:attrName>
                                        </p:attrNameLst>
                                      </p:cBhvr>
                                      <p:to>
                                        <p:strVal val="visible"/>
                                      </p:to>
                                    </p:set>
                                    <p:animEffect transition="in" filter="fade">
                                      <p:cBhvr>
                                        <p:cTn id="88" dur="400"/>
                                        <p:tgtEl>
                                          <p:spTgt spid="65"/>
                                        </p:tgtEl>
                                      </p:cBhvr>
                                    </p:animEffect>
                                    <p:anim calcmode="lin" valueType="num">
                                      <p:cBhvr>
                                        <p:cTn id="89" dur="400" fill="hold"/>
                                        <p:tgtEl>
                                          <p:spTgt spid="65"/>
                                        </p:tgtEl>
                                        <p:attrNameLst>
                                          <p:attrName>ppt_x</p:attrName>
                                        </p:attrNameLst>
                                      </p:cBhvr>
                                      <p:tavLst>
                                        <p:tav tm="0">
                                          <p:val>
                                            <p:strVal val="#ppt_x"/>
                                          </p:val>
                                        </p:tav>
                                        <p:tav tm="100000">
                                          <p:val>
                                            <p:strVal val="#ppt_x"/>
                                          </p:val>
                                        </p:tav>
                                      </p:tavLst>
                                    </p:anim>
                                    <p:anim calcmode="lin" valueType="num">
                                      <p:cBhvr>
                                        <p:cTn id="90" dur="400" fill="hold"/>
                                        <p:tgtEl>
                                          <p:spTgt spid="65"/>
                                        </p:tgtEl>
                                        <p:attrNameLst>
                                          <p:attrName>ppt_y</p:attrName>
                                        </p:attrNameLst>
                                      </p:cBhvr>
                                      <p:tavLst>
                                        <p:tav tm="0">
                                          <p:val>
                                            <p:strVal val="#ppt_y+.1"/>
                                          </p:val>
                                        </p:tav>
                                        <p:tav tm="100000">
                                          <p:val>
                                            <p:strVal val="#ppt_y"/>
                                          </p:val>
                                        </p:tav>
                                      </p:tavLst>
                                    </p:anim>
                                  </p:childTnLst>
                                </p:cTn>
                              </p:par>
                            </p:childTnLst>
                          </p:cTn>
                        </p:par>
                        <p:par>
                          <p:cTn id="91" fill="hold">
                            <p:stCondLst>
                              <p:cond delay="5000"/>
                            </p:stCondLst>
                            <p:childTnLst>
                              <p:par>
                                <p:cTn id="92" presetID="22" presetClass="entr" presetSubtype="1" fill="hold" nodeType="afterEffect">
                                  <p:stCondLst>
                                    <p:cond delay="0"/>
                                  </p:stCondLst>
                                  <p:childTnLst>
                                    <p:set>
                                      <p:cBhvr>
                                        <p:cTn id="93" dur="1" fill="hold">
                                          <p:stCondLst>
                                            <p:cond delay="0"/>
                                          </p:stCondLst>
                                        </p:cTn>
                                        <p:tgtEl>
                                          <p:spTgt spid="16"/>
                                        </p:tgtEl>
                                        <p:attrNameLst>
                                          <p:attrName>style.visibility</p:attrName>
                                        </p:attrNameLst>
                                      </p:cBhvr>
                                      <p:to>
                                        <p:strVal val="visible"/>
                                      </p:to>
                                    </p:set>
                                    <p:animEffect transition="in" filter="wipe(up)">
                                      <p:cBhvr>
                                        <p:cTn id="94" dur="500"/>
                                        <p:tgtEl>
                                          <p:spTgt spid="16"/>
                                        </p:tgtEl>
                                      </p:cBhvr>
                                    </p:animEffect>
                                  </p:childTnLst>
                                </p:cTn>
                              </p:par>
                            </p:childTnLst>
                          </p:cTn>
                        </p:par>
                        <p:par>
                          <p:cTn id="95" fill="hold">
                            <p:stCondLst>
                              <p:cond delay="5500"/>
                            </p:stCondLst>
                            <p:childTnLst>
                              <p:par>
                                <p:cTn id="96" presetID="42" presetClass="entr" presetSubtype="0" fill="hold" nodeType="afterEffect">
                                  <p:stCondLst>
                                    <p:cond delay="0"/>
                                  </p:stCondLst>
                                  <p:childTnLst>
                                    <p:set>
                                      <p:cBhvr>
                                        <p:cTn id="97" dur="1" fill="hold">
                                          <p:stCondLst>
                                            <p:cond delay="0"/>
                                          </p:stCondLst>
                                        </p:cTn>
                                        <p:tgtEl>
                                          <p:spTgt spid="68"/>
                                        </p:tgtEl>
                                        <p:attrNameLst>
                                          <p:attrName>style.visibility</p:attrName>
                                        </p:attrNameLst>
                                      </p:cBhvr>
                                      <p:to>
                                        <p:strVal val="visible"/>
                                      </p:to>
                                    </p:set>
                                    <p:animEffect transition="in" filter="fade">
                                      <p:cBhvr>
                                        <p:cTn id="98" dur="400"/>
                                        <p:tgtEl>
                                          <p:spTgt spid="68"/>
                                        </p:tgtEl>
                                      </p:cBhvr>
                                    </p:animEffect>
                                    <p:anim calcmode="lin" valueType="num">
                                      <p:cBhvr>
                                        <p:cTn id="99" dur="400" fill="hold"/>
                                        <p:tgtEl>
                                          <p:spTgt spid="68"/>
                                        </p:tgtEl>
                                        <p:attrNameLst>
                                          <p:attrName>ppt_x</p:attrName>
                                        </p:attrNameLst>
                                      </p:cBhvr>
                                      <p:tavLst>
                                        <p:tav tm="0">
                                          <p:val>
                                            <p:strVal val="#ppt_x"/>
                                          </p:val>
                                        </p:tav>
                                        <p:tav tm="100000">
                                          <p:val>
                                            <p:strVal val="#ppt_x"/>
                                          </p:val>
                                        </p:tav>
                                      </p:tavLst>
                                    </p:anim>
                                    <p:anim calcmode="lin" valueType="num">
                                      <p:cBhvr>
                                        <p:cTn id="100" dur="400" fill="hold"/>
                                        <p:tgtEl>
                                          <p:spTgt spid="68"/>
                                        </p:tgtEl>
                                        <p:attrNameLst>
                                          <p:attrName>ppt_y</p:attrName>
                                        </p:attrNameLst>
                                      </p:cBhvr>
                                      <p:tavLst>
                                        <p:tav tm="0">
                                          <p:val>
                                            <p:strVal val="#ppt_y+.1"/>
                                          </p:val>
                                        </p:tav>
                                        <p:tav tm="100000">
                                          <p:val>
                                            <p:strVal val="#ppt_y"/>
                                          </p:val>
                                        </p:tav>
                                      </p:tavLst>
                                    </p:anim>
                                  </p:childTnLst>
                                </p:cTn>
                              </p:par>
                              <p:par>
                                <p:cTn id="101" presetID="42" presetClass="entr" presetSubtype="0" fill="hold" nodeType="withEffect">
                                  <p:stCondLst>
                                    <p:cond delay="0"/>
                                  </p:stCondLst>
                                  <p:childTnLst>
                                    <p:set>
                                      <p:cBhvr>
                                        <p:cTn id="102" dur="1" fill="hold">
                                          <p:stCondLst>
                                            <p:cond delay="0"/>
                                          </p:stCondLst>
                                        </p:cTn>
                                        <p:tgtEl>
                                          <p:spTgt spid="71"/>
                                        </p:tgtEl>
                                        <p:attrNameLst>
                                          <p:attrName>style.visibility</p:attrName>
                                        </p:attrNameLst>
                                      </p:cBhvr>
                                      <p:to>
                                        <p:strVal val="visible"/>
                                      </p:to>
                                    </p:set>
                                    <p:animEffect transition="in" filter="fade">
                                      <p:cBhvr>
                                        <p:cTn id="103" dur="400"/>
                                        <p:tgtEl>
                                          <p:spTgt spid="71"/>
                                        </p:tgtEl>
                                      </p:cBhvr>
                                    </p:animEffect>
                                    <p:anim calcmode="lin" valueType="num">
                                      <p:cBhvr>
                                        <p:cTn id="104" dur="400" fill="hold"/>
                                        <p:tgtEl>
                                          <p:spTgt spid="71"/>
                                        </p:tgtEl>
                                        <p:attrNameLst>
                                          <p:attrName>ppt_x</p:attrName>
                                        </p:attrNameLst>
                                      </p:cBhvr>
                                      <p:tavLst>
                                        <p:tav tm="0">
                                          <p:val>
                                            <p:strVal val="#ppt_x"/>
                                          </p:val>
                                        </p:tav>
                                        <p:tav tm="100000">
                                          <p:val>
                                            <p:strVal val="#ppt_x"/>
                                          </p:val>
                                        </p:tav>
                                      </p:tavLst>
                                    </p:anim>
                                    <p:anim calcmode="lin" valueType="num">
                                      <p:cBhvr>
                                        <p:cTn id="105" dur="400" fill="hold"/>
                                        <p:tgtEl>
                                          <p:spTgt spid="71"/>
                                        </p:tgtEl>
                                        <p:attrNameLst>
                                          <p:attrName>ppt_y</p:attrName>
                                        </p:attrNameLst>
                                      </p:cBhvr>
                                      <p:tavLst>
                                        <p:tav tm="0">
                                          <p:val>
                                            <p:strVal val="#ppt_y+.1"/>
                                          </p:val>
                                        </p:tav>
                                        <p:tav tm="100000">
                                          <p:val>
                                            <p:strVal val="#ppt_y"/>
                                          </p:val>
                                        </p:tav>
                                      </p:tavLst>
                                    </p:anim>
                                  </p:childTnLst>
                                </p:cTn>
                              </p:par>
                            </p:childTnLst>
                          </p:cTn>
                        </p:par>
                        <p:par>
                          <p:cTn id="106" fill="hold">
                            <p:stCondLst>
                              <p:cond delay="6000"/>
                            </p:stCondLst>
                            <p:childTnLst>
                              <p:par>
                                <p:cTn id="107" presetID="22" presetClass="entr" presetSubtype="1" fill="hold" nodeType="afterEffect">
                                  <p:stCondLst>
                                    <p:cond delay="0"/>
                                  </p:stCondLst>
                                  <p:childTnLst>
                                    <p:set>
                                      <p:cBhvr>
                                        <p:cTn id="108" dur="1" fill="hold">
                                          <p:stCondLst>
                                            <p:cond delay="0"/>
                                          </p:stCondLst>
                                        </p:cTn>
                                        <p:tgtEl>
                                          <p:spTgt spid="25"/>
                                        </p:tgtEl>
                                        <p:attrNameLst>
                                          <p:attrName>style.visibility</p:attrName>
                                        </p:attrNameLst>
                                      </p:cBhvr>
                                      <p:to>
                                        <p:strVal val="visible"/>
                                      </p:to>
                                    </p:set>
                                    <p:animEffect transition="in" filter="wipe(up)">
                                      <p:cBhvr>
                                        <p:cTn id="109" dur="500"/>
                                        <p:tgtEl>
                                          <p:spTgt spid="25"/>
                                        </p:tgtEl>
                                      </p:cBhvr>
                                    </p:animEffect>
                                  </p:childTnLst>
                                </p:cTn>
                              </p:par>
                            </p:childTnLst>
                          </p:cTn>
                        </p:par>
                        <p:par>
                          <p:cTn id="110" fill="hold">
                            <p:stCondLst>
                              <p:cond delay="6500"/>
                            </p:stCondLst>
                            <p:childTnLst>
                              <p:par>
                                <p:cTn id="111" presetID="42" presetClass="entr" presetSubtype="0" fill="hold" nodeType="afterEffect">
                                  <p:stCondLst>
                                    <p:cond delay="0"/>
                                  </p:stCondLst>
                                  <p:childTnLst>
                                    <p:set>
                                      <p:cBhvr>
                                        <p:cTn id="112" dur="1" fill="hold">
                                          <p:stCondLst>
                                            <p:cond delay="0"/>
                                          </p:stCondLst>
                                        </p:cTn>
                                        <p:tgtEl>
                                          <p:spTgt spid="74"/>
                                        </p:tgtEl>
                                        <p:attrNameLst>
                                          <p:attrName>style.visibility</p:attrName>
                                        </p:attrNameLst>
                                      </p:cBhvr>
                                      <p:to>
                                        <p:strVal val="visible"/>
                                      </p:to>
                                    </p:set>
                                    <p:animEffect transition="in" filter="fade">
                                      <p:cBhvr>
                                        <p:cTn id="113" dur="400"/>
                                        <p:tgtEl>
                                          <p:spTgt spid="74"/>
                                        </p:tgtEl>
                                      </p:cBhvr>
                                    </p:animEffect>
                                    <p:anim calcmode="lin" valueType="num">
                                      <p:cBhvr>
                                        <p:cTn id="114" dur="400" fill="hold"/>
                                        <p:tgtEl>
                                          <p:spTgt spid="74"/>
                                        </p:tgtEl>
                                        <p:attrNameLst>
                                          <p:attrName>ppt_x</p:attrName>
                                        </p:attrNameLst>
                                      </p:cBhvr>
                                      <p:tavLst>
                                        <p:tav tm="0">
                                          <p:val>
                                            <p:strVal val="#ppt_x"/>
                                          </p:val>
                                        </p:tav>
                                        <p:tav tm="100000">
                                          <p:val>
                                            <p:strVal val="#ppt_x"/>
                                          </p:val>
                                        </p:tav>
                                      </p:tavLst>
                                    </p:anim>
                                    <p:anim calcmode="lin" valueType="num">
                                      <p:cBhvr>
                                        <p:cTn id="115" dur="400" fill="hold"/>
                                        <p:tgtEl>
                                          <p:spTgt spid="74"/>
                                        </p:tgtEl>
                                        <p:attrNameLst>
                                          <p:attrName>ppt_y</p:attrName>
                                        </p:attrNameLst>
                                      </p:cBhvr>
                                      <p:tavLst>
                                        <p:tav tm="0">
                                          <p:val>
                                            <p:strVal val="#ppt_y+.1"/>
                                          </p:val>
                                        </p:tav>
                                        <p:tav tm="100000">
                                          <p:val>
                                            <p:strVal val="#ppt_y"/>
                                          </p:val>
                                        </p:tav>
                                      </p:tavLst>
                                    </p:anim>
                                  </p:childTnLst>
                                </p:cTn>
                              </p:par>
                              <p:par>
                                <p:cTn id="116" presetID="42" presetClass="entr" presetSubtype="0" fill="hold" nodeType="withEffect">
                                  <p:stCondLst>
                                    <p:cond delay="100"/>
                                  </p:stCondLst>
                                  <p:childTnLst>
                                    <p:set>
                                      <p:cBhvr>
                                        <p:cTn id="117" dur="1" fill="hold">
                                          <p:stCondLst>
                                            <p:cond delay="0"/>
                                          </p:stCondLst>
                                        </p:cTn>
                                        <p:tgtEl>
                                          <p:spTgt spid="77"/>
                                        </p:tgtEl>
                                        <p:attrNameLst>
                                          <p:attrName>style.visibility</p:attrName>
                                        </p:attrNameLst>
                                      </p:cBhvr>
                                      <p:to>
                                        <p:strVal val="visible"/>
                                      </p:to>
                                    </p:set>
                                    <p:animEffect transition="in" filter="fade">
                                      <p:cBhvr>
                                        <p:cTn id="118" dur="400"/>
                                        <p:tgtEl>
                                          <p:spTgt spid="77"/>
                                        </p:tgtEl>
                                      </p:cBhvr>
                                    </p:animEffect>
                                    <p:anim calcmode="lin" valueType="num">
                                      <p:cBhvr>
                                        <p:cTn id="119" dur="400" fill="hold"/>
                                        <p:tgtEl>
                                          <p:spTgt spid="77"/>
                                        </p:tgtEl>
                                        <p:attrNameLst>
                                          <p:attrName>ppt_x</p:attrName>
                                        </p:attrNameLst>
                                      </p:cBhvr>
                                      <p:tavLst>
                                        <p:tav tm="0">
                                          <p:val>
                                            <p:strVal val="#ppt_x"/>
                                          </p:val>
                                        </p:tav>
                                        <p:tav tm="100000">
                                          <p:val>
                                            <p:strVal val="#ppt_x"/>
                                          </p:val>
                                        </p:tav>
                                      </p:tavLst>
                                    </p:anim>
                                    <p:anim calcmode="lin" valueType="num">
                                      <p:cBhvr>
                                        <p:cTn id="120" dur="400" fill="hold"/>
                                        <p:tgtEl>
                                          <p:spTgt spid="77"/>
                                        </p:tgtEl>
                                        <p:attrNameLst>
                                          <p:attrName>ppt_y</p:attrName>
                                        </p:attrNameLst>
                                      </p:cBhvr>
                                      <p:tavLst>
                                        <p:tav tm="0">
                                          <p:val>
                                            <p:strVal val="#ppt_y+.1"/>
                                          </p:val>
                                        </p:tav>
                                        <p:tav tm="100000">
                                          <p:val>
                                            <p:strVal val="#ppt_y"/>
                                          </p:val>
                                        </p:tav>
                                      </p:tavLst>
                                    </p:anim>
                                  </p:childTnLst>
                                </p:cTn>
                              </p:par>
                              <p:par>
                                <p:cTn id="121" presetID="42" presetClass="entr" presetSubtype="0" fill="hold" nodeType="withEffect">
                                  <p:stCondLst>
                                    <p:cond delay="200"/>
                                  </p:stCondLst>
                                  <p:childTnLst>
                                    <p:set>
                                      <p:cBhvr>
                                        <p:cTn id="122" dur="1" fill="hold">
                                          <p:stCondLst>
                                            <p:cond delay="0"/>
                                          </p:stCondLst>
                                        </p:cTn>
                                        <p:tgtEl>
                                          <p:spTgt spid="80"/>
                                        </p:tgtEl>
                                        <p:attrNameLst>
                                          <p:attrName>style.visibility</p:attrName>
                                        </p:attrNameLst>
                                      </p:cBhvr>
                                      <p:to>
                                        <p:strVal val="visible"/>
                                      </p:to>
                                    </p:set>
                                    <p:animEffect transition="in" filter="fade">
                                      <p:cBhvr>
                                        <p:cTn id="123" dur="400"/>
                                        <p:tgtEl>
                                          <p:spTgt spid="80"/>
                                        </p:tgtEl>
                                      </p:cBhvr>
                                    </p:animEffect>
                                    <p:anim calcmode="lin" valueType="num">
                                      <p:cBhvr>
                                        <p:cTn id="124" dur="400" fill="hold"/>
                                        <p:tgtEl>
                                          <p:spTgt spid="80"/>
                                        </p:tgtEl>
                                        <p:attrNameLst>
                                          <p:attrName>ppt_x</p:attrName>
                                        </p:attrNameLst>
                                      </p:cBhvr>
                                      <p:tavLst>
                                        <p:tav tm="0">
                                          <p:val>
                                            <p:strVal val="#ppt_x"/>
                                          </p:val>
                                        </p:tav>
                                        <p:tav tm="100000">
                                          <p:val>
                                            <p:strVal val="#ppt_x"/>
                                          </p:val>
                                        </p:tav>
                                      </p:tavLst>
                                    </p:anim>
                                    <p:anim calcmode="lin" valueType="num">
                                      <p:cBhvr>
                                        <p:cTn id="125" dur="400" fill="hold"/>
                                        <p:tgtEl>
                                          <p:spTgt spid="8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30"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3"/>
          <a:stretch>
            <a:fillRect/>
          </a:stretch>
        </p:blipFill>
        <p:spPr>
          <a:xfrm>
            <a:off x="0" y="0"/>
            <a:ext cx="5013718" cy="6858000"/>
          </a:xfrm>
          <a:prstGeom prst="rect">
            <a:avLst/>
          </a:prstGeom>
        </p:spPr>
      </p:pic>
      <p:sp>
        <p:nvSpPr>
          <p:cNvPr id="7" name="TextBox 2"/>
          <p:cNvSpPr txBox="1"/>
          <p:nvPr/>
        </p:nvSpPr>
        <p:spPr>
          <a:xfrm>
            <a:off x="5578239" y="2268991"/>
            <a:ext cx="2638928" cy="707886"/>
          </a:xfrm>
          <a:prstGeom prst="rect">
            <a:avLst/>
          </a:prstGeom>
          <a:noFill/>
        </p:spPr>
        <p:txBody>
          <a:bodyPr wrap="none">
            <a:spAutoFit/>
          </a:bodyPr>
          <a:lstStyle/>
          <a:p>
            <a:pPr eaLnBrk="1" fontAlgn="auto" hangingPunct="1">
              <a:spcBef>
                <a:spcPts val="0"/>
              </a:spcBef>
              <a:spcAft>
                <a:spcPts val="0"/>
              </a:spcAft>
              <a:defRPr/>
            </a:pPr>
            <a:r>
              <a:rPr lang="zh-CN" altLang="en-US" sz="2000" b="1" spc="300" dirty="0" smtClean="0">
                <a:latin typeface="微软雅黑" panose="020B0503020204020204" pitchFamily="34" charset="-122"/>
                <a:ea typeface="微软雅黑" panose="020B0503020204020204" pitchFamily="34" charset="-122"/>
                <a:cs typeface="Open Sans" panose="020B0606030504020204" pitchFamily="34" charset="0"/>
              </a:rPr>
              <a:t>喻董事长</a:t>
            </a:r>
            <a:endParaRPr lang="en-US" altLang="zh-CN" sz="2000" b="1" spc="300" dirty="0" smtClean="0">
              <a:latin typeface="微软雅黑" panose="020B0503020204020204" pitchFamily="34" charset="-122"/>
              <a:ea typeface="微软雅黑" panose="020B0503020204020204" pitchFamily="34" charset="-122"/>
              <a:cs typeface="Open Sans" panose="020B0606030504020204" pitchFamily="34" charset="0"/>
            </a:endParaRPr>
          </a:p>
          <a:p>
            <a:pPr>
              <a:defRPr/>
            </a:pPr>
            <a:r>
              <a:rPr lang="en-US" altLang="zh-CN" sz="2000" dirty="0" smtClean="0"/>
              <a:t>YU, CHAIRMAN OF THE</a:t>
            </a:r>
            <a:endParaRPr lang="en-US" sz="2000" spc="300" dirty="0">
              <a:latin typeface="微软雅黑" panose="020B0503020204020204" pitchFamily="34" charset="-122"/>
              <a:ea typeface="微软雅黑" panose="020B0503020204020204" pitchFamily="34" charset="-122"/>
              <a:cs typeface="Open Sans" panose="020B0606030504020204" pitchFamily="34" charset="0"/>
            </a:endParaRPr>
          </a:p>
        </p:txBody>
      </p:sp>
      <p:sp>
        <p:nvSpPr>
          <p:cNvPr id="8" name="TextBox 3"/>
          <p:cNvSpPr txBox="1"/>
          <p:nvPr/>
        </p:nvSpPr>
        <p:spPr>
          <a:xfrm>
            <a:off x="6961707" y="2148440"/>
            <a:ext cx="620683" cy="307777"/>
          </a:xfrm>
          <a:prstGeom prst="rect">
            <a:avLst/>
          </a:prstGeom>
          <a:solidFill>
            <a:srgbClr val="E95283"/>
          </a:solidFill>
        </p:spPr>
        <p:txBody>
          <a:bodyPr wrap="none">
            <a:spAutoFit/>
          </a:bodyPr>
          <a:lstStyle/>
          <a:p>
            <a:pPr eaLnBrk="1" fontAlgn="auto" hangingPunct="1">
              <a:spcBef>
                <a:spcPts val="0"/>
              </a:spcBef>
              <a:spcAft>
                <a:spcPts val="0"/>
              </a:spcAft>
              <a:defRPr/>
            </a:pPr>
            <a:r>
              <a:rPr lang="zh-CN" altLang="en-US" sz="1400" b="1" spc="300" dirty="0" smtClean="0">
                <a:solidFill>
                  <a:schemeClr val="bg1"/>
                </a:solidFill>
                <a:latin typeface="黑体" panose="02010609060101010101" pitchFamily="49" charset="-122"/>
                <a:ea typeface="黑体" panose="02010609060101010101" pitchFamily="49" charset="-122"/>
                <a:cs typeface="Open Sans" panose="020B0606030504020204" pitchFamily="34" charset="0"/>
              </a:rPr>
              <a:t>总裁</a:t>
            </a:r>
            <a:endParaRPr lang="en-US" sz="1400" b="1" spc="300" dirty="0">
              <a:solidFill>
                <a:schemeClr val="bg1"/>
              </a:solidFill>
              <a:latin typeface="黑体" panose="02010609060101010101" pitchFamily="49" charset="-122"/>
              <a:ea typeface="黑体" panose="02010609060101010101" pitchFamily="49" charset="-122"/>
              <a:cs typeface="Open Sans" panose="020B0606030504020204" pitchFamily="34" charset="0"/>
            </a:endParaRPr>
          </a:p>
        </p:txBody>
      </p:sp>
      <p:sp>
        <p:nvSpPr>
          <p:cNvPr id="9" name="Rectangle 15"/>
          <p:cNvSpPr/>
          <p:nvPr/>
        </p:nvSpPr>
        <p:spPr>
          <a:xfrm>
            <a:off x="5600700" y="3429000"/>
            <a:ext cx="5285013" cy="2677656"/>
          </a:xfrm>
          <a:prstGeom prst="rect">
            <a:avLst/>
          </a:prstGeom>
        </p:spPr>
        <p:txBody>
          <a:bodyPr wrap="square">
            <a:spAutoFit/>
          </a:bodyPr>
          <a:lstStyle/>
          <a:p>
            <a:pPr algn="just"/>
            <a:r>
              <a:rPr lang="zh-CN" altLang="en-US" sz="1200" spc="600" dirty="0">
                <a:solidFill>
                  <a:schemeClr val="bg1">
                    <a:lumMod val="50000"/>
                  </a:schemeClr>
                </a:solidFill>
                <a:latin typeface="微软雅黑" panose="020B0503020204020204" pitchFamily="34" charset="-122"/>
                <a:ea typeface="微软雅黑" panose="020B0503020204020204" pitchFamily="34" charset="-122"/>
              </a:rPr>
              <a:t>岁月不居，天道酬勤。三十余载的搏击奋进，通威已成为全球最大的水产饲料生产企业及主要的畜禽饲料生产企业。在全力延伸并不断完善水产及畜禽产业链条，致力打造世界级健康安全食品供应商这一战略目标的同时，通威更自觉肩负起促进人类可持续发展的历史责任</a:t>
            </a:r>
            <a:r>
              <a:rPr lang="zh-CN" altLang="en-US" sz="1200" spc="600" dirty="0" smtClean="0">
                <a:solidFill>
                  <a:schemeClr val="bg1">
                    <a:lumMod val="50000"/>
                  </a:schemeClr>
                </a:solidFill>
                <a:latin typeface="微软雅黑" panose="020B0503020204020204" pitchFamily="34" charset="-122"/>
                <a:ea typeface="微软雅黑" panose="020B0503020204020204" pitchFamily="34" charset="-122"/>
              </a:rPr>
              <a:t>，稳步进入多晶硅及太阳能光伏产业，致力打造世界级多晶硅生产企业和世界级太阳能光伏企业。在加快主业发展的同时，通威集团积极拓展相关适度多元化领域，在宠物食品、建筑与房地产等其它产业，均保持着良好、蓬勃的发展态势。</a:t>
            </a:r>
            <a:endParaRPr lang="en-US" altLang="zh-CN" sz="1200" spc="600" dirty="0" smtClean="0">
              <a:solidFill>
                <a:schemeClr val="bg1">
                  <a:lumMod val="50000"/>
                </a:schemeClr>
              </a:solidFill>
              <a:latin typeface="微软雅黑" panose="020B0503020204020204" pitchFamily="34" charset="-122"/>
              <a:ea typeface="微软雅黑" panose="020B0503020204020204" pitchFamily="34" charset="-122"/>
            </a:endParaRPr>
          </a:p>
          <a:p>
            <a:pPr algn="just"/>
            <a:endParaRPr lang="en-US" altLang="zh-CN" sz="1200" spc="600" dirty="0" smtClean="0">
              <a:solidFill>
                <a:schemeClr val="bg1">
                  <a:lumMod val="50000"/>
                </a:schemeClr>
              </a:solidFill>
              <a:latin typeface="微软雅黑" panose="020B0503020204020204" pitchFamily="34" charset="-122"/>
              <a:ea typeface="微软雅黑" panose="020B0503020204020204" pitchFamily="34" charset="-122"/>
            </a:endParaRPr>
          </a:p>
          <a:p>
            <a:pPr algn="just"/>
            <a:endParaRPr lang="en-US" altLang="zh-CN" sz="1200" spc="600" dirty="0" smtClean="0">
              <a:solidFill>
                <a:schemeClr val="bg1">
                  <a:lumMod val="50000"/>
                </a:schemeClr>
              </a:solidFill>
              <a:latin typeface="微软雅黑" panose="020B0503020204020204" pitchFamily="34" charset="-122"/>
              <a:ea typeface="微软雅黑" panose="020B0503020204020204" pitchFamily="34" charset="-122"/>
            </a:endParaRPr>
          </a:p>
          <a:p>
            <a:pPr algn="just"/>
            <a:endParaRPr lang="en-US" altLang="zh-CN" sz="1200" spc="600"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17" name="组合 16"/>
          <p:cNvGrpSpPr/>
          <p:nvPr/>
        </p:nvGrpSpPr>
        <p:grpSpPr>
          <a:xfrm>
            <a:off x="530067" y="491923"/>
            <a:ext cx="3904057" cy="635239"/>
            <a:chOff x="-3848339" y="207986"/>
            <a:chExt cx="3873714" cy="630301"/>
          </a:xfrm>
        </p:grpSpPr>
        <p:sp>
          <p:nvSpPr>
            <p:cNvPr id="18" name="Text Box 7"/>
            <p:cNvSpPr txBox="1">
              <a:spLocks noChangeArrowheads="1"/>
            </p:cNvSpPr>
            <p:nvPr/>
          </p:nvSpPr>
          <p:spPr bwMode="auto">
            <a:xfrm>
              <a:off x="-1826418" y="343215"/>
              <a:ext cx="1851793" cy="473706"/>
            </a:xfrm>
            <a:prstGeom prst="rect">
              <a:avLst/>
            </a:prstGeom>
            <a:noFill/>
            <a:ln w="9525">
              <a:noFill/>
              <a:miter lim="800000"/>
            </a:ln>
          </p:spPr>
          <p:txBody>
            <a:bodyPr wrap="none" lIns="46078" tIns="23040" rIns="46078" bIns="23040">
              <a:spAutoFit/>
            </a:bodyPr>
            <a:lstStyle/>
            <a:p>
              <a:pPr defTabSz="1096645"/>
              <a:r>
                <a:rPr lang="en-CA" sz="1400" b="1" spc="604" dirty="0" smtClean="0">
                  <a:solidFill>
                    <a:schemeClr val="bg1"/>
                  </a:solidFill>
                  <a:latin typeface="造字工房悦黑演示版常规体" pitchFamily="50" charset="-122"/>
                  <a:ea typeface="造字工房悦黑演示版常规体" pitchFamily="50" charset="-122"/>
                  <a:cs typeface="Open Sans" panose="020B0606030504020204" pitchFamily="34" charset="0"/>
                </a:rPr>
                <a:t>LEADERSHIP</a:t>
              </a:r>
            </a:p>
            <a:p>
              <a:pPr defTabSz="1096645"/>
              <a:r>
                <a:rPr lang="en-CA" sz="1400" b="1" spc="604" dirty="0" smtClean="0">
                  <a:solidFill>
                    <a:schemeClr val="bg1"/>
                  </a:solidFill>
                  <a:latin typeface="造字工房悦黑演示版常规体" pitchFamily="50" charset="-122"/>
                  <a:ea typeface="造字工房悦黑演示版常规体" pitchFamily="50" charset="-122"/>
                  <a:cs typeface="Open Sans" panose="020B0606030504020204" pitchFamily="34" charset="0"/>
                </a:rPr>
                <a:t>SPEECH</a:t>
              </a:r>
            </a:p>
          </p:txBody>
        </p:sp>
        <p:sp>
          <p:nvSpPr>
            <p:cNvPr id="19" name="矩形 18"/>
            <p:cNvSpPr/>
            <p:nvPr/>
          </p:nvSpPr>
          <p:spPr>
            <a:xfrm>
              <a:off x="-3848339" y="207986"/>
              <a:ext cx="1977362" cy="630301"/>
            </a:xfrm>
            <a:prstGeom prst="rect">
              <a:avLst/>
            </a:prstGeom>
          </p:spPr>
          <p:txBody>
            <a:bodyPr wrap="none">
              <a:spAutoFit/>
            </a:bodyPr>
            <a:lstStyle/>
            <a:p>
              <a:pPr algn="ctr" defTabSz="1096645"/>
              <a:r>
                <a:rPr lang="zh-CN" altLang="en-US" sz="3530" b="1" dirty="0" smtClean="0">
                  <a:solidFill>
                    <a:schemeClr val="bg1"/>
                  </a:solidFill>
                  <a:latin typeface="微软雅黑" panose="020B0503020204020204" pitchFamily="34" charset="-122"/>
                  <a:ea typeface="微软雅黑" panose="020B0503020204020204" pitchFamily="34" charset="-122"/>
                  <a:cs typeface="Open Sans" panose="020B0606030504020204" pitchFamily="34" charset="0"/>
                </a:rPr>
                <a:t>领导致辞</a:t>
              </a:r>
              <a:endParaRPr lang="en-CA" altLang="zh-CN" sz="3530" b="1" dirty="0">
                <a:solidFill>
                  <a:schemeClr val="bg1"/>
                </a:solidFill>
                <a:latin typeface="微软雅黑" panose="020B0503020204020204" pitchFamily="34" charset="-122"/>
                <a:ea typeface="微软雅黑" panose="020B0503020204020204" pitchFamily="34" charset="-122"/>
                <a:cs typeface="Open Sans" panose="020B0606030504020204" pitchFamily="34" charset="0"/>
              </a:endParaRPr>
            </a:p>
          </p:txBody>
        </p:sp>
      </p:grpSp>
      <p:pic>
        <p:nvPicPr>
          <p:cNvPr id="21" name="图片 20"/>
          <p:cNvPicPr>
            <a:picLocks noChangeAspect="1"/>
          </p:cNvPicPr>
          <p:nvPr/>
        </p:nvPicPr>
        <p:blipFill rotWithShape="1">
          <a:blip r:embed="rId4"/>
          <a:srcRect r="91091" b="69426"/>
          <a:stretch>
            <a:fillRect/>
          </a:stretch>
        </p:blipFill>
        <p:spPr>
          <a:xfrm>
            <a:off x="3401" y="505087"/>
            <a:ext cx="348343" cy="548549"/>
          </a:xfrm>
          <a:prstGeom prst="rect">
            <a:avLst/>
          </a:prstGeom>
          <a:effectLst>
            <a:outerShdw blurRad="50800" dist="38100" dir="2700000" algn="tl" rotWithShape="0">
              <a:prstClr val="black">
                <a:alpha val="40000"/>
              </a:prstClr>
            </a:outerShdw>
          </a:effectLst>
        </p:spPr>
      </p:pic>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left)">
                                      <p:cBhvr>
                                        <p:cTn id="7" dur="500"/>
                                        <p:tgtEl>
                                          <p:spTgt spid="2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wipe(left)">
                                      <p:cBhvr>
                                        <p:cTn id="11" dur="500"/>
                                        <p:tgtEl>
                                          <p:spTgt spid="17"/>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left)">
                                      <p:cBhvr>
                                        <p:cTn id="15" dur="500"/>
                                        <p:tgtEl>
                                          <p:spTgt spid="7"/>
                                        </p:tgtEl>
                                      </p:cBhvr>
                                    </p:animEffect>
                                  </p:childTnLst>
                                </p:cTn>
                              </p:par>
                            </p:childTnLst>
                          </p:cTn>
                        </p:par>
                        <p:par>
                          <p:cTn id="16" fill="hold">
                            <p:stCondLst>
                              <p:cond delay="1500"/>
                            </p:stCondLst>
                            <p:childTnLst>
                              <p:par>
                                <p:cTn id="17" presetID="22" presetClass="entr" presetSubtype="4" fill="hold" grpId="0"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wipe(down)">
                                      <p:cBhvr>
                                        <p:cTn id="19" dur="500"/>
                                        <p:tgtEl>
                                          <p:spTgt spid="8"/>
                                        </p:tgtEl>
                                      </p:cBhvr>
                                    </p:animEffect>
                                  </p:childTnLst>
                                </p:cTn>
                              </p:par>
                            </p:childTnLst>
                          </p:cTn>
                        </p:par>
                        <p:par>
                          <p:cTn id="20" fill="hold">
                            <p:stCondLst>
                              <p:cond delay="2000"/>
                            </p:stCondLst>
                            <p:childTnLst>
                              <p:par>
                                <p:cTn id="21" presetID="22" presetClass="entr" presetSubtype="1" fill="hold" grpId="0" nodeType="after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wipe(up)">
                                      <p:cBhvr>
                                        <p:cTn id="2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animBg="1"/>
      <p:bldP spid="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组合 16"/>
          <p:cNvGrpSpPr/>
          <p:nvPr/>
        </p:nvGrpSpPr>
        <p:grpSpPr>
          <a:xfrm>
            <a:off x="530067" y="491923"/>
            <a:ext cx="4273773" cy="635239"/>
            <a:chOff x="-3848339" y="207986"/>
            <a:chExt cx="4240557" cy="630301"/>
          </a:xfrm>
        </p:grpSpPr>
        <p:sp>
          <p:nvSpPr>
            <p:cNvPr id="18" name="Text Box 7"/>
            <p:cNvSpPr txBox="1">
              <a:spLocks noChangeArrowheads="1"/>
            </p:cNvSpPr>
            <p:nvPr/>
          </p:nvSpPr>
          <p:spPr bwMode="auto">
            <a:xfrm>
              <a:off x="-1826418" y="343215"/>
              <a:ext cx="2218636" cy="473706"/>
            </a:xfrm>
            <a:prstGeom prst="rect">
              <a:avLst/>
            </a:prstGeom>
            <a:noFill/>
            <a:ln w="9525">
              <a:noFill/>
              <a:miter lim="800000"/>
            </a:ln>
          </p:spPr>
          <p:txBody>
            <a:bodyPr wrap="none" lIns="46078" tIns="23040" rIns="46078" bIns="23040">
              <a:spAutoFit/>
            </a:bodyPr>
            <a:lstStyle/>
            <a:p>
              <a:pPr defTabSz="1096645"/>
              <a:r>
                <a:rPr lang="en-CA" sz="1400" b="1" spc="604" dirty="0" smtClean="0">
                  <a:solidFill>
                    <a:schemeClr val="bg1">
                      <a:lumMod val="65000"/>
                    </a:schemeClr>
                  </a:solidFill>
                  <a:latin typeface="造字工房悦黑演示版常规体" pitchFamily="50" charset="-122"/>
                  <a:ea typeface="造字工房悦黑演示版常规体" pitchFamily="50" charset="-122"/>
                  <a:cs typeface="Open Sans" panose="020B0606030504020204" pitchFamily="34" charset="0"/>
                </a:rPr>
                <a:t>DEPARTMENTS</a:t>
              </a:r>
            </a:p>
            <a:p>
              <a:pPr defTabSz="1096645"/>
              <a:r>
                <a:rPr lang="en-CA" sz="1400" b="1" spc="604" dirty="0" smtClean="0">
                  <a:solidFill>
                    <a:schemeClr val="bg1">
                      <a:lumMod val="65000"/>
                    </a:schemeClr>
                  </a:solidFill>
                  <a:latin typeface="造字工房悦黑演示版常规体" pitchFamily="50" charset="-122"/>
                  <a:ea typeface="造字工房悦黑演示版常规体" pitchFamily="50" charset="-122"/>
                  <a:cs typeface="Open Sans" panose="020B0606030504020204" pitchFamily="34" charset="0"/>
                </a:rPr>
                <a:t>TO INTRODUCE</a:t>
              </a:r>
            </a:p>
          </p:txBody>
        </p:sp>
        <p:sp>
          <p:nvSpPr>
            <p:cNvPr id="19" name="矩形 18"/>
            <p:cNvSpPr/>
            <p:nvPr/>
          </p:nvSpPr>
          <p:spPr>
            <a:xfrm>
              <a:off x="-3848339" y="207986"/>
              <a:ext cx="1977362" cy="630301"/>
            </a:xfrm>
            <a:prstGeom prst="rect">
              <a:avLst/>
            </a:prstGeom>
          </p:spPr>
          <p:txBody>
            <a:bodyPr wrap="none">
              <a:spAutoFit/>
            </a:bodyPr>
            <a:lstStyle/>
            <a:p>
              <a:pPr algn="ctr" defTabSz="1096645"/>
              <a:r>
                <a:rPr lang="zh-CN" altLang="en-US" sz="3530" b="1" dirty="0" smtClean="0">
                  <a:latin typeface="微软雅黑" panose="020B0503020204020204" pitchFamily="34" charset="-122"/>
                  <a:ea typeface="微软雅黑" panose="020B0503020204020204" pitchFamily="34" charset="-122"/>
                  <a:cs typeface="Open Sans" panose="020B0606030504020204" pitchFamily="34" charset="0"/>
                </a:rPr>
                <a:t>部门介绍</a:t>
              </a:r>
              <a:endParaRPr lang="en-CA" altLang="zh-CN" sz="3530" b="1" dirty="0">
                <a:latin typeface="微软雅黑" panose="020B0503020204020204" pitchFamily="34" charset="-122"/>
                <a:ea typeface="微软雅黑" panose="020B0503020204020204" pitchFamily="34" charset="-122"/>
                <a:cs typeface="Open Sans" panose="020B0606030504020204" pitchFamily="34" charset="0"/>
              </a:endParaRPr>
            </a:p>
          </p:txBody>
        </p:sp>
      </p:grpSp>
      <p:pic>
        <p:nvPicPr>
          <p:cNvPr id="21" name="图片 20"/>
          <p:cNvPicPr>
            <a:picLocks noChangeAspect="1"/>
          </p:cNvPicPr>
          <p:nvPr/>
        </p:nvPicPr>
        <p:blipFill rotWithShape="1">
          <a:blip r:embed="rId3"/>
          <a:srcRect r="91091" b="69426"/>
          <a:stretch>
            <a:fillRect/>
          </a:stretch>
        </p:blipFill>
        <p:spPr>
          <a:xfrm>
            <a:off x="3401" y="505087"/>
            <a:ext cx="348343" cy="548549"/>
          </a:xfrm>
          <a:prstGeom prst="rect">
            <a:avLst/>
          </a:prstGeom>
          <a:effectLst>
            <a:outerShdw blurRad="50800" dist="38100" dir="2700000" algn="tl" rotWithShape="0">
              <a:prstClr val="black">
                <a:alpha val="40000"/>
              </a:prstClr>
            </a:outerShdw>
          </a:effectLst>
        </p:spPr>
      </p:pic>
      <p:grpSp>
        <p:nvGrpSpPr>
          <p:cNvPr id="6" name="组合 5"/>
          <p:cNvGrpSpPr/>
          <p:nvPr/>
        </p:nvGrpSpPr>
        <p:grpSpPr>
          <a:xfrm>
            <a:off x="990600" y="1882549"/>
            <a:ext cx="4878388" cy="1828800"/>
            <a:chOff x="990600" y="1897063"/>
            <a:chExt cx="4878388" cy="1828800"/>
          </a:xfrm>
        </p:grpSpPr>
        <p:sp>
          <p:nvSpPr>
            <p:cNvPr id="7" name="TextBox 2"/>
            <p:cNvSpPr txBox="1"/>
            <p:nvPr/>
          </p:nvSpPr>
          <p:spPr>
            <a:xfrm>
              <a:off x="3132138" y="1901825"/>
              <a:ext cx="851515" cy="292388"/>
            </a:xfrm>
            <a:prstGeom prst="rect">
              <a:avLst/>
            </a:prstGeom>
            <a:noFill/>
          </p:spPr>
          <p:txBody>
            <a:bodyPr wrap="none">
              <a:spAutoFit/>
            </a:bodyPr>
            <a:lstStyle/>
            <a:p>
              <a:pPr eaLnBrk="1" fontAlgn="auto" hangingPunct="1">
                <a:spcBef>
                  <a:spcPts val="0"/>
                </a:spcBef>
                <a:spcAft>
                  <a:spcPts val="0"/>
                </a:spcAft>
                <a:defRPr/>
              </a:pPr>
              <a:r>
                <a:rPr lang="zh-CN" altLang="en-US" sz="1300" b="1" dirty="0" smtClean="0">
                  <a:latin typeface="黑体" panose="02010609060101010101" pitchFamily="49" charset="-122"/>
                  <a:ea typeface="黑体" panose="02010609060101010101" pitchFamily="49" charset="-122"/>
                  <a:cs typeface="Open Sans" panose="020B0606030504020204" pitchFamily="34" charset="0"/>
                </a:rPr>
                <a:t>负责人：</a:t>
              </a:r>
              <a:endParaRPr lang="en-US" sz="1300" b="1" dirty="0">
                <a:latin typeface="黑体" panose="02010609060101010101" pitchFamily="49" charset="-122"/>
                <a:ea typeface="黑体" panose="02010609060101010101" pitchFamily="49" charset="-122"/>
                <a:cs typeface="Open Sans" panose="020B0606030504020204" pitchFamily="34" charset="0"/>
              </a:endParaRPr>
            </a:p>
          </p:txBody>
        </p:sp>
        <p:sp>
          <p:nvSpPr>
            <p:cNvPr id="8" name="TextBox 3"/>
            <p:cNvSpPr txBox="1"/>
            <p:nvPr/>
          </p:nvSpPr>
          <p:spPr>
            <a:xfrm>
              <a:off x="3132138" y="2286000"/>
              <a:ext cx="838691" cy="307777"/>
            </a:xfrm>
            <a:prstGeom prst="rect">
              <a:avLst/>
            </a:prstGeom>
            <a:solidFill>
              <a:srgbClr val="E95283"/>
            </a:solidFill>
          </p:spPr>
          <p:txBody>
            <a:bodyPr wrap="none">
              <a:spAutoFit/>
            </a:bodyPr>
            <a:lstStyle/>
            <a:p>
              <a:pPr eaLnBrk="1" fontAlgn="auto" hangingPunct="1">
                <a:spcBef>
                  <a:spcPts val="0"/>
                </a:spcBef>
                <a:spcAft>
                  <a:spcPts val="0"/>
                </a:spcAft>
                <a:defRPr/>
              </a:pPr>
              <a:r>
                <a:rPr lang="zh-CN" altLang="en-US" sz="1400" b="1" spc="300" dirty="0">
                  <a:solidFill>
                    <a:schemeClr val="bg1"/>
                  </a:solidFill>
                  <a:latin typeface="黑体" panose="02010609060101010101" pitchFamily="49" charset="-122"/>
                  <a:ea typeface="黑体" panose="02010609060101010101" pitchFamily="49" charset="-122"/>
                  <a:cs typeface="Open Sans" panose="020B0606030504020204" pitchFamily="34" charset="0"/>
                </a:rPr>
                <a:t>设计部</a:t>
              </a:r>
              <a:endParaRPr lang="en-US" sz="1400" b="1" spc="300" dirty="0">
                <a:solidFill>
                  <a:schemeClr val="bg1"/>
                </a:solidFill>
                <a:latin typeface="黑体" panose="02010609060101010101" pitchFamily="49" charset="-122"/>
                <a:ea typeface="黑体" panose="02010609060101010101" pitchFamily="49" charset="-122"/>
                <a:cs typeface="Open Sans" panose="020B0606030504020204" pitchFamily="34" charset="0"/>
              </a:endParaRPr>
            </a:p>
          </p:txBody>
        </p:sp>
        <p:sp>
          <p:nvSpPr>
            <p:cNvPr id="9" name="Rectangle 15"/>
            <p:cNvSpPr/>
            <p:nvPr/>
          </p:nvSpPr>
          <p:spPr>
            <a:xfrm>
              <a:off x="3132138" y="2795588"/>
              <a:ext cx="2736850" cy="507831"/>
            </a:xfrm>
            <a:prstGeom prst="rect">
              <a:avLst/>
            </a:prstGeom>
          </p:spPr>
          <p:txBody>
            <a:bodyPr>
              <a:spAutoFit/>
            </a:bodyPr>
            <a:lstStyle/>
            <a:p>
              <a:r>
                <a:rPr lang="zh-CN" altLang="en-US" sz="900" spc="300" dirty="0" smtClean="0">
                  <a:solidFill>
                    <a:schemeClr val="bg1">
                      <a:lumMod val="50000"/>
                    </a:schemeClr>
                  </a:solidFill>
                  <a:latin typeface="微软雅黑 Light" panose="020B0502040204020203" pitchFamily="34" charset="-122"/>
                  <a:ea typeface="微软雅黑 Light" panose="020B0502040204020203" pitchFamily="34" charset="-122"/>
                  <a:cs typeface="微软雅黑 Light"/>
                </a:rPr>
                <a:t>点击输入简要文字内容，文字内容需概括精炼，不用多余的文字修饰，言简意赅的说明分项内容。</a:t>
              </a:r>
              <a:endParaRPr lang="en-US" altLang="zh-CN" sz="900" dirty="0">
                <a:solidFill>
                  <a:schemeClr val="bg1">
                    <a:lumMod val="50000"/>
                  </a:schemeClr>
                </a:solidFill>
                <a:latin typeface="微软雅黑 Light" panose="020B0502040204020203" pitchFamily="34" charset="-122"/>
                <a:ea typeface="微软雅黑 Light" panose="020B0502040204020203" pitchFamily="34" charset="-122"/>
              </a:endParaRPr>
            </a:p>
          </p:txBody>
        </p:sp>
        <p:pic>
          <p:nvPicPr>
            <p:cNvPr id="10" name="图片占位符 8"/>
            <p:cNvPicPr>
              <a:picLocks noChangeAspect="1"/>
            </p:cNvPicPr>
            <p:nvPr/>
          </p:nvPicPr>
          <p:blipFill>
            <a:blip r:embed="rId4" cstate="print">
              <a:extLst>
                <a:ext uri="{BEBA8EAE-BF5A-486C-A8C5-ECC9F3942E4B}">
                  <a14:imgProps xmlns:a14="http://schemas.microsoft.com/office/drawing/2010/main">
                    <a14:imgLayer r:embed="rId5">
                      <a14:imgEffect>
                        <a14:artisticBlur/>
                      </a14:imgEffect>
                    </a14:imgLayer>
                  </a14:imgProps>
                </a:ext>
                <a:ext uri="{28A0092B-C50C-407E-A947-70E740481C1C}">
                  <a14:useLocalDpi xmlns:a14="http://schemas.microsoft.com/office/drawing/2010/main" val="0"/>
                </a:ext>
              </a:extLst>
            </a:blip>
            <a:srcRect l="18408" r="18408"/>
            <a:stretch>
              <a:fillRect/>
            </a:stretch>
          </p:blipFill>
          <p:spPr>
            <a:xfrm>
              <a:off x="990600" y="1897063"/>
              <a:ext cx="1828800" cy="1828800"/>
            </a:xfrm>
            <a:prstGeom prst="rect">
              <a:avLst/>
            </a:prstGeom>
          </p:spPr>
        </p:pic>
      </p:grpSp>
      <p:grpSp>
        <p:nvGrpSpPr>
          <p:cNvPr id="11" name="组合 10"/>
          <p:cNvGrpSpPr/>
          <p:nvPr/>
        </p:nvGrpSpPr>
        <p:grpSpPr>
          <a:xfrm>
            <a:off x="6183313" y="1882549"/>
            <a:ext cx="4878387" cy="1828800"/>
            <a:chOff x="6183313" y="1897063"/>
            <a:chExt cx="4878387" cy="1828800"/>
          </a:xfrm>
        </p:grpSpPr>
        <p:sp>
          <p:nvSpPr>
            <p:cNvPr id="12" name="TextBox 23"/>
            <p:cNvSpPr txBox="1"/>
            <p:nvPr/>
          </p:nvSpPr>
          <p:spPr>
            <a:xfrm>
              <a:off x="8324850" y="1901825"/>
              <a:ext cx="851515" cy="292388"/>
            </a:xfrm>
            <a:prstGeom prst="rect">
              <a:avLst/>
            </a:prstGeom>
            <a:noFill/>
          </p:spPr>
          <p:txBody>
            <a:bodyPr wrap="none">
              <a:spAutoFit/>
            </a:bodyPr>
            <a:lstStyle/>
            <a:p>
              <a:pPr>
                <a:defRPr/>
              </a:pPr>
              <a:r>
                <a:rPr lang="zh-CN" altLang="en-US" sz="1300" b="1" dirty="0">
                  <a:latin typeface="黑体" panose="02010609060101010101" pitchFamily="49" charset="-122"/>
                  <a:ea typeface="黑体" panose="02010609060101010101" pitchFamily="49" charset="-122"/>
                  <a:cs typeface="Open Sans" panose="020B0606030504020204" pitchFamily="34" charset="0"/>
                </a:rPr>
                <a:t>负责人：</a:t>
              </a:r>
              <a:endParaRPr lang="en-US" altLang="zh-CN" sz="1300" b="1" dirty="0">
                <a:latin typeface="黑体" panose="02010609060101010101" pitchFamily="49" charset="-122"/>
                <a:ea typeface="黑体" panose="02010609060101010101" pitchFamily="49" charset="-122"/>
                <a:cs typeface="Open Sans" panose="020B0606030504020204" pitchFamily="34" charset="0"/>
              </a:endParaRPr>
            </a:p>
          </p:txBody>
        </p:sp>
        <p:sp>
          <p:nvSpPr>
            <p:cNvPr id="13" name="TextBox 28"/>
            <p:cNvSpPr txBox="1"/>
            <p:nvPr/>
          </p:nvSpPr>
          <p:spPr>
            <a:xfrm>
              <a:off x="8324850" y="2286000"/>
              <a:ext cx="838691" cy="307777"/>
            </a:xfrm>
            <a:prstGeom prst="rect">
              <a:avLst/>
            </a:prstGeom>
            <a:solidFill>
              <a:srgbClr val="E95283"/>
            </a:solidFill>
          </p:spPr>
          <p:txBody>
            <a:bodyPr wrap="none">
              <a:spAutoFit/>
            </a:bodyPr>
            <a:lstStyle/>
            <a:p>
              <a:pPr>
                <a:defRPr/>
              </a:pPr>
              <a:r>
                <a:rPr lang="zh-CN" altLang="en-US" sz="1400" b="1" spc="300" dirty="0" smtClean="0">
                  <a:solidFill>
                    <a:schemeClr val="bg1"/>
                  </a:solidFill>
                  <a:latin typeface="黑体" panose="02010609060101010101" pitchFamily="49" charset="-122"/>
                  <a:ea typeface="黑体" panose="02010609060101010101" pitchFamily="49" charset="-122"/>
                  <a:cs typeface="Open Sans" panose="020B0606030504020204" pitchFamily="34" charset="0"/>
                </a:rPr>
                <a:t>业务部</a:t>
              </a:r>
              <a:endParaRPr lang="en-US" altLang="zh-CN" sz="1400" b="1" spc="300" dirty="0">
                <a:solidFill>
                  <a:schemeClr val="bg1"/>
                </a:solidFill>
                <a:latin typeface="黑体" panose="02010609060101010101" pitchFamily="49" charset="-122"/>
                <a:ea typeface="黑体" panose="02010609060101010101" pitchFamily="49" charset="-122"/>
                <a:cs typeface="Open Sans" panose="020B0606030504020204" pitchFamily="34" charset="0"/>
              </a:endParaRPr>
            </a:p>
          </p:txBody>
        </p:sp>
        <p:sp>
          <p:nvSpPr>
            <p:cNvPr id="14" name="Rectangle 29"/>
            <p:cNvSpPr/>
            <p:nvPr/>
          </p:nvSpPr>
          <p:spPr>
            <a:xfrm>
              <a:off x="8324850" y="2795588"/>
              <a:ext cx="2736850" cy="507831"/>
            </a:xfrm>
            <a:prstGeom prst="rect">
              <a:avLst/>
            </a:prstGeom>
          </p:spPr>
          <p:txBody>
            <a:bodyPr>
              <a:spAutoFit/>
            </a:bodyPr>
            <a:lstStyle/>
            <a:p>
              <a:r>
                <a:rPr lang="zh-CN" altLang="en-US" sz="900" spc="300" dirty="0" smtClean="0">
                  <a:solidFill>
                    <a:schemeClr val="bg1">
                      <a:lumMod val="50000"/>
                    </a:schemeClr>
                  </a:solidFill>
                  <a:latin typeface="微软雅黑 Light" panose="020B0502040204020203" pitchFamily="34" charset="-122"/>
                  <a:ea typeface="微软雅黑 Light" panose="020B0502040204020203" pitchFamily="34" charset="-122"/>
                  <a:cs typeface="微软雅黑 Light"/>
                </a:rPr>
                <a:t>点击输入简要文字内容，文字内容需概括精炼，不用多余的文字修饰，言简意赅的说明分项内容。</a:t>
              </a:r>
              <a:endParaRPr lang="en-US" altLang="zh-CN" sz="900" dirty="0">
                <a:solidFill>
                  <a:schemeClr val="bg1">
                    <a:lumMod val="50000"/>
                  </a:schemeClr>
                </a:solidFill>
                <a:latin typeface="微软雅黑 Light" panose="020B0502040204020203" pitchFamily="34" charset="-122"/>
                <a:ea typeface="微软雅黑 Light" panose="020B0502040204020203" pitchFamily="34" charset="-122"/>
              </a:endParaRPr>
            </a:p>
          </p:txBody>
        </p:sp>
        <p:pic>
          <p:nvPicPr>
            <p:cNvPr id="15" name="图片占位符 10"/>
            <p:cNvPicPr>
              <a:picLocks noChangeAspect="1"/>
            </p:cNvPicPr>
            <p:nvPr/>
          </p:nvPicPr>
          <p:blipFill>
            <a:blip r:embed="rId6" cstate="print">
              <a:extLst>
                <a:ext uri="{BEBA8EAE-BF5A-486C-A8C5-ECC9F3942E4B}">
                  <a14:imgProps xmlns:a14="http://schemas.microsoft.com/office/drawing/2010/main">
                    <a14:imgLayer r:embed="rId7">
                      <a14:imgEffect>
                        <a14:artisticBlur/>
                      </a14:imgEffect>
                    </a14:imgLayer>
                  </a14:imgProps>
                </a:ext>
                <a:ext uri="{28A0092B-C50C-407E-A947-70E740481C1C}">
                  <a14:useLocalDpi xmlns:a14="http://schemas.microsoft.com/office/drawing/2010/main" val="0"/>
                </a:ext>
              </a:extLst>
            </a:blip>
            <a:srcRect l="16699" r="16699"/>
            <a:stretch>
              <a:fillRect/>
            </a:stretch>
          </p:blipFill>
          <p:spPr>
            <a:xfrm>
              <a:off x="6183313" y="1897063"/>
              <a:ext cx="1828800" cy="1828800"/>
            </a:xfrm>
            <a:prstGeom prst="rect">
              <a:avLst/>
            </a:prstGeom>
          </p:spPr>
        </p:pic>
      </p:grpSp>
      <p:grpSp>
        <p:nvGrpSpPr>
          <p:cNvPr id="16" name="组合 15"/>
          <p:cNvGrpSpPr/>
          <p:nvPr/>
        </p:nvGrpSpPr>
        <p:grpSpPr>
          <a:xfrm>
            <a:off x="990600" y="4128861"/>
            <a:ext cx="4878388" cy="1828800"/>
            <a:chOff x="990600" y="4143375"/>
            <a:chExt cx="4878388" cy="1828800"/>
          </a:xfrm>
        </p:grpSpPr>
        <p:sp>
          <p:nvSpPr>
            <p:cNvPr id="20" name="TextBox 17"/>
            <p:cNvSpPr txBox="1"/>
            <p:nvPr/>
          </p:nvSpPr>
          <p:spPr>
            <a:xfrm>
              <a:off x="3132138" y="4143375"/>
              <a:ext cx="851515" cy="292388"/>
            </a:xfrm>
            <a:prstGeom prst="rect">
              <a:avLst/>
            </a:prstGeom>
            <a:noFill/>
          </p:spPr>
          <p:txBody>
            <a:bodyPr wrap="none">
              <a:spAutoFit/>
            </a:bodyPr>
            <a:lstStyle/>
            <a:p>
              <a:pPr>
                <a:defRPr/>
              </a:pPr>
              <a:r>
                <a:rPr lang="zh-CN" altLang="en-US" sz="1300" b="1" dirty="0">
                  <a:latin typeface="黑体" panose="02010609060101010101" pitchFamily="49" charset="-122"/>
                  <a:ea typeface="黑体" panose="02010609060101010101" pitchFamily="49" charset="-122"/>
                  <a:cs typeface="Open Sans" panose="020B0606030504020204" pitchFamily="34" charset="0"/>
                </a:rPr>
                <a:t>负责人：</a:t>
              </a:r>
              <a:endParaRPr lang="en-US" altLang="zh-CN" sz="1300" b="1" dirty="0">
                <a:latin typeface="黑体" panose="02010609060101010101" pitchFamily="49" charset="-122"/>
                <a:ea typeface="黑体" panose="02010609060101010101" pitchFamily="49" charset="-122"/>
                <a:cs typeface="Open Sans" panose="020B0606030504020204" pitchFamily="34" charset="0"/>
              </a:endParaRPr>
            </a:p>
          </p:txBody>
        </p:sp>
        <p:sp>
          <p:nvSpPr>
            <p:cNvPr id="22" name="TextBox 20"/>
            <p:cNvSpPr txBox="1"/>
            <p:nvPr/>
          </p:nvSpPr>
          <p:spPr>
            <a:xfrm>
              <a:off x="3132138" y="4527550"/>
              <a:ext cx="838691" cy="307777"/>
            </a:xfrm>
            <a:prstGeom prst="rect">
              <a:avLst/>
            </a:prstGeom>
            <a:solidFill>
              <a:srgbClr val="F6ABA5"/>
            </a:solidFill>
          </p:spPr>
          <p:txBody>
            <a:bodyPr wrap="none">
              <a:spAutoFit/>
            </a:bodyPr>
            <a:lstStyle/>
            <a:p>
              <a:pPr>
                <a:defRPr/>
              </a:pPr>
              <a:r>
                <a:rPr lang="zh-CN" altLang="en-US" sz="1400" b="1" spc="300" dirty="0" smtClean="0">
                  <a:solidFill>
                    <a:schemeClr val="bg1"/>
                  </a:solidFill>
                  <a:latin typeface="黑体" panose="02010609060101010101" pitchFamily="49" charset="-122"/>
                  <a:ea typeface="黑体" panose="02010609060101010101" pitchFamily="49" charset="-122"/>
                  <a:cs typeface="Open Sans" panose="020B0606030504020204" pitchFamily="34" charset="0"/>
                </a:rPr>
                <a:t>售后部</a:t>
              </a:r>
              <a:endParaRPr lang="en-US" altLang="zh-CN" sz="1400" b="1" spc="300" dirty="0">
                <a:solidFill>
                  <a:schemeClr val="bg1"/>
                </a:solidFill>
                <a:latin typeface="黑体" panose="02010609060101010101" pitchFamily="49" charset="-122"/>
                <a:ea typeface="黑体" panose="02010609060101010101" pitchFamily="49" charset="-122"/>
                <a:cs typeface="Open Sans" panose="020B0606030504020204" pitchFamily="34" charset="0"/>
              </a:endParaRPr>
            </a:p>
          </p:txBody>
        </p:sp>
        <p:sp>
          <p:nvSpPr>
            <p:cNvPr id="23" name="Rectangle 21"/>
            <p:cNvSpPr/>
            <p:nvPr/>
          </p:nvSpPr>
          <p:spPr>
            <a:xfrm>
              <a:off x="3132138" y="5035550"/>
              <a:ext cx="2736850" cy="507831"/>
            </a:xfrm>
            <a:prstGeom prst="rect">
              <a:avLst/>
            </a:prstGeom>
          </p:spPr>
          <p:txBody>
            <a:bodyPr>
              <a:spAutoFit/>
            </a:bodyPr>
            <a:lstStyle/>
            <a:p>
              <a:r>
                <a:rPr lang="zh-CN" altLang="en-US" sz="900" spc="300" dirty="0" smtClean="0">
                  <a:solidFill>
                    <a:schemeClr val="bg1">
                      <a:lumMod val="50000"/>
                    </a:schemeClr>
                  </a:solidFill>
                  <a:latin typeface="微软雅黑 Light" panose="020B0502040204020203" pitchFamily="34" charset="-122"/>
                  <a:ea typeface="微软雅黑 Light" panose="020B0502040204020203" pitchFamily="34" charset="-122"/>
                  <a:cs typeface="微软雅黑 Light"/>
                </a:rPr>
                <a:t>点击输入简要文字内容，文字内容需概括精炼，不用多余的文字修饰，言简意赅的说明分项内容。</a:t>
              </a:r>
              <a:endParaRPr lang="en-US" altLang="zh-CN" sz="900" dirty="0">
                <a:solidFill>
                  <a:schemeClr val="bg1">
                    <a:lumMod val="50000"/>
                  </a:schemeClr>
                </a:solidFill>
                <a:latin typeface="微软雅黑 Light" panose="020B0502040204020203" pitchFamily="34" charset="-122"/>
                <a:ea typeface="微软雅黑 Light" panose="020B0502040204020203" pitchFamily="34" charset="-122"/>
              </a:endParaRPr>
            </a:p>
          </p:txBody>
        </p:sp>
        <p:pic>
          <p:nvPicPr>
            <p:cNvPr id="24" name="图片占位符 13"/>
            <p:cNvPicPr>
              <a:picLocks noChangeAspect="1"/>
            </p:cNvPicPr>
            <p:nvPr/>
          </p:nvPicPr>
          <p:blipFill>
            <a:blip r:embed="rId8" cstate="print">
              <a:extLst>
                <a:ext uri="{BEBA8EAE-BF5A-486C-A8C5-ECC9F3942E4B}">
                  <a14:imgProps xmlns:a14="http://schemas.microsoft.com/office/drawing/2010/main">
                    <a14:imgLayer r:embed="rId9">
                      <a14:imgEffect>
                        <a14:artisticBlur/>
                      </a14:imgEffect>
                    </a14:imgLayer>
                  </a14:imgProps>
                </a:ext>
                <a:ext uri="{28A0092B-C50C-407E-A947-70E740481C1C}">
                  <a14:useLocalDpi xmlns:a14="http://schemas.microsoft.com/office/drawing/2010/main" val="0"/>
                </a:ext>
              </a:extLst>
            </a:blip>
            <a:srcRect l="16699" r="16699"/>
            <a:stretch>
              <a:fillRect/>
            </a:stretch>
          </p:blipFill>
          <p:spPr>
            <a:xfrm>
              <a:off x="990600" y="4143375"/>
              <a:ext cx="1828800" cy="1828800"/>
            </a:xfrm>
            <a:prstGeom prst="rect">
              <a:avLst/>
            </a:prstGeom>
          </p:spPr>
        </p:pic>
      </p:grpSp>
      <p:grpSp>
        <p:nvGrpSpPr>
          <p:cNvPr id="25" name="组合 24"/>
          <p:cNvGrpSpPr/>
          <p:nvPr/>
        </p:nvGrpSpPr>
        <p:grpSpPr>
          <a:xfrm>
            <a:off x="6183313" y="4128861"/>
            <a:ext cx="4878387" cy="1836738"/>
            <a:chOff x="6183313" y="4143375"/>
            <a:chExt cx="4878387" cy="1836738"/>
          </a:xfrm>
        </p:grpSpPr>
        <p:sp>
          <p:nvSpPr>
            <p:cNvPr id="26" name="TextBox 31"/>
            <p:cNvSpPr txBox="1"/>
            <p:nvPr/>
          </p:nvSpPr>
          <p:spPr>
            <a:xfrm>
              <a:off x="8324850" y="4143375"/>
              <a:ext cx="851515" cy="292388"/>
            </a:xfrm>
            <a:prstGeom prst="rect">
              <a:avLst/>
            </a:prstGeom>
            <a:noFill/>
          </p:spPr>
          <p:txBody>
            <a:bodyPr wrap="none">
              <a:spAutoFit/>
            </a:bodyPr>
            <a:lstStyle/>
            <a:p>
              <a:pPr>
                <a:defRPr/>
              </a:pPr>
              <a:r>
                <a:rPr lang="zh-CN" altLang="en-US" sz="1300" b="1" dirty="0">
                  <a:latin typeface="黑体" panose="02010609060101010101" pitchFamily="49" charset="-122"/>
                  <a:ea typeface="黑体" panose="02010609060101010101" pitchFamily="49" charset="-122"/>
                  <a:cs typeface="Open Sans" panose="020B0606030504020204" pitchFamily="34" charset="0"/>
                </a:rPr>
                <a:t>负责人：</a:t>
              </a:r>
              <a:endParaRPr lang="en-US" altLang="zh-CN" sz="1300" b="1" dirty="0">
                <a:latin typeface="黑体" panose="02010609060101010101" pitchFamily="49" charset="-122"/>
                <a:ea typeface="黑体" panose="02010609060101010101" pitchFamily="49" charset="-122"/>
                <a:cs typeface="Open Sans" panose="020B0606030504020204" pitchFamily="34" charset="0"/>
              </a:endParaRPr>
            </a:p>
          </p:txBody>
        </p:sp>
        <p:sp>
          <p:nvSpPr>
            <p:cNvPr id="27" name="TextBox 32"/>
            <p:cNvSpPr txBox="1"/>
            <p:nvPr/>
          </p:nvSpPr>
          <p:spPr>
            <a:xfrm>
              <a:off x="8324850" y="4527550"/>
              <a:ext cx="838691" cy="307777"/>
            </a:xfrm>
            <a:prstGeom prst="rect">
              <a:avLst/>
            </a:prstGeom>
            <a:solidFill>
              <a:srgbClr val="F6ABA5"/>
            </a:solidFill>
          </p:spPr>
          <p:txBody>
            <a:bodyPr wrap="none">
              <a:spAutoFit/>
            </a:bodyPr>
            <a:lstStyle/>
            <a:p>
              <a:pPr>
                <a:defRPr/>
              </a:pPr>
              <a:r>
                <a:rPr lang="zh-CN" altLang="en-US" sz="1400" b="1" spc="300" dirty="0" smtClean="0">
                  <a:solidFill>
                    <a:schemeClr val="bg1"/>
                  </a:solidFill>
                  <a:latin typeface="黑体" panose="02010609060101010101" pitchFamily="49" charset="-122"/>
                  <a:ea typeface="黑体" panose="02010609060101010101" pitchFamily="49" charset="-122"/>
                  <a:cs typeface="Open Sans" panose="020B0606030504020204" pitchFamily="34" charset="0"/>
                </a:rPr>
                <a:t>产品部</a:t>
              </a:r>
              <a:endParaRPr lang="en-US" altLang="zh-CN" sz="1400" b="1" spc="300" dirty="0">
                <a:solidFill>
                  <a:schemeClr val="bg1"/>
                </a:solidFill>
                <a:latin typeface="黑体" panose="02010609060101010101" pitchFamily="49" charset="-122"/>
                <a:ea typeface="黑体" panose="02010609060101010101" pitchFamily="49" charset="-122"/>
                <a:cs typeface="Open Sans" panose="020B0606030504020204" pitchFamily="34" charset="0"/>
              </a:endParaRPr>
            </a:p>
          </p:txBody>
        </p:sp>
        <p:sp>
          <p:nvSpPr>
            <p:cNvPr id="28" name="Rectangle 33"/>
            <p:cNvSpPr/>
            <p:nvPr/>
          </p:nvSpPr>
          <p:spPr>
            <a:xfrm>
              <a:off x="8324850" y="5035550"/>
              <a:ext cx="2736850" cy="507831"/>
            </a:xfrm>
            <a:prstGeom prst="rect">
              <a:avLst/>
            </a:prstGeom>
          </p:spPr>
          <p:txBody>
            <a:bodyPr>
              <a:spAutoFit/>
            </a:bodyPr>
            <a:lstStyle/>
            <a:p>
              <a:r>
                <a:rPr lang="zh-CN" altLang="en-US" sz="900" spc="300" dirty="0" smtClean="0">
                  <a:solidFill>
                    <a:schemeClr val="bg1">
                      <a:lumMod val="50000"/>
                    </a:schemeClr>
                  </a:solidFill>
                  <a:latin typeface="微软雅黑 Light" panose="020B0502040204020203" pitchFamily="34" charset="-122"/>
                  <a:ea typeface="微软雅黑 Light" panose="020B0502040204020203" pitchFamily="34" charset="-122"/>
                  <a:cs typeface="微软雅黑 Light"/>
                </a:rPr>
                <a:t>点击输入简要文字内容，文字内容需概括精炼，不用多余的文字修饰，言简意赅的说明分项内容。</a:t>
              </a:r>
              <a:endParaRPr lang="en-US" altLang="zh-CN" sz="900" dirty="0">
                <a:solidFill>
                  <a:schemeClr val="bg1">
                    <a:lumMod val="50000"/>
                  </a:schemeClr>
                </a:solidFill>
                <a:latin typeface="微软雅黑 Light" panose="020B0502040204020203" pitchFamily="34" charset="-122"/>
                <a:ea typeface="微软雅黑 Light" panose="020B0502040204020203" pitchFamily="34" charset="-122"/>
              </a:endParaRPr>
            </a:p>
          </p:txBody>
        </p:sp>
        <p:pic>
          <p:nvPicPr>
            <p:cNvPr id="29" name="图片占位符 11"/>
            <p:cNvPicPr>
              <a:picLocks noChangeAspect="1"/>
            </p:cNvPicPr>
            <p:nvPr/>
          </p:nvPicPr>
          <p:blipFill>
            <a:blip r:embed="rId10" cstate="print">
              <a:extLst>
                <a:ext uri="{BEBA8EAE-BF5A-486C-A8C5-ECC9F3942E4B}">
                  <a14:imgProps xmlns:a14="http://schemas.microsoft.com/office/drawing/2010/main">
                    <a14:imgLayer r:embed="rId11">
                      <a14:imgEffect>
                        <a14:artisticBlur/>
                      </a14:imgEffect>
                    </a14:imgLayer>
                  </a14:imgProps>
                </a:ext>
                <a:ext uri="{28A0092B-C50C-407E-A947-70E740481C1C}">
                  <a14:useLocalDpi xmlns:a14="http://schemas.microsoft.com/office/drawing/2010/main" val="0"/>
                </a:ext>
              </a:extLst>
            </a:blip>
            <a:srcRect l="16699" r="16699"/>
            <a:stretch>
              <a:fillRect/>
            </a:stretch>
          </p:blipFill>
          <p:spPr>
            <a:xfrm>
              <a:off x="6183313" y="4151313"/>
              <a:ext cx="1828800" cy="1828800"/>
            </a:xfrm>
            <a:prstGeom prst="roundRect">
              <a:avLst>
                <a:gd name="adj" fmla="val 3449"/>
              </a:avLst>
            </a:prstGeom>
          </p:spPr>
        </p:pic>
      </p:gr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left)">
                                      <p:cBhvr>
                                        <p:cTn id="7" dur="500"/>
                                        <p:tgtEl>
                                          <p:spTgt spid="2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wipe(left)">
                                      <p:cBhvr>
                                        <p:cTn id="11" dur="500"/>
                                        <p:tgtEl>
                                          <p:spTgt spid="17"/>
                                        </p:tgtEl>
                                      </p:cBhvr>
                                    </p:animEffect>
                                  </p:childTnLst>
                                </p:cTn>
                              </p:par>
                            </p:childTnLst>
                          </p:cTn>
                        </p:par>
                        <p:par>
                          <p:cTn id="12" fill="hold">
                            <p:stCondLst>
                              <p:cond delay="1000"/>
                            </p:stCondLst>
                            <p:childTnLst>
                              <p:par>
                                <p:cTn id="13" presetID="42" presetClass="entr" presetSubtype="0"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1000"/>
                                        <p:tgtEl>
                                          <p:spTgt spid="6"/>
                                        </p:tgtEl>
                                      </p:cBhvr>
                                    </p:animEffect>
                                    <p:anim calcmode="lin" valueType="num">
                                      <p:cBhvr>
                                        <p:cTn id="16" dur="1000" fill="hold"/>
                                        <p:tgtEl>
                                          <p:spTgt spid="6"/>
                                        </p:tgtEl>
                                        <p:attrNameLst>
                                          <p:attrName>ppt_x</p:attrName>
                                        </p:attrNameLst>
                                      </p:cBhvr>
                                      <p:tavLst>
                                        <p:tav tm="0">
                                          <p:val>
                                            <p:strVal val="#ppt_x"/>
                                          </p:val>
                                        </p:tav>
                                        <p:tav tm="100000">
                                          <p:val>
                                            <p:strVal val="#ppt_x"/>
                                          </p:val>
                                        </p:tav>
                                      </p:tavLst>
                                    </p:anim>
                                    <p:anim calcmode="lin" valueType="num">
                                      <p:cBhvr>
                                        <p:cTn id="17" dur="1000" fill="hold"/>
                                        <p:tgtEl>
                                          <p:spTgt spid="6"/>
                                        </p:tgtEl>
                                        <p:attrNameLst>
                                          <p:attrName>ppt_y</p:attrName>
                                        </p:attrNameLst>
                                      </p:cBhvr>
                                      <p:tavLst>
                                        <p:tav tm="0">
                                          <p:val>
                                            <p:strVal val="#ppt_y+.1"/>
                                          </p:val>
                                        </p:tav>
                                        <p:tav tm="100000">
                                          <p:val>
                                            <p:strVal val="#ppt_y"/>
                                          </p:val>
                                        </p:tav>
                                      </p:tavLst>
                                    </p:anim>
                                  </p:childTnLst>
                                </p:cTn>
                              </p:par>
                            </p:childTnLst>
                          </p:cTn>
                        </p:par>
                        <p:par>
                          <p:cTn id="18" fill="hold">
                            <p:stCondLst>
                              <p:cond delay="2000"/>
                            </p:stCondLst>
                            <p:childTnLst>
                              <p:par>
                                <p:cTn id="19" presetID="42" presetClass="entr" presetSubtype="0" fill="hold" nodeType="after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1000"/>
                                        <p:tgtEl>
                                          <p:spTgt spid="11"/>
                                        </p:tgtEl>
                                      </p:cBhvr>
                                    </p:animEffect>
                                    <p:anim calcmode="lin" valueType="num">
                                      <p:cBhvr>
                                        <p:cTn id="22" dur="1000" fill="hold"/>
                                        <p:tgtEl>
                                          <p:spTgt spid="11"/>
                                        </p:tgtEl>
                                        <p:attrNameLst>
                                          <p:attrName>ppt_x</p:attrName>
                                        </p:attrNameLst>
                                      </p:cBhvr>
                                      <p:tavLst>
                                        <p:tav tm="0">
                                          <p:val>
                                            <p:strVal val="#ppt_x"/>
                                          </p:val>
                                        </p:tav>
                                        <p:tav tm="100000">
                                          <p:val>
                                            <p:strVal val="#ppt_x"/>
                                          </p:val>
                                        </p:tav>
                                      </p:tavLst>
                                    </p:anim>
                                    <p:anim calcmode="lin" valueType="num">
                                      <p:cBhvr>
                                        <p:cTn id="23" dur="1000" fill="hold"/>
                                        <p:tgtEl>
                                          <p:spTgt spid="11"/>
                                        </p:tgtEl>
                                        <p:attrNameLst>
                                          <p:attrName>ppt_y</p:attrName>
                                        </p:attrNameLst>
                                      </p:cBhvr>
                                      <p:tavLst>
                                        <p:tav tm="0">
                                          <p:val>
                                            <p:strVal val="#ppt_y+.1"/>
                                          </p:val>
                                        </p:tav>
                                        <p:tav tm="100000">
                                          <p:val>
                                            <p:strVal val="#ppt_y"/>
                                          </p:val>
                                        </p:tav>
                                      </p:tavLst>
                                    </p:anim>
                                  </p:childTnLst>
                                </p:cTn>
                              </p:par>
                            </p:childTnLst>
                          </p:cTn>
                        </p:par>
                        <p:par>
                          <p:cTn id="24" fill="hold">
                            <p:stCondLst>
                              <p:cond delay="3000"/>
                            </p:stCondLst>
                            <p:childTnLst>
                              <p:par>
                                <p:cTn id="25" presetID="42" presetClass="entr" presetSubtype="0" fill="hold" nodeType="after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fade">
                                      <p:cBhvr>
                                        <p:cTn id="27" dur="1000"/>
                                        <p:tgtEl>
                                          <p:spTgt spid="16"/>
                                        </p:tgtEl>
                                      </p:cBhvr>
                                    </p:animEffect>
                                    <p:anim calcmode="lin" valueType="num">
                                      <p:cBhvr>
                                        <p:cTn id="28" dur="1000" fill="hold"/>
                                        <p:tgtEl>
                                          <p:spTgt spid="16"/>
                                        </p:tgtEl>
                                        <p:attrNameLst>
                                          <p:attrName>ppt_x</p:attrName>
                                        </p:attrNameLst>
                                      </p:cBhvr>
                                      <p:tavLst>
                                        <p:tav tm="0">
                                          <p:val>
                                            <p:strVal val="#ppt_x"/>
                                          </p:val>
                                        </p:tav>
                                        <p:tav tm="100000">
                                          <p:val>
                                            <p:strVal val="#ppt_x"/>
                                          </p:val>
                                        </p:tav>
                                      </p:tavLst>
                                    </p:anim>
                                    <p:anim calcmode="lin" valueType="num">
                                      <p:cBhvr>
                                        <p:cTn id="29" dur="1000" fill="hold"/>
                                        <p:tgtEl>
                                          <p:spTgt spid="16"/>
                                        </p:tgtEl>
                                        <p:attrNameLst>
                                          <p:attrName>ppt_y</p:attrName>
                                        </p:attrNameLst>
                                      </p:cBhvr>
                                      <p:tavLst>
                                        <p:tav tm="0">
                                          <p:val>
                                            <p:strVal val="#ppt_y+.1"/>
                                          </p:val>
                                        </p:tav>
                                        <p:tav tm="100000">
                                          <p:val>
                                            <p:strVal val="#ppt_y"/>
                                          </p:val>
                                        </p:tav>
                                      </p:tavLst>
                                    </p:anim>
                                  </p:childTnLst>
                                </p:cTn>
                              </p:par>
                            </p:childTnLst>
                          </p:cTn>
                        </p:par>
                        <p:par>
                          <p:cTn id="30" fill="hold">
                            <p:stCondLst>
                              <p:cond delay="4000"/>
                            </p:stCondLst>
                            <p:childTnLst>
                              <p:par>
                                <p:cTn id="31" presetID="42" presetClass="entr" presetSubtype="0" fill="hold" nodeType="afterEffect">
                                  <p:stCondLst>
                                    <p:cond delay="0"/>
                                  </p:stCondLst>
                                  <p:childTnLst>
                                    <p:set>
                                      <p:cBhvr>
                                        <p:cTn id="32" dur="1" fill="hold">
                                          <p:stCondLst>
                                            <p:cond delay="0"/>
                                          </p:stCondLst>
                                        </p:cTn>
                                        <p:tgtEl>
                                          <p:spTgt spid="25"/>
                                        </p:tgtEl>
                                        <p:attrNameLst>
                                          <p:attrName>style.visibility</p:attrName>
                                        </p:attrNameLst>
                                      </p:cBhvr>
                                      <p:to>
                                        <p:strVal val="visible"/>
                                      </p:to>
                                    </p:set>
                                    <p:animEffect transition="in" filter="fade">
                                      <p:cBhvr>
                                        <p:cTn id="33" dur="1000"/>
                                        <p:tgtEl>
                                          <p:spTgt spid="25"/>
                                        </p:tgtEl>
                                      </p:cBhvr>
                                    </p:animEffect>
                                    <p:anim calcmode="lin" valueType="num">
                                      <p:cBhvr>
                                        <p:cTn id="34" dur="1000" fill="hold"/>
                                        <p:tgtEl>
                                          <p:spTgt spid="25"/>
                                        </p:tgtEl>
                                        <p:attrNameLst>
                                          <p:attrName>ppt_x</p:attrName>
                                        </p:attrNameLst>
                                      </p:cBhvr>
                                      <p:tavLst>
                                        <p:tav tm="0">
                                          <p:val>
                                            <p:strVal val="#ppt_x"/>
                                          </p:val>
                                        </p:tav>
                                        <p:tav tm="100000">
                                          <p:val>
                                            <p:strVal val="#ppt_x"/>
                                          </p:val>
                                        </p:tav>
                                      </p:tavLst>
                                    </p:anim>
                                    <p:anim calcmode="lin" valueType="num">
                                      <p:cBhvr>
                                        <p:cTn id="35"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组合 16"/>
          <p:cNvGrpSpPr/>
          <p:nvPr/>
        </p:nvGrpSpPr>
        <p:grpSpPr>
          <a:xfrm>
            <a:off x="587217" y="472873"/>
            <a:ext cx="3265100" cy="635239"/>
            <a:chOff x="-3848339" y="207986"/>
            <a:chExt cx="3239723" cy="630301"/>
          </a:xfrm>
        </p:grpSpPr>
        <p:sp>
          <p:nvSpPr>
            <p:cNvPr id="18" name="Text Box 7"/>
            <p:cNvSpPr txBox="1">
              <a:spLocks noChangeArrowheads="1"/>
            </p:cNvSpPr>
            <p:nvPr/>
          </p:nvSpPr>
          <p:spPr bwMode="auto">
            <a:xfrm>
              <a:off x="-1826418" y="475528"/>
              <a:ext cx="1217802" cy="351553"/>
            </a:xfrm>
            <a:prstGeom prst="rect">
              <a:avLst/>
            </a:prstGeom>
            <a:noFill/>
            <a:ln w="9525">
              <a:noFill/>
              <a:miter lim="800000"/>
            </a:ln>
          </p:spPr>
          <p:txBody>
            <a:bodyPr wrap="none" lIns="46078" tIns="23040" rIns="46078" bIns="23040">
              <a:spAutoFit/>
            </a:bodyPr>
            <a:lstStyle/>
            <a:p>
              <a:pPr defTabSz="1096645"/>
              <a:r>
                <a:rPr lang="en-CA" sz="2000" b="1" spc="604" dirty="0" smtClean="0">
                  <a:solidFill>
                    <a:schemeClr val="bg1">
                      <a:lumMod val="65000"/>
                    </a:schemeClr>
                  </a:solidFill>
                  <a:latin typeface="造字工房悦黑演示版常规体" pitchFamily="50" charset="-122"/>
                  <a:ea typeface="造字工房悦黑演示版常规体" pitchFamily="50" charset="-122"/>
                  <a:cs typeface="Open Sans" panose="020B0606030504020204" pitchFamily="34" charset="0"/>
                </a:rPr>
                <a:t>STAFF</a:t>
              </a:r>
            </a:p>
          </p:txBody>
        </p:sp>
        <p:sp>
          <p:nvSpPr>
            <p:cNvPr id="19" name="矩形 18"/>
            <p:cNvSpPr/>
            <p:nvPr/>
          </p:nvSpPr>
          <p:spPr>
            <a:xfrm>
              <a:off x="-3848339" y="207986"/>
              <a:ext cx="1977362" cy="630301"/>
            </a:xfrm>
            <a:prstGeom prst="rect">
              <a:avLst/>
            </a:prstGeom>
          </p:spPr>
          <p:txBody>
            <a:bodyPr wrap="none">
              <a:spAutoFit/>
            </a:bodyPr>
            <a:lstStyle/>
            <a:p>
              <a:pPr algn="ctr" defTabSz="1096645"/>
              <a:r>
                <a:rPr lang="zh-CN" altLang="en-US" sz="3530" b="1" dirty="0" smtClean="0">
                  <a:latin typeface="微软雅黑" panose="020B0503020204020204" pitchFamily="34" charset="-122"/>
                  <a:ea typeface="微软雅黑" panose="020B0503020204020204" pitchFamily="34" charset="-122"/>
                  <a:cs typeface="Open Sans" panose="020B0606030504020204" pitchFamily="34" charset="0"/>
                </a:rPr>
                <a:t>员工队伍</a:t>
              </a:r>
              <a:endParaRPr lang="en-CA" altLang="zh-CN" sz="3530" b="1" dirty="0">
                <a:latin typeface="微软雅黑" panose="020B0503020204020204" pitchFamily="34" charset="-122"/>
                <a:ea typeface="微软雅黑" panose="020B0503020204020204" pitchFamily="34" charset="-122"/>
                <a:cs typeface="Open Sans" panose="020B0606030504020204" pitchFamily="34" charset="0"/>
              </a:endParaRPr>
            </a:p>
          </p:txBody>
        </p:sp>
      </p:grpSp>
      <p:pic>
        <p:nvPicPr>
          <p:cNvPr id="21" name="图片 20"/>
          <p:cNvPicPr>
            <a:picLocks noChangeAspect="1"/>
          </p:cNvPicPr>
          <p:nvPr/>
        </p:nvPicPr>
        <p:blipFill rotWithShape="1">
          <a:blip r:embed="rId3"/>
          <a:srcRect r="91091" b="69426"/>
          <a:stretch>
            <a:fillRect/>
          </a:stretch>
        </p:blipFill>
        <p:spPr>
          <a:xfrm>
            <a:off x="3401" y="505087"/>
            <a:ext cx="348343" cy="548549"/>
          </a:xfrm>
          <a:prstGeom prst="rect">
            <a:avLst/>
          </a:prstGeom>
          <a:effectLst>
            <a:outerShdw blurRad="50800" dist="38100" dir="2700000" algn="tl" rotWithShape="0">
              <a:prstClr val="black">
                <a:alpha val="40000"/>
              </a:prstClr>
            </a:outerShdw>
          </a:effectLst>
        </p:spPr>
      </p:pic>
      <p:grpSp>
        <p:nvGrpSpPr>
          <p:cNvPr id="6" name="Group 12"/>
          <p:cNvGrpSpPr/>
          <p:nvPr/>
        </p:nvGrpSpPr>
        <p:grpSpPr>
          <a:xfrm>
            <a:off x="1530296" y="4709379"/>
            <a:ext cx="2698943" cy="996229"/>
            <a:chOff x="1599744" y="4985334"/>
            <a:chExt cx="2698943" cy="996229"/>
          </a:xfrm>
        </p:grpSpPr>
        <p:sp>
          <p:nvSpPr>
            <p:cNvPr id="7" name="Rectangle 10"/>
            <p:cNvSpPr/>
            <p:nvPr/>
          </p:nvSpPr>
          <p:spPr>
            <a:xfrm>
              <a:off x="1599744" y="5335232"/>
              <a:ext cx="2698943" cy="646331"/>
            </a:xfrm>
            <a:prstGeom prst="rect">
              <a:avLst/>
            </a:prstGeom>
          </p:spPr>
          <p:txBody>
            <a:bodyPr wrap="square">
              <a:spAutoFit/>
            </a:bodyPr>
            <a:lstStyle/>
            <a:p>
              <a:pPr algn="ctr"/>
              <a:r>
                <a:rPr lang="en-US" sz="1200" dirty="0">
                  <a:solidFill>
                    <a:schemeClr val="tx1">
                      <a:lumMod val="75000"/>
                      <a:lumOff val="25000"/>
                    </a:schemeClr>
                  </a:solidFill>
                  <a:latin typeface="Roboto Medium" charset="0"/>
                  <a:ea typeface="Roboto Medium" charset="0"/>
                  <a:cs typeface="Roboto Medium" charset="0"/>
                </a:rPr>
                <a:t>Far far </a:t>
              </a:r>
              <a:r>
                <a:rPr lang="en-US" sz="1200" dirty="0" smtClean="0">
                  <a:solidFill>
                    <a:schemeClr val="tx1">
                      <a:lumMod val="75000"/>
                      <a:lumOff val="25000"/>
                    </a:schemeClr>
                  </a:solidFill>
                  <a:latin typeface="Roboto Medium" charset="0"/>
                  <a:ea typeface="Roboto Medium" charset="0"/>
                  <a:cs typeface="Roboto Medium" charset="0"/>
                </a:rPr>
                <a:t>away</a:t>
              </a:r>
              <a:r>
                <a:rPr lang="en-US" sz="1200" dirty="0" smtClean="0">
                  <a:solidFill>
                    <a:schemeClr val="tx1">
                      <a:lumMod val="75000"/>
                      <a:lumOff val="25000"/>
                    </a:schemeClr>
                  </a:solidFill>
                  <a:latin typeface="Roboto Thin" charset="0"/>
                  <a:ea typeface="Roboto Thin" charset="0"/>
                  <a:cs typeface="Roboto Thin" charset="0"/>
                </a:rPr>
                <a:t>, </a:t>
              </a:r>
              <a:r>
                <a:rPr lang="en-US" sz="1200" dirty="0">
                  <a:solidFill>
                    <a:schemeClr val="tx1">
                      <a:lumMod val="75000"/>
                      <a:lumOff val="25000"/>
                    </a:schemeClr>
                  </a:solidFill>
                  <a:latin typeface="Roboto Thin" charset="0"/>
                  <a:ea typeface="Roboto Thin" charset="0"/>
                  <a:cs typeface="Roboto Thin" charset="0"/>
                </a:rPr>
                <a:t>behind the word mountains, far from the countries </a:t>
              </a:r>
              <a:r>
                <a:rPr lang="en-US" sz="1200" dirty="0" err="1">
                  <a:solidFill>
                    <a:schemeClr val="tx1">
                      <a:lumMod val="75000"/>
                      <a:lumOff val="25000"/>
                    </a:schemeClr>
                  </a:solidFill>
                  <a:latin typeface="Roboto Thin" charset="0"/>
                  <a:ea typeface="Roboto Thin" charset="0"/>
                  <a:cs typeface="Roboto Thin" charset="0"/>
                </a:rPr>
                <a:t>Vokalia</a:t>
              </a:r>
              <a:r>
                <a:rPr lang="en-US" sz="1200" dirty="0">
                  <a:solidFill>
                    <a:schemeClr val="tx1">
                      <a:lumMod val="75000"/>
                      <a:lumOff val="25000"/>
                    </a:schemeClr>
                  </a:solidFill>
                  <a:latin typeface="Roboto Thin" charset="0"/>
                  <a:ea typeface="Roboto Thin" charset="0"/>
                  <a:cs typeface="Roboto Thin" charset="0"/>
                </a:rPr>
                <a:t> and </a:t>
              </a:r>
              <a:r>
                <a:rPr lang="en-US" sz="1200" dirty="0" err="1" smtClean="0">
                  <a:solidFill>
                    <a:schemeClr val="tx1">
                      <a:lumMod val="75000"/>
                      <a:lumOff val="25000"/>
                    </a:schemeClr>
                  </a:solidFill>
                  <a:latin typeface="Roboto Thin" charset="0"/>
                  <a:ea typeface="Roboto Thin" charset="0"/>
                  <a:cs typeface="Roboto Thin" charset="0"/>
                </a:rPr>
                <a:t>Consonantia</a:t>
              </a:r>
              <a:r>
                <a:rPr lang="en-US" sz="1200" dirty="0">
                  <a:solidFill>
                    <a:schemeClr val="tx1">
                      <a:lumMod val="75000"/>
                      <a:lumOff val="25000"/>
                    </a:schemeClr>
                  </a:solidFill>
                  <a:latin typeface="Roboto Thin" charset="0"/>
                  <a:ea typeface="Roboto Thin" charset="0"/>
                  <a:cs typeface="Roboto Thin" charset="0"/>
                </a:rPr>
                <a:t>.</a:t>
              </a:r>
              <a:endParaRPr lang="en-US" sz="1200" dirty="0" smtClean="0">
                <a:solidFill>
                  <a:schemeClr val="tx1">
                    <a:lumMod val="75000"/>
                    <a:lumOff val="25000"/>
                  </a:schemeClr>
                </a:solidFill>
                <a:latin typeface="Roboto Thin" charset="0"/>
                <a:ea typeface="Roboto Thin" charset="0"/>
                <a:cs typeface="Roboto Thin" charset="0"/>
              </a:endParaRPr>
            </a:p>
          </p:txBody>
        </p:sp>
        <p:sp>
          <p:nvSpPr>
            <p:cNvPr id="8" name="TextBox 11"/>
            <p:cNvSpPr txBox="1"/>
            <p:nvPr/>
          </p:nvSpPr>
          <p:spPr>
            <a:xfrm>
              <a:off x="2258899" y="4985334"/>
              <a:ext cx="1380634" cy="338554"/>
            </a:xfrm>
            <a:prstGeom prst="rect">
              <a:avLst/>
            </a:prstGeom>
            <a:noFill/>
          </p:spPr>
          <p:txBody>
            <a:bodyPr wrap="none" rtlCol="0">
              <a:spAutoFit/>
            </a:bodyPr>
            <a:lstStyle/>
            <a:p>
              <a:pPr algn="ctr"/>
              <a:r>
                <a:rPr lang="en-US" sz="1600" dirty="0" smtClean="0">
                  <a:solidFill>
                    <a:schemeClr val="tx1">
                      <a:lumMod val="75000"/>
                      <a:lumOff val="25000"/>
                    </a:schemeClr>
                  </a:solidFill>
                  <a:latin typeface="Nexa Bold" charset="0"/>
                  <a:ea typeface="Nexa Bold" charset="0"/>
                  <a:cs typeface="Nexa Bold" charset="0"/>
                </a:rPr>
                <a:t>YOUR TITLE</a:t>
              </a:r>
            </a:p>
          </p:txBody>
        </p:sp>
      </p:grpSp>
      <p:grpSp>
        <p:nvGrpSpPr>
          <p:cNvPr id="9" name="Group 16"/>
          <p:cNvGrpSpPr/>
          <p:nvPr/>
        </p:nvGrpSpPr>
        <p:grpSpPr>
          <a:xfrm>
            <a:off x="4746528" y="4709379"/>
            <a:ext cx="2698943" cy="996229"/>
            <a:chOff x="1599744" y="4985334"/>
            <a:chExt cx="2698943" cy="996229"/>
          </a:xfrm>
        </p:grpSpPr>
        <p:sp>
          <p:nvSpPr>
            <p:cNvPr id="10" name="Rectangle 17"/>
            <p:cNvSpPr/>
            <p:nvPr/>
          </p:nvSpPr>
          <p:spPr>
            <a:xfrm>
              <a:off x="1599744" y="5335232"/>
              <a:ext cx="2698943" cy="646331"/>
            </a:xfrm>
            <a:prstGeom prst="rect">
              <a:avLst/>
            </a:prstGeom>
          </p:spPr>
          <p:txBody>
            <a:bodyPr wrap="square">
              <a:spAutoFit/>
            </a:bodyPr>
            <a:lstStyle/>
            <a:p>
              <a:pPr algn="ctr"/>
              <a:r>
                <a:rPr lang="en-US" sz="1200" dirty="0">
                  <a:solidFill>
                    <a:schemeClr val="tx1">
                      <a:lumMod val="75000"/>
                      <a:lumOff val="25000"/>
                    </a:schemeClr>
                  </a:solidFill>
                  <a:latin typeface="Roboto Medium" charset="0"/>
                  <a:ea typeface="Roboto Medium" charset="0"/>
                  <a:cs typeface="Roboto Medium" charset="0"/>
                </a:rPr>
                <a:t>Far far </a:t>
              </a:r>
              <a:r>
                <a:rPr lang="en-US" sz="1200" dirty="0" smtClean="0">
                  <a:solidFill>
                    <a:schemeClr val="tx1">
                      <a:lumMod val="75000"/>
                      <a:lumOff val="25000"/>
                    </a:schemeClr>
                  </a:solidFill>
                  <a:latin typeface="Roboto Medium" charset="0"/>
                  <a:ea typeface="Roboto Medium" charset="0"/>
                  <a:cs typeface="Roboto Medium" charset="0"/>
                </a:rPr>
                <a:t>away</a:t>
              </a:r>
              <a:r>
                <a:rPr lang="en-US" sz="1200" dirty="0" smtClean="0">
                  <a:solidFill>
                    <a:schemeClr val="tx1">
                      <a:lumMod val="75000"/>
                      <a:lumOff val="25000"/>
                    </a:schemeClr>
                  </a:solidFill>
                  <a:latin typeface="Roboto Thin" charset="0"/>
                  <a:ea typeface="Roboto Thin" charset="0"/>
                  <a:cs typeface="Roboto Thin" charset="0"/>
                </a:rPr>
                <a:t>, </a:t>
              </a:r>
              <a:r>
                <a:rPr lang="en-US" sz="1200" dirty="0">
                  <a:solidFill>
                    <a:schemeClr val="tx1">
                      <a:lumMod val="75000"/>
                      <a:lumOff val="25000"/>
                    </a:schemeClr>
                  </a:solidFill>
                  <a:latin typeface="Roboto Thin" charset="0"/>
                  <a:ea typeface="Roboto Thin" charset="0"/>
                  <a:cs typeface="Roboto Thin" charset="0"/>
                </a:rPr>
                <a:t>behind the word mountains, far from the countries </a:t>
              </a:r>
              <a:r>
                <a:rPr lang="en-US" sz="1200" dirty="0" err="1">
                  <a:solidFill>
                    <a:schemeClr val="tx1">
                      <a:lumMod val="75000"/>
                      <a:lumOff val="25000"/>
                    </a:schemeClr>
                  </a:solidFill>
                  <a:latin typeface="Roboto Thin" charset="0"/>
                  <a:ea typeface="Roboto Thin" charset="0"/>
                  <a:cs typeface="Roboto Thin" charset="0"/>
                </a:rPr>
                <a:t>Vokalia</a:t>
              </a:r>
              <a:r>
                <a:rPr lang="en-US" sz="1200" dirty="0">
                  <a:solidFill>
                    <a:schemeClr val="tx1">
                      <a:lumMod val="75000"/>
                      <a:lumOff val="25000"/>
                    </a:schemeClr>
                  </a:solidFill>
                  <a:latin typeface="Roboto Thin" charset="0"/>
                  <a:ea typeface="Roboto Thin" charset="0"/>
                  <a:cs typeface="Roboto Thin" charset="0"/>
                </a:rPr>
                <a:t> and </a:t>
              </a:r>
              <a:r>
                <a:rPr lang="en-US" sz="1200" dirty="0" err="1" smtClean="0">
                  <a:solidFill>
                    <a:schemeClr val="tx1">
                      <a:lumMod val="75000"/>
                      <a:lumOff val="25000"/>
                    </a:schemeClr>
                  </a:solidFill>
                  <a:latin typeface="Roboto Thin" charset="0"/>
                  <a:ea typeface="Roboto Thin" charset="0"/>
                  <a:cs typeface="Roboto Thin" charset="0"/>
                </a:rPr>
                <a:t>Consonantia</a:t>
              </a:r>
              <a:r>
                <a:rPr lang="en-US" sz="1200" dirty="0">
                  <a:solidFill>
                    <a:schemeClr val="tx1">
                      <a:lumMod val="75000"/>
                      <a:lumOff val="25000"/>
                    </a:schemeClr>
                  </a:solidFill>
                  <a:latin typeface="Roboto Thin" charset="0"/>
                  <a:ea typeface="Roboto Thin" charset="0"/>
                  <a:cs typeface="Roboto Thin" charset="0"/>
                </a:rPr>
                <a:t>.</a:t>
              </a:r>
              <a:endParaRPr lang="en-US" sz="1200" dirty="0" smtClean="0">
                <a:solidFill>
                  <a:schemeClr val="tx1">
                    <a:lumMod val="75000"/>
                    <a:lumOff val="25000"/>
                  </a:schemeClr>
                </a:solidFill>
                <a:latin typeface="Roboto Thin" charset="0"/>
                <a:ea typeface="Roboto Thin" charset="0"/>
                <a:cs typeface="Roboto Thin" charset="0"/>
              </a:endParaRPr>
            </a:p>
          </p:txBody>
        </p:sp>
        <p:sp>
          <p:nvSpPr>
            <p:cNvPr id="11" name="TextBox 18"/>
            <p:cNvSpPr txBox="1"/>
            <p:nvPr/>
          </p:nvSpPr>
          <p:spPr>
            <a:xfrm>
              <a:off x="2258899" y="4985334"/>
              <a:ext cx="1380634" cy="338554"/>
            </a:xfrm>
            <a:prstGeom prst="rect">
              <a:avLst/>
            </a:prstGeom>
            <a:noFill/>
          </p:spPr>
          <p:txBody>
            <a:bodyPr wrap="none" rtlCol="0">
              <a:spAutoFit/>
            </a:bodyPr>
            <a:lstStyle/>
            <a:p>
              <a:pPr algn="ctr"/>
              <a:r>
                <a:rPr lang="en-US" sz="1600" dirty="0" smtClean="0">
                  <a:solidFill>
                    <a:schemeClr val="tx1">
                      <a:lumMod val="75000"/>
                      <a:lumOff val="25000"/>
                    </a:schemeClr>
                  </a:solidFill>
                  <a:latin typeface="Nexa Bold" charset="0"/>
                  <a:ea typeface="Nexa Bold" charset="0"/>
                  <a:cs typeface="Nexa Bold" charset="0"/>
                </a:rPr>
                <a:t>YOUR TITLE</a:t>
              </a:r>
            </a:p>
          </p:txBody>
        </p:sp>
      </p:grpSp>
      <p:grpSp>
        <p:nvGrpSpPr>
          <p:cNvPr id="12" name="Group 19"/>
          <p:cNvGrpSpPr/>
          <p:nvPr/>
        </p:nvGrpSpPr>
        <p:grpSpPr>
          <a:xfrm>
            <a:off x="7952716" y="4709379"/>
            <a:ext cx="2698943" cy="996229"/>
            <a:chOff x="1599744" y="4985334"/>
            <a:chExt cx="2698943" cy="996229"/>
          </a:xfrm>
        </p:grpSpPr>
        <p:sp>
          <p:nvSpPr>
            <p:cNvPr id="13" name="Rectangle 20"/>
            <p:cNvSpPr/>
            <p:nvPr/>
          </p:nvSpPr>
          <p:spPr>
            <a:xfrm>
              <a:off x="1599744" y="5335232"/>
              <a:ext cx="2698943" cy="646331"/>
            </a:xfrm>
            <a:prstGeom prst="rect">
              <a:avLst/>
            </a:prstGeom>
          </p:spPr>
          <p:txBody>
            <a:bodyPr wrap="square">
              <a:spAutoFit/>
            </a:bodyPr>
            <a:lstStyle/>
            <a:p>
              <a:pPr algn="ctr"/>
              <a:r>
                <a:rPr lang="en-US" sz="1200" dirty="0">
                  <a:solidFill>
                    <a:schemeClr val="tx1">
                      <a:lumMod val="75000"/>
                      <a:lumOff val="25000"/>
                    </a:schemeClr>
                  </a:solidFill>
                  <a:latin typeface="Roboto Medium" charset="0"/>
                  <a:ea typeface="Roboto Medium" charset="0"/>
                  <a:cs typeface="Roboto Medium" charset="0"/>
                </a:rPr>
                <a:t>Far far </a:t>
              </a:r>
              <a:r>
                <a:rPr lang="en-US" sz="1200" dirty="0" smtClean="0">
                  <a:solidFill>
                    <a:schemeClr val="tx1">
                      <a:lumMod val="75000"/>
                      <a:lumOff val="25000"/>
                    </a:schemeClr>
                  </a:solidFill>
                  <a:latin typeface="Roboto Medium" charset="0"/>
                  <a:ea typeface="Roboto Medium" charset="0"/>
                  <a:cs typeface="Roboto Medium" charset="0"/>
                </a:rPr>
                <a:t>away</a:t>
              </a:r>
              <a:r>
                <a:rPr lang="en-US" sz="1200" dirty="0" smtClean="0">
                  <a:solidFill>
                    <a:schemeClr val="tx1">
                      <a:lumMod val="75000"/>
                      <a:lumOff val="25000"/>
                    </a:schemeClr>
                  </a:solidFill>
                  <a:latin typeface="Roboto Thin" charset="0"/>
                  <a:ea typeface="Roboto Thin" charset="0"/>
                  <a:cs typeface="Roboto Thin" charset="0"/>
                </a:rPr>
                <a:t>, </a:t>
              </a:r>
              <a:r>
                <a:rPr lang="en-US" sz="1200" dirty="0">
                  <a:solidFill>
                    <a:schemeClr val="tx1">
                      <a:lumMod val="75000"/>
                      <a:lumOff val="25000"/>
                    </a:schemeClr>
                  </a:solidFill>
                  <a:latin typeface="Roboto Thin" charset="0"/>
                  <a:ea typeface="Roboto Thin" charset="0"/>
                  <a:cs typeface="Roboto Thin" charset="0"/>
                </a:rPr>
                <a:t>behind the word mountains, far from the countries </a:t>
              </a:r>
              <a:r>
                <a:rPr lang="en-US" sz="1200" dirty="0" err="1">
                  <a:solidFill>
                    <a:schemeClr val="tx1">
                      <a:lumMod val="75000"/>
                      <a:lumOff val="25000"/>
                    </a:schemeClr>
                  </a:solidFill>
                  <a:latin typeface="Roboto Thin" charset="0"/>
                  <a:ea typeface="Roboto Thin" charset="0"/>
                  <a:cs typeface="Roboto Thin" charset="0"/>
                </a:rPr>
                <a:t>Vokalia</a:t>
              </a:r>
              <a:r>
                <a:rPr lang="en-US" sz="1200" dirty="0">
                  <a:solidFill>
                    <a:schemeClr val="tx1">
                      <a:lumMod val="75000"/>
                      <a:lumOff val="25000"/>
                    </a:schemeClr>
                  </a:solidFill>
                  <a:latin typeface="Roboto Thin" charset="0"/>
                  <a:ea typeface="Roboto Thin" charset="0"/>
                  <a:cs typeface="Roboto Thin" charset="0"/>
                </a:rPr>
                <a:t> and </a:t>
              </a:r>
              <a:r>
                <a:rPr lang="en-US" sz="1200" dirty="0" err="1" smtClean="0">
                  <a:solidFill>
                    <a:schemeClr val="tx1">
                      <a:lumMod val="75000"/>
                      <a:lumOff val="25000"/>
                    </a:schemeClr>
                  </a:solidFill>
                  <a:latin typeface="Roboto Thin" charset="0"/>
                  <a:ea typeface="Roboto Thin" charset="0"/>
                  <a:cs typeface="Roboto Thin" charset="0"/>
                </a:rPr>
                <a:t>Consonantia</a:t>
              </a:r>
              <a:r>
                <a:rPr lang="en-US" sz="1200" dirty="0">
                  <a:solidFill>
                    <a:schemeClr val="tx1">
                      <a:lumMod val="75000"/>
                      <a:lumOff val="25000"/>
                    </a:schemeClr>
                  </a:solidFill>
                  <a:latin typeface="Roboto Thin" charset="0"/>
                  <a:ea typeface="Roboto Thin" charset="0"/>
                  <a:cs typeface="Roboto Thin" charset="0"/>
                </a:rPr>
                <a:t>.</a:t>
              </a:r>
              <a:endParaRPr lang="en-US" sz="1200" dirty="0" smtClean="0">
                <a:solidFill>
                  <a:schemeClr val="tx1">
                    <a:lumMod val="75000"/>
                    <a:lumOff val="25000"/>
                  </a:schemeClr>
                </a:solidFill>
                <a:latin typeface="Roboto Thin" charset="0"/>
                <a:ea typeface="Roboto Thin" charset="0"/>
                <a:cs typeface="Roboto Thin" charset="0"/>
              </a:endParaRPr>
            </a:p>
          </p:txBody>
        </p:sp>
        <p:sp>
          <p:nvSpPr>
            <p:cNvPr id="14" name="TextBox 21"/>
            <p:cNvSpPr txBox="1"/>
            <p:nvPr/>
          </p:nvSpPr>
          <p:spPr>
            <a:xfrm>
              <a:off x="2258899" y="4985334"/>
              <a:ext cx="1380634" cy="338554"/>
            </a:xfrm>
            <a:prstGeom prst="rect">
              <a:avLst/>
            </a:prstGeom>
            <a:noFill/>
          </p:spPr>
          <p:txBody>
            <a:bodyPr wrap="none" rtlCol="0">
              <a:spAutoFit/>
            </a:bodyPr>
            <a:lstStyle/>
            <a:p>
              <a:pPr algn="ctr"/>
              <a:r>
                <a:rPr lang="en-US" sz="1600" dirty="0" smtClean="0">
                  <a:solidFill>
                    <a:schemeClr val="tx1">
                      <a:lumMod val="75000"/>
                      <a:lumOff val="25000"/>
                    </a:schemeClr>
                  </a:solidFill>
                  <a:latin typeface="Nexa Bold" charset="0"/>
                  <a:ea typeface="Nexa Bold" charset="0"/>
                  <a:cs typeface="Nexa Bold" charset="0"/>
                </a:rPr>
                <a:t>YOUR TITLE</a:t>
              </a:r>
            </a:p>
          </p:txBody>
        </p:sp>
      </p:grpSp>
      <p:pic>
        <p:nvPicPr>
          <p:cNvPr id="15" name="图片占位符 4"/>
          <p:cNvPicPr>
            <a:picLocks noChangeAspect="1"/>
          </p:cNvPicPr>
          <p:nvPr/>
        </p:nvPicPr>
        <p:blipFill>
          <a:blip r:embed="rId4" cstate="print">
            <a:extLst>
              <a:ext uri="{28A0092B-C50C-407E-A947-70E740481C1C}">
                <a14:useLocalDpi xmlns:a14="http://schemas.microsoft.com/office/drawing/2010/main" val="0"/>
              </a:ext>
            </a:extLst>
          </a:blip>
          <a:srcRect l="16605" r="16605"/>
          <a:stretch>
            <a:fillRect/>
          </a:stretch>
        </p:blipFill>
        <p:spPr>
          <a:xfrm>
            <a:off x="1720769" y="2038983"/>
            <a:ext cx="2338086" cy="2338086"/>
          </a:xfrm>
          <a:prstGeom prst="rect">
            <a:avLst/>
          </a:prstGeom>
        </p:spPr>
      </p:pic>
      <p:pic>
        <p:nvPicPr>
          <p:cNvPr id="16" name="图片占位符 5"/>
          <p:cNvPicPr>
            <a:picLocks noChangeAspect="1"/>
          </p:cNvPicPr>
          <p:nvPr/>
        </p:nvPicPr>
        <p:blipFill>
          <a:blip r:embed="rId5" cstate="print">
            <a:extLst>
              <a:ext uri="{28A0092B-C50C-407E-A947-70E740481C1C}">
                <a14:useLocalDpi xmlns:a14="http://schemas.microsoft.com/office/drawing/2010/main" val="0"/>
              </a:ext>
            </a:extLst>
          </a:blip>
          <a:srcRect l="16628" r="16628"/>
          <a:stretch>
            <a:fillRect/>
          </a:stretch>
        </p:blipFill>
        <p:spPr>
          <a:xfrm>
            <a:off x="4926957" y="2038983"/>
            <a:ext cx="2338086" cy="2338086"/>
          </a:xfrm>
          <a:prstGeom prst="rect">
            <a:avLst/>
          </a:prstGeom>
        </p:spPr>
      </p:pic>
      <p:pic>
        <p:nvPicPr>
          <p:cNvPr id="20" name="图片占位符 6"/>
          <p:cNvPicPr>
            <a:picLocks noChangeAspect="1"/>
          </p:cNvPicPr>
          <p:nvPr/>
        </p:nvPicPr>
        <p:blipFill>
          <a:blip r:embed="rId6" cstate="print">
            <a:extLst>
              <a:ext uri="{28A0092B-C50C-407E-A947-70E740481C1C}">
                <a14:useLocalDpi xmlns:a14="http://schemas.microsoft.com/office/drawing/2010/main" val="0"/>
              </a:ext>
            </a:extLst>
          </a:blip>
          <a:srcRect l="16605" r="16605"/>
          <a:stretch>
            <a:fillRect/>
          </a:stretch>
        </p:blipFill>
        <p:spPr>
          <a:xfrm>
            <a:off x="8133145" y="2038983"/>
            <a:ext cx="2338086" cy="2338086"/>
          </a:xfrm>
          <a:prstGeom prst="rect">
            <a:avLst/>
          </a:prstGeom>
        </p:spPr>
      </p:pic>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left)">
                                      <p:cBhvr>
                                        <p:cTn id="7" dur="500"/>
                                        <p:tgtEl>
                                          <p:spTgt spid="2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wipe(left)">
                                      <p:cBhvr>
                                        <p:cTn id="11" dur="500"/>
                                        <p:tgtEl>
                                          <p:spTgt spid="17"/>
                                        </p:tgtEl>
                                      </p:cBhvr>
                                    </p:animEffect>
                                  </p:childTnLst>
                                </p:cTn>
                              </p:par>
                              <p:par>
                                <p:cTn id="12" presetID="10" presetClass="entr" presetSubtype="0" fill="hold" nodeType="with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fade">
                                      <p:cBhvr>
                                        <p:cTn id="14" dur="500"/>
                                        <p:tgtEl>
                                          <p:spTgt spid="15"/>
                                        </p:tgtEl>
                                      </p:cBhvr>
                                    </p:animEffect>
                                  </p:childTnLst>
                                </p:cTn>
                              </p:par>
                              <p:par>
                                <p:cTn id="15" presetID="10" presetClass="entr" presetSubtype="0" fill="hold" nodeType="with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500"/>
                                        <p:tgtEl>
                                          <p:spTgt spid="16"/>
                                        </p:tgtEl>
                                      </p:cBhvr>
                                    </p:animEffect>
                                  </p:childTnLst>
                                </p:cTn>
                              </p:par>
                              <p:par>
                                <p:cTn id="18" presetID="10" presetClass="entr" presetSubtype="0" fill="hold" nodeType="withEffect">
                                  <p:stCondLst>
                                    <p:cond delay="0"/>
                                  </p:stCondLst>
                                  <p:childTnLst>
                                    <p:set>
                                      <p:cBhvr>
                                        <p:cTn id="19" dur="1" fill="hold">
                                          <p:stCondLst>
                                            <p:cond delay="0"/>
                                          </p:stCondLst>
                                        </p:cTn>
                                        <p:tgtEl>
                                          <p:spTgt spid="20"/>
                                        </p:tgtEl>
                                        <p:attrNameLst>
                                          <p:attrName>style.visibility</p:attrName>
                                        </p:attrNameLst>
                                      </p:cBhvr>
                                      <p:to>
                                        <p:strVal val="visible"/>
                                      </p:to>
                                    </p:set>
                                    <p:animEffect transition="in" filter="fade">
                                      <p:cBhvr>
                                        <p:cTn id="20" dur="500"/>
                                        <p:tgtEl>
                                          <p:spTgt spid="20"/>
                                        </p:tgtEl>
                                      </p:cBhvr>
                                    </p:animEffect>
                                  </p:childTnLst>
                                </p:cTn>
                              </p:par>
                              <p:par>
                                <p:cTn id="21" presetID="42" presetClass="entr" presetSubtype="0" fill="hold" nodeType="with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1000"/>
                                        <p:tgtEl>
                                          <p:spTgt spid="6"/>
                                        </p:tgtEl>
                                      </p:cBhvr>
                                    </p:animEffect>
                                    <p:anim calcmode="lin" valueType="num">
                                      <p:cBhvr>
                                        <p:cTn id="24" dur="1000" fill="hold"/>
                                        <p:tgtEl>
                                          <p:spTgt spid="6"/>
                                        </p:tgtEl>
                                        <p:attrNameLst>
                                          <p:attrName>ppt_x</p:attrName>
                                        </p:attrNameLst>
                                      </p:cBhvr>
                                      <p:tavLst>
                                        <p:tav tm="0">
                                          <p:val>
                                            <p:strVal val="#ppt_x"/>
                                          </p:val>
                                        </p:tav>
                                        <p:tav tm="100000">
                                          <p:val>
                                            <p:strVal val="#ppt_x"/>
                                          </p:val>
                                        </p:tav>
                                      </p:tavLst>
                                    </p:anim>
                                    <p:anim calcmode="lin" valueType="num">
                                      <p:cBhvr>
                                        <p:cTn id="25" dur="1000" fill="hold"/>
                                        <p:tgtEl>
                                          <p:spTgt spid="6"/>
                                        </p:tgtEl>
                                        <p:attrNameLst>
                                          <p:attrName>ppt_y</p:attrName>
                                        </p:attrNameLst>
                                      </p:cBhvr>
                                      <p:tavLst>
                                        <p:tav tm="0">
                                          <p:val>
                                            <p:strVal val="#ppt_y+.1"/>
                                          </p:val>
                                        </p:tav>
                                        <p:tav tm="100000">
                                          <p:val>
                                            <p:strVal val="#ppt_y"/>
                                          </p:val>
                                        </p:tav>
                                      </p:tavLst>
                                    </p:anim>
                                  </p:childTnLst>
                                </p:cTn>
                              </p:par>
                              <p:par>
                                <p:cTn id="26" presetID="42" presetClass="entr" presetSubtype="0" fill="hold" nodeType="with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fade">
                                      <p:cBhvr>
                                        <p:cTn id="28" dur="1000"/>
                                        <p:tgtEl>
                                          <p:spTgt spid="9"/>
                                        </p:tgtEl>
                                      </p:cBhvr>
                                    </p:animEffect>
                                    <p:anim calcmode="lin" valueType="num">
                                      <p:cBhvr>
                                        <p:cTn id="29" dur="1000" fill="hold"/>
                                        <p:tgtEl>
                                          <p:spTgt spid="9"/>
                                        </p:tgtEl>
                                        <p:attrNameLst>
                                          <p:attrName>ppt_x</p:attrName>
                                        </p:attrNameLst>
                                      </p:cBhvr>
                                      <p:tavLst>
                                        <p:tav tm="0">
                                          <p:val>
                                            <p:strVal val="#ppt_x"/>
                                          </p:val>
                                        </p:tav>
                                        <p:tav tm="100000">
                                          <p:val>
                                            <p:strVal val="#ppt_x"/>
                                          </p:val>
                                        </p:tav>
                                      </p:tavLst>
                                    </p:anim>
                                    <p:anim calcmode="lin" valueType="num">
                                      <p:cBhvr>
                                        <p:cTn id="30" dur="1000" fill="hold"/>
                                        <p:tgtEl>
                                          <p:spTgt spid="9"/>
                                        </p:tgtEl>
                                        <p:attrNameLst>
                                          <p:attrName>ppt_y</p:attrName>
                                        </p:attrNameLst>
                                      </p:cBhvr>
                                      <p:tavLst>
                                        <p:tav tm="0">
                                          <p:val>
                                            <p:strVal val="#ppt_y+.1"/>
                                          </p:val>
                                        </p:tav>
                                        <p:tav tm="100000">
                                          <p:val>
                                            <p:strVal val="#ppt_y"/>
                                          </p:val>
                                        </p:tav>
                                      </p:tavLst>
                                    </p:anim>
                                  </p:childTnLst>
                                </p:cTn>
                              </p:par>
                              <p:par>
                                <p:cTn id="31" presetID="42" presetClass="entr" presetSubtype="0" fill="hold" nodeType="with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fade">
                                      <p:cBhvr>
                                        <p:cTn id="33" dur="1000"/>
                                        <p:tgtEl>
                                          <p:spTgt spid="12"/>
                                        </p:tgtEl>
                                      </p:cBhvr>
                                    </p:animEffect>
                                    <p:anim calcmode="lin" valueType="num">
                                      <p:cBhvr>
                                        <p:cTn id="34" dur="1000" fill="hold"/>
                                        <p:tgtEl>
                                          <p:spTgt spid="12"/>
                                        </p:tgtEl>
                                        <p:attrNameLst>
                                          <p:attrName>ppt_x</p:attrName>
                                        </p:attrNameLst>
                                      </p:cBhvr>
                                      <p:tavLst>
                                        <p:tav tm="0">
                                          <p:val>
                                            <p:strVal val="#ppt_x"/>
                                          </p:val>
                                        </p:tav>
                                        <p:tav tm="100000">
                                          <p:val>
                                            <p:strVal val="#ppt_x"/>
                                          </p:val>
                                        </p:tav>
                                      </p:tavLst>
                                    </p:anim>
                                    <p:anim calcmode="lin" valueType="num">
                                      <p:cBhvr>
                                        <p:cTn id="35"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组合 16"/>
          <p:cNvGrpSpPr/>
          <p:nvPr/>
        </p:nvGrpSpPr>
        <p:grpSpPr>
          <a:xfrm>
            <a:off x="639763" y="466987"/>
            <a:ext cx="3719199" cy="635239"/>
            <a:chOff x="-3915143" y="207986"/>
            <a:chExt cx="3690293" cy="630301"/>
          </a:xfrm>
        </p:grpSpPr>
        <p:sp>
          <p:nvSpPr>
            <p:cNvPr id="18" name="Text Box 7"/>
            <p:cNvSpPr txBox="1">
              <a:spLocks noChangeArrowheads="1"/>
            </p:cNvSpPr>
            <p:nvPr/>
          </p:nvSpPr>
          <p:spPr bwMode="auto">
            <a:xfrm>
              <a:off x="-1826418" y="343215"/>
              <a:ext cx="1601568" cy="473706"/>
            </a:xfrm>
            <a:prstGeom prst="rect">
              <a:avLst/>
            </a:prstGeom>
            <a:noFill/>
            <a:ln w="9525">
              <a:noFill/>
              <a:miter lim="800000"/>
            </a:ln>
          </p:spPr>
          <p:txBody>
            <a:bodyPr wrap="none" lIns="46078" tIns="23040" rIns="46078" bIns="23040">
              <a:spAutoFit/>
            </a:bodyPr>
            <a:lstStyle/>
            <a:p>
              <a:pPr defTabSz="1096645"/>
              <a:r>
                <a:rPr lang="en-CA" sz="1400" b="1" spc="604" dirty="0" smtClean="0">
                  <a:solidFill>
                    <a:schemeClr val="bg1">
                      <a:lumMod val="65000"/>
                    </a:schemeClr>
                  </a:solidFill>
                  <a:latin typeface="造字工房悦黑演示版常规体" pitchFamily="50" charset="-122"/>
                  <a:ea typeface="造字工房悦黑演示版常规体" pitchFamily="50" charset="-122"/>
                  <a:cs typeface="Open Sans" panose="020B0606030504020204" pitchFamily="34" charset="0"/>
                </a:rPr>
                <a:t>EMPLOYEE</a:t>
              </a:r>
            </a:p>
            <a:p>
              <a:pPr defTabSz="1096645"/>
              <a:r>
                <a:rPr lang="en-CA" sz="1400" b="1" spc="604" dirty="0" smtClean="0">
                  <a:solidFill>
                    <a:schemeClr val="bg1">
                      <a:lumMod val="65000"/>
                    </a:schemeClr>
                  </a:solidFill>
                  <a:latin typeface="造字工房悦黑演示版常规体" pitchFamily="50" charset="-122"/>
                  <a:ea typeface="造字工房悦黑演示版常规体" pitchFamily="50" charset="-122"/>
                  <a:cs typeface="Open Sans" panose="020B0606030504020204" pitchFamily="34" charset="0"/>
                </a:rPr>
                <a:t>TRAINING</a:t>
              </a:r>
            </a:p>
          </p:txBody>
        </p:sp>
        <p:sp>
          <p:nvSpPr>
            <p:cNvPr id="19" name="矩形 18"/>
            <p:cNvSpPr/>
            <p:nvPr/>
          </p:nvSpPr>
          <p:spPr>
            <a:xfrm>
              <a:off x="-3915143" y="207986"/>
              <a:ext cx="2110970" cy="630301"/>
            </a:xfrm>
            <a:prstGeom prst="rect">
              <a:avLst/>
            </a:prstGeom>
          </p:spPr>
          <p:txBody>
            <a:bodyPr wrap="none">
              <a:spAutoFit/>
            </a:bodyPr>
            <a:lstStyle/>
            <a:p>
              <a:pPr algn="ctr" defTabSz="1096645"/>
              <a:r>
                <a:rPr lang="zh-CN" altLang="en-US" sz="3530" b="1" dirty="0" smtClean="0">
                  <a:latin typeface="微软雅黑" panose="020B0503020204020204" pitchFamily="34" charset="-122"/>
                  <a:ea typeface="微软雅黑" panose="020B0503020204020204" pitchFamily="34" charset="-122"/>
                  <a:cs typeface="Open Sans" panose="020B0606030504020204" pitchFamily="34" charset="0"/>
                </a:rPr>
                <a:t>员工培训 </a:t>
              </a:r>
              <a:endParaRPr lang="en-CA" altLang="zh-CN" sz="3530" b="1" dirty="0">
                <a:latin typeface="微软雅黑" panose="020B0503020204020204" pitchFamily="34" charset="-122"/>
                <a:ea typeface="微软雅黑" panose="020B0503020204020204" pitchFamily="34" charset="-122"/>
                <a:cs typeface="Open Sans" panose="020B0606030504020204" pitchFamily="34" charset="0"/>
              </a:endParaRPr>
            </a:p>
          </p:txBody>
        </p:sp>
      </p:grpSp>
      <p:pic>
        <p:nvPicPr>
          <p:cNvPr id="21" name="图片 20"/>
          <p:cNvPicPr>
            <a:picLocks noChangeAspect="1"/>
          </p:cNvPicPr>
          <p:nvPr/>
        </p:nvPicPr>
        <p:blipFill rotWithShape="1">
          <a:blip r:embed="rId3"/>
          <a:srcRect r="91091" b="69426"/>
          <a:stretch>
            <a:fillRect/>
          </a:stretch>
        </p:blipFill>
        <p:spPr>
          <a:xfrm>
            <a:off x="3401" y="505087"/>
            <a:ext cx="348343" cy="548549"/>
          </a:xfrm>
          <a:prstGeom prst="rect">
            <a:avLst/>
          </a:prstGeom>
          <a:effectLst>
            <a:outerShdw blurRad="50800" dist="38100" dir="2700000" algn="tl" rotWithShape="0">
              <a:prstClr val="black">
                <a:alpha val="40000"/>
              </a:prstClr>
            </a:outerShdw>
          </a:effectLst>
        </p:spPr>
      </p:pic>
      <p:grpSp>
        <p:nvGrpSpPr>
          <p:cNvPr id="6" name="Group 1"/>
          <p:cNvGrpSpPr/>
          <p:nvPr/>
        </p:nvGrpSpPr>
        <p:grpSpPr>
          <a:xfrm>
            <a:off x="1066291" y="2029940"/>
            <a:ext cx="2269165" cy="3275714"/>
            <a:chOff x="1066291" y="2029940"/>
            <a:chExt cx="2269165" cy="3275714"/>
          </a:xfrm>
        </p:grpSpPr>
        <p:sp>
          <p:nvSpPr>
            <p:cNvPr id="7" name="Rounded Rectangle 3"/>
            <p:cNvSpPr/>
            <p:nvPr/>
          </p:nvSpPr>
          <p:spPr>
            <a:xfrm>
              <a:off x="1066291" y="2029940"/>
              <a:ext cx="2269165" cy="3275714"/>
            </a:xfrm>
            <a:prstGeom prst="roundRect">
              <a:avLst>
                <a:gd name="adj" fmla="val 4016"/>
              </a:avLst>
            </a:prstGeom>
            <a:solidFill>
              <a:schemeClr val="bg1"/>
            </a:solidFill>
            <a:ln w="3175">
              <a:solidFill>
                <a:schemeClr val="bg1">
                  <a:lumMod val="85000"/>
                </a:schemeClr>
              </a:solid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11"/>
            <p:cNvSpPr/>
            <p:nvPr/>
          </p:nvSpPr>
          <p:spPr>
            <a:xfrm>
              <a:off x="1066291" y="4412519"/>
              <a:ext cx="2269165" cy="457200"/>
            </a:xfrm>
            <a:prstGeom prst="rect">
              <a:avLst/>
            </a:prstGeom>
            <a:solidFill>
              <a:srgbClr val="E952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4"/>
            <p:cNvSpPr txBox="1"/>
            <p:nvPr/>
          </p:nvSpPr>
          <p:spPr>
            <a:xfrm>
              <a:off x="1755079" y="2195103"/>
              <a:ext cx="891591" cy="369332"/>
            </a:xfrm>
            <a:prstGeom prst="rect">
              <a:avLst/>
            </a:prstGeom>
            <a:noFill/>
          </p:spPr>
          <p:txBody>
            <a:bodyPr wrap="none" rtlCol="0">
              <a:spAutoFit/>
            </a:bodyPr>
            <a:lstStyle/>
            <a:p>
              <a:pPr algn="ctr"/>
              <a:r>
                <a:rPr lang="en-US" sz="900" smtClean="0">
                  <a:solidFill>
                    <a:schemeClr val="tx1">
                      <a:lumMod val="65000"/>
                      <a:lumOff val="35000"/>
                    </a:schemeClr>
                  </a:solidFill>
                  <a:latin typeface="Roboto" panose="02000000000000000000" charset="0"/>
                  <a:ea typeface="Roboto" panose="02000000000000000000" charset="0"/>
                </a:rPr>
                <a:t>Filter:</a:t>
              </a:r>
            </a:p>
            <a:p>
              <a:pPr algn="ctr"/>
              <a:r>
                <a:rPr lang="en-US" sz="900" b="1" smtClean="0">
                  <a:solidFill>
                    <a:schemeClr val="accent1"/>
                  </a:solidFill>
                  <a:latin typeface="Roboto" panose="02000000000000000000" charset="0"/>
                  <a:ea typeface="Roboto" panose="02000000000000000000" charset="0"/>
                </a:rPr>
                <a:t>CONSULTING</a:t>
              </a:r>
              <a:endParaRPr lang="en-US" sz="900" b="1">
                <a:solidFill>
                  <a:schemeClr val="accent1"/>
                </a:solidFill>
                <a:latin typeface="Roboto" panose="02000000000000000000" charset="0"/>
                <a:ea typeface="Roboto" panose="02000000000000000000" charset="0"/>
              </a:endParaRPr>
            </a:p>
          </p:txBody>
        </p:sp>
        <p:sp>
          <p:nvSpPr>
            <p:cNvPr id="10" name="Rectangle 19"/>
            <p:cNvSpPr/>
            <p:nvPr/>
          </p:nvSpPr>
          <p:spPr>
            <a:xfrm>
              <a:off x="1393877" y="3641654"/>
              <a:ext cx="1613992" cy="507831"/>
            </a:xfrm>
            <a:prstGeom prst="rect">
              <a:avLst/>
            </a:prstGeom>
          </p:spPr>
          <p:txBody>
            <a:bodyPr wrap="square">
              <a:spAutoFit/>
            </a:bodyPr>
            <a:lstStyle/>
            <a:p>
              <a:pPr algn="ctr"/>
              <a:r>
                <a:rPr lang="en-US" sz="900" smtClean="0">
                  <a:solidFill>
                    <a:schemeClr val="bg1">
                      <a:lumMod val="65000"/>
                    </a:schemeClr>
                  </a:solidFill>
                  <a:latin typeface="Roboto" panose="02000000000000000000" charset="0"/>
                  <a:ea typeface="Roboto" panose="02000000000000000000" charset="0"/>
                </a:rPr>
                <a:t>Conveniently </a:t>
              </a:r>
              <a:r>
                <a:rPr lang="en-US" sz="900">
                  <a:solidFill>
                    <a:schemeClr val="bg1">
                      <a:lumMod val="65000"/>
                    </a:schemeClr>
                  </a:solidFill>
                  <a:latin typeface="Roboto" panose="02000000000000000000" charset="0"/>
                  <a:ea typeface="Roboto" panose="02000000000000000000" charset="0"/>
                </a:rPr>
                <a:t>iterate top-line alignments for wireless metrics. </a:t>
              </a:r>
            </a:p>
          </p:txBody>
        </p:sp>
        <p:sp>
          <p:nvSpPr>
            <p:cNvPr id="11" name="TextBox 7"/>
            <p:cNvSpPr txBox="1"/>
            <p:nvPr/>
          </p:nvSpPr>
          <p:spPr>
            <a:xfrm>
              <a:off x="1672523" y="4525703"/>
              <a:ext cx="1056700" cy="230832"/>
            </a:xfrm>
            <a:prstGeom prst="rect">
              <a:avLst/>
            </a:prstGeom>
            <a:noFill/>
          </p:spPr>
          <p:txBody>
            <a:bodyPr wrap="none" rtlCol="0">
              <a:spAutoFit/>
            </a:bodyPr>
            <a:lstStyle/>
            <a:p>
              <a:pPr algn="ctr"/>
              <a:r>
                <a:rPr lang="en-US" sz="900" smtClean="0">
                  <a:solidFill>
                    <a:schemeClr val="bg1"/>
                  </a:solidFill>
                  <a:latin typeface="Roboto" panose="02000000000000000000" charset="0"/>
                  <a:ea typeface="Roboto" panose="02000000000000000000" charset="0"/>
                </a:rPr>
                <a:t>BUSINESS PLAN</a:t>
              </a:r>
              <a:endParaRPr lang="en-US" sz="900">
                <a:solidFill>
                  <a:schemeClr val="bg1"/>
                </a:solidFill>
                <a:latin typeface="Roboto" panose="02000000000000000000" charset="0"/>
                <a:ea typeface="Roboto" panose="02000000000000000000" charset="0"/>
              </a:endParaRPr>
            </a:p>
          </p:txBody>
        </p:sp>
        <p:sp>
          <p:nvSpPr>
            <p:cNvPr id="12" name="Freeform 44"/>
            <p:cNvSpPr/>
            <p:nvPr/>
          </p:nvSpPr>
          <p:spPr>
            <a:xfrm>
              <a:off x="1839250" y="2761602"/>
              <a:ext cx="723246" cy="716984"/>
            </a:xfrm>
            <a:custGeom>
              <a:avLst/>
              <a:gdLst/>
              <a:ahLst/>
              <a:cxnLst/>
              <a:rect l="l" t="t" r="r" b="b"/>
              <a:pathLst>
                <a:path w="206276" h="204490">
                  <a:moveTo>
                    <a:pt x="97334" y="133052"/>
                  </a:moveTo>
                  <a:lnTo>
                    <a:pt x="119212" y="133052"/>
                  </a:lnTo>
                  <a:cubicBezTo>
                    <a:pt x="121593" y="133052"/>
                    <a:pt x="122783" y="134094"/>
                    <a:pt x="122783" y="136178"/>
                  </a:cubicBezTo>
                  <a:cubicBezTo>
                    <a:pt x="122783" y="138559"/>
                    <a:pt x="121593" y="139750"/>
                    <a:pt x="119212" y="139750"/>
                  </a:cubicBezTo>
                  <a:lnTo>
                    <a:pt x="97334" y="139750"/>
                  </a:lnTo>
                  <a:cubicBezTo>
                    <a:pt x="95250" y="139750"/>
                    <a:pt x="94208" y="138559"/>
                    <a:pt x="94208" y="136178"/>
                  </a:cubicBezTo>
                  <a:cubicBezTo>
                    <a:pt x="94208" y="134094"/>
                    <a:pt x="95250" y="133052"/>
                    <a:pt x="97334" y="133052"/>
                  </a:cubicBezTo>
                  <a:close/>
                  <a:moveTo>
                    <a:pt x="71884" y="133052"/>
                  </a:moveTo>
                  <a:lnTo>
                    <a:pt x="84386" y="133052"/>
                  </a:lnTo>
                  <a:cubicBezTo>
                    <a:pt x="86469" y="133052"/>
                    <a:pt x="87511" y="134094"/>
                    <a:pt x="87511" y="136178"/>
                  </a:cubicBezTo>
                  <a:cubicBezTo>
                    <a:pt x="87511" y="138559"/>
                    <a:pt x="86469" y="139750"/>
                    <a:pt x="84386" y="139750"/>
                  </a:cubicBezTo>
                  <a:lnTo>
                    <a:pt x="71884" y="139750"/>
                  </a:lnTo>
                  <a:cubicBezTo>
                    <a:pt x="69801" y="139750"/>
                    <a:pt x="68759" y="138559"/>
                    <a:pt x="68759" y="136178"/>
                  </a:cubicBezTo>
                  <a:cubicBezTo>
                    <a:pt x="68759" y="134094"/>
                    <a:pt x="69801" y="133052"/>
                    <a:pt x="71884" y="133052"/>
                  </a:cubicBezTo>
                  <a:close/>
                  <a:moveTo>
                    <a:pt x="160735" y="117426"/>
                  </a:moveTo>
                  <a:lnTo>
                    <a:pt x="166985" y="117426"/>
                  </a:lnTo>
                  <a:cubicBezTo>
                    <a:pt x="169069" y="117426"/>
                    <a:pt x="170111" y="118467"/>
                    <a:pt x="170111" y="120551"/>
                  </a:cubicBezTo>
                  <a:cubicBezTo>
                    <a:pt x="170111" y="122634"/>
                    <a:pt x="169069" y="123676"/>
                    <a:pt x="166985" y="123676"/>
                  </a:cubicBezTo>
                  <a:lnTo>
                    <a:pt x="160735" y="123676"/>
                  </a:lnTo>
                  <a:cubicBezTo>
                    <a:pt x="158651" y="123676"/>
                    <a:pt x="157609" y="122634"/>
                    <a:pt x="157609" y="120551"/>
                  </a:cubicBezTo>
                  <a:cubicBezTo>
                    <a:pt x="157609" y="118467"/>
                    <a:pt x="158651" y="117426"/>
                    <a:pt x="160735" y="117426"/>
                  </a:cubicBezTo>
                  <a:close/>
                  <a:moveTo>
                    <a:pt x="116086" y="117426"/>
                  </a:moveTo>
                  <a:lnTo>
                    <a:pt x="147787" y="117426"/>
                  </a:lnTo>
                  <a:cubicBezTo>
                    <a:pt x="150168" y="117426"/>
                    <a:pt x="151358" y="118467"/>
                    <a:pt x="151358" y="120551"/>
                  </a:cubicBezTo>
                  <a:cubicBezTo>
                    <a:pt x="151358" y="122634"/>
                    <a:pt x="150168" y="123676"/>
                    <a:pt x="147787" y="123676"/>
                  </a:cubicBezTo>
                  <a:lnTo>
                    <a:pt x="116086" y="123676"/>
                  </a:lnTo>
                  <a:cubicBezTo>
                    <a:pt x="114003" y="123676"/>
                    <a:pt x="112961" y="122634"/>
                    <a:pt x="112961" y="120551"/>
                  </a:cubicBezTo>
                  <a:cubicBezTo>
                    <a:pt x="112961" y="118467"/>
                    <a:pt x="114003" y="117426"/>
                    <a:pt x="116086" y="117426"/>
                  </a:cubicBezTo>
                  <a:close/>
                  <a:moveTo>
                    <a:pt x="71884" y="117426"/>
                  </a:moveTo>
                  <a:lnTo>
                    <a:pt x="103585" y="117426"/>
                  </a:lnTo>
                  <a:cubicBezTo>
                    <a:pt x="105668" y="117426"/>
                    <a:pt x="106710" y="118467"/>
                    <a:pt x="106710" y="120551"/>
                  </a:cubicBezTo>
                  <a:cubicBezTo>
                    <a:pt x="106710" y="122634"/>
                    <a:pt x="105668" y="123676"/>
                    <a:pt x="103585" y="123676"/>
                  </a:cubicBezTo>
                  <a:lnTo>
                    <a:pt x="71884" y="123676"/>
                  </a:lnTo>
                  <a:cubicBezTo>
                    <a:pt x="69801" y="123676"/>
                    <a:pt x="68759" y="122634"/>
                    <a:pt x="68759" y="120551"/>
                  </a:cubicBezTo>
                  <a:cubicBezTo>
                    <a:pt x="68759" y="118467"/>
                    <a:pt x="69801" y="117426"/>
                    <a:pt x="71884" y="117426"/>
                  </a:cubicBezTo>
                  <a:close/>
                  <a:moveTo>
                    <a:pt x="135285" y="98227"/>
                  </a:moveTo>
                  <a:lnTo>
                    <a:pt x="166985" y="98227"/>
                  </a:lnTo>
                  <a:cubicBezTo>
                    <a:pt x="169069" y="98227"/>
                    <a:pt x="170111" y="99268"/>
                    <a:pt x="170111" y="101352"/>
                  </a:cubicBezTo>
                  <a:cubicBezTo>
                    <a:pt x="170111" y="103436"/>
                    <a:pt x="169069" y="104477"/>
                    <a:pt x="166985" y="104477"/>
                  </a:cubicBezTo>
                  <a:lnTo>
                    <a:pt x="135285" y="104477"/>
                  </a:lnTo>
                  <a:cubicBezTo>
                    <a:pt x="133201" y="104477"/>
                    <a:pt x="132160" y="103436"/>
                    <a:pt x="132160" y="101352"/>
                  </a:cubicBezTo>
                  <a:cubicBezTo>
                    <a:pt x="132160" y="99268"/>
                    <a:pt x="133201" y="98227"/>
                    <a:pt x="135285" y="98227"/>
                  </a:cubicBezTo>
                  <a:close/>
                  <a:moveTo>
                    <a:pt x="97334" y="98227"/>
                  </a:moveTo>
                  <a:lnTo>
                    <a:pt x="122783" y="98227"/>
                  </a:lnTo>
                  <a:cubicBezTo>
                    <a:pt x="124867" y="98227"/>
                    <a:pt x="125909" y="99268"/>
                    <a:pt x="125909" y="101352"/>
                  </a:cubicBezTo>
                  <a:cubicBezTo>
                    <a:pt x="125909" y="103436"/>
                    <a:pt x="124867" y="104477"/>
                    <a:pt x="122783" y="104477"/>
                  </a:cubicBezTo>
                  <a:lnTo>
                    <a:pt x="97334" y="104477"/>
                  </a:lnTo>
                  <a:cubicBezTo>
                    <a:pt x="95250" y="104477"/>
                    <a:pt x="94208" y="103436"/>
                    <a:pt x="94208" y="101352"/>
                  </a:cubicBezTo>
                  <a:cubicBezTo>
                    <a:pt x="94208" y="99268"/>
                    <a:pt x="95250" y="98227"/>
                    <a:pt x="97334" y="98227"/>
                  </a:cubicBezTo>
                  <a:close/>
                  <a:moveTo>
                    <a:pt x="71884" y="98227"/>
                  </a:moveTo>
                  <a:lnTo>
                    <a:pt x="84386" y="98227"/>
                  </a:lnTo>
                  <a:cubicBezTo>
                    <a:pt x="86469" y="98227"/>
                    <a:pt x="87511" y="99268"/>
                    <a:pt x="87511" y="101352"/>
                  </a:cubicBezTo>
                  <a:cubicBezTo>
                    <a:pt x="87511" y="103436"/>
                    <a:pt x="86469" y="104477"/>
                    <a:pt x="84386" y="104477"/>
                  </a:cubicBezTo>
                  <a:lnTo>
                    <a:pt x="71884" y="104477"/>
                  </a:lnTo>
                  <a:cubicBezTo>
                    <a:pt x="69801" y="104477"/>
                    <a:pt x="68759" y="103436"/>
                    <a:pt x="68759" y="101352"/>
                  </a:cubicBezTo>
                  <a:cubicBezTo>
                    <a:pt x="68759" y="99268"/>
                    <a:pt x="69801" y="98227"/>
                    <a:pt x="71884" y="98227"/>
                  </a:cubicBezTo>
                  <a:close/>
                  <a:moveTo>
                    <a:pt x="154484" y="82600"/>
                  </a:moveTo>
                  <a:lnTo>
                    <a:pt x="166985" y="82600"/>
                  </a:lnTo>
                  <a:cubicBezTo>
                    <a:pt x="169069" y="82600"/>
                    <a:pt x="170111" y="83642"/>
                    <a:pt x="170111" y="85725"/>
                  </a:cubicBezTo>
                  <a:cubicBezTo>
                    <a:pt x="170111" y="87809"/>
                    <a:pt x="169069" y="88851"/>
                    <a:pt x="166985" y="88851"/>
                  </a:cubicBezTo>
                  <a:lnTo>
                    <a:pt x="154484" y="88851"/>
                  </a:lnTo>
                  <a:cubicBezTo>
                    <a:pt x="152400" y="88851"/>
                    <a:pt x="151358" y="87809"/>
                    <a:pt x="151358" y="85725"/>
                  </a:cubicBezTo>
                  <a:cubicBezTo>
                    <a:pt x="151358" y="83642"/>
                    <a:pt x="152400" y="82600"/>
                    <a:pt x="154484" y="82600"/>
                  </a:cubicBezTo>
                  <a:close/>
                  <a:moveTo>
                    <a:pt x="109835" y="82600"/>
                  </a:moveTo>
                  <a:lnTo>
                    <a:pt x="141536" y="82600"/>
                  </a:lnTo>
                  <a:cubicBezTo>
                    <a:pt x="143619" y="82600"/>
                    <a:pt x="144661" y="83642"/>
                    <a:pt x="144661" y="85725"/>
                  </a:cubicBezTo>
                  <a:cubicBezTo>
                    <a:pt x="144661" y="87809"/>
                    <a:pt x="143619" y="88851"/>
                    <a:pt x="141536" y="88851"/>
                  </a:cubicBezTo>
                  <a:lnTo>
                    <a:pt x="109835" y="88851"/>
                  </a:lnTo>
                  <a:cubicBezTo>
                    <a:pt x="107752" y="88851"/>
                    <a:pt x="106710" y="87809"/>
                    <a:pt x="106710" y="85725"/>
                  </a:cubicBezTo>
                  <a:cubicBezTo>
                    <a:pt x="106710" y="83642"/>
                    <a:pt x="107752" y="82600"/>
                    <a:pt x="109835" y="82600"/>
                  </a:cubicBezTo>
                  <a:close/>
                  <a:moveTo>
                    <a:pt x="71884" y="82600"/>
                  </a:moveTo>
                  <a:lnTo>
                    <a:pt x="97334" y="82600"/>
                  </a:lnTo>
                  <a:cubicBezTo>
                    <a:pt x="99417" y="82600"/>
                    <a:pt x="100459" y="83642"/>
                    <a:pt x="100459" y="85725"/>
                  </a:cubicBezTo>
                  <a:cubicBezTo>
                    <a:pt x="100459" y="87809"/>
                    <a:pt x="99417" y="88851"/>
                    <a:pt x="97334" y="88851"/>
                  </a:cubicBezTo>
                  <a:lnTo>
                    <a:pt x="71884" y="88851"/>
                  </a:lnTo>
                  <a:cubicBezTo>
                    <a:pt x="69801" y="88851"/>
                    <a:pt x="68759" y="87809"/>
                    <a:pt x="68759" y="85725"/>
                  </a:cubicBezTo>
                  <a:cubicBezTo>
                    <a:pt x="68759" y="83642"/>
                    <a:pt x="69801" y="82600"/>
                    <a:pt x="71884" y="82600"/>
                  </a:cubicBezTo>
                  <a:close/>
                  <a:moveTo>
                    <a:pt x="55811" y="60276"/>
                  </a:moveTo>
                  <a:cubicBezTo>
                    <a:pt x="50453" y="60276"/>
                    <a:pt x="47774" y="63252"/>
                    <a:pt x="47774" y="69205"/>
                  </a:cubicBezTo>
                  <a:lnTo>
                    <a:pt x="47774" y="152251"/>
                  </a:lnTo>
                  <a:cubicBezTo>
                    <a:pt x="47774" y="158502"/>
                    <a:pt x="50453" y="161627"/>
                    <a:pt x="55811" y="161627"/>
                  </a:cubicBezTo>
                  <a:lnTo>
                    <a:pt x="78135" y="161627"/>
                  </a:lnTo>
                  <a:cubicBezTo>
                    <a:pt x="79623" y="161627"/>
                    <a:pt x="81112" y="162372"/>
                    <a:pt x="82600" y="163860"/>
                  </a:cubicBezTo>
                  <a:cubicBezTo>
                    <a:pt x="83790" y="164753"/>
                    <a:pt x="84386" y="166241"/>
                    <a:pt x="84386" y="168325"/>
                  </a:cubicBezTo>
                  <a:lnTo>
                    <a:pt x="83939" y="185738"/>
                  </a:lnTo>
                  <a:lnTo>
                    <a:pt x="115640" y="162967"/>
                  </a:lnTo>
                  <a:cubicBezTo>
                    <a:pt x="116830" y="162074"/>
                    <a:pt x="118021" y="161627"/>
                    <a:pt x="119212" y="161627"/>
                  </a:cubicBezTo>
                  <a:lnTo>
                    <a:pt x="183059" y="161627"/>
                  </a:lnTo>
                  <a:cubicBezTo>
                    <a:pt x="185738" y="161627"/>
                    <a:pt x="188193" y="160734"/>
                    <a:pt x="190426" y="158949"/>
                  </a:cubicBezTo>
                  <a:cubicBezTo>
                    <a:pt x="192658" y="157163"/>
                    <a:pt x="193774" y="154930"/>
                    <a:pt x="193774" y="152251"/>
                  </a:cubicBezTo>
                  <a:lnTo>
                    <a:pt x="193774" y="69205"/>
                  </a:lnTo>
                  <a:cubicBezTo>
                    <a:pt x="193774" y="66824"/>
                    <a:pt x="192658" y="64740"/>
                    <a:pt x="190426" y="62954"/>
                  </a:cubicBezTo>
                  <a:cubicBezTo>
                    <a:pt x="188193" y="61168"/>
                    <a:pt x="185738" y="60276"/>
                    <a:pt x="183059" y="60276"/>
                  </a:cubicBezTo>
                  <a:close/>
                  <a:moveTo>
                    <a:pt x="55811" y="47327"/>
                  </a:moveTo>
                  <a:lnTo>
                    <a:pt x="183059" y="47327"/>
                  </a:lnTo>
                  <a:cubicBezTo>
                    <a:pt x="189310" y="47327"/>
                    <a:pt x="194742" y="49485"/>
                    <a:pt x="199355" y="53801"/>
                  </a:cubicBezTo>
                  <a:cubicBezTo>
                    <a:pt x="203969" y="58117"/>
                    <a:pt x="206276" y="63252"/>
                    <a:pt x="206276" y="69205"/>
                  </a:cubicBezTo>
                  <a:lnTo>
                    <a:pt x="206276" y="152251"/>
                  </a:lnTo>
                  <a:cubicBezTo>
                    <a:pt x="206276" y="158204"/>
                    <a:pt x="203895" y="163413"/>
                    <a:pt x="199132" y="167878"/>
                  </a:cubicBezTo>
                  <a:cubicBezTo>
                    <a:pt x="194370" y="172343"/>
                    <a:pt x="189012" y="174576"/>
                    <a:pt x="183059" y="174576"/>
                  </a:cubicBezTo>
                  <a:lnTo>
                    <a:pt x="121444" y="174576"/>
                  </a:lnTo>
                  <a:lnTo>
                    <a:pt x="80814" y="203597"/>
                  </a:lnTo>
                  <a:cubicBezTo>
                    <a:pt x="79623" y="204192"/>
                    <a:pt x="78433" y="204490"/>
                    <a:pt x="77242" y="204490"/>
                  </a:cubicBezTo>
                  <a:cubicBezTo>
                    <a:pt x="76051" y="204490"/>
                    <a:pt x="75158" y="204341"/>
                    <a:pt x="74563" y="204044"/>
                  </a:cubicBezTo>
                  <a:cubicBezTo>
                    <a:pt x="72182" y="202555"/>
                    <a:pt x="70991" y="200620"/>
                    <a:pt x="70991" y="198239"/>
                  </a:cubicBezTo>
                  <a:lnTo>
                    <a:pt x="71438" y="174576"/>
                  </a:lnTo>
                  <a:lnTo>
                    <a:pt x="55811" y="174576"/>
                  </a:lnTo>
                  <a:cubicBezTo>
                    <a:pt x="49858" y="174576"/>
                    <a:pt x="44872" y="172418"/>
                    <a:pt x="40854" y="168102"/>
                  </a:cubicBezTo>
                  <a:cubicBezTo>
                    <a:pt x="36835" y="163785"/>
                    <a:pt x="34826" y="158502"/>
                    <a:pt x="34826" y="152251"/>
                  </a:cubicBezTo>
                  <a:lnTo>
                    <a:pt x="34826" y="69205"/>
                  </a:lnTo>
                  <a:cubicBezTo>
                    <a:pt x="34826" y="63252"/>
                    <a:pt x="36835" y="58117"/>
                    <a:pt x="40854" y="53801"/>
                  </a:cubicBezTo>
                  <a:cubicBezTo>
                    <a:pt x="44872" y="49485"/>
                    <a:pt x="49858" y="47327"/>
                    <a:pt x="55811" y="47327"/>
                  </a:cubicBezTo>
                  <a:close/>
                  <a:moveTo>
                    <a:pt x="20538" y="0"/>
                  </a:moveTo>
                  <a:lnTo>
                    <a:pt x="148233" y="0"/>
                  </a:lnTo>
                  <a:cubicBezTo>
                    <a:pt x="154484" y="0"/>
                    <a:pt x="159916" y="2084"/>
                    <a:pt x="164530" y="6251"/>
                  </a:cubicBezTo>
                  <a:cubicBezTo>
                    <a:pt x="169143" y="10418"/>
                    <a:pt x="171450" y="15478"/>
                    <a:pt x="171450" y="21431"/>
                  </a:cubicBezTo>
                  <a:lnTo>
                    <a:pt x="171450" y="25450"/>
                  </a:lnTo>
                  <a:cubicBezTo>
                    <a:pt x="171450" y="26938"/>
                    <a:pt x="170855" y="28352"/>
                    <a:pt x="169664" y="29691"/>
                  </a:cubicBezTo>
                  <a:cubicBezTo>
                    <a:pt x="168474" y="31031"/>
                    <a:pt x="166985" y="31701"/>
                    <a:pt x="165199" y="31701"/>
                  </a:cubicBezTo>
                  <a:cubicBezTo>
                    <a:pt x="163413" y="31701"/>
                    <a:pt x="161851" y="31031"/>
                    <a:pt x="160511" y="29691"/>
                  </a:cubicBezTo>
                  <a:cubicBezTo>
                    <a:pt x="159172" y="28352"/>
                    <a:pt x="158502" y="26938"/>
                    <a:pt x="158502" y="25450"/>
                  </a:cubicBezTo>
                  <a:lnTo>
                    <a:pt x="158502" y="21431"/>
                  </a:lnTo>
                  <a:cubicBezTo>
                    <a:pt x="158502" y="19050"/>
                    <a:pt x="157460" y="16967"/>
                    <a:pt x="155377" y="15181"/>
                  </a:cubicBezTo>
                  <a:cubicBezTo>
                    <a:pt x="153293" y="13395"/>
                    <a:pt x="150912" y="12502"/>
                    <a:pt x="148233" y="12502"/>
                  </a:cubicBezTo>
                  <a:lnTo>
                    <a:pt x="20538" y="12502"/>
                  </a:lnTo>
                  <a:cubicBezTo>
                    <a:pt x="15181" y="12502"/>
                    <a:pt x="12502" y="15478"/>
                    <a:pt x="12502" y="21431"/>
                  </a:cubicBezTo>
                  <a:lnTo>
                    <a:pt x="12502" y="104477"/>
                  </a:lnTo>
                  <a:cubicBezTo>
                    <a:pt x="12502" y="107156"/>
                    <a:pt x="13246" y="109240"/>
                    <a:pt x="14734" y="110728"/>
                  </a:cubicBezTo>
                  <a:cubicBezTo>
                    <a:pt x="17711" y="113407"/>
                    <a:pt x="17860" y="116384"/>
                    <a:pt x="15181" y="119658"/>
                  </a:cubicBezTo>
                  <a:cubicBezTo>
                    <a:pt x="13692" y="121146"/>
                    <a:pt x="12055" y="121890"/>
                    <a:pt x="10269" y="121890"/>
                  </a:cubicBezTo>
                  <a:cubicBezTo>
                    <a:pt x="8781" y="121890"/>
                    <a:pt x="7442" y="121295"/>
                    <a:pt x="6251" y="120104"/>
                  </a:cubicBezTo>
                  <a:cubicBezTo>
                    <a:pt x="2084" y="116235"/>
                    <a:pt x="0" y="111026"/>
                    <a:pt x="0" y="104477"/>
                  </a:cubicBezTo>
                  <a:lnTo>
                    <a:pt x="0" y="21431"/>
                  </a:lnTo>
                  <a:cubicBezTo>
                    <a:pt x="0" y="15478"/>
                    <a:pt x="1935" y="10418"/>
                    <a:pt x="5804" y="6251"/>
                  </a:cubicBezTo>
                  <a:cubicBezTo>
                    <a:pt x="9674" y="2084"/>
                    <a:pt x="14585" y="0"/>
                    <a:pt x="20538" y="0"/>
                  </a:cubicBezTo>
                  <a:close/>
                </a:path>
              </a:pathLst>
            </a:custGeom>
            <a:solidFill>
              <a:schemeClr val="tx1">
                <a:lumMod val="65000"/>
                <a:lumOff val="35000"/>
              </a:schemeClr>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en-US"/>
            </a:p>
          </p:txBody>
        </p:sp>
      </p:grpSp>
      <p:grpSp>
        <p:nvGrpSpPr>
          <p:cNvPr id="13" name="Group 2"/>
          <p:cNvGrpSpPr/>
          <p:nvPr/>
        </p:nvGrpSpPr>
        <p:grpSpPr>
          <a:xfrm>
            <a:off x="3663042" y="2029940"/>
            <a:ext cx="2269165" cy="3275714"/>
            <a:chOff x="3663042" y="2029940"/>
            <a:chExt cx="2269165" cy="3275714"/>
          </a:xfrm>
        </p:grpSpPr>
        <p:sp>
          <p:nvSpPr>
            <p:cNvPr id="14" name="Rounded Rectangle 24"/>
            <p:cNvSpPr/>
            <p:nvPr/>
          </p:nvSpPr>
          <p:spPr>
            <a:xfrm>
              <a:off x="3663042" y="2029940"/>
              <a:ext cx="2269165" cy="3275714"/>
            </a:xfrm>
            <a:prstGeom prst="roundRect">
              <a:avLst>
                <a:gd name="adj" fmla="val 4016"/>
              </a:avLst>
            </a:prstGeom>
            <a:solidFill>
              <a:schemeClr val="bg1"/>
            </a:solidFill>
            <a:ln w="3175">
              <a:solidFill>
                <a:schemeClr val="bg1">
                  <a:lumMod val="85000"/>
                </a:schemeClr>
              </a:solid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25"/>
            <p:cNvSpPr/>
            <p:nvPr/>
          </p:nvSpPr>
          <p:spPr>
            <a:xfrm>
              <a:off x="3663042" y="4412519"/>
              <a:ext cx="2269165" cy="4572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26"/>
            <p:cNvSpPr txBox="1"/>
            <p:nvPr/>
          </p:nvSpPr>
          <p:spPr>
            <a:xfrm>
              <a:off x="4189125" y="2195103"/>
              <a:ext cx="1217000" cy="369332"/>
            </a:xfrm>
            <a:prstGeom prst="rect">
              <a:avLst/>
            </a:prstGeom>
            <a:noFill/>
          </p:spPr>
          <p:txBody>
            <a:bodyPr wrap="none" rtlCol="0">
              <a:spAutoFit/>
            </a:bodyPr>
            <a:lstStyle/>
            <a:p>
              <a:pPr algn="ctr"/>
              <a:r>
                <a:rPr lang="en-US" sz="900" smtClean="0">
                  <a:solidFill>
                    <a:schemeClr val="tx1">
                      <a:lumMod val="65000"/>
                      <a:lumOff val="35000"/>
                    </a:schemeClr>
                  </a:solidFill>
                  <a:latin typeface="Roboto" panose="02000000000000000000" charset="0"/>
                  <a:ea typeface="Roboto" panose="02000000000000000000" charset="0"/>
                </a:rPr>
                <a:t>Filter:</a:t>
              </a:r>
            </a:p>
            <a:p>
              <a:pPr algn="ctr"/>
              <a:r>
                <a:rPr lang="en-US" sz="900" b="1" smtClean="0">
                  <a:solidFill>
                    <a:schemeClr val="tx1">
                      <a:lumMod val="65000"/>
                      <a:lumOff val="35000"/>
                    </a:schemeClr>
                  </a:solidFill>
                  <a:latin typeface="Roboto" panose="02000000000000000000" charset="0"/>
                  <a:ea typeface="Roboto" panose="02000000000000000000" charset="0"/>
                </a:rPr>
                <a:t>MARKET </a:t>
              </a:r>
              <a:r>
                <a:rPr lang="en-US" sz="900" b="1" smtClean="0">
                  <a:solidFill>
                    <a:schemeClr val="accent4"/>
                  </a:solidFill>
                  <a:latin typeface="Roboto" panose="02000000000000000000" charset="0"/>
                  <a:ea typeface="Roboto" panose="02000000000000000000" charset="0"/>
                </a:rPr>
                <a:t>ANALYSIS</a:t>
              </a:r>
              <a:endParaRPr lang="en-US" sz="900" b="1">
                <a:solidFill>
                  <a:schemeClr val="accent4"/>
                </a:solidFill>
                <a:latin typeface="Roboto" panose="02000000000000000000" charset="0"/>
                <a:ea typeface="Roboto" panose="02000000000000000000" charset="0"/>
              </a:endParaRPr>
            </a:p>
          </p:txBody>
        </p:sp>
        <p:sp>
          <p:nvSpPr>
            <p:cNvPr id="20" name="Rectangle 28"/>
            <p:cNvSpPr/>
            <p:nvPr/>
          </p:nvSpPr>
          <p:spPr>
            <a:xfrm>
              <a:off x="3990628" y="3641654"/>
              <a:ext cx="1613992" cy="507831"/>
            </a:xfrm>
            <a:prstGeom prst="rect">
              <a:avLst/>
            </a:prstGeom>
          </p:spPr>
          <p:txBody>
            <a:bodyPr wrap="square">
              <a:spAutoFit/>
            </a:bodyPr>
            <a:lstStyle/>
            <a:p>
              <a:pPr algn="ctr"/>
              <a:r>
                <a:rPr lang="en-US" sz="900" smtClean="0">
                  <a:solidFill>
                    <a:schemeClr val="bg1">
                      <a:lumMod val="65000"/>
                    </a:schemeClr>
                  </a:solidFill>
                  <a:latin typeface="Roboto" panose="02000000000000000000" charset="0"/>
                  <a:ea typeface="Roboto" panose="02000000000000000000" charset="0"/>
                </a:rPr>
                <a:t>Conveniently </a:t>
              </a:r>
              <a:r>
                <a:rPr lang="en-US" sz="900">
                  <a:solidFill>
                    <a:schemeClr val="bg1">
                      <a:lumMod val="65000"/>
                    </a:schemeClr>
                  </a:solidFill>
                  <a:latin typeface="Roboto" panose="02000000000000000000" charset="0"/>
                  <a:ea typeface="Roboto" panose="02000000000000000000" charset="0"/>
                </a:rPr>
                <a:t>iterate top-line alignments for wireless metrics. </a:t>
              </a:r>
            </a:p>
          </p:txBody>
        </p:sp>
        <p:sp>
          <p:nvSpPr>
            <p:cNvPr id="22" name="TextBox 29"/>
            <p:cNvSpPr txBox="1"/>
            <p:nvPr/>
          </p:nvSpPr>
          <p:spPr>
            <a:xfrm>
              <a:off x="4298932" y="4525703"/>
              <a:ext cx="997389" cy="230832"/>
            </a:xfrm>
            <a:prstGeom prst="rect">
              <a:avLst/>
            </a:prstGeom>
            <a:noFill/>
          </p:spPr>
          <p:txBody>
            <a:bodyPr wrap="none" rtlCol="0">
              <a:spAutoFit/>
            </a:bodyPr>
            <a:lstStyle/>
            <a:p>
              <a:pPr algn="ctr"/>
              <a:r>
                <a:rPr lang="en-US" sz="900" smtClean="0">
                  <a:solidFill>
                    <a:schemeClr val="bg1"/>
                  </a:solidFill>
                  <a:latin typeface="Roboto" panose="02000000000000000000" charset="0"/>
                  <a:ea typeface="Roboto" panose="02000000000000000000" charset="0"/>
                </a:rPr>
                <a:t>PRODUCT INFO</a:t>
              </a:r>
              <a:endParaRPr lang="en-US" sz="900">
                <a:solidFill>
                  <a:schemeClr val="bg1"/>
                </a:solidFill>
                <a:latin typeface="Roboto" panose="02000000000000000000" charset="0"/>
                <a:ea typeface="Roboto" panose="02000000000000000000" charset="0"/>
              </a:endParaRPr>
            </a:p>
          </p:txBody>
        </p:sp>
        <p:sp>
          <p:nvSpPr>
            <p:cNvPr id="23" name="Freeform 46"/>
            <p:cNvSpPr/>
            <p:nvPr/>
          </p:nvSpPr>
          <p:spPr>
            <a:xfrm>
              <a:off x="4438119" y="2759576"/>
              <a:ext cx="719010" cy="719010"/>
            </a:xfrm>
            <a:custGeom>
              <a:avLst/>
              <a:gdLst/>
              <a:ahLst/>
              <a:cxnLst/>
              <a:rect l="l" t="t" r="r" b="b"/>
              <a:pathLst>
                <a:path w="203597" h="203597">
                  <a:moveTo>
                    <a:pt x="30249" y="120104"/>
                  </a:moveTo>
                  <a:cubicBezTo>
                    <a:pt x="30919" y="120402"/>
                    <a:pt x="31402" y="121146"/>
                    <a:pt x="31700" y="122336"/>
                  </a:cubicBezTo>
                  <a:cubicBezTo>
                    <a:pt x="36165" y="136029"/>
                    <a:pt x="44202" y="147339"/>
                    <a:pt x="55810" y="156269"/>
                  </a:cubicBezTo>
                  <a:cubicBezTo>
                    <a:pt x="57596" y="157460"/>
                    <a:pt x="57894" y="158948"/>
                    <a:pt x="56703" y="160734"/>
                  </a:cubicBezTo>
                  <a:cubicBezTo>
                    <a:pt x="55810" y="161627"/>
                    <a:pt x="54917" y="162073"/>
                    <a:pt x="54024" y="162073"/>
                  </a:cubicBezTo>
                  <a:cubicBezTo>
                    <a:pt x="53429" y="162073"/>
                    <a:pt x="52834" y="161776"/>
                    <a:pt x="52238" y="161180"/>
                  </a:cubicBezTo>
                  <a:cubicBezTo>
                    <a:pt x="39141" y="151358"/>
                    <a:pt x="30361" y="139005"/>
                    <a:pt x="25896" y="124122"/>
                  </a:cubicBezTo>
                  <a:cubicBezTo>
                    <a:pt x="24705" y="122336"/>
                    <a:pt x="25300" y="121146"/>
                    <a:pt x="27682" y="120550"/>
                  </a:cubicBezTo>
                  <a:cubicBezTo>
                    <a:pt x="28724" y="119955"/>
                    <a:pt x="29579" y="119806"/>
                    <a:pt x="30249" y="120104"/>
                  </a:cubicBezTo>
                  <a:close/>
                  <a:moveTo>
                    <a:pt x="25449" y="98673"/>
                  </a:moveTo>
                  <a:cubicBezTo>
                    <a:pt x="27533" y="98673"/>
                    <a:pt x="28575" y="99714"/>
                    <a:pt x="28575" y="101798"/>
                  </a:cubicBezTo>
                  <a:cubicBezTo>
                    <a:pt x="28575" y="104179"/>
                    <a:pt x="28724" y="106114"/>
                    <a:pt x="29021" y="107602"/>
                  </a:cubicBezTo>
                  <a:cubicBezTo>
                    <a:pt x="29021" y="109686"/>
                    <a:pt x="27979" y="110728"/>
                    <a:pt x="25896" y="110728"/>
                  </a:cubicBezTo>
                  <a:lnTo>
                    <a:pt x="25449" y="110728"/>
                  </a:lnTo>
                  <a:cubicBezTo>
                    <a:pt x="23961" y="110728"/>
                    <a:pt x="22919" y="109835"/>
                    <a:pt x="22324" y="108049"/>
                  </a:cubicBezTo>
                  <a:lnTo>
                    <a:pt x="22324" y="101798"/>
                  </a:lnTo>
                  <a:cubicBezTo>
                    <a:pt x="22324" y="99714"/>
                    <a:pt x="23366" y="98673"/>
                    <a:pt x="25449" y="98673"/>
                  </a:cubicBezTo>
                  <a:close/>
                  <a:moveTo>
                    <a:pt x="36611" y="41076"/>
                  </a:moveTo>
                  <a:cubicBezTo>
                    <a:pt x="20538" y="58043"/>
                    <a:pt x="12501" y="78283"/>
                    <a:pt x="12501" y="101798"/>
                  </a:cubicBezTo>
                  <a:cubicBezTo>
                    <a:pt x="12501" y="126206"/>
                    <a:pt x="21282" y="147191"/>
                    <a:pt x="38844" y="164752"/>
                  </a:cubicBezTo>
                  <a:cubicBezTo>
                    <a:pt x="56406" y="182314"/>
                    <a:pt x="77390" y="191095"/>
                    <a:pt x="101798" y="191095"/>
                  </a:cubicBezTo>
                  <a:cubicBezTo>
                    <a:pt x="125313" y="191095"/>
                    <a:pt x="145628" y="183058"/>
                    <a:pt x="162743" y="166985"/>
                  </a:cubicBezTo>
                  <a:cubicBezTo>
                    <a:pt x="179858" y="150911"/>
                    <a:pt x="189160" y="131117"/>
                    <a:pt x="190649" y="107602"/>
                  </a:cubicBezTo>
                  <a:cubicBezTo>
                    <a:pt x="190946" y="106709"/>
                    <a:pt x="191095" y="104923"/>
                    <a:pt x="191095" y="102245"/>
                  </a:cubicBezTo>
                  <a:lnTo>
                    <a:pt x="101798" y="104923"/>
                  </a:lnTo>
                  <a:lnTo>
                    <a:pt x="100459" y="104923"/>
                  </a:lnTo>
                  <a:lnTo>
                    <a:pt x="100459" y="104477"/>
                  </a:lnTo>
                  <a:cubicBezTo>
                    <a:pt x="100161" y="104477"/>
                    <a:pt x="99863" y="104328"/>
                    <a:pt x="99566" y="104030"/>
                  </a:cubicBezTo>
                  <a:close/>
                  <a:moveTo>
                    <a:pt x="165199" y="39290"/>
                  </a:moveTo>
                  <a:lnTo>
                    <a:pt x="109388" y="98226"/>
                  </a:lnTo>
                  <a:lnTo>
                    <a:pt x="190649" y="95994"/>
                  </a:lnTo>
                  <a:cubicBezTo>
                    <a:pt x="189160" y="73670"/>
                    <a:pt x="180677" y="54768"/>
                    <a:pt x="165199" y="39290"/>
                  </a:cubicBezTo>
                  <a:close/>
                  <a:moveTo>
                    <a:pt x="101798" y="12501"/>
                  </a:moveTo>
                  <a:cubicBezTo>
                    <a:pt x="78283" y="12501"/>
                    <a:pt x="58043" y="20538"/>
                    <a:pt x="41076" y="36611"/>
                  </a:cubicBezTo>
                  <a:lnTo>
                    <a:pt x="101798" y="97333"/>
                  </a:lnTo>
                  <a:lnTo>
                    <a:pt x="160734" y="34825"/>
                  </a:lnTo>
                  <a:cubicBezTo>
                    <a:pt x="156567" y="31551"/>
                    <a:pt x="153590" y="29319"/>
                    <a:pt x="151804" y="28128"/>
                  </a:cubicBezTo>
                  <a:cubicBezTo>
                    <a:pt x="136922" y="17710"/>
                    <a:pt x="120253" y="12501"/>
                    <a:pt x="101798" y="12501"/>
                  </a:cubicBezTo>
                  <a:close/>
                  <a:moveTo>
                    <a:pt x="101798" y="0"/>
                  </a:moveTo>
                  <a:cubicBezTo>
                    <a:pt x="122932" y="0"/>
                    <a:pt x="141982" y="5804"/>
                    <a:pt x="158948" y="17412"/>
                  </a:cubicBezTo>
                  <a:cubicBezTo>
                    <a:pt x="172938" y="26937"/>
                    <a:pt x="183877" y="39141"/>
                    <a:pt x="191765" y="54024"/>
                  </a:cubicBezTo>
                  <a:cubicBezTo>
                    <a:pt x="199653" y="68907"/>
                    <a:pt x="203597" y="84832"/>
                    <a:pt x="203597" y="101798"/>
                  </a:cubicBezTo>
                  <a:lnTo>
                    <a:pt x="203597" y="108942"/>
                  </a:lnTo>
                  <a:cubicBezTo>
                    <a:pt x="201811" y="135433"/>
                    <a:pt x="191095" y="157832"/>
                    <a:pt x="171450" y="176138"/>
                  </a:cubicBezTo>
                  <a:cubicBezTo>
                    <a:pt x="151804" y="194444"/>
                    <a:pt x="128587" y="203597"/>
                    <a:pt x="101798" y="203597"/>
                  </a:cubicBezTo>
                  <a:cubicBezTo>
                    <a:pt x="73818" y="203597"/>
                    <a:pt x="49857" y="193625"/>
                    <a:pt x="29914" y="173682"/>
                  </a:cubicBezTo>
                  <a:cubicBezTo>
                    <a:pt x="9971" y="153739"/>
                    <a:pt x="0" y="129778"/>
                    <a:pt x="0" y="101798"/>
                  </a:cubicBezTo>
                  <a:cubicBezTo>
                    <a:pt x="0" y="73818"/>
                    <a:pt x="9971" y="49857"/>
                    <a:pt x="29914" y="29914"/>
                  </a:cubicBezTo>
                  <a:cubicBezTo>
                    <a:pt x="49857" y="9971"/>
                    <a:pt x="73818" y="0"/>
                    <a:pt x="101798" y="0"/>
                  </a:cubicBezTo>
                  <a:close/>
                </a:path>
              </a:pathLst>
            </a:custGeom>
            <a:solidFill>
              <a:schemeClr val="tx1">
                <a:lumMod val="65000"/>
                <a:lumOff val="35000"/>
              </a:schemeClr>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en-US"/>
            </a:p>
          </p:txBody>
        </p:sp>
      </p:grpSp>
      <p:grpSp>
        <p:nvGrpSpPr>
          <p:cNvPr id="24" name="Group 5"/>
          <p:cNvGrpSpPr/>
          <p:nvPr/>
        </p:nvGrpSpPr>
        <p:grpSpPr>
          <a:xfrm>
            <a:off x="6259793" y="2029940"/>
            <a:ext cx="2269165" cy="3275714"/>
            <a:chOff x="6259793" y="2029940"/>
            <a:chExt cx="2269165" cy="3275714"/>
          </a:xfrm>
        </p:grpSpPr>
        <p:sp>
          <p:nvSpPr>
            <p:cNvPr id="25" name="Rounded Rectangle 30"/>
            <p:cNvSpPr/>
            <p:nvPr/>
          </p:nvSpPr>
          <p:spPr>
            <a:xfrm>
              <a:off x="6259793" y="2029940"/>
              <a:ext cx="2269165" cy="3275714"/>
            </a:xfrm>
            <a:prstGeom prst="roundRect">
              <a:avLst>
                <a:gd name="adj" fmla="val 4016"/>
              </a:avLst>
            </a:prstGeom>
            <a:solidFill>
              <a:schemeClr val="bg1"/>
            </a:solidFill>
            <a:ln w="3175">
              <a:solidFill>
                <a:schemeClr val="bg1">
                  <a:lumMod val="85000"/>
                </a:schemeClr>
              </a:solid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31"/>
            <p:cNvSpPr/>
            <p:nvPr/>
          </p:nvSpPr>
          <p:spPr>
            <a:xfrm>
              <a:off x="6259793" y="4412519"/>
              <a:ext cx="2269165" cy="457200"/>
            </a:xfrm>
            <a:prstGeom prst="rect">
              <a:avLst/>
            </a:prstGeom>
            <a:solidFill>
              <a:srgbClr val="F6AB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Box 32"/>
            <p:cNvSpPr txBox="1"/>
            <p:nvPr/>
          </p:nvSpPr>
          <p:spPr>
            <a:xfrm>
              <a:off x="6878048" y="2195103"/>
              <a:ext cx="1032654" cy="369332"/>
            </a:xfrm>
            <a:prstGeom prst="rect">
              <a:avLst/>
            </a:prstGeom>
            <a:noFill/>
          </p:spPr>
          <p:txBody>
            <a:bodyPr wrap="none" rtlCol="0">
              <a:spAutoFit/>
            </a:bodyPr>
            <a:lstStyle/>
            <a:p>
              <a:pPr algn="ctr"/>
              <a:r>
                <a:rPr lang="en-US" sz="900" smtClean="0">
                  <a:solidFill>
                    <a:schemeClr val="tx1">
                      <a:lumMod val="65000"/>
                      <a:lumOff val="35000"/>
                    </a:schemeClr>
                  </a:solidFill>
                  <a:latin typeface="Roboto" panose="02000000000000000000" charset="0"/>
                  <a:ea typeface="Roboto" panose="02000000000000000000" charset="0"/>
                </a:rPr>
                <a:t>Filter:</a:t>
              </a:r>
            </a:p>
            <a:p>
              <a:pPr algn="ctr"/>
              <a:r>
                <a:rPr lang="en-US" sz="900" b="1" smtClean="0">
                  <a:solidFill>
                    <a:schemeClr val="accent5"/>
                  </a:solidFill>
                  <a:latin typeface="Roboto" panose="02000000000000000000" charset="0"/>
                  <a:ea typeface="Roboto" panose="02000000000000000000" charset="0"/>
                </a:rPr>
                <a:t>WEB</a:t>
              </a:r>
              <a:r>
                <a:rPr lang="en-US" sz="900" b="1" smtClean="0">
                  <a:solidFill>
                    <a:schemeClr val="tx1">
                      <a:lumMod val="65000"/>
                      <a:lumOff val="35000"/>
                    </a:schemeClr>
                  </a:solidFill>
                  <a:latin typeface="Roboto" panose="02000000000000000000" charset="0"/>
                  <a:ea typeface="Roboto" panose="02000000000000000000" charset="0"/>
                </a:rPr>
                <a:t> STRATEGY</a:t>
              </a:r>
              <a:endParaRPr lang="en-US" sz="900" b="1">
                <a:solidFill>
                  <a:schemeClr val="tx1">
                    <a:lumMod val="65000"/>
                    <a:lumOff val="35000"/>
                  </a:schemeClr>
                </a:solidFill>
                <a:latin typeface="Roboto" panose="02000000000000000000" charset="0"/>
                <a:ea typeface="Roboto" panose="02000000000000000000" charset="0"/>
              </a:endParaRPr>
            </a:p>
          </p:txBody>
        </p:sp>
        <p:sp>
          <p:nvSpPr>
            <p:cNvPr id="28" name="Rectangle 34"/>
            <p:cNvSpPr/>
            <p:nvPr/>
          </p:nvSpPr>
          <p:spPr>
            <a:xfrm>
              <a:off x="6587379" y="3641654"/>
              <a:ext cx="1613992" cy="507831"/>
            </a:xfrm>
            <a:prstGeom prst="rect">
              <a:avLst/>
            </a:prstGeom>
          </p:spPr>
          <p:txBody>
            <a:bodyPr wrap="square">
              <a:spAutoFit/>
            </a:bodyPr>
            <a:lstStyle/>
            <a:p>
              <a:pPr algn="ctr"/>
              <a:r>
                <a:rPr lang="en-US" sz="900" smtClean="0">
                  <a:solidFill>
                    <a:schemeClr val="bg1">
                      <a:lumMod val="65000"/>
                    </a:schemeClr>
                  </a:solidFill>
                  <a:latin typeface="Roboto" panose="02000000000000000000" charset="0"/>
                  <a:ea typeface="Roboto" panose="02000000000000000000" charset="0"/>
                </a:rPr>
                <a:t>Conveniently </a:t>
              </a:r>
              <a:r>
                <a:rPr lang="en-US" sz="900">
                  <a:solidFill>
                    <a:schemeClr val="bg1">
                      <a:lumMod val="65000"/>
                    </a:schemeClr>
                  </a:solidFill>
                  <a:latin typeface="Roboto" panose="02000000000000000000" charset="0"/>
                  <a:ea typeface="Roboto" panose="02000000000000000000" charset="0"/>
                </a:rPr>
                <a:t>iterate top-line alignments for wireless metrics. </a:t>
              </a:r>
            </a:p>
          </p:txBody>
        </p:sp>
        <p:sp>
          <p:nvSpPr>
            <p:cNvPr id="29" name="TextBox 35"/>
            <p:cNvSpPr txBox="1"/>
            <p:nvPr/>
          </p:nvSpPr>
          <p:spPr>
            <a:xfrm>
              <a:off x="6983847" y="4525703"/>
              <a:ext cx="821059" cy="230832"/>
            </a:xfrm>
            <a:prstGeom prst="rect">
              <a:avLst/>
            </a:prstGeom>
            <a:noFill/>
          </p:spPr>
          <p:txBody>
            <a:bodyPr wrap="none" rtlCol="0">
              <a:spAutoFit/>
            </a:bodyPr>
            <a:lstStyle/>
            <a:p>
              <a:pPr algn="ctr"/>
              <a:r>
                <a:rPr lang="en-US" sz="900" smtClean="0">
                  <a:solidFill>
                    <a:schemeClr val="bg1"/>
                  </a:solidFill>
                  <a:latin typeface="Roboto" panose="02000000000000000000" charset="0"/>
                  <a:ea typeface="Roboto" panose="02000000000000000000" charset="0"/>
                </a:rPr>
                <a:t>CREATIVITY</a:t>
              </a:r>
              <a:endParaRPr lang="en-US" sz="900">
                <a:solidFill>
                  <a:schemeClr val="bg1"/>
                </a:solidFill>
                <a:latin typeface="Roboto" panose="02000000000000000000" charset="0"/>
                <a:ea typeface="Roboto" panose="02000000000000000000" charset="0"/>
              </a:endParaRPr>
            </a:p>
          </p:txBody>
        </p:sp>
        <p:sp>
          <p:nvSpPr>
            <p:cNvPr id="30" name="Freeform 48"/>
            <p:cNvSpPr/>
            <p:nvPr/>
          </p:nvSpPr>
          <p:spPr>
            <a:xfrm>
              <a:off x="7036225" y="2751717"/>
              <a:ext cx="716300" cy="719010"/>
            </a:xfrm>
            <a:custGeom>
              <a:avLst/>
              <a:gdLst/>
              <a:ahLst/>
              <a:cxnLst/>
              <a:rect l="l" t="t" r="r" b="b"/>
              <a:pathLst>
                <a:path w="204608" h="205382">
                  <a:moveTo>
                    <a:pt x="46881" y="32147"/>
                  </a:moveTo>
                  <a:cubicBezTo>
                    <a:pt x="48667" y="31254"/>
                    <a:pt x="50155" y="31551"/>
                    <a:pt x="51346" y="33039"/>
                  </a:cubicBezTo>
                  <a:cubicBezTo>
                    <a:pt x="52536" y="34825"/>
                    <a:pt x="52239" y="36314"/>
                    <a:pt x="50453" y="37504"/>
                  </a:cubicBezTo>
                  <a:cubicBezTo>
                    <a:pt x="37356" y="45541"/>
                    <a:pt x="30807" y="57298"/>
                    <a:pt x="30807" y="72777"/>
                  </a:cubicBezTo>
                  <a:cubicBezTo>
                    <a:pt x="30807" y="74860"/>
                    <a:pt x="29766" y="75902"/>
                    <a:pt x="27682" y="75902"/>
                  </a:cubicBezTo>
                  <a:cubicBezTo>
                    <a:pt x="25599" y="75902"/>
                    <a:pt x="24557" y="74860"/>
                    <a:pt x="24557" y="72777"/>
                  </a:cubicBezTo>
                  <a:cubicBezTo>
                    <a:pt x="24557" y="54917"/>
                    <a:pt x="31998" y="41374"/>
                    <a:pt x="46881" y="32147"/>
                  </a:cubicBezTo>
                  <a:close/>
                  <a:moveTo>
                    <a:pt x="61168" y="25896"/>
                  </a:moveTo>
                  <a:cubicBezTo>
                    <a:pt x="63252" y="25300"/>
                    <a:pt x="64591" y="26045"/>
                    <a:pt x="65187" y="28128"/>
                  </a:cubicBezTo>
                  <a:cubicBezTo>
                    <a:pt x="65782" y="30212"/>
                    <a:pt x="65038" y="31551"/>
                    <a:pt x="62954" y="32147"/>
                  </a:cubicBezTo>
                  <a:cubicBezTo>
                    <a:pt x="62657" y="32147"/>
                    <a:pt x="62136" y="32221"/>
                    <a:pt x="61392" y="32370"/>
                  </a:cubicBezTo>
                  <a:cubicBezTo>
                    <a:pt x="60648" y="32519"/>
                    <a:pt x="60127" y="32742"/>
                    <a:pt x="59829" y="33039"/>
                  </a:cubicBezTo>
                  <a:lnTo>
                    <a:pt x="58936" y="33039"/>
                  </a:lnTo>
                  <a:cubicBezTo>
                    <a:pt x="57448" y="33039"/>
                    <a:pt x="56406" y="32295"/>
                    <a:pt x="55811" y="30807"/>
                  </a:cubicBezTo>
                  <a:cubicBezTo>
                    <a:pt x="55215" y="29319"/>
                    <a:pt x="55811" y="27979"/>
                    <a:pt x="57597" y="26789"/>
                  </a:cubicBezTo>
                  <a:cubicBezTo>
                    <a:pt x="58787" y="26789"/>
                    <a:pt x="59978" y="26491"/>
                    <a:pt x="61168" y="25896"/>
                  </a:cubicBezTo>
                  <a:close/>
                  <a:moveTo>
                    <a:pt x="72331" y="12948"/>
                  </a:moveTo>
                  <a:cubicBezTo>
                    <a:pt x="55959" y="12948"/>
                    <a:pt x="41895" y="18752"/>
                    <a:pt x="30138" y="30361"/>
                  </a:cubicBezTo>
                  <a:cubicBezTo>
                    <a:pt x="18380" y="41969"/>
                    <a:pt x="12502" y="55959"/>
                    <a:pt x="12502" y="72330"/>
                  </a:cubicBezTo>
                  <a:cubicBezTo>
                    <a:pt x="12502" y="88999"/>
                    <a:pt x="18380" y="103138"/>
                    <a:pt x="30138" y="114746"/>
                  </a:cubicBezTo>
                  <a:cubicBezTo>
                    <a:pt x="41895" y="126355"/>
                    <a:pt x="55959" y="132159"/>
                    <a:pt x="72331" y="132159"/>
                  </a:cubicBezTo>
                  <a:cubicBezTo>
                    <a:pt x="82451" y="132159"/>
                    <a:pt x="91678" y="129778"/>
                    <a:pt x="100013" y="125015"/>
                  </a:cubicBezTo>
                  <a:cubicBezTo>
                    <a:pt x="102691" y="123527"/>
                    <a:pt x="105222" y="123973"/>
                    <a:pt x="107603" y="126355"/>
                  </a:cubicBezTo>
                  <a:lnTo>
                    <a:pt x="132606" y="151358"/>
                  </a:lnTo>
                  <a:lnTo>
                    <a:pt x="134838" y="149572"/>
                  </a:lnTo>
                  <a:cubicBezTo>
                    <a:pt x="137517" y="148084"/>
                    <a:pt x="140047" y="148232"/>
                    <a:pt x="142429" y="150018"/>
                  </a:cubicBezTo>
                  <a:lnTo>
                    <a:pt x="150912" y="157162"/>
                  </a:lnTo>
                  <a:cubicBezTo>
                    <a:pt x="153293" y="159543"/>
                    <a:pt x="153740" y="161925"/>
                    <a:pt x="152251" y="164306"/>
                  </a:cubicBezTo>
                  <a:lnTo>
                    <a:pt x="150465" y="169217"/>
                  </a:lnTo>
                  <a:lnTo>
                    <a:pt x="157609" y="176361"/>
                  </a:lnTo>
                  <a:lnTo>
                    <a:pt x="167878" y="177254"/>
                  </a:lnTo>
                  <a:cubicBezTo>
                    <a:pt x="170259" y="177254"/>
                    <a:pt x="172045" y="178593"/>
                    <a:pt x="173236" y="181272"/>
                  </a:cubicBezTo>
                  <a:lnTo>
                    <a:pt x="176808" y="191541"/>
                  </a:lnTo>
                  <a:lnTo>
                    <a:pt x="191542" y="187970"/>
                  </a:lnTo>
                  <a:lnTo>
                    <a:pt x="189309" y="169217"/>
                  </a:lnTo>
                  <a:lnTo>
                    <a:pt x="126802" y="106263"/>
                  </a:lnTo>
                  <a:cubicBezTo>
                    <a:pt x="124420" y="103882"/>
                    <a:pt x="123974" y="101500"/>
                    <a:pt x="125462" y="99119"/>
                  </a:cubicBezTo>
                  <a:cubicBezTo>
                    <a:pt x="129629" y="91082"/>
                    <a:pt x="131713" y="82153"/>
                    <a:pt x="131713" y="72330"/>
                  </a:cubicBezTo>
                  <a:cubicBezTo>
                    <a:pt x="131713" y="55959"/>
                    <a:pt x="125909" y="41969"/>
                    <a:pt x="114300" y="30361"/>
                  </a:cubicBezTo>
                  <a:cubicBezTo>
                    <a:pt x="102691" y="18752"/>
                    <a:pt x="88702" y="12948"/>
                    <a:pt x="72331" y="12948"/>
                  </a:cubicBezTo>
                  <a:close/>
                  <a:moveTo>
                    <a:pt x="72331" y="0"/>
                  </a:moveTo>
                  <a:cubicBezTo>
                    <a:pt x="92274" y="0"/>
                    <a:pt x="109314" y="7069"/>
                    <a:pt x="123453" y="21208"/>
                  </a:cubicBezTo>
                  <a:cubicBezTo>
                    <a:pt x="137592" y="35346"/>
                    <a:pt x="144661" y="52387"/>
                    <a:pt x="144661" y="72330"/>
                  </a:cubicBezTo>
                  <a:cubicBezTo>
                    <a:pt x="144661" y="81260"/>
                    <a:pt x="142726" y="90636"/>
                    <a:pt x="138857" y="100459"/>
                  </a:cubicBezTo>
                  <a:lnTo>
                    <a:pt x="200025" y="161627"/>
                  </a:lnTo>
                  <a:cubicBezTo>
                    <a:pt x="201216" y="162818"/>
                    <a:pt x="201811" y="164157"/>
                    <a:pt x="201811" y="165645"/>
                  </a:cubicBezTo>
                  <a:lnTo>
                    <a:pt x="204490" y="192434"/>
                  </a:lnTo>
                  <a:cubicBezTo>
                    <a:pt x="205085" y="196304"/>
                    <a:pt x="203448" y="198536"/>
                    <a:pt x="199579" y="199132"/>
                  </a:cubicBezTo>
                  <a:lnTo>
                    <a:pt x="174129" y="204936"/>
                  </a:lnTo>
                  <a:cubicBezTo>
                    <a:pt x="173831" y="205234"/>
                    <a:pt x="173385" y="205382"/>
                    <a:pt x="172790" y="205382"/>
                  </a:cubicBezTo>
                  <a:cubicBezTo>
                    <a:pt x="169515" y="205382"/>
                    <a:pt x="167432" y="203894"/>
                    <a:pt x="166539" y="200918"/>
                  </a:cubicBezTo>
                  <a:lnTo>
                    <a:pt x="162967" y="189309"/>
                  </a:lnTo>
                  <a:lnTo>
                    <a:pt x="154484" y="188863"/>
                  </a:lnTo>
                  <a:cubicBezTo>
                    <a:pt x="152698" y="188863"/>
                    <a:pt x="151358" y="188267"/>
                    <a:pt x="150465" y="187077"/>
                  </a:cubicBezTo>
                  <a:lnTo>
                    <a:pt x="138410" y="175022"/>
                  </a:lnTo>
                  <a:cubicBezTo>
                    <a:pt x="136624" y="173236"/>
                    <a:pt x="136178" y="170854"/>
                    <a:pt x="137071" y="167878"/>
                  </a:cubicBezTo>
                  <a:lnTo>
                    <a:pt x="138857" y="163859"/>
                  </a:lnTo>
                  <a:lnTo>
                    <a:pt x="137964" y="162966"/>
                  </a:lnTo>
                  <a:lnTo>
                    <a:pt x="135731" y="164752"/>
                  </a:lnTo>
                  <a:cubicBezTo>
                    <a:pt x="132755" y="166538"/>
                    <a:pt x="129927" y="166390"/>
                    <a:pt x="127248" y="164306"/>
                  </a:cubicBezTo>
                  <a:lnTo>
                    <a:pt x="101799" y="138410"/>
                  </a:lnTo>
                  <a:cubicBezTo>
                    <a:pt x="91976" y="142577"/>
                    <a:pt x="82153" y="144661"/>
                    <a:pt x="72331" y="144661"/>
                  </a:cubicBezTo>
                  <a:cubicBezTo>
                    <a:pt x="52388" y="144661"/>
                    <a:pt x="35347" y="137666"/>
                    <a:pt x="21208" y="123676"/>
                  </a:cubicBezTo>
                  <a:cubicBezTo>
                    <a:pt x="7069" y="109686"/>
                    <a:pt x="0" y="92571"/>
                    <a:pt x="0" y="72330"/>
                  </a:cubicBezTo>
                  <a:cubicBezTo>
                    <a:pt x="0" y="52387"/>
                    <a:pt x="7069" y="35346"/>
                    <a:pt x="21208" y="21208"/>
                  </a:cubicBezTo>
                  <a:cubicBezTo>
                    <a:pt x="35347" y="7069"/>
                    <a:pt x="52388" y="0"/>
                    <a:pt x="72331" y="0"/>
                  </a:cubicBezTo>
                  <a:close/>
                </a:path>
              </a:pathLst>
            </a:custGeom>
            <a:solidFill>
              <a:schemeClr val="tx1">
                <a:lumMod val="65000"/>
                <a:lumOff val="35000"/>
              </a:schemeClr>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en-US"/>
            </a:p>
          </p:txBody>
        </p:sp>
      </p:grpSp>
      <p:grpSp>
        <p:nvGrpSpPr>
          <p:cNvPr id="31" name="Group 6"/>
          <p:cNvGrpSpPr/>
          <p:nvPr/>
        </p:nvGrpSpPr>
        <p:grpSpPr>
          <a:xfrm>
            <a:off x="8856544" y="2029940"/>
            <a:ext cx="2269165" cy="3275714"/>
            <a:chOff x="8856544" y="2029940"/>
            <a:chExt cx="2269165" cy="3275714"/>
          </a:xfrm>
        </p:grpSpPr>
        <p:sp>
          <p:nvSpPr>
            <p:cNvPr id="32" name="Rounded Rectangle 36"/>
            <p:cNvSpPr/>
            <p:nvPr/>
          </p:nvSpPr>
          <p:spPr>
            <a:xfrm>
              <a:off x="8856544" y="2029940"/>
              <a:ext cx="2269165" cy="3275714"/>
            </a:xfrm>
            <a:prstGeom prst="roundRect">
              <a:avLst>
                <a:gd name="adj" fmla="val 4016"/>
              </a:avLst>
            </a:prstGeom>
            <a:solidFill>
              <a:schemeClr val="bg1"/>
            </a:solidFill>
            <a:ln w="3175">
              <a:solidFill>
                <a:schemeClr val="bg1">
                  <a:lumMod val="85000"/>
                </a:schemeClr>
              </a:solid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7"/>
            <p:cNvSpPr/>
            <p:nvPr/>
          </p:nvSpPr>
          <p:spPr>
            <a:xfrm>
              <a:off x="8856544" y="4412519"/>
              <a:ext cx="2269165" cy="4572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TextBox 38"/>
            <p:cNvSpPr txBox="1"/>
            <p:nvPr/>
          </p:nvSpPr>
          <p:spPr>
            <a:xfrm>
              <a:off x="9525294" y="2195103"/>
              <a:ext cx="931666" cy="369332"/>
            </a:xfrm>
            <a:prstGeom prst="rect">
              <a:avLst/>
            </a:prstGeom>
            <a:noFill/>
          </p:spPr>
          <p:txBody>
            <a:bodyPr wrap="none" rtlCol="0">
              <a:spAutoFit/>
            </a:bodyPr>
            <a:lstStyle/>
            <a:p>
              <a:pPr algn="ctr"/>
              <a:r>
                <a:rPr lang="en-US" sz="900" smtClean="0">
                  <a:solidFill>
                    <a:schemeClr val="tx1">
                      <a:lumMod val="65000"/>
                      <a:lumOff val="35000"/>
                    </a:schemeClr>
                  </a:solidFill>
                  <a:latin typeface="Roboto" panose="02000000000000000000" charset="0"/>
                  <a:ea typeface="Roboto" panose="02000000000000000000" charset="0"/>
                </a:rPr>
                <a:t>Filter:</a:t>
              </a:r>
            </a:p>
            <a:p>
              <a:pPr algn="ctr"/>
              <a:r>
                <a:rPr lang="en-US" sz="900" b="1" smtClean="0">
                  <a:solidFill>
                    <a:schemeClr val="accent6"/>
                  </a:solidFill>
                  <a:latin typeface="Roboto" panose="02000000000000000000" charset="0"/>
                  <a:ea typeface="Roboto" panose="02000000000000000000" charset="0"/>
                </a:rPr>
                <a:t>MARKETING’S</a:t>
              </a:r>
              <a:endParaRPr lang="en-US" sz="900" b="1">
                <a:solidFill>
                  <a:schemeClr val="accent6"/>
                </a:solidFill>
                <a:latin typeface="Roboto" panose="02000000000000000000" charset="0"/>
                <a:ea typeface="Roboto" panose="02000000000000000000" charset="0"/>
              </a:endParaRPr>
            </a:p>
          </p:txBody>
        </p:sp>
        <p:sp>
          <p:nvSpPr>
            <p:cNvPr id="35" name="Rectangle 40"/>
            <p:cNvSpPr/>
            <p:nvPr/>
          </p:nvSpPr>
          <p:spPr>
            <a:xfrm>
              <a:off x="9184130" y="3641654"/>
              <a:ext cx="1613992" cy="507831"/>
            </a:xfrm>
            <a:prstGeom prst="rect">
              <a:avLst/>
            </a:prstGeom>
          </p:spPr>
          <p:txBody>
            <a:bodyPr wrap="square">
              <a:spAutoFit/>
            </a:bodyPr>
            <a:lstStyle/>
            <a:p>
              <a:pPr algn="ctr"/>
              <a:r>
                <a:rPr lang="en-US" sz="900" smtClean="0">
                  <a:solidFill>
                    <a:schemeClr val="bg1">
                      <a:lumMod val="65000"/>
                    </a:schemeClr>
                  </a:solidFill>
                  <a:latin typeface="Roboto" panose="02000000000000000000" charset="0"/>
                  <a:ea typeface="Roboto" panose="02000000000000000000" charset="0"/>
                </a:rPr>
                <a:t>Conveniently </a:t>
              </a:r>
              <a:r>
                <a:rPr lang="en-US" sz="900">
                  <a:solidFill>
                    <a:schemeClr val="bg1">
                      <a:lumMod val="65000"/>
                    </a:schemeClr>
                  </a:solidFill>
                  <a:latin typeface="Roboto" panose="02000000000000000000" charset="0"/>
                  <a:ea typeface="Roboto" panose="02000000000000000000" charset="0"/>
                </a:rPr>
                <a:t>iterate top-line alignments for wireless metrics. </a:t>
              </a:r>
            </a:p>
          </p:txBody>
        </p:sp>
        <p:sp>
          <p:nvSpPr>
            <p:cNvPr id="36" name="TextBox 41"/>
            <p:cNvSpPr txBox="1"/>
            <p:nvPr/>
          </p:nvSpPr>
          <p:spPr>
            <a:xfrm>
              <a:off x="9486824" y="4525703"/>
              <a:ext cx="1008610" cy="230832"/>
            </a:xfrm>
            <a:prstGeom prst="rect">
              <a:avLst/>
            </a:prstGeom>
            <a:noFill/>
          </p:spPr>
          <p:txBody>
            <a:bodyPr wrap="none" rtlCol="0">
              <a:spAutoFit/>
            </a:bodyPr>
            <a:lstStyle/>
            <a:p>
              <a:pPr algn="ctr"/>
              <a:r>
                <a:rPr lang="en-US" sz="900" smtClean="0">
                  <a:solidFill>
                    <a:schemeClr val="bg1"/>
                  </a:solidFill>
                  <a:latin typeface="Roboto" panose="02000000000000000000" charset="0"/>
                  <a:ea typeface="Roboto" panose="02000000000000000000" charset="0"/>
                </a:rPr>
                <a:t>PROJECT PLAN</a:t>
              </a:r>
              <a:endParaRPr lang="en-US" sz="900">
                <a:solidFill>
                  <a:schemeClr val="bg1"/>
                </a:solidFill>
                <a:latin typeface="Roboto" panose="02000000000000000000" charset="0"/>
                <a:ea typeface="Roboto" panose="02000000000000000000" charset="0"/>
              </a:endParaRPr>
            </a:p>
          </p:txBody>
        </p:sp>
        <p:sp>
          <p:nvSpPr>
            <p:cNvPr id="37" name="Freeform 50"/>
            <p:cNvSpPr/>
            <p:nvPr/>
          </p:nvSpPr>
          <p:spPr>
            <a:xfrm>
              <a:off x="9630698" y="2751717"/>
              <a:ext cx="714360" cy="705079"/>
            </a:xfrm>
            <a:custGeom>
              <a:avLst/>
              <a:gdLst/>
              <a:ahLst/>
              <a:cxnLst/>
              <a:rect l="l" t="t" r="r" b="b"/>
              <a:pathLst>
                <a:path w="206276" h="203596">
                  <a:moveTo>
                    <a:pt x="95548" y="108049"/>
                  </a:moveTo>
                  <a:cubicBezTo>
                    <a:pt x="93762" y="108049"/>
                    <a:pt x="92199" y="108719"/>
                    <a:pt x="90860" y="110058"/>
                  </a:cubicBezTo>
                  <a:cubicBezTo>
                    <a:pt x="89520" y="111397"/>
                    <a:pt x="88850" y="112960"/>
                    <a:pt x="88850" y="114746"/>
                  </a:cubicBezTo>
                  <a:lnTo>
                    <a:pt x="88850" y="129927"/>
                  </a:lnTo>
                  <a:cubicBezTo>
                    <a:pt x="88850" y="134391"/>
                    <a:pt x="91083" y="136624"/>
                    <a:pt x="95548" y="136624"/>
                  </a:cubicBezTo>
                  <a:lnTo>
                    <a:pt x="110728" y="136624"/>
                  </a:lnTo>
                  <a:cubicBezTo>
                    <a:pt x="115193" y="136624"/>
                    <a:pt x="117426" y="134391"/>
                    <a:pt x="117426" y="129927"/>
                  </a:cubicBezTo>
                  <a:lnTo>
                    <a:pt x="117426" y="114746"/>
                  </a:lnTo>
                  <a:cubicBezTo>
                    <a:pt x="117426" y="112960"/>
                    <a:pt x="116756" y="111397"/>
                    <a:pt x="115416" y="110058"/>
                  </a:cubicBezTo>
                  <a:cubicBezTo>
                    <a:pt x="114077" y="108719"/>
                    <a:pt x="112514" y="108049"/>
                    <a:pt x="110728" y="108049"/>
                  </a:cubicBezTo>
                  <a:close/>
                  <a:moveTo>
                    <a:pt x="21878" y="54024"/>
                  </a:moveTo>
                  <a:cubicBezTo>
                    <a:pt x="19497" y="54024"/>
                    <a:pt x="17339" y="54992"/>
                    <a:pt x="15404" y="56926"/>
                  </a:cubicBezTo>
                  <a:cubicBezTo>
                    <a:pt x="13469" y="58861"/>
                    <a:pt x="12502" y="61019"/>
                    <a:pt x="12502" y="63400"/>
                  </a:cubicBezTo>
                  <a:lnTo>
                    <a:pt x="12502" y="117871"/>
                  </a:lnTo>
                  <a:lnTo>
                    <a:pt x="22771" y="117871"/>
                  </a:lnTo>
                  <a:cubicBezTo>
                    <a:pt x="24854" y="117871"/>
                    <a:pt x="25896" y="118913"/>
                    <a:pt x="25896" y="120997"/>
                  </a:cubicBezTo>
                  <a:cubicBezTo>
                    <a:pt x="25896" y="123080"/>
                    <a:pt x="24854" y="124122"/>
                    <a:pt x="22771" y="124122"/>
                  </a:cubicBezTo>
                  <a:lnTo>
                    <a:pt x="12502" y="124122"/>
                  </a:lnTo>
                  <a:lnTo>
                    <a:pt x="12502" y="181272"/>
                  </a:lnTo>
                  <a:cubicBezTo>
                    <a:pt x="12502" y="183951"/>
                    <a:pt x="13469" y="186184"/>
                    <a:pt x="15404" y="187970"/>
                  </a:cubicBezTo>
                  <a:cubicBezTo>
                    <a:pt x="17339" y="189755"/>
                    <a:pt x="19497" y="190648"/>
                    <a:pt x="21878" y="190648"/>
                  </a:cubicBezTo>
                  <a:lnTo>
                    <a:pt x="184398" y="190648"/>
                  </a:lnTo>
                  <a:cubicBezTo>
                    <a:pt x="186779" y="190648"/>
                    <a:pt x="188937" y="189755"/>
                    <a:pt x="190872" y="187970"/>
                  </a:cubicBezTo>
                  <a:cubicBezTo>
                    <a:pt x="192807" y="186184"/>
                    <a:pt x="193774" y="183951"/>
                    <a:pt x="193774" y="181272"/>
                  </a:cubicBezTo>
                  <a:lnTo>
                    <a:pt x="193774" y="124122"/>
                  </a:lnTo>
                  <a:lnTo>
                    <a:pt x="123676" y="124122"/>
                  </a:lnTo>
                  <a:lnTo>
                    <a:pt x="123676" y="130373"/>
                  </a:lnTo>
                  <a:cubicBezTo>
                    <a:pt x="123676" y="133647"/>
                    <a:pt x="122411" y="136549"/>
                    <a:pt x="119881" y="139079"/>
                  </a:cubicBezTo>
                  <a:cubicBezTo>
                    <a:pt x="117351" y="141610"/>
                    <a:pt x="114300" y="142875"/>
                    <a:pt x="110728" y="142875"/>
                  </a:cubicBezTo>
                  <a:lnTo>
                    <a:pt x="95548" y="142875"/>
                  </a:lnTo>
                  <a:cubicBezTo>
                    <a:pt x="91976" y="142875"/>
                    <a:pt x="88925" y="141610"/>
                    <a:pt x="86395" y="139079"/>
                  </a:cubicBezTo>
                  <a:cubicBezTo>
                    <a:pt x="83865" y="136549"/>
                    <a:pt x="82600" y="133647"/>
                    <a:pt x="82600" y="130373"/>
                  </a:cubicBezTo>
                  <a:lnTo>
                    <a:pt x="82600" y="124122"/>
                  </a:lnTo>
                  <a:lnTo>
                    <a:pt x="41523" y="124122"/>
                  </a:lnTo>
                  <a:cubicBezTo>
                    <a:pt x="39440" y="124122"/>
                    <a:pt x="38398" y="123080"/>
                    <a:pt x="38398" y="120997"/>
                  </a:cubicBezTo>
                  <a:cubicBezTo>
                    <a:pt x="38398" y="118913"/>
                    <a:pt x="39440" y="117871"/>
                    <a:pt x="41523" y="117871"/>
                  </a:cubicBezTo>
                  <a:lnTo>
                    <a:pt x="82600" y="117871"/>
                  </a:lnTo>
                  <a:lnTo>
                    <a:pt x="82600" y="114746"/>
                  </a:lnTo>
                  <a:cubicBezTo>
                    <a:pt x="82600" y="111174"/>
                    <a:pt x="83865" y="108123"/>
                    <a:pt x="86395" y="105593"/>
                  </a:cubicBezTo>
                  <a:cubicBezTo>
                    <a:pt x="88925" y="103063"/>
                    <a:pt x="91976" y="101798"/>
                    <a:pt x="95548" y="101798"/>
                  </a:cubicBezTo>
                  <a:lnTo>
                    <a:pt x="110728" y="101798"/>
                  </a:lnTo>
                  <a:cubicBezTo>
                    <a:pt x="114300" y="101798"/>
                    <a:pt x="117351" y="103063"/>
                    <a:pt x="119881" y="105593"/>
                  </a:cubicBezTo>
                  <a:cubicBezTo>
                    <a:pt x="122411" y="108123"/>
                    <a:pt x="123676" y="111174"/>
                    <a:pt x="123676" y="114746"/>
                  </a:cubicBezTo>
                  <a:lnTo>
                    <a:pt x="123676" y="117871"/>
                  </a:lnTo>
                  <a:lnTo>
                    <a:pt x="193774" y="117871"/>
                  </a:lnTo>
                  <a:lnTo>
                    <a:pt x="193774" y="63400"/>
                  </a:lnTo>
                  <a:cubicBezTo>
                    <a:pt x="193774" y="61019"/>
                    <a:pt x="192807" y="58861"/>
                    <a:pt x="190872" y="56926"/>
                  </a:cubicBezTo>
                  <a:cubicBezTo>
                    <a:pt x="188937" y="54992"/>
                    <a:pt x="186779" y="54024"/>
                    <a:pt x="184398" y="54024"/>
                  </a:cubicBezTo>
                  <a:close/>
                  <a:moveTo>
                    <a:pt x="89743" y="12948"/>
                  </a:moveTo>
                  <a:cubicBezTo>
                    <a:pt x="84981" y="12948"/>
                    <a:pt x="82600" y="15329"/>
                    <a:pt x="82600" y="20091"/>
                  </a:cubicBezTo>
                  <a:lnTo>
                    <a:pt x="82600" y="41523"/>
                  </a:lnTo>
                  <a:lnTo>
                    <a:pt x="123676" y="41523"/>
                  </a:lnTo>
                  <a:lnTo>
                    <a:pt x="123676" y="20091"/>
                  </a:lnTo>
                  <a:cubicBezTo>
                    <a:pt x="123676" y="15329"/>
                    <a:pt x="119807" y="12948"/>
                    <a:pt x="112068" y="12948"/>
                  </a:cubicBezTo>
                  <a:close/>
                  <a:moveTo>
                    <a:pt x="89743" y="0"/>
                  </a:moveTo>
                  <a:lnTo>
                    <a:pt x="115193" y="0"/>
                  </a:lnTo>
                  <a:cubicBezTo>
                    <a:pt x="121742" y="0"/>
                    <a:pt x="126950" y="1860"/>
                    <a:pt x="130820" y="5581"/>
                  </a:cubicBezTo>
                  <a:cubicBezTo>
                    <a:pt x="134690" y="9301"/>
                    <a:pt x="136624" y="14138"/>
                    <a:pt x="136624" y="20091"/>
                  </a:cubicBezTo>
                  <a:lnTo>
                    <a:pt x="136624" y="41523"/>
                  </a:lnTo>
                  <a:lnTo>
                    <a:pt x="184398" y="41523"/>
                  </a:lnTo>
                  <a:cubicBezTo>
                    <a:pt x="190351" y="41523"/>
                    <a:pt x="195486" y="43681"/>
                    <a:pt x="199802" y="47997"/>
                  </a:cubicBezTo>
                  <a:cubicBezTo>
                    <a:pt x="204118" y="52313"/>
                    <a:pt x="206276" y="57447"/>
                    <a:pt x="206276" y="63400"/>
                  </a:cubicBezTo>
                  <a:lnTo>
                    <a:pt x="206276" y="181272"/>
                  </a:lnTo>
                  <a:cubicBezTo>
                    <a:pt x="206276" y="187225"/>
                    <a:pt x="204118" y="192434"/>
                    <a:pt x="199802" y="196899"/>
                  </a:cubicBezTo>
                  <a:cubicBezTo>
                    <a:pt x="195486" y="201364"/>
                    <a:pt x="190351" y="203596"/>
                    <a:pt x="184398" y="203596"/>
                  </a:cubicBezTo>
                  <a:lnTo>
                    <a:pt x="21878" y="203596"/>
                  </a:lnTo>
                  <a:cubicBezTo>
                    <a:pt x="15925" y="203596"/>
                    <a:pt x="10790" y="201364"/>
                    <a:pt x="6474" y="196899"/>
                  </a:cubicBezTo>
                  <a:cubicBezTo>
                    <a:pt x="2158" y="192434"/>
                    <a:pt x="0" y="187225"/>
                    <a:pt x="0" y="181272"/>
                  </a:cubicBezTo>
                  <a:lnTo>
                    <a:pt x="0" y="63400"/>
                  </a:lnTo>
                  <a:cubicBezTo>
                    <a:pt x="0" y="57447"/>
                    <a:pt x="2158" y="52313"/>
                    <a:pt x="6474" y="47997"/>
                  </a:cubicBezTo>
                  <a:cubicBezTo>
                    <a:pt x="10790" y="43681"/>
                    <a:pt x="15925" y="41523"/>
                    <a:pt x="21878" y="41523"/>
                  </a:cubicBezTo>
                  <a:lnTo>
                    <a:pt x="69652" y="41523"/>
                  </a:lnTo>
                  <a:lnTo>
                    <a:pt x="69652" y="20091"/>
                  </a:lnTo>
                  <a:cubicBezTo>
                    <a:pt x="69652" y="14138"/>
                    <a:pt x="71363" y="9301"/>
                    <a:pt x="74786" y="5581"/>
                  </a:cubicBezTo>
                  <a:cubicBezTo>
                    <a:pt x="78209" y="1860"/>
                    <a:pt x="83195" y="0"/>
                    <a:pt x="89743" y="0"/>
                  </a:cubicBezTo>
                  <a:close/>
                </a:path>
              </a:pathLst>
            </a:custGeom>
            <a:solidFill>
              <a:schemeClr val="tx1">
                <a:lumMod val="65000"/>
                <a:lumOff val="35000"/>
              </a:schemeClr>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en-US"/>
            </a:p>
          </p:txBody>
        </p:sp>
      </p:grpSp>
      <p:sp>
        <p:nvSpPr>
          <p:cNvPr id="38" name="Rectangle 33"/>
          <p:cNvSpPr/>
          <p:nvPr/>
        </p:nvSpPr>
        <p:spPr>
          <a:xfrm>
            <a:off x="2306125" y="5639061"/>
            <a:ext cx="7579751" cy="507831"/>
          </a:xfrm>
          <a:prstGeom prst="rect">
            <a:avLst/>
          </a:prstGeom>
        </p:spPr>
        <p:txBody>
          <a:bodyPr wrap="square">
            <a:spAutoFit/>
          </a:bodyPr>
          <a:lstStyle/>
          <a:p>
            <a:pPr algn="ctr"/>
            <a:r>
              <a:rPr lang="en-US" sz="900">
                <a:solidFill>
                  <a:schemeClr val="bg1">
                    <a:lumMod val="65000"/>
                  </a:schemeClr>
                </a:solidFill>
                <a:latin typeface="Roboto" panose="02000000000000000000" charset="0"/>
                <a:ea typeface="Roboto" panose="02000000000000000000" charset="0"/>
                <a:cs typeface="Open Sans" panose="020B0606030504020204" pitchFamily="34" charset="0"/>
              </a:rPr>
              <a:t>Compellingly deliver prospective catalysts for change before economically sound meta-services. Intrinsicly enable optimal results for error-free architectures. Conveniently drive </a:t>
            </a:r>
            <a:r>
              <a:rPr lang="en-US" sz="900">
                <a:solidFill>
                  <a:schemeClr val="accent1"/>
                </a:solidFill>
                <a:latin typeface="Roboto" panose="02000000000000000000" charset="0"/>
                <a:ea typeface="Roboto" panose="02000000000000000000" charset="0"/>
                <a:cs typeface="Open Sans" panose="020B0606030504020204" pitchFamily="34" charset="0"/>
              </a:rPr>
              <a:t>professional communities for extensive functionalities. </a:t>
            </a:r>
            <a:endParaRPr lang="en-US" sz="900" smtClean="0">
              <a:solidFill>
                <a:schemeClr val="accent1"/>
              </a:solidFill>
              <a:latin typeface="Roboto" panose="02000000000000000000" charset="0"/>
              <a:ea typeface="Roboto" panose="02000000000000000000" charset="0"/>
              <a:cs typeface="Open Sans" panose="020B0606030504020204" pitchFamily="34" charset="0"/>
            </a:endParaRPr>
          </a:p>
          <a:p>
            <a:pPr algn="ctr"/>
            <a:endParaRPr lang="en-US" sz="900">
              <a:solidFill>
                <a:schemeClr val="bg1">
                  <a:lumMod val="65000"/>
                </a:schemeClr>
              </a:solidFill>
              <a:latin typeface="Roboto" panose="02000000000000000000" charset="0"/>
              <a:ea typeface="Roboto" panose="02000000000000000000" charset="0"/>
              <a:cs typeface="Open Sans" panose="020B0606030504020204" pitchFamily="34" charset="0"/>
            </a:endParaRPr>
          </a:p>
        </p:txBody>
      </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left)">
                                      <p:cBhvr>
                                        <p:cTn id="7" dur="500"/>
                                        <p:tgtEl>
                                          <p:spTgt spid="2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wipe(left)">
                                      <p:cBhvr>
                                        <p:cTn id="11" dur="500"/>
                                        <p:tgtEl>
                                          <p:spTgt spid="17"/>
                                        </p:tgtEl>
                                      </p:cBhvr>
                                    </p:animEffect>
                                  </p:childTnLst>
                                </p:cTn>
                              </p:par>
                            </p:childTnLst>
                          </p:cTn>
                        </p:par>
                        <p:par>
                          <p:cTn id="12" fill="hold">
                            <p:stCondLst>
                              <p:cond delay="1000"/>
                            </p:stCondLst>
                            <p:childTnLst>
                              <p:par>
                                <p:cTn id="13" presetID="42" presetClass="entr" presetSubtype="0"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anim calcmode="lin" valueType="num">
                                      <p:cBhvr>
                                        <p:cTn id="16" dur="500" fill="hold"/>
                                        <p:tgtEl>
                                          <p:spTgt spid="6"/>
                                        </p:tgtEl>
                                        <p:attrNameLst>
                                          <p:attrName>ppt_x</p:attrName>
                                        </p:attrNameLst>
                                      </p:cBhvr>
                                      <p:tavLst>
                                        <p:tav tm="0">
                                          <p:val>
                                            <p:strVal val="#ppt_x"/>
                                          </p:val>
                                        </p:tav>
                                        <p:tav tm="100000">
                                          <p:val>
                                            <p:strVal val="#ppt_x"/>
                                          </p:val>
                                        </p:tav>
                                      </p:tavLst>
                                    </p:anim>
                                    <p:anim calcmode="lin" valueType="num">
                                      <p:cBhvr>
                                        <p:cTn id="17" dur="500" fill="hold"/>
                                        <p:tgtEl>
                                          <p:spTgt spid="6"/>
                                        </p:tgtEl>
                                        <p:attrNameLst>
                                          <p:attrName>ppt_y</p:attrName>
                                        </p:attrNameLst>
                                      </p:cBhvr>
                                      <p:tavLst>
                                        <p:tav tm="0">
                                          <p:val>
                                            <p:strVal val="#ppt_y+.1"/>
                                          </p:val>
                                        </p:tav>
                                        <p:tav tm="100000">
                                          <p:val>
                                            <p:strVal val="#ppt_y"/>
                                          </p:val>
                                        </p:tav>
                                      </p:tavLst>
                                    </p:anim>
                                  </p:childTnLst>
                                </p:cTn>
                              </p:par>
                            </p:childTnLst>
                          </p:cTn>
                        </p:par>
                        <p:par>
                          <p:cTn id="18" fill="hold">
                            <p:stCondLst>
                              <p:cond delay="1500"/>
                            </p:stCondLst>
                            <p:childTnLst>
                              <p:par>
                                <p:cTn id="19" presetID="42" presetClass="entr" presetSubtype="0" fill="hold" nodeType="after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fade">
                                      <p:cBhvr>
                                        <p:cTn id="21" dur="500"/>
                                        <p:tgtEl>
                                          <p:spTgt spid="13"/>
                                        </p:tgtEl>
                                      </p:cBhvr>
                                    </p:animEffect>
                                    <p:anim calcmode="lin" valueType="num">
                                      <p:cBhvr>
                                        <p:cTn id="22" dur="500" fill="hold"/>
                                        <p:tgtEl>
                                          <p:spTgt spid="13"/>
                                        </p:tgtEl>
                                        <p:attrNameLst>
                                          <p:attrName>ppt_x</p:attrName>
                                        </p:attrNameLst>
                                      </p:cBhvr>
                                      <p:tavLst>
                                        <p:tav tm="0">
                                          <p:val>
                                            <p:strVal val="#ppt_x"/>
                                          </p:val>
                                        </p:tav>
                                        <p:tav tm="100000">
                                          <p:val>
                                            <p:strVal val="#ppt_x"/>
                                          </p:val>
                                        </p:tav>
                                      </p:tavLst>
                                    </p:anim>
                                    <p:anim calcmode="lin" valueType="num">
                                      <p:cBhvr>
                                        <p:cTn id="23" dur="500" fill="hold"/>
                                        <p:tgtEl>
                                          <p:spTgt spid="13"/>
                                        </p:tgtEl>
                                        <p:attrNameLst>
                                          <p:attrName>ppt_y</p:attrName>
                                        </p:attrNameLst>
                                      </p:cBhvr>
                                      <p:tavLst>
                                        <p:tav tm="0">
                                          <p:val>
                                            <p:strVal val="#ppt_y+.1"/>
                                          </p:val>
                                        </p:tav>
                                        <p:tav tm="100000">
                                          <p:val>
                                            <p:strVal val="#ppt_y"/>
                                          </p:val>
                                        </p:tav>
                                      </p:tavLst>
                                    </p:anim>
                                  </p:childTnLst>
                                </p:cTn>
                              </p:par>
                            </p:childTnLst>
                          </p:cTn>
                        </p:par>
                        <p:par>
                          <p:cTn id="24" fill="hold">
                            <p:stCondLst>
                              <p:cond delay="2000"/>
                            </p:stCondLst>
                            <p:childTnLst>
                              <p:par>
                                <p:cTn id="25" presetID="42" presetClass="entr" presetSubtype="0" fill="hold" nodeType="afterEffect">
                                  <p:stCondLst>
                                    <p:cond delay="0"/>
                                  </p:stCondLst>
                                  <p:childTnLst>
                                    <p:set>
                                      <p:cBhvr>
                                        <p:cTn id="26" dur="1" fill="hold">
                                          <p:stCondLst>
                                            <p:cond delay="0"/>
                                          </p:stCondLst>
                                        </p:cTn>
                                        <p:tgtEl>
                                          <p:spTgt spid="24"/>
                                        </p:tgtEl>
                                        <p:attrNameLst>
                                          <p:attrName>style.visibility</p:attrName>
                                        </p:attrNameLst>
                                      </p:cBhvr>
                                      <p:to>
                                        <p:strVal val="visible"/>
                                      </p:to>
                                    </p:set>
                                    <p:animEffect transition="in" filter="fade">
                                      <p:cBhvr>
                                        <p:cTn id="27" dur="500"/>
                                        <p:tgtEl>
                                          <p:spTgt spid="24"/>
                                        </p:tgtEl>
                                      </p:cBhvr>
                                    </p:animEffect>
                                    <p:anim calcmode="lin" valueType="num">
                                      <p:cBhvr>
                                        <p:cTn id="28" dur="500" fill="hold"/>
                                        <p:tgtEl>
                                          <p:spTgt spid="24"/>
                                        </p:tgtEl>
                                        <p:attrNameLst>
                                          <p:attrName>ppt_x</p:attrName>
                                        </p:attrNameLst>
                                      </p:cBhvr>
                                      <p:tavLst>
                                        <p:tav tm="0">
                                          <p:val>
                                            <p:strVal val="#ppt_x"/>
                                          </p:val>
                                        </p:tav>
                                        <p:tav tm="100000">
                                          <p:val>
                                            <p:strVal val="#ppt_x"/>
                                          </p:val>
                                        </p:tav>
                                      </p:tavLst>
                                    </p:anim>
                                    <p:anim calcmode="lin" valueType="num">
                                      <p:cBhvr>
                                        <p:cTn id="29" dur="500" fill="hold"/>
                                        <p:tgtEl>
                                          <p:spTgt spid="24"/>
                                        </p:tgtEl>
                                        <p:attrNameLst>
                                          <p:attrName>ppt_y</p:attrName>
                                        </p:attrNameLst>
                                      </p:cBhvr>
                                      <p:tavLst>
                                        <p:tav tm="0">
                                          <p:val>
                                            <p:strVal val="#ppt_y+.1"/>
                                          </p:val>
                                        </p:tav>
                                        <p:tav tm="100000">
                                          <p:val>
                                            <p:strVal val="#ppt_y"/>
                                          </p:val>
                                        </p:tav>
                                      </p:tavLst>
                                    </p:anim>
                                  </p:childTnLst>
                                </p:cTn>
                              </p:par>
                            </p:childTnLst>
                          </p:cTn>
                        </p:par>
                        <p:par>
                          <p:cTn id="30" fill="hold">
                            <p:stCondLst>
                              <p:cond delay="2500"/>
                            </p:stCondLst>
                            <p:childTnLst>
                              <p:par>
                                <p:cTn id="31" presetID="42" presetClass="entr" presetSubtype="0" fill="hold" nodeType="afterEffect">
                                  <p:stCondLst>
                                    <p:cond delay="0"/>
                                  </p:stCondLst>
                                  <p:childTnLst>
                                    <p:set>
                                      <p:cBhvr>
                                        <p:cTn id="32" dur="1" fill="hold">
                                          <p:stCondLst>
                                            <p:cond delay="0"/>
                                          </p:stCondLst>
                                        </p:cTn>
                                        <p:tgtEl>
                                          <p:spTgt spid="31"/>
                                        </p:tgtEl>
                                        <p:attrNameLst>
                                          <p:attrName>style.visibility</p:attrName>
                                        </p:attrNameLst>
                                      </p:cBhvr>
                                      <p:to>
                                        <p:strVal val="visible"/>
                                      </p:to>
                                    </p:set>
                                    <p:animEffect transition="in" filter="fade">
                                      <p:cBhvr>
                                        <p:cTn id="33" dur="500"/>
                                        <p:tgtEl>
                                          <p:spTgt spid="31"/>
                                        </p:tgtEl>
                                      </p:cBhvr>
                                    </p:animEffect>
                                    <p:anim calcmode="lin" valueType="num">
                                      <p:cBhvr>
                                        <p:cTn id="34" dur="500" fill="hold"/>
                                        <p:tgtEl>
                                          <p:spTgt spid="31"/>
                                        </p:tgtEl>
                                        <p:attrNameLst>
                                          <p:attrName>ppt_x</p:attrName>
                                        </p:attrNameLst>
                                      </p:cBhvr>
                                      <p:tavLst>
                                        <p:tav tm="0">
                                          <p:val>
                                            <p:strVal val="#ppt_x"/>
                                          </p:val>
                                        </p:tav>
                                        <p:tav tm="100000">
                                          <p:val>
                                            <p:strVal val="#ppt_x"/>
                                          </p:val>
                                        </p:tav>
                                      </p:tavLst>
                                    </p:anim>
                                    <p:anim calcmode="lin" valueType="num">
                                      <p:cBhvr>
                                        <p:cTn id="35" dur="500" fill="hold"/>
                                        <p:tgtEl>
                                          <p:spTgt spid="31"/>
                                        </p:tgtEl>
                                        <p:attrNameLst>
                                          <p:attrName>ppt_y</p:attrName>
                                        </p:attrNameLst>
                                      </p:cBhvr>
                                      <p:tavLst>
                                        <p:tav tm="0">
                                          <p:val>
                                            <p:strVal val="#ppt_y+.1"/>
                                          </p:val>
                                        </p:tav>
                                        <p:tav tm="100000">
                                          <p:val>
                                            <p:strVal val="#ppt_y"/>
                                          </p:val>
                                        </p:tav>
                                      </p:tavLst>
                                    </p:anim>
                                  </p:childTnLst>
                                </p:cTn>
                              </p:par>
                            </p:childTnLst>
                          </p:cTn>
                        </p:par>
                        <p:par>
                          <p:cTn id="36" fill="hold">
                            <p:stCondLst>
                              <p:cond delay="3000"/>
                            </p:stCondLst>
                            <p:childTnLst>
                              <p:par>
                                <p:cTn id="37" presetID="22" presetClass="entr" presetSubtype="4" fill="hold" grpId="0" nodeType="afterEffect">
                                  <p:stCondLst>
                                    <p:cond delay="0"/>
                                  </p:stCondLst>
                                  <p:childTnLst>
                                    <p:set>
                                      <p:cBhvr>
                                        <p:cTn id="38" dur="1" fill="hold">
                                          <p:stCondLst>
                                            <p:cond delay="0"/>
                                          </p:stCondLst>
                                        </p:cTn>
                                        <p:tgtEl>
                                          <p:spTgt spid="38"/>
                                        </p:tgtEl>
                                        <p:attrNameLst>
                                          <p:attrName>style.visibility</p:attrName>
                                        </p:attrNameLst>
                                      </p:cBhvr>
                                      <p:to>
                                        <p:strVal val="visible"/>
                                      </p:to>
                                    </p:set>
                                    <p:animEffect transition="in" filter="wipe(down)">
                                      <p:cBhvr>
                                        <p:cTn id="39"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组合 16"/>
          <p:cNvGrpSpPr/>
          <p:nvPr/>
        </p:nvGrpSpPr>
        <p:grpSpPr>
          <a:xfrm>
            <a:off x="577040" y="491923"/>
            <a:ext cx="3889117" cy="635239"/>
            <a:chOff x="-3915143" y="207986"/>
            <a:chExt cx="3858891" cy="630301"/>
          </a:xfrm>
        </p:grpSpPr>
        <p:sp>
          <p:nvSpPr>
            <p:cNvPr id="18" name="Text Box 7"/>
            <p:cNvSpPr txBox="1">
              <a:spLocks noChangeArrowheads="1"/>
            </p:cNvSpPr>
            <p:nvPr/>
          </p:nvSpPr>
          <p:spPr bwMode="auto">
            <a:xfrm>
              <a:off x="-1826418" y="343215"/>
              <a:ext cx="1770166" cy="473706"/>
            </a:xfrm>
            <a:prstGeom prst="rect">
              <a:avLst/>
            </a:prstGeom>
            <a:noFill/>
            <a:ln w="9525">
              <a:noFill/>
              <a:miter lim="800000"/>
            </a:ln>
          </p:spPr>
          <p:txBody>
            <a:bodyPr wrap="none" lIns="46078" tIns="23040" rIns="46078" bIns="23040">
              <a:spAutoFit/>
            </a:bodyPr>
            <a:lstStyle/>
            <a:p>
              <a:pPr defTabSz="1096645"/>
              <a:r>
                <a:rPr lang="en-CA" sz="1400" b="1" spc="604" dirty="0" smtClean="0">
                  <a:solidFill>
                    <a:schemeClr val="bg1">
                      <a:lumMod val="65000"/>
                    </a:schemeClr>
                  </a:solidFill>
                  <a:latin typeface="造字工房悦黑演示版常规体" pitchFamily="50" charset="-122"/>
                  <a:ea typeface="造字工房悦黑演示版常规体" pitchFamily="50" charset="-122"/>
                  <a:cs typeface="Open Sans" panose="020B0606030504020204" pitchFamily="34" charset="0"/>
                </a:rPr>
                <a:t>MAJOR </a:t>
              </a:r>
            </a:p>
            <a:p>
              <a:pPr defTabSz="1096645"/>
              <a:r>
                <a:rPr lang="en-CA" sz="1400" b="1" spc="604" dirty="0" smtClean="0">
                  <a:solidFill>
                    <a:schemeClr val="bg1">
                      <a:lumMod val="65000"/>
                    </a:schemeClr>
                  </a:solidFill>
                  <a:latin typeface="造字工房悦黑演示版常规体" pitchFamily="50" charset="-122"/>
                  <a:ea typeface="造字工房悦黑演示版常规体" pitchFamily="50" charset="-122"/>
                  <a:cs typeface="Open Sans" panose="020B0606030504020204" pitchFamily="34" charset="0"/>
                </a:rPr>
                <a:t>CUSTOMERS</a:t>
              </a:r>
            </a:p>
          </p:txBody>
        </p:sp>
        <p:sp>
          <p:nvSpPr>
            <p:cNvPr id="19" name="矩形 18"/>
            <p:cNvSpPr/>
            <p:nvPr/>
          </p:nvSpPr>
          <p:spPr>
            <a:xfrm>
              <a:off x="-3915143" y="207986"/>
              <a:ext cx="2110970" cy="630301"/>
            </a:xfrm>
            <a:prstGeom prst="rect">
              <a:avLst/>
            </a:prstGeom>
          </p:spPr>
          <p:txBody>
            <a:bodyPr wrap="none">
              <a:spAutoFit/>
            </a:bodyPr>
            <a:lstStyle/>
            <a:p>
              <a:pPr algn="ctr" defTabSz="1096645"/>
              <a:r>
                <a:rPr lang="zh-CN" altLang="en-US" sz="3530" b="1" dirty="0" smtClean="0">
                  <a:latin typeface="微软雅黑" panose="020B0503020204020204" pitchFamily="34" charset="-122"/>
                  <a:ea typeface="微软雅黑" panose="020B0503020204020204" pitchFamily="34" charset="-122"/>
                  <a:cs typeface="Open Sans" panose="020B0606030504020204" pitchFamily="34" charset="0"/>
                </a:rPr>
                <a:t>财务状况 </a:t>
              </a:r>
              <a:endParaRPr lang="en-CA" altLang="zh-CN" sz="3530" b="1" dirty="0">
                <a:latin typeface="微软雅黑" panose="020B0503020204020204" pitchFamily="34" charset="-122"/>
                <a:ea typeface="微软雅黑" panose="020B0503020204020204" pitchFamily="34" charset="-122"/>
                <a:cs typeface="Open Sans" panose="020B0606030504020204" pitchFamily="34" charset="0"/>
              </a:endParaRPr>
            </a:p>
          </p:txBody>
        </p:sp>
      </p:grpSp>
      <p:pic>
        <p:nvPicPr>
          <p:cNvPr id="21" name="图片 20"/>
          <p:cNvPicPr>
            <a:picLocks noChangeAspect="1"/>
          </p:cNvPicPr>
          <p:nvPr/>
        </p:nvPicPr>
        <p:blipFill rotWithShape="1">
          <a:blip r:embed="rId3"/>
          <a:srcRect r="91091" b="69426"/>
          <a:stretch>
            <a:fillRect/>
          </a:stretch>
        </p:blipFill>
        <p:spPr>
          <a:xfrm>
            <a:off x="3401" y="505087"/>
            <a:ext cx="348343" cy="548549"/>
          </a:xfrm>
          <a:prstGeom prst="rect">
            <a:avLst/>
          </a:prstGeom>
          <a:effectLst>
            <a:outerShdw blurRad="50800" dist="38100" dir="2700000" algn="tl" rotWithShape="0">
              <a:prstClr val="black">
                <a:alpha val="40000"/>
              </a:prstClr>
            </a:outerShdw>
          </a:effectLst>
        </p:spPr>
      </p:pic>
      <p:sp>
        <p:nvSpPr>
          <p:cNvPr id="6" name="Oval 5"/>
          <p:cNvSpPr>
            <a:spLocks noChangeArrowheads="1"/>
          </p:cNvSpPr>
          <p:nvPr/>
        </p:nvSpPr>
        <p:spPr bwMode="auto">
          <a:xfrm>
            <a:off x="8215797" y="4634579"/>
            <a:ext cx="1055204" cy="1055204"/>
          </a:xfrm>
          <a:prstGeom prst="ellipse">
            <a:avLst/>
          </a:prstGeom>
          <a:solidFill>
            <a:schemeClr val="accent4"/>
          </a:solidFill>
          <a:ln>
            <a:noFill/>
          </a:ln>
        </p:spPr>
        <p:txBody>
          <a:bodyPr vert="horz" wrap="square" lIns="91440" tIns="45720" rIns="91440" bIns="45720" numCol="1" anchor="t" anchorCtr="0" compatLnSpc="1"/>
          <a:lstStyle/>
          <a:p>
            <a:pPr defTabSz="1218565" eaLnBrk="0" fontAlgn="base" hangingPunct="0">
              <a:spcBef>
                <a:spcPct val="0"/>
              </a:spcBef>
              <a:spcAft>
                <a:spcPct val="0"/>
              </a:spcAft>
            </a:pPr>
            <a:endParaRPr lang="zh-CN" altLang="en-US" sz="2400">
              <a:solidFill>
                <a:prstClr val="black"/>
              </a:solidFill>
              <a:latin typeface="Impact" panose="020B0806030902050204" pitchFamily="34" charset="0"/>
            </a:endParaRPr>
          </a:p>
        </p:txBody>
      </p:sp>
      <p:sp>
        <p:nvSpPr>
          <p:cNvPr id="7" name="Oval 8"/>
          <p:cNvSpPr>
            <a:spLocks noChangeArrowheads="1"/>
          </p:cNvSpPr>
          <p:nvPr/>
        </p:nvSpPr>
        <p:spPr bwMode="auto">
          <a:xfrm>
            <a:off x="4371244" y="2071546"/>
            <a:ext cx="3612685" cy="3618239"/>
          </a:xfrm>
          <a:prstGeom prst="ellipse">
            <a:avLst/>
          </a:prstGeom>
          <a:solidFill>
            <a:schemeClr val="accent2"/>
          </a:solidFill>
          <a:ln>
            <a:noFill/>
          </a:ln>
        </p:spPr>
        <p:txBody>
          <a:bodyPr vert="horz" wrap="square" lIns="91440" tIns="45720" rIns="91440" bIns="45720" numCol="1" anchor="t" anchorCtr="0" compatLnSpc="1"/>
          <a:lstStyle/>
          <a:p>
            <a:pPr defTabSz="1218565" eaLnBrk="0" fontAlgn="base" hangingPunct="0">
              <a:spcBef>
                <a:spcPct val="0"/>
              </a:spcBef>
              <a:spcAft>
                <a:spcPct val="0"/>
              </a:spcAft>
            </a:pPr>
            <a:endParaRPr lang="zh-CN" altLang="en-US" sz="2400">
              <a:solidFill>
                <a:prstClr val="black"/>
              </a:solidFill>
              <a:latin typeface="Impact" panose="020B0806030902050204" pitchFamily="34" charset="0"/>
            </a:endParaRPr>
          </a:p>
        </p:txBody>
      </p:sp>
      <p:sp>
        <p:nvSpPr>
          <p:cNvPr id="8" name="Oval 9"/>
          <p:cNvSpPr>
            <a:spLocks noChangeArrowheads="1"/>
          </p:cNvSpPr>
          <p:nvPr/>
        </p:nvSpPr>
        <p:spPr bwMode="auto">
          <a:xfrm>
            <a:off x="4119939" y="5335735"/>
            <a:ext cx="1053816" cy="1055204"/>
          </a:xfrm>
          <a:prstGeom prst="ellipse">
            <a:avLst/>
          </a:prstGeom>
          <a:solidFill>
            <a:srgbClr val="F6ABA5"/>
          </a:solidFill>
          <a:ln>
            <a:noFill/>
          </a:ln>
        </p:spPr>
        <p:txBody>
          <a:bodyPr vert="horz" wrap="square" lIns="91440" tIns="45720" rIns="91440" bIns="45720" numCol="1" anchor="t" anchorCtr="0" compatLnSpc="1"/>
          <a:lstStyle/>
          <a:p>
            <a:pPr defTabSz="1218565" eaLnBrk="0" fontAlgn="base" hangingPunct="0">
              <a:spcBef>
                <a:spcPct val="0"/>
              </a:spcBef>
              <a:spcAft>
                <a:spcPct val="0"/>
              </a:spcAft>
            </a:pPr>
            <a:endParaRPr lang="zh-CN" altLang="en-US" sz="2400">
              <a:solidFill>
                <a:prstClr val="black"/>
              </a:solidFill>
              <a:latin typeface="Impact" panose="020B0806030902050204" pitchFamily="34" charset="0"/>
            </a:endParaRPr>
          </a:p>
        </p:txBody>
      </p:sp>
      <p:sp>
        <p:nvSpPr>
          <p:cNvPr id="9" name="Oval 10"/>
          <p:cNvSpPr>
            <a:spLocks noChangeArrowheads="1"/>
          </p:cNvSpPr>
          <p:nvPr/>
        </p:nvSpPr>
        <p:spPr bwMode="auto">
          <a:xfrm>
            <a:off x="2339977" y="2196504"/>
            <a:ext cx="1660559" cy="1661947"/>
          </a:xfrm>
          <a:prstGeom prst="ellipse">
            <a:avLst/>
          </a:prstGeom>
          <a:solidFill>
            <a:srgbClr val="E95283"/>
          </a:solidFill>
          <a:ln>
            <a:noFill/>
          </a:ln>
        </p:spPr>
        <p:txBody>
          <a:bodyPr vert="horz" wrap="square" lIns="91440" tIns="45720" rIns="91440" bIns="45720" numCol="1" anchor="t" anchorCtr="0" compatLnSpc="1"/>
          <a:lstStyle/>
          <a:p>
            <a:pPr defTabSz="1218565" eaLnBrk="0" fontAlgn="base" hangingPunct="0">
              <a:spcBef>
                <a:spcPct val="0"/>
              </a:spcBef>
              <a:spcAft>
                <a:spcPct val="0"/>
              </a:spcAft>
            </a:pPr>
            <a:endParaRPr lang="zh-CN" altLang="en-US" sz="2400">
              <a:solidFill>
                <a:prstClr val="black"/>
              </a:solidFill>
              <a:latin typeface="Impact" panose="020B0806030902050204" pitchFamily="34" charset="0"/>
            </a:endParaRPr>
          </a:p>
        </p:txBody>
      </p:sp>
      <p:sp>
        <p:nvSpPr>
          <p:cNvPr id="10" name="Oval 11"/>
          <p:cNvSpPr>
            <a:spLocks noChangeArrowheads="1"/>
          </p:cNvSpPr>
          <p:nvPr/>
        </p:nvSpPr>
        <p:spPr bwMode="auto">
          <a:xfrm>
            <a:off x="8807126" y="3091537"/>
            <a:ext cx="534545" cy="534545"/>
          </a:xfrm>
          <a:prstGeom prst="ellipse">
            <a:avLst/>
          </a:prstGeom>
          <a:solidFill>
            <a:schemeClr val="accent2"/>
          </a:solidFill>
          <a:ln>
            <a:noFill/>
          </a:ln>
        </p:spPr>
        <p:txBody>
          <a:bodyPr vert="horz" wrap="square" lIns="91440" tIns="45720" rIns="91440" bIns="45720" numCol="1" anchor="t" anchorCtr="0" compatLnSpc="1"/>
          <a:lstStyle/>
          <a:p>
            <a:pPr defTabSz="1218565" eaLnBrk="0" fontAlgn="base" hangingPunct="0">
              <a:spcBef>
                <a:spcPct val="0"/>
              </a:spcBef>
              <a:spcAft>
                <a:spcPct val="0"/>
              </a:spcAft>
            </a:pPr>
            <a:endParaRPr lang="zh-CN" altLang="en-US" sz="2400">
              <a:solidFill>
                <a:prstClr val="black"/>
              </a:solidFill>
              <a:latin typeface="Impact" panose="020B0806030902050204" pitchFamily="34" charset="0"/>
            </a:endParaRPr>
          </a:p>
        </p:txBody>
      </p:sp>
      <p:sp>
        <p:nvSpPr>
          <p:cNvPr id="11" name="Oval 14"/>
          <p:cNvSpPr>
            <a:spLocks noChangeArrowheads="1"/>
          </p:cNvSpPr>
          <p:nvPr/>
        </p:nvSpPr>
        <p:spPr bwMode="auto">
          <a:xfrm>
            <a:off x="7585427" y="1963622"/>
            <a:ext cx="430412" cy="430412"/>
          </a:xfrm>
          <a:prstGeom prst="ellipse">
            <a:avLst/>
          </a:prstGeom>
          <a:solidFill>
            <a:srgbClr val="F6ABA5"/>
          </a:solidFill>
          <a:ln>
            <a:noFill/>
          </a:ln>
        </p:spPr>
        <p:txBody>
          <a:bodyPr vert="horz" wrap="square" lIns="91440" tIns="45720" rIns="91440" bIns="45720" numCol="1" anchor="t" anchorCtr="0" compatLnSpc="1"/>
          <a:lstStyle/>
          <a:p>
            <a:pPr defTabSz="1218565" eaLnBrk="0" fontAlgn="base" hangingPunct="0">
              <a:spcBef>
                <a:spcPct val="0"/>
              </a:spcBef>
              <a:spcAft>
                <a:spcPct val="0"/>
              </a:spcAft>
            </a:pPr>
            <a:endParaRPr lang="zh-CN" altLang="en-US" sz="2400">
              <a:solidFill>
                <a:prstClr val="black"/>
              </a:solidFill>
              <a:latin typeface="Impact" panose="020B0806030902050204" pitchFamily="34" charset="0"/>
            </a:endParaRPr>
          </a:p>
        </p:txBody>
      </p:sp>
      <p:sp>
        <p:nvSpPr>
          <p:cNvPr id="12" name="文本框 11"/>
          <p:cNvSpPr txBox="1"/>
          <p:nvPr/>
        </p:nvSpPr>
        <p:spPr>
          <a:xfrm>
            <a:off x="4931332" y="2499496"/>
            <a:ext cx="1973617" cy="1862048"/>
          </a:xfrm>
          <a:prstGeom prst="rect">
            <a:avLst/>
          </a:prstGeom>
          <a:noFill/>
        </p:spPr>
        <p:txBody>
          <a:bodyPr wrap="none" rtlCol="0">
            <a:spAutoFit/>
          </a:bodyPr>
          <a:lstStyle/>
          <a:p>
            <a:pPr defTabSz="1218565" eaLnBrk="0" fontAlgn="base" hangingPunct="0">
              <a:spcBef>
                <a:spcPct val="0"/>
              </a:spcBef>
              <a:spcAft>
                <a:spcPct val="0"/>
              </a:spcAft>
            </a:pPr>
            <a:r>
              <a:rPr lang="en-US" altLang="zh-CN" sz="11500" dirty="0" smtClean="0">
                <a:solidFill>
                  <a:prstClr val="white"/>
                </a:solidFill>
                <a:latin typeface="Impact" panose="020B0806030902050204" pitchFamily="34" charset="0"/>
                <a:cs typeface="Arial" panose="020B0604020202020204" pitchFamily="34" charset="0"/>
              </a:rPr>
              <a:t>2 8</a:t>
            </a:r>
            <a:endParaRPr lang="zh-CN" altLang="en-US" sz="11500" dirty="0">
              <a:solidFill>
                <a:prstClr val="white"/>
              </a:solidFill>
              <a:latin typeface="Impact" panose="020B0806030902050204" pitchFamily="34" charset="0"/>
              <a:cs typeface="Arial" panose="020B0604020202020204" pitchFamily="34" charset="0"/>
            </a:endParaRPr>
          </a:p>
        </p:txBody>
      </p:sp>
      <p:sp>
        <p:nvSpPr>
          <p:cNvPr id="13" name="矩形 12"/>
          <p:cNvSpPr/>
          <p:nvPr/>
        </p:nvSpPr>
        <p:spPr>
          <a:xfrm>
            <a:off x="6955177" y="2809361"/>
            <a:ext cx="505267" cy="646331"/>
          </a:xfrm>
          <a:prstGeom prst="rect">
            <a:avLst/>
          </a:prstGeom>
        </p:spPr>
        <p:txBody>
          <a:bodyPr wrap="none">
            <a:spAutoFit/>
          </a:bodyPr>
          <a:lstStyle/>
          <a:p>
            <a:pPr defTabSz="1218565" eaLnBrk="0" fontAlgn="base" hangingPunct="0">
              <a:spcBef>
                <a:spcPct val="0"/>
              </a:spcBef>
              <a:spcAft>
                <a:spcPct val="0"/>
              </a:spcAft>
            </a:pPr>
            <a:r>
              <a:rPr lang="en-US" altLang="zh-CN" sz="3600" dirty="0">
                <a:solidFill>
                  <a:prstClr val="white"/>
                </a:solidFill>
                <a:latin typeface="Impact" panose="020B0806030902050204" pitchFamily="34" charset="0"/>
                <a:cs typeface="Arial" panose="020B0604020202020204" pitchFamily="34" charset="0"/>
              </a:rPr>
              <a:t>%</a:t>
            </a:r>
            <a:endParaRPr lang="zh-CN" altLang="en-US" sz="3600" dirty="0">
              <a:solidFill>
                <a:prstClr val="white"/>
              </a:solidFill>
              <a:latin typeface="Impact" panose="020B0806030902050204" pitchFamily="34" charset="0"/>
            </a:endParaRPr>
          </a:p>
        </p:txBody>
      </p:sp>
      <p:grpSp>
        <p:nvGrpSpPr>
          <p:cNvPr id="14" name="组合 13"/>
          <p:cNvGrpSpPr/>
          <p:nvPr/>
        </p:nvGrpSpPr>
        <p:grpSpPr>
          <a:xfrm>
            <a:off x="5053464" y="4044693"/>
            <a:ext cx="2428623" cy="1015663"/>
            <a:chOff x="7415667" y="2266694"/>
            <a:chExt cx="2428623" cy="1015664"/>
          </a:xfrm>
        </p:grpSpPr>
        <p:sp>
          <p:nvSpPr>
            <p:cNvPr id="15" name="矩形 14"/>
            <p:cNvSpPr/>
            <p:nvPr/>
          </p:nvSpPr>
          <p:spPr>
            <a:xfrm>
              <a:off x="7415667" y="2266694"/>
              <a:ext cx="1492716" cy="307777"/>
            </a:xfrm>
            <a:prstGeom prst="rect">
              <a:avLst/>
            </a:prstGeom>
          </p:spPr>
          <p:txBody>
            <a:bodyPr wrap="none">
              <a:spAutoFit/>
            </a:bodyPr>
            <a:lstStyle/>
            <a:p>
              <a:r>
                <a:rPr lang="zh-CN" altLang="en-US" sz="1400" b="1" spc="300" dirty="0">
                  <a:solidFill>
                    <a:schemeClr val="tx1">
                      <a:lumMod val="95000"/>
                      <a:lumOff val="5000"/>
                    </a:schemeClr>
                  </a:solidFill>
                  <a:latin typeface="Impact" panose="020B0806030902050204" pitchFamily="34" charset="0"/>
                  <a:ea typeface="微软雅黑" panose="020B0503020204020204" pitchFamily="34" charset="-122"/>
                  <a:cs typeface="Lato Regular"/>
                </a:rPr>
                <a:t>在此添加标题</a:t>
              </a:r>
              <a:endParaRPr lang="id-ID" altLang="zh-CN" sz="1400" b="1" spc="300" dirty="0">
                <a:solidFill>
                  <a:schemeClr val="tx1">
                    <a:lumMod val="95000"/>
                    <a:lumOff val="5000"/>
                  </a:schemeClr>
                </a:solidFill>
                <a:latin typeface="Impact" panose="020B0806030902050204" pitchFamily="34" charset="0"/>
                <a:ea typeface="微软雅黑" panose="020B0503020204020204" pitchFamily="34" charset="-122"/>
                <a:cs typeface="Lato Regular"/>
              </a:endParaRPr>
            </a:p>
          </p:txBody>
        </p:sp>
        <p:sp>
          <p:nvSpPr>
            <p:cNvPr id="16" name="文本框 15"/>
            <p:cNvSpPr txBox="1"/>
            <p:nvPr/>
          </p:nvSpPr>
          <p:spPr>
            <a:xfrm>
              <a:off x="7418615" y="2574471"/>
              <a:ext cx="2425675" cy="707887"/>
            </a:xfrm>
            <a:prstGeom prst="rect">
              <a:avLst/>
            </a:prstGeom>
            <a:noFill/>
          </p:spPr>
          <p:txBody>
            <a:bodyPr wrap="square" rtlCol="0">
              <a:spAutoFit/>
            </a:bodyPr>
            <a:lstStyle/>
            <a:p>
              <a:r>
                <a:rPr lang="zh-CN" altLang="en-US" sz="1000" spc="300" dirty="0">
                  <a:solidFill>
                    <a:schemeClr val="bg1">
                      <a:lumMod val="50000"/>
                    </a:schemeClr>
                  </a:solidFill>
                  <a:latin typeface="Impact" panose="020B0806030902050204" pitchFamily="34" charset="0"/>
                  <a:ea typeface="微软雅黑 Light" panose="020B0502040204020203" pitchFamily="34" charset="-122"/>
                  <a:cs typeface="微软雅黑 Light"/>
                </a:rPr>
                <a:t>点击输入简要文字内容，文字内容需概括精炼，不用多余的文字修饰，言简意赅的说明分项内容。</a:t>
              </a:r>
              <a:endParaRPr lang="en-US" altLang="zh-CN" sz="1000" dirty="0">
                <a:solidFill>
                  <a:schemeClr val="bg1">
                    <a:lumMod val="50000"/>
                  </a:schemeClr>
                </a:solidFill>
                <a:latin typeface="Impact" panose="020B0806030902050204" pitchFamily="34" charset="0"/>
                <a:ea typeface="微软雅黑 Light" panose="020B0502040204020203" pitchFamily="34" charset="-122"/>
              </a:endParaRPr>
            </a:p>
          </p:txBody>
        </p:sp>
      </p:grpSp>
      <p:sp>
        <p:nvSpPr>
          <p:cNvPr id="20" name="文本框 19"/>
          <p:cNvSpPr txBox="1"/>
          <p:nvPr/>
        </p:nvSpPr>
        <p:spPr>
          <a:xfrm>
            <a:off x="2480233" y="2486796"/>
            <a:ext cx="946093" cy="923330"/>
          </a:xfrm>
          <a:prstGeom prst="rect">
            <a:avLst/>
          </a:prstGeom>
          <a:noFill/>
        </p:spPr>
        <p:txBody>
          <a:bodyPr wrap="none" rtlCol="0">
            <a:spAutoFit/>
          </a:bodyPr>
          <a:lstStyle/>
          <a:p>
            <a:pPr defTabSz="1218565" eaLnBrk="0" fontAlgn="base" hangingPunct="0">
              <a:spcBef>
                <a:spcPct val="0"/>
              </a:spcBef>
              <a:spcAft>
                <a:spcPct val="0"/>
              </a:spcAft>
            </a:pPr>
            <a:r>
              <a:rPr lang="en-US" altLang="zh-CN" sz="5400" dirty="0" smtClean="0">
                <a:solidFill>
                  <a:prstClr val="white"/>
                </a:solidFill>
                <a:latin typeface="Impact" panose="020B0806030902050204" pitchFamily="34" charset="0"/>
                <a:cs typeface="Arial" panose="020B0604020202020204" pitchFamily="34" charset="0"/>
              </a:rPr>
              <a:t>1 6</a:t>
            </a:r>
            <a:endParaRPr lang="zh-CN" altLang="en-US" sz="5400" dirty="0">
              <a:solidFill>
                <a:prstClr val="white"/>
              </a:solidFill>
              <a:latin typeface="Impact" panose="020B0806030902050204" pitchFamily="34" charset="0"/>
              <a:cs typeface="Arial" panose="020B0604020202020204" pitchFamily="34" charset="0"/>
            </a:endParaRPr>
          </a:p>
        </p:txBody>
      </p:sp>
      <p:sp>
        <p:nvSpPr>
          <p:cNvPr id="22" name="矩形 21"/>
          <p:cNvSpPr/>
          <p:nvPr/>
        </p:nvSpPr>
        <p:spPr>
          <a:xfrm>
            <a:off x="3462675" y="2618860"/>
            <a:ext cx="362600" cy="400110"/>
          </a:xfrm>
          <a:prstGeom prst="rect">
            <a:avLst/>
          </a:prstGeom>
        </p:spPr>
        <p:txBody>
          <a:bodyPr wrap="none">
            <a:spAutoFit/>
          </a:bodyPr>
          <a:lstStyle/>
          <a:p>
            <a:pPr defTabSz="1218565" eaLnBrk="0" fontAlgn="base" hangingPunct="0">
              <a:spcBef>
                <a:spcPct val="0"/>
              </a:spcBef>
              <a:spcAft>
                <a:spcPct val="0"/>
              </a:spcAft>
            </a:pPr>
            <a:r>
              <a:rPr lang="en-US" altLang="zh-CN" sz="2000" dirty="0">
                <a:solidFill>
                  <a:prstClr val="white"/>
                </a:solidFill>
                <a:latin typeface="Impact" panose="020B0806030902050204" pitchFamily="34" charset="0"/>
                <a:cs typeface="Arial" panose="020B0604020202020204" pitchFamily="34" charset="0"/>
              </a:rPr>
              <a:t>%</a:t>
            </a:r>
            <a:endParaRPr lang="zh-CN" altLang="en-US" sz="2000" dirty="0">
              <a:solidFill>
                <a:prstClr val="white"/>
              </a:solidFill>
              <a:latin typeface="Impact" panose="020B0806030902050204" pitchFamily="34" charset="0"/>
            </a:endParaRPr>
          </a:p>
        </p:txBody>
      </p:sp>
      <p:sp>
        <p:nvSpPr>
          <p:cNvPr id="23" name="矩形 22"/>
          <p:cNvSpPr/>
          <p:nvPr/>
        </p:nvSpPr>
        <p:spPr>
          <a:xfrm>
            <a:off x="2660425" y="3269089"/>
            <a:ext cx="1184940" cy="246221"/>
          </a:xfrm>
          <a:prstGeom prst="rect">
            <a:avLst/>
          </a:prstGeom>
        </p:spPr>
        <p:txBody>
          <a:bodyPr wrap="none">
            <a:spAutoFit/>
          </a:bodyPr>
          <a:lstStyle/>
          <a:p>
            <a:r>
              <a:rPr lang="zh-CN" altLang="en-US" sz="1000" b="1" spc="300" dirty="0">
                <a:solidFill>
                  <a:schemeClr val="tx1">
                    <a:lumMod val="95000"/>
                    <a:lumOff val="5000"/>
                  </a:schemeClr>
                </a:solidFill>
                <a:latin typeface="Impact" panose="020B0806030902050204" pitchFamily="34" charset="0"/>
                <a:ea typeface="微软雅黑" panose="020B0503020204020204" pitchFamily="34" charset="-122"/>
                <a:cs typeface="Lato Regular"/>
              </a:rPr>
              <a:t>在此添加标题</a:t>
            </a:r>
            <a:endParaRPr lang="id-ID" altLang="zh-CN" sz="1000" b="1" spc="300" dirty="0">
              <a:solidFill>
                <a:schemeClr val="tx1">
                  <a:lumMod val="95000"/>
                  <a:lumOff val="5000"/>
                </a:schemeClr>
              </a:solidFill>
              <a:latin typeface="Impact" panose="020B0806030902050204" pitchFamily="34" charset="0"/>
              <a:ea typeface="微软雅黑" panose="020B0503020204020204" pitchFamily="34" charset="-122"/>
              <a:cs typeface="Lato Regular"/>
            </a:endParaRPr>
          </a:p>
        </p:txBody>
      </p:sp>
      <p:sp>
        <p:nvSpPr>
          <p:cNvPr id="24" name="文本框 23"/>
          <p:cNvSpPr txBox="1"/>
          <p:nvPr/>
        </p:nvSpPr>
        <p:spPr>
          <a:xfrm>
            <a:off x="4105834" y="5560197"/>
            <a:ext cx="675185" cy="646331"/>
          </a:xfrm>
          <a:prstGeom prst="rect">
            <a:avLst/>
          </a:prstGeom>
          <a:noFill/>
        </p:spPr>
        <p:txBody>
          <a:bodyPr wrap="none" rtlCol="0">
            <a:spAutoFit/>
          </a:bodyPr>
          <a:lstStyle/>
          <a:p>
            <a:pPr defTabSz="1218565" eaLnBrk="0" fontAlgn="base" hangingPunct="0">
              <a:spcBef>
                <a:spcPct val="0"/>
              </a:spcBef>
              <a:spcAft>
                <a:spcPct val="0"/>
              </a:spcAft>
            </a:pPr>
            <a:r>
              <a:rPr lang="en-US" altLang="zh-CN" sz="3600" dirty="0" smtClean="0">
                <a:solidFill>
                  <a:prstClr val="white"/>
                </a:solidFill>
                <a:latin typeface="Impact" panose="020B0806030902050204" pitchFamily="34" charset="0"/>
                <a:cs typeface="Arial" panose="020B0604020202020204" pitchFamily="34" charset="0"/>
              </a:rPr>
              <a:t>1 2</a:t>
            </a:r>
            <a:endParaRPr lang="zh-CN" altLang="en-US" sz="3600" dirty="0">
              <a:solidFill>
                <a:prstClr val="white"/>
              </a:solidFill>
              <a:latin typeface="Impact" panose="020B0806030902050204" pitchFamily="34" charset="0"/>
              <a:cs typeface="Arial" panose="020B0604020202020204" pitchFamily="34" charset="0"/>
            </a:endParaRPr>
          </a:p>
        </p:txBody>
      </p:sp>
      <p:sp>
        <p:nvSpPr>
          <p:cNvPr id="25" name="矩形 24"/>
          <p:cNvSpPr/>
          <p:nvPr/>
        </p:nvSpPr>
        <p:spPr>
          <a:xfrm>
            <a:off x="4732675" y="5590660"/>
            <a:ext cx="397866" cy="461665"/>
          </a:xfrm>
          <a:prstGeom prst="rect">
            <a:avLst/>
          </a:prstGeom>
        </p:spPr>
        <p:txBody>
          <a:bodyPr wrap="none">
            <a:spAutoFit/>
          </a:bodyPr>
          <a:lstStyle/>
          <a:p>
            <a:pPr defTabSz="1218565" eaLnBrk="0" fontAlgn="base" hangingPunct="0">
              <a:spcBef>
                <a:spcPct val="0"/>
              </a:spcBef>
              <a:spcAft>
                <a:spcPct val="0"/>
              </a:spcAft>
            </a:pPr>
            <a:r>
              <a:rPr lang="en-US" altLang="zh-CN" sz="2400" dirty="0">
                <a:solidFill>
                  <a:prstClr val="white"/>
                </a:solidFill>
                <a:latin typeface="Impact" panose="020B0806030902050204" pitchFamily="34" charset="0"/>
                <a:cs typeface="Arial" panose="020B0604020202020204" pitchFamily="34" charset="0"/>
              </a:rPr>
              <a:t>%</a:t>
            </a:r>
            <a:endParaRPr lang="zh-CN" altLang="en-US" sz="2400" dirty="0">
              <a:solidFill>
                <a:prstClr val="white"/>
              </a:solidFill>
              <a:latin typeface="Impact" panose="020B0806030902050204" pitchFamily="34" charset="0"/>
            </a:endParaRPr>
          </a:p>
        </p:txBody>
      </p:sp>
      <p:sp>
        <p:nvSpPr>
          <p:cNvPr id="26" name="文本框 25"/>
          <p:cNvSpPr txBox="1"/>
          <p:nvPr/>
        </p:nvSpPr>
        <p:spPr>
          <a:xfrm>
            <a:off x="8207934" y="4861697"/>
            <a:ext cx="675185" cy="646331"/>
          </a:xfrm>
          <a:prstGeom prst="rect">
            <a:avLst/>
          </a:prstGeom>
          <a:noFill/>
        </p:spPr>
        <p:txBody>
          <a:bodyPr wrap="none" rtlCol="0">
            <a:spAutoFit/>
          </a:bodyPr>
          <a:lstStyle/>
          <a:p>
            <a:pPr defTabSz="1218565" eaLnBrk="0" fontAlgn="base" hangingPunct="0">
              <a:spcBef>
                <a:spcPct val="0"/>
              </a:spcBef>
              <a:spcAft>
                <a:spcPct val="0"/>
              </a:spcAft>
            </a:pPr>
            <a:r>
              <a:rPr lang="en-US" altLang="zh-CN" sz="3600" dirty="0" smtClean="0">
                <a:solidFill>
                  <a:prstClr val="white"/>
                </a:solidFill>
                <a:latin typeface="Impact" panose="020B0806030902050204" pitchFamily="34" charset="0"/>
                <a:cs typeface="Arial" panose="020B0604020202020204" pitchFamily="34" charset="0"/>
              </a:rPr>
              <a:t>1 2</a:t>
            </a:r>
            <a:endParaRPr lang="zh-CN" altLang="en-US" sz="3600" dirty="0">
              <a:solidFill>
                <a:prstClr val="white"/>
              </a:solidFill>
              <a:latin typeface="Impact" panose="020B0806030902050204" pitchFamily="34" charset="0"/>
              <a:cs typeface="Arial" panose="020B0604020202020204" pitchFamily="34" charset="0"/>
            </a:endParaRPr>
          </a:p>
        </p:txBody>
      </p:sp>
      <p:sp>
        <p:nvSpPr>
          <p:cNvPr id="27" name="矩形 26"/>
          <p:cNvSpPr/>
          <p:nvPr/>
        </p:nvSpPr>
        <p:spPr>
          <a:xfrm>
            <a:off x="8834775" y="4892160"/>
            <a:ext cx="397866" cy="461665"/>
          </a:xfrm>
          <a:prstGeom prst="rect">
            <a:avLst/>
          </a:prstGeom>
        </p:spPr>
        <p:txBody>
          <a:bodyPr wrap="none">
            <a:spAutoFit/>
          </a:bodyPr>
          <a:lstStyle/>
          <a:p>
            <a:pPr defTabSz="1218565" eaLnBrk="0" fontAlgn="base" hangingPunct="0">
              <a:spcBef>
                <a:spcPct val="0"/>
              </a:spcBef>
              <a:spcAft>
                <a:spcPct val="0"/>
              </a:spcAft>
            </a:pPr>
            <a:r>
              <a:rPr lang="en-US" altLang="zh-CN" sz="2400" dirty="0">
                <a:solidFill>
                  <a:prstClr val="white"/>
                </a:solidFill>
                <a:latin typeface="Impact" panose="020B0806030902050204" pitchFamily="34" charset="0"/>
                <a:cs typeface="Arial" panose="020B0604020202020204" pitchFamily="34" charset="0"/>
              </a:rPr>
              <a:t>%</a:t>
            </a:r>
            <a:endParaRPr lang="zh-CN" altLang="en-US" sz="2400" dirty="0">
              <a:solidFill>
                <a:prstClr val="white"/>
              </a:solidFill>
              <a:latin typeface="Impact" panose="020B0806030902050204" pitchFamily="34" charset="0"/>
            </a:endParaRPr>
          </a:p>
        </p:txBody>
      </p:sp>
      <p:sp>
        <p:nvSpPr>
          <p:cNvPr id="28" name="文本框 27"/>
          <p:cNvSpPr txBox="1"/>
          <p:nvPr/>
        </p:nvSpPr>
        <p:spPr>
          <a:xfrm>
            <a:off x="8809912" y="3131956"/>
            <a:ext cx="349776" cy="461665"/>
          </a:xfrm>
          <a:prstGeom prst="rect">
            <a:avLst/>
          </a:prstGeom>
          <a:noFill/>
        </p:spPr>
        <p:txBody>
          <a:bodyPr wrap="none" rtlCol="0">
            <a:spAutoFit/>
          </a:bodyPr>
          <a:lstStyle/>
          <a:p>
            <a:pPr defTabSz="1218565" eaLnBrk="0" fontAlgn="base" hangingPunct="0">
              <a:spcBef>
                <a:spcPct val="0"/>
              </a:spcBef>
              <a:spcAft>
                <a:spcPct val="0"/>
              </a:spcAft>
            </a:pPr>
            <a:r>
              <a:rPr lang="en-US" altLang="zh-CN" sz="2400" dirty="0">
                <a:solidFill>
                  <a:prstClr val="white"/>
                </a:solidFill>
                <a:latin typeface="Impact" panose="020B0806030902050204" pitchFamily="34" charset="0"/>
                <a:cs typeface="Arial" panose="020B0604020202020204" pitchFamily="34" charset="0"/>
              </a:rPr>
              <a:t>8</a:t>
            </a:r>
            <a:endParaRPr lang="zh-CN" altLang="en-US" sz="2400" dirty="0">
              <a:solidFill>
                <a:prstClr val="white"/>
              </a:solidFill>
              <a:latin typeface="Impact" panose="020B0806030902050204" pitchFamily="34" charset="0"/>
              <a:cs typeface="Arial" panose="020B0604020202020204" pitchFamily="34" charset="0"/>
            </a:endParaRPr>
          </a:p>
        </p:txBody>
      </p:sp>
      <p:sp>
        <p:nvSpPr>
          <p:cNvPr id="29" name="矩形 28"/>
          <p:cNvSpPr/>
          <p:nvPr/>
        </p:nvSpPr>
        <p:spPr>
          <a:xfrm>
            <a:off x="9030355" y="3159879"/>
            <a:ext cx="292068" cy="276999"/>
          </a:xfrm>
          <a:prstGeom prst="rect">
            <a:avLst/>
          </a:prstGeom>
        </p:spPr>
        <p:txBody>
          <a:bodyPr wrap="none">
            <a:spAutoFit/>
          </a:bodyPr>
          <a:lstStyle/>
          <a:p>
            <a:pPr defTabSz="1218565" eaLnBrk="0" fontAlgn="base" hangingPunct="0">
              <a:spcBef>
                <a:spcPct val="0"/>
              </a:spcBef>
              <a:spcAft>
                <a:spcPct val="0"/>
              </a:spcAft>
            </a:pPr>
            <a:r>
              <a:rPr lang="en-US" altLang="zh-CN" sz="1200" dirty="0">
                <a:solidFill>
                  <a:prstClr val="white"/>
                </a:solidFill>
                <a:latin typeface="Impact" panose="020B0806030902050204" pitchFamily="34" charset="0"/>
                <a:cs typeface="Arial" panose="020B0604020202020204" pitchFamily="34" charset="0"/>
              </a:rPr>
              <a:t>%</a:t>
            </a:r>
            <a:endParaRPr lang="zh-CN" altLang="en-US" sz="1200" dirty="0">
              <a:solidFill>
                <a:prstClr val="white"/>
              </a:solidFill>
              <a:latin typeface="Impact" panose="020B0806030902050204" pitchFamily="34" charset="0"/>
            </a:endParaRPr>
          </a:p>
        </p:txBody>
      </p:sp>
      <p:sp>
        <p:nvSpPr>
          <p:cNvPr id="30" name="Oval 14"/>
          <p:cNvSpPr>
            <a:spLocks noChangeArrowheads="1"/>
          </p:cNvSpPr>
          <p:nvPr/>
        </p:nvSpPr>
        <p:spPr bwMode="auto">
          <a:xfrm>
            <a:off x="1038659" y="4343142"/>
            <a:ext cx="286916" cy="286916"/>
          </a:xfrm>
          <a:prstGeom prst="ellipse">
            <a:avLst/>
          </a:prstGeom>
          <a:solidFill>
            <a:schemeClr val="tx2"/>
          </a:solidFill>
          <a:ln>
            <a:noFill/>
          </a:ln>
        </p:spPr>
        <p:txBody>
          <a:bodyPr vert="horz" wrap="square" lIns="91440" tIns="45720" rIns="91440" bIns="45720" numCol="1" anchor="t" anchorCtr="0" compatLnSpc="1"/>
          <a:lstStyle/>
          <a:p>
            <a:pPr defTabSz="1218565" eaLnBrk="0" fontAlgn="base" hangingPunct="0">
              <a:spcBef>
                <a:spcPct val="0"/>
              </a:spcBef>
              <a:spcAft>
                <a:spcPct val="0"/>
              </a:spcAft>
            </a:pPr>
            <a:endParaRPr lang="zh-CN" altLang="en-US" sz="2400">
              <a:solidFill>
                <a:prstClr val="black"/>
              </a:solidFill>
              <a:latin typeface="Impact" panose="020B0806030902050204" pitchFamily="34" charset="0"/>
            </a:endParaRPr>
          </a:p>
        </p:txBody>
      </p:sp>
      <p:grpSp>
        <p:nvGrpSpPr>
          <p:cNvPr id="31" name="组合 30"/>
          <p:cNvGrpSpPr/>
          <p:nvPr/>
        </p:nvGrpSpPr>
        <p:grpSpPr>
          <a:xfrm>
            <a:off x="8246611" y="1824008"/>
            <a:ext cx="2765695" cy="861776"/>
            <a:chOff x="7415667" y="2266694"/>
            <a:chExt cx="2765694" cy="861777"/>
          </a:xfrm>
        </p:grpSpPr>
        <p:sp>
          <p:nvSpPr>
            <p:cNvPr id="32" name="矩形 31"/>
            <p:cNvSpPr/>
            <p:nvPr/>
          </p:nvSpPr>
          <p:spPr>
            <a:xfrm>
              <a:off x="7415667" y="2266694"/>
              <a:ext cx="1338828" cy="276999"/>
            </a:xfrm>
            <a:prstGeom prst="rect">
              <a:avLst/>
            </a:prstGeom>
          </p:spPr>
          <p:txBody>
            <a:bodyPr wrap="none">
              <a:spAutoFit/>
            </a:bodyPr>
            <a:lstStyle/>
            <a:p>
              <a:r>
                <a:rPr lang="zh-CN" altLang="en-US" sz="1200" b="1" spc="300" dirty="0">
                  <a:solidFill>
                    <a:schemeClr val="tx1">
                      <a:lumMod val="95000"/>
                      <a:lumOff val="5000"/>
                    </a:schemeClr>
                  </a:solidFill>
                  <a:latin typeface="Impact" panose="020B0806030902050204" pitchFamily="34" charset="0"/>
                  <a:ea typeface="微软雅黑" panose="020B0503020204020204" pitchFamily="34" charset="-122"/>
                  <a:cs typeface="Lato Regular"/>
                </a:rPr>
                <a:t>在此添加标题</a:t>
              </a:r>
              <a:endParaRPr lang="id-ID" altLang="zh-CN" sz="1200" b="1" spc="300" dirty="0">
                <a:solidFill>
                  <a:schemeClr val="tx1">
                    <a:lumMod val="95000"/>
                    <a:lumOff val="5000"/>
                  </a:schemeClr>
                </a:solidFill>
                <a:latin typeface="Impact" panose="020B0806030902050204" pitchFamily="34" charset="0"/>
                <a:ea typeface="微软雅黑" panose="020B0503020204020204" pitchFamily="34" charset="-122"/>
                <a:cs typeface="Lato Regular"/>
              </a:endParaRPr>
            </a:p>
          </p:txBody>
        </p:sp>
        <p:sp>
          <p:nvSpPr>
            <p:cNvPr id="33" name="文本框 32"/>
            <p:cNvSpPr txBox="1"/>
            <p:nvPr/>
          </p:nvSpPr>
          <p:spPr>
            <a:xfrm>
              <a:off x="7418614" y="2574472"/>
              <a:ext cx="2762747" cy="553999"/>
            </a:xfrm>
            <a:prstGeom prst="rect">
              <a:avLst/>
            </a:prstGeom>
            <a:noFill/>
          </p:spPr>
          <p:txBody>
            <a:bodyPr wrap="square" rtlCol="0">
              <a:spAutoFit/>
            </a:bodyPr>
            <a:lstStyle/>
            <a:p>
              <a:r>
                <a:rPr lang="zh-CN" altLang="en-US" sz="1000" spc="300" dirty="0">
                  <a:solidFill>
                    <a:schemeClr val="bg1">
                      <a:lumMod val="50000"/>
                    </a:schemeClr>
                  </a:solidFill>
                  <a:latin typeface="Impact" panose="020B0806030902050204" pitchFamily="34" charset="0"/>
                  <a:ea typeface="微软雅黑 Light" panose="020B0502040204020203" pitchFamily="34" charset="-122"/>
                  <a:cs typeface="微软雅黑 Light"/>
                </a:rPr>
                <a:t>点击输入简要文字内容，文字内容需概括精炼，不用多余的文字修饰，言简意赅的说明分项内容。</a:t>
              </a:r>
              <a:endParaRPr lang="en-US" altLang="zh-CN" sz="1000" dirty="0">
                <a:solidFill>
                  <a:schemeClr val="bg1">
                    <a:lumMod val="50000"/>
                  </a:schemeClr>
                </a:solidFill>
                <a:latin typeface="Impact" panose="020B0806030902050204" pitchFamily="34" charset="0"/>
                <a:ea typeface="微软雅黑 Light" panose="020B0502040204020203" pitchFamily="34" charset="-122"/>
              </a:endParaRPr>
            </a:p>
          </p:txBody>
        </p:sp>
      </p:grpSp>
      <p:grpSp>
        <p:nvGrpSpPr>
          <p:cNvPr id="34" name="组合 33"/>
          <p:cNvGrpSpPr/>
          <p:nvPr/>
        </p:nvGrpSpPr>
        <p:grpSpPr>
          <a:xfrm>
            <a:off x="1468439" y="4291436"/>
            <a:ext cx="2765695" cy="861776"/>
            <a:chOff x="7415667" y="2266694"/>
            <a:chExt cx="2765694" cy="861777"/>
          </a:xfrm>
        </p:grpSpPr>
        <p:sp>
          <p:nvSpPr>
            <p:cNvPr id="35" name="矩形 34"/>
            <p:cNvSpPr/>
            <p:nvPr/>
          </p:nvSpPr>
          <p:spPr>
            <a:xfrm>
              <a:off x="7415667" y="2266694"/>
              <a:ext cx="1338828" cy="276999"/>
            </a:xfrm>
            <a:prstGeom prst="rect">
              <a:avLst/>
            </a:prstGeom>
          </p:spPr>
          <p:txBody>
            <a:bodyPr wrap="none">
              <a:spAutoFit/>
            </a:bodyPr>
            <a:lstStyle/>
            <a:p>
              <a:r>
                <a:rPr lang="zh-CN" altLang="en-US" sz="1200" b="1" spc="300" dirty="0">
                  <a:solidFill>
                    <a:schemeClr val="tx1">
                      <a:lumMod val="95000"/>
                      <a:lumOff val="5000"/>
                    </a:schemeClr>
                  </a:solidFill>
                  <a:latin typeface="Impact" panose="020B0806030902050204" pitchFamily="34" charset="0"/>
                  <a:ea typeface="微软雅黑" panose="020B0503020204020204" pitchFamily="34" charset="-122"/>
                  <a:cs typeface="Lato Regular"/>
                </a:rPr>
                <a:t>在此添加标题</a:t>
              </a:r>
              <a:endParaRPr lang="id-ID" altLang="zh-CN" sz="1200" b="1" spc="300" dirty="0">
                <a:solidFill>
                  <a:schemeClr val="tx1">
                    <a:lumMod val="95000"/>
                    <a:lumOff val="5000"/>
                  </a:schemeClr>
                </a:solidFill>
                <a:latin typeface="Impact" panose="020B0806030902050204" pitchFamily="34" charset="0"/>
                <a:ea typeface="微软雅黑" panose="020B0503020204020204" pitchFamily="34" charset="-122"/>
                <a:cs typeface="Lato Regular"/>
              </a:endParaRPr>
            </a:p>
          </p:txBody>
        </p:sp>
        <p:sp>
          <p:nvSpPr>
            <p:cNvPr id="36" name="文本框 35"/>
            <p:cNvSpPr txBox="1"/>
            <p:nvPr/>
          </p:nvSpPr>
          <p:spPr>
            <a:xfrm>
              <a:off x="7418614" y="2574472"/>
              <a:ext cx="2762747" cy="553999"/>
            </a:xfrm>
            <a:prstGeom prst="rect">
              <a:avLst/>
            </a:prstGeom>
            <a:noFill/>
          </p:spPr>
          <p:txBody>
            <a:bodyPr wrap="square" rtlCol="0">
              <a:spAutoFit/>
            </a:bodyPr>
            <a:lstStyle/>
            <a:p>
              <a:r>
                <a:rPr lang="zh-CN" altLang="en-US" sz="1000" spc="300" dirty="0">
                  <a:solidFill>
                    <a:schemeClr val="bg1">
                      <a:lumMod val="50000"/>
                    </a:schemeClr>
                  </a:solidFill>
                  <a:latin typeface="Impact" panose="020B0806030902050204" pitchFamily="34" charset="0"/>
                  <a:ea typeface="微软雅黑 Light" panose="020B0502040204020203" pitchFamily="34" charset="-122"/>
                  <a:cs typeface="微软雅黑 Light"/>
                </a:rPr>
                <a:t>点击输入简要文字内容，文字内容需概括精炼，不用多余的文字修饰，言简意赅的说明分项内容。</a:t>
              </a:r>
              <a:endParaRPr lang="en-US" altLang="zh-CN" sz="1000" dirty="0">
                <a:solidFill>
                  <a:schemeClr val="bg1">
                    <a:lumMod val="50000"/>
                  </a:schemeClr>
                </a:solidFill>
                <a:latin typeface="Impact" panose="020B0806030902050204" pitchFamily="34" charset="0"/>
                <a:ea typeface="微软雅黑 Light" panose="020B0502040204020203" pitchFamily="34" charset="-122"/>
              </a:endParaRPr>
            </a:p>
          </p:txBody>
        </p:sp>
      </p:gr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left)">
                                      <p:cBhvr>
                                        <p:cTn id="7" dur="500"/>
                                        <p:tgtEl>
                                          <p:spTgt spid="2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wipe(left)">
                                      <p:cBhvr>
                                        <p:cTn id="11" dur="500"/>
                                        <p:tgtEl>
                                          <p:spTgt spid="17"/>
                                        </p:tgtEl>
                                      </p:cBhvr>
                                    </p:animEffect>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p:cTn id="15" dur="500" fill="hold"/>
                                        <p:tgtEl>
                                          <p:spTgt spid="6"/>
                                        </p:tgtEl>
                                        <p:attrNameLst>
                                          <p:attrName>ppt_w</p:attrName>
                                        </p:attrNameLst>
                                      </p:cBhvr>
                                      <p:tavLst>
                                        <p:tav tm="0">
                                          <p:val>
                                            <p:fltVal val="0"/>
                                          </p:val>
                                        </p:tav>
                                        <p:tav tm="100000">
                                          <p:val>
                                            <p:strVal val="#ppt_w"/>
                                          </p:val>
                                        </p:tav>
                                      </p:tavLst>
                                    </p:anim>
                                    <p:anim calcmode="lin" valueType="num">
                                      <p:cBhvr>
                                        <p:cTn id="16" dur="500" fill="hold"/>
                                        <p:tgtEl>
                                          <p:spTgt spid="6"/>
                                        </p:tgtEl>
                                        <p:attrNameLst>
                                          <p:attrName>ppt_h</p:attrName>
                                        </p:attrNameLst>
                                      </p:cBhvr>
                                      <p:tavLst>
                                        <p:tav tm="0">
                                          <p:val>
                                            <p:fltVal val="0"/>
                                          </p:val>
                                        </p:tav>
                                        <p:tav tm="100000">
                                          <p:val>
                                            <p:strVal val="#ppt_h"/>
                                          </p:val>
                                        </p:tav>
                                      </p:tavLst>
                                    </p:anim>
                                    <p:animEffect transition="in" filter="fade">
                                      <p:cBhvr>
                                        <p:cTn id="17" dur="500"/>
                                        <p:tgtEl>
                                          <p:spTgt spid="6"/>
                                        </p:tgtEl>
                                      </p:cBhvr>
                                    </p:animEffect>
                                  </p:childTnLst>
                                </p:cTn>
                              </p:par>
                            </p:childTnLst>
                          </p:cTn>
                        </p:par>
                        <p:par>
                          <p:cTn id="18" fill="hold">
                            <p:stCondLst>
                              <p:cond delay="1500"/>
                            </p:stCondLst>
                            <p:childTnLst>
                              <p:par>
                                <p:cTn id="19" presetID="53" presetClass="entr" presetSubtype="16" fill="hold" grpId="0" nodeType="after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p:cTn id="21" dur="500" fill="hold"/>
                                        <p:tgtEl>
                                          <p:spTgt spid="7"/>
                                        </p:tgtEl>
                                        <p:attrNameLst>
                                          <p:attrName>ppt_w</p:attrName>
                                        </p:attrNameLst>
                                      </p:cBhvr>
                                      <p:tavLst>
                                        <p:tav tm="0">
                                          <p:val>
                                            <p:fltVal val="0"/>
                                          </p:val>
                                        </p:tav>
                                        <p:tav tm="100000">
                                          <p:val>
                                            <p:strVal val="#ppt_w"/>
                                          </p:val>
                                        </p:tav>
                                      </p:tavLst>
                                    </p:anim>
                                    <p:anim calcmode="lin" valueType="num">
                                      <p:cBhvr>
                                        <p:cTn id="22" dur="500" fill="hold"/>
                                        <p:tgtEl>
                                          <p:spTgt spid="7"/>
                                        </p:tgtEl>
                                        <p:attrNameLst>
                                          <p:attrName>ppt_h</p:attrName>
                                        </p:attrNameLst>
                                      </p:cBhvr>
                                      <p:tavLst>
                                        <p:tav tm="0">
                                          <p:val>
                                            <p:fltVal val="0"/>
                                          </p:val>
                                        </p:tav>
                                        <p:tav tm="100000">
                                          <p:val>
                                            <p:strVal val="#ppt_h"/>
                                          </p:val>
                                        </p:tav>
                                      </p:tavLst>
                                    </p:anim>
                                    <p:animEffect transition="in" filter="fade">
                                      <p:cBhvr>
                                        <p:cTn id="23" dur="500"/>
                                        <p:tgtEl>
                                          <p:spTgt spid="7"/>
                                        </p:tgtEl>
                                      </p:cBhvr>
                                    </p:animEffect>
                                  </p:childTnLst>
                                </p:cTn>
                              </p:par>
                            </p:childTnLst>
                          </p:cTn>
                        </p:par>
                        <p:par>
                          <p:cTn id="24" fill="hold">
                            <p:stCondLst>
                              <p:cond delay="2000"/>
                            </p:stCondLst>
                            <p:childTnLst>
                              <p:par>
                                <p:cTn id="25" presetID="53" presetClass="entr" presetSubtype="16" fill="hold" grpId="0" nodeType="after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p:cTn id="27" dur="500" fill="hold"/>
                                        <p:tgtEl>
                                          <p:spTgt spid="8"/>
                                        </p:tgtEl>
                                        <p:attrNameLst>
                                          <p:attrName>ppt_w</p:attrName>
                                        </p:attrNameLst>
                                      </p:cBhvr>
                                      <p:tavLst>
                                        <p:tav tm="0">
                                          <p:val>
                                            <p:fltVal val="0"/>
                                          </p:val>
                                        </p:tav>
                                        <p:tav tm="100000">
                                          <p:val>
                                            <p:strVal val="#ppt_w"/>
                                          </p:val>
                                        </p:tav>
                                      </p:tavLst>
                                    </p:anim>
                                    <p:anim calcmode="lin" valueType="num">
                                      <p:cBhvr>
                                        <p:cTn id="28" dur="500" fill="hold"/>
                                        <p:tgtEl>
                                          <p:spTgt spid="8"/>
                                        </p:tgtEl>
                                        <p:attrNameLst>
                                          <p:attrName>ppt_h</p:attrName>
                                        </p:attrNameLst>
                                      </p:cBhvr>
                                      <p:tavLst>
                                        <p:tav tm="0">
                                          <p:val>
                                            <p:fltVal val="0"/>
                                          </p:val>
                                        </p:tav>
                                        <p:tav tm="100000">
                                          <p:val>
                                            <p:strVal val="#ppt_h"/>
                                          </p:val>
                                        </p:tav>
                                      </p:tavLst>
                                    </p:anim>
                                    <p:animEffect transition="in" filter="fade">
                                      <p:cBhvr>
                                        <p:cTn id="29" dur="500"/>
                                        <p:tgtEl>
                                          <p:spTgt spid="8"/>
                                        </p:tgtEl>
                                      </p:cBhvr>
                                    </p:animEffect>
                                  </p:childTnLst>
                                </p:cTn>
                              </p:par>
                            </p:childTnLst>
                          </p:cTn>
                        </p:par>
                        <p:par>
                          <p:cTn id="30" fill="hold">
                            <p:stCondLst>
                              <p:cond delay="2500"/>
                            </p:stCondLst>
                            <p:childTnLst>
                              <p:par>
                                <p:cTn id="31" presetID="53" presetClass="entr" presetSubtype="16" fill="hold" grpId="0" nodeType="afterEffect">
                                  <p:stCondLst>
                                    <p:cond delay="0"/>
                                  </p:stCondLst>
                                  <p:childTnLst>
                                    <p:set>
                                      <p:cBhvr>
                                        <p:cTn id="32" dur="1" fill="hold">
                                          <p:stCondLst>
                                            <p:cond delay="0"/>
                                          </p:stCondLst>
                                        </p:cTn>
                                        <p:tgtEl>
                                          <p:spTgt spid="9"/>
                                        </p:tgtEl>
                                        <p:attrNameLst>
                                          <p:attrName>style.visibility</p:attrName>
                                        </p:attrNameLst>
                                      </p:cBhvr>
                                      <p:to>
                                        <p:strVal val="visible"/>
                                      </p:to>
                                    </p:set>
                                    <p:anim calcmode="lin" valueType="num">
                                      <p:cBhvr>
                                        <p:cTn id="33" dur="500" fill="hold"/>
                                        <p:tgtEl>
                                          <p:spTgt spid="9"/>
                                        </p:tgtEl>
                                        <p:attrNameLst>
                                          <p:attrName>ppt_w</p:attrName>
                                        </p:attrNameLst>
                                      </p:cBhvr>
                                      <p:tavLst>
                                        <p:tav tm="0">
                                          <p:val>
                                            <p:fltVal val="0"/>
                                          </p:val>
                                        </p:tav>
                                        <p:tav tm="100000">
                                          <p:val>
                                            <p:strVal val="#ppt_w"/>
                                          </p:val>
                                        </p:tav>
                                      </p:tavLst>
                                    </p:anim>
                                    <p:anim calcmode="lin" valueType="num">
                                      <p:cBhvr>
                                        <p:cTn id="34" dur="500" fill="hold"/>
                                        <p:tgtEl>
                                          <p:spTgt spid="9"/>
                                        </p:tgtEl>
                                        <p:attrNameLst>
                                          <p:attrName>ppt_h</p:attrName>
                                        </p:attrNameLst>
                                      </p:cBhvr>
                                      <p:tavLst>
                                        <p:tav tm="0">
                                          <p:val>
                                            <p:fltVal val="0"/>
                                          </p:val>
                                        </p:tav>
                                        <p:tav tm="100000">
                                          <p:val>
                                            <p:strVal val="#ppt_h"/>
                                          </p:val>
                                        </p:tav>
                                      </p:tavLst>
                                    </p:anim>
                                    <p:animEffect transition="in" filter="fade">
                                      <p:cBhvr>
                                        <p:cTn id="35" dur="500"/>
                                        <p:tgtEl>
                                          <p:spTgt spid="9"/>
                                        </p:tgtEl>
                                      </p:cBhvr>
                                    </p:animEffect>
                                  </p:childTnLst>
                                </p:cTn>
                              </p:par>
                            </p:childTnLst>
                          </p:cTn>
                        </p:par>
                        <p:par>
                          <p:cTn id="36" fill="hold">
                            <p:stCondLst>
                              <p:cond delay="3000"/>
                            </p:stCondLst>
                            <p:childTnLst>
                              <p:par>
                                <p:cTn id="37" presetID="53" presetClass="entr" presetSubtype="16" fill="hold" grpId="0" nodeType="afterEffect">
                                  <p:stCondLst>
                                    <p:cond delay="0"/>
                                  </p:stCondLst>
                                  <p:childTnLst>
                                    <p:set>
                                      <p:cBhvr>
                                        <p:cTn id="38" dur="1" fill="hold">
                                          <p:stCondLst>
                                            <p:cond delay="0"/>
                                          </p:stCondLst>
                                        </p:cTn>
                                        <p:tgtEl>
                                          <p:spTgt spid="10"/>
                                        </p:tgtEl>
                                        <p:attrNameLst>
                                          <p:attrName>style.visibility</p:attrName>
                                        </p:attrNameLst>
                                      </p:cBhvr>
                                      <p:to>
                                        <p:strVal val="visible"/>
                                      </p:to>
                                    </p:set>
                                    <p:anim calcmode="lin" valueType="num">
                                      <p:cBhvr>
                                        <p:cTn id="39" dur="500" fill="hold"/>
                                        <p:tgtEl>
                                          <p:spTgt spid="10"/>
                                        </p:tgtEl>
                                        <p:attrNameLst>
                                          <p:attrName>ppt_w</p:attrName>
                                        </p:attrNameLst>
                                      </p:cBhvr>
                                      <p:tavLst>
                                        <p:tav tm="0">
                                          <p:val>
                                            <p:fltVal val="0"/>
                                          </p:val>
                                        </p:tav>
                                        <p:tav tm="100000">
                                          <p:val>
                                            <p:strVal val="#ppt_w"/>
                                          </p:val>
                                        </p:tav>
                                      </p:tavLst>
                                    </p:anim>
                                    <p:anim calcmode="lin" valueType="num">
                                      <p:cBhvr>
                                        <p:cTn id="40" dur="500" fill="hold"/>
                                        <p:tgtEl>
                                          <p:spTgt spid="10"/>
                                        </p:tgtEl>
                                        <p:attrNameLst>
                                          <p:attrName>ppt_h</p:attrName>
                                        </p:attrNameLst>
                                      </p:cBhvr>
                                      <p:tavLst>
                                        <p:tav tm="0">
                                          <p:val>
                                            <p:fltVal val="0"/>
                                          </p:val>
                                        </p:tav>
                                        <p:tav tm="100000">
                                          <p:val>
                                            <p:strVal val="#ppt_h"/>
                                          </p:val>
                                        </p:tav>
                                      </p:tavLst>
                                    </p:anim>
                                    <p:animEffect transition="in" filter="fade">
                                      <p:cBhvr>
                                        <p:cTn id="41" dur="500"/>
                                        <p:tgtEl>
                                          <p:spTgt spid="10"/>
                                        </p:tgtEl>
                                      </p:cBhvr>
                                    </p:animEffect>
                                  </p:childTnLst>
                                </p:cTn>
                              </p:par>
                            </p:childTnLst>
                          </p:cTn>
                        </p:par>
                        <p:par>
                          <p:cTn id="42" fill="hold">
                            <p:stCondLst>
                              <p:cond delay="3500"/>
                            </p:stCondLst>
                            <p:childTnLst>
                              <p:par>
                                <p:cTn id="43" presetID="53" presetClass="entr" presetSubtype="16" fill="hold" grpId="0" nodeType="afterEffect">
                                  <p:stCondLst>
                                    <p:cond delay="0"/>
                                  </p:stCondLst>
                                  <p:childTnLst>
                                    <p:set>
                                      <p:cBhvr>
                                        <p:cTn id="44" dur="1" fill="hold">
                                          <p:stCondLst>
                                            <p:cond delay="0"/>
                                          </p:stCondLst>
                                        </p:cTn>
                                        <p:tgtEl>
                                          <p:spTgt spid="11"/>
                                        </p:tgtEl>
                                        <p:attrNameLst>
                                          <p:attrName>style.visibility</p:attrName>
                                        </p:attrNameLst>
                                      </p:cBhvr>
                                      <p:to>
                                        <p:strVal val="visible"/>
                                      </p:to>
                                    </p:set>
                                    <p:anim calcmode="lin" valueType="num">
                                      <p:cBhvr>
                                        <p:cTn id="45" dur="500" fill="hold"/>
                                        <p:tgtEl>
                                          <p:spTgt spid="11"/>
                                        </p:tgtEl>
                                        <p:attrNameLst>
                                          <p:attrName>ppt_w</p:attrName>
                                        </p:attrNameLst>
                                      </p:cBhvr>
                                      <p:tavLst>
                                        <p:tav tm="0">
                                          <p:val>
                                            <p:fltVal val="0"/>
                                          </p:val>
                                        </p:tav>
                                        <p:tav tm="100000">
                                          <p:val>
                                            <p:strVal val="#ppt_w"/>
                                          </p:val>
                                        </p:tav>
                                      </p:tavLst>
                                    </p:anim>
                                    <p:anim calcmode="lin" valueType="num">
                                      <p:cBhvr>
                                        <p:cTn id="46" dur="500" fill="hold"/>
                                        <p:tgtEl>
                                          <p:spTgt spid="11"/>
                                        </p:tgtEl>
                                        <p:attrNameLst>
                                          <p:attrName>ppt_h</p:attrName>
                                        </p:attrNameLst>
                                      </p:cBhvr>
                                      <p:tavLst>
                                        <p:tav tm="0">
                                          <p:val>
                                            <p:fltVal val="0"/>
                                          </p:val>
                                        </p:tav>
                                        <p:tav tm="100000">
                                          <p:val>
                                            <p:strVal val="#ppt_h"/>
                                          </p:val>
                                        </p:tav>
                                      </p:tavLst>
                                    </p:anim>
                                    <p:animEffect transition="in" filter="fade">
                                      <p:cBhvr>
                                        <p:cTn id="47" dur="500"/>
                                        <p:tgtEl>
                                          <p:spTgt spid="11"/>
                                        </p:tgtEl>
                                      </p:cBhvr>
                                    </p:animEffect>
                                  </p:childTnLst>
                                </p:cTn>
                              </p:par>
                            </p:childTnLst>
                          </p:cTn>
                        </p:par>
                        <p:par>
                          <p:cTn id="48" fill="hold">
                            <p:stCondLst>
                              <p:cond delay="4000"/>
                            </p:stCondLst>
                            <p:childTnLst>
                              <p:par>
                                <p:cTn id="49" presetID="53" presetClass="entr" presetSubtype="16" fill="hold" grpId="0" nodeType="afterEffect">
                                  <p:stCondLst>
                                    <p:cond delay="0"/>
                                  </p:stCondLst>
                                  <p:childTnLst>
                                    <p:set>
                                      <p:cBhvr>
                                        <p:cTn id="50" dur="1" fill="hold">
                                          <p:stCondLst>
                                            <p:cond delay="0"/>
                                          </p:stCondLst>
                                        </p:cTn>
                                        <p:tgtEl>
                                          <p:spTgt spid="12"/>
                                        </p:tgtEl>
                                        <p:attrNameLst>
                                          <p:attrName>style.visibility</p:attrName>
                                        </p:attrNameLst>
                                      </p:cBhvr>
                                      <p:to>
                                        <p:strVal val="visible"/>
                                      </p:to>
                                    </p:set>
                                    <p:anim calcmode="lin" valueType="num">
                                      <p:cBhvr>
                                        <p:cTn id="51" dur="500" fill="hold"/>
                                        <p:tgtEl>
                                          <p:spTgt spid="12"/>
                                        </p:tgtEl>
                                        <p:attrNameLst>
                                          <p:attrName>ppt_w</p:attrName>
                                        </p:attrNameLst>
                                      </p:cBhvr>
                                      <p:tavLst>
                                        <p:tav tm="0">
                                          <p:val>
                                            <p:fltVal val="0"/>
                                          </p:val>
                                        </p:tav>
                                        <p:tav tm="100000">
                                          <p:val>
                                            <p:strVal val="#ppt_w"/>
                                          </p:val>
                                        </p:tav>
                                      </p:tavLst>
                                    </p:anim>
                                    <p:anim calcmode="lin" valueType="num">
                                      <p:cBhvr>
                                        <p:cTn id="52" dur="500" fill="hold"/>
                                        <p:tgtEl>
                                          <p:spTgt spid="12"/>
                                        </p:tgtEl>
                                        <p:attrNameLst>
                                          <p:attrName>ppt_h</p:attrName>
                                        </p:attrNameLst>
                                      </p:cBhvr>
                                      <p:tavLst>
                                        <p:tav tm="0">
                                          <p:val>
                                            <p:fltVal val="0"/>
                                          </p:val>
                                        </p:tav>
                                        <p:tav tm="100000">
                                          <p:val>
                                            <p:strVal val="#ppt_h"/>
                                          </p:val>
                                        </p:tav>
                                      </p:tavLst>
                                    </p:anim>
                                    <p:animEffect transition="in" filter="fade">
                                      <p:cBhvr>
                                        <p:cTn id="53" dur="500"/>
                                        <p:tgtEl>
                                          <p:spTgt spid="12"/>
                                        </p:tgtEl>
                                      </p:cBhvr>
                                    </p:animEffect>
                                  </p:childTnLst>
                                </p:cTn>
                              </p:par>
                            </p:childTnLst>
                          </p:cTn>
                        </p:par>
                        <p:par>
                          <p:cTn id="54" fill="hold">
                            <p:stCondLst>
                              <p:cond delay="4500"/>
                            </p:stCondLst>
                            <p:childTnLst>
                              <p:par>
                                <p:cTn id="55" presetID="53" presetClass="entr" presetSubtype="16" fill="hold" grpId="0" nodeType="afterEffect">
                                  <p:stCondLst>
                                    <p:cond delay="0"/>
                                  </p:stCondLst>
                                  <p:childTnLst>
                                    <p:set>
                                      <p:cBhvr>
                                        <p:cTn id="56" dur="1" fill="hold">
                                          <p:stCondLst>
                                            <p:cond delay="0"/>
                                          </p:stCondLst>
                                        </p:cTn>
                                        <p:tgtEl>
                                          <p:spTgt spid="13"/>
                                        </p:tgtEl>
                                        <p:attrNameLst>
                                          <p:attrName>style.visibility</p:attrName>
                                        </p:attrNameLst>
                                      </p:cBhvr>
                                      <p:to>
                                        <p:strVal val="visible"/>
                                      </p:to>
                                    </p:set>
                                    <p:anim calcmode="lin" valueType="num">
                                      <p:cBhvr>
                                        <p:cTn id="57" dur="500" fill="hold"/>
                                        <p:tgtEl>
                                          <p:spTgt spid="13"/>
                                        </p:tgtEl>
                                        <p:attrNameLst>
                                          <p:attrName>ppt_w</p:attrName>
                                        </p:attrNameLst>
                                      </p:cBhvr>
                                      <p:tavLst>
                                        <p:tav tm="0">
                                          <p:val>
                                            <p:fltVal val="0"/>
                                          </p:val>
                                        </p:tav>
                                        <p:tav tm="100000">
                                          <p:val>
                                            <p:strVal val="#ppt_w"/>
                                          </p:val>
                                        </p:tav>
                                      </p:tavLst>
                                    </p:anim>
                                    <p:anim calcmode="lin" valueType="num">
                                      <p:cBhvr>
                                        <p:cTn id="58" dur="500" fill="hold"/>
                                        <p:tgtEl>
                                          <p:spTgt spid="13"/>
                                        </p:tgtEl>
                                        <p:attrNameLst>
                                          <p:attrName>ppt_h</p:attrName>
                                        </p:attrNameLst>
                                      </p:cBhvr>
                                      <p:tavLst>
                                        <p:tav tm="0">
                                          <p:val>
                                            <p:fltVal val="0"/>
                                          </p:val>
                                        </p:tav>
                                        <p:tav tm="100000">
                                          <p:val>
                                            <p:strVal val="#ppt_h"/>
                                          </p:val>
                                        </p:tav>
                                      </p:tavLst>
                                    </p:anim>
                                    <p:animEffect transition="in" filter="fade">
                                      <p:cBhvr>
                                        <p:cTn id="59" dur="500"/>
                                        <p:tgtEl>
                                          <p:spTgt spid="13"/>
                                        </p:tgtEl>
                                      </p:cBhvr>
                                    </p:animEffect>
                                  </p:childTnLst>
                                </p:cTn>
                              </p:par>
                            </p:childTnLst>
                          </p:cTn>
                        </p:par>
                        <p:par>
                          <p:cTn id="60" fill="hold">
                            <p:stCondLst>
                              <p:cond delay="5000"/>
                            </p:stCondLst>
                            <p:childTnLst>
                              <p:par>
                                <p:cTn id="61" presetID="53" presetClass="entr" presetSubtype="16" fill="hold" nodeType="afterEffect">
                                  <p:stCondLst>
                                    <p:cond delay="0"/>
                                  </p:stCondLst>
                                  <p:childTnLst>
                                    <p:set>
                                      <p:cBhvr>
                                        <p:cTn id="62" dur="1" fill="hold">
                                          <p:stCondLst>
                                            <p:cond delay="0"/>
                                          </p:stCondLst>
                                        </p:cTn>
                                        <p:tgtEl>
                                          <p:spTgt spid="14"/>
                                        </p:tgtEl>
                                        <p:attrNameLst>
                                          <p:attrName>style.visibility</p:attrName>
                                        </p:attrNameLst>
                                      </p:cBhvr>
                                      <p:to>
                                        <p:strVal val="visible"/>
                                      </p:to>
                                    </p:set>
                                    <p:anim calcmode="lin" valueType="num">
                                      <p:cBhvr>
                                        <p:cTn id="63" dur="500" fill="hold"/>
                                        <p:tgtEl>
                                          <p:spTgt spid="14"/>
                                        </p:tgtEl>
                                        <p:attrNameLst>
                                          <p:attrName>ppt_w</p:attrName>
                                        </p:attrNameLst>
                                      </p:cBhvr>
                                      <p:tavLst>
                                        <p:tav tm="0">
                                          <p:val>
                                            <p:fltVal val="0"/>
                                          </p:val>
                                        </p:tav>
                                        <p:tav tm="100000">
                                          <p:val>
                                            <p:strVal val="#ppt_w"/>
                                          </p:val>
                                        </p:tav>
                                      </p:tavLst>
                                    </p:anim>
                                    <p:anim calcmode="lin" valueType="num">
                                      <p:cBhvr>
                                        <p:cTn id="64" dur="500" fill="hold"/>
                                        <p:tgtEl>
                                          <p:spTgt spid="14"/>
                                        </p:tgtEl>
                                        <p:attrNameLst>
                                          <p:attrName>ppt_h</p:attrName>
                                        </p:attrNameLst>
                                      </p:cBhvr>
                                      <p:tavLst>
                                        <p:tav tm="0">
                                          <p:val>
                                            <p:fltVal val="0"/>
                                          </p:val>
                                        </p:tav>
                                        <p:tav tm="100000">
                                          <p:val>
                                            <p:strVal val="#ppt_h"/>
                                          </p:val>
                                        </p:tav>
                                      </p:tavLst>
                                    </p:anim>
                                    <p:animEffect transition="in" filter="fade">
                                      <p:cBhvr>
                                        <p:cTn id="65" dur="500"/>
                                        <p:tgtEl>
                                          <p:spTgt spid="14"/>
                                        </p:tgtEl>
                                      </p:cBhvr>
                                    </p:animEffect>
                                  </p:childTnLst>
                                </p:cTn>
                              </p:par>
                            </p:childTnLst>
                          </p:cTn>
                        </p:par>
                        <p:par>
                          <p:cTn id="66" fill="hold">
                            <p:stCondLst>
                              <p:cond delay="5500"/>
                            </p:stCondLst>
                            <p:childTnLst>
                              <p:par>
                                <p:cTn id="67" presetID="53" presetClass="entr" presetSubtype="16" fill="hold" grpId="0" nodeType="afterEffect">
                                  <p:stCondLst>
                                    <p:cond delay="0"/>
                                  </p:stCondLst>
                                  <p:childTnLst>
                                    <p:set>
                                      <p:cBhvr>
                                        <p:cTn id="68" dur="1" fill="hold">
                                          <p:stCondLst>
                                            <p:cond delay="0"/>
                                          </p:stCondLst>
                                        </p:cTn>
                                        <p:tgtEl>
                                          <p:spTgt spid="20"/>
                                        </p:tgtEl>
                                        <p:attrNameLst>
                                          <p:attrName>style.visibility</p:attrName>
                                        </p:attrNameLst>
                                      </p:cBhvr>
                                      <p:to>
                                        <p:strVal val="visible"/>
                                      </p:to>
                                    </p:set>
                                    <p:anim calcmode="lin" valueType="num">
                                      <p:cBhvr>
                                        <p:cTn id="69" dur="500" fill="hold"/>
                                        <p:tgtEl>
                                          <p:spTgt spid="20"/>
                                        </p:tgtEl>
                                        <p:attrNameLst>
                                          <p:attrName>ppt_w</p:attrName>
                                        </p:attrNameLst>
                                      </p:cBhvr>
                                      <p:tavLst>
                                        <p:tav tm="0">
                                          <p:val>
                                            <p:fltVal val="0"/>
                                          </p:val>
                                        </p:tav>
                                        <p:tav tm="100000">
                                          <p:val>
                                            <p:strVal val="#ppt_w"/>
                                          </p:val>
                                        </p:tav>
                                      </p:tavLst>
                                    </p:anim>
                                    <p:anim calcmode="lin" valueType="num">
                                      <p:cBhvr>
                                        <p:cTn id="70" dur="500" fill="hold"/>
                                        <p:tgtEl>
                                          <p:spTgt spid="20"/>
                                        </p:tgtEl>
                                        <p:attrNameLst>
                                          <p:attrName>ppt_h</p:attrName>
                                        </p:attrNameLst>
                                      </p:cBhvr>
                                      <p:tavLst>
                                        <p:tav tm="0">
                                          <p:val>
                                            <p:fltVal val="0"/>
                                          </p:val>
                                        </p:tav>
                                        <p:tav tm="100000">
                                          <p:val>
                                            <p:strVal val="#ppt_h"/>
                                          </p:val>
                                        </p:tav>
                                      </p:tavLst>
                                    </p:anim>
                                    <p:animEffect transition="in" filter="fade">
                                      <p:cBhvr>
                                        <p:cTn id="71" dur="500"/>
                                        <p:tgtEl>
                                          <p:spTgt spid="20"/>
                                        </p:tgtEl>
                                      </p:cBhvr>
                                    </p:animEffect>
                                  </p:childTnLst>
                                </p:cTn>
                              </p:par>
                            </p:childTnLst>
                          </p:cTn>
                        </p:par>
                        <p:par>
                          <p:cTn id="72" fill="hold">
                            <p:stCondLst>
                              <p:cond delay="6000"/>
                            </p:stCondLst>
                            <p:childTnLst>
                              <p:par>
                                <p:cTn id="73" presetID="53" presetClass="entr" presetSubtype="16" fill="hold" grpId="0" nodeType="afterEffect">
                                  <p:stCondLst>
                                    <p:cond delay="0"/>
                                  </p:stCondLst>
                                  <p:childTnLst>
                                    <p:set>
                                      <p:cBhvr>
                                        <p:cTn id="74" dur="1" fill="hold">
                                          <p:stCondLst>
                                            <p:cond delay="0"/>
                                          </p:stCondLst>
                                        </p:cTn>
                                        <p:tgtEl>
                                          <p:spTgt spid="22"/>
                                        </p:tgtEl>
                                        <p:attrNameLst>
                                          <p:attrName>style.visibility</p:attrName>
                                        </p:attrNameLst>
                                      </p:cBhvr>
                                      <p:to>
                                        <p:strVal val="visible"/>
                                      </p:to>
                                    </p:set>
                                    <p:anim calcmode="lin" valueType="num">
                                      <p:cBhvr>
                                        <p:cTn id="75" dur="500" fill="hold"/>
                                        <p:tgtEl>
                                          <p:spTgt spid="22"/>
                                        </p:tgtEl>
                                        <p:attrNameLst>
                                          <p:attrName>ppt_w</p:attrName>
                                        </p:attrNameLst>
                                      </p:cBhvr>
                                      <p:tavLst>
                                        <p:tav tm="0">
                                          <p:val>
                                            <p:fltVal val="0"/>
                                          </p:val>
                                        </p:tav>
                                        <p:tav tm="100000">
                                          <p:val>
                                            <p:strVal val="#ppt_w"/>
                                          </p:val>
                                        </p:tav>
                                      </p:tavLst>
                                    </p:anim>
                                    <p:anim calcmode="lin" valueType="num">
                                      <p:cBhvr>
                                        <p:cTn id="76" dur="500" fill="hold"/>
                                        <p:tgtEl>
                                          <p:spTgt spid="22"/>
                                        </p:tgtEl>
                                        <p:attrNameLst>
                                          <p:attrName>ppt_h</p:attrName>
                                        </p:attrNameLst>
                                      </p:cBhvr>
                                      <p:tavLst>
                                        <p:tav tm="0">
                                          <p:val>
                                            <p:fltVal val="0"/>
                                          </p:val>
                                        </p:tav>
                                        <p:tav tm="100000">
                                          <p:val>
                                            <p:strVal val="#ppt_h"/>
                                          </p:val>
                                        </p:tav>
                                      </p:tavLst>
                                    </p:anim>
                                    <p:animEffect transition="in" filter="fade">
                                      <p:cBhvr>
                                        <p:cTn id="77" dur="500"/>
                                        <p:tgtEl>
                                          <p:spTgt spid="22"/>
                                        </p:tgtEl>
                                      </p:cBhvr>
                                    </p:animEffect>
                                  </p:childTnLst>
                                </p:cTn>
                              </p:par>
                            </p:childTnLst>
                          </p:cTn>
                        </p:par>
                        <p:par>
                          <p:cTn id="78" fill="hold">
                            <p:stCondLst>
                              <p:cond delay="6500"/>
                            </p:stCondLst>
                            <p:childTnLst>
                              <p:par>
                                <p:cTn id="79" presetID="53" presetClass="entr" presetSubtype="16" fill="hold" grpId="0" nodeType="afterEffect">
                                  <p:stCondLst>
                                    <p:cond delay="0"/>
                                  </p:stCondLst>
                                  <p:childTnLst>
                                    <p:set>
                                      <p:cBhvr>
                                        <p:cTn id="80" dur="1" fill="hold">
                                          <p:stCondLst>
                                            <p:cond delay="0"/>
                                          </p:stCondLst>
                                        </p:cTn>
                                        <p:tgtEl>
                                          <p:spTgt spid="23"/>
                                        </p:tgtEl>
                                        <p:attrNameLst>
                                          <p:attrName>style.visibility</p:attrName>
                                        </p:attrNameLst>
                                      </p:cBhvr>
                                      <p:to>
                                        <p:strVal val="visible"/>
                                      </p:to>
                                    </p:set>
                                    <p:anim calcmode="lin" valueType="num">
                                      <p:cBhvr>
                                        <p:cTn id="81" dur="500" fill="hold"/>
                                        <p:tgtEl>
                                          <p:spTgt spid="23"/>
                                        </p:tgtEl>
                                        <p:attrNameLst>
                                          <p:attrName>ppt_w</p:attrName>
                                        </p:attrNameLst>
                                      </p:cBhvr>
                                      <p:tavLst>
                                        <p:tav tm="0">
                                          <p:val>
                                            <p:fltVal val="0"/>
                                          </p:val>
                                        </p:tav>
                                        <p:tav tm="100000">
                                          <p:val>
                                            <p:strVal val="#ppt_w"/>
                                          </p:val>
                                        </p:tav>
                                      </p:tavLst>
                                    </p:anim>
                                    <p:anim calcmode="lin" valueType="num">
                                      <p:cBhvr>
                                        <p:cTn id="82" dur="500" fill="hold"/>
                                        <p:tgtEl>
                                          <p:spTgt spid="23"/>
                                        </p:tgtEl>
                                        <p:attrNameLst>
                                          <p:attrName>ppt_h</p:attrName>
                                        </p:attrNameLst>
                                      </p:cBhvr>
                                      <p:tavLst>
                                        <p:tav tm="0">
                                          <p:val>
                                            <p:fltVal val="0"/>
                                          </p:val>
                                        </p:tav>
                                        <p:tav tm="100000">
                                          <p:val>
                                            <p:strVal val="#ppt_h"/>
                                          </p:val>
                                        </p:tav>
                                      </p:tavLst>
                                    </p:anim>
                                    <p:animEffect transition="in" filter="fade">
                                      <p:cBhvr>
                                        <p:cTn id="83" dur="500"/>
                                        <p:tgtEl>
                                          <p:spTgt spid="23"/>
                                        </p:tgtEl>
                                      </p:cBhvr>
                                    </p:animEffect>
                                  </p:childTnLst>
                                </p:cTn>
                              </p:par>
                            </p:childTnLst>
                          </p:cTn>
                        </p:par>
                        <p:par>
                          <p:cTn id="84" fill="hold">
                            <p:stCondLst>
                              <p:cond delay="7000"/>
                            </p:stCondLst>
                            <p:childTnLst>
                              <p:par>
                                <p:cTn id="85" presetID="53" presetClass="entr" presetSubtype="16" fill="hold" grpId="0" nodeType="afterEffect">
                                  <p:stCondLst>
                                    <p:cond delay="0"/>
                                  </p:stCondLst>
                                  <p:childTnLst>
                                    <p:set>
                                      <p:cBhvr>
                                        <p:cTn id="86" dur="1" fill="hold">
                                          <p:stCondLst>
                                            <p:cond delay="0"/>
                                          </p:stCondLst>
                                        </p:cTn>
                                        <p:tgtEl>
                                          <p:spTgt spid="24"/>
                                        </p:tgtEl>
                                        <p:attrNameLst>
                                          <p:attrName>style.visibility</p:attrName>
                                        </p:attrNameLst>
                                      </p:cBhvr>
                                      <p:to>
                                        <p:strVal val="visible"/>
                                      </p:to>
                                    </p:set>
                                    <p:anim calcmode="lin" valueType="num">
                                      <p:cBhvr>
                                        <p:cTn id="87" dur="500" fill="hold"/>
                                        <p:tgtEl>
                                          <p:spTgt spid="24"/>
                                        </p:tgtEl>
                                        <p:attrNameLst>
                                          <p:attrName>ppt_w</p:attrName>
                                        </p:attrNameLst>
                                      </p:cBhvr>
                                      <p:tavLst>
                                        <p:tav tm="0">
                                          <p:val>
                                            <p:fltVal val="0"/>
                                          </p:val>
                                        </p:tav>
                                        <p:tav tm="100000">
                                          <p:val>
                                            <p:strVal val="#ppt_w"/>
                                          </p:val>
                                        </p:tav>
                                      </p:tavLst>
                                    </p:anim>
                                    <p:anim calcmode="lin" valueType="num">
                                      <p:cBhvr>
                                        <p:cTn id="88" dur="500" fill="hold"/>
                                        <p:tgtEl>
                                          <p:spTgt spid="24"/>
                                        </p:tgtEl>
                                        <p:attrNameLst>
                                          <p:attrName>ppt_h</p:attrName>
                                        </p:attrNameLst>
                                      </p:cBhvr>
                                      <p:tavLst>
                                        <p:tav tm="0">
                                          <p:val>
                                            <p:fltVal val="0"/>
                                          </p:val>
                                        </p:tav>
                                        <p:tav tm="100000">
                                          <p:val>
                                            <p:strVal val="#ppt_h"/>
                                          </p:val>
                                        </p:tav>
                                      </p:tavLst>
                                    </p:anim>
                                    <p:animEffect transition="in" filter="fade">
                                      <p:cBhvr>
                                        <p:cTn id="89" dur="500"/>
                                        <p:tgtEl>
                                          <p:spTgt spid="24"/>
                                        </p:tgtEl>
                                      </p:cBhvr>
                                    </p:animEffect>
                                  </p:childTnLst>
                                </p:cTn>
                              </p:par>
                            </p:childTnLst>
                          </p:cTn>
                        </p:par>
                        <p:par>
                          <p:cTn id="90" fill="hold">
                            <p:stCondLst>
                              <p:cond delay="7500"/>
                            </p:stCondLst>
                            <p:childTnLst>
                              <p:par>
                                <p:cTn id="91" presetID="53" presetClass="entr" presetSubtype="16" fill="hold" grpId="0" nodeType="afterEffect">
                                  <p:stCondLst>
                                    <p:cond delay="0"/>
                                  </p:stCondLst>
                                  <p:childTnLst>
                                    <p:set>
                                      <p:cBhvr>
                                        <p:cTn id="92" dur="1" fill="hold">
                                          <p:stCondLst>
                                            <p:cond delay="0"/>
                                          </p:stCondLst>
                                        </p:cTn>
                                        <p:tgtEl>
                                          <p:spTgt spid="25"/>
                                        </p:tgtEl>
                                        <p:attrNameLst>
                                          <p:attrName>style.visibility</p:attrName>
                                        </p:attrNameLst>
                                      </p:cBhvr>
                                      <p:to>
                                        <p:strVal val="visible"/>
                                      </p:to>
                                    </p:set>
                                    <p:anim calcmode="lin" valueType="num">
                                      <p:cBhvr>
                                        <p:cTn id="93" dur="500" fill="hold"/>
                                        <p:tgtEl>
                                          <p:spTgt spid="25"/>
                                        </p:tgtEl>
                                        <p:attrNameLst>
                                          <p:attrName>ppt_w</p:attrName>
                                        </p:attrNameLst>
                                      </p:cBhvr>
                                      <p:tavLst>
                                        <p:tav tm="0">
                                          <p:val>
                                            <p:fltVal val="0"/>
                                          </p:val>
                                        </p:tav>
                                        <p:tav tm="100000">
                                          <p:val>
                                            <p:strVal val="#ppt_w"/>
                                          </p:val>
                                        </p:tav>
                                      </p:tavLst>
                                    </p:anim>
                                    <p:anim calcmode="lin" valueType="num">
                                      <p:cBhvr>
                                        <p:cTn id="94" dur="500" fill="hold"/>
                                        <p:tgtEl>
                                          <p:spTgt spid="25"/>
                                        </p:tgtEl>
                                        <p:attrNameLst>
                                          <p:attrName>ppt_h</p:attrName>
                                        </p:attrNameLst>
                                      </p:cBhvr>
                                      <p:tavLst>
                                        <p:tav tm="0">
                                          <p:val>
                                            <p:fltVal val="0"/>
                                          </p:val>
                                        </p:tav>
                                        <p:tav tm="100000">
                                          <p:val>
                                            <p:strVal val="#ppt_h"/>
                                          </p:val>
                                        </p:tav>
                                      </p:tavLst>
                                    </p:anim>
                                    <p:animEffect transition="in" filter="fade">
                                      <p:cBhvr>
                                        <p:cTn id="95" dur="500"/>
                                        <p:tgtEl>
                                          <p:spTgt spid="25"/>
                                        </p:tgtEl>
                                      </p:cBhvr>
                                    </p:animEffect>
                                  </p:childTnLst>
                                </p:cTn>
                              </p:par>
                            </p:childTnLst>
                          </p:cTn>
                        </p:par>
                        <p:par>
                          <p:cTn id="96" fill="hold">
                            <p:stCondLst>
                              <p:cond delay="8000"/>
                            </p:stCondLst>
                            <p:childTnLst>
                              <p:par>
                                <p:cTn id="97" presetID="53" presetClass="entr" presetSubtype="16" fill="hold" grpId="0" nodeType="afterEffect">
                                  <p:stCondLst>
                                    <p:cond delay="0"/>
                                  </p:stCondLst>
                                  <p:childTnLst>
                                    <p:set>
                                      <p:cBhvr>
                                        <p:cTn id="98" dur="1" fill="hold">
                                          <p:stCondLst>
                                            <p:cond delay="0"/>
                                          </p:stCondLst>
                                        </p:cTn>
                                        <p:tgtEl>
                                          <p:spTgt spid="26"/>
                                        </p:tgtEl>
                                        <p:attrNameLst>
                                          <p:attrName>style.visibility</p:attrName>
                                        </p:attrNameLst>
                                      </p:cBhvr>
                                      <p:to>
                                        <p:strVal val="visible"/>
                                      </p:to>
                                    </p:set>
                                    <p:anim calcmode="lin" valueType="num">
                                      <p:cBhvr>
                                        <p:cTn id="99" dur="500" fill="hold"/>
                                        <p:tgtEl>
                                          <p:spTgt spid="26"/>
                                        </p:tgtEl>
                                        <p:attrNameLst>
                                          <p:attrName>ppt_w</p:attrName>
                                        </p:attrNameLst>
                                      </p:cBhvr>
                                      <p:tavLst>
                                        <p:tav tm="0">
                                          <p:val>
                                            <p:fltVal val="0"/>
                                          </p:val>
                                        </p:tav>
                                        <p:tav tm="100000">
                                          <p:val>
                                            <p:strVal val="#ppt_w"/>
                                          </p:val>
                                        </p:tav>
                                      </p:tavLst>
                                    </p:anim>
                                    <p:anim calcmode="lin" valueType="num">
                                      <p:cBhvr>
                                        <p:cTn id="100" dur="500" fill="hold"/>
                                        <p:tgtEl>
                                          <p:spTgt spid="26"/>
                                        </p:tgtEl>
                                        <p:attrNameLst>
                                          <p:attrName>ppt_h</p:attrName>
                                        </p:attrNameLst>
                                      </p:cBhvr>
                                      <p:tavLst>
                                        <p:tav tm="0">
                                          <p:val>
                                            <p:fltVal val="0"/>
                                          </p:val>
                                        </p:tav>
                                        <p:tav tm="100000">
                                          <p:val>
                                            <p:strVal val="#ppt_h"/>
                                          </p:val>
                                        </p:tav>
                                      </p:tavLst>
                                    </p:anim>
                                    <p:animEffect transition="in" filter="fade">
                                      <p:cBhvr>
                                        <p:cTn id="101" dur="500"/>
                                        <p:tgtEl>
                                          <p:spTgt spid="26"/>
                                        </p:tgtEl>
                                      </p:cBhvr>
                                    </p:animEffect>
                                  </p:childTnLst>
                                </p:cTn>
                              </p:par>
                            </p:childTnLst>
                          </p:cTn>
                        </p:par>
                        <p:par>
                          <p:cTn id="102" fill="hold">
                            <p:stCondLst>
                              <p:cond delay="8500"/>
                            </p:stCondLst>
                            <p:childTnLst>
                              <p:par>
                                <p:cTn id="103" presetID="53" presetClass="entr" presetSubtype="16" fill="hold" grpId="0" nodeType="afterEffect">
                                  <p:stCondLst>
                                    <p:cond delay="0"/>
                                  </p:stCondLst>
                                  <p:childTnLst>
                                    <p:set>
                                      <p:cBhvr>
                                        <p:cTn id="104" dur="1" fill="hold">
                                          <p:stCondLst>
                                            <p:cond delay="0"/>
                                          </p:stCondLst>
                                        </p:cTn>
                                        <p:tgtEl>
                                          <p:spTgt spid="27"/>
                                        </p:tgtEl>
                                        <p:attrNameLst>
                                          <p:attrName>style.visibility</p:attrName>
                                        </p:attrNameLst>
                                      </p:cBhvr>
                                      <p:to>
                                        <p:strVal val="visible"/>
                                      </p:to>
                                    </p:set>
                                    <p:anim calcmode="lin" valueType="num">
                                      <p:cBhvr>
                                        <p:cTn id="105" dur="500" fill="hold"/>
                                        <p:tgtEl>
                                          <p:spTgt spid="27"/>
                                        </p:tgtEl>
                                        <p:attrNameLst>
                                          <p:attrName>ppt_w</p:attrName>
                                        </p:attrNameLst>
                                      </p:cBhvr>
                                      <p:tavLst>
                                        <p:tav tm="0">
                                          <p:val>
                                            <p:fltVal val="0"/>
                                          </p:val>
                                        </p:tav>
                                        <p:tav tm="100000">
                                          <p:val>
                                            <p:strVal val="#ppt_w"/>
                                          </p:val>
                                        </p:tav>
                                      </p:tavLst>
                                    </p:anim>
                                    <p:anim calcmode="lin" valueType="num">
                                      <p:cBhvr>
                                        <p:cTn id="106" dur="500" fill="hold"/>
                                        <p:tgtEl>
                                          <p:spTgt spid="27"/>
                                        </p:tgtEl>
                                        <p:attrNameLst>
                                          <p:attrName>ppt_h</p:attrName>
                                        </p:attrNameLst>
                                      </p:cBhvr>
                                      <p:tavLst>
                                        <p:tav tm="0">
                                          <p:val>
                                            <p:fltVal val="0"/>
                                          </p:val>
                                        </p:tav>
                                        <p:tav tm="100000">
                                          <p:val>
                                            <p:strVal val="#ppt_h"/>
                                          </p:val>
                                        </p:tav>
                                      </p:tavLst>
                                    </p:anim>
                                    <p:animEffect transition="in" filter="fade">
                                      <p:cBhvr>
                                        <p:cTn id="107" dur="500"/>
                                        <p:tgtEl>
                                          <p:spTgt spid="27"/>
                                        </p:tgtEl>
                                      </p:cBhvr>
                                    </p:animEffect>
                                  </p:childTnLst>
                                </p:cTn>
                              </p:par>
                            </p:childTnLst>
                          </p:cTn>
                        </p:par>
                        <p:par>
                          <p:cTn id="108" fill="hold">
                            <p:stCondLst>
                              <p:cond delay="9000"/>
                            </p:stCondLst>
                            <p:childTnLst>
                              <p:par>
                                <p:cTn id="109" presetID="53" presetClass="entr" presetSubtype="16" fill="hold" grpId="0" nodeType="afterEffect">
                                  <p:stCondLst>
                                    <p:cond delay="0"/>
                                  </p:stCondLst>
                                  <p:childTnLst>
                                    <p:set>
                                      <p:cBhvr>
                                        <p:cTn id="110" dur="1" fill="hold">
                                          <p:stCondLst>
                                            <p:cond delay="0"/>
                                          </p:stCondLst>
                                        </p:cTn>
                                        <p:tgtEl>
                                          <p:spTgt spid="28"/>
                                        </p:tgtEl>
                                        <p:attrNameLst>
                                          <p:attrName>style.visibility</p:attrName>
                                        </p:attrNameLst>
                                      </p:cBhvr>
                                      <p:to>
                                        <p:strVal val="visible"/>
                                      </p:to>
                                    </p:set>
                                    <p:anim calcmode="lin" valueType="num">
                                      <p:cBhvr>
                                        <p:cTn id="111" dur="500" fill="hold"/>
                                        <p:tgtEl>
                                          <p:spTgt spid="28"/>
                                        </p:tgtEl>
                                        <p:attrNameLst>
                                          <p:attrName>ppt_w</p:attrName>
                                        </p:attrNameLst>
                                      </p:cBhvr>
                                      <p:tavLst>
                                        <p:tav tm="0">
                                          <p:val>
                                            <p:fltVal val="0"/>
                                          </p:val>
                                        </p:tav>
                                        <p:tav tm="100000">
                                          <p:val>
                                            <p:strVal val="#ppt_w"/>
                                          </p:val>
                                        </p:tav>
                                      </p:tavLst>
                                    </p:anim>
                                    <p:anim calcmode="lin" valueType="num">
                                      <p:cBhvr>
                                        <p:cTn id="112" dur="500" fill="hold"/>
                                        <p:tgtEl>
                                          <p:spTgt spid="28"/>
                                        </p:tgtEl>
                                        <p:attrNameLst>
                                          <p:attrName>ppt_h</p:attrName>
                                        </p:attrNameLst>
                                      </p:cBhvr>
                                      <p:tavLst>
                                        <p:tav tm="0">
                                          <p:val>
                                            <p:fltVal val="0"/>
                                          </p:val>
                                        </p:tav>
                                        <p:tav tm="100000">
                                          <p:val>
                                            <p:strVal val="#ppt_h"/>
                                          </p:val>
                                        </p:tav>
                                      </p:tavLst>
                                    </p:anim>
                                    <p:animEffect transition="in" filter="fade">
                                      <p:cBhvr>
                                        <p:cTn id="113" dur="500"/>
                                        <p:tgtEl>
                                          <p:spTgt spid="28"/>
                                        </p:tgtEl>
                                      </p:cBhvr>
                                    </p:animEffect>
                                  </p:childTnLst>
                                </p:cTn>
                              </p:par>
                            </p:childTnLst>
                          </p:cTn>
                        </p:par>
                        <p:par>
                          <p:cTn id="114" fill="hold">
                            <p:stCondLst>
                              <p:cond delay="9500"/>
                            </p:stCondLst>
                            <p:childTnLst>
                              <p:par>
                                <p:cTn id="115" presetID="53" presetClass="entr" presetSubtype="16" fill="hold" grpId="0" nodeType="afterEffect">
                                  <p:stCondLst>
                                    <p:cond delay="0"/>
                                  </p:stCondLst>
                                  <p:childTnLst>
                                    <p:set>
                                      <p:cBhvr>
                                        <p:cTn id="116" dur="1" fill="hold">
                                          <p:stCondLst>
                                            <p:cond delay="0"/>
                                          </p:stCondLst>
                                        </p:cTn>
                                        <p:tgtEl>
                                          <p:spTgt spid="29"/>
                                        </p:tgtEl>
                                        <p:attrNameLst>
                                          <p:attrName>style.visibility</p:attrName>
                                        </p:attrNameLst>
                                      </p:cBhvr>
                                      <p:to>
                                        <p:strVal val="visible"/>
                                      </p:to>
                                    </p:set>
                                    <p:anim calcmode="lin" valueType="num">
                                      <p:cBhvr>
                                        <p:cTn id="117" dur="500" fill="hold"/>
                                        <p:tgtEl>
                                          <p:spTgt spid="29"/>
                                        </p:tgtEl>
                                        <p:attrNameLst>
                                          <p:attrName>ppt_w</p:attrName>
                                        </p:attrNameLst>
                                      </p:cBhvr>
                                      <p:tavLst>
                                        <p:tav tm="0">
                                          <p:val>
                                            <p:fltVal val="0"/>
                                          </p:val>
                                        </p:tav>
                                        <p:tav tm="100000">
                                          <p:val>
                                            <p:strVal val="#ppt_w"/>
                                          </p:val>
                                        </p:tav>
                                      </p:tavLst>
                                    </p:anim>
                                    <p:anim calcmode="lin" valueType="num">
                                      <p:cBhvr>
                                        <p:cTn id="118" dur="500" fill="hold"/>
                                        <p:tgtEl>
                                          <p:spTgt spid="29"/>
                                        </p:tgtEl>
                                        <p:attrNameLst>
                                          <p:attrName>ppt_h</p:attrName>
                                        </p:attrNameLst>
                                      </p:cBhvr>
                                      <p:tavLst>
                                        <p:tav tm="0">
                                          <p:val>
                                            <p:fltVal val="0"/>
                                          </p:val>
                                        </p:tav>
                                        <p:tav tm="100000">
                                          <p:val>
                                            <p:strVal val="#ppt_h"/>
                                          </p:val>
                                        </p:tav>
                                      </p:tavLst>
                                    </p:anim>
                                    <p:animEffect transition="in" filter="fade">
                                      <p:cBhvr>
                                        <p:cTn id="119" dur="500"/>
                                        <p:tgtEl>
                                          <p:spTgt spid="29"/>
                                        </p:tgtEl>
                                      </p:cBhvr>
                                    </p:animEffect>
                                  </p:childTnLst>
                                </p:cTn>
                              </p:par>
                            </p:childTnLst>
                          </p:cTn>
                        </p:par>
                        <p:par>
                          <p:cTn id="120" fill="hold">
                            <p:stCondLst>
                              <p:cond delay="10000"/>
                            </p:stCondLst>
                            <p:childTnLst>
                              <p:par>
                                <p:cTn id="121" presetID="53" presetClass="entr" presetSubtype="16" fill="hold" grpId="0" nodeType="afterEffect">
                                  <p:stCondLst>
                                    <p:cond delay="0"/>
                                  </p:stCondLst>
                                  <p:childTnLst>
                                    <p:set>
                                      <p:cBhvr>
                                        <p:cTn id="122" dur="1" fill="hold">
                                          <p:stCondLst>
                                            <p:cond delay="0"/>
                                          </p:stCondLst>
                                        </p:cTn>
                                        <p:tgtEl>
                                          <p:spTgt spid="30"/>
                                        </p:tgtEl>
                                        <p:attrNameLst>
                                          <p:attrName>style.visibility</p:attrName>
                                        </p:attrNameLst>
                                      </p:cBhvr>
                                      <p:to>
                                        <p:strVal val="visible"/>
                                      </p:to>
                                    </p:set>
                                    <p:anim calcmode="lin" valueType="num">
                                      <p:cBhvr>
                                        <p:cTn id="123" dur="500" fill="hold"/>
                                        <p:tgtEl>
                                          <p:spTgt spid="30"/>
                                        </p:tgtEl>
                                        <p:attrNameLst>
                                          <p:attrName>ppt_w</p:attrName>
                                        </p:attrNameLst>
                                      </p:cBhvr>
                                      <p:tavLst>
                                        <p:tav tm="0">
                                          <p:val>
                                            <p:fltVal val="0"/>
                                          </p:val>
                                        </p:tav>
                                        <p:tav tm="100000">
                                          <p:val>
                                            <p:strVal val="#ppt_w"/>
                                          </p:val>
                                        </p:tav>
                                      </p:tavLst>
                                    </p:anim>
                                    <p:anim calcmode="lin" valueType="num">
                                      <p:cBhvr>
                                        <p:cTn id="124" dur="500" fill="hold"/>
                                        <p:tgtEl>
                                          <p:spTgt spid="30"/>
                                        </p:tgtEl>
                                        <p:attrNameLst>
                                          <p:attrName>ppt_h</p:attrName>
                                        </p:attrNameLst>
                                      </p:cBhvr>
                                      <p:tavLst>
                                        <p:tav tm="0">
                                          <p:val>
                                            <p:fltVal val="0"/>
                                          </p:val>
                                        </p:tav>
                                        <p:tav tm="100000">
                                          <p:val>
                                            <p:strVal val="#ppt_h"/>
                                          </p:val>
                                        </p:tav>
                                      </p:tavLst>
                                    </p:anim>
                                    <p:animEffect transition="in" filter="fade">
                                      <p:cBhvr>
                                        <p:cTn id="125" dur="500"/>
                                        <p:tgtEl>
                                          <p:spTgt spid="30"/>
                                        </p:tgtEl>
                                      </p:cBhvr>
                                    </p:animEffect>
                                  </p:childTnLst>
                                </p:cTn>
                              </p:par>
                            </p:childTnLst>
                          </p:cTn>
                        </p:par>
                        <p:par>
                          <p:cTn id="126" fill="hold">
                            <p:stCondLst>
                              <p:cond delay="10500"/>
                            </p:stCondLst>
                            <p:childTnLst>
                              <p:par>
                                <p:cTn id="127" presetID="53" presetClass="entr" presetSubtype="16" fill="hold" nodeType="afterEffect">
                                  <p:stCondLst>
                                    <p:cond delay="0"/>
                                  </p:stCondLst>
                                  <p:childTnLst>
                                    <p:set>
                                      <p:cBhvr>
                                        <p:cTn id="128" dur="1" fill="hold">
                                          <p:stCondLst>
                                            <p:cond delay="0"/>
                                          </p:stCondLst>
                                        </p:cTn>
                                        <p:tgtEl>
                                          <p:spTgt spid="31"/>
                                        </p:tgtEl>
                                        <p:attrNameLst>
                                          <p:attrName>style.visibility</p:attrName>
                                        </p:attrNameLst>
                                      </p:cBhvr>
                                      <p:to>
                                        <p:strVal val="visible"/>
                                      </p:to>
                                    </p:set>
                                    <p:anim calcmode="lin" valueType="num">
                                      <p:cBhvr>
                                        <p:cTn id="129" dur="500" fill="hold"/>
                                        <p:tgtEl>
                                          <p:spTgt spid="31"/>
                                        </p:tgtEl>
                                        <p:attrNameLst>
                                          <p:attrName>ppt_w</p:attrName>
                                        </p:attrNameLst>
                                      </p:cBhvr>
                                      <p:tavLst>
                                        <p:tav tm="0">
                                          <p:val>
                                            <p:fltVal val="0"/>
                                          </p:val>
                                        </p:tav>
                                        <p:tav tm="100000">
                                          <p:val>
                                            <p:strVal val="#ppt_w"/>
                                          </p:val>
                                        </p:tav>
                                      </p:tavLst>
                                    </p:anim>
                                    <p:anim calcmode="lin" valueType="num">
                                      <p:cBhvr>
                                        <p:cTn id="130" dur="500" fill="hold"/>
                                        <p:tgtEl>
                                          <p:spTgt spid="31"/>
                                        </p:tgtEl>
                                        <p:attrNameLst>
                                          <p:attrName>ppt_h</p:attrName>
                                        </p:attrNameLst>
                                      </p:cBhvr>
                                      <p:tavLst>
                                        <p:tav tm="0">
                                          <p:val>
                                            <p:fltVal val="0"/>
                                          </p:val>
                                        </p:tav>
                                        <p:tav tm="100000">
                                          <p:val>
                                            <p:strVal val="#ppt_h"/>
                                          </p:val>
                                        </p:tav>
                                      </p:tavLst>
                                    </p:anim>
                                    <p:animEffect transition="in" filter="fade">
                                      <p:cBhvr>
                                        <p:cTn id="131" dur="500"/>
                                        <p:tgtEl>
                                          <p:spTgt spid="31"/>
                                        </p:tgtEl>
                                      </p:cBhvr>
                                    </p:animEffect>
                                  </p:childTnLst>
                                </p:cTn>
                              </p:par>
                            </p:childTnLst>
                          </p:cTn>
                        </p:par>
                        <p:par>
                          <p:cTn id="132" fill="hold">
                            <p:stCondLst>
                              <p:cond delay="11000"/>
                            </p:stCondLst>
                            <p:childTnLst>
                              <p:par>
                                <p:cTn id="133" presetID="53" presetClass="entr" presetSubtype="16" fill="hold" nodeType="afterEffect">
                                  <p:stCondLst>
                                    <p:cond delay="0"/>
                                  </p:stCondLst>
                                  <p:childTnLst>
                                    <p:set>
                                      <p:cBhvr>
                                        <p:cTn id="134" dur="1" fill="hold">
                                          <p:stCondLst>
                                            <p:cond delay="0"/>
                                          </p:stCondLst>
                                        </p:cTn>
                                        <p:tgtEl>
                                          <p:spTgt spid="34"/>
                                        </p:tgtEl>
                                        <p:attrNameLst>
                                          <p:attrName>style.visibility</p:attrName>
                                        </p:attrNameLst>
                                      </p:cBhvr>
                                      <p:to>
                                        <p:strVal val="visible"/>
                                      </p:to>
                                    </p:set>
                                    <p:anim calcmode="lin" valueType="num">
                                      <p:cBhvr>
                                        <p:cTn id="135" dur="500" fill="hold"/>
                                        <p:tgtEl>
                                          <p:spTgt spid="34"/>
                                        </p:tgtEl>
                                        <p:attrNameLst>
                                          <p:attrName>ppt_w</p:attrName>
                                        </p:attrNameLst>
                                      </p:cBhvr>
                                      <p:tavLst>
                                        <p:tav tm="0">
                                          <p:val>
                                            <p:fltVal val="0"/>
                                          </p:val>
                                        </p:tav>
                                        <p:tav tm="100000">
                                          <p:val>
                                            <p:strVal val="#ppt_w"/>
                                          </p:val>
                                        </p:tav>
                                      </p:tavLst>
                                    </p:anim>
                                    <p:anim calcmode="lin" valueType="num">
                                      <p:cBhvr>
                                        <p:cTn id="136" dur="500" fill="hold"/>
                                        <p:tgtEl>
                                          <p:spTgt spid="34"/>
                                        </p:tgtEl>
                                        <p:attrNameLst>
                                          <p:attrName>ppt_h</p:attrName>
                                        </p:attrNameLst>
                                      </p:cBhvr>
                                      <p:tavLst>
                                        <p:tav tm="0">
                                          <p:val>
                                            <p:fltVal val="0"/>
                                          </p:val>
                                        </p:tav>
                                        <p:tav tm="100000">
                                          <p:val>
                                            <p:strVal val="#ppt_h"/>
                                          </p:val>
                                        </p:tav>
                                      </p:tavLst>
                                    </p:anim>
                                    <p:animEffect transition="in" filter="fade">
                                      <p:cBhvr>
                                        <p:cTn id="137"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12" grpId="0"/>
      <p:bldP spid="13" grpId="0"/>
      <p:bldP spid="20" grpId="0"/>
      <p:bldP spid="22" grpId="0"/>
      <p:bldP spid="23" grpId="0"/>
      <p:bldP spid="24" grpId="0"/>
      <p:bldP spid="25" grpId="0"/>
      <p:bldP spid="26" grpId="0"/>
      <p:bldP spid="27" grpId="0"/>
      <p:bldP spid="28" grpId="0"/>
      <p:bldP spid="29" grpId="0"/>
      <p:bldP spid="30"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cstate="print">
            <a:extLst>
              <a:ext uri="{28A0092B-C50C-407E-A947-70E740481C1C}">
                <a14:useLocalDpi xmlns:a14="http://schemas.microsoft.com/office/drawing/2010/main" val="0"/>
              </a:ext>
            </a:extLst>
          </a:blip>
          <a:srcRect l="26398" t="21667" r="24891" b="47356"/>
          <a:stretch>
            <a:fillRect/>
          </a:stretch>
        </p:blipFill>
        <p:spPr>
          <a:xfrm>
            <a:off x="3241524" y="1799772"/>
            <a:ext cx="2520648" cy="2520648"/>
          </a:xfrm>
          <a:prstGeom prst="flowChartConnector">
            <a:avLst/>
          </a:prstGeom>
          <a:effectLst>
            <a:outerShdw blurRad="50800" dist="38100" dir="2700000" algn="tl" rotWithShape="0">
              <a:prstClr val="black">
                <a:alpha val="40000"/>
              </a:prstClr>
            </a:outerShdw>
          </a:effectLst>
        </p:spPr>
      </p:pic>
      <p:sp>
        <p:nvSpPr>
          <p:cNvPr id="5" name="TextBox 20"/>
          <p:cNvSpPr txBox="1"/>
          <p:nvPr/>
        </p:nvSpPr>
        <p:spPr>
          <a:xfrm>
            <a:off x="6207452" y="2590737"/>
            <a:ext cx="4341701" cy="938719"/>
          </a:xfrm>
          <a:prstGeom prst="rect">
            <a:avLst/>
          </a:prstGeom>
          <a:noFill/>
        </p:spPr>
        <p:txBody>
          <a:bodyPr wrap="none" rtlCol="0">
            <a:spAutoFit/>
          </a:bodyPr>
          <a:lstStyle/>
          <a:p>
            <a:r>
              <a:rPr lang="zh-CN" altLang="en-US" sz="3500" b="1" spc="300" dirty="0" smtClean="0">
                <a:latin typeface="微软雅黑" panose="020B0503020204020204" pitchFamily="34" charset="-122"/>
                <a:ea typeface="微软雅黑" panose="020B0503020204020204" pitchFamily="34" charset="-122"/>
                <a:cs typeface="Nexa Bold" charset="0"/>
              </a:rPr>
              <a:t>规章制度</a:t>
            </a:r>
            <a:endParaRPr lang="en-US" altLang="zh-CN" sz="3500" b="1" spc="300" dirty="0" smtClean="0">
              <a:latin typeface="微软雅黑" panose="020B0503020204020204" pitchFamily="34" charset="-122"/>
              <a:ea typeface="微软雅黑" panose="020B0503020204020204" pitchFamily="34" charset="-122"/>
              <a:cs typeface="Nexa Bold" charset="0"/>
            </a:endParaRPr>
          </a:p>
          <a:p>
            <a:r>
              <a:rPr lang="en-US" sz="2000" spc="300" dirty="0" smtClean="0">
                <a:solidFill>
                  <a:schemeClr val="bg1">
                    <a:lumMod val="65000"/>
                  </a:schemeClr>
                </a:solidFill>
                <a:latin typeface="Nexa Bold" charset="0"/>
                <a:ea typeface="Nexa Bold" charset="0"/>
                <a:cs typeface="Nexa Bold" charset="0"/>
              </a:rPr>
              <a:t>RULES AND REGULATIONS</a:t>
            </a:r>
          </a:p>
        </p:txBody>
      </p:sp>
    </p:spTree>
  </p:cSld>
  <p:clrMapOvr>
    <a:masterClrMapping/>
  </p:clrMapOvr>
  <mc:AlternateContent xmlns:mc="http://schemas.openxmlformats.org/markup-compatibility/2006" xmlns:p14="http://schemas.microsoft.com/office/powerpoint/2010/main">
    <mc:Choice Requires="p14">
      <p:transition spd="slow" p14:dur="4000" advClick="0" advTm="0">
        <p14:vortex dir="r"/>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14:presetBounceEnd="50000">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14:bounceEnd="50000">
                                          <p:cBhvr additive="base">
                                            <p:cTn id="7" dur="500" fill="hold"/>
                                            <p:tgtEl>
                                              <p:spTgt spid="4"/>
                                            </p:tgtEl>
                                            <p:attrNameLst>
                                              <p:attrName>ppt_x</p:attrName>
                                            </p:attrNameLst>
                                          </p:cBhvr>
                                          <p:tavLst>
                                            <p:tav tm="0">
                                              <p:val>
                                                <p:strVal val="0-#ppt_w/2"/>
                                              </p:val>
                                            </p:tav>
                                            <p:tav tm="100000">
                                              <p:val>
                                                <p:strVal val="#ppt_x"/>
                                              </p:val>
                                            </p:tav>
                                          </p:tavLst>
                                        </p:anim>
                                        <p:anim calcmode="lin" valueType="num" p14:bounceEnd="50000">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组合 16"/>
          <p:cNvGrpSpPr/>
          <p:nvPr/>
        </p:nvGrpSpPr>
        <p:grpSpPr>
          <a:xfrm>
            <a:off x="530067" y="491923"/>
            <a:ext cx="3896042" cy="635239"/>
            <a:chOff x="-3848339" y="207986"/>
            <a:chExt cx="3865761" cy="630301"/>
          </a:xfrm>
        </p:grpSpPr>
        <p:sp>
          <p:nvSpPr>
            <p:cNvPr id="18" name="Text Box 7"/>
            <p:cNvSpPr txBox="1">
              <a:spLocks noChangeArrowheads="1"/>
            </p:cNvSpPr>
            <p:nvPr/>
          </p:nvSpPr>
          <p:spPr bwMode="auto">
            <a:xfrm>
              <a:off x="-1826418" y="343215"/>
              <a:ext cx="1843840" cy="473706"/>
            </a:xfrm>
            <a:prstGeom prst="rect">
              <a:avLst/>
            </a:prstGeom>
            <a:noFill/>
            <a:ln w="9525">
              <a:noFill/>
              <a:miter lim="800000"/>
            </a:ln>
          </p:spPr>
          <p:txBody>
            <a:bodyPr wrap="none" lIns="46078" tIns="23040" rIns="46078" bIns="23040">
              <a:spAutoFit/>
            </a:bodyPr>
            <a:lstStyle/>
            <a:p>
              <a:pPr defTabSz="1096645"/>
              <a:r>
                <a:rPr lang="en-CA" sz="1400" b="1" spc="604" dirty="0" smtClean="0">
                  <a:solidFill>
                    <a:schemeClr val="bg1">
                      <a:lumMod val="65000"/>
                    </a:schemeClr>
                  </a:solidFill>
                  <a:latin typeface="造字工房悦黑演示版常规体" pitchFamily="50" charset="-122"/>
                  <a:ea typeface="造字工房悦黑演示版常规体" pitchFamily="50" charset="-122"/>
                  <a:cs typeface="Open Sans" panose="020B0606030504020204" pitchFamily="34" charset="0"/>
                </a:rPr>
                <a:t>ENTERPRISE</a:t>
              </a:r>
            </a:p>
            <a:p>
              <a:pPr defTabSz="1096645"/>
              <a:r>
                <a:rPr lang="en-CA" sz="1400" b="1" spc="604" dirty="0" smtClean="0">
                  <a:solidFill>
                    <a:schemeClr val="bg1">
                      <a:lumMod val="65000"/>
                    </a:schemeClr>
                  </a:solidFill>
                  <a:latin typeface="造字工房悦黑演示版常规体" pitchFamily="50" charset="-122"/>
                  <a:ea typeface="造字工房悦黑演示版常规体" pitchFamily="50" charset="-122"/>
                  <a:cs typeface="Open Sans" panose="020B0606030504020204" pitchFamily="34" charset="0"/>
                </a:rPr>
                <a:t>CULTURE</a:t>
              </a:r>
            </a:p>
          </p:txBody>
        </p:sp>
        <p:sp>
          <p:nvSpPr>
            <p:cNvPr id="19" name="矩形 18"/>
            <p:cNvSpPr/>
            <p:nvPr/>
          </p:nvSpPr>
          <p:spPr>
            <a:xfrm>
              <a:off x="-3848339" y="207986"/>
              <a:ext cx="1977362" cy="630301"/>
            </a:xfrm>
            <a:prstGeom prst="rect">
              <a:avLst/>
            </a:prstGeom>
          </p:spPr>
          <p:txBody>
            <a:bodyPr wrap="none">
              <a:spAutoFit/>
            </a:bodyPr>
            <a:lstStyle/>
            <a:p>
              <a:pPr algn="ctr" defTabSz="1096645"/>
              <a:r>
                <a:rPr lang="zh-CN" altLang="en-US" sz="3530" b="1" dirty="0" smtClean="0">
                  <a:latin typeface="微软雅黑" panose="020B0503020204020204" pitchFamily="34" charset="-122"/>
                  <a:ea typeface="微软雅黑" panose="020B0503020204020204" pitchFamily="34" charset="-122"/>
                  <a:cs typeface="Open Sans" panose="020B0606030504020204" pitchFamily="34" charset="0"/>
                </a:rPr>
                <a:t>企业文化</a:t>
              </a:r>
              <a:endParaRPr lang="en-CA" altLang="zh-CN" sz="3530" b="1" dirty="0">
                <a:latin typeface="微软雅黑" panose="020B0503020204020204" pitchFamily="34" charset="-122"/>
                <a:ea typeface="微软雅黑" panose="020B0503020204020204" pitchFamily="34" charset="-122"/>
                <a:cs typeface="Open Sans" panose="020B0606030504020204" pitchFamily="34" charset="0"/>
              </a:endParaRPr>
            </a:p>
          </p:txBody>
        </p:sp>
      </p:grpSp>
      <p:pic>
        <p:nvPicPr>
          <p:cNvPr id="21" name="图片 20"/>
          <p:cNvPicPr>
            <a:picLocks noChangeAspect="1"/>
          </p:cNvPicPr>
          <p:nvPr/>
        </p:nvPicPr>
        <p:blipFill rotWithShape="1">
          <a:blip r:embed="rId3"/>
          <a:srcRect r="91091" b="69426"/>
          <a:stretch>
            <a:fillRect/>
          </a:stretch>
        </p:blipFill>
        <p:spPr>
          <a:xfrm>
            <a:off x="3401" y="505087"/>
            <a:ext cx="348343" cy="548549"/>
          </a:xfrm>
          <a:prstGeom prst="rect">
            <a:avLst/>
          </a:prstGeom>
          <a:effectLst>
            <a:outerShdw blurRad="50800" dist="38100" dir="2700000" algn="tl" rotWithShape="0">
              <a:prstClr val="black">
                <a:alpha val="40000"/>
              </a:prstClr>
            </a:outerShdw>
          </a:effectLst>
        </p:spPr>
      </p:pic>
      <p:pic>
        <p:nvPicPr>
          <p:cNvPr id="6" name="图片 5"/>
          <p:cNvPicPr>
            <a:picLocks noChangeAspect="1"/>
          </p:cNvPicPr>
          <p:nvPr/>
        </p:nvPicPr>
        <p:blipFill>
          <a:blip r:embed="rId4" cstate="print">
            <a:extLst>
              <a:ext uri="{BEBA8EAE-BF5A-486C-A8C5-ECC9F3942E4B}">
                <a14:imgProps xmlns:a14="http://schemas.microsoft.com/office/drawing/2010/main">
                  <a14:imgLayer r:embed="rId5">
                    <a14:imgEffect>
                      <a14:brightnessContrast contrast="20000"/>
                    </a14:imgEffect>
                    <a14:imgEffect>
                      <a14:saturation sat="0"/>
                    </a14:imgEffect>
                  </a14:imgLayer>
                </a14:imgProps>
              </a:ext>
              <a:ext uri="{28A0092B-C50C-407E-A947-70E740481C1C}">
                <a14:useLocalDpi xmlns:a14="http://schemas.microsoft.com/office/drawing/2010/main" val="0"/>
              </a:ext>
            </a:extLst>
          </a:blip>
          <a:stretch>
            <a:fillRect/>
          </a:stretch>
        </p:blipFill>
        <p:spPr>
          <a:xfrm>
            <a:off x="-12990" y="3124200"/>
            <a:ext cx="6546616" cy="3733800"/>
          </a:xfrm>
          <a:prstGeom prst="rect">
            <a:avLst/>
          </a:prstGeom>
        </p:spPr>
      </p:pic>
      <p:sp>
        <p:nvSpPr>
          <p:cNvPr id="7" name="TextBox 12"/>
          <p:cNvSpPr txBox="1"/>
          <p:nvPr/>
        </p:nvSpPr>
        <p:spPr>
          <a:xfrm>
            <a:off x="1533154" y="1899696"/>
            <a:ext cx="2219883" cy="615553"/>
          </a:xfrm>
          <a:prstGeom prst="rect">
            <a:avLst/>
          </a:prstGeom>
          <a:noFill/>
        </p:spPr>
        <p:txBody>
          <a:bodyPr wrap="square" lIns="0" tIns="0" rIns="0" bIns="0" rtlCol="0">
            <a:spAutoFit/>
          </a:bodyPr>
          <a:lstStyle/>
          <a:p>
            <a:r>
              <a:rPr lang="zh-CN" altLang="en-US" sz="4000" b="1" dirty="0" smtClean="0">
                <a:latin typeface="方正黄草_GBK" panose="03000509000000000000" pitchFamily="65" charset="-122"/>
                <a:ea typeface="方正黄草_GBK" panose="03000509000000000000" pitchFamily="65" charset="-122"/>
              </a:rPr>
              <a:t>高瞻远瞩</a:t>
            </a:r>
            <a:endParaRPr lang="zh-CN" altLang="en-US" sz="4000" b="1" dirty="0">
              <a:latin typeface="方正黄草_GBK" panose="03000509000000000000" pitchFamily="65" charset="-122"/>
              <a:ea typeface="方正黄草_GBK" panose="03000509000000000000" pitchFamily="65" charset="-122"/>
            </a:endParaRPr>
          </a:p>
        </p:txBody>
      </p:sp>
      <p:sp>
        <p:nvSpPr>
          <p:cNvPr id="8" name="TextBox 13"/>
          <p:cNvSpPr txBox="1"/>
          <p:nvPr/>
        </p:nvSpPr>
        <p:spPr>
          <a:xfrm>
            <a:off x="3179426" y="2497761"/>
            <a:ext cx="2096554" cy="615553"/>
          </a:xfrm>
          <a:prstGeom prst="rect">
            <a:avLst/>
          </a:prstGeom>
          <a:noFill/>
        </p:spPr>
        <p:txBody>
          <a:bodyPr wrap="square" lIns="0" tIns="0" rIns="0" bIns="0" rtlCol="0">
            <a:spAutoFit/>
          </a:bodyPr>
          <a:lstStyle/>
          <a:p>
            <a:r>
              <a:rPr lang="zh-CN" altLang="en-US" sz="4000" b="1" dirty="0" smtClean="0">
                <a:latin typeface="方正黄草_GBK" panose="03000509000000000000" pitchFamily="65" charset="-122"/>
                <a:ea typeface="方正黄草_GBK" panose="03000509000000000000" pitchFamily="65" charset="-122"/>
              </a:rPr>
              <a:t>制胜未来</a:t>
            </a:r>
            <a:endParaRPr lang="zh-CN" altLang="en-US" sz="4000" b="1" dirty="0">
              <a:latin typeface="方正黄草_GBK" panose="03000509000000000000" pitchFamily="65" charset="-122"/>
              <a:ea typeface="方正黄草_GBK" panose="03000509000000000000" pitchFamily="65" charset="-122"/>
            </a:endParaRPr>
          </a:p>
        </p:txBody>
      </p:sp>
      <p:sp>
        <p:nvSpPr>
          <p:cNvPr id="9" name="TextBox 4"/>
          <p:cNvSpPr txBox="1"/>
          <p:nvPr/>
        </p:nvSpPr>
        <p:spPr>
          <a:xfrm>
            <a:off x="8259537" y="2411580"/>
            <a:ext cx="2427644" cy="461665"/>
          </a:xfrm>
          <a:prstGeom prst="rect">
            <a:avLst/>
          </a:prstGeom>
          <a:noFill/>
        </p:spPr>
        <p:txBody>
          <a:bodyPr wrap="square" lIns="0" tIns="0" rIns="0" bIns="0" rtlCol="0">
            <a:spAutoFit/>
          </a:bodyPr>
          <a:lstStyle>
            <a:defPPr>
              <a:defRPr lang="zh-CN"/>
            </a:defPPr>
            <a:lvl1pPr>
              <a:lnSpc>
                <a:spcPts val="1600"/>
              </a:lnSpc>
              <a:defRPr sz="1200" b="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nSpc>
                <a:spcPts val="1800"/>
              </a:lnSpc>
            </a:pPr>
            <a:r>
              <a:rPr lang="zh-CN" altLang="en-US" sz="1400" dirty="0" smtClean="0">
                <a:solidFill>
                  <a:schemeClr val="tx1"/>
                </a:solidFill>
              </a:rPr>
              <a:t>无论一小步还是一大步</a:t>
            </a:r>
            <a:endParaRPr lang="en-US" altLang="zh-CN" sz="1400" dirty="0" smtClean="0">
              <a:solidFill>
                <a:schemeClr val="tx1"/>
              </a:solidFill>
            </a:endParaRPr>
          </a:p>
          <a:p>
            <a:pPr>
              <a:lnSpc>
                <a:spcPts val="1800"/>
              </a:lnSpc>
            </a:pPr>
            <a:r>
              <a:rPr lang="zh-CN" altLang="en-US" sz="1400" dirty="0">
                <a:solidFill>
                  <a:schemeClr val="tx1"/>
                </a:solidFill>
              </a:rPr>
              <a:t>都</a:t>
            </a:r>
            <a:r>
              <a:rPr lang="zh-CN" altLang="en-US" sz="1400" dirty="0" smtClean="0">
                <a:solidFill>
                  <a:schemeClr val="tx1"/>
                </a:solidFill>
              </a:rPr>
              <a:t>要带动人类的进步</a:t>
            </a:r>
            <a:endParaRPr lang="en-US" altLang="zh-CN" sz="1400" dirty="0">
              <a:solidFill>
                <a:schemeClr val="tx1"/>
              </a:solidFill>
            </a:endParaRPr>
          </a:p>
        </p:txBody>
      </p:sp>
      <p:sp>
        <p:nvSpPr>
          <p:cNvPr id="10" name="TextBox 5"/>
          <p:cNvSpPr txBox="1"/>
          <p:nvPr/>
        </p:nvSpPr>
        <p:spPr>
          <a:xfrm>
            <a:off x="8259537" y="3372838"/>
            <a:ext cx="2427644" cy="461665"/>
          </a:xfrm>
          <a:prstGeom prst="rect">
            <a:avLst/>
          </a:prstGeom>
          <a:noFill/>
        </p:spPr>
        <p:txBody>
          <a:bodyPr wrap="square" lIns="0" tIns="0" rIns="0" bIns="0" rtlCol="0">
            <a:spAutoFit/>
          </a:bodyPr>
          <a:lstStyle>
            <a:defPPr>
              <a:defRPr lang="zh-CN"/>
            </a:defPPr>
            <a:lvl1pPr>
              <a:lnSpc>
                <a:spcPts val="1800"/>
              </a:lnSpc>
              <a:defRPr sz="1600" b="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sz="1400" dirty="0">
                <a:solidFill>
                  <a:schemeClr val="tx1"/>
                </a:solidFill>
              </a:rPr>
              <a:t>发展</a:t>
            </a:r>
            <a:r>
              <a:rPr lang="zh-CN" altLang="en-US" sz="1400" dirty="0" smtClean="0">
                <a:solidFill>
                  <a:schemeClr val="tx1"/>
                </a:solidFill>
              </a:rPr>
              <a:t>员工  成就</a:t>
            </a:r>
            <a:r>
              <a:rPr lang="zh-CN" altLang="en-US" sz="1400" dirty="0">
                <a:solidFill>
                  <a:schemeClr val="tx1"/>
                </a:solidFill>
              </a:rPr>
              <a:t>客户</a:t>
            </a:r>
            <a:endParaRPr lang="en-US" altLang="zh-CN" sz="1400" dirty="0">
              <a:solidFill>
                <a:schemeClr val="tx1"/>
              </a:solidFill>
            </a:endParaRPr>
          </a:p>
          <a:p>
            <a:r>
              <a:rPr lang="zh-CN" altLang="en-US" sz="1400" dirty="0">
                <a:solidFill>
                  <a:schemeClr val="tx1"/>
                </a:solidFill>
              </a:rPr>
              <a:t>回报</a:t>
            </a:r>
            <a:r>
              <a:rPr lang="zh-CN" altLang="en-US" sz="1400" dirty="0" smtClean="0">
                <a:solidFill>
                  <a:schemeClr val="tx1"/>
                </a:solidFill>
              </a:rPr>
              <a:t>股东  强大</a:t>
            </a:r>
            <a:r>
              <a:rPr lang="zh-CN" altLang="en-US" sz="1400" dirty="0">
                <a:solidFill>
                  <a:schemeClr val="tx1"/>
                </a:solidFill>
              </a:rPr>
              <a:t>国家</a:t>
            </a:r>
            <a:endParaRPr lang="en-US" altLang="zh-CN" sz="1400" dirty="0">
              <a:solidFill>
                <a:schemeClr val="tx1"/>
              </a:solidFill>
            </a:endParaRPr>
          </a:p>
        </p:txBody>
      </p:sp>
      <p:sp>
        <p:nvSpPr>
          <p:cNvPr id="11" name="TextBox 6"/>
          <p:cNvSpPr txBox="1"/>
          <p:nvPr/>
        </p:nvSpPr>
        <p:spPr>
          <a:xfrm>
            <a:off x="8259537" y="4457014"/>
            <a:ext cx="2427644" cy="215828"/>
          </a:xfrm>
          <a:prstGeom prst="rect">
            <a:avLst/>
          </a:prstGeom>
          <a:noFill/>
        </p:spPr>
        <p:txBody>
          <a:bodyPr wrap="square" lIns="0" tIns="0" rIns="0" bIns="0" rtlCol="0">
            <a:spAutoFit/>
          </a:bodyPr>
          <a:lstStyle>
            <a:defPPr>
              <a:defRPr lang="zh-CN"/>
            </a:defPPr>
            <a:lvl1pPr>
              <a:lnSpc>
                <a:spcPts val="1800"/>
              </a:lnSpc>
              <a:defRPr sz="1400" b="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dirty="0">
                <a:solidFill>
                  <a:schemeClr val="tx1"/>
                </a:solidFill>
              </a:rPr>
              <a:t>合作共</a:t>
            </a:r>
            <a:r>
              <a:rPr lang="zh-CN" altLang="en-US" dirty="0" smtClean="0">
                <a:solidFill>
                  <a:schemeClr val="tx1"/>
                </a:solidFill>
              </a:rPr>
              <a:t>赢  务实</a:t>
            </a:r>
            <a:r>
              <a:rPr lang="zh-CN" altLang="en-US" dirty="0">
                <a:solidFill>
                  <a:schemeClr val="tx1"/>
                </a:solidFill>
              </a:rPr>
              <a:t>创新</a:t>
            </a:r>
            <a:endParaRPr lang="en-US" altLang="zh-CN" dirty="0">
              <a:solidFill>
                <a:schemeClr val="tx1"/>
              </a:solidFill>
            </a:endParaRPr>
          </a:p>
        </p:txBody>
      </p:sp>
      <p:sp>
        <p:nvSpPr>
          <p:cNvPr id="12" name="Oval 13"/>
          <p:cNvSpPr>
            <a:spLocks noChangeArrowheads="1"/>
          </p:cNvSpPr>
          <p:nvPr/>
        </p:nvSpPr>
        <p:spPr bwMode="auto">
          <a:xfrm>
            <a:off x="7265719" y="2263831"/>
            <a:ext cx="757166" cy="757162"/>
          </a:xfrm>
          <a:prstGeom prst="ellipse">
            <a:avLst/>
          </a:prstGeom>
          <a:solidFill>
            <a:srgbClr val="E95283"/>
          </a:solidFill>
          <a:ln w="19050">
            <a:noFill/>
          </a:ln>
        </p:spPr>
        <p:txBody>
          <a:bodyPr vert="horz" wrap="square" lIns="0" tIns="0" rIns="0" bIns="0" numCol="1" anchor="t" anchorCtr="0" compatLnSpc="1"/>
          <a:lstStyle/>
          <a:p>
            <a:pPr algn="ctr"/>
            <a:r>
              <a:rPr lang="zh-CN" altLang="en-US" sz="1700" b="1" dirty="0" smtClean="0">
                <a:solidFill>
                  <a:schemeClr val="bg1"/>
                </a:solidFill>
                <a:latin typeface="微软雅黑" panose="020B0503020204020204" pitchFamily="34" charset="-122"/>
                <a:ea typeface="微软雅黑" panose="020B0503020204020204" pitchFamily="34" charset="-122"/>
              </a:rPr>
              <a:t>企业使命</a:t>
            </a:r>
            <a:endParaRPr lang="en-US" altLang="zh-CN" sz="1700" b="1" dirty="0" smtClean="0">
              <a:solidFill>
                <a:schemeClr val="bg1"/>
              </a:solidFill>
              <a:latin typeface="微软雅黑" panose="020B0503020204020204" pitchFamily="34" charset="-122"/>
              <a:ea typeface="微软雅黑" panose="020B0503020204020204" pitchFamily="34" charset="-122"/>
            </a:endParaRPr>
          </a:p>
        </p:txBody>
      </p:sp>
      <p:sp>
        <p:nvSpPr>
          <p:cNvPr id="13" name="Oval 13"/>
          <p:cNvSpPr>
            <a:spLocks noChangeArrowheads="1"/>
          </p:cNvSpPr>
          <p:nvPr/>
        </p:nvSpPr>
        <p:spPr bwMode="auto">
          <a:xfrm>
            <a:off x="7265719" y="3225089"/>
            <a:ext cx="757166" cy="757162"/>
          </a:xfrm>
          <a:prstGeom prst="ellipse">
            <a:avLst/>
          </a:prstGeom>
          <a:solidFill>
            <a:srgbClr val="E95283"/>
          </a:solidFill>
          <a:ln w="19050">
            <a:noFill/>
          </a:ln>
        </p:spPr>
        <p:txBody>
          <a:bodyPr vert="horz" wrap="square" lIns="0" tIns="0" rIns="0" bIns="0" numCol="1" anchor="t" anchorCtr="0" compatLnSpc="1"/>
          <a:lstStyle/>
          <a:p>
            <a:pPr algn="ctr"/>
            <a:r>
              <a:rPr lang="zh-CN" altLang="en-US" sz="1700" b="1" dirty="0" smtClean="0">
                <a:solidFill>
                  <a:schemeClr val="bg1"/>
                </a:solidFill>
                <a:latin typeface="微软雅黑" panose="020B0503020204020204" pitchFamily="34" charset="-122"/>
                <a:ea typeface="微软雅黑" panose="020B0503020204020204" pitchFamily="34" charset="-122"/>
              </a:rPr>
              <a:t>企业宗旨</a:t>
            </a:r>
            <a:endParaRPr lang="en-US" altLang="zh-CN" sz="1700" b="1" dirty="0" smtClean="0">
              <a:solidFill>
                <a:schemeClr val="bg1"/>
              </a:solidFill>
              <a:latin typeface="微软雅黑" panose="020B0503020204020204" pitchFamily="34" charset="-122"/>
              <a:ea typeface="微软雅黑" panose="020B0503020204020204" pitchFamily="34" charset="-122"/>
            </a:endParaRPr>
          </a:p>
        </p:txBody>
      </p:sp>
      <p:sp>
        <p:nvSpPr>
          <p:cNvPr id="14" name="Oval 13"/>
          <p:cNvSpPr>
            <a:spLocks noChangeArrowheads="1"/>
          </p:cNvSpPr>
          <p:nvPr/>
        </p:nvSpPr>
        <p:spPr bwMode="auto">
          <a:xfrm>
            <a:off x="7265719" y="4186347"/>
            <a:ext cx="757166" cy="757162"/>
          </a:xfrm>
          <a:prstGeom prst="ellipse">
            <a:avLst/>
          </a:prstGeom>
          <a:solidFill>
            <a:srgbClr val="E95283"/>
          </a:solidFill>
          <a:ln w="19050">
            <a:noFill/>
          </a:ln>
        </p:spPr>
        <p:txBody>
          <a:bodyPr vert="horz" wrap="square" lIns="0" tIns="0" rIns="0" bIns="0" numCol="1" anchor="t" anchorCtr="0" compatLnSpc="1"/>
          <a:lstStyle/>
          <a:p>
            <a:pPr algn="ctr"/>
            <a:r>
              <a:rPr lang="zh-CN" altLang="en-US" sz="1700" b="1" dirty="0" smtClean="0">
                <a:solidFill>
                  <a:schemeClr val="bg1"/>
                </a:solidFill>
                <a:latin typeface="微软雅黑" panose="020B0503020204020204" pitchFamily="34" charset="-122"/>
                <a:ea typeface="微软雅黑" panose="020B0503020204020204" pitchFamily="34" charset="-122"/>
              </a:rPr>
              <a:t>核心价值</a:t>
            </a:r>
            <a:endParaRPr lang="en-US" altLang="zh-CN" sz="1700" b="1" dirty="0" smtClean="0">
              <a:solidFill>
                <a:schemeClr val="bg1"/>
              </a:solidFill>
              <a:latin typeface="微软雅黑" panose="020B0503020204020204" pitchFamily="34" charset="-122"/>
              <a:ea typeface="微软雅黑" panose="020B0503020204020204" pitchFamily="34" charset="-122"/>
            </a:endParaRPr>
          </a:p>
        </p:txBody>
      </p:sp>
      <p:sp>
        <p:nvSpPr>
          <p:cNvPr id="15" name="Oval 13"/>
          <p:cNvSpPr>
            <a:spLocks noChangeArrowheads="1"/>
          </p:cNvSpPr>
          <p:nvPr/>
        </p:nvSpPr>
        <p:spPr bwMode="auto">
          <a:xfrm>
            <a:off x="7265719" y="5147604"/>
            <a:ext cx="757166" cy="757162"/>
          </a:xfrm>
          <a:prstGeom prst="ellipse">
            <a:avLst/>
          </a:prstGeom>
          <a:solidFill>
            <a:srgbClr val="E95283"/>
          </a:solidFill>
          <a:ln w="19050">
            <a:noFill/>
          </a:ln>
        </p:spPr>
        <p:txBody>
          <a:bodyPr vert="horz" wrap="square" lIns="0" tIns="0" rIns="0" bIns="0" numCol="1" anchor="t" anchorCtr="0" compatLnSpc="1"/>
          <a:lstStyle/>
          <a:p>
            <a:pPr algn="ctr"/>
            <a:r>
              <a:rPr lang="zh-CN" altLang="en-US" sz="1700" b="1" dirty="0" smtClean="0">
                <a:solidFill>
                  <a:schemeClr val="bg1"/>
                </a:solidFill>
                <a:latin typeface="微软雅黑" panose="020B0503020204020204" pitchFamily="34" charset="-122"/>
                <a:ea typeface="微软雅黑" panose="020B0503020204020204" pitchFamily="34" charset="-122"/>
              </a:rPr>
              <a:t>经营理念</a:t>
            </a:r>
            <a:endParaRPr lang="en-US" altLang="zh-CN" sz="1700" b="1" dirty="0" smtClean="0">
              <a:solidFill>
                <a:schemeClr val="bg1"/>
              </a:solidFill>
              <a:latin typeface="微软雅黑" panose="020B0503020204020204" pitchFamily="34" charset="-122"/>
              <a:ea typeface="微软雅黑" panose="020B0503020204020204" pitchFamily="34" charset="-122"/>
            </a:endParaRPr>
          </a:p>
        </p:txBody>
      </p:sp>
      <p:sp>
        <p:nvSpPr>
          <p:cNvPr id="16" name="TextBox 30"/>
          <p:cNvSpPr txBox="1"/>
          <p:nvPr/>
        </p:nvSpPr>
        <p:spPr>
          <a:xfrm>
            <a:off x="8259537" y="5418271"/>
            <a:ext cx="2427644" cy="215828"/>
          </a:xfrm>
          <a:prstGeom prst="rect">
            <a:avLst/>
          </a:prstGeom>
          <a:noFill/>
        </p:spPr>
        <p:txBody>
          <a:bodyPr wrap="square" lIns="0" tIns="0" rIns="0" bIns="0" rtlCol="0">
            <a:spAutoFit/>
          </a:bodyPr>
          <a:lstStyle>
            <a:defPPr>
              <a:defRPr lang="zh-CN"/>
            </a:defPPr>
            <a:lvl1pPr>
              <a:lnSpc>
                <a:spcPts val="1800"/>
              </a:lnSpc>
              <a:defRPr sz="1400" b="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dirty="0" smtClean="0">
                <a:solidFill>
                  <a:schemeClr val="tx1"/>
                </a:solidFill>
              </a:rPr>
              <a:t>诚信  务实  敬业  创新</a:t>
            </a:r>
            <a:endParaRPr lang="en-US" altLang="zh-CN" dirty="0">
              <a:solidFill>
                <a:schemeClr val="tx1"/>
              </a:solidFill>
            </a:endParaRPr>
          </a:p>
        </p:txBody>
      </p:sp>
    </p:spTree>
  </p:cSld>
  <p:clrMapOvr>
    <a:masterClrMapping/>
  </p:clrMapOvr>
  <mc:AlternateContent xmlns:mc="http://schemas.openxmlformats.org/markup-compatibility/2006" xmlns:p14="http://schemas.microsoft.com/office/powerpoint/2010/main">
    <mc:Choice Requires="p14">
      <p:transition spd="slow" p14:dur="3400" advClick="0" advTm="0">
        <p14:revea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left)">
                                      <p:cBhvr>
                                        <p:cTn id="7" dur="500"/>
                                        <p:tgtEl>
                                          <p:spTgt spid="2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wipe(left)">
                                      <p:cBhvr>
                                        <p:cTn id="11" dur="500"/>
                                        <p:tgtEl>
                                          <p:spTgt spid="17"/>
                                        </p:tgtEl>
                                      </p:cBhvr>
                                    </p:animEffect>
                                  </p:childTnLst>
                                </p:cTn>
                              </p:par>
                              <p:par>
                                <p:cTn id="12" presetID="22" presetClass="entr" presetSubtype="4" fill="hold" nodeType="with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wipe(down)">
                                      <p:cBhvr>
                                        <p:cTn id="14" dur="500"/>
                                        <p:tgtEl>
                                          <p:spTgt spid="6"/>
                                        </p:tgtEl>
                                      </p:cBhvr>
                                    </p:animEffect>
                                  </p:childTnLst>
                                </p:cTn>
                              </p:par>
                            </p:childTnLst>
                          </p:cTn>
                        </p:par>
                        <p:par>
                          <p:cTn id="15" fill="hold">
                            <p:stCondLst>
                              <p:cond delay="1000"/>
                            </p:stCondLst>
                            <p:childTnLst>
                              <p:par>
                                <p:cTn id="16" presetID="2" presetClass="entr" presetSubtype="2" fill="hold" grpId="0" nodeType="afterEffect">
                                  <p:stCondLst>
                                    <p:cond delay="0"/>
                                  </p:stCondLst>
                                  <p:childTnLst>
                                    <p:set>
                                      <p:cBhvr>
                                        <p:cTn id="17" dur="1" fill="hold">
                                          <p:stCondLst>
                                            <p:cond delay="0"/>
                                          </p:stCondLst>
                                        </p:cTn>
                                        <p:tgtEl>
                                          <p:spTgt spid="7"/>
                                        </p:tgtEl>
                                        <p:attrNameLst>
                                          <p:attrName>style.visibility</p:attrName>
                                        </p:attrNameLst>
                                      </p:cBhvr>
                                      <p:to>
                                        <p:strVal val="visible"/>
                                      </p:to>
                                    </p:set>
                                    <p:anim calcmode="lin" valueType="num">
                                      <p:cBhvr additive="base">
                                        <p:cTn id="18" dur="300" fill="hold"/>
                                        <p:tgtEl>
                                          <p:spTgt spid="7"/>
                                        </p:tgtEl>
                                        <p:attrNameLst>
                                          <p:attrName>ppt_x</p:attrName>
                                        </p:attrNameLst>
                                      </p:cBhvr>
                                      <p:tavLst>
                                        <p:tav tm="0">
                                          <p:val>
                                            <p:strVal val="1+#ppt_w/2"/>
                                          </p:val>
                                        </p:tav>
                                        <p:tav tm="100000">
                                          <p:val>
                                            <p:strVal val="#ppt_x"/>
                                          </p:val>
                                        </p:tav>
                                      </p:tavLst>
                                    </p:anim>
                                    <p:anim calcmode="lin" valueType="num">
                                      <p:cBhvr additive="base">
                                        <p:cTn id="19" dur="300" fill="hold"/>
                                        <p:tgtEl>
                                          <p:spTgt spid="7"/>
                                        </p:tgtEl>
                                        <p:attrNameLst>
                                          <p:attrName>ppt_y</p:attrName>
                                        </p:attrNameLst>
                                      </p:cBhvr>
                                      <p:tavLst>
                                        <p:tav tm="0">
                                          <p:val>
                                            <p:strVal val="#ppt_y"/>
                                          </p:val>
                                        </p:tav>
                                        <p:tav tm="100000">
                                          <p:val>
                                            <p:strVal val="#ppt_y"/>
                                          </p:val>
                                        </p:tav>
                                      </p:tavLst>
                                    </p:anim>
                                  </p:childTnLst>
                                </p:cTn>
                              </p:par>
                            </p:childTnLst>
                          </p:cTn>
                        </p:par>
                        <p:par>
                          <p:cTn id="20" fill="hold">
                            <p:stCondLst>
                              <p:cond delay="1500"/>
                            </p:stCondLst>
                            <p:childTnLst>
                              <p:par>
                                <p:cTn id="21" presetID="2" presetClass="entr" presetSubtype="2" fill="hold" grpId="0" nodeType="after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additive="base">
                                        <p:cTn id="23" dur="300" fill="hold"/>
                                        <p:tgtEl>
                                          <p:spTgt spid="8"/>
                                        </p:tgtEl>
                                        <p:attrNameLst>
                                          <p:attrName>ppt_x</p:attrName>
                                        </p:attrNameLst>
                                      </p:cBhvr>
                                      <p:tavLst>
                                        <p:tav tm="0">
                                          <p:val>
                                            <p:strVal val="1+#ppt_w/2"/>
                                          </p:val>
                                        </p:tav>
                                        <p:tav tm="100000">
                                          <p:val>
                                            <p:strVal val="#ppt_x"/>
                                          </p:val>
                                        </p:tav>
                                      </p:tavLst>
                                    </p:anim>
                                    <p:anim calcmode="lin" valueType="num">
                                      <p:cBhvr additive="base">
                                        <p:cTn id="24" dur="300" fill="hold"/>
                                        <p:tgtEl>
                                          <p:spTgt spid="8"/>
                                        </p:tgtEl>
                                        <p:attrNameLst>
                                          <p:attrName>ppt_y</p:attrName>
                                        </p:attrNameLst>
                                      </p:cBhvr>
                                      <p:tavLst>
                                        <p:tav tm="0">
                                          <p:val>
                                            <p:strVal val="#ppt_y"/>
                                          </p:val>
                                        </p:tav>
                                        <p:tav tm="100000">
                                          <p:val>
                                            <p:strVal val="#ppt_y"/>
                                          </p:val>
                                        </p:tav>
                                      </p:tavLst>
                                    </p:anim>
                                  </p:childTnLst>
                                </p:cTn>
                              </p:par>
                            </p:childTnLst>
                          </p:cTn>
                        </p:par>
                        <p:par>
                          <p:cTn id="25" fill="hold">
                            <p:stCondLst>
                              <p:cond delay="2000"/>
                            </p:stCondLst>
                            <p:childTnLst>
                              <p:par>
                                <p:cTn id="26" presetID="53" presetClass="entr" presetSubtype="16" fill="hold" grpId="0" nodeType="afterEffect">
                                  <p:stCondLst>
                                    <p:cond delay="0"/>
                                  </p:stCondLst>
                                  <p:childTnLst>
                                    <p:set>
                                      <p:cBhvr>
                                        <p:cTn id="27" dur="1" fill="hold">
                                          <p:stCondLst>
                                            <p:cond delay="0"/>
                                          </p:stCondLst>
                                        </p:cTn>
                                        <p:tgtEl>
                                          <p:spTgt spid="12"/>
                                        </p:tgtEl>
                                        <p:attrNameLst>
                                          <p:attrName>style.visibility</p:attrName>
                                        </p:attrNameLst>
                                      </p:cBhvr>
                                      <p:to>
                                        <p:strVal val="visible"/>
                                      </p:to>
                                    </p:set>
                                    <p:anim calcmode="lin" valueType="num">
                                      <p:cBhvr>
                                        <p:cTn id="28" dur="500" fill="hold"/>
                                        <p:tgtEl>
                                          <p:spTgt spid="12"/>
                                        </p:tgtEl>
                                        <p:attrNameLst>
                                          <p:attrName>ppt_w</p:attrName>
                                        </p:attrNameLst>
                                      </p:cBhvr>
                                      <p:tavLst>
                                        <p:tav tm="0">
                                          <p:val>
                                            <p:fltVal val="0"/>
                                          </p:val>
                                        </p:tav>
                                        <p:tav tm="100000">
                                          <p:val>
                                            <p:strVal val="#ppt_w"/>
                                          </p:val>
                                        </p:tav>
                                      </p:tavLst>
                                    </p:anim>
                                    <p:anim calcmode="lin" valueType="num">
                                      <p:cBhvr>
                                        <p:cTn id="29" dur="500" fill="hold"/>
                                        <p:tgtEl>
                                          <p:spTgt spid="12"/>
                                        </p:tgtEl>
                                        <p:attrNameLst>
                                          <p:attrName>ppt_h</p:attrName>
                                        </p:attrNameLst>
                                      </p:cBhvr>
                                      <p:tavLst>
                                        <p:tav tm="0">
                                          <p:val>
                                            <p:fltVal val="0"/>
                                          </p:val>
                                        </p:tav>
                                        <p:tav tm="100000">
                                          <p:val>
                                            <p:strVal val="#ppt_h"/>
                                          </p:val>
                                        </p:tav>
                                      </p:tavLst>
                                    </p:anim>
                                    <p:animEffect transition="in" filter="fade">
                                      <p:cBhvr>
                                        <p:cTn id="30" dur="500"/>
                                        <p:tgtEl>
                                          <p:spTgt spid="12"/>
                                        </p:tgtEl>
                                      </p:cBhvr>
                                    </p:animEffect>
                                  </p:childTnLst>
                                </p:cTn>
                              </p:par>
                              <p:par>
                                <p:cTn id="31" presetID="53" presetClass="entr" presetSubtype="16" fill="hold" grpId="0" nodeType="withEffect">
                                  <p:stCondLst>
                                    <p:cond delay="300"/>
                                  </p:stCondLst>
                                  <p:childTnLst>
                                    <p:set>
                                      <p:cBhvr>
                                        <p:cTn id="32" dur="1" fill="hold">
                                          <p:stCondLst>
                                            <p:cond delay="0"/>
                                          </p:stCondLst>
                                        </p:cTn>
                                        <p:tgtEl>
                                          <p:spTgt spid="13"/>
                                        </p:tgtEl>
                                        <p:attrNameLst>
                                          <p:attrName>style.visibility</p:attrName>
                                        </p:attrNameLst>
                                      </p:cBhvr>
                                      <p:to>
                                        <p:strVal val="visible"/>
                                      </p:to>
                                    </p:set>
                                    <p:anim calcmode="lin" valueType="num">
                                      <p:cBhvr>
                                        <p:cTn id="33" dur="500" fill="hold"/>
                                        <p:tgtEl>
                                          <p:spTgt spid="13"/>
                                        </p:tgtEl>
                                        <p:attrNameLst>
                                          <p:attrName>ppt_w</p:attrName>
                                        </p:attrNameLst>
                                      </p:cBhvr>
                                      <p:tavLst>
                                        <p:tav tm="0">
                                          <p:val>
                                            <p:fltVal val="0"/>
                                          </p:val>
                                        </p:tav>
                                        <p:tav tm="100000">
                                          <p:val>
                                            <p:strVal val="#ppt_w"/>
                                          </p:val>
                                        </p:tav>
                                      </p:tavLst>
                                    </p:anim>
                                    <p:anim calcmode="lin" valueType="num">
                                      <p:cBhvr>
                                        <p:cTn id="34" dur="500" fill="hold"/>
                                        <p:tgtEl>
                                          <p:spTgt spid="13"/>
                                        </p:tgtEl>
                                        <p:attrNameLst>
                                          <p:attrName>ppt_h</p:attrName>
                                        </p:attrNameLst>
                                      </p:cBhvr>
                                      <p:tavLst>
                                        <p:tav tm="0">
                                          <p:val>
                                            <p:fltVal val="0"/>
                                          </p:val>
                                        </p:tav>
                                        <p:tav tm="100000">
                                          <p:val>
                                            <p:strVal val="#ppt_h"/>
                                          </p:val>
                                        </p:tav>
                                      </p:tavLst>
                                    </p:anim>
                                    <p:animEffect transition="in" filter="fade">
                                      <p:cBhvr>
                                        <p:cTn id="35" dur="500"/>
                                        <p:tgtEl>
                                          <p:spTgt spid="13"/>
                                        </p:tgtEl>
                                      </p:cBhvr>
                                    </p:animEffect>
                                  </p:childTnLst>
                                </p:cTn>
                              </p:par>
                              <p:par>
                                <p:cTn id="36" presetID="53" presetClass="entr" presetSubtype="16" fill="hold" grpId="0" nodeType="withEffect">
                                  <p:stCondLst>
                                    <p:cond delay="600"/>
                                  </p:stCondLst>
                                  <p:childTnLst>
                                    <p:set>
                                      <p:cBhvr>
                                        <p:cTn id="37" dur="1" fill="hold">
                                          <p:stCondLst>
                                            <p:cond delay="0"/>
                                          </p:stCondLst>
                                        </p:cTn>
                                        <p:tgtEl>
                                          <p:spTgt spid="14"/>
                                        </p:tgtEl>
                                        <p:attrNameLst>
                                          <p:attrName>style.visibility</p:attrName>
                                        </p:attrNameLst>
                                      </p:cBhvr>
                                      <p:to>
                                        <p:strVal val="visible"/>
                                      </p:to>
                                    </p:set>
                                    <p:anim calcmode="lin" valueType="num">
                                      <p:cBhvr>
                                        <p:cTn id="38" dur="500" fill="hold"/>
                                        <p:tgtEl>
                                          <p:spTgt spid="14"/>
                                        </p:tgtEl>
                                        <p:attrNameLst>
                                          <p:attrName>ppt_w</p:attrName>
                                        </p:attrNameLst>
                                      </p:cBhvr>
                                      <p:tavLst>
                                        <p:tav tm="0">
                                          <p:val>
                                            <p:fltVal val="0"/>
                                          </p:val>
                                        </p:tav>
                                        <p:tav tm="100000">
                                          <p:val>
                                            <p:strVal val="#ppt_w"/>
                                          </p:val>
                                        </p:tav>
                                      </p:tavLst>
                                    </p:anim>
                                    <p:anim calcmode="lin" valueType="num">
                                      <p:cBhvr>
                                        <p:cTn id="39" dur="500" fill="hold"/>
                                        <p:tgtEl>
                                          <p:spTgt spid="14"/>
                                        </p:tgtEl>
                                        <p:attrNameLst>
                                          <p:attrName>ppt_h</p:attrName>
                                        </p:attrNameLst>
                                      </p:cBhvr>
                                      <p:tavLst>
                                        <p:tav tm="0">
                                          <p:val>
                                            <p:fltVal val="0"/>
                                          </p:val>
                                        </p:tav>
                                        <p:tav tm="100000">
                                          <p:val>
                                            <p:strVal val="#ppt_h"/>
                                          </p:val>
                                        </p:tav>
                                      </p:tavLst>
                                    </p:anim>
                                    <p:animEffect transition="in" filter="fade">
                                      <p:cBhvr>
                                        <p:cTn id="40" dur="500"/>
                                        <p:tgtEl>
                                          <p:spTgt spid="14"/>
                                        </p:tgtEl>
                                      </p:cBhvr>
                                    </p:animEffect>
                                  </p:childTnLst>
                                </p:cTn>
                              </p:par>
                              <p:par>
                                <p:cTn id="41" presetID="53" presetClass="entr" presetSubtype="16" fill="hold" grpId="0" nodeType="withEffect">
                                  <p:stCondLst>
                                    <p:cond delay="900"/>
                                  </p:stCondLst>
                                  <p:childTnLst>
                                    <p:set>
                                      <p:cBhvr>
                                        <p:cTn id="42" dur="1" fill="hold">
                                          <p:stCondLst>
                                            <p:cond delay="0"/>
                                          </p:stCondLst>
                                        </p:cTn>
                                        <p:tgtEl>
                                          <p:spTgt spid="15"/>
                                        </p:tgtEl>
                                        <p:attrNameLst>
                                          <p:attrName>style.visibility</p:attrName>
                                        </p:attrNameLst>
                                      </p:cBhvr>
                                      <p:to>
                                        <p:strVal val="visible"/>
                                      </p:to>
                                    </p:set>
                                    <p:anim calcmode="lin" valueType="num">
                                      <p:cBhvr>
                                        <p:cTn id="43" dur="500" fill="hold"/>
                                        <p:tgtEl>
                                          <p:spTgt spid="15"/>
                                        </p:tgtEl>
                                        <p:attrNameLst>
                                          <p:attrName>ppt_w</p:attrName>
                                        </p:attrNameLst>
                                      </p:cBhvr>
                                      <p:tavLst>
                                        <p:tav tm="0">
                                          <p:val>
                                            <p:fltVal val="0"/>
                                          </p:val>
                                        </p:tav>
                                        <p:tav tm="100000">
                                          <p:val>
                                            <p:strVal val="#ppt_w"/>
                                          </p:val>
                                        </p:tav>
                                      </p:tavLst>
                                    </p:anim>
                                    <p:anim calcmode="lin" valueType="num">
                                      <p:cBhvr>
                                        <p:cTn id="44" dur="500" fill="hold"/>
                                        <p:tgtEl>
                                          <p:spTgt spid="15"/>
                                        </p:tgtEl>
                                        <p:attrNameLst>
                                          <p:attrName>ppt_h</p:attrName>
                                        </p:attrNameLst>
                                      </p:cBhvr>
                                      <p:tavLst>
                                        <p:tav tm="0">
                                          <p:val>
                                            <p:fltVal val="0"/>
                                          </p:val>
                                        </p:tav>
                                        <p:tav tm="100000">
                                          <p:val>
                                            <p:strVal val="#ppt_h"/>
                                          </p:val>
                                        </p:tav>
                                      </p:tavLst>
                                    </p:anim>
                                    <p:animEffect transition="in" filter="fade">
                                      <p:cBhvr>
                                        <p:cTn id="45" dur="500"/>
                                        <p:tgtEl>
                                          <p:spTgt spid="15"/>
                                        </p:tgtEl>
                                      </p:cBhvr>
                                    </p:animEffect>
                                  </p:childTnLst>
                                </p:cTn>
                              </p:par>
                            </p:childTnLst>
                          </p:cTn>
                        </p:par>
                        <p:par>
                          <p:cTn id="46" fill="hold">
                            <p:stCondLst>
                              <p:cond delay="2500"/>
                            </p:stCondLst>
                            <p:childTnLst>
                              <p:par>
                                <p:cTn id="47" presetID="2" presetClass="entr" presetSubtype="2" fill="hold" grpId="0" nodeType="afterEffect">
                                  <p:stCondLst>
                                    <p:cond delay="0"/>
                                  </p:stCondLst>
                                  <p:childTnLst>
                                    <p:set>
                                      <p:cBhvr>
                                        <p:cTn id="48" dur="1" fill="hold">
                                          <p:stCondLst>
                                            <p:cond delay="0"/>
                                          </p:stCondLst>
                                        </p:cTn>
                                        <p:tgtEl>
                                          <p:spTgt spid="9"/>
                                        </p:tgtEl>
                                        <p:attrNameLst>
                                          <p:attrName>style.visibility</p:attrName>
                                        </p:attrNameLst>
                                      </p:cBhvr>
                                      <p:to>
                                        <p:strVal val="visible"/>
                                      </p:to>
                                    </p:set>
                                    <p:anim calcmode="lin" valueType="num">
                                      <p:cBhvr additive="base">
                                        <p:cTn id="49" dur="500" fill="hold"/>
                                        <p:tgtEl>
                                          <p:spTgt spid="9"/>
                                        </p:tgtEl>
                                        <p:attrNameLst>
                                          <p:attrName>ppt_x</p:attrName>
                                        </p:attrNameLst>
                                      </p:cBhvr>
                                      <p:tavLst>
                                        <p:tav tm="0">
                                          <p:val>
                                            <p:strVal val="1+#ppt_w/2"/>
                                          </p:val>
                                        </p:tav>
                                        <p:tav tm="100000">
                                          <p:val>
                                            <p:strVal val="#ppt_x"/>
                                          </p:val>
                                        </p:tav>
                                      </p:tavLst>
                                    </p:anim>
                                    <p:anim calcmode="lin" valueType="num">
                                      <p:cBhvr additive="base">
                                        <p:cTn id="50" dur="500" fill="hold"/>
                                        <p:tgtEl>
                                          <p:spTgt spid="9"/>
                                        </p:tgtEl>
                                        <p:attrNameLst>
                                          <p:attrName>ppt_y</p:attrName>
                                        </p:attrNameLst>
                                      </p:cBhvr>
                                      <p:tavLst>
                                        <p:tav tm="0">
                                          <p:val>
                                            <p:strVal val="#ppt_y"/>
                                          </p:val>
                                        </p:tav>
                                        <p:tav tm="100000">
                                          <p:val>
                                            <p:strVal val="#ppt_y"/>
                                          </p:val>
                                        </p:tav>
                                      </p:tavLst>
                                    </p:anim>
                                  </p:childTnLst>
                                </p:cTn>
                              </p:par>
                            </p:childTnLst>
                          </p:cTn>
                        </p:par>
                        <p:par>
                          <p:cTn id="51" fill="hold">
                            <p:stCondLst>
                              <p:cond delay="3000"/>
                            </p:stCondLst>
                            <p:childTnLst>
                              <p:par>
                                <p:cTn id="52" presetID="2" presetClass="entr" presetSubtype="2" fill="hold" grpId="0" nodeType="afterEffect">
                                  <p:stCondLst>
                                    <p:cond delay="0"/>
                                  </p:stCondLst>
                                  <p:childTnLst>
                                    <p:set>
                                      <p:cBhvr>
                                        <p:cTn id="53" dur="1" fill="hold">
                                          <p:stCondLst>
                                            <p:cond delay="0"/>
                                          </p:stCondLst>
                                        </p:cTn>
                                        <p:tgtEl>
                                          <p:spTgt spid="10"/>
                                        </p:tgtEl>
                                        <p:attrNameLst>
                                          <p:attrName>style.visibility</p:attrName>
                                        </p:attrNameLst>
                                      </p:cBhvr>
                                      <p:to>
                                        <p:strVal val="visible"/>
                                      </p:to>
                                    </p:set>
                                    <p:anim calcmode="lin" valueType="num">
                                      <p:cBhvr additive="base">
                                        <p:cTn id="54" dur="500" fill="hold"/>
                                        <p:tgtEl>
                                          <p:spTgt spid="10"/>
                                        </p:tgtEl>
                                        <p:attrNameLst>
                                          <p:attrName>ppt_x</p:attrName>
                                        </p:attrNameLst>
                                      </p:cBhvr>
                                      <p:tavLst>
                                        <p:tav tm="0">
                                          <p:val>
                                            <p:strVal val="1+#ppt_w/2"/>
                                          </p:val>
                                        </p:tav>
                                        <p:tav tm="100000">
                                          <p:val>
                                            <p:strVal val="#ppt_x"/>
                                          </p:val>
                                        </p:tav>
                                      </p:tavLst>
                                    </p:anim>
                                    <p:anim calcmode="lin" valueType="num">
                                      <p:cBhvr additive="base">
                                        <p:cTn id="55" dur="500" fill="hold"/>
                                        <p:tgtEl>
                                          <p:spTgt spid="10"/>
                                        </p:tgtEl>
                                        <p:attrNameLst>
                                          <p:attrName>ppt_y</p:attrName>
                                        </p:attrNameLst>
                                      </p:cBhvr>
                                      <p:tavLst>
                                        <p:tav tm="0">
                                          <p:val>
                                            <p:strVal val="#ppt_y"/>
                                          </p:val>
                                        </p:tav>
                                        <p:tav tm="100000">
                                          <p:val>
                                            <p:strVal val="#ppt_y"/>
                                          </p:val>
                                        </p:tav>
                                      </p:tavLst>
                                    </p:anim>
                                  </p:childTnLst>
                                </p:cTn>
                              </p:par>
                            </p:childTnLst>
                          </p:cTn>
                        </p:par>
                        <p:par>
                          <p:cTn id="56" fill="hold">
                            <p:stCondLst>
                              <p:cond delay="3500"/>
                            </p:stCondLst>
                            <p:childTnLst>
                              <p:par>
                                <p:cTn id="57" presetID="2" presetClass="entr" presetSubtype="2" fill="hold" grpId="0" nodeType="afterEffect">
                                  <p:stCondLst>
                                    <p:cond delay="0"/>
                                  </p:stCondLst>
                                  <p:childTnLst>
                                    <p:set>
                                      <p:cBhvr>
                                        <p:cTn id="58" dur="1" fill="hold">
                                          <p:stCondLst>
                                            <p:cond delay="0"/>
                                          </p:stCondLst>
                                        </p:cTn>
                                        <p:tgtEl>
                                          <p:spTgt spid="11"/>
                                        </p:tgtEl>
                                        <p:attrNameLst>
                                          <p:attrName>style.visibility</p:attrName>
                                        </p:attrNameLst>
                                      </p:cBhvr>
                                      <p:to>
                                        <p:strVal val="visible"/>
                                      </p:to>
                                    </p:set>
                                    <p:anim calcmode="lin" valueType="num">
                                      <p:cBhvr additive="base">
                                        <p:cTn id="59" dur="500" fill="hold"/>
                                        <p:tgtEl>
                                          <p:spTgt spid="11"/>
                                        </p:tgtEl>
                                        <p:attrNameLst>
                                          <p:attrName>ppt_x</p:attrName>
                                        </p:attrNameLst>
                                      </p:cBhvr>
                                      <p:tavLst>
                                        <p:tav tm="0">
                                          <p:val>
                                            <p:strVal val="1+#ppt_w/2"/>
                                          </p:val>
                                        </p:tav>
                                        <p:tav tm="100000">
                                          <p:val>
                                            <p:strVal val="#ppt_x"/>
                                          </p:val>
                                        </p:tav>
                                      </p:tavLst>
                                    </p:anim>
                                    <p:anim calcmode="lin" valueType="num">
                                      <p:cBhvr additive="base">
                                        <p:cTn id="60" dur="500" fill="hold"/>
                                        <p:tgtEl>
                                          <p:spTgt spid="11"/>
                                        </p:tgtEl>
                                        <p:attrNameLst>
                                          <p:attrName>ppt_y</p:attrName>
                                        </p:attrNameLst>
                                      </p:cBhvr>
                                      <p:tavLst>
                                        <p:tav tm="0">
                                          <p:val>
                                            <p:strVal val="#ppt_y"/>
                                          </p:val>
                                        </p:tav>
                                        <p:tav tm="100000">
                                          <p:val>
                                            <p:strVal val="#ppt_y"/>
                                          </p:val>
                                        </p:tav>
                                      </p:tavLst>
                                    </p:anim>
                                  </p:childTnLst>
                                </p:cTn>
                              </p:par>
                            </p:childTnLst>
                          </p:cTn>
                        </p:par>
                        <p:par>
                          <p:cTn id="61" fill="hold">
                            <p:stCondLst>
                              <p:cond delay="4000"/>
                            </p:stCondLst>
                            <p:childTnLst>
                              <p:par>
                                <p:cTn id="62" presetID="2" presetClass="entr" presetSubtype="2" fill="hold" grpId="0" nodeType="afterEffect">
                                  <p:stCondLst>
                                    <p:cond delay="0"/>
                                  </p:stCondLst>
                                  <p:childTnLst>
                                    <p:set>
                                      <p:cBhvr>
                                        <p:cTn id="63" dur="1" fill="hold">
                                          <p:stCondLst>
                                            <p:cond delay="0"/>
                                          </p:stCondLst>
                                        </p:cTn>
                                        <p:tgtEl>
                                          <p:spTgt spid="16"/>
                                        </p:tgtEl>
                                        <p:attrNameLst>
                                          <p:attrName>style.visibility</p:attrName>
                                        </p:attrNameLst>
                                      </p:cBhvr>
                                      <p:to>
                                        <p:strVal val="visible"/>
                                      </p:to>
                                    </p:set>
                                    <p:anim calcmode="lin" valueType="num">
                                      <p:cBhvr additive="base">
                                        <p:cTn id="64" dur="500" fill="hold"/>
                                        <p:tgtEl>
                                          <p:spTgt spid="16"/>
                                        </p:tgtEl>
                                        <p:attrNameLst>
                                          <p:attrName>ppt_x</p:attrName>
                                        </p:attrNameLst>
                                      </p:cBhvr>
                                      <p:tavLst>
                                        <p:tav tm="0">
                                          <p:val>
                                            <p:strVal val="1+#ppt_w/2"/>
                                          </p:val>
                                        </p:tav>
                                        <p:tav tm="100000">
                                          <p:val>
                                            <p:strVal val="#ppt_x"/>
                                          </p:val>
                                        </p:tav>
                                      </p:tavLst>
                                    </p:anim>
                                    <p:anim calcmode="lin" valueType="num">
                                      <p:cBhvr additive="base">
                                        <p:cTn id="65" dur="500" fill="hold"/>
                                        <p:tgtEl>
                                          <p:spTgt spid="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P spid="11" grpId="0"/>
      <p:bldP spid="12" grpId="0" animBg="1"/>
      <p:bldP spid="13" grpId="0" animBg="1"/>
      <p:bldP spid="14" grpId="0" animBg="1"/>
      <p:bldP spid="15" grpId="0" animBg="1"/>
      <p:bldP spid="16"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组合 16"/>
          <p:cNvGrpSpPr/>
          <p:nvPr/>
        </p:nvGrpSpPr>
        <p:grpSpPr>
          <a:xfrm>
            <a:off x="530067" y="491923"/>
            <a:ext cx="3821790" cy="635239"/>
            <a:chOff x="-3848339" y="207986"/>
            <a:chExt cx="3792087" cy="630301"/>
          </a:xfrm>
        </p:grpSpPr>
        <p:sp>
          <p:nvSpPr>
            <p:cNvPr id="18" name="Text Box 7"/>
            <p:cNvSpPr txBox="1">
              <a:spLocks noChangeArrowheads="1"/>
            </p:cNvSpPr>
            <p:nvPr/>
          </p:nvSpPr>
          <p:spPr bwMode="auto">
            <a:xfrm>
              <a:off x="-1826418" y="343215"/>
              <a:ext cx="1770166" cy="473706"/>
            </a:xfrm>
            <a:prstGeom prst="rect">
              <a:avLst/>
            </a:prstGeom>
            <a:noFill/>
            <a:ln w="9525">
              <a:noFill/>
              <a:miter lim="800000"/>
            </a:ln>
          </p:spPr>
          <p:txBody>
            <a:bodyPr wrap="none" lIns="46078" tIns="23040" rIns="46078" bIns="23040">
              <a:spAutoFit/>
            </a:bodyPr>
            <a:lstStyle/>
            <a:p>
              <a:pPr defTabSz="1096645"/>
              <a:r>
                <a:rPr lang="en-CA" sz="1400" b="1" spc="604" dirty="0" smtClean="0">
                  <a:solidFill>
                    <a:schemeClr val="bg1">
                      <a:lumMod val="65000"/>
                    </a:schemeClr>
                  </a:solidFill>
                  <a:latin typeface="造字工房悦黑演示版常规体" pitchFamily="50" charset="-122"/>
                  <a:ea typeface="造字工房悦黑演示版常规体" pitchFamily="50" charset="-122"/>
                  <a:cs typeface="Open Sans" panose="020B0606030504020204" pitchFamily="34" charset="0"/>
                </a:rPr>
                <a:t>CORPORATE</a:t>
              </a:r>
              <a:endParaRPr lang="en-US" sz="1400" b="1" spc="604" dirty="0">
                <a:solidFill>
                  <a:schemeClr val="bg1">
                    <a:lumMod val="65000"/>
                  </a:schemeClr>
                </a:solidFill>
                <a:latin typeface="造字工房悦黑演示版常规体" pitchFamily="50" charset="-122"/>
                <a:ea typeface="造字工房悦黑演示版常规体" pitchFamily="50" charset="-122"/>
                <a:cs typeface="Open Sans" panose="020B0606030504020204" pitchFamily="34" charset="0"/>
              </a:endParaRPr>
            </a:p>
            <a:p>
              <a:pPr defTabSz="1096645"/>
              <a:r>
                <a:rPr lang="en-CA" sz="1400" b="1" spc="604" dirty="0" smtClean="0">
                  <a:solidFill>
                    <a:schemeClr val="bg1">
                      <a:lumMod val="65000"/>
                    </a:schemeClr>
                  </a:solidFill>
                  <a:latin typeface="造字工房悦黑演示版常规体" pitchFamily="50" charset="-122"/>
                  <a:ea typeface="造字工房悦黑演示版常规体" pitchFamily="50" charset="-122"/>
                  <a:cs typeface="Open Sans" panose="020B0606030504020204" pitchFamily="34" charset="0"/>
                </a:rPr>
                <a:t>MISSION</a:t>
              </a:r>
            </a:p>
          </p:txBody>
        </p:sp>
        <p:sp>
          <p:nvSpPr>
            <p:cNvPr id="19" name="矩形 18"/>
            <p:cNvSpPr/>
            <p:nvPr/>
          </p:nvSpPr>
          <p:spPr>
            <a:xfrm>
              <a:off x="-3848339" y="207986"/>
              <a:ext cx="1977362" cy="630301"/>
            </a:xfrm>
            <a:prstGeom prst="rect">
              <a:avLst/>
            </a:prstGeom>
          </p:spPr>
          <p:txBody>
            <a:bodyPr wrap="none">
              <a:spAutoFit/>
            </a:bodyPr>
            <a:lstStyle/>
            <a:p>
              <a:pPr algn="ctr" defTabSz="1096645"/>
              <a:r>
                <a:rPr lang="zh-CN" altLang="en-US" sz="3530" b="1" dirty="0" smtClean="0">
                  <a:latin typeface="微软雅黑" panose="020B0503020204020204" pitchFamily="34" charset="-122"/>
                  <a:ea typeface="微软雅黑" panose="020B0503020204020204" pitchFamily="34" charset="-122"/>
                  <a:cs typeface="Open Sans" panose="020B0606030504020204" pitchFamily="34" charset="0"/>
                </a:rPr>
                <a:t>企业使命</a:t>
              </a:r>
              <a:endParaRPr lang="en-CA" altLang="zh-CN" sz="3530" b="1" dirty="0">
                <a:latin typeface="微软雅黑" panose="020B0503020204020204" pitchFamily="34" charset="-122"/>
                <a:ea typeface="微软雅黑" panose="020B0503020204020204" pitchFamily="34" charset="-122"/>
                <a:cs typeface="Open Sans" panose="020B0606030504020204" pitchFamily="34" charset="0"/>
              </a:endParaRPr>
            </a:p>
          </p:txBody>
        </p:sp>
      </p:grpSp>
      <p:pic>
        <p:nvPicPr>
          <p:cNvPr id="21" name="图片 20"/>
          <p:cNvPicPr>
            <a:picLocks noChangeAspect="1"/>
          </p:cNvPicPr>
          <p:nvPr/>
        </p:nvPicPr>
        <p:blipFill rotWithShape="1">
          <a:blip r:embed="rId3"/>
          <a:srcRect r="91091" b="69426"/>
          <a:stretch>
            <a:fillRect/>
          </a:stretch>
        </p:blipFill>
        <p:spPr>
          <a:xfrm>
            <a:off x="3401" y="505087"/>
            <a:ext cx="348343" cy="548549"/>
          </a:xfrm>
          <a:prstGeom prst="rect">
            <a:avLst/>
          </a:prstGeom>
          <a:effectLst>
            <a:outerShdw blurRad="50800" dist="38100" dir="2700000" algn="tl" rotWithShape="0">
              <a:prstClr val="black">
                <a:alpha val="40000"/>
              </a:prstClr>
            </a:outerShdw>
          </a:effectLst>
        </p:spPr>
      </p:pic>
      <p:sp>
        <p:nvSpPr>
          <p:cNvPr id="6" name="Freeform 5"/>
          <p:cNvSpPr>
            <a:spLocks noChangeAspect="1"/>
          </p:cNvSpPr>
          <p:nvPr/>
        </p:nvSpPr>
        <p:spPr bwMode="auto">
          <a:xfrm>
            <a:off x="1307097" y="1827812"/>
            <a:ext cx="3898918" cy="3905162"/>
          </a:xfrm>
          <a:custGeom>
            <a:avLst/>
            <a:gdLst>
              <a:gd name="T0" fmla="*/ 6187 w 12374"/>
              <a:gd name="T1" fmla="*/ 0 h 12374"/>
              <a:gd name="T2" fmla="*/ 12374 w 12374"/>
              <a:gd name="T3" fmla="*/ 6187 h 12374"/>
              <a:gd name="T4" fmla="*/ 6187 w 12374"/>
              <a:gd name="T5" fmla="*/ 12374 h 12374"/>
              <a:gd name="T6" fmla="*/ 4856 w 12374"/>
              <a:gd name="T7" fmla="*/ 12230 h 12374"/>
              <a:gd name="T8" fmla="*/ 4492 w 12374"/>
              <a:gd name="T9" fmla="*/ 12030 h 12374"/>
              <a:gd name="T10" fmla="*/ 347 w 12374"/>
              <a:gd name="T11" fmla="*/ 7884 h 12374"/>
              <a:gd name="T12" fmla="*/ 147 w 12374"/>
              <a:gd name="T13" fmla="*/ 7534 h 12374"/>
              <a:gd name="T14" fmla="*/ 0 w 12374"/>
              <a:gd name="T15" fmla="*/ 6187 h 12374"/>
              <a:gd name="T16" fmla="*/ 6187 w 12374"/>
              <a:gd name="T17" fmla="*/ 0 h 12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374" h="12374">
                <a:moveTo>
                  <a:pt x="6187" y="0"/>
                </a:moveTo>
                <a:cubicBezTo>
                  <a:pt x="9603" y="0"/>
                  <a:pt x="12374" y="2771"/>
                  <a:pt x="12374" y="6187"/>
                </a:cubicBezTo>
                <a:cubicBezTo>
                  <a:pt x="12374" y="9603"/>
                  <a:pt x="9603" y="12374"/>
                  <a:pt x="6187" y="12374"/>
                </a:cubicBezTo>
                <a:cubicBezTo>
                  <a:pt x="5730" y="12374"/>
                  <a:pt x="5284" y="12324"/>
                  <a:pt x="4856" y="12230"/>
                </a:cubicBezTo>
                <a:cubicBezTo>
                  <a:pt x="4713" y="12200"/>
                  <a:pt x="4588" y="12125"/>
                  <a:pt x="4492" y="12030"/>
                </a:cubicBezTo>
                <a:lnTo>
                  <a:pt x="347" y="7884"/>
                </a:lnTo>
                <a:cubicBezTo>
                  <a:pt x="265" y="7802"/>
                  <a:pt x="187" y="7695"/>
                  <a:pt x="147" y="7534"/>
                </a:cubicBezTo>
                <a:cubicBezTo>
                  <a:pt x="51" y="7100"/>
                  <a:pt x="0" y="6650"/>
                  <a:pt x="0" y="6187"/>
                </a:cubicBezTo>
                <a:cubicBezTo>
                  <a:pt x="0" y="2771"/>
                  <a:pt x="2771" y="0"/>
                  <a:pt x="6187" y="0"/>
                </a:cubicBezTo>
                <a:close/>
              </a:path>
            </a:pathLst>
          </a:custGeom>
          <a:solidFill>
            <a:srgbClr val="E95283"/>
          </a:solidFill>
          <a:ln>
            <a:noFill/>
          </a:ln>
        </p:spPr>
        <p:txBody>
          <a:bodyPr vert="horz" wrap="square" lIns="115338" tIns="57669" rIns="115338" bIns="57669" numCol="1" anchor="t" anchorCtr="0" compatLnSpc="1"/>
          <a:lstStyle/>
          <a:p>
            <a:endParaRPr lang="zh-CN" altLang="en-US" sz="2270"/>
          </a:p>
        </p:txBody>
      </p:sp>
      <p:sp>
        <p:nvSpPr>
          <p:cNvPr id="7" name="椭圆 6"/>
          <p:cNvSpPr/>
          <p:nvPr/>
        </p:nvSpPr>
        <p:spPr>
          <a:xfrm>
            <a:off x="4063803" y="1856804"/>
            <a:ext cx="726622" cy="726622"/>
          </a:xfrm>
          <a:prstGeom prst="ellipse">
            <a:avLst/>
          </a:prstGeom>
          <a:solidFill>
            <a:schemeClr val="bg1">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270">
              <a:latin typeface="Impact" panose="020B0806030902050204" pitchFamily="34" charset="0"/>
            </a:endParaRPr>
          </a:p>
        </p:txBody>
      </p:sp>
      <p:sp>
        <p:nvSpPr>
          <p:cNvPr id="8" name="TextBox 5"/>
          <p:cNvSpPr txBox="1"/>
          <p:nvPr/>
        </p:nvSpPr>
        <p:spPr>
          <a:xfrm>
            <a:off x="2513271" y="2414040"/>
            <a:ext cx="1479893" cy="480581"/>
          </a:xfrm>
          <a:prstGeom prst="rect">
            <a:avLst/>
          </a:prstGeom>
          <a:noFill/>
        </p:spPr>
        <p:txBody>
          <a:bodyPr wrap="none">
            <a:spAutoFit/>
          </a:bodyPr>
          <a:lstStyle/>
          <a:p>
            <a:pPr algn="ctr">
              <a:defRPr/>
            </a:pPr>
            <a:r>
              <a:rPr lang="zh-CN" altLang="en-US" sz="2525" b="1" dirty="0" smtClean="0">
                <a:latin typeface="微软雅黑" panose="020B0503020204020204" pitchFamily="34" charset="-122"/>
                <a:ea typeface="微软雅黑" panose="020B0503020204020204" pitchFamily="34" charset="-122"/>
              </a:rPr>
              <a:t>企业使命</a:t>
            </a:r>
            <a:endParaRPr lang="zh-CN" altLang="en-US" sz="2525" b="1" dirty="0">
              <a:latin typeface="微软雅黑" panose="020B0503020204020204" pitchFamily="34" charset="-122"/>
              <a:ea typeface="微软雅黑" panose="020B0503020204020204" pitchFamily="34" charset="-122"/>
            </a:endParaRPr>
          </a:p>
        </p:txBody>
      </p:sp>
      <p:sp>
        <p:nvSpPr>
          <p:cNvPr id="9" name="TextBox 9"/>
          <p:cNvSpPr txBox="1">
            <a:spLocks noChangeArrowheads="1"/>
          </p:cNvSpPr>
          <p:nvPr/>
        </p:nvSpPr>
        <p:spPr bwMode="auto">
          <a:xfrm>
            <a:off x="4171345" y="1979825"/>
            <a:ext cx="619080" cy="4805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en-US" altLang="zh-CN" sz="2525" dirty="0">
                <a:latin typeface="Impact" panose="020B0806030902050204" pitchFamily="34" charset="0"/>
                <a:ea typeface="微软雅黑" panose="020B0503020204020204" pitchFamily="34" charset="-122"/>
              </a:rPr>
              <a:t>75</a:t>
            </a:r>
            <a:r>
              <a:rPr lang="en-US" altLang="zh-CN" sz="1515" dirty="0">
                <a:latin typeface="Impact" panose="020B0806030902050204" pitchFamily="34" charset="0"/>
                <a:ea typeface="微软雅黑" panose="020B0503020204020204" pitchFamily="34" charset="-122"/>
              </a:rPr>
              <a:t>%</a:t>
            </a:r>
            <a:endParaRPr lang="zh-CN" altLang="en-US" sz="1515" dirty="0">
              <a:latin typeface="Impact" panose="020B0806030902050204" pitchFamily="34" charset="0"/>
              <a:ea typeface="微软雅黑" panose="020B0503020204020204" pitchFamily="34" charset="-122"/>
            </a:endParaRPr>
          </a:p>
        </p:txBody>
      </p:sp>
      <p:sp>
        <p:nvSpPr>
          <p:cNvPr id="10" name="TextBox 8"/>
          <p:cNvSpPr txBox="1"/>
          <p:nvPr/>
        </p:nvSpPr>
        <p:spPr>
          <a:xfrm>
            <a:off x="2299525" y="3110652"/>
            <a:ext cx="1907385" cy="1833964"/>
          </a:xfrm>
          <a:prstGeom prst="rect">
            <a:avLst/>
          </a:prstGeom>
          <a:noFill/>
        </p:spPr>
        <p:txBody>
          <a:bodyPr wrap="square" lIns="0" tIns="0" rIns="0" bIns="0" rtlCol="0">
            <a:spAutoFit/>
          </a:bodyPr>
          <a:lstStyle/>
          <a:p>
            <a:pPr algn="just">
              <a:lnSpc>
                <a:spcPct val="150000"/>
              </a:lnSpc>
            </a:pPr>
            <a:r>
              <a:rPr lang="zh-CN" altLang="en-US" sz="1135" dirty="0">
                <a:latin typeface="微软雅黑 Light" panose="020B0502040204020203" pitchFamily="34" charset="-122"/>
                <a:ea typeface="微软雅黑 Light" panose="020B0502040204020203" pitchFamily="34" charset="-122"/>
              </a:rPr>
              <a:t>点击输入简要文字内容，文字内容需概括精炼，不用多余的文字修饰，言简意赅的说明分项内容。点击输入简要文字内容，文字内容需概括精炼，不用多余的文字修饰，言简意赅的说明分项内容</a:t>
            </a:r>
            <a:r>
              <a:rPr lang="en-US" altLang="zh-CN" sz="1135" dirty="0">
                <a:latin typeface="微软雅黑 Light" panose="020B0502040204020203" pitchFamily="34" charset="-122"/>
                <a:ea typeface="微软雅黑 Light" panose="020B0502040204020203" pitchFamily="34" charset="-122"/>
              </a:rPr>
              <a:t>……</a:t>
            </a:r>
            <a:r>
              <a:rPr lang="zh-CN" altLang="en-US" sz="1135" dirty="0">
                <a:latin typeface="微软雅黑 Light" panose="020B0502040204020203" pitchFamily="34" charset="-122"/>
                <a:ea typeface="微软雅黑 Light" panose="020B0502040204020203" pitchFamily="34" charset="-122"/>
              </a:rPr>
              <a:t>。</a:t>
            </a:r>
            <a:endParaRPr lang="en-US" altLang="zh-CN" sz="1135" dirty="0">
              <a:latin typeface="微软雅黑 Light" panose="020B0502040204020203" pitchFamily="34" charset="-122"/>
              <a:ea typeface="微软雅黑 Light" panose="020B0502040204020203" pitchFamily="34" charset="-122"/>
            </a:endParaRPr>
          </a:p>
        </p:txBody>
      </p:sp>
      <p:sp>
        <p:nvSpPr>
          <p:cNvPr id="11" name="TextBox 13"/>
          <p:cNvSpPr txBox="1"/>
          <p:nvPr/>
        </p:nvSpPr>
        <p:spPr>
          <a:xfrm>
            <a:off x="5569321" y="2226609"/>
            <a:ext cx="3633113" cy="557525"/>
          </a:xfrm>
          <a:prstGeom prst="rect">
            <a:avLst/>
          </a:prstGeom>
          <a:noFill/>
        </p:spPr>
        <p:txBody>
          <a:bodyPr wrap="square" lIns="0" tIns="0" rIns="0" bIns="0" rtlCol="0">
            <a:spAutoFit/>
          </a:bodyPr>
          <a:lstStyle/>
          <a:p>
            <a:pPr algn="just">
              <a:lnSpc>
                <a:spcPts val="2270"/>
              </a:lnSpc>
            </a:pPr>
            <a:r>
              <a:rPr lang="zh-CN" altLang="en-US" sz="1390" dirty="0">
                <a:solidFill>
                  <a:schemeClr val="bg1">
                    <a:lumMod val="50000"/>
                  </a:schemeClr>
                </a:solidFill>
                <a:latin typeface="Impact" panose="020B0806030902050204" pitchFamily="34" charset="0"/>
                <a:ea typeface="微软雅黑" panose="020B0503020204020204" pitchFamily="34" charset="-122"/>
              </a:rPr>
              <a:t>点击输入简要文字内容，文字内容需概括精炼，不用多余的文字修饰。</a:t>
            </a:r>
            <a:endParaRPr lang="en-US" altLang="zh-CN" sz="1390" dirty="0">
              <a:solidFill>
                <a:schemeClr val="bg1">
                  <a:lumMod val="50000"/>
                </a:schemeClr>
              </a:solidFill>
              <a:latin typeface="Impact" panose="020B0806030902050204" pitchFamily="34" charset="0"/>
              <a:ea typeface="微软雅黑" panose="020B0503020204020204" pitchFamily="34" charset="-122"/>
            </a:endParaRPr>
          </a:p>
        </p:txBody>
      </p:sp>
      <p:cxnSp>
        <p:nvCxnSpPr>
          <p:cNvPr id="12" name="直接连接符 11"/>
          <p:cNvCxnSpPr/>
          <p:nvPr/>
        </p:nvCxnSpPr>
        <p:spPr>
          <a:xfrm flipH="1">
            <a:off x="4751870" y="2062335"/>
            <a:ext cx="4545866" cy="1"/>
          </a:xfrm>
          <a:prstGeom prst="line">
            <a:avLst/>
          </a:prstGeom>
          <a:ln>
            <a:solidFill>
              <a:schemeClr val="bg1">
                <a:lumMod val="50000"/>
              </a:schemeClr>
            </a:solidFill>
            <a:prstDash val="dashDot"/>
            <a:headEnd type="oval"/>
            <a:tailEnd type="none"/>
          </a:ln>
        </p:spPr>
        <p:style>
          <a:lnRef idx="1">
            <a:schemeClr val="accent1"/>
          </a:lnRef>
          <a:fillRef idx="0">
            <a:schemeClr val="accent1"/>
          </a:fillRef>
          <a:effectRef idx="0">
            <a:schemeClr val="accent1"/>
          </a:effectRef>
          <a:fontRef idx="minor">
            <a:schemeClr val="tx1"/>
          </a:fontRef>
        </p:style>
      </p:cxnSp>
      <p:sp>
        <p:nvSpPr>
          <p:cNvPr id="13" name="Freeform 5"/>
          <p:cNvSpPr>
            <a:spLocks noChangeAspect="1"/>
          </p:cNvSpPr>
          <p:nvPr/>
        </p:nvSpPr>
        <p:spPr bwMode="auto">
          <a:xfrm>
            <a:off x="4430907" y="3586042"/>
            <a:ext cx="2656705" cy="2660960"/>
          </a:xfrm>
          <a:custGeom>
            <a:avLst/>
            <a:gdLst>
              <a:gd name="T0" fmla="*/ 6187 w 12374"/>
              <a:gd name="T1" fmla="*/ 0 h 12374"/>
              <a:gd name="T2" fmla="*/ 12374 w 12374"/>
              <a:gd name="T3" fmla="*/ 6187 h 12374"/>
              <a:gd name="T4" fmla="*/ 6187 w 12374"/>
              <a:gd name="T5" fmla="*/ 12374 h 12374"/>
              <a:gd name="T6" fmla="*/ 4856 w 12374"/>
              <a:gd name="T7" fmla="*/ 12230 h 12374"/>
              <a:gd name="T8" fmla="*/ 4492 w 12374"/>
              <a:gd name="T9" fmla="*/ 12030 h 12374"/>
              <a:gd name="T10" fmla="*/ 347 w 12374"/>
              <a:gd name="T11" fmla="*/ 7884 h 12374"/>
              <a:gd name="T12" fmla="*/ 147 w 12374"/>
              <a:gd name="T13" fmla="*/ 7534 h 12374"/>
              <a:gd name="T14" fmla="*/ 0 w 12374"/>
              <a:gd name="T15" fmla="*/ 6187 h 12374"/>
              <a:gd name="T16" fmla="*/ 6187 w 12374"/>
              <a:gd name="T17" fmla="*/ 0 h 12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374" h="12374">
                <a:moveTo>
                  <a:pt x="6187" y="0"/>
                </a:moveTo>
                <a:cubicBezTo>
                  <a:pt x="9603" y="0"/>
                  <a:pt x="12374" y="2771"/>
                  <a:pt x="12374" y="6187"/>
                </a:cubicBezTo>
                <a:cubicBezTo>
                  <a:pt x="12374" y="9603"/>
                  <a:pt x="9603" y="12374"/>
                  <a:pt x="6187" y="12374"/>
                </a:cubicBezTo>
                <a:cubicBezTo>
                  <a:pt x="5730" y="12374"/>
                  <a:pt x="5284" y="12324"/>
                  <a:pt x="4856" y="12230"/>
                </a:cubicBezTo>
                <a:cubicBezTo>
                  <a:pt x="4713" y="12200"/>
                  <a:pt x="4588" y="12125"/>
                  <a:pt x="4492" y="12030"/>
                </a:cubicBezTo>
                <a:lnTo>
                  <a:pt x="347" y="7884"/>
                </a:lnTo>
                <a:cubicBezTo>
                  <a:pt x="265" y="7802"/>
                  <a:pt x="187" y="7695"/>
                  <a:pt x="147" y="7534"/>
                </a:cubicBezTo>
                <a:cubicBezTo>
                  <a:pt x="51" y="7100"/>
                  <a:pt x="0" y="6650"/>
                  <a:pt x="0" y="6187"/>
                </a:cubicBezTo>
                <a:cubicBezTo>
                  <a:pt x="0" y="2771"/>
                  <a:pt x="2771" y="0"/>
                  <a:pt x="6187" y="0"/>
                </a:cubicBezTo>
                <a:close/>
              </a:path>
            </a:pathLst>
          </a:custGeom>
          <a:solidFill>
            <a:schemeClr val="bg1">
              <a:lumMod val="65000"/>
            </a:schemeClr>
          </a:solidFill>
          <a:ln>
            <a:noFill/>
          </a:ln>
        </p:spPr>
        <p:txBody>
          <a:bodyPr vert="horz" wrap="square" lIns="115338" tIns="57669" rIns="115338" bIns="57669" numCol="1" anchor="t" anchorCtr="0" compatLnSpc="1"/>
          <a:lstStyle/>
          <a:p>
            <a:endParaRPr lang="zh-CN" altLang="en-US" sz="2270"/>
          </a:p>
        </p:txBody>
      </p:sp>
      <p:sp>
        <p:nvSpPr>
          <p:cNvPr id="14" name="椭圆 13"/>
          <p:cNvSpPr/>
          <p:nvPr/>
        </p:nvSpPr>
        <p:spPr>
          <a:xfrm>
            <a:off x="6364483" y="3706187"/>
            <a:ext cx="602973" cy="602973"/>
          </a:xfrm>
          <a:prstGeom prst="ellipse">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270">
              <a:latin typeface="Impact" panose="020B0806030902050204" pitchFamily="34" charset="0"/>
            </a:endParaRPr>
          </a:p>
        </p:txBody>
      </p:sp>
      <p:sp>
        <p:nvSpPr>
          <p:cNvPr id="15" name="TextBox 9"/>
          <p:cNvSpPr txBox="1">
            <a:spLocks noChangeArrowheads="1"/>
          </p:cNvSpPr>
          <p:nvPr/>
        </p:nvSpPr>
        <p:spPr bwMode="auto">
          <a:xfrm>
            <a:off x="6340291" y="3814292"/>
            <a:ext cx="688989" cy="4028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en-US" altLang="zh-CN" sz="2020" dirty="0">
                <a:solidFill>
                  <a:srgbClr val="E95283"/>
                </a:solidFill>
                <a:latin typeface="Impact" panose="020B0806030902050204" pitchFamily="34" charset="0"/>
                <a:ea typeface="微软雅黑" panose="020B0503020204020204" pitchFamily="34" charset="-122"/>
              </a:rPr>
              <a:t>55</a:t>
            </a:r>
            <a:r>
              <a:rPr lang="en-US" altLang="zh-CN" sz="1260" dirty="0">
                <a:solidFill>
                  <a:srgbClr val="E95283"/>
                </a:solidFill>
                <a:latin typeface="Impact" panose="020B0806030902050204" pitchFamily="34" charset="0"/>
                <a:ea typeface="微软雅黑" panose="020B0503020204020204" pitchFamily="34" charset="-122"/>
              </a:rPr>
              <a:t>%</a:t>
            </a:r>
            <a:endParaRPr lang="zh-CN" altLang="en-US" sz="1260" dirty="0">
              <a:solidFill>
                <a:srgbClr val="E95283"/>
              </a:solidFill>
              <a:latin typeface="Impact" panose="020B0806030902050204" pitchFamily="34" charset="0"/>
              <a:ea typeface="微软雅黑" panose="020B0503020204020204" pitchFamily="34" charset="-122"/>
            </a:endParaRPr>
          </a:p>
        </p:txBody>
      </p:sp>
      <p:sp>
        <p:nvSpPr>
          <p:cNvPr id="16" name="TextBox 11"/>
          <p:cNvSpPr txBox="1"/>
          <p:nvPr/>
        </p:nvSpPr>
        <p:spPr>
          <a:xfrm>
            <a:off x="5149203" y="4076418"/>
            <a:ext cx="1217000" cy="402867"/>
          </a:xfrm>
          <a:prstGeom prst="rect">
            <a:avLst/>
          </a:prstGeom>
          <a:noFill/>
        </p:spPr>
        <p:txBody>
          <a:bodyPr wrap="none">
            <a:spAutoFit/>
          </a:bodyPr>
          <a:lstStyle/>
          <a:p>
            <a:pPr algn="ctr">
              <a:defRPr/>
            </a:pPr>
            <a:r>
              <a:rPr lang="zh-CN" altLang="en-US" sz="2020" b="1" dirty="0">
                <a:solidFill>
                  <a:schemeClr val="bg1"/>
                </a:solidFill>
                <a:latin typeface="Impact" panose="020B0806030902050204" pitchFamily="34" charset="0"/>
                <a:ea typeface="微软雅黑" panose="020B0503020204020204" pitchFamily="34" charset="-122"/>
              </a:rPr>
              <a:t>实际达成</a:t>
            </a:r>
          </a:p>
        </p:txBody>
      </p:sp>
      <p:sp>
        <p:nvSpPr>
          <p:cNvPr id="20" name="TextBox 12"/>
          <p:cNvSpPr txBox="1"/>
          <p:nvPr/>
        </p:nvSpPr>
        <p:spPr>
          <a:xfrm>
            <a:off x="5076489" y="4594554"/>
            <a:ext cx="1362417" cy="1047979"/>
          </a:xfrm>
          <a:prstGeom prst="rect">
            <a:avLst/>
          </a:prstGeom>
          <a:noFill/>
        </p:spPr>
        <p:txBody>
          <a:bodyPr wrap="square" lIns="0" tIns="0" rIns="0" bIns="0" rtlCol="0">
            <a:spAutoFit/>
          </a:bodyPr>
          <a:lstStyle/>
          <a:p>
            <a:pPr algn="just">
              <a:lnSpc>
                <a:spcPct val="150000"/>
              </a:lnSpc>
            </a:pPr>
            <a:r>
              <a:rPr lang="zh-CN" altLang="en-US" sz="1135" dirty="0">
                <a:solidFill>
                  <a:schemeClr val="bg1"/>
                </a:solidFill>
                <a:latin typeface="微软雅黑 Light" panose="020B0502040204020203" pitchFamily="34" charset="-122"/>
                <a:ea typeface="微软雅黑 Light" panose="020B0502040204020203" pitchFamily="34" charset="-122"/>
              </a:rPr>
              <a:t>点击输入简要文字内容，文字内容需概括精炼，不用多余的文字修饰</a:t>
            </a:r>
            <a:r>
              <a:rPr lang="en-US" altLang="zh-CN" sz="1135" dirty="0">
                <a:solidFill>
                  <a:schemeClr val="bg1"/>
                </a:solidFill>
                <a:latin typeface="微软雅黑 Light" panose="020B0502040204020203" pitchFamily="34" charset="-122"/>
                <a:ea typeface="微软雅黑 Light" panose="020B0502040204020203" pitchFamily="34" charset="-122"/>
              </a:rPr>
              <a:t>……</a:t>
            </a:r>
            <a:r>
              <a:rPr lang="zh-CN" altLang="en-US" sz="1135" dirty="0">
                <a:solidFill>
                  <a:schemeClr val="bg1"/>
                </a:solidFill>
                <a:latin typeface="微软雅黑 Light" panose="020B0502040204020203" pitchFamily="34" charset="-122"/>
                <a:ea typeface="微软雅黑 Light" panose="020B0502040204020203" pitchFamily="34" charset="-122"/>
              </a:rPr>
              <a:t>。</a:t>
            </a:r>
            <a:endParaRPr lang="en-US" altLang="zh-CN" sz="1135" dirty="0">
              <a:solidFill>
                <a:schemeClr val="bg1"/>
              </a:solidFill>
              <a:latin typeface="微软雅黑 Light" panose="020B0502040204020203" pitchFamily="34" charset="-122"/>
              <a:ea typeface="微软雅黑 Light" panose="020B0502040204020203" pitchFamily="34" charset="-122"/>
            </a:endParaRPr>
          </a:p>
        </p:txBody>
      </p:sp>
      <p:cxnSp>
        <p:nvCxnSpPr>
          <p:cNvPr id="22" name="直接连接符 21"/>
          <p:cNvCxnSpPr/>
          <p:nvPr/>
        </p:nvCxnSpPr>
        <p:spPr>
          <a:xfrm flipH="1">
            <a:off x="6847625" y="3834176"/>
            <a:ext cx="3723940" cy="0"/>
          </a:xfrm>
          <a:prstGeom prst="line">
            <a:avLst/>
          </a:prstGeom>
          <a:ln>
            <a:solidFill>
              <a:schemeClr val="tx2"/>
            </a:solidFill>
            <a:prstDash val="dashDot"/>
            <a:headEnd type="oval"/>
            <a:tailEnd type="none"/>
          </a:ln>
        </p:spPr>
        <p:style>
          <a:lnRef idx="1">
            <a:schemeClr val="accent1"/>
          </a:lnRef>
          <a:fillRef idx="0">
            <a:schemeClr val="accent1"/>
          </a:fillRef>
          <a:effectRef idx="0">
            <a:schemeClr val="accent1"/>
          </a:effectRef>
          <a:fontRef idx="minor">
            <a:schemeClr val="tx1"/>
          </a:fontRef>
        </p:style>
      </p:cxnSp>
      <p:sp>
        <p:nvSpPr>
          <p:cNvPr id="23" name="TextBox 18"/>
          <p:cNvSpPr txBox="1"/>
          <p:nvPr/>
        </p:nvSpPr>
        <p:spPr>
          <a:xfrm>
            <a:off x="7301762" y="4096882"/>
            <a:ext cx="3269802" cy="1179810"/>
          </a:xfrm>
          <a:prstGeom prst="rect">
            <a:avLst/>
          </a:prstGeom>
          <a:noFill/>
        </p:spPr>
        <p:txBody>
          <a:bodyPr wrap="square" lIns="0" tIns="0" rIns="0" bIns="0" rtlCol="0">
            <a:spAutoFit/>
          </a:bodyPr>
          <a:lstStyle/>
          <a:p>
            <a:pPr algn="just">
              <a:lnSpc>
                <a:spcPts val="2270"/>
              </a:lnSpc>
            </a:pPr>
            <a:r>
              <a:rPr lang="zh-CN" altLang="en-US" sz="1390" dirty="0">
                <a:solidFill>
                  <a:schemeClr val="bg1">
                    <a:lumMod val="50000"/>
                  </a:schemeClr>
                </a:solidFill>
                <a:latin typeface="微软雅黑" panose="020B0503020204020204" pitchFamily="34" charset="-122"/>
                <a:ea typeface="微软雅黑" panose="020B0503020204020204" pitchFamily="34" charset="-122"/>
              </a:rPr>
              <a:t>点击输入简要文字内容，文字内容需概括精炼，不用多余的文字修饰。点击输入简要文字内容，文字内容需概括精炼，不用多余的文字修饰。</a:t>
            </a:r>
            <a:endParaRPr lang="en-US" altLang="zh-CN" sz="1390" dirty="0">
              <a:solidFill>
                <a:schemeClr val="bg1">
                  <a:lumMod val="50000"/>
                </a:schemeClr>
              </a:solidFill>
              <a:latin typeface="微软雅黑" panose="020B0503020204020204" pitchFamily="34" charset="-122"/>
              <a:ea typeface="微软雅黑" panose="020B0503020204020204" pitchFamily="34" charset="-122"/>
            </a:endParaRPr>
          </a:p>
        </p:txBody>
      </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left)">
                                      <p:cBhvr>
                                        <p:cTn id="7" dur="500"/>
                                        <p:tgtEl>
                                          <p:spTgt spid="2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wipe(left)">
                                      <p:cBhvr>
                                        <p:cTn id="11" dur="500"/>
                                        <p:tgtEl>
                                          <p:spTgt spid="17"/>
                                        </p:tgtEl>
                                      </p:cBhvr>
                                    </p:animEffect>
                                  </p:childTnLst>
                                </p:cTn>
                              </p:par>
                              <p:par>
                                <p:cTn id="12" presetID="52" presetClass="entr" presetSubtype="0" fill="hold" grpId="0" nodeType="withEffect">
                                  <p:stCondLst>
                                    <p:cond delay="0"/>
                                  </p:stCondLst>
                                  <p:childTnLst>
                                    <p:set>
                                      <p:cBhvr>
                                        <p:cTn id="13" dur="1" fill="hold">
                                          <p:stCondLst>
                                            <p:cond delay="0"/>
                                          </p:stCondLst>
                                        </p:cTn>
                                        <p:tgtEl>
                                          <p:spTgt spid="8"/>
                                        </p:tgtEl>
                                        <p:attrNameLst>
                                          <p:attrName>style.visibility</p:attrName>
                                        </p:attrNameLst>
                                      </p:cBhvr>
                                      <p:to>
                                        <p:strVal val="visible"/>
                                      </p:to>
                                    </p:set>
                                    <p:animScale>
                                      <p:cBhvr>
                                        <p:cTn id="14" dur="1000" decel="50000" fill="hold">
                                          <p:stCondLst>
                                            <p:cond delay="0"/>
                                          </p:stCondLst>
                                        </p:cTn>
                                        <p:tgtEl>
                                          <p:spTgt spid="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5" dur="1000" decel="50000" fill="hold">
                                          <p:stCondLst>
                                            <p:cond delay="0"/>
                                          </p:stCondLst>
                                        </p:cTn>
                                        <p:tgtEl>
                                          <p:spTgt spid="8"/>
                                        </p:tgtEl>
                                        <p:attrNameLst>
                                          <p:attrName>ppt_x</p:attrName>
                                          <p:attrName>ppt_y</p:attrName>
                                        </p:attrNameLst>
                                      </p:cBhvr>
                                    </p:animMotion>
                                    <p:animEffect transition="in" filter="fade">
                                      <p:cBhvr>
                                        <p:cTn id="16" dur="1000"/>
                                        <p:tgtEl>
                                          <p:spTgt spid="8"/>
                                        </p:tgtEl>
                                      </p:cBhvr>
                                    </p:animEffect>
                                  </p:childTnLst>
                                </p:cTn>
                              </p:par>
                              <p:par>
                                <p:cTn id="17" presetID="52" presetClass="entr" presetSubtype="0"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animScale>
                                      <p:cBhvr>
                                        <p:cTn id="19" dur="10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0" dur="1000" decel="50000" fill="hold">
                                          <p:stCondLst>
                                            <p:cond delay="0"/>
                                          </p:stCondLst>
                                        </p:cTn>
                                        <p:tgtEl>
                                          <p:spTgt spid="6"/>
                                        </p:tgtEl>
                                        <p:attrNameLst>
                                          <p:attrName>ppt_x</p:attrName>
                                          <p:attrName>ppt_y</p:attrName>
                                        </p:attrNameLst>
                                      </p:cBhvr>
                                    </p:animMotion>
                                    <p:animEffect transition="in" filter="fade">
                                      <p:cBhvr>
                                        <p:cTn id="21" dur="1000"/>
                                        <p:tgtEl>
                                          <p:spTgt spid="6"/>
                                        </p:tgtEl>
                                      </p:cBhvr>
                                    </p:animEffect>
                                  </p:childTnLst>
                                </p:cTn>
                              </p:par>
                              <p:par>
                                <p:cTn id="22" presetID="52" presetClass="entr" presetSubtype="0" fill="hold" grpId="0" nodeType="withEffect">
                                  <p:stCondLst>
                                    <p:cond delay="0"/>
                                  </p:stCondLst>
                                  <p:childTnLst>
                                    <p:set>
                                      <p:cBhvr>
                                        <p:cTn id="23" dur="1" fill="hold">
                                          <p:stCondLst>
                                            <p:cond delay="0"/>
                                          </p:stCondLst>
                                        </p:cTn>
                                        <p:tgtEl>
                                          <p:spTgt spid="10"/>
                                        </p:tgtEl>
                                        <p:attrNameLst>
                                          <p:attrName>style.visibility</p:attrName>
                                        </p:attrNameLst>
                                      </p:cBhvr>
                                      <p:to>
                                        <p:strVal val="visible"/>
                                      </p:to>
                                    </p:set>
                                    <p:animScale>
                                      <p:cBhvr>
                                        <p:cTn id="24" dur="1000" decel="50000" fill="hold">
                                          <p:stCondLst>
                                            <p:cond delay="0"/>
                                          </p:stCondLst>
                                        </p:cTn>
                                        <p:tgtEl>
                                          <p:spTgt spid="1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5" dur="1000" decel="50000" fill="hold">
                                          <p:stCondLst>
                                            <p:cond delay="0"/>
                                          </p:stCondLst>
                                        </p:cTn>
                                        <p:tgtEl>
                                          <p:spTgt spid="10"/>
                                        </p:tgtEl>
                                        <p:attrNameLst>
                                          <p:attrName>ppt_x</p:attrName>
                                          <p:attrName>ppt_y</p:attrName>
                                        </p:attrNameLst>
                                      </p:cBhvr>
                                    </p:animMotion>
                                    <p:animEffect transition="in" filter="fade">
                                      <p:cBhvr>
                                        <p:cTn id="26" dur="1000"/>
                                        <p:tgtEl>
                                          <p:spTgt spid="10"/>
                                        </p:tgtEl>
                                      </p:cBhvr>
                                    </p:animEffect>
                                  </p:childTnLst>
                                </p:cTn>
                              </p:par>
                            </p:childTnLst>
                          </p:cTn>
                        </p:par>
                        <p:par>
                          <p:cTn id="27" fill="hold">
                            <p:stCondLst>
                              <p:cond delay="1000"/>
                            </p:stCondLst>
                            <p:childTnLst>
                              <p:par>
                                <p:cTn id="28" presetID="1" presetClass="entr" presetSubtype="0" fill="hold" grpId="1" nodeType="afterEffect">
                                  <p:stCondLst>
                                    <p:cond delay="0"/>
                                  </p:stCondLst>
                                  <p:childTnLst>
                                    <p:set>
                                      <p:cBhvr>
                                        <p:cTn id="29" dur="1" fill="hold">
                                          <p:stCondLst>
                                            <p:cond delay="0"/>
                                          </p:stCondLst>
                                        </p:cTn>
                                        <p:tgtEl>
                                          <p:spTgt spid="7"/>
                                        </p:tgtEl>
                                        <p:attrNameLst>
                                          <p:attrName>style.visibility</p:attrName>
                                        </p:attrNameLst>
                                      </p:cBhvr>
                                      <p:to>
                                        <p:strVal val="visible"/>
                                      </p:to>
                                    </p:set>
                                  </p:childTnLst>
                                </p:cTn>
                              </p:par>
                              <p:par>
                                <p:cTn id="30" presetID="1" presetClass="path" presetSubtype="0" accel="50000" decel="50000" fill="hold" grpId="0" nodeType="withEffect">
                                  <p:stCondLst>
                                    <p:cond delay="0"/>
                                  </p:stCondLst>
                                  <p:childTnLst>
                                    <p:animMotion origin="layout" path="M 0.00247 0.00486 C 0.07513 0.10578 0.08971 0.29629 0.03164 0.42569 C -0.02513 0.55787 -0.13282 0.58055 -0.20573 0.4794 C -0.27917 0.37685 -0.29128 0.18703 -0.23425 0.05717 C -0.17696 -0.07454 -0.07097 -0.09653 0.00247 0.00486 Z " pathEditMode="relative" rAng="2280000" ptsTypes="AAAAA">
                                      <p:cBhvr>
                                        <p:cTn id="31" dur="1000" fill="hold"/>
                                        <p:tgtEl>
                                          <p:spTgt spid="7"/>
                                        </p:tgtEl>
                                        <p:attrNameLst>
                                          <p:attrName>ppt_x</p:attrName>
                                          <p:attrName>ppt_y</p:attrName>
                                        </p:attrNameLst>
                                      </p:cBhvr>
                                      <p:rCtr x="-10417" y="23704"/>
                                    </p:animMotion>
                                  </p:childTnLst>
                                </p:cTn>
                              </p:par>
                              <p:par>
                                <p:cTn id="32" presetID="1" presetClass="entr" presetSubtype="0" fill="hold" grpId="0" nodeType="withEffect">
                                  <p:stCondLst>
                                    <p:cond delay="0"/>
                                  </p:stCondLst>
                                  <p:childTnLst>
                                    <p:set>
                                      <p:cBhvr>
                                        <p:cTn id="33" dur="1" fill="hold">
                                          <p:stCondLst>
                                            <p:cond delay="0"/>
                                          </p:stCondLst>
                                        </p:cTn>
                                        <p:tgtEl>
                                          <p:spTgt spid="9"/>
                                        </p:tgtEl>
                                        <p:attrNameLst>
                                          <p:attrName>style.visibility</p:attrName>
                                        </p:attrNameLst>
                                      </p:cBhvr>
                                      <p:to>
                                        <p:strVal val="visible"/>
                                      </p:to>
                                    </p:set>
                                  </p:childTnLst>
                                </p:cTn>
                              </p:par>
                              <p:par>
                                <p:cTn id="34" presetID="1" presetClass="path" presetSubtype="0" accel="50000" decel="50000" fill="hold" grpId="1" nodeType="withEffect">
                                  <p:stCondLst>
                                    <p:cond delay="0"/>
                                  </p:stCondLst>
                                  <p:childTnLst>
                                    <p:animMotion origin="layout" path="M 0.00247 0.00208 C 0.07513 0.10301 0.08971 0.29352 0.03164 0.42292 C -0.02513 0.55486 -0.13282 0.57755 -0.20573 0.47662 C -0.27917 0.37408 -0.29115 0.18426 -0.23425 0.05417 C -0.17696 -0.07731 -0.07097 -0.0993 0.00247 0.00208 Z " pathEditMode="relative" rAng="2280000" ptsTypes="AAAAA">
                                      <p:cBhvr>
                                        <p:cTn id="35" dur="1000" fill="hold"/>
                                        <p:tgtEl>
                                          <p:spTgt spid="9"/>
                                        </p:tgtEl>
                                        <p:attrNameLst>
                                          <p:attrName>ppt_x</p:attrName>
                                          <p:attrName>ppt_y</p:attrName>
                                        </p:attrNameLst>
                                      </p:cBhvr>
                                      <p:rCtr x="-10417" y="23704"/>
                                    </p:animMotion>
                                  </p:childTnLst>
                                </p:cTn>
                              </p:par>
                            </p:childTnLst>
                          </p:cTn>
                        </p:par>
                        <p:par>
                          <p:cTn id="36" fill="hold">
                            <p:stCondLst>
                              <p:cond delay="1000"/>
                            </p:stCondLst>
                            <p:childTnLst>
                              <p:par>
                                <p:cTn id="37" presetID="22" presetClass="entr" presetSubtype="8" fill="hold" nodeType="afterEffect">
                                  <p:stCondLst>
                                    <p:cond delay="0"/>
                                  </p:stCondLst>
                                  <p:childTnLst>
                                    <p:set>
                                      <p:cBhvr>
                                        <p:cTn id="38" dur="1" fill="hold">
                                          <p:stCondLst>
                                            <p:cond delay="0"/>
                                          </p:stCondLst>
                                        </p:cTn>
                                        <p:tgtEl>
                                          <p:spTgt spid="12"/>
                                        </p:tgtEl>
                                        <p:attrNameLst>
                                          <p:attrName>style.visibility</p:attrName>
                                        </p:attrNameLst>
                                      </p:cBhvr>
                                      <p:to>
                                        <p:strVal val="visible"/>
                                      </p:to>
                                    </p:set>
                                    <p:animEffect transition="in" filter="wipe(left)">
                                      <p:cBhvr>
                                        <p:cTn id="39" dur="500"/>
                                        <p:tgtEl>
                                          <p:spTgt spid="12"/>
                                        </p:tgtEl>
                                      </p:cBhvr>
                                    </p:animEffect>
                                  </p:childTnLst>
                                </p:cTn>
                              </p:par>
                            </p:childTnLst>
                          </p:cTn>
                        </p:par>
                        <p:par>
                          <p:cTn id="40" fill="hold">
                            <p:stCondLst>
                              <p:cond delay="1500"/>
                            </p:stCondLst>
                            <p:childTnLst>
                              <p:par>
                                <p:cTn id="41" presetID="22" presetClass="entr" presetSubtype="1" fill="hold" grpId="0" nodeType="afterEffect">
                                  <p:stCondLst>
                                    <p:cond delay="0"/>
                                  </p:stCondLst>
                                  <p:childTnLst>
                                    <p:set>
                                      <p:cBhvr>
                                        <p:cTn id="42" dur="1" fill="hold">
                                          <p:stCondLst>
                                            <p:cond delay="0"/>
                                          </p:stCondLst>
                                        </p:cTn>
                                        <p:tgtEl>
                                          <p:spTgt spid="11"/>
                                        </p:tgtEl>
                                        <p:attrNameLst>
                                          <p:attrName>style.visibility</p:attrName>
                                        </p:attrNameLst>
                                      </p:cBhvr>
                                      <p:to>
                                        <p:strVal val="visible"/>
                                      </p:to>
                                    </p:set>
                                    <p:animEffect transition="in" filter="wipe(up)">
                                      <p:cBhvr>
                                        <p:cTn id="43" dur="500"/>
                                        <p:tgtEl>
                                          <p:spTgt spid="11"/>
                                        </p:tgtEl>
                                      </p:cBhvr>
                                    </p:animEffect>
                                  </p:childTnLst>
                                </p:cTn>
                              </p:par>
                            </p:childTnLst>
                          </p:cTn>
                        </p:par>
                        <p:par>
                          <p:cTn id="44" fill="hold">
                            <p:stCondLst>
                              <p:cond delay="2000"/>
                            </p:stCondLst>
                            <p:childTnLst>
                              <p:par>
                                <p:cTn id="45" presetID="52" presetClass="entr" presetSubtype="0" fill="hold" grpId="0" nodeType="afterEffect">
                                  <p:stCondLst>
                                    <p:cond delay="0"/>
                                  </p:stCondLst>
                                  <p:childTnLst>
                                    <p:set>
                                      <p:cBhvr>
                                        <p:cTn id="46" dur="1" fill="hold">
                                          <p:stCondLst>
                                            <p:cond delay="0"/>
                                          </p:stCondLst>
                                        </p:cTn>
                                        <p:tgtEl>
                                          <p:spTgt spid="20"/>
                                        </p:tgtEl>
                                        <p:attrNameLst>
                                          <p:attrName>style.visibility</p:attrName>
                                        </p:attrNameLst>
                                      </p:cBhvr>
                                      <p:to>
                                        <p:strVal val="visible"/>
                                      </p:to>
                                    </p:set>
                                    <p:animScale>
                                      <p:cBhvr>
                                        <p:cTn id="47" dur="1000" decel="50000" fill="hold">
                                          <p:stCondLst>
                                            <p:cond delay="0"/>
                                          </p:stCondLst>
                                        </p:cTn>
                                        <p:tgtEl>
                                          <p:spTgt spid="2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8" dur="1000" decel="50000" fill="hold">
                                          <p:stCondLst>
                                            <p:cond delay="0"/>
                                          </p:stCondLst>
                                        </p:cTn>
                                        <p:tgtEl>
                                          <p:spTgt spid="20"/>
                                        </p:tgtEl>
                                        <p:attrNameLst>
                                          <p:attrName>ppt_x</p:attrName>
                                          <p:attrName>ppt_y</p:attrName>
                                        </p:attrNameLst>
                                      </p:cBhvr>
                                    </p:animMotion>
                                    <p:animEffect transition="in" filter="fade">
                                      <p:cBhvr>
                                        <p:cTn id="49" dur="1000"/>
                                        <p:tgtEl>
                                          <p:spTgt spid="20"/>
                                        </p:tgtEl>
                                      </p:cBhvr>
                                    </p:animEffect>
                                  </p:childTnLst>
                                </p:cTn>
                              </p:par>
                              <p:par>
                                <p:cTn id="50" presetID="52" presetClass="entr" presetSubtype="0" fill="hold" grpId="0" nodeType="withEffect">
                                  <p:stCondLst>
                                    <p:cond delay="0"/>
                                  </p:stCondLst>
                                  <p:childTnLst>
                                    <p:set>
                                      <p:cBhvr>
                                        <p:cTn id="51" dur="1" fill="hold">
                                          <p:stCondLst>
                                            <p:cond delay="0"/>
                                          </p:stCondLst>
                                        </p:cTn>
                                        <p:tgtEl>
                                          <p:spTgt spid="16"/>
                                        </p:tgtEl>
                                        <p:attrNameLst>
                                          <p:attrName>style.visibility</p:attrName>
                                        </p:attrNameLst>
                                      </p:cBhvr>
                                      <p:to>
                                        <p:strVal val="visible"/>
                                      </p:to>
                                    </p:set>
                                    <p:animScale>
                                      <p:cBhvr>
                                        <p:cTn id="52" dur="1000" decel="50000" fill="hold">
                                          <p:stCondLst>
                                            <p:cond delay="0"/>
                                          </p:stCondLst>
                                        </p:cTn>
                                        <p:tgtEl>
                                          <p:spTgt spid="1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3" dur="1000" decel="50000" fill="hold">
                                          <p:stCondLst>
                                            <p:cond delay="0"/>
                                          </p:stCondLst>
                                        </p:cTn>
                                        <p:tgtEl>
                                          <p:spTgt spid="16"/>
                                        </p:tgtEl>
                                        <p:attrNameLst>
                                          <p:attrName>ppt_x</p:attrName>
                                          <p:attrName>ppt_y</p:attrName>
                                        </p:attrNameLst>
                                      </p:cBhvr>
                                    </p:animMotion>
                                    <p:animEffect transition="in" filter="fade">
                                      <p:cBhvr>
                                        <p:cTn id="54" dur="1000"/>
                                        <p:tgtEl>
                                          <p:spTgt spid="16"/>
                                        </p:tgtEl>
                                      </p:cBhvr>
                                    </p:animEffect>
                                  </p:childTnLst>
                                </p:cTn>
                              </p:par>
                              <p:par>
                                <p:cTn id="55" presetID="52" presetClass="entr" presetSubtype="0" fill="hold" grpId="0" nodeType="withEffect">
                                  <p:stCondLst>
                                    <p:cond delay="0"/>
                                  </p:stCondLst>
                                  <p:childTnLst>
                                    <p:set>
                                      <p:cBhvr>
                                        <p:cTn id="56" dur="1" fill="hold">
                                          <p:stCondLst>
                                            <p:cond delay="0"/>
                                          </p:stCondLst>
                                        </p:cTn>
                                        <p:tgtEl>
                                          <p:spTgt spid="13"/>
                                        </p:tgtEl>
                                        <p:attrNameLst>
                                          <p:attrName>style.visibility</p:attrName>
                                        </p:attrNameLst>
                                      </p:cBhvr>
                                      <p:to>
                                        <p:strVal val="visible"/>
                                      </p:to>
                                    </p:set>
                                    <p:animScale>
                                      <p:cBhvr>
                                        <p:cTn id="57" dur="1000" decel="50000" fill="hold">
                                          <p:stCondLst>
                                            <p:cond delay="0"/>
                                          </p:stCondLst>
                                        </p:cTn>
                                        <p:tgtEl>
                                          <p:spTgt spid="1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8" dur="1000" decel="50000" fill="hold">
                                          <p:stCondLst>
                                            <p:cond delay="0"/>
                                          </p:stCondLst>
                                        </p:cTn>
                                        <p:tgtEl>
                                          <p:spTgt spid="13"/>
                                        </p:tgtEl>
                                        <p:attrNameLst>
                                          <p:attrName>ppt_x</p:attrName>
                                          <p:attrName>ppt_y</p:attrName>
                                        </p:attrNameLst>
                                      </p:cBhvr>
                                    </p:animMotion>
                                    <p:animEffect transition="in" filter="fade">
                                      <p:cBhvr>
                                        <p:cTn id="59" dur="1000"/>
                                        <p:tgtEl>
                                          <p:spTgt spid="13"/>
                                        </p:tgtEl>
                                      </p:cBhvr>
                                    </p:animEffect>
                                  </p:childTnLst>
                                </p:cTn>
                              </p:par>
                            </p:childTnLst>
                          </p:cTn>
                        </p:par>
                        <p:par>
                          <p:cTn id="60" fill="hold">
                            <p:stCondLst>
                              <p:cond delay="3000"/>
                            </p:stCondLst>
                            <p:childTnLst>
                              <p:par>
                                <p:cTn id="61" presetID="1" presetClass="entr" presetSubtype="0" fill="hold" grpId="0" nodeType="afterEffect">
                                  <p:stCondLst>
                                    <p:cond delay="0"/>
                                  </p:stCondLst>
                                  <p:childTnLst>
                                    <p:set>
                                      <p:cBhvr>
                                        <p:cTn id="62" dur="1" fill="hold">
                                          <p:stCondLst>
                                            <p:cond delay="0"/>
                                          </p:stCondLst>
                                        </p:cTn>
                                        <p:tgtEl>
                                          <p:spTgt spid="14"/>
                                        </p:tgtEl>
                                        <p:attrNameLst>
                                          <p:attrName>style.visibility</p:attrName>
                                        </p:attrNameLst>
                                      </p:cBhvr>
                                      <p:to>
                                        <p:strVal val="visible"/>
                                      </p:to>
                                    </p:set>
                                  </p:childTnLst>
                                </p:cTn>
                              </p:par>
                              <p:par>
                                <p:cTn id="63" presetID="1" presetClass="path" presetSubtype="0" accel="50000" decel="50000" fill="hold" grpId="1" nodeType="withEffect">
                                  <p:stCondLst>
                                    <p:cond delay="0"/>
                                  </p:stCondLst>
                                  <p:childTnLst>
                                    <p:animMotion origin="layout" path="M 0.00326 -0.00764 C 0.04896 0.06852 0.05247 0.20069 0.00846 0.28171 C -0.0349 0.36689 -0.10872 0.36921 -0.15508 0.29166 C -0.20143 0.21504 -0.20299 0.08541 -0.16003 0.00115 C -0.11615 -0.08079 -0.04388 -0.08519 0.00326 -0.00764 Z " pathEditMode="relative" rAng="2580000" ptsTypes="AAAAA">
                                      <p:cBhvr>
                                        <p:cTn id="64" dur="1000" fill="hold"/>
                                        <p:tgtEl>
                                          <p:spTgt spid="14"/>
                                        </p:tgtEl>
                                        <p:attrNameLst>
                                          <p:attrName>ppt_x</p:attrName>
                                          <p:attrName>ppt_y</p:attrName>
                                        </p:attrNameLst>
                                      </p:cBhvr>
                                      <p:rCtr x="-7930" y="14931"/>
                                    </p:animMotion>
                                  </p:childTnLst>
                                </p:cTn>
                              </p:par>
                              <p:par>
                                <p:cTn id="65" presetID="1" presetClass="entr" presetSubtype="0" fill="hold" grpId="0" nodeType="withEffect">
                                  <p:stCondLst>
                                    <p:cond delay="0"/>
                                  </p:stCondLst>
                                  <p:childTnLst>
                                    <p:set>
                                      <p:cBhvr>
                                        <p:cTn id="66" dur="1" fill="hold">
                                          <p:stCondLst>
                                            <p:cond delay="0"/>
                                          </p:stCondLst>
                                        </p:cTn>
                                        <p:tgtEl>
                                          <p:spTgt spid="15"/>
                                        </p:tgtEl>
                                        <p:attrNameLst>
                                          <p:attrName>style.visibility</p:attrName>
                                        </p:attrNameLst>
                                      </p:cBhvr>
                                      <p:to>
                                        <p:strVal val="visible"/>
                                      </p:to>
                                    </p:set>
                                  </p:childTnLst>
                                </p:cTn>
                              </p:par>
                              <p:par>
                                <p:cTn id="67" presetID="1" presetClass="path" presetSubtype="0" accel="50000" decel="50000" fill="hold" grpId="1" nodeType="withEffect">
                                  <p:stCondLst>
                                    <p:cond delay="0"/>
                                  </p:stCondLst>
                                  <p:childTnLst>
                                    <p:animMotion origin="layout" path="M 0.0017 -0.01273 C 0.04753 0.06343 0.05091 0.19537 0.0069 0.27685 C -0.03646 0.36181 -0.11028 0.36412 -0.15664 0.28681 C -0.20299 0.21019 -0.20455 0.08056 -0.16172 -0.00393 C -0.11771 -0.08611 -0.04557 -0.09028 0.0017 -0.01273 Z " pathEditMode="relative" rAng="2580000" ptsTypes="AAAAA">
                                      <p:cBhvr>
                                        <p:cTn id="68" dur="1000" fill="hold"/>
                                        <p:tgtEl>
                                          <p:spTgt spid="15"/>
                                        </p:tgtEl>
                                        <p:attrNameLst>
                                          <p:attrName>ppt_x</p:attrName>
                                          <p:attrName>ppt_y</p:attrName>
                                        </p:attrNameLst>
                                      </p:cBhvr>
                                      <p:rCtr x="-7930" y="14954"/>
                                    </p:animMotion>
                                  </p:childTnLst>
                                </p:cTn>
                              </p:par>
                            </p:childTnLst>
                          </p:cTn>
                        </p:par>
                        <p:par>
                          <p:cTn id="69" fill="hold">
                            <p:stCondLst>
                              <p:cond delay="3000"/>
                            </p:stCondLst>
                            <p:childTnLst>
                              <p:par>
                                <p:cTn id="70" presetID="22" presetClass="entr" presetSubtype="2" fill="hold" nodeType="afterEffect">
                                  <p:stCondLst>
                                    <p:cond delay="0"/>
                                  </p:stCondLst>
                                  <p:childTnLst>
                                    <p:set>
                                      <p:cBhvr>
                                        <p:cTn id="71" dur="1" fill="hold">
                                          <p:stCondLst>
                                            <p:cond delay="0"/>
                                          </p:stCondLst>
                                        </p:cTn>
                                        <p:tgtEl>
                                          <p:spTgt spid="22"/>
                                        </p:tgtEl>
                                        <p:attrNameLst>
                                          <p:attrName>style.visibility</p:attrName>
                                        </p:attrNameLst>
                                      </p:cBhvr>
                                      <p:to>
                                        <p:strVal val="visible"/>
                                      </p:to>
                                    </p:set>
                                    <p:animEffect transition="in" filter="wipe(right)">
                                      <p:cBhvr>
                                        <p:cTn id="72" dur="500"/>
                                        <p:tgtEl>
                                          <p:spTgt spid="22"/>
                                        </p:tgtEl>
                                      </p:cBhvr>
                                    </p:animEffect>
                                  </p:childTnLst>
                                </p:cTn>
                              </p:par>
                            </p:childTnLst>
                          </p:cTn>
                        </p:par>
                        <p:par>
                          <p:cTn id="73" fill="hold">
                            <p:stCondLst>
                              <p:cond delay="3500"/>
                            </p:stCondLst>
                            <p:childTnLst>
                              <p:par>
                                <p:cTn id="74" presetID="22" presetClass="entr" presetSubtype="1" fill="hold" grpId="0" nodeType="afterEffect">
                                  <p:stCondLst>
                                    <p:cond delay="0"/>
                                  </p:stCondLst>
                                  <p:childTnLst>
                                    <p:set>
                                      <p:cBhvr>
                                        <p:cTn id="75" dur="1" fill="hold">
                                          <p:stCondLst>
                                            <p:cond delay="0"/>
                                          </p:stCondLst>
                                        </p:cTn>
                                        <p:tgtEl>
                                          <p:spTgt spid="23"/>
                                        </p:tgtEl>
                                        <p:attrNameLst>
                                          <p:attrName>style.visibility</p:attrName>
                                        </p:attrNameLst>
                                      </p:cBhvr>
                                      <p:to>
                                        <p:strVal val="visible"/>
                                      </p:to>
                                    </p:set>
                                    <p:animEffect transition="in" filter="wipe(up)">
                                      <p:cBhvr>
                                        <p:cTn id="76"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7" grpId="1" animBg="1"/>
      <p:bldP spid="8" grpId="0"/>
      <p:bldP spid="9" grpId="0"/>
      <p:bldP spid="9" grpId="1"/>
      <p:bldP spid="10" grpId="0"/>
      <p:bldP spid="11" grpId="0"/>
      <p:bldP spid="13" grpId="0" animBg="1"/>
      <p:bldP spid="14" grpId="0" animBg="1"/>
      <p:bldP spid="14" grpId="1" animBg="1"/>
      <p:bldP spid="15" grpId="0"/>
      <p:bldP spid="15" grpId="1"/>
      <p:bldP spid="16" grpId="0"/>
      <p:bldP spid="20" grpId="0"/>
      <p:bldP spid="23"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组合 16"/>
          <p:cNvGrpSpPr/>
          <p:nvPr/>
        </p:nvGrpSpPr>
        <p:grpSpPr>
          <a:xfrm>
            <a:off x="530067" y="491923"/>
            <a:ext cx="3773700" cy="635239"/>
            <a:chOff x="-3848339" y="207986"/>
            <a:chExt cx="3744371" cy="630301"/>
          </a:xfrm>
        </p:grpSpPr>
        <p:sp>
          <p:nvSpPr>
            <p:cNvPr id="18" name="Text Box 7"/>
            <p:cNvSpPr txBox="1">
              <a:spLocks noChangeArrowheads="1"/>
            </p:cNvSpPr>
            <p:nvPr/>
          </p:nvSpPr>
          <p:spPr bwMode="auto">
            <a:xfrm>
              <a:off x="-1826418" y="343215"/>
              <a:ext cx="1722450" cy="473706"/>
            </a:xfrm>
            <a:prstGeom prst="rect">
              <a:avLst/>
            </a:prstGeom>
            <a:noFill/>
            <a:ln w="9525">
              <a:noFill/>
              <a:miter lim="800000"/>
            </a:ln>
          </p:spPr>
          <p:txBody>
            <a:bodyPr wrap="none" lIns="46078" tIns="23040" rIns="46078" bIns="23040">
              <a:spAutoFit/>
            </a:bodyPr>
            <a:lstStyle/>
            <a:p>
              <a:pPr defTabSz="1096645"/>
              <a:r>
                <a:rPr lang="en-CA" sz="1400" b="1" spc="604" dirty="0" smtClean="0">
                  <a:solidFill>
                    <a:schemeClr val="bg1">
                      <a:lumMod val="65000"/>
                    </a:schemeClr>
                  </a:solidFill>
                  <a:latin typeface="造字工房悦黑演示版常规体" pitchFamily="50" charset="-122"/>
                  <a:ea typeface="造字工房悦黑演示版常规体" pitchFamily="50" charset="-122"/>
                  <a:cs typeface="Open Sans" panose="020B0606030504020204" pitchFamily="34" charset="0"/>
                </a:rPr>
                <a:t>COMPANY'S</a:t>
              </a:r>
            </a:p>
            <a:p>
              <a:pPr defTabSz="1096645"/>
              <a:r>
                <a:rPr lang="en-CA" sz="1400" b="1" spc="604" dirty="0" smtClean="0">
                  <a:solidFill>
                    <a:schemeClr val="bg1">
                      <a:lumMod val="65000"/>
                    </a:schemeClr>
                  </a:solidFill>
                  <a:latin typeface="造字工房悦黑演示版常规体" pitchFamily="50" charset="-122"/>
                  <a:ea typeface="造字工房悦黑演示版常规体" pitchFamily="50" charset="-122"/>
                  <a:cs typeface="Open Sans" panose="020B0606030504020204" pitchFamily="34" charset="0"/>
                </a:rPr>
                <a:t>IMAGE</a:t>
              </a:r>
            </a:p>
          </p:txBody>
        </p:sp>
        <p:sp>
          <p:nvSpPr>
            <p:cNvPr id="19" name="矩形 18"/>
            <p:cNvSpPr/>
            <p:nvPr/>
          </p:nvSpPr>
          <p:spPr>
            <a:xfrm>
              <a:off x="-3848339" y="207986"/>
              <a:ext cx="1977362" cy="630301"/>
            </a:xfrm>
            <a:prstGeom prst="rect">
              <a:avLst/>
            </a:prstGeom>
          </p:spPr>
          <p:txBody>
            <a:bodyPr wrap="none">
              <a:spAutoFit/>
            </a:bodyPr>
            <a:lstStyle/>
            <a:p>
              <a:pPr algn="ctr" defTabSz="1096645"/>
              <a:r>
                <a:rPr lang="zh-CN" altLang="en-US" sz="3530" b="1" dirty="0" smtClean="0">
                  <a:latin typeface="微软雅黑" panose="020B0503020204020204" pitchFamily="34" charset="-122"/>
                  <a:ea typeface="微软雅黑" panose="020B0503020204020204" pitchFamily="34" charset="-122"/>
                  <a:cs typeface="Open Sans" panose="020B0606030504020204" pitchFamily="34" charset="0"/>
                </a:rPr>
                <a:t>公司形象</a:t>
              </a:r>
              <a:endParaRPr lang="en-CA" altLang="zh-CN" sz="3530" b="1" dirty="0">
                <a:latin typeface="微软雅黑" panose="020B0503020204020204" pitchFamily="34" charset="-122"/>
                <a:ea typeface="微软雅黑" panose="020B0503020204020204" pitchFamily="34" charset="-122"/>
                <a:cs typeface="Open Sans" panose="020B0606030504020204" pitchFamily="34" charset="0"/>
              </a:endParaRPr>
            </a:p>
          </p:txBody>
        </p:sp>
      </p:grpSp>
      <p:pic>
        <p:nvPicPr>
          <p:cNvPr id="21" name="图片 20"/>
          <p:cNvPicPr>
            <a:picLocks noChangeAspect="1"/>
          </p:cNvPicPr>
          <p:nvPr/>
        </p:nvPicPr>
        <p:blipFill rotWithShape="1">
          <a:blip r:embed="rId3"/>
          <a:srcRect r="91091" b="69426"/>
          <a:stretch>
            <a:fillRect/>
          </a:stretch>
        </p:blipFill>
        <p:spPr>
          <a:xfrm>
            <a:off x="3401" y="505087"/>
            <a:ext cx="348343" cy="548549"/>
          </a:xfrm>
          <a:prstGeom prst="rect">
            <a:avLst/>
          </a:prstGeom>
          <a:effectLst>
            <a:outerShdw blurRad="50800" dist="38100" dir="2700000" algn="tl" rotWithShape="0">
              <a:prstClr val="black">
                <a:alpha val="40000"/>
              </a:prstClr>
            </a:outerShdw>
          </a:effectLst>
        </p:spPr>
      </p:pic>
      <p:grpSp>
        <p:nvGrpSpPr>
          <p:cNvPr id="6" name="Group 34"/>
          <p:cNvGrpSpPr/>
          <p:nvPr/>
        </p:nvGrpSpPr>
        <p:grpSpPr>
          <a:xfrm>
            <a:off x="7255772" y="3339363"/>
            <a:ext cx="1221317" cy="2931583"/>
            <a:chOff x="5686426" y="2062163"/>
            <a:chExt cx="915988" cy="2198687"/>
          </a:xfrm>
        </p:grpSpPr>
        <p:sp>
          <p:nvSpPr>
            <p:cNvPr id="7" name="Freeform 6"/>
            <p:cNvSpPr>
              <a:spLocks noEditPoints="1"/>
            </p:cNvSpPr>
            <p:nvPr/>
          </p:nvSpPr>
          <p:spPr bwMode="auto">
            <a:xfrm>
              <a:off x="5686426" y="2062163"/>
              <a:ext cx="915988" cy="2198687"/>
            </a:xfrm>
            <a:custGeom>
              <a:avLst/>
              <a:gdLst/>
              <a:ahLst/>
              <a:cxnLst>
                <a:cxn ang="0">
                  <a:pos x="334" y="194"/>
                </a:cxn>
                <a:cxn ang="0">
                  <a:pos x="373" y="371"/>
                </a:cxn>
                <a:cxn ang="0">
                  <a:pos x="321" y="443"/>
                </a:cxn>
                <a:cxn ang="0">
                  <a:pos x="320" y="350"/>
                </a:cxn>
                <a:cxn ang="0">
                  <a:pos x="320" y="320"/>
                </a:cxn>
                <a:cxn ang="0">
                  <a:pos x="234" y="7"/>
                </a:cxn>
                <a:cxn ang="0">
                  <a:pos x="258" y="27"/>
                </a:cxn>
                <a:cxn ang="0">
                  <a:pos x="265" y="80"/>
                </a:cxn>
                <a:cxn ang="0">
                  <a:pos x="254" y="101"/>
                </a:cxn>
                <a:cxn ang="0">
                  <a:pos x="252" y="134"/>
                </a:cxn>
                <a:cxn ang="0">
                  <a:pos x="302" y="163"/>
                </a:cxn>
                <a:cxn ang="0">
                  <a:pos x="320" y="320"/>
                </a:cxn>
                <a:cxn ang="0">
                  <a:pos x="313" y="370"/>
                </a:cxn>
                <a:cxn ang="0">
                  <a:pos x="320" y="443"/>
                </a:cxn>
                <a:cxn ang="0">
                  <a:pos x="305" y="457"/>
                </a:cxn>
                <a:cxn ang="0">
                  <a:pos x="284" y="513"/>
                </a:cxn>
                <a:cxn ang="0">
                  <a:pos x="256" y="715"/>
                </a:cxn>
                <a:cxn ang="0">
                  <a:pos x="236" y="827"/>
                </a:cxn>
                <a:cxn ang="0">
                  <a:pos x="245" y="876"/>
                </a:cxn>
                <a:cxn ang="0">
                  <a:pos x="236" y="910"/>
                </a:cxn>
                <a:cxn ang="0">
                  <a:pos x="194" y="897"/>
                </a:cxn>
                <a:cxn ang="0">
                  <a:pos x="196" y="861"/>
                </a:cxn>
                <a:cxn ang="0">
                  <a:pos x="193" y="820"/>
                </a:cxn>
                <a:cxn ang="0">
                  <a:pos x="194" y="748"/>
                </a:cxn>
                <a:cxn ang="0">
                  <a:pos x="201" y="684"/>
                </a:cxn>
                <a:cxn ang="0">
                  <a:pos x="197" y="595"/>
                </a:cxn>
                <a:cxn ang="0">
                  <a:pos x="177" y="562"/>
                </a:cxn>
                <a:cxn ang="0">
                  <a:pos x="112" y="808"/>
                </a:cxn>
                <a:cxn ang="0">
                  <a:pos x="115" y="334"/>
                </a:cxn>
                <a:cxn ang="0">
                  <a:pos x="112" y="311"/>
                </a:cxn>
                <a:cxn ang="0">
                  <a:pos x="135" y="154"/>
                </a:cxn>
                <a:cxn ang="0">
                  <a:pos x="193" y="131"/>
                </a:cxn>
                <a:cxn ang="0">
                  <a:pos x="184" y="94"/>
                </a:cxn>
                <a:cxn ang="0">
                  <a:pos x="188" y="49"/>
                </a:cxn>
                <a:cxn ang="0">
                  <a:pos x="205" y="15"/>
                </a:cxn>
                <a:cxn ang="0">
                  <a:pos x="234" y="7"/>
                </a:cxn>
                <a:cxn ang="0">
                  <a:pos x="109" y="819"/>
                </a:cxn>
                <a:cxn ang="0">
                  <a:pos x="93" y="884"/>
                </a:cxn>
                <a:cxn ang="0">
                  <a:pos x="70" y="893"/>
                </a:cxn>
                <a:cxn ang="0">
                  <a:pos x="0" y="914"/>
                </a:cxn>
                <a:cxn ang="0">
                  <a:pos x="35" y="867"/>
                </a:cxn>
                <a:cxn ang="0">
                  <a:pos x="53" y="783"/>
                </a:cxn>
                <a:cxn ang="0">
                  <a:pos x="96" y="558"/>
                </a:cxn>
                <a:cxn ang="0">
                  <a:pos x="109" y="471"/>
                </a:cxn>
                <a:cxn ang="0">
                  <a:pos x="94" y="461"/>
                </a:cxn>
                <a:cxn ang="0">
                  <a:pos x="89" y="434"/>
                </a:cxn>
                <a:cxn ang="0">
                  <a:pos x="59" y="348"/>
                </a:cxn>
                <a:cxn ang="0">
                  <a:pos x="80" y="243"/>
                </a:cxn>
                <a:cxn ang="0">
                  <a:pos x="104" y="169"/>
                </a:cxn>
                <a:cxn ang="0">
                  <a:pos x="112" y="311"/>
                </a:cxn>
                <a:cxn ang="0">
                  <a:pos x="106" y="332"/>
                </a:cxn>
                <a:cxn ang="0">
                  <a:pos x="112" y="362"/>
                </a:cxn>
              </a:cxnLst>
              <a:rect l="0" t="0" r="r" b="b"/>
              <a:pathLst>
                <a:path w="384" h="922">
                  <a:moveTo>
                    <a:pt x="320" y="171"/>
                  </a:moveTo>
                  <a:cubicBezTo>
                    <a:pt x="327" y="175"/>
                    <a:pt x="332" y="182"/>
                    <a:pt x="334" y="194"/>
                  </a:cubicBezTo>
                  <a:cubicBezTo>
                    <a:pt x="338" y="215"/>
                    <a:pt x="360" y="287"/>
                    <a:pt x="371" y="307"/>
                  </a:cubicBezTo>
                  <a:cubicBezTo>
                    <a:pt x="382" y="327"/>
                    <a:pt x="384" y="354"/>
                    <a:pt x="373" y="371"/>
                  </a:cubicBezTo>
                  <a:cubicBezTo>
                    <a:pt x="362" y="387"/>
                    <a:pt x="336" y="428"/>
                    <a:pt x="332" y="434"/>
                  </a:cubicBezTo>
                  <a:cubicBezTo>
                    <a:pt x="328" y="440"/>
                    <a:pt x="327" y="444"/>
                    <a:pt x="321" y="443"/>
                  </a:cubicBezTo>
                  <a:cubicBezTo>
                    <a:pt x="321" y="443"/>
                    <a:pt x="321" y="443"/>
                    <a:pt x="320" y="443"/>
                  </a:cubicBezTo>
                  <a:cubicBezTo>
                    <a:pt x="320" y="350"/>
                    <a:pt x="320" y="350"/>
                    <a:pt x="320" y="350"/>
                  </a:cubicBezTo>
                  <a:cubicBezTo>
                    <a:pt x="325" y="342"/>
                    <a:pt x="331" y="335"/>
                    <a:pt x="329" y="331"/>
                  </a:cubicBezTo>
                  <a:cubicBezTo>
                    <a:pt x="325" y="325"/>
                    <a:pt x="323" y="324"/>
                    <a:pt x="320" y="320"/>
                  </a:cubicBezTo>
                  <a:lnTo>
                    <a:pt x="320" y="171"/>
                  </a:lnTo>
                  <a:close/>
                  <a:moveTo>
                    <a:pt x="234" y="7"/>
                  </a:moveTo>
                  <a:cubicBezTo>
                    <a:pt x="239" y="11"/>
                    <a:pt x="245" y="19"/>
                    <a:pt x="250" y="16"/>
                  </a:cubicBezTo>
                  <a:cubicBezTo>
                    <a:pt x="254" y="14"/>
                    <a:pt x="253" y="27"/>
                    <a:pt x="258" y="27"/>
                  </a:cubicBezTo>
                  <a:cubicBezTo>
                    <a:pt x="264" y="27"/>
                    <a:pt x="270" y="45"/>
                    <a:pt x="269" y="55"/>
                  </a:cubicBezTo>
                  <a:cubicBezTo>
                    <a:pt x="269" y="65"/>
                    <a:pt x="266" y="76"/>
                    <a:pt x="265" y="80"/>
                  </a:cubicBezTo>
                  <a:cubicBezTo>
                    <a:pt x="265" y="84"/>
                    <a:pt x="263" y="100"/>
                    <a:pt x="259" y="100"/>
                  </a:cubicBezTo>
                  <a:cubicBezTo>
                    <a:pt x="256" y="100"/>
                    <a:pt x="254" y="101"/>
                    <a:pt x="254" y="101"/>
                  </a:cubicBezTo>
                  <a:cubicBezTo>
                    <a:pt x="254" y="101"/>
                    <a:pt x="250" y="114"/>
                    <a:pt x="250" y="124"/>
                  </a:cubicBezTo>
                  <a:cubicBezTo>
                    <a:pt x="250" y="134"/>
                    <a:pt x="252" y="134"/>
                    <a:pt x="252" y="134"/>
                  </a:cubicBezTo>
                  <a:cubicBezTo>
                    <a:pt x="258" y="143"/>
                    <a:pt x="258" y="143"/>
                    <a:pt x="258" y="143"/>
                  </a:cubicBezTo>
                  <a:cubicBezTo>
                    <a:pt x="258" y="143"/>
                    <a:pt x="288" y="159"/>
                    <a:pt x="302" y="163"/>
                  </a:cubicBezTo>
                  <a:cubicBezTo>
                    <a:pt x="308" y="165"/>
                    <a:pt x="315" y="167"/>
                    <a:pt x="320" y="171"/>
                  </a:cubicBezTo>
                  <a:cubicBezTo>
                    <a:pt x="320" y="320"/>
                    <a:pt x="320" y="320"/>
                    <a:pt x="320" y="320"/>
                  </a:cubicBezTo>
                  <a:cubicBezTo>
                    <a:pt x="318" y="317"/>
                    <a:pt x="317" y="312"/>
                    <a:pt x="315" y="303"/>
                  </a:cubicBezTo>
                  <a:cubicBezTo>
                    <a:pt x="315" y="323"/>
                    <a:pt x="308" y="351"/>
                    <a:pt x="313" y="370"/>
                  </a:cubicBezTo>
                  <a:cubicBezTo>
                    <a:pt x="312" y="363"/>
                    <a:pt x="316" y="356"/>
                    <a:pt x="320" y="350"/>
                  </a:cubicBezTo>
                  <a:cubicBezTo>
                    <a:pt x="320" y="443"/>
                    <a:pt x="320" y="443"/>
                    <a:pt x="320" y="443"/>
                  </a:cubicBezTo>
                  <a:cubicBezTo>
                    <a:pt x="315" y="442"/>
                    <a:pt x="312" y="443"/>
                    <a:pt x="312" y="443"/>
                  </a:cubicBezTo>
                  <a:cubicBezTo>
                    <a:pt x="312" y="443"/>
                    <a:pt x="309" y="454"/>
                    <a:pt x="305" y="457"/>
                  </a:cubicBezTo>
                  <a:cubicBezTo>
                    <a:pt x="300" y="460"/>
                    <a:pt x="294" y="471"/>
                    <a:pt x="293" y="467"/>
                  </a:cubicBezTo>
                  <a:cubicBezTo>
                    <a:pt x="292" y="464"/>
                    <a:pt x="288" y="496"/>
                    <a:pt x="284" y="513"/>
                  </a:cubicBezTo>
                  <a:cubicBezTo>
                    <a:pt x="280" y="530"/>
                    <a:pt x="262" y="651"/>
                    <a:pt x="262" y="668"/>
                  </a:cubicBezTo>
                  <a:cubicBezTo>
                    <a:pt x="262" y="685"/>
                    <a:pt x="255" y="703"/>
                    <a:pt x="256" y="715"/>
                  </a:cubicBezTo>
                  <a:cubicBezTo>
                    <a:pt x="256" y="728"/>
                    <a:pt x="253" y="760"/>
                    <a:pt x="253" y="778"/>
                  </a:cubicBezTo>
                  <a:cubicBezTo>
                    <a:pt x="252" y="796"/>
                    <a:pt x="236" y="814"/>
                    <a:pt x="236" y="827"/>
                  </a:cubicBezTo>
                  <a:cubicBezTo>
                    <a:pt x="236" y="840"/>
                    <a:pt x="240" y="846"/>
                    <a:pt x="238" y="854"/>
                  </a:cubicBezTo>
                  <a:cubicBezTo>
                    <a:pt x="236" y="862"/>
                    <a:pt x="236" y="867"/>
                    <a:pt x="245" y="876"/>
                  </a:cubicBezTo>
                  <a:cubicBezTo>
                    <a:pt x="253" y="885"/>
                    <a:pt x="256" y="893"/>
                    <a:pt x="256" y="900"/>
                  </a:cubicBezTo>
                  <a:cubicBezTo>
                    <a:pt x="255" y="907"/>
                    <a:pt x="253" y="910"/>
                    <a:pt x="236" y="910"/>
                  </a:cubicBezTo>
                  <a:cubicBezTo>
                    <a:pt x="220" y="911"/>
                    <a:pt x="204" y="906"/>
                    <a:pt x="204" y="902"/>
                  </a:cubicBezTo>
                  <a:cubicBezTo>
                    <a:pt x="204" y="898"/>
                    <a:pt x="199" y="897"/>
                    <a:pt x="194" y="897"/>
                  </a:cubicBezTo>
                  <a:cubicBezTo>
                    <a:pt x="189" y="897"/>
                    <a:pt x="190" y="892"/>
                    <a:pt x="192" y="882"/>
                  </a:cubicBezTo>
                  <a:cubicBezTo>
                    <a:pt x="194" y="873"/>
                    <a:pt x="201" y="859"/>
                    <a:pt x="196" y="861"/>
                  </a:cubicBezTo>
                  <a:cubicBezTo>
                    <a:pt x="192" y="862"/>
                    <a:pt x="189" y="859"/>
                    <a:pt x="189" y="846"/>
                  </a:cubicBezTo>
                  <a:cubicBezTo>
                    <a:pt x="189" y="832"/>
                    <a:pt x="187" y="828"/>
                    <a:pt x="193" y="820"/>
                  </a:cubicBezTo>
                  <a:cubicBezTo>
                    <a:pt x="199" y="811"/>
                    <a:pt x="198" y="796"/>
                    <a:pt x="196" y="784"/>
                  </a:cubicBezTo>
                  <a:cubicBezTo>
                    <a:pt x="195" y="772"/>
                    <a:pt x="191" y="763"/>
                    <a:pt x="194" y="748"/>
                  </a:cubicBezTo>
                  <a:cubicBezTo>
                    <a:pt x="198" y="733"/>
                    <a:pt x="199" y="714"/>
                    <a:pt x="196" y="706"/>
                  </a:cubicBezTo>
                  <a:cubicBezTo>
                    <a:pt x="194" y="699"/>
                    <a:pt x="196" y="690"/>
                    <a:pt x="201" y="684"/>
                  </a:cubicBezTo>
                  <a:cubicBezTo>
                    <a:pt x="207" y="678"/>
                    <a:pt x="199" y="667"/>
                    <a:pt x="199" y="660"/>
                  </a:cubicBezTo>
                  <a:cubicBezTo>
                    <a:pt x="199" y="653"/>
                    <a:pt x="201" y="624"/>
                    <a:pt x="197" y="595"/>
                  </a:cubicBezTo>
                  <a:cubicBezTo>
                    <a:pt x="194" y="566"/>
                    <a:pt x="193" y="544"/>
                    <a:pt x="192" y="537"/>
                  </a:cubicBezTo>
                  <a:cubicBezTo>
                    <a:pt x="192" y="529"/>
                    <a:pt x="188" y="533"/>
                    <a:pt x="177" y="562"/>
                  </a:cubicBezTo>
                  <a:cubicBezTo>
                    <a:pt x="167" y="590"/>
                    <a:pt x="141" y="680"/>
                    <a:pt x="136" y="700"/>
                  </a:cubicBezTo>
                  <a:cubicBezTo>
                    <a:pt x="132" y="717"/>
                    <a:pt x="118" y="780"/>
                    <a:pt x="112" y="808"/>
                  </a:cubicBezTo>
                  <a:cubicBezTo>
                    <a:pt x="112" y="362"/>
                    <a:pt x="112" y="362"/>
                    <a:pt x="112" y="362"/>
                  </a:cubicBezTo>
                  <a:cubicBezTo>
                    <a:pt x="113" y="360"/>
                    <a:pt x="112" y="345"/>
                    <a:pt x="115" y="334"/>
                  </a:cubicBezTo>
                  <a:cubicBezTo>
                    <a:pt x="120" y="321"/>
                    <a:pt x="121" y="303"/>
                    <a:pt x="122" y="282"/>
                  </a:cubicBezTo>
                  <a:cubicBezTo>
                    <a:pt x="122" y="282"/>
                    <a:pt x="117" y="300"/>
                    <a:pt x="112" y="311"/>
                  </a:cubicBezTo>
                  <a:cubicBezTo>
                    <a:pt x="112" y="159"/>
                    <a:pt x="112" y="159"/>
                    <a:pt x="112" y="159"/>
                  </a:cubicBezTo>
                  <a:cubicBezTo>
                    <a:pt x="116" y="157"/>
                    <a:pt x="124" y="155"/>
                    <a:pt x="135" y="154"/>
                  </a:cubicBezTo>
                  <a:cubicBezTo>
                    <a:pt x="160" y="151"/>
                    <a:pt x="179" y="144"/>
                    <a:pt x="185" y="139"/>
                  </a:cubicBezTo>
                  <a:cubicBezTo>
                    <a:pt x="188" y="136"/>
                    <a:pt x="191" y="134"/>
                    <a:pt x="193" y="131"/>
                  </a:cubicBezTo>
                  <a:cubicBezTo>
                    <a:pt x="195" y="129"/>
                    <a:pt x="198" y="126"/>
                    <a:pt x="195" y="126"/>
                  </a:cubicBezTo>
                  <a:cubicBezTo>
                    <a:pt x="188" y="125"/>
                    <a:pt x="187" y="101"/>
                    <a:pt x="184" y="94"/>
                  </a:cubicBezTo>
                  <a:cubicBezTo>
                    <a:pt x="181" y="86"/>
                    <a:pt x="182" y="81"/>
                    <a:pt x="184" y="75"/>
                  </a:cubicBezTo>
                  <a:cubicBezTo>
                    <a:pt x="186" y="69"/>
                    <a:pt x="182" y="59"/>
                    <a:pt x="188" y="49"/>
                  </a:cubicBezTo>
                  <a:cubicBezTo>
                    <a:pt x="193" y="39"/>
                    <a:pt x="186" y="26"/>
                    <a:pt x="193" y="25"/>
                  </a:cubicBezTo>
                  <a:cubicBezTo>
                    <a:pt x="201" y="24"/>
                    <a:pt x="198" y="15"/>
                    <a:pt x="205" y="15"/>
                  </a:cubicBezTo>
                  <a:cubicBezTo>
                    <a:pt x="213" y="15"/>
                    <a:pt x="214" y="4"/>
                    <a:pt x="221" y="8"/>
                  </a:cubicBezTo>
                  <a:cubicBezTo>
                    <a:pt x="229" y="11"/>
                    <a:pt x="229" y="0"/>
                    <a:pt x="234" y="7"/>
                  </a:cubicBezTo>
                  <a:close/>
                  <a:moveTo>
                    <a:pt x="112" y="808"/>
                  </a:moveTo>
                  <a:cubicBezTo>
                    <a:pt x="111" y="813"/>
                    <a:pt x="110" y="817"/>
                    <a:pt x="109" y="819"/>
                  </a:cubicBezTo>
                  <a:cubicBezTo>
                    <a:pt x="106" y="836"/>
                    <a:pt x="102" y="870"/>
                    <a:pt x="97" y="870"/>
                  </a:cubicBezTo>
                  <a:cubicBezTo>
                    <a:pt x="92" y="870"/>
                    <a:pt x="94" y="874"/>
                    <a:pt x="93" y="884"/>
                  </a:cubicBezTo>
                  <a:cubicBezTo>
                    <a:pt x="92" y="893"/>
                    <a:pt x="83" y="894"/>
                    <a:pt x="77" y="897"/>
                  </a:cubicBezTo>
                  <a:cubicBezTo>
                    <a:pt x="72" y="899"/>
                    <a:pt x="70" y="893"/>
                    <a:pt x="70" y="893"/>
                  </a:cubicBezTo>
                  <a:cubicBezTo>
                    <a:pt x="70" y="893"/>
                    <a:pt x="61" y="912"/>
                    <a:pt x="45" y="914"/>
                  </a:cubicBezTo>
                  <a:cubicBezTo>
                    <a:pt x="30" y="916"/>
                    <a:pt x="0" y="922"/>
                    <a:pt x="0" y="914"/>
                  </a:cubicBezTo>
                  <a:cubicBezTo>
                    <a:pt x="0" y="907"/>
                    <a:pt x="3" y="900"/>
                    <a:pt x="13" y="894"/>
                  </a:cubicBezTo>
                  <a:cubicBezTo>
                    <a:pt x="24" y="888"/>
                    <a:pt x="31" y="871"/>
                    <a:pt x="35" y="867"/>
                  </a:cubicBezTo>
                  <a:cubicBezTo>
                    <a:pt x="39" y="863"/>
                    <a:pt x="34" y="864"/>
                    <a:pt x="37" y="856"/>
                  </a:cubicBezTo>
                  <a:cubicBezTo>
                    <a:pt x="41" y="848"/>
                    <a:pt x="51" y="799"/>
                    <a:pt x="53" y="783"/>
                  </a:cubicBezTo>
                  <a:cubicBezTo>
                    <a:pt x="55" y="768"/>
                    <a:pt x="54" y="713"/>
                    <a:pt x="61" y="688"/>
                  </a:cubicBezTo>
                  <a:cubicBezTo>
                    <a:pt x="69" y="663"/>
                    <a:pt x="92" y="581"/>
                    <a:pt x="96" y="558"/>
                  </a:cubicBezTo>
                  <a:cubicBezTo>
                    <a:pt x="99" y="536"/>
                    <a:pt x="104" y="513"/>
                    <a:pt x="104" y="501"/>
                  </a:cubicBezTo>
                  <a:cubicBezTo>
                    <a:pt x="104" y="488"/>
                    <a:pt x="105" y="480"/>
                    <a:pt x="109" y="471"/>
                  </a:cubicBezTo>
                  <a:cubicBezTo>
                    <a:pt x="112" y="462"/>
                    <a:pt x="108" y="450"/>
                    <a:pt x="108" y="450"/>
                  </a:cubicBezTo>
                  <a:cubicBezTo>
                    <a:pt x="108" y="450"/>
                    <a:pt x="99" y="457"/>
                    <a:pt x="94" y="461"/>
                  </a:cubicBezTo>
                  <a:cubicBezTo>
                    <a:pt x="88" y="466"/>
                    <a:pt x="88" y="459"/>
                    <a:pt x="91" y="448"/>
                  </a:cubicBezTo>
                  <a:cubicBezTo>
                    <a:pt x="94" y="437"/>
                    <a:pt x="91" y="431"/>
                    <a:pt x="89" y="434"/>
                  </a:cubicBezTo>
                  <a:cubicBezTo>
                    <a:pt x="86" y="437"/>
                    <a:pt x="84" y="416"/>
                    <a:pt x="77" y="403"/>
                  </a:cubicBezTo>
                  <a:cubicBezTo>
                    <a:pt x="70" y="390"/>
                    <a:pt x="55" y="363"/>
                    <a:pt x="59" y="348"/>
                  </a:cubicBezTo>
                  <a:cubicBezTo>
                    <a:pt x="62" y="333"/>
                    <a:pt x="63" y="306"/>
                    <a:pt x="67" y="293"/>
                  </a:cubicBezTo>
                  <a:cubicBezTo>
                    <a:pt x="72" y="280"/>
                    <a:pt x="76" y="257"/>
                    <a:pt x="80" y="243"/>
                  </a:cubicBezTo>
                  <a:cubicBezTo>
                    <a:pt x="85" y="228"/>
                    <a:pt x="85" y="221"/>
                    <a:pt x="91" y="207"/>
                  </a:cubicBezTo>
                  <a:cubicBezTo>
                    <a:pt x="97" y="192"/>
                    <a:pt x="104" y="176"/>
                    <a:pt x="104" y="169"/>
                  </a:cubicBezTo>
                  <a:cubicBezTo>
                    <a:pt x="104" y="165"/>
                    <a:pt x="106" y="162"/>
                    <a:pt x="112" y="159"/>
                  </a:cubicBezTo>
                  <a:cubicBezTo>
                    <a:pt x="112" y="311"/>
                    <a:pt x="112" y="311"/>
                    <a:pt x="112" y="311"/>
                  </a:cubicBezTo>
                  <a:cubicBezTo>
                    <a:pt x="110" y="316"/>
                    <a:pt x="108" y="319"/>
                    <a:pt x="106" y="319"/>
                  </a:cubicBezTo>
                  <a:cubicBezTo>
                    <a:pt x="100" y="321"/>
                    <a:pt x="100" y="328"/>
                    <a:pt x="106" y="332"/>
                  </a:cubicBezTo>
                  <a:cubicBezTo>
                    <a:pt x="112" y="335"/>
                    <a:pt x="108" y="359"/>
                    <a:pt x="111" y="362"/>
                  </a:cubicBezTo>
                  <a:cubicBezTo>
                    <a:pt x="111" y="362"/>
                    <a:pt x="111" y="362"/>
                    <a:pt x="112" y="362"/>
                  </a:cubicBezTo>
                  <a:lnTo>
                    <a:pt x="112" y="808"/>
                  </a:lnTo>
                  <a:close/>
                </a:path>
              </a:pathLst>
            </a:custGeom>
            <a:solidFill>
              <a:schemeClr val="accent6"/>
            </a:solidFill>
            <a:ln w="9525">
              <a:noFill/>
              <a:round/>
            </a:ln>
          </p:spPr>
          <p:txBody>
            <a:bodyPr vert="horz" wrap="square" lIns="121920" tIns="60960" rIns="121920" bIns="60960" numCol="1" anchor="t" anchorCtr="0" compatLnSpc="1"/>
            <a:lstStyle/>
            <a:p>
              <a:endParaRPr lang="en-US" sz="3555"/>
            </a:p>
          </p:txBody>
        </p:sp>
        <p:sp>
          <p:nvSpPr>
            <p:cNvPr id="8" name="Freeform 7"/>
            <p:cNvSpPr/>
            <p:nvPr/>
          </p:nvSpPr>
          <p:spPr bwMode="auto">
            <a:xfrm>
              <a:off x="6022976" y="2373313"/>
              <a:ext cx="327025" cy="635000"/>
            </a:xfrm>
            <a:custGeom>
              <a:avLst/>
              <a:gdLst/>
              <a:ahLst/>
              <a:cxnLst>
                <a:cxn ang="0">
                  <a:pos x="110" y="1"/>
                </a:cxn>
                <a:cxn ang="0">
                  <a:pos x="111" y="3"/>
                </a:cxn>
                <a:cxn ang="0">
                  <a:pos x="116" y="11"/>
                </a:cxn>
                <a:cxn ang="0">
                  <a:pos x="116" y="13"/>
                </a:cxn>
                <a:cxn ang="0">
                  <a:pos x="111" y="106"/>
                </a:cxn>
                <a:cxn ang="0">
                  <a:pos x="112" y="182"/>
                </a:cxn>
                <a:cxn ang="0">
                  <a:pos x="125" y="238"/>
                </a:cxn>
                <a:cxn ang="0">
                  <a:pos x="137" y="265"/>
                </a:cxn>
                <a:cxn ang="0">
                  <a:pos x="91" y="262"/>
                </a:cxn>
                <a:cxn ang="0">
                  <a:pos x="15" y="263"/>
                </a:cxn>
                <a:cxn ang="0">
                  <a:pos x="0" y="257"/>
                </a:cxn>
                <a:cxn ang="0">
                  <a:pos x="18" y="208"/>
                </a:cxn>
                <a:cxn ang="0">
                  <a:pos x="32" y="111"/>
                </a:cxn>
                <a:cxn ang="0">
                  <a:pos x="38" y="23"/>
                </a:cxn>
                <a:cxn ang="0">
                  <a:pos x="43" y="8"/>
                </a:cxn>
                <a:cxn ang="0">
                  <a:pos x="44" y="8"/>
                </a:cxn>
                <a:cxn ang="0">
                  <a:pos x="52" y="0"/>
                </a:cxn>
                <a:cxn ang="0">
                  <a:pos x="65" y="17"/>
                </a:cxn>
                <a:cxn ang="0">
                  <a:pos x="87" y="24"/>
                </a:cxn>
                <a:cxn ang="0">
                  <a:pos x="110" y="1"/>
                </a:cxn>
              </a:cxnLst>
              <a:rect l="0" t="0" r="r" b="b"/>
              <a:pathLst>
                <a:path w="137" h="266">
                  <a:moveTo>
                    <a:pt x="110" y="1"/>
                  </a:moveTo>
                  <a:cubicBezTo>
                    <a:pt x="110" y="3"/>
                    <a:pt x="111" y="3"/>
                    <a:pt x="111" y="3"/>
                  </a:cubicBezTo>
                  <a:cubicBezTo>
                    <a:pt x="116" y="11"/>
                    <a:pt x="116" y="11"/>
                    <a:pt x="116" y="11"/>
                  </a:cubicBezTo>
                  <a:cubicBezTo>
                    <a:pt x="116" y="12"/>
                    <a:pt x="116" y="12"/>
                    <a:pt x="116" y="13"/>
                  </a:cubicBezTo>
                  <a:cubicBezTo>
                    <a:pt x="114" y="27"/>
                    <a:pt x="111" y="74"/>
                    <a:pt x="111" y="106"/>
                  </a:cubicBezTo>
                  <a:cubicBezTo>
                    <a:pt x="111" y="139"/>
                    <a:pt x="107" y="156"/>
                    <a:pt x="112" y="182"/>
                  </a:cubicBezTo>
                  <a:cubicBezTo>
                    <a:pt x="117" y="208"/>
                    <a:pt x="118" y="223"/>
                    <a:pt x="125" y="238"/>
                  </a:cubicBezTo>
                  <a:cubicBezTo>
                    <a:pt x="132" y="254"/>
                    <a:pt x="137" y="265"/>
                    <a:pt x="137" y="265"/>
                  </a:cubicBezTo>
                  <a:cubicBezTo>
                    <a:pt x="137" y="265"/>
                    <a:pt x="114" y="262"/>
                    <a:pt x="91" y="262"/>
                  </a:cubicBezTo>
                  <a:cubicBezTo>
                    <a:pt x="67" y="262"/>
                    <a:pt x="24" y="266"/>
                    <a:pt x="15" y="263"/>
                  </a:cubicBezTo>
                  <a:cubicBezTo>
                    <a:pt x="6" y="261"/>
                    <a:pt x="0" y="257"/>
                    <a:pt x="0" y="257"/>
                  </a:cubicBezTo>
                  <a:cubicBezTo>
                    <a:pt x="0" y="257"/>
                    <a:pt x="11" y="234"/>
                    <a:pt x="18" y="208"/>
                  </a:cubicBezTo>
                  <a:cubicBezTo>
                    <a:pt x="25" y="182"/>
                    <a:pt x="32" y="146"/>
                    <a:pt x="32" y="111"/>
                  </a:cubicBezTo>
                  <a:cubicBezTo>
                    <a:pt x="32" y="75"/>
                    <a:pt x="31" y="41"/>
                    <a:pt x="38" y="23"/>
                  </a:cubicBezTo>
                  <a:cubicBezTo>
                    <a:pt x="40" y="17"/>
                    <a:pt x="42" y="12"/>
                    <a:pt x="43" y="8"/>
                  </a:cubicBezTo>
                  <a:cubicBezTo>
                    <a:pt x="44" y="8"/>
                    <a:pt x="42" y="9"/>
                    <a:pt x="44" y="8"/>
                  </a:cubicBezTo>
                  <a:cubicBezTo>
                    <a:pt x="46" y="6"/>
                    <a:pt x="50" y="3"/>
                    <a:pt x="52" y="0"/>
                  </a:cubicBezTo>
                  <a:cubicBezTo>
                    <a:pt x="56" y="5"/>
                    <a:pt x="58" y="8"/>
                    <a:pt x="65" y="17"/>
                  </a:cubicBezTo>
                  <a:cubicBezTo>
                    <a:pt x="73" y="26"/>
                    <a:pt x="74" y="33"/>
                    <a:pt x="87" y="24"/>
                  </a:cubicBezTo>
                  <a:cubicBezTo>
                    <a:pt x="96" y="18"/>
                    <a:pt x="103" y="9"/>
                    <a:pt x="110" y="1"/>
                  </a:cubicBezTo>
                  <a:close/>
                </a:path>
              </a:pathLst>
            </a:custGeom>
            <a:solidFill>
              <a:srgbClr val="FFFFFF"/>
            </a:solidFill>
            <a:ln w="9525">
              <a:noFill/>
              <a:round/>
            </a:ln>
          </p:spPr>
          <p:txBody>
            <a:bodyPr vert="horz" wrap="square" lIns="121920" tIns="60960" rIns="121920" bIns="60960" numCol="1" anchor="t" anchorCtr="0" compatLnSpc="1"/>
            <a:lstStyle/>
            <a:p>
              <a:endParaRPr lang="en-US" sz="3555"/>
            </a:p>
          </p:txBody>
        </p:sp>
        <p:sp>
          <p:nvSpPr>
            <p:cNvPr id="9" name="Freeform 8"/>
            <p:cNvSpPr/>
            <p:nvPr/>
          </p:nvSpPr>
          <p:spPr bwMode="auto">
            <a:xfrm>
              <a:off x="6075363" y="2447925"/>
              <a:ext cx="157163" cy="627062"/>
            </a:xfrm>
            <a:custGeom>
              <a:avLst/>
              <a:gdLst/>
              <a:ahLst/>
              <a:cxnLst>
                <a:cxn ang="0">
                  <a:pos x="55" y="0"/>
                </a:cxn>
                <a:cxn ang="0">
                  <a:pos x="42" y="13"/>
                </a:cxn>
                <a:cxn ang="0">
                  <a:pos x="46" y="21"/>
                </a:cxn>
                <a:cxn ang="0">
                  <a:pos x="26" y="99"/>
                </a:cxn>
                <a:cxn ang="0">
                  <a:pos x="3" y="224"/>
                </a:cxn>
                <a:cxn ang="0">
                  <a:pos x="10" y="252"/>
                </a:cxn>
                <a:cxn ang="0">
                  <a:pos x="25" y="253"/>
                </a:cxn>
                <a:cxn ang="0">
                  <a:pos x="42" y="221"/>
                </a:cxn>
                <a:cxn ang="0">
                  <a:pos x="57" y="119"/>
                </a:cxn>
                <a:cxn ang="0">
                  <a:pos x="62" y="41"/>
                </a:cxn>
                <a:cxn ang="0">
                  <a:pos x="58" y="21"/>
                </a:cxn>
                <a:cxn ang="0">
                  <a:pos x="66" y="12"/>
                </a:cxn>
                <a:cxn ang="0">
                  <a:pos x="55" y="0"/>
                </a:cxn>
              </a:cxnLst>
              <a:rect l="0" t="0" r="r" b="b"/>
              <a:pathLst>
                <a:path w="66" h="263">
                  <a:moveTo>
                    <a:pt x="55" y="0"/>
                  </a:moveTo>
                  <a:cubicBezTo>
                    <a:pt x="42" y="13"/>
                    <a:pt x="42" y="13"/>
                    <a:pt x="42" y="13"/>
                  </a:cubicBezTo>
                  <a:cubicBezTo>
                    <a:pt x="42" y="13"/>
                    <a:pt x="49" y="15"/>
                    <a:pt x="46" y="21"/>
                  </a:cubicBezTo>
                  <a:cubicBezTo>
                    <a:pt x="44" y="26"/>
                    <a:pt x="35" y="58"/>
                    <a:pt x="26" y="99"/>
                  </a:cubicBezTo>
                  <a:cubicBezTo>
                    <a:pt x="17" y="141"/>
                    <a:pt x="5" y="214"/>
                    <a:pt x="3" y="224"/>
                  </a:cubicBezTo>
                  <a:cubicBezTo>
                    <a:pt x="0" y="234"/>
                    <a:pt x="3" y="242"/>
                    <a:pt x="10" y="252"/>
                  </a:cubicBezTo>
                  <a:cubicBezTo>
                    <a:pt x="17" y="263"/>
                    <a:pt x="18" y="263"/>
                    <a:pt x="25" y="253"/>
                  </a:cubicBezTo>
                  <a:cubicBezTo>
                    <a:pt x="32" y="244"/>
                    <a:pt x="37" y="248"/>
                    <a:pt x="42" y="221"/>
                  </a:cubicBezTo>
                  <a:cubicBezTo>
                    <a:pt x="46" y="195"/>
                    <a:pt x="53" y="143"/>
                    <a:pt x="57" y="119"/>
                  </a:cubicBezTo>
                  <a:cubicBezTo>
                    <a:pt x="61" y="96"/>
                    <a:pt x="65" y="51"/>
                    <a:pt x="62" y="41"/>
                  </a:cubicBezTo>
                  <a:cubicBezTo>
                    <a:pt x="59" y="31"/>
                    <a:pt x="57" y="25"/>
                    <a:pt x="58" y="21"/>
                  </a:cubicBezTo>
                  <a:cubicBezTo>
                    <a:pt x="59" y="16"/>
                    <a:pt x="66" y="12"/>
                    <a:pt x="66" y="12"/>
                  </a:cubicBezTo>
                  <a:cubicBezTo>
                    <a:pt x="66" y="12"/>
                    <a:pt x="61" y="3"/>
                    <a:pt x="55" y="0"/>
                  </a:cubicBezTo>
                  <a:close/>
                </a:path>
              </a:pathLst>
            </a:custGeom>
            <a:solidFill>
              <a:schemeClr val="accent6"/>
            </a:solidFill>
            <a:ln w="9525">
              <a:noFill/>
              <a:round/>
            </a:ln>
          </p:spPr>
          <p:txBody>
            <a:bodyPr vert="horz" wrap="square" lIns="121920" tIns="60960" rIns="121920" bIns="60960" numCol="1" anchor="t" anchorCtr="0" compatLnSpc="1"/>
            <a:lstStyle/>
            <a:p>
              <a:endParaRPr lang="en-US" sz="3555"/>
            </a:p>
          </p:txBody>
        </p:sp>
      </p:grpSp>
      <p:grpSp>
        <p:nvGrpSpPr>
          <p:cNvPr id="10" name="Group 32"/>
          <p:cNvGrpSpPr/>
          <p:nvPr/>
        </p:nvGrpSpPr>
        <p:grpSpPr>
          <a:xfrm>
            <a:off x="5694154" y="3198572"/>
            <a:ext cx="709084" cy="2878667"/>
            <a:chOff x="4129088" y="2282825"/>
            <a:chExt cx="531813" cy="2159000"/>
          </a:xfrm>
          <a:solidFill>
            <a:srgbClr val="E95283"/>
          </a:solidFill>
        </p:grpSpPr>
        <p:sp>
          <p:nvSpPr>
            <p:cNvPr id="11" name="Freeform 9"/>
            <p:cNvSpPr>
              <a:spLocks noEditPoints="1"/>
            </p:cNvSpPr>
            <p:nvPr/>
          </p:nvSpPr>
          <p:spPr bwMode="auto">
            <a:xfrm>
              <a:off x="4129088" y="2282825"/>
              <a:ext cx="531813" cy="2159000"/>
            </a:xfrm>
            <a:custGeom>
              <a:avLst/>
              <a:gdLst/>
              <a:ahLst/>
              <a:cxnLst>
                <a:cxn ang="0">
                  <a:pos x="107" y="1"/>
                </a:cxn>
                <a:cxn ang="0">
                  <a:pos x="147" y="36"/>
                </a:cxn>
                <a:cxn ang="0">
                  <a:pos x="154" y="62"/>
                </a:cxn>
                <a:cxn ang="0">
                  <a:pos x="160" y="98"/>
                </a:cxn>
                <a:cxn ang="0">
                  <a:pos x="171" y="133"/>
                </a:cxn>
                <a:cxn ang="0">
                  <a:pos x="178" y="151"/>
                </a:cxn>
                <a:cxn ang="0">
                  <a:pos x="210" y="170"/>
                </a:cxn>
                <a:cxn ang="0">
                  <a:pos x="221" y="238"/>
                </a:cxn>
                <a:cxn ang="0">
                  <a:pos x="214" y="296"/>
                </a:cxn>
                <a:cxn ang="0">
                  <a:pos x="191" y="313"/>
                </a:cxn>
                <a:cxn ang="0">
                  <a:pos x="198" y="371"/>
                </a:cxn>
                <a:cxn ang="0">
                  <a:pos x="206" y="414"/>
                </a:cxn>
                <a:cxn ang="0">
                  <a:pos x="194" y="416"/>
                </a:cxn>
                <a:cxn ang="0">
                  <a:pos x="189" y="474"/>
                </a:cxn>
                <a:cxn ang="0">
                  <a:pos x="172" y="570"/>
                </a:cxn>
                <a:cxn ang="0">
                  <a:pos x="165" y="582"/>
                </a:cxn>
                <a:cxn ang="0">
                  <a:pos x="157" y="582"/>
                </a:cxn>
                <a:cxn ang="0">
                  <a:pos x="155" y="611"/>
                </a:cxn>
                <a:cxn ang="0">
                  <a:pos x="149" y="670"/>
                </a:cxn>
                <a:cxn ang="0">
                  <a:pos x="123" y="764"/>
                </a:cxn>
                <a:cxn ang="0">
                  <a:pos x="141" y="817"/>
                </a:cxn>
                <a:cxn ang="0">
                  <a:pos x="156" y="852"/>
                </a:cxn>
                <a:cxn ang="0">
                  <a:pos x="133" y="854"/>
                </a:cxn>
                <a:cxn ang="0">
                  <a:pos x="122" y="846"/>
                </a:cxn>
                <a:cxn ang="0">
                  <a:pos x="125" y="864"/>
                </a:cxn>
                <a:cxn ang="0">
                  <a:pos x="112" y="905"/>
                </a:cxn>
                <a:cxn ang="0">
                  <a:pos x="107" y="905"/>
                </a:cxn>
                <a:cxn ang="0">
                  <a:pos x="107" y="636"/>
                </a:cxn>
                <a:cxn ang="0">
                  <a:pos x="109" y="621"/>
                </a:cxn>
                <a:cxn ang="0">
                  <a:pos x="109" y="580"/>
                </a:cxn>
                <a:cxn ang="0">
                  <a:pos x="107" y="596"/>
                </a:cxn>
                <a:cxn ang="0">
                  <a:pos x="107" y="1"/>
                </a:cxn>
                <a:cxn ang="0">
                  <a:pos x="106" y="1"/>
                </a:cxn>
                <a:cxn ang="0">
                  <a:pos x="107" y="1"/>
                </a:cxn>
                <a:cxn ang="0">
                  <a:pos x="107" y="596"/>
                </a:cxn>
                <a:cxn ang="0">
                  <a:pos x="104" y="611"/>
                </a:cxn>
                <a:cxn ang="0">
                  <a:pos x="105" y="632"/>
                </a:cxn>
                <a:cxn ang="0">
                  <a:pos x="106" y="645"/>
                </a:cxn>
                <a:cxn ang="0">
                  <a:pos x="107" y="636"/>
                </a:cxn>
                <a:cxn ang="0">
                  <a:pos x="107" y="905"/>
                </a:cxn>
                <a:cxn ang="0">
                  <a:pos x="89" y="869"/>
                </a:cxn>
                <a:cxn ang="0">
                  <a:pos x="88" y="831"/>
                </a:cxn>
                <a:cxn ang="0">
                  <a:pos x="81" y="789"/>
                </a:cxn>
                <a:cxn ang="0">
                  <a:pos x="52" y="662"/>
                </a:cxn>
                <a:cxn ang="0">
                  <a:pos x="53" y="606"/>
                </a:cxn>
                <a:cxn ang="0">
                  <a:pos x="50" y="579"/>
                </a:cxn>
                <a:cxn ang="0">
                  <a:pos x="34" y="565"/>
                </a:cxn>
                <a:cxn ang="0">
                  <a:pos x="29" y="465"/>
                </a:cxn>
                <a:cxn ang="0">
                  <a:pos x="31" y="410"/>
                </a:cxn>
                <a:cxn ang="0">
                  <a:pos x="11" y="407"/>
                </a:cxn>
                <a:cxn ang="0">
                  <a:pos x="27" y="360"/>
                </a:cxn>
                <a:cxn ang="0">
                  <a:pos x="30" y="326"/>
                </a:cxn>
                <a:cxn ang="0">
                  <a:pos x="2" y="302"/>
                </a:cxn>
                <a:cxn ang="0">
                  <a:pos x="2" y="234"/>
                </a:cxn>
                <a:cxn ang="0">
                  <a:pos x="7" y="204"/>
                </a:cxn>
                <a:cxn ang="0">
                  <a:pos x="27" y="154"/>
                </a:cxn>
                <a:cxn ang="0">
                  <a:pos x="48" y="145"/>
                </a:cxn>
                <a:cxn ang="0">
                  <a:pos x="50" y="126"/>
                </a:cxn>
                <a:cxn ang="0">
                  <a:pos x="63" y="101"/>
                </a:cxn>
                <a:cxn ang="0">
                  <a:pos x="64" y="64"/>
                </a:cxn>
                <a:cxn ang="0">
                  <a:pos x="106" y="1"/>
                </a:cxn>
              </a:cxnLst>
              <a:rect l="0" t="0" r="r" b="b"/>
              <a:pathLst>
                <a:path w="223" h="905">
                  <a:moveTo>
                    <a:pt x="107" y="1"/>
                  </a:moveTo>
                  <a:cubicBezTo>
                    <a:pt x="127" y="0"/>
                    <a:pt x="143" y="19"/>
                    <a:pt x="147" y="36"/>
                  </a:cubicBezTo>
                  <a:cubicBezTo>
                    <a:pt x="151" y="54"/>
                    <a:pt x="154" y="53"/>
                    <a:pt x="154" y="62"/>
                  </a:cubicBezTo>
                  <a:cubicBezTo>
                    <a:pt x="154" y="72"/>
                    <a:pt x="158" y="83"/>
                    <a:pt x="160" y="98"/>
                  </a:cubicBezTo>
                  <a:cubicBezTo>
                    <a:pt x="162" y="114"/>
                    <a:pt x="163" y="124"/>
                    <a:pt x="171" y="133"/>
                  </a:cubicBezTo>
                  <a:cubicBezTo>
                    <a:pt x="179" y="142"/>
                    <a:pt x="178" y="151"/>
                    <a:pt x="178" y="151"/>
                  </a:cubicBezTo>
                  <a:cubicBezTo>
                    <a:pt x="178" y="151"/>
                    <a:pt x="204" y="153"/>
                    <a:pt x="210" y="170"/>
                  </a:cubicBezTo>
                  <a:cubicBezTo>
                    <a:pt x="217" y="188"/>
                    <a:pt x="218" y="218"/>
                    <a:pt x="221" y="238"/>
                  </a:cubicBezTo>
                  <a:cubicBezTo>
                    <a:pt x="223" y="258"/>
                    <a:pt x="221" y="281"/>
                    <a:pt x="214" y="296"/>
                  </a:cubicBezTo>
                  <a:cubicBezTo>
                    <a:pt x="207" y="311"/>
                    <a:pt x="191" y="313"/>
                    <a:pt x="191" y="313"/>
                  </a:cubicBezTo>
                  <a:cubicBezTo>
                    <a:pt x="191" y="313"/>
                    <a:pt x="189" y="344"/>
                    <a:pt x="198" y="371"/>
                  </a:cubicBezTo>
                  <a:cubicBezTo>
                    <a:pt x="207" y="399"/>
                    <a:pt x="213" y="413"/>
                    <a:pt x="206" y="414"/>
                  </a:cubicBezTo>
                  <a:cubicBezTo>
                    <a:pt x="198" y="416"/>
                    <a:pt x="194" y="416"/>
                    <a:pt x="194" y="416"/>
                  </a:cubicBezTo>
                  <a:cubicBezTo>
                    <a:pt x="194" y="416"/>
                    <a:pt x="194" y="451"/>
                    <a:pt x="189" y="474"/>
                  </a:cubicBezTo>
                  <a:cubicBezTo>
                    <a:pt x="184" y="497"/>
                    <a:pt x="172" y="555"/>
                    <a:pt x="172" y="570"/>
                  </a:cubicBezTo>
                  <a:cubicBezTo>
                    <a:pt x="172" y="584"/>
                    <a:pt x="171" y="582"/>
                    <a:pt x="165" y="582"/>
                  </a:cubicBezTo>
                  <a:cubicBezTo>
                    <a:pt x="160" y="582"/>
                    <a:pt x="157" y="582"/>
                    <a:pt x="157" y="582"/>
                  </a:cubicBezTo>
                  <a:cubicBezTo>
                    <a:pt x="157" y="582"/>
                    <a:pt x="158" y="605"/>
                    <a:pt x="155" y="611"/>
                  </a:cubicBezTo>
                  <a:cubicBezTo>
                    <a:pt x="152" y="616"/>
                    <a:pt x="157" y="642"/>
                    <a:pt x="149" y="670"/>
                  </a:cubicBezTo>
                  <a:cubicBezTo>
                    <a:pt x="140" y="697"/>
                    <a:pt x="123" y="744"/>
                    <a:pt x="123" y="764"/>
                  </a:cubicBezTo>
                  <a:cubicBezTo>
                    <a:pt x="123" y="783"/>
                    <a:pt x="132" y="807"/>
                    <a:pt x="141" y="817"/>
                  </a:cubicBezTo>
                  <a:cubicBezTo>
                    <a:pt x="150" y="827"/>
                    <a:pt x="163" y="847"/>
                    <a:pt x="156" y="852"/>
                  </a:cubicBezTo>
                  <a:cubicBezTo>
                    <a:pt x="149" y="857"/>
                    <a:pt x="139" y="856"/>
                    <a:pt x="133" y="854"/>
                  </a:cubicBezTo>
                  <a:cubicBezTo>
                    <a:pt x="127" y="852"/>
                    <a:pt x="122" y="846"/>
                    <a:pt x="122" y="846"/>
                  </a:cubicBezTo>
                  <a:cubicBezTo>
                    <a:pt x="122" y="846"/>
                    <a:pt x="122" y="856"/>
                    <a:pt x="125" y="864"/>
                  </a:cubicBezTo>
                  <a:cubicBezTo>
                    <a:pt x="128" y="871"/>
                    <a:pt x="125" y="905"/>
                    <a:pt x="112" y="905"/>
                  </a:cubicBezTo>
                  <a:cubicBezTo>
                    <a:pt x="110" y="905"/>
                    <a:pt x="108" y="905"/>
                    <a:pt x="107" y="905"/>
                  </a:cubicBezTo>
                  <a:cubicBezTo>
                    <a:pt x="107" y="636"/>
                    <a:pt x="107" y="636"/>
                    <a:pt x="107" y="636"/>
                  </a:cubicBezTo>
                  <a:cubicBezTo>
                    <a:pt x="107" y="631"/>
                    <a:pt x="108" y="624"/>
                    <a:pt x="109" y="621"/>
                  </a:cubicBezTo>
                  <a:cubicBezTo>
                    <a:pt x="112" y="614"/>
                    <a:pt x="110" y="600"/>
                    <a:pt x="109" y="580"/>
                  </a:cubicBezTo>
                  <a:cubicBezTo>
                    <a:pt x="109" y="580"/>
                    <a:pt x="108" y="588"/>
                    <a:pt x="107" y="596"/>
                  </a:cubicBezTo>
                  <a:lnTo>
                    <a:pt x="107" y="1"/>
                  </a:lnTo>
                  <a:close/>
                  <a:moveTo>
                    <a:pt x="106" y="1"/>
                  </a:moveTo>
                  <a:cubicBezTo>
                    <a:pt x="107" y="1"/>
                    <a:pt x="107" y="1"/>
                    <a:pt x="107" y="1"/>
                  </a:cubicBezTo>
                  <a:cubicBezTo>
                    <a:pt x="107" y="596"/>
                    <a:pt x="107" y="596"/>
                    <a:pt x="107" y="596"/>
                  </a:cubicBezTo>
                  <a:cubicBezTo>
                    <a:pt x="106" y="602"/>
                    <a:pt x="105" y="608"/>
                    <a:pt x="104" y="611"/>
                  </a:cubicBezTo>
                  <a:cubicBezTo>
                    <a:pt x="102" y="620"/>
                    <a:pt x="105" y="626"/>
                    <a:pt x="105" y="632"/>
                  </a:cubicBezTo>
                  <a:cubicBezTo>
                    <a:pt x="105" y="637"/>
                    <a:pt x="106" y="645"/>
                    <a:pt x="106" y="645"/>
                  </a:cubicBezTo>
                  <a:cubicBezTo>
                    <a:pt x="106" y="645"/>
                    <a:pt x="106" y="641"/>
                    <a:pt x="107" y="636"/>
                  </a:cubicBezTo>
                  <a:cubicBezTo>
                    <a:pt x="107" y="905"/>
                    <a:pt x="107" y="905"/>
                    <a:pt x="107" y="905"/>
                  </a:cubicBezTo>
                  <a:cubicBezTo>
                    <a:pt x="96" y="901"/>
                    <a:pt x="88" y="888"/>
                    <a:pt x="89" y="869"/>
                  </a:cubicBezTo>
                  <a:cubicBezTo>
                    <a:pt x="89" y="847"/>
                    <a:pt x="84" y="843"/>
                    <a:pt x="88" y="831"/>
                  </a:cubicBezTo>
                  <a:cubicBezTo>
                    <a:pt x="91" y="818"/>
                    <a:pt x="87" y="809"/>
                    <a:pt x="81" y="789"/>
                  </a:cubicBezTo>
                  <a:cubicBezTo>
                    <a:pt x="75" y="769"/>
                    <a:pt x="51" y="684"/>
                    <a:pt x="52" y="662"/>
                  </a:cubicBezTo>
                  <a:cubicBezTo>
                    <a:pt x="53" y="640"/>
                    <a:pt x="56" y="621"/>
                    <a:pt x="53" y="606"/>
                  </a:cubicBezTo>
                  <a:cubicBezTo>
                    <a:pt x="51" y="592"/>
                    <a:pt x="50" y="579"/>
                    <a:pt x="50" y="579"/>
                  </a:cubicBezTo>
                  <a:cubicBezTo>
                    <a:pt x="50" y="579"/>
                    <a:pt x="34" y="586"/>
                    <a:pt x="34" y="565"/>
                  </a:cubicBezTo>
                  <a:cubicBezTo>
                    <a:pt x="34" y="544"/>
                    <a:pt x="31" y="483"/>
                    <a:pt x="29" y="465"/>
                  </a:cubicBezTo>
                  <a:cubicBezTo>
                    <a:pt x="28" y="446"/>
                    <a:pt x="31" y="410"/>
                    <a:pt x="31" y="410"/>
                  </a:cubicBezTo>
                  <a:cubicBezTo>
                    <a:pt x="31" y="410"/>
                    <a:pt x="16" y="409"/>
                    <a:pt x="11" y="407"/>
                  </a:cubicBezTo>
                  <a:cubicBezTo>
                    <a:pt x="6" y="405"/>
                    <a:pt x="24" y="373"/>
                    <a:pt x="27" y="360"/>
                  </a:cubicBezTo>
                  <a:cubicBezTo>
                    <a:pt x="31" y="348"/>
                    <a:pt x="30" y="326"/>
                    <a:pt x="30" y="326"/>
                  </a:cubicBezTo>
                  <a:cubicBezTo>
                    <a:pt x="30" y="326"/>
                    <a:pt x="3" y="325"/>
                    <a:pt x="2" y="302"/>
                  </a:cubicBezTo>
                  <a:cubicBezTo>
                    <a:pt x="1" y="279"/>
                    <a:pt x="0" y="247"/>
                    <a:pt x="2" y="234"/>
                  </a:cubicBezTo>
                  <a:cubicBezTo>
                    <a:pt x="4" y="220"/>
                    <a:pt x="5" y="222"/>
                    <a:pt x="7" y="204"/>
                  </a:cubicBezTo>
                  <a:cubicBezTo>
                    <a:pt x="9" y="186"/>
                    <a:pt x="18" y="155"/>
                    <a:pt x="27" y="154"/>
                  </a:cubicBezTo>
                  <a:cubicBezTo>
                    <a:pt x="36" y="153"/>
                    <a:pt x="48" y="145"/>
                    <a:pt x="48" y="145"/>
                  </a:cubicBezTo>
                  <a:cubicBezTo>
                    <a:pt x="48" y="145"/>
                    <a:pt x="39" y="135"/>
                    <a:pt x="50" y="126"/>
                  </a:cubicBezTo>
                  <a:cubicBezTo>
                    <a:pt x="61" y="117"/>
                    <a:pt x="68" y="113"/>
                    <a:pt x="63" y="101"/>
                  </a:cubicBezTo>
                  <a:cubicBezTo>
                    <a:pt x="58" y="89"/>
                    <a:pt x="61" y="80"/>
                    <a:pt x="64" y="64"/>
                  </a:cubicBezTo>
                  <a:cubicBezTo>
                    <a:pt x="67" y="49"/>
                    <a:pt x="75" y="1"/>
                    <a:pt x="106" y="1"/>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2" name="Freeform 10"/>
            <p:cNvSpPr/>
            <p:nvPr/>
          </p:nvSpPr>
          <p:spPr bwMode="auto">
            <a:xfrm>
              <a:off x="4343401" y="2589213"/>
              <a:ext cx="127000" cy="244475"/>
            </a:xfrm>
            <a:custGeom>
              <a:avLst/>
              <a:gdLst/>
              <a:ahLst/>
              <a:cxnLst>
                <a:cxn ang="0">
                  <a:pos x="1" y="3"/>
                </a:cxn>
                <a:cxn ang="0">
                  <a:pos x="15" y="24"/>
                </a:cxn>
                <a:cxn ang="0">
                  <a:pos x="24" y="72"/>
                </a:cxn>
                <a:cxn ang="0">
                  <a:pos x="33" y="52"/>
                </a:cxn>
                <a:cxn ang="0">
                  <a:pos x="37" y="28"/>
                </a:cxn>
                <a:cxn ang="0">
                  <a:pos x="52" y="0"/>
                </a:cxn>
                <a:cxn ang="0">
                  <a:pos x="53" y="19"/>
                </a:cxn>
                <a:cxn ang="0">
                  <a:pos x="38" y="65"/>
                </a:cxn>
                <a:cxn ang="0">
                  <a:pos x="25" y="97"/>
                </a:cxn>
                <a:cxn ang="0">
                  <a:pos x="13" y="67"/>
                </a:cxn>
                <a:cxn ang="0">
                  <a:pos x="1" y="3"/>
                </a:cxn>
              </a:cxnLst>
              <a:rect l="0" t="0" r="r" b="b"/>
              <a:pathLst>
                <a:path w="53" h="103">
                  <a:moveTo>
                    <a:pt x="1" y="3"/>
                  </a:moveTo>
                  <a:cubicBezTo>
                    <a:pt x="1" y="3"/>
                    <a:pt x="15" y="15"/>
                    <a:pt x="15" y="24"/>
                  </a:cubicBezTo>
                  <a:cubicBezTo>
                    <a:pt x="15" y="33"/>
                    <a:pt x="21" y="63"/>
                    <a:pt x="24" y="72"/>
                  </a:cubicBezTo>
                  <a:cubicBezTo>
                    <a:pt x="27" y="82"/>
                    <a:pt x="28" y="61"/>
                    <a:pt x="33" y="52"/>
                  </a:cubicBezTo>
                  <a:cubicBezTo>
                    <a:pt x="38" y="43"/>
                    <a:pt x="40" y="35"/>
                    <a:pt x="37" y="28"/>
                  </a:cubicBezTo>
                  <a:cubicBezTo>
                    <a:pt x="35" y="21"/>
                    <a:pt x="45" y="18"/>
                    <a:pt x="52" y="0"/>
                  </a:cubicBezTo>
                  <a:cubicBezTo>
                    <a:pt x="53" y="7"/>
                    <a:pt x="53" y="12"/>
                    <a:pt x="53" y="19"/>
                  </a:cubicBezTo>
                  <a:cubicBezTo>
                    <a:pt x="52" y="26"/>
                    <a:pt x="41" y="58"/>
                    <a:pt x="38" y="65"/>
                  </a:cubicBezTo>
                  <a:cubicBezTo>
                    <a:pt x="35" y="71"/>
                    <a:pt x="26" y="91"/>
                    <a:pt x="25" y="97"/>
                  </a:cubicBezTo>
                  <a:cubicBezTo>
                    <a:pt x="25" y="103"/>
                    <a:pt x="17" y="86"/>
                    <a:pt x="13" y="67"/>
                  </a:cubicBezTo>
                  <a:cubicBezTo>
                    <a:pt x="8" y="48"/>
                    <a:pt x="0" y="21"/>
                    <a:pt x="1" y="3"/>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3" name="Freeform 11"/>
            <p:cNvSpPr/>
            <p:nvPr/>
          </p:nvSpPr>
          <p:spPr bwMode="auto">
            <a:xfrm>
              <a:off x="4279901" y="2927350"/>
              <a:ext cx="23813" cy="52387"/>
            </a:xfrm>
            <a:custGeom>
              <a:avLst/>
              <a:gdLst/>
              <a:ahLst/>
              <a:cxnLst>
                <a:cxn ang="0">
                  <a:pos x="7" y="22"/>
                </a:cxn>
                <a:cxn ang="0">
                  <a:pos x="9" y="9"/>
                </a:cxn>
                <a:cxn ang="0">
                  <a:pos x="9" y="0"/>
                </a:cxn>
                <a:cxn ang="0">
                  <a:pos x="2" y="1"/>
                </a:cxn>
                <a:cxn ang="0">
                  <a:pos x="0" y="19"/>
                </a:cxn>
                <a:cxn ang="0">
                  <a:pos x="7" y="22"/>
                </a:cxn>
              </a:cxnLst>
              <a:rect l="0" t="0" r="r" b="b"/>
              <a:pathLst>
                <a:path w="10" h="22">
                  <a:moveTo>
                    <a:pt x="7" y="22"/>
                  </a:moveTo>
                  <a:cubicBezTo>
                    <a:pt x="7" y="22"/>
                    <a:pt x="9" y="16"/>
                    <a:pt x="9" y="9"/>
                  </a:cubicBezTo>
                  <a:cubicBezTo>
                    <a:pt x="10" y="2"/>
                    <a:pt x="9" y="0"/>
                    <a:pt x="9" y="0"/>
                  </a:cubicBezTo>
                  <a:cubicBezTo>
                    <a:pt x="2" y="1"/>
                    <a:pt x="2" y="1"/>
                    <a:pt x="2" y="1"/>
                  </a:cubicBezTo>
                  <a:cubicBezTo>
                    <a:pt x="2" y="1"/>
                    <a:pt x="1" y="15"/>
                    <a:pt x="0" y="19"/>
                  </a:cubicBezTo>
                  <a:cubicBezTo>
                    <a:pt x="3" y="22"/>
                    <a:pt x="7" y="22"/>
                    <a:pt x="7" y="22"/>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4" name="Freeform 12"/>
            <p:cNvSpPr/>
            <p:nvPr/>
          </p:nvSpPr>
          <p:spPr bwMode="auto">
            <a:xfrm>
              <a:off x="4456113" y="3035300"/>
              <a:ext cx="26988" cy="53975"/>
            </a:xfrm>
            <a:custGeom>
              <a:avLst/>
              <a:gdLst/>
              <a:ahLst/>
              <a:cxnLst>
                <a:cxn ang="0">
                  <a:pos x="3" y="0"/>
                </a:cxn>
                <a:cxn ang="0">
                  <a:pos x="1" y="18"/>
                </a:cxn>
                <a:cxn ang="0">
                  <a:pos x="11" y="18"/>
                </a:cxn>
                <a:cxn ang="0">
                  <a:pos x="11" y="0"/>
                </a:cxn>
                <a:cxn ang="0">
                  <a:pos x="3" y="0"/>
                </a:cxn>
              </a:cxnLst>
              <a:rect l="0" t="0" r="r" b="b"/>
              <a:pathLst>
                <a:path w="11" h="23">
                  <a:moveTo>
                    <a:pt x="3" y="0"/>
                  </a:moveTo>
                  <a:cubicBezTo>
                    <a:pt x="3" y="0"/>
                    <a:pt x="1" y="14"/>
                    <a:pt x="1" y="18"/>
                  </a:cubicBezTo>
                  <a:cubicBezTo>
                    <a:pt x="0" y="23"/>
                    <a:pt x="11" y="18"/>
                    <a:pt x="11" y="18"/>
                  </a:cubicBezTo>
                  <a:cubicBezTo>
                    <a:pt x="11" y="0"/>
                    <a:pt x="11" y="0"/>
                    <a:pt x="11" y="0"/>
                  </a:cubicBezTo>
                  <a:lnTo>
                    <a:pt x="3" y="0"/>
                  </a:lnTo>
                  <a:close/>
                </a:path>
              </a:pathLst>
            </a:custGeom>
            <a:grpFill/>
            <a:ln w="9525">
              <a:noFill/>
              <a:round/>
            </a:ln>
          </p:spPr>
          <p:txBody>
            <a:bodyPr vert="horz" wrap="square" lIns="121920" tIns="60960" rIns="121920" bIns="60960" numCol="1" anchor="t" anchorCtr="0" compatLnSpc="1"/>
            <a:lstStyle/>
            <a:p>
              <a:endParaRPr lang="en-US" sz="3555"/>
            </a:p>
          </p:txBody>
        </p:sp>
      </p:grpSp>
      <p:grpSp>
        <p:nvGrpSpPr>
          <p:cNvPr id="15" name="Group 33"/>
          <p:cNvGrpSpPr/>
          <p:nvPr/>
        </p:nvGrpSpPr>
        <p:grpSpPr>
          <a:xfrm>
            <a:off x="6556856" y="3659428"/>
            <a:ext cx="781051" cy="2681816"/>
            <a:chOff x="4948238" y="2751138"/>
            <a:chExt cx="585788" cy="2011362"/>
          </a:xfrm>
        </p:grpSpPr>
        <p:sp>
          <p:nvSpPr>
            <p:cNvPr id="16" name="Freeform 13"/>
            <p:cNvSpPr/>
            <p:nvPr/>
          </p:nvSpPr>
          <p:spPr bwMode="auto">
            <a:xfrm>
              <a:off x="4948238" y="2751138"/>
              <a:ext cx="585788" cy="2011362"/>
            </a:xfrm>
            <a:custGeom>
              <a:avLst/>
              <a:gdLst/>
              <a:ahLst/>
              <a:cxnLst>
                <a:cxn ang="0">
                  <a:pos x="102" y="0"/>
                </a:cxn>
                <a:cxn ang="0">
                  <a:pos x="144" y="41"/>
                </a:cxn>
                <a:cxn ang="0">
                  <a:pos x="140" y="85"/>
                </a:cxn>
                <a:cxn ang="0">
                  <a:pos x="136" y="92"/>
                </a:cxn>
                <a:cxn ang="0">
                  <a:pos x="131" y="113"/>
                </a:cxn>
                <a:cxn ang="0">
                  <a:pos x="124" y="124"/>
                </a:cxn>
                <a:cxn ang="0">
                  <a:pos x="132" y="139"/>
                </a:cxn>
                <a:cxn ang="0">
                  <a:pos x="168" y="154"/>
                </a:cxn>
                <a:cxn ang="0">
                  <a:pos x="194" y="179"/>
                </a:cxn>
                <a:cxn ang="0">
                  <a:pos x="220" y="221"/>
                </a:cxn>
                <a:cxn ang="0">
                  <a:pos x="242" y="268"/>
                </a:cxn>
                <a:cxn ang="0">
                  <a:pos x="200" y="292"/>
                </a:cxn>
                <a:cxn ang="0">
                  <a:pos x="181" y="284"/>
                </a:cxn>
                <a:cxn ang="0">
                  <a:pos x="194" y="361"/>
                </a:cxn>
                <a:cxn ang="0">
                  <a:pos x="203" y="440"/>
                </a:cxn>
                <a:cxn ang="0">
                  <a:pos x="188" y="448"/>
                </a:cxn>
                <a:cxn ang="0">
                  <a:pos x="176" y="549"/>
                </a:cxn>
                <a:cxn ang="0">
                  <a:pos x="162" y="646"/>
                </a:cxn>
                <a:cxn ang="0">
                  <a:pos x="160" y="707"/>
                </a:cxn>
                <a:cxn ang="0">
                  <a:pos x="188" y="746"/>
                </a:cxn>
                <a:cxn ang="0">
                  <a:pos x="221" y="753"/>
                </a:cxn>
                <a:cxn ang="0">
                  <a:pos x="217" y="768"/>
                </a:cxn>
                <a:cxn ang="0">
                  <a:pos x="165" y="763"/>
                </a:cxn>
                <a:cxn ang="0">
                  <a:pos x="146" y="755"/>
                </a:cxn>
                <a:cxn ang="0">
                  <a:pos x="132" y="765"/>
                </a:cxn>
                <a:cxn ang="0">
                  <a:pos x="112" y="753"/>
                </a:cxn>
                <a:cxn ang="0">
                  <a:pos x="109" y="720"/>
                </a:cxn>
                <a:cxn ang="0">
                  <a:pos x="113" y="683"/>
                </a:cxn>
                <a:cxn ang="0">
                  <a:pos x="106" y="629"/>
                </a:cxn>
                <a:cxn ang="0">
                  <a:pos x="106" y="585"/>
                </a:cxn>
                <a:cxn ang="0">
                  <a:pos x="111" y="544"/>
                </a:cxn>
                <a:cxn ang="0">
                  <a:pos x="110" y="516"/>
                </a:cxn>
                <a:cxn ang="0">
                  <a:pos x="95" y="594"/>
                </a:cxn>
                <a:cxn ang="0">
                  <a:pos x="87" y="685"/>
                </a:cxn>
                <a:cxn ang="0">
                  <a:pos x="73" y="742"/>
                </a:cxn>
                <a:cxn ang="0">
                  <a:pos x="68" y="767"/>
                </a:cxn>
                <a:cxn ang="0">
                  <a:pos x="75" y="798"/>
                </a:cxn>
                <a:cxn ang="0">
                  <a:pos x="69" y="843"/>
                </a:cxn>
                <a:cxn ang="0">
                  <a:pos x="30" y="816"/>
                </a:cxn>
                <a:cxn ang="0">
                  <a:pos x="27" y="772"/>
                </a:cxn>
                <a:cxn ang="0">
                  <a:pos x="22" y="738"/>
                </a:cxn>
                <a:cxn ang="0">
                  <a:pos x="22" y="690"/>
                </a:cxn>
                <a:cxn ang="0">
                  <a:pos x="29" y="607"/>
                </a:cxn>
                <a:cxn ang="0">
                  <a:pos x="38" y="506"/>
                </a:cxn>
                <a:cxn ang="0">
                  <a:pos x="39" y="453"/>
                </a:cxn>
                <a:cxn ang="0">
                  <a:pos x="13" y="442"/>
                </a:cxn>
                <a:cxn ang="0">
                  <a:pos x="23" y="379"/>
                </a:cxn>
                <a:cxn ang="0">
                  <a:pos x="37" y="314"/>
                </a:cxn>
                <a:cxn ang="0">
                  <a:pos x="33" y="270"/>
                </a:cxn>
                <a:cxn ang="0">
                  <a:pos x="10" y="214"/>
                </a:cxn>
                <a:cxn ang="0">
                  <a:pos x="9" y="152"/>
                </a:cxn>
                <a:cxn ang="0">
                  <a:pos x="47" y="139"/>
                </a:cxn>
                <a:cxn ang="0">
                  <a:pos x="67" y="116"/>
                </a:cxn>
                <a:cxn ang="0">
                  <a:pos x="74" y="107"/>
                </a:cxn>
                <a:cxn ang="0">
                  <a:pos x="72" y="93"/>
                </a:cxn>
                <a:cxn ang="0">
                  <a:pos x="61" y="79"/>
                </a:cxn>
                <a:cxn ang="0">
                  <a:pos x="60" y="33"/>
                </a:cxn>
                <a:cxn ang="0">
                  <a:pos x="102" y="0"/>
                </a:cxn>
              </a:cxnLst>
              <a:rect l="0" t="0" r="r" b="b"/>
              <a:pathLst>
                <a:path w="246" h="843">
                  <a:moveTo>
                    <a:pt x="102" y="0"/>
                  </a:moveTo>
                  <a:cubicBezTo>
                    <a:pt x="118" y="0"/>
                    <a:pt x="144" y="16"/>
                    <a:pt x="144" y="41"/>
                  </a:cubicBezTo>
                  <a:cubicBezTo>
                    <a:pt x="144" y="66"/>
                    <a:pt x="142" y="77"/>
                    <a:pt x="140" y="85"/>
                  </a:cubicBezTo>
                  <a:cubicBezTo>
                    <a:pt x="138" y="93"/>
                    <a:pt x="136" y="92"/>
                    <a:pt x="136" y="92"/>
                  </a:cubicBezTo>
                  <a:cubicBezTo>
                    <a:pt x="136" y="92"/>
                    <a:pt x="136" y="109"/>
                    <a:pt x="131" y="113"/>
                  </a:cubicBezTo>
                  <a:cubicBezTo>
                    <a:pt x="125" y="117"/>
                    <a:pt x="124" y="119"/>
                    <a:pt x="124" y="124"/>
                  </a:cubicBezTo>
                  <a:cubicBezTo>
                    <a:pt x="124" y="129"/>
                    <a:pt x="127" y="133"/>
                    <a:pt x="132" y="139"/>
                  </a:cubicBezTo>
                  <a:cubicBezTo>
                    <a:pt x="137" y="144"/>
                    <a:pt x="157" y="150"/>
                    <a:pt x="168" y="154"/>
                  </a:cubicBezTo>
                  <a:cubicBezTo>
                    <a:pt x="179" y="158"/>
                    <a:pt x="188" y="165"/>
                    <a:pt x="194" y="179"/>
                  </a:cubicBezTo>
                  <a:cubicBezTo>
                    <a:pt x="200" y="192"/>
                    <a:pt x="209" y="209"/>
                    <a:pt x="220" y="221"/>
                  </a:cubicBezTo>
                  <a:cubicBezTo>
                    <a:pt x="232" y="232"/>
                    <a:pt x="246" y="251"/>
                    <a:pt x="242" y="268"/>
                  </a:cubicBezTo>
                  <a:cubicBezTo>
                    <a:pt x="238" y="286"/>
                    <a:pt x="213" y="299"/>
                    <a:pt x="200" y="292"/>
                  </a:cubicBezTo>
                  <a:cubicBezTo>
                    <a:pt x="186" y="284"/>
                    <a:pt x="181" y="284"/>
                    <a:pt x="181" y="284"/>
                  </a:cubicBezTo>
                  <a:cubicBezTo>
                    <a:pt x="181" y="284"/>
                    <a:pt x="190" y="322"/>
                    <a:pt x="194" y="361"/>
                  </a:cubicBezTo>
                  <a:cubicBezTo>
                    <a:pt x="198" y="400"/>
                    <a:pt x="209" y="437"/>
                    <a:pt x="203" y="440"/>
                  </a:cubicBezTo>
                  <a:cubicBezTo>
                    <a:pt x="197" y="444"/>
                    <a:pt x="188" y="448"/>
                    <a:pt x="188" y="448"/>
                  </a:cubicBezTo>
                  <a:cubicBezTo>
                    <a:pt x="188" y="448"/>
                    <a:pt x="186" y="502"/>
                    <a:pt x="176" y="549"/>
                  </a:cubicBezTo>
                  <a:cubicBezTo>
                    <a:pt x="167" y="597"/>
                    <a:pt x="163" y="618"/>
                    <a:pt x="162" y="646"/>
                  </a:cubicBezTo>
                  <a:cubicBezTo>
                    <a:pt x="160" y="674"/>
                    <a:pt x="157" y="695"/>
                    <a:pt x="160" y="707"/>
                  </a:cubicBezTo>
                  <a:cubicBezTo>
                    <a:pt x="162" y="718"/>
                    <a:pt x="179" y="742"/>
                    <a:pt x="188" y="746"/>
                  </a:cubicBezTo>
                  <a:cubicBezTo>
                    <a:pt x="197" y="750"/>
                    <a:pt x="214" y="750"/>
                    <a:pt x="221" y="753"/>
                  </a:cubicBezTo>
                  <a:cubicBezTo>
                    <a:pt x="228" y="756"/>
                    <a:pt x="233" y="765"/>
                    <a:pt x="217" y="768"/>
                  </a:cubicBezTo>
                  <a:cubicBezTo>
                    <a:pt x="202" y="770"/>
                    <a:pt x="172" y="766"/>
                    <a:pt x="165" y="763"/>
                  </a:cubicBezTo>
                  <a:cubicBezTo>
                    <a:pt x="157" y="761"/>
                    <a:pt x="146" y="755"/>
                    <a:pt x="146" y="755"/>
                  </a:cubicBezTo>
                  <a:cubicBezTo>
                    <a:pt x="146" y="755"/>
                    <a:pt x="149" y="765"/>
                    <a:pt x="132" y="765"/>
                  </a:cubicBezTo>
                  <a:cubicBezTo>
                    <a:pt x="116" y="765"/>
                    <a:pt x="112" y="763"/>
                    <a:pt x="112" y="753"/>
                  </a:cubicBezTo>
                  <a:cubicBezTo>
                    <a:pt x="111" y="742"/>
                    <a:pt x="112" y="728"/>
                    <a:pt x="109" y="720"/>
                  </a:cubicBezTo>
                  <a:cubicBezTo>
                    <a:pt x="107" y="713"/>
                    <a:pt x="119" y="693"/>
                    <a:pt x="113" y="683"/>
                  </a:cubicBezTo>
                  <a:cubicBezTo>
                    <a:pt x="107" y="672"/>
                    <a:pt x="101" y="645"/>
                    <a:pt x="106" y="629"/>
                  </a:cubicBezTo>
                  <a:cubicBezTo>
                    <a:pt x="112" y="612"/>
                    <a:pt x="104" y="596"/>
                    <a:pt x="106" y="585"/>
                  </a:cubicBezTo>
                  <a:cubicBezTo>
                    <a:pt x="108" y="575"/>
                    <a:pt x="111" y="561"/>
                    <a:pt x="111" y="544"/>
                  </a:cubicBezTo>
                  <a:cubicBezTo>
                    <a:pt x="111" y="528"/>
                    <a:pt x="110" y="516"/>
                    <a:pt x="110" y="516"/>
                  </a:cubicBezTo>
                  <a:cubicBezTo>
                    <a:pt x="110" y="516"/>
                    <a:pt x="98" y="577"/>
                    <a:pt x="95" y="594"/>
                  </a:cubicBezTo>
                  <a:cubicBezTo>
                    <a:pt x="92" y="610"/>
                    <a:pt x="87" y="668"/>
                    <a:pt x="87" y="685"/>
                  </a:cubicBezTo>
                  <a:cubicBezTo>
                    <a:pt x="87" y="703"/>
                    <a:pt x="74" y="727"/>
                    <a:pt x="73" y="742"/>
                  </a:cubicBezTo>
                  <a:cubicBezTo>
                    <a:pt x="73" y="758"/>
                    <a:pt x="72" y="767"/>
                    <a:pt x="68" y="767"/>
                  </a:cubicBezTo>
                  <a:cubicBezTo>
                    <a:pt x="63" y="767"/>
                    <a:pt x="72" y="785"/>
                    <a:pt x="75" y="798"/>
                  </a:cubicBezTo>
                  <a:cubicBezTo>
                    <a:pt x="78" y="812"/>
                    <a:pt x="87" y="843"/>
                    <a:pt x="69" y="843"/>
                  </a:cubicBezTo>
                  <a:cubicBezTo>
                    <a:pt x="51" y="843"/>
                    <a:pt x="31" y="835"/>
                    <a:pt x="30" y="816"/>
                  </a:cubicBezTo>
                  <a:cubicBezTo>
                    <a:pt x="29" y="796"/>
                    <a:pt x="32" y="780"/>
                    <a:pt x="27" y="772"/>
                  </a:cubicBezTo>
                  <a:cubicBezTo>
                    <a:pt x="22" y="765"/>
                    <a:pt x="21" y="748"/>
                    <a:pt x="22" y="738"/>
                  </a:cubicBezTo>
                  <a:cubicBezTo>
                    <a:pt x="23" y="728"/>
                    <a:pt x="19" y="712"/>
                    <a:pt x="22" y="690"/>
                  </a:cubicBezTo>
                  <a:cubicBezTo>
                    <a:pt x="24" y="669"/>
                    <a:pt x="24" y="634"/>
                    <a:pt x="29" y="607"/>
                  </a:cubicBezTo>
                  <a:cubicBezTo>
                    <a:pt x="34" y="580"/>
                    <a:pt x="36" y="539"/>
                    <a:pt x="38" y="506"/>
                  </a:cubicBezTo>
                  <a:cubicBezTo>
                    <a:pt x="41" y="474"/>
                    <a:pt x="43" y="458"/>
                    <a:pt x="39" y="453"/>
                  </a:cubicBezTo>
                  <a:cubicBezTo>
                    <a:pt x="36" y="448"/>
                    <a:pt x="18" y="443"/>
                    <a:pt x="13" y="442"/>
                  </a:cubicBezTo>
                  <a:cubicBezTo>
                    <a:pt x="8" y="441"/>
                    <a:pt x="19" y="407"/>
                    <a:pt x="23" y="379"/>
                  </a:cubicBezTo>
                  <a:cubicBezTo>
                    <a:pt x="26" y="351"/>
                    <a:pt x="33" y="334"/>
                    <a:pt x="37" y="314"/>
                  </a:cubicBezTo>
                  <a:cubicBezTo>
                    <a:pt x="41" y="294"/>
                    <a:pt x="41" y="285"/>
                    <a:pt x="33" y="270"/>
                  </a:cubicBezTo>
                  <a:cubicBezTo>
                    <a:pt x="24" y="256"/>
                    <a:pt x="14" y="247"/>
                    <a:pt x="10" y="214"/>
                  </a:cubicBezTo>
                  <a:cubicBezTo>
                    <a:pt x="6" y="182"/>
                    <a:pt x="0" y="160"/>
                    <a:pt x="9" y="152"/>
                  </a:cubicBezTo>
                  <a:cubicBezTo>
                    <a:pt x="18" y="144"/>
                    <a:pt x="34" y="149"/>
                    <a:pt x="47" y="139"/>
                  </a:cubicBezTo>
                  <a:cubicBezTo>
                    <a:pt x="59" y="129"/>
                    <a:pt x="61" y="117"/>
                    <a:pt x="67" y="116"/>
                  </a:cubicBezTo>
                  <a:cubicBezTo>
                    <a:pt x="73" y="115"/>
                    <a:pt x="74" y="114"/>
                    <a:pt x="74" y="107"/>
                  </a:cubicBezTo>
                  <a:cubicBezTo>
                    <a:pt x="74" y="100"/>
                    <a:pt x="72" y="93"/>
                    <a:pt x="72" y="93"/>
                  </a:cubicBezTo>
                  <a:cubicBezTo>
                    <a:pt x="72" y="93"/>
                    <a:pt x="63" y="87"/>
                    <a:pt x="61" y="79"/>
                  </a:cubicBezTo>
                  <a:cubicBezTo>
                    <a:pt x="59" y="70"/>
                    <a:pt x="58" y="48"/>
                    <a:pt x="60" y="33"/>
                  </a:cubicBezTo>
                  <a:cubicBezTo>
                    <a:pt x="63" y="18"/>
                    <a:pt x="76" y="0"/>
                    <a:pt x="102" y="0"/>
                  </a:cubicBezTo>
                  <a:close/>
                </a:path>
              </a:pathLst>
            </a:custGeom>
            <a:solidFill>
              <a:schemeClr val="accent4"/>
            </a:solidFill>
            <a:ln w="9525">
              <a:noFill/>
              <a:round/>
            </a:ln>
          </p:spPr>
          <p:txBody>
            <a:bodyPr vert="horz" wrap="square" lIns="121920" tIns="60960" rIns="121920" bIns="60960" numCol="1" anchor="t" anchorCtr="0" compatLnSpc="1"/>
            <a:lstStyle/>
            <a:p>
              <a:endParaRPr lang="en-US" sz="3555"/>
            </a:p>
          </p:txBody>
        </p:sp>
        <p:sp>
          <p:nvSpPr>
            <p:cNvPr id="20" name="Freeform 14"/>
            <p:cNvSpPr/>
            <p:nvPr/>
          </p:nvSpPr>
          <p:spPr bwMode="auto">
            <a:xfrm>
              <a:off x="5111751" y="3011488"/>
              <a:ext cx="146050" cy="111125"/>
            </a:xfrm>
            <a:custGeom>
              <a:avLst/>
              <a:gdLst/>
              <a:ahLst/>
              <a:cxnLst>
                <a:cxn ang="0">
                  <a:pos x="57" y="21"/>
                </a:cxn>
                <a:cxn ang="0">
                  <a:pos x="61" y="27"/>
                </a:cxn>
                <a:cxn ang="0">
                  <a:pos x="58" y="47"/>
                </a:cxn>
                <a:cxn ang="0">
                  <a:pos x="45" y="27"/>
                </a:cxn>
                <a:cxn ang="0">
                  <a:pos x="35" y="35"/>
                </a:cxn>
                <a:cxn ang="0">
                  <a:pos x="33" y="44"/>
                </a:cxn>
                <a:cxn ang="0">
                  <a:pos x="0" y="7"/>
                </a:cxn>
                <a:cxn ang="0">
                  <a:pos x="5" y="0"/>
                </a:cxn>
                <a:cxn ang="0">
                  <a:pos x="44" y="26"/>
                </a:cxn>
                <a:cxn ang="0">
                  <a:pos x="57" y="21"/>
                </a:cxn>
              </a:cxnLst>
              <a:rect l="0" t="0" r="r" b="b"/>
              <a:pathLst>
                <a:path w="61" h="47">
                  <a:moveTo>
                    <a:pt x="57" y="21"/>
                  </a:moveTo>
                  <a:cubicBezTo>
                    <a:pt x="58" y="23"/>
                    <a:pt x="59" y="25"/>
                    <a:pt x="61" y="27"/>
                  </a:cubicBezTo>
                  <a:cubicBezTo>
                    <a:pt x="59" y="34"/>
                    <a:pt x="58" y="41"/>
                    <a:pt x="58" y="47"/>
                  </a:cubicBezTo>
                  <a:cubicBezTo>
                    <a:pt x="49" y="41"/>
                    <a:pt x="53" y="28"/>
                    <a:pt x="45" y="27"/>
                  </a:cubicBezTo>
                  <a:cubicBezTo>
                    <a:pt x="37" y="26"/>
                    <a:pt x="36" y="30"/>
                    <a:pt x="35" y="35"/>
                  </a:cubicBezTo>
                  <a:cubicBezTo>
                    <a:pt x="34" y="40"/>
                    <a:pt x="33" y="44"/>
                    <a:pt x="33" y="44"/>
                  </a:cubicBezTo>
                  <a:cubicBezTo>
                    <a:pt x="33" y="44"/>
                    <a:pt x="7" y="17"/>
                    <a:pt x="0" y="7"/>
                  </a:cubicBezTo>
                  <a:cubicBezTo>
                    <a:pt x="3" y="6"/>
                    <a:pt x="4" y="4"/>
                    <a:pt x="5" y="0"/>
                  </a:cubicBezTo>
                  <a:cubicBezTo>
                    <a:pt x="13" y="9"/>
                    <a:pt x="34" y="26"/>
                    <a:pt x="44" y="26"/>
                  </a:cubicBezTo>
                  <a:cubicBezTo>
                    <a:pt x="49" y="26"/>
                    <a:pt x="53" y="24"/>
                    <a:pt x="57" y="21"/>
                  </a:cubicBezTo>
                  <a:close/>
                </a:path>
              </a:pathLst>
            </a:custGeom>
            <a:solidFill>
              <a:srgbClr val="FFFFFF"/>
            </a:solidFill>
            <a:ln w="9525">
              <a:noFill/>
              <a:round/>
            </a:ln>
          </p:spPr>
          <p:txBody>
            <a:bodyPr vert="horz" wrap="square" lIns="121920" tIns="60960" rIns="121920" bIns="60960" numCol="1" anchor="t" anchorCtr="0" compatLnSpc="1"/>
            <a:lstStyle/>
            <a:p>
              <a:endParaRPr lang="en-US" sz="3555"/>
            </a:p>
          </p:txBody>
        </p:sp>
        <p:sp>
          <p:nvSpPr>
            <p:cNvPr id="22" name="Freeform 15"/>
            <p:cNvSpPr/>
            <p:nvPr/>
          </p:nvSpPr>
          <p:spPr bwMode="auto">
            <a:xfrm>
              <a:off x="5262563" y="3311525"/>
              <a:ext cx="66675" cy="84137"/>
            </a:xfrm>
            <a:custGeom>
              <a:avLst/>
              <a:gdLst/>
              <a:ahLst/>
              <a:cxnLst>
                <a:cxn ang="0">
                  <a:pos x="15" y="1"/>
                </a:cxn>
                <a:cxn ang="0">
                  <a:pos x="0" y="0"/>
                </a:cxn>
                <a:cxn ang="0">
                  <a:pos x="13" y="19"/>
                </a:cxn>
                <a:cxn ang="0">
                  <a:pos x="13" y="33"/>
                </a:cxn>
                <a:cxn ang="0">
                  <a:pos x="24" y="35"/>
                </a:cxn>
                <a:cxn ang="0">
                  <a:pos x="25" y="16"/>
                </a:cxn>
                <a:cxn ang="0">
                  <a:pos x="15" y="1"/>
                </a:cxn>
              </a:cxnLst>
              <a:rect l="0" t="0" r="r" b="b"/>
              <a:pathLst>
                <a:path w="28" h="35">
                  <a:moveTo>
                    <a:pt x="15" y="1"/>
                  </a:moveTo>
                  <a:cubicBezTo>
                    <a:pt x="0" y="0"/>
                    <a:pt x="0" y="0"/>
                    <a:pt x="0" y="0"/>
                  </a:cubicBezTo>
                  <a:cubicBezTo>
                    <a:pt x="0" y="0"/>
                    <a:pt x="13" y="9"/>
                    <a:pt x="13" y="19"/>
                  </a:cubicBezTo>
                  <a:cubicBezTo>
                    <a:pt x="13" y="28"/>
                    <a:pt x="13" y="33"/>
                    <a:pt x="13" y="33"/>
                  </a:cubicBezTo>
                  <a:cubicBezTo>
                    <a:pt x="24" y="35"/>
                    <a:pt x="24" y="35"/>
                    <a:pt x="24" y="35"/>
                  </a:cubicBezTo>
                  <a:cubicBezTo>
                    <a:pt x="24" y="35"/>
                    <a:pt x="28" y="26"/>
                    <a:pt x="25" y="16"/>
                  </a:cubicBezTo>
                  <a:cubicBezTo>
                    <a:pt x="21" y="7"/>
                    <a:pt x="18" y="4"/>
                    <a:pt x="15" y="1"/>
                  </a:cubicBezTo>
                  <a:close/>
                </a:path>
              </a:pathLst>
            </a:custGeom>
            <a:solidFill>
              <a:srgbClr val="FFFFFF"/>
            </a:solidFill>
            <a:ln w="9525">
              <a:noFill/>
              <a:round/>
            </a:ln>
          </p:spPr>
          <p:txBody>
            <a:bodyPr vert="horz" wrap="square" lIns="121920" tIns="60960" rIns="121920" bIns="60960" numCol="1" anchor="t" anchorCtr="0" compatLnSpc="1"/>
            <a:lstStyle/>
            <a:p>
              <a:endParaRPr lang="en-US" sz="3555"/>
            </a:p>
          </p:txBody>
        </p:sp>
        <p:sp>
          <p:nvSpPr>
            <p:cNvPr id="23" name="Freeform 16"/>
            <p:cNvSpPr/>
            <p:nvPr/>
          </p:nvSpPr>
          <p:spPr bwMode="auto">
            <a:xfrm>
              <a:off x="5300663" y="3514725"/>
              <a:ext cx="25400" cy="73025"/>
            </a:xfrm>
            <a:custGeom>
              <a:avLst/>
              <a:gdLst/>
              <a:ahLst/>
              <a:cxnLst>
                <a:cxn ang="0">
                  <a:pos x="3" y="0"/>
                </a:cxn>
                <a:cxn ang="0">
                  <a:pos x="0" y="23"/>
                </a:cxn>
                <a:cxn ang="0">
                  <a:pos x="0" y="31"/>
                </a:cxn>
                <a:cxn ang="0">
                  <a:pos x="11" y="29"/>
                </a:cxn>
                <a:cxn ang="0">
                  <a:pos x="3" y="0"/>
                </a:cxn>
              </a:cxnLst>
              <a:rect l="0" t="0" r="r" b="b"/>
              <a:pathLst>
                <a:path w="11" h="31">
                  <a:moveTo>
                    <a:pt x="3" y="0"/>
                  </a:moveTo>
                  <a:cubicBezTo>
                    <a:pt x="3" y="0"/>
                    <a:pt x="1" y="18"/>
                    <a:pt x="0" y="23"/>
                  </a:cubicBezTo>
                  <a:cubicBezTo>
                    <a:pt x="0" y="29"/>
                    <a:pt x="0" y="31"/>
                    <a:pt x="0" y="31"/>
                  </a:cubicBezTo>
                  <a:cubicBezTo>
                    <a:pt x="11" y="29"/>
                    <a:pt x="11" y="29"/>
                    <a:pt x="11" y="29"/>
                  </a:cubicBezTo>
                  <a:cubicBezTo>
                    <a:pt x="11" y="29"/>
                    <a:pt x="8" y="15"/>
                    <a:pt x="3" y="0"/>
                  </a:cubicBezTo>
                  <a:close/>
                </a:path>
              </a:pathLst>
            </a:custGeom>
            <a:solidFill>
              <a:srgbClr val="FFFFFF"/>
            </a:solidFill>
            <a:ln w="9525">
              <a:noFill/>
              <a:round/>
            </a:ln>
          </p:spPr>
          <p:txBody>
            <a:bodyPr vert="horz" wrap="square" lIns="121920" tIns="60960" rIns="121920" bIns="60960" numCol="1" anchor="t" anchorCtr="0" compatLnSpc="1"/>
            <a:lstStyle/>
            <a:p>
              <a:endParaRPr lang="en-US" sz="3555"/>
            </a:p>
          </p:txBody>
        </p:sp>
      </p:grpSp>
      <p:grpSp>
        <p:nvGrpSpPr>
          <p:cNvPr id="24" name="Group 30"/>
          <p:cNvGrpSpPr/>
          <p:nvPr/>
        </p:nvGrpSpPr>
        <p:grpSpPr>
          <a:xfrm>
            <a:off x="3736429" y="3361012"/>
            <a:ext cx="823384" cy="2874433"/>
            <a:chOff x="2551113" y="1944688"/>
            <a:chExt cx="617538" cy="2155825"/>
          </a:xfrm>
          <a:solidFill>
            <a:srgbClr val="E95283"/>
          </a:solidFill>
        </p:grpSpPr>
        <p:sp>
          <p:nvSpPr>
            <p:cNvPr id="25" name="Freeform 17"/>
            <p:cNvSpPr/>
            <p:nvPr/>
          </p:nvSpPr>
          <p:spPr bwMode="auto">
            <a:xfrm>
              <a:off x="2784476" y="2181225"/>
              <a:ext cx="171450" cy="254000"/>
            </a:xfrm>
            <a:custGeom>
              <a:avLst/>
              <a:gdLst/>
              <a:ahLst/>
              <a:cxnLst>
                <a:cxn ang="0">
                  <a:pos x="4" y="29"/>
                </a:cxn>
                <a:cxn ang="0">
                  <a:pos x="8" y="60"/>
                </a:cxn>
                <a:cxn ang="0">
                  <a:pos x="4" y="92"/>
                </a:cxn>
                <a:cxn ang="0">
                  <a:pos x="56" y="104"/>
                </a:cxn>
                <a:cxn ang="0">
                  <a:pos x="4" y="29"/>
                </a:cxn>
              </a:cxnLst>
              <a:rect l="0" t="0" r="r" b="b"/>
              <a:pathLst>
                <a:path w="72" h="107">
                  <a:moveTo>
                    <a:pt x="4" y="29"/>
                  </a:moveTo>
                  <a:cubicBezTo>
                    <a:pt x="25" y="38"/>
                    <a:pt x="1" y="49"/>
                    <a:pt x="8" y="60"/>
                  </a:cubicBezTo>
                  <a:cubicBezTo>
                    <a:pt x="15" y="70"/>
                    <a:pt x="0" y="78"/>
                    <a:pt x="4" y="92"/>
                  </a:cubicBezTo>
                  <a:cubicBezTo>
                    <a:pt x="8" y="107"/>
                    <a:pt x="40" y="106"/>
                    <a:pt x="56" y="104"/>
                  </a:cubicBezTo>
                  <a:cubicBezTo>
                    <a:pt x="72" y="103"/>
                    <a:pt x="49" y="0"/>
                    <a:pt x="4" y="29"/>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6" name="Freeform 18"/>
            <p:cNvSpPr/>
            <p:nvPr/>
          </p:nvSpPr>
          <p:spPr bwMode="auto">
            <a:xfrm>
              <a:off x="2708276" y="1944688"/>
              <a:ext cx="357188" cy="496887"/>
            </a:xfrm>
            <a:custGeom>
              <a:avLst/>
              <a:gdLst/>
              <a:ahLst/>
              <a:cxnLst>
                <a:cxn ang="0">
                  <a:pos x="12" y="36"/>
                </a:cxn>
                <a:cxn ang="0">
                  <a:pos x="105" y="61"/>
                </a:cxn>
                <a:cxn ang="0">
                  <a:pos x="124" y="101"/>
                </a:cxn>
                <a:cxn ang="0">
                  <a:pos x="132" y="141"/>
                </a:cxn>
                <a:cxn ang="0">
                  <a:pos x="121" y="186"/>
                </a:cxn>
                <a:cxn ang="0">
                  <a:pos x="74" y="202"/>
                </a:cxn>
                <a:cxn ang="0">
                  <a:pos x="30" y="87"/>
                </a:cxn>
                <a:cxn ang="0">
                  <a:pos x="12" y="36"/>
                </a:cxn>
              </a:cxnLst>
              <a:rect l="0" t="0" r="r" b="b"/>
              <a:pathLst>
                <a:path w="150" h="208">
                  <a:moveTo>
                    <a:pt x="12" y="36"/>
                  </a:moveTo>
                  <a:cubicBezTo>
                    <a:pt x="38" y="0"/>
                    <a:pt x="106" y="15"/>
                    <a:pt x="105" y="61"/>
                  </a:cubicBezTo>
                  <a:cubicBezTo>
                    <a:pt x="105" y="107"/>
                    <a:pt x="134" y="78"/>
                    <a:pt x="124" y="101"/>
                  </a:cubicBezTo>
                  <a:cubicBezTo>
                    <a:pt x="115" y="124"/>
                    <a:pt x="145" y="122"/>
                    <a:pt x="132" y="141"/>
                  </a:cubicBezTo>
                  <a:cubicBezTo>
                    <a:pt x="120" y="160"/>
                    <a:pt x="150" y="164"/>
                    <a:pt x="121" y="186"/>
                  </a:cubicBezTo>
                  <a:cubicBezTo>
                    <a:pt x="91" y="208"/>
                    <a:pt x="74" y="202"/>
                    <a:pt x="74" y="202"/>
                  </a:cubicBezTo>
                  <a:cubicBezTo>
                    <a:pt x="74" y="202"/>
                    <a:pt x="83" y="72"/>
                    <a:pt x="30" y="87"/>
                  </a:cubicBezTo>
                  <a:cubicBezTo>
                    <a:pt x="13" y="92"/>
                    <a:pt x="0" y="53"/>
                    <a:pt x="12" y="36"/>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7" name="Freeform 19"/>
            <p:cNvSpPr/>
            <p:nvPr/>
          </p:nvSpPr>
          <p:spPr bwMode="auto">
            <a:xfrm>
              <a:off x="2551113" y="1982788"/>
              <a:ext cx="617538" cy="2117725"/>
            </a:xfrm>
            <a:custGeom>
              <a:avLst/>
              <a:gdLst/>
              <a:ahLst/>
              <a:cxnLst>
                <a:cxn ang="0">
                  <a:pos x="160" y="29"/>
                </a:cxn>
                <a:cxn ang="0">
                  <a:pos x="177" y="130"/>
                </a:cxn>
                <a:cxn ang="0">
                  <a:pos x="198" y="189"/>
                </a:cxn>
                <a:cxn ang="0">
                  <a:pos x="203" y="316"/>
                </a:cxn>
                <a:cxn ang="0">
                  <a:pos x="191" y="377"/>
                </a:cxn>
                <a:cxn ang="0">
                  <a:pos x="188" y="442"/>
                </a:cxn>
                <a:cxn ang="0">
                  <a:pos x="179" y="567"/>
                </a:cxn>
                <a:cxn ang="0">
                  <a:pos x="179" y="609"/>
                </a:cxn>
                <a:cxn ang="0">
                  <a:pos x="235" y="775"/>
                </a:cxn>
                <a:cxn ang="0">
                  <a:pos x="256" y="844"/>
                </a:cxn>
                <a:cxn ang="0">
                  <a:pos x="251" y="865"/>
                </a:cxn>
                <a:cxn ang="0">
                  <a:pos x="239" y="824"/>
                </a:cxn>
                <a:cxn ang="0">
                  <a:pos x="181" y="871"/>
                </a:cxn>
                <a:cxn ang="0">
                  <a:pos x="191" y="839"/>
                </a:cxn>
                <a:cxn ang="0">
                  <a:pos x="167" y="702"/>
                </a:cxn>
                <a:cxn ang="0">
                  <a:pos x="147" y="705"/>
                </a:cxn>
                <a:cxn ang="0">
                  <a:pos x="126" y="804"/>
                </a:cxn>
                <a:cxn ang="0">
                  <a:pos x="118" y="864"/>
                </a:cxn>
                <a:cxn ang="0">
                  <a:pos x="110" y="882"/>
                </a:cxn>
                <a:cxn ang="0">
                  <a:pos x="110" y="838"/>
                </a:cxn>
                <a:cxn ang="0">
                  <a:pos x="51" y="882"/>
                </a:cxn>
                <a:cxn ang="0">
                  <a:pos x="43" y="852"/>
                </a:cxn>
                <a:cxn ang="0">
                  <a:pos x="92" y="707"/>
                </a:cxn>
                <a:cxn ang="0">
                  <a:pos x="99" y="631"/>
                </a:cxn>
                <a:cxn ang="0">
                  <a:pos x="87" y="570"/>
                </a:cxn>
                <a:cxn ang="0">
                  <a:pos x="76" y="504"/>
                </a:cxn>
                <a:cxn ang="0">
                  <a:pos x="68" y="505"/>
                </a:cxn>
                <a:cxn ang="0">
                  <a:pos x="52" y="500"/>
                </a:cxn>
                <a:cxn ang="0">
                  <a:pos x="57" y="452"/>
                </a:cxn>
                <a:cxn ang="0">
                  <a:pos x="8" y="334"/>
                </a:cxn>
                <a:cxn ang="0">
                  <a:pos x="64" y="280"/>
                </a:cxn>
                <a:cxn ang="0">
                  <a:pos x="111" y="171"/>
                </a:cxn>
                <a:cxn ang="0">
                  <a:pos x="110" y="122"/>
                </a:cxn>
                <a:cxn ang="0">
                  <a:pos x="80" y="75"/>
                </a:cxn>
                <a:cxn ang="0">
                  <a:pos x="81" y="32"/>
                </a:cxn>
              </a:cxnLst>
              <a:rect l="0" t="0" r="r" b="b"/>
              <a:pathLst>
                <a:path w="259" h="888">
                  <a:moveTo>
                    <a:pt x="117" y="0"/>
                  </a:moveTo>
                  <a:cubicBezTo>
                    <a:pt x="135" y="0"/>
                    <a:pt x="152" y="9"/>
                    <a:pt x="160" y="29"/>
                  </a:cubicBezTo>
                  <a:cubicBezTo>
                    <a:pt x="168" y="48"/>
                    <a:pt x="169" y="71"/>
                    <a:pt x="167" y="82"/>
                  </a:cubicBezTo>
                  <a:cubicBezTo>
                    <a:pt x="164" y="92"/>
                    <a:pt x="173" y="121"/>
                    <a:pt x="177" y="130"/>
                  </a:cubicBezTo>
                  <a:cubicBezTo>
                    <a:pt x="182" y="143"/>
                    <a:pt x="190" y="159"/>
                    <a:pt x="190" y="159"/>
                  </a:cubicBezTo>
                  <a:cubicBezTo>
                    <a:pt x="190" y="159"/>
                    <a:pt x="198" y="172"/>
                    <a:pt x="198" y="189"/>
                  </a:cubicBezTo>
                  <a:cubicBezTo>
                    <a:pt x="198" y="206"/>
                    <a:pt x="197" y="230"/>
                    <a:pt x="203" y="262"/>
                  </a:cubicBezTo>
                  <a:cubicBezTo>
                    <a:pt x="209" y="293"/>
                    <a:pt x="209" y="300"/>
                    <a:pt x="203" y="316"/>
                  </a:cubicBezTo>
                  <a:cubicBezTo>
                    <a:pt x="198" y="331"/>
                    <a:pt x="180" y="361"/>
                    <a:pt x="180" y="361"/>
                  </a:cubicBezTo>
                  <a:cubicBezTo>
                    <a:pt x="180" y="361"/>
                    <a:pt x="197" y="369"/>
                    <a:pt x="191" y="377"/>
                  </a:cubicBezTo>
                  <a:cubicBezTo>
                    <a:pt x="185" y="384"/>
                    <a:pt x="179" y="387"/>
                    <a:pt x="179" y="387"/>
                  </a:cubicBezTo>
                  <a:cubicBezTo>
                    <a:pt x="179" y="387"/>
                    <a:pt x="198" y="414"/>
                    <a:pt x="188" y="442"/>
                  </a:cubicBezTo>
                  <a:cubicBezTo>
                    <a:pt x="179" y="471"/>
                    <a:pt x="177" y="492"/>
                    <a:pt x="178" y="518"/>
                  </a:cubicBezTo>
                  <a:cubicBezTo>
                    <a:pt x="179" y="544"/>
                    <a:pt x="179" y="567"/>
                    <a:pt x="179" y="567"/>
                  </a:cubicBezTo>
                  <a:cubicBezTo>
                    <a:pt x="168" y="569"/>
                    <a:pt x="168" y="569"/>
                    <a:pt x="168" y="569"/>
                  </a:cubicBezTo>
                  <a:cubicBezTo>
                    <a:pt x="168" y="569"/>
                    <a:pt x="168" y="594"/>
                    <a:pt x="179" y="609"/>
                  </a:cubicBezTo>
                  <a:cubicBezTo>
                    <a:pt x="190" y="624"/>
                    <a:pt x="208" y="649"/>
                    <a:pt x="211" y="690"/>
                  </a:cubicBezTo>
                  <a:cubicBezTo>
                    <a:pt x="214" y="730"/>
                    <a:pt x="223" y="765"/>
                    <a:pt x="235" y="775"/>
                  </a:cubicBezTo>
                  <a:cubicBezTo>
                    <a:pt x="247" y="785"/>
                    <a:pt x="259" y="784"/>
                    <a:pt x="259" y="800"/>
                  </a:cubicBezTo>
                  <a:cubicBezTo>
                    <a:pt x="259" y="817"/>
                    <a:pt x="256" y="836"/>
                    <a:pt x="256" y="844"/>
                  </a:cubicBezTo>
                  <a:cubicBezTo>
                    <a:pt x="256" y="852"/>
                    <a:pt x="256" y="864"/>
                    <a:pt x="256" y="864"/>
                  </a:cubicBezTo>
                  <a:cubicBezTo>
                    <a:pt x="251" y="865"/>
                    <a:pt x="251" y="865"/>
                    <a:pt x="251" y="865"/>
                  </a:cubicBezTo>
                  <a:cubicBezTo>
                    <a:pt x="251" y="865"/>
                    <a:pt x="252" y="856"/>
                    <a:pt x="251" y="845"/>
                  </a:cubicBezTo>
                  <a:cubicBezTo>
                    <a:pt x="250" y="834"/>
                    <a:pt x="246" y="819"/>
                    <a:pt x="239" y="824"/>
                  </a:cubicBezTo>
                  <a:cubicBezTo>
                    <a:pt x="232" y="828"/>
                    <a:pt x="222" y="849"/>
                    <a:pt x="217" y="858"/>
                  </a:cubicBezTo>
                  <a:cubicBezTo>
                    <a:pt x="211" y="868"/>
                    <a:pt x="201" y="877"/>
                    <a:pt x="181" y="871"/>
                  </a:cubicBezTo>
                  <a:cubicBezTo>
                    <a:pt x="161" y="865"/>
                    <a:pt x="154" y="852"/>
                    <a:pt x="164" y="849"/>
                  </a:cubicBezTo>
                  <a:cubicBezTo>
                    <a:pt x="175" y="845"/>
                    <a:pt x="189" y="850"/>
                    <a:pt x="191" y="839"/>
                  </a:cubicBezTo>
                  <a:cubicBezTo>
                    <a:pt x="194" y="828"/>
                    <a:pt x="198" y="798"/>
                    <a:pt x="194" y="783"/>
                  </a:cubicBezTo>
                  <a:cubicBezTo>
                    <a:pt x="189" y="768"/>
                    <a:pt x="173" y="720"/>
                    <a:pt x="167" y="702"/>
                  </a:cubicBezTo>
                  <a:cubicBezTo>
                    <a:pt x="161" y="684"/>
                    <a:pt x="152" y="663"/>
                    <a:pt x="152" y="663"/>
                  </a:cubicBezTo>
                  <a:cubicBezTo>
                    <a:pt x="152" y="663"/>
                    <a:pt x="152" y="691"/>
                    <a:pt x="147" y="705"/>
                  </a:cubicBezTo>
                  <a:cubicBezTo>
                    <a:pt x="141" y="718"/>
                    <a:pt x="121" y="770"/>
                    <a:pt x="117" y="780"/>
                  </a:cubicBezTo>
                  <a:cubicBezTo>
                    <a:pt x="113" y="791"/>
                    <a:pt x="120" y="798"/>
                    <a:pt x="126" y="804"/>
                  </a:cubicBezTo>
                  <a:cubicBezTo>
                    <a:pt x="132" y="810"/>
                    <a:pt x="129" y="824"/>
                    <a:pt x="124" y="835"/>
                  </a:cubicBezTo>
                  <a:cubicBezTo>
                    <a:pt x="120" y="845"/>
                    <a:pt x="118" y="859"/>
                    <a:pt x="118" y="864"/>
                  </a:cubicBezTo>
                  <a:cubicBezTo>
                    <a:pt x="118" y="870"/>
                    <a:pt x="118" y="882"/>
                    <a:pt x="118" y="882"/>
                  </a:cubicBezTo>
                  <a:cubicBezTo>
                    <a:pt x="110" y="882"/>
                    <a:pt x="110" y="882"/>
                    <a:pt x="110" y="882"/>
                  </a:cubicBezTo>
                  <a:cubicBezTo>
                    <a:pt x="110" y="882"/>
                    <a:pt x="112" y="869"/>
                    <a:pt x="112" y="858"/>
                  </a:cubicBezTo>
                  <a:cubicBezTo>
                    <a:pt x="112" y="847"/>
                    <a:pt x="114" y="840"/>
                    <a:pt x="110" y="838"/>
                  </a:cubicBezTo>
                  <a:cubicBezTo>
                    <a:pt x="106" y="836"/>
                    <a:pt x="89" y="851"/>
                    <a:pt x="82" y="862"/>
                  </a:cubicBezTo>
                  <a:cubicBezTo>
                    <a:pt x="75" y="873"/>
                    <a:pt x="74" y="888"/>
                    <a:pt x="51" y="882"/>
                  </a:cubicBezTo>
                  <a:cubicBezTo>
                    <a:pt x="28" y="877"/>
                    <a:pt x="13" y="864"/>
                    <a:pt x="19" y="857"/>
                  </a:cubicBezTo>
                  <a:cubicBezTo>
                    <a:pt x="24" y="850"/>
                    <a:pt x="36" y="856"/>
                    <a:pt x="43" y="852"/>
                  </a:cubicBezTo>
                  <a:cubicBezTo>
                    <a:pt x="50" y="849"/>
                    <a:pt x="63" y="815"/>
                    <a:pt x="71" y="794"/>
                  </a:cubicBezTo>
                  <a:cubicBezTo>
                    <a:pt x="80" y="774"/>
                    <a:pt x="89" y="732"/>
                    <a:pt x="92" y="707"/>
                  </a:cubicBezTo>
                  <a:cubicBezTo>
                    <a:pt x="94" y="682"/>
                    <a:pt x="98" y="663"/>
                    <a:pt x="99" y="655"/>
                  </a:cubicBezTo>
                  <a:cubicBezTo>
                    <a:pt x="99" y="647"/>
                    <a:pt x="99" y="631"/>
                    <a:pt x="99" y="631"/>
                  </a:cubicBezTo>
                  <a:cubicBezTo>
                    <a:pt x="99" y="631"/>
                    <a:pt x="92" y="603"/>
                    <a:pt x="89" y="591"/>
                  </a:cubicBezTo>
                  <a:cubicBezTo>
                    <a:pt x="87" y="579"/>
                    <a:pt x="87" y="570"/>
                    <a:pt x="87" y="570"/>
                  </a:cubicBezTo>
                  <a:cubicBezTo>
                    <a:pt x="87" y="570"/>
                    <a:pt x="73" y="572"/>
                    <a:pt x="73" y="564"/>
                  </a:cubicBezTo>
                  <a:cubicBezTo>
                    <a:pt x="73" y="556"/>
                    <a:pt x="78" y="521"/>
                    <a:pt x="76" y="504"/>
                  </a:cubicBezTo>
                  <a:cubicBezTo>
                    <a:pt x="75" y="488"/>
                    <a:pt x="69" y="489"/>
                    <a:pt x="69" y="489"/>
                  </a:cubicBezTo>
                  <a:cubicBezTo>
                    <a:pt x="69" y="489"/>
                    <a:pt x="68" y="498"/>
                    <a:pt x="68" y="505"/>
                  </a:cubicBezTo>
                  <a:cubicBezTo>
                    <a:pt x="68" y="512"/>
                    <a:pt x="63" y="510"/>
                    <a:pt x="61" y="505"/>
                  </a:cubicBezTo>
                  <a:cubicBezTo>
                    <a:pt x="59" y="500"/>
                    <a:pt x="52" y="505"/>
                    <a:pt x="52" y="500"/>
                  </a:cubicBezTo>
                  <a:cubicBezTo>
                    <a:pt x="52" y="495"/>
                    <a:pt x="49" y="484"/>
                    <a:pt x="50" y="475"/>
                  </a:cubicBezTo>
                  <a:cubicBezTo>
                    <a:pt x="52" y="467"/>
                    <a:pt x="57" y="452"/>
                    <a:pt x="57" y="452"/>
                  </a:cubicBezTo>
                  <a:cubicBezTo>
                    <a:pt x="0" y="450"/>
                    <a:pt x="0" y="450"/>
                    <a:pt x="0" y="450"/>
                  </a:cubicBezTo>
                  <a:cubicBezTo>
                    <a:pt x="8" y="334"/>
                    <a:pt x="8" y="334"/>
                    <a:pt x="8" y="334"/>
                  </a:cubicBezTo>
                  <a:cubicBezTo>
                    <a:pt x="61" y="334"/>
                    <a:pt x="61" y="334"/>
                    <a:pt x="61" y="334"/>
                  </a:cubicBezTo>
                  <a:cubicBezTo>
                    <a:pt x="61" y="334"/>
                    <a:pt x="64" y="298"/>
                    <a:pt x="64" y="280"/>
                  </a:cubicBezTo>
                  <a:cubicBezTo>
                    <a:pt x="64" y="263"/>
                    <a:pt x="62" y="239"/>
                    <a:pt x="74" y="220"/>
                  </a:cubicBezTo>
                  <a:cubicBezTo>
                    <a:pt x="86" y="200"/>
                    <a:pt x="101" y="184"/>
                    <a:pt x="111" y="171"/>
                  </a:cubicBezTo>
                  <a:cubicBezTo>
                    <a:pt x="121" y="159"/>
                    <a:pt x="122" y="158"/>
                    <a:pt x="120" y="147"/>
                  </a:cubicBezTo>
                  <a:cubicBezTo>
                    <a:pt x="117" y="135"/>
                    <a:pt x="117" y="121"/>
                    <a:pt x="110" y="122"/>
                  </a:cubicBezTo>
                  <a:cubicBezTo>
                    <a:pt x="103" y="123"/>
                    <a:pt x="96" y="122"/>
                    <a:pt x="93" y="113"/>
                  </a:cubicBezTo>
                  <a:cubicBezTo>
                    <a:pt x="89" y="104"/>
                    <a:pt x="81" y="87"/>
                    <a:pt x="80" y="75"/>
                  </a:cubicBezTo>
                  <a:cubicBezTo>
                    <a:pt x="79" y="63"/>
                    <a:pt x="82" y="61"/>
                    <a:pt x="80" y="57"/>
                  </a:cubicBezTo>
                  <a:cubicBezTo>
                    <a:pt x="79" y="54"/>
                    <a:pt x="81" y="42"/>
                    <a:pt x="81" y="32"/>
                  </a:cubicBezTo>
                  <a:cubicBezTo>
                    <a:pt x="82" y="23"/>
                    <a:pt x="94" y="0"/>
                    <a:pt x="117" y="0"/>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8" name="Freeform 20"/>
            <p:cNvSpPr/>
            <p:nvPr/>
          </p:nvSpPr>
          <p:spPr bwMode="auto">
            <a:xfrm>
              <a:off x="2836863" y="2252663"/>
              <a:ext cx="128588" cy="106362"/>
            </a:xfrm>
            <a:custGeom>
              <a:avLst/>
              <a:gdLst/>
              <a:ahLst/>
              <a:cxnLst>
                <a:cxn ang="0">
                  <a:pos x="51" y="0"/>
                </a:cxn>
                <a:cxn ang="0">
                  <a:pos x="54" y="10"/>
                </a:cxn>
                <a:cxn ang="0">
                  <a:pos x="0" y="45"/>
                </a:cxn>
                <a:cxn ang="0">
                  <a:pos x="4" y="22"/>
                </a:cxn>
                <a:cxn ang="0">
                  <a:pos x="29" y="5"/>
                </a:cxn>
                <a:cxn ang="0">
                  <a:pos x="51" y="0"/>
                </a:cxn>
              </a:cxnLst>
              <a:rect l="0" t="0" r="r" b="b"/>
              <a:pathLst>
                <a:path w="54" h="45">
                  <a:moveTo>
                    <a:pt x="51" y="0"/>
                  </a:moveTo>
                  <a:cubicBezTo>
                    <a:pt x="52" y="4"/>
                    <a:pt x="53" y="7"/>
                    <a:pt x="54" y="10"/>
                  </a:cubicBezTo>
                  <a:cubicBezTo>
                    <a:pt x="27" y="8"/>
                    <a:pt x="12" y="29"/>
                    <a:pt x="0" y="45"/>
                  </a:cubicBezTo>
                  <a:cubicBezTo>
                    <a:pt x="5" y="38"/>
                    <a:pt x="4" y="27"/>
                    <a:pt x="4" y="22"/>
                  </a:cubicBezTo>
                  <a:cubicBezTo>
                    <a:pt x="10" y="15"/>
                    <a:pt x="20" y="9"/>
                    <a:pt x="29" y="5"/>
                  </a:cubicBezTo>
                  <a:cubicBezTo>
                    <a:pt x="37" y="2"/>
                    <a:pt x="46" y="1"/>
                    <a:pt x="51" y="0"/>
                  </a:cubicBezTo>
                  <a:close/>
                </a:path>
              </a:pathLst>
            </a:custGeom>
            <a:grpFill/>
            <a:ln w="9525">
              <a:noFill/>
              <a:round/>
            </a:ln>
          </p:spPr>
          <p:txBody>
            <a:bodyPr vert="horz" wrap="square" lIns="121920" tIns="60960" rIns="121920" bIns="60960" numCol="1" anchor="t" anchorCtr="0" compatLnSpc="1"/>
            <a:lstStyle/>
            <a:p>
              <a:endParaRPr lang="en-US" sz="3555"/>
            </a:p>
          </p:txBody>
        </p:sp>
      </p:grpSp>
      <p:grpSp>
        <p:nvGrpSpPr>
          <p:cNvPr id="29" name="Group 31"/>
          <p:cNvGrpSpPr/>
          <p:nvPr/>
        </p:nvGrpSpPr>
        <p:grpSpPr>
          <a:xfrm>
            <a:off x="4599484" y="3582619"/>
            <a:ext cx="958851" cy="2999316"/>
            <a:chOff x="3276601" y="2190750"/>
            <a:chExt cx="719138" cy="2249487"/>
          </a:xfrm>
          <a:solidFill>
            <a:schemeClr val="accent2"/>
          </a:solidFill>
        </p:grpSpPr>
        <p:sp>
          <p:nvSpPr>
            <p:cNvPr id="30" name="Freeform 21"/>
            <p:cNvSpPr>
              <a:spLocks noEditPoints="1"/>
            </p:cNvSpPr>
            <p:nvPr/>
          </p:nvSpPr>
          <p:spPr bwMode="auto">
            <a:xfrm>
              <a:off x="3276601" y="2190750"/>
              <a:ext cx="719138" cy="2249487"/>
            </a:xfrm>
            <a:custGeom>
              <a:avLst/>
              <a:gdLst/>
              <a:ahLst/>
              <a:cxnLst>
                <a:cxn ang="0">
                  <a:pos x="251" y="190"/>
                </a:cxn>
                <a:cxn ang="0">
                  <a:pos x="270" y="402"/>
                </a:cxn>
                <a:cxn ang="0">
                  <a:pos x="269" y="482"/>
                </a:cxn>
                <a:cxn ang="0">
                  <a:pos x="265" y="515"/>
                </a:cxn>
                <a:cxn ang="0">
                  <a:pos x="299" y="661"/>
                </a:cxn>
                <a:cxn ang="0">
                  <a:pos x="224" y="700"/>
                </a:cxn>
                <a:cxn ang="0">
                  <a:pos x="231" y="519"/>
                </a:cxn>
                <a:cxn ang="0">
                  <a:pos x="231" y="481"/>
                </a:cxn>
                <a:cxn ang="0">
                  <a:pos x="224" y="161"/>
                </a:cxn>
                <a:cxn ang="0">
                  <a:pos x="179" y="29"/>
                </a:cxn>
                <a:cxn ang="0">
                  <a:pos x="182" y="91"/>
                </a:cxn>
                <a:cxn ang="0">
                  <a:pos x="163" y="120"/>
                </a:cxn>
                <a:cxn ang="0">
                  <a:pos x="218" y="159"/>
                </a:cxn>
                <a:cxn ang="0">
                  <a:pos x="224" y="489"/>
                </a:cxn>
                <a:cxn ang="0">
                  <a:pos x="215" y="490"/>
                </a:cxn>
                <a:cxn ang="0">
                  <a:pos x="217" y="521"/>
                </a:cxn>
                <a:cxn ang="0">
                  <a:pos x="224" y="700"/>
                </a:cxn>
                <a:cxn ang="0">
                  <a:pos x="210" y="700"/>
                </a:cxn>
                <a:cxn ang="0">
                  <a:pos x="203" y="819"/>
                </a:cxn>
                <a:cxn ang="0">
                  <a:pos x="210" y="898"/>
                </a:cxn>
                <a:cxn ang="0">
                  <a:pos x="161" y="903"/>
                </a:cxn>
                <a:cxn ang="0">
                  <a:pos x="150" y="845"/>
                </a:cxn>
                <a:cxn ang="0">
                  <a:pos x="152" y="754"/>
                </a:cxn>
                <a:cxn ang="0">
                  <a:pos x="129" y="554"/>
                </a:cxn>
                <a:cxn ang="0">
                  <a:pos x="105" y="597"/>
                </a:cxn>
                <a:cxn ang="0">
                  <a:pos x="80" y="798"/>
                </a:cxn>
                <a:cxn ang="0">
                  <a:pos x="85" y="832"/>
                </a:cxn>
                <a:cxn ang="0">
                  <a:pos x="70" y="893"/>
                </a:cxn>
                <a:cxn ang="0">
                  <a:pos x="25" y="938"/>
                </a:cxn>
                <a:cxn ang="0">
                  <a:pos x="31" y="861"/>
                </a:cxn>
                <a:cxn ang="0">
                  <a:pos x="28" y="815"/>
                </a:cxn>
                <a:cxn ang="0">
                  <a:pos x="24" y="645"/>
                </a:cxn>
                <a:cxn ang="0">
                  <a:pos x="25" y="469"/>
                </a:cxn>
                <a:cxn ang="0">
                  <a:pos x="16" y="440"/>
                </a:cxn>
                <a:cxn ang="0">
                  <a:pos x="6" y="361"/>
                </a:cxn>
                <a:cxn ang="0">
                  <a:pos x="18" y="208"/>
                </a:cxn>
                <a:cxn ang="0">
                  <a:pos x="101" y="142"/>
                </a:cxn>
                <a:cxn ang="0">
                  <a:pos x="104" y="96"/>
                </a:cxn>
                <a:cxn ang="0">
                  <a:pos x="92" y="65"/>
                </a:cxn>
                <a:cxn ang="0">
                  <a:pos x="97" y="29"/>
                </a:cxn>
              </a:cxnLst>
              <a:rect l="0" t="0" r="r" b="b"/>
              <a:pathLst>
                <a:path w="302" h="943">
                  <a:moveTo>
                    <a:pt x="224" y="161"/>
                  </a:moveTo>
                  <a:cubicBezTo>
                    <a:pt x="239" y="166"/>
                    <a:pt x="251" y="170"/>
                    <a:pt x="251" y="190"/>
                  </a:cubicBezTo>
                  <a:cubicBezTo>
                    <a:pt x="252" y="213"/>
                    <a:pt x="254" y="258"/>
                    <a:pt x="257" y="288"/>
                  </a:cubicBezTo>
                  <a:cubicBezTo>
                    <a:pt x="260" y="318"/>
                    <a:pt x="269" y="382"/>
                    <a:pt x="270" y="402"/>
                  </a:cubicBezTo>
                  <a:cubicBezTo>
                    <a:pt x="270" y="422"/>
                    <a:pt x="273" y="465"/>
                    <a:pt x="272" y="470"/>
                  </a:cubicBezTo>
                  <a:cubicBezTo>
                    <a:pt x="272" y="475"/>
                    <a:pt x="268" y="474"/>
                    <a:pt x="269" y="482"/>
                  </a:cubicBezTo>
                  <a:cubicBezTo>
                    <a:pt x="271" y="490"/>
                    <a:pt x="271" y="498"/>
                    <a:pt x="267" y="503"/>
                  </a:cubicBezTo>
                  <a:cubicBezTo>
                    <a:pt x="262" y="509"/>
                    <a:pt x="265" y="515"/>
                    <a:pt x="265" y="515"/>
                  </a:cubicBezTo>
                  <a:cubicBezTo>
                    <a:pt x="302" y="514"/>
                    <a:pt x="302" y="514"/>
                    <a:pt x="302" y="514"/>
                  </a:cubicBezTo>
                  <a:cubicBezTo>
                    <a:pt x="299" y="661"/>
                    <a:pt x="299" y="661"/>
                    <a:pt x="299" y="661"/>
                  </a:cubicBezTo>
                  <a:cubicBezTo>
                    <a:pt x="241" y="707"/>
                    <a:pt x="241" y="707"/>
                    <a:pt x="241" y="707"/>
                  </a:cubicBezTo>
                  <a:cubicBezTo>
                    <a:pt x="241" y="707"/>
                    <a:pt x="232" y="701"/>
                    <a:pt x="224" y="700"/>
                  </a:cubicBezTo>
                  <a:cubicBezTo>
                    <a:pt x="224" y="520"/>
                    <a:pt x="224" y="520"/>
                    <a:pt x="224" y="520"/>
                  </a:cubicBezTo>
                  <a:cubicBezTo>
                    <a:pt x="231" y="519"/>
                    <a:pt x="231" y="519"/>
                    <a:pt x="231" y="519"/>
                  </a:cubicBezTo>
                  <a:cubicBezTo>
                    <a:pt x="231" y="519"/>
                    <a:pt x="229" y="509"/>
                    <a:pt x="231" y="502"/>
                  </a:cubicBezTo>
                  <a:cubicBezTo>
                    <a:pt x="234" y="495"/>
                    <a:pt x="233" y="488"/>
                    <a:pt x="231" y="481"/>
                  </a:cubicBezTo>
                  <a:cubicBezTo>
                    <a:pt x="231" y="481"/>
                    <a:pt x="229" y="488"/>
                    <a:pt x="224" y="489"/>
                  </a:cubicBezTo>
                  <a:lnTo>
                    <a:pt x="224" y="161"/>
                  </a:lnTo>
                  <a:close/>
                  <a:moveTo>
                    <a:pt x="142" y="0"/>
                  </a:moveTo>
                  <a:cubicBezTo>
                    <a:pt x="158" y="0"/>
                    <a:pt x="177" y="12"/>
                    <a:pt x="179" y="29"/>
                  </a:cubicBezTo>
                  <a:cubicBezTo>
                    <a:pt x="182" y="46"/>
                    <a:pt x="180" y="70"/>
                    <a:pt x="180" y="70"/>
                  </a:cubicBezTo>
                  <a:cubicBezTo>
                    <a:pt x="180" y="70"/>
                    <a:pt x="186" y="82"/>
                    <a:pt x="182" y="91"/>
                  </a:cubicBezTo>
                  <a:cubicBezTo>
                    <a:pt x="177" y="100"/>
                    <a:pt x="166" y="98"/>
                    <a:pt x="166" y="98"/>
                  </a:cubicBezTo>
                  <a:cubicBezTo>
                    <a:pt x="166" y="98"/>
                    <a:pt x="163" y="112"/>
                    <a:pt x="163" y="120"/>
                  </a:cubicBezTo>
                  <a:cubicBezTo>
                    <a:pt x="163" y="128"/>
                    <a:pt x="164" y="134"/>
                    <a:pt x="170" y="139"/>
                  </a:cubicBezTo>
                  <a:cubicBezTo>
                    <a:pt x="176" y="144"/>
                    <a:pt x="200" y="154"/>
                    <a:pt x="218" y="159"/>
                  </a:cubicBezTo>
                  <a:cubicBezTo>
                    <a:pt x="220" y="160"/>
                    <a:pt x="222" y="160"/>
                    <a:pt x="224" y="161"/>
                  </a:cubicBezTo>
                  <a:cubicBezTo>
                    <a:pt x="224" y="489"/>
                    <a:pt x="224" y="489"/>
                    <a:pt x="224" y="489"/>
                  </a:cubicBezTo>
                  <a:cubicBezTo>
                    <a:pt x="224" y="489"/>
                    <a:pt x="223" y="489"/>
                    <a:pt x="223" y="489"/>
                  </a:cubicBezTo>
                  <a:cubicBezTo>
                    <a:pt x="218" y="489"/>
                    <a:pt x="215" y="490"/>
                    <a:pt x="215" y="490"/>
                  </a:cubicBezTo>
                  <a:cubicBezTo>
                    <a:pt x="215" y="490"/>
                    <a:pt x="218" y="498"/>
                    <a:pt x="218" y="506"/>
                  </a:cubicBezTo>
                  <a:cubicBezTo>
                    <a:pt x="218" y="513"/>
                    <a:pt x="217" y="521"/>
                    <a:pt x="217" y="521"/>
                  </a:cubicBezTo>
                  <a:cubicBezTo>
                    <a:pt x="224" y="520"/>
                    <a:pt x="224" y="520"/>
                    <a:pt x="224" y="520"/>
                  </a:cubicBezTo>
                  <a:cubicBezTo>
                    <a:pt x="224" y="700"/>
                    <a:pt x="224" y="700"/>
                    <a:pt x="224" y="700"/>
                  </a:cubicBezTo>
                  <a:cubicBezTo>
                    <a:pt x="224" y="700"/>
                    <a:pt x="223" y="700"/>
                    <a:pt x="222" y="700"/>
                  </a:cubicBezTo>
                  <a:cubicBezTo>
                    <a:pt x="214" y="700"/>
                    <a:pt x="210" y="700"/>
                    <a:pt x="210" y="700"/>
                  </a:cubicBezTo>
                  <a:cubicBezTo>
                    <a:pt x="210" y="700"/>
                    <a:pt x="212" y="744"/>
                    <a:pt x="212" y="761"/>
                  </a:cubicBezTo>
                  <a:cubicBezTo>
                    <a:pt x="212" y="779"/>
                    <a:pt x="211" y="806"/>
                    <a:pt x="203" y="819"/>
                  </a:cubicBezTo>
                  <a:cubicBezTo>
                    <a:pt x="195" y="832"/>
                    <a:pt x="194" y="836"/>
                    <a:pt x="194" y="847"/>
                  </a:cubicBezTo>
                  <a:cubicBezTo>
                    <a:pt x="194" y="858"/>
                    <a:pt x="211" y="888"/>
                    <a:pt x="210" y="898"/>
                  </a:cubicBezTo>
                  <a:cubicBezTo>
                    <a:pt x="209" y="908"/>
                    <a:pt x="207" y="924"/>
                    <a:pt x="190" y="924"/>
                  </a:cubicBezTo>
                  <a:cubicBezTo>
                    <a:pt x="173" y="923"/>
                    <a:pt x="161" y="917"/>
                    <a:pt x="161" y="903"/>
                  </a:cubicBezTo>
                  <a:cubicBezTo>
                    <a:pt x="161" y="889"/>
                    <a:pt x="163" y="880"/>
                    <a:pt x="157" y="875"/>
                  </a:cubicBezTo>
                  <a:cubicBezTo>
                    <a:pt x="151" y="870"/>
                    <a:pt x="160" y="858"/>
                    <a:pt x="150" y="845"/>
                  </a:cubicBezTo>
                  <a:cubicBezTo>
                    <a:pt x="141" y="832"/>
                    <a:pt x="151" y="830"/>
                    <a:pt x="149" y="818"/>
                  </a:cubicBezTo>
                  <a:cubicBezTo>
                    <a:pt x="146" y="806"/>
                    <a:pt x="151" y="769"/>
                    <a:pt x="152" y="754"/>
                  </a:cubicBezTo>
                  <a:cubicBezTo>
                    <a:pt x="153" y="739"/>
                    <a:pt x="150" y="722"/>
                    <a:pt x="143" y="659"/>
                  </a:cubicBezTo>
                  <a:cubicBezTo>
                    <a:pt x="135" y="596"/>
                    <a:pt x="131" y="568"/>
                    <a:pt x="129" y="554"/>
                  </a:cubicBezTo>
                  <a:cubicBezTo>
                    <a:pt x="127" y="541"/>
                    <a:pt x="123" y="523"/>
                    <a:pt x="123" y="523"/>
                  </a:cubicBezTo>
                  <a:cubicBezTo>
                    <a:pt x="123" y="523"/>
                    <a:pt x="113" y="582"/>
                    <a:pt x="105" y="597"/>
                  </a:cubicBezTo>
                  <a:cubicBezTo>
                    <a:pt x="97" y="612"/>
                    <a:pt x="88" y="685"/>
                    <a:pt x="86" y="706"/>
                  </a:cubicBezTo>
                  <a:cubicBezTo>
                    <a:pt x="83" y="728"/>
                    <a:pt x="85" y="791"/>
                    <a:pt x="80" y="798"/>
                  </a:cubicBezTo>
                  <a:cubicBezTo>
                    <a:pt x="75" y="804"/>
                    <a:pt x="72" y="813"/>
                    <a:pt x="72" y="813"/>
                  </a:cubicBezTo>
                  <a:cubicBezTo>
                    <a:pt x="72" y="813"/>
                    <a:pt x="85" y="821"/>
                    <a:pt x="85" y="832"/>
                  </a:cubicBezTo>
                  <a:cubicBezTo>
                    <a:pt x="85" y="842"/>
                    <a:pt x="76" y="851"/>
                    <a:pt x="76" y="865"/>
                  </a:cubicBezTo>
                  <a:cubicBezTo>
                    <a:pt x="77" y="878"/>
                    <a:pt x="75" y="890"/>
                    <a:pt x="70" y="893"/>
                  </a:cubicBezTo>
                  <a:cubicBezTo>
                    <a:pt x="64" y="896"/>
                    <a:pt x="65" y="920"/>
                    <a:pt x="58" y="928"/>
                  </a:cubicBezTo>
                  <a:cubicBezTo>
                    <a:pt x="51" y="936"/>
                    <a:pt x="39" y="943"/>
                    <a:pt x="25" y="938"/>
                  </a:cubicBezTo>
                  <a:cubicBezTo>
                    <a:pt x="11" y="934"/>
                    <a:pt x="11" y="916"/>
                    <a:pt x="18" y="898"/>
                  </a:cubicBezTo>
                  <a:cubicBezTo>
                    <a:pt x="25" y="880"/>
                    <a:pt x="33" y="868"/>
                    <a:pt x="31" y="861"/>
                  </a:cubicBezTo>
                  <a:cubicBezTo>
                    <a:pt x="28" y="854"/>
                    <a:pt x="26" y="843"/>
                    <a:pt x="33" y="836"/>
                  </a:cubicBezTo>
                  <a:cubicBezTo>
                    <a:pt x="40" y="829"/>
                    <a:pt x="32" y="821"/>
                    <a:pt x="28" y="815"/>
                  </a:cubicBezTo>
                  <a:cubicBezTo>
                    <a:pt x="23" y="809"/>
                    <a:pt x="24" y="780"/>
                    <a:pt x="24" y="765"/>
                  </a:cubicBezTo>
                  <a:cubicBezTo>
                    <a:pt x="23" y="750"/>
                    <a:pt x="25" y="673"/>
                    <a:pt x="24" y="645"/>
                  </a:cubicBezTo>
                  <a:cubicBezTo>
                    <a:pt x="23" y="617"/>
                    <a:pt x="21" y="533"/>
                    <a:pt x="25" y="510"/>
                  </a:cubicBezTo>
                  <a:cubicBezTo>
                    <a:pt x="29" y="487"/>
                    <a:pt x="25" y="469"/>
                    <a:pt x="25" y="469"/>
                  </a:cubicBezTo>
                  <a:cubicBezTo>
                    <a:pt x="25" y="469"/>
                    <a:pt x="16" y="474"/>
                    <a:pt x="16" y="465"/>
                  </a:cubicBezTo>
                  <a:cubicBezTo>
                    <a:pt x="16" y="457"/>
                    <a:pt x="20" y="455"/>
                    <a:pt x="16" y="440"/>
                  </a:cubicBezTo>
                  <a:cubicBezTo>
                    <a:pt x="12" y="425"/>
                    <a:pt x="11" y="410"/>
                    <a:pt x="6" y="399"/>
                  </a:cubicBezTo>
                  <a:cubicBezTo>
                    <a:pt x="1" y="387"/>
                    <a:pt x="0" y="367"/>
                    <a:pt x="6" y="361"/>
                  </a:cubicBezTo>
                  <a:cubicBezTo>
                    <a:pt x="12" y="355"/>
                    <a:pt x="3" y="321"/>
                    <a:pt x="9" y="296"/>
                  </a:cubicBezTo>
                  <a:cubicBezTo>
                    <a:pt x="14" y="270"/>
                    <a:pt x="17" y="230"/>
                    <a:pt x="18" y="208"/>
                  </a:cubicBezTo>
                  <a:cubicBezTo>
                    <a:pt x="18" y="186"/>
                    <a:pt x="19" y="170"/>
                    <a:pt x="48" y="163"/>
                  </a:cubicBezTo>
                  <a:cubicBezTo>
                    <a:pt x="76" y="156"/>
                    <a:pt x="97" y="148"/>
                    <a:pt x="101" y="142"/>
                  </a:cubicBezTo>
                  <a:cubicBezTo>
                    <a:pt x="105" y="136"/>
                    <a:pt x="107" y="120"/>
                    <a:pt x="106" y="113"/>
                  </a:cubicBezTo>
                  <a:cubicBezTo>
                    <a:pt x="105" y="106"/>
                    <a:pt x="104" y="100"/>
                    <a:pt x="104" y="96"/>
                  </a:cubicBezTo>
                  <a:cubicBezTo>
                    <a:pt x="104" y="92"/>
                    <a:pt x="96" y="98"/>
                    <a:pt x="94" y="90"/>
                  </a:cubicBezTo>
                  <a:cubicBezTo>
                    <a:pt x="92" y="83"/>
                    <a:pt x="91" y="66"/>
                    <a:pt x="92" y="65"/>
                  </a:cubicBezTo>
                  <a:cubicBezTo>
                    <a:pt x="94" y="63"/>
                    <a:pt x="95" y="64"/>
                    <a:pt x="97" y="64"/>
                  </a:cubicBezTo>
                  <a:cubicBezTo>
                    <a:pt x="96" y="61"/>
                    <a:pt x="95" y="46"/>
                    <a:pt x="97" y="29"/>
                  </a:cubicBezTo>
                  <a:cubicBezTo>
                    <a:pt x="98" y="14"/>
                    <a:pt x="113" y="1"/>
                    <a:pt x="142" y="0"/>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31" name="Freeform 22"/>
            <p:cNvSpPr/>
            <p:nvPr/>
          </p:nvSpPr>
          <p:spPr bwMode="auto">
            <a:xfrm>
              <a:off x="3309938" y="3201988"/>
              <a:ext cx="76200" cy="76200"/>
            </a:xfrm>
            <a:custGeom>
              <a:avLst/>
              <a:gdLst/>
              <a:ahLst/>
              <a:cxnLst>
                <a:cxn ang="0">
                  <a:pos x="7" y="32"/>
                </a:cxn>
                <a:cxn ang="0">
                  <a:pos x="7" y="10"/>
                </a:cxn>
                <a:cxn ang="0">
                  <a:pos x="32" y="8"/>
                </a:cxn>
                <a:cxn ang="0">
                  <a:pos x="13" y="13"/>
                </a:cxn>
                <a:cxn ang="0">
                  <a:pos x="7" y="32"/>
                </a:cxn>
              </a:cxnLst>
              <a:rect l="0" t="0" r="r" b="b"/>
              <a:pathLst>
                <a:path w="32" h="32">
                  <a:moveTo>
                    <a:pt x="7" y="32"/>
                  </a:moveTo>
                  <a:cubicBezTo>
                    <a:pt x="7" y="32"/>
                    <a:pt x="0" y="20"/>
                    <a:pt x="7" y="10"/>
                  </a:cubicBezTo>
                  <a:cubicBezTo>
                    <a:pt x="15" y="0"/>
                    <a:pt x="32" y="8"/>
                    <a:pt x="32" y="8"/>
                  </a:cubicBezTo>
                  <a:cubicBezTo>
                    <a:pt x="32" y="8"/>
                    <a:pt x="20" y="8"/>
                    <a:pt x="13" y="13"/>
                  </a:cubicBezTo>
                  <a:cubicBezTo>
                    <a:pt x="7" y="18"/>
                    <a:pt x="9" y="22"/>
                    <a:pt x="7" y="32"/>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32" name="Freeform 23"/>
            <p:cNvSpPr/>
            <p:nvPr/>
          </p:nvSpPr>
          <p:spPr bwMode="auto">
            <a:xfrm>
              <a:off x="3827463" y="3302000"/>
              <a:ext cx="90488" cy="30162"/>
            </a:xfrm>
            <a:custGeom>
              <a:avLst/>
              <a:gdLst/>
              <a:ahLst/>
              <a:cxnLst>
                <a:cxn ang="0">
                  <a:pos x="0" y="12"/>
                </a:cxn>
                <a:cxn ang="0">
                  <a:pos x="18" y="0"/>
                </a:cxn>
                <a:cxn ang="0">
                  <a:pos x="38" y="13"/>
                </a:cxn>
                <a:cxn ang="0">
                  <a:pos x="17" y="6"/>
                </a:cxn>
                <a:cxn ang="0">
                  <a:pos x="0" y="12"/>
                </a:cxn>
              </a:cxnLst>
              <a:rect l="0" t="0" r="r" b="b"/>
              <a:pathLst>
                <a:path w="38" h="13">
                  <a:moveTo>
                    <a:pt x="0" y="12"/>
                  </a:moveTo>
                  <a:cubicBezTo>
                    <a:pt x="0" y="12"/>
                    <a:pt x="0" y="0"/>
                    <a:pt x="18" y="0"/>
                  </a:cubicBezTo>
                  <a:cubicBezTo>
                    <a:pt x="35" y="0"/>
                    <a:pt x="38" y="13"/>
                    <a:pt x="38" y="13"/>
                  </a:cubicBezTo>
                  <a:cubicBezTo>
                    <a:pt x="38" y="13"/>
                    <a:pt x="29" y="6"/>
                    <a:pt x="17" y="6"/>
                  </a:cubicBezTo>
                  <a:cubicBezTo>
                    <a:pt x="6" y="7"/>
                    <a:pt x="6" y="7"/>
                    <a:pt x="0" y="12"/>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33" name="Freeform 24"/>
            <p:cNvSpPr/>
            <p:nvPr/>
          </p:nvSpPr>
          <p:spPr bwMode="auto">
            <a:xfrm>
              <a:off x="3435351" y="2500313"/>
              <a:ext cx="241300" cy="627062"/>
            </a:xfrm>
            <a:custGeom>
              <a:avLst/>
              <a:gdLst/>
              <a:ahLst/>
              <a:cxnLst>
                <a:cxn ang="0">
                  <a:pos x="97" y="0"/>
                </a:cxn>
                <a:cxn ang="0">
                  <a:pos x="101" y="7"/>
                </a:cxn>
                <a:cxn ang="0">
                  <a:pos x="87" y="123"/>
                </a:cxn>
                <a:cxn ang="0">
                  <a:pos x="92" y="262"/>
                </a:cxn>
                <a:cxn ang="0">
                  <a:pos x="64" y="263"/>
                </a:cxn>
                <a:cxn ang="0">
                  <a:pos x="0" y="250"/>
                </a:cxn>
                <a:cxn ang="0">
                  <a:pos x="13" y="220"/>
                </a:cxn>
                <a:cxn ang="0">
                  <a:pos x="32" y="69"/>
                </a:cxn>
                <a:cxn ang="0">
                  <a:pos x="32" y="14"/>
                </a:cxn>
                <a:cxn ang="0">
                  <a:pos x="34" y="12"/>
                </a:cxn>
                <a:cxn ang="0">
                  <a:pos x="37" y="3"/>
                </a:cxn>
                <a:cxn ang="0">
                  <a:pos x="69" y="29"/>
                </a:cxn>
                <a:cxn ang="0">
                  <a:pos x="97" y="0"/>
                </a:cxn>
              </a:cxnLst>
              <a:rect l="0" t="0" r="r" b="b"/>
              <a:pathLst>
                <a:path w="101" h="263">
                  <a:moveTo>
                    <a:pt x="97" y="0"/>
                  </a:moveTo>
                  <a:cubicBezTo>
                    <a:pt x="98" y="2"/>
                    <a:pt x="99" y="4"/>
                    <a:pt x="101" y="7"/>
                  </a:cubicBezTo>
                  <a:cubicBezTo>
                    <a:pt x="98" y="26"/>
                    <a:pt x="90" y="82"/>
                    <a:pt x="87" y="123"/>
                  </a:cubicBezTo>
                  <a:cubicBezTo>
                    <a:pt x="83" y="171"/>
                    <a:pt x="92" y="262"/>
                    <a:pt x="92" y="262"/>
                  </a:cubicBezTo>
                  <a:cubicBezTo>
                    <a:pt x="92" y="262"/>
                    <a:pt x="85" y="263"/>
                    <a:pt x="64" y="263"/>
                  </a:cubicBezTo>
                  <a:cubicBezTo>
                    <a:pt x="43" y="263"/>
                    <a:pt x="0" y="250"/>
                    <a:pt x="0" y="250"/>
                  </a:cubicBezTo>
                  <a:cubicBezTo>
                    <a:pt x="0" y="250"/>
                    <a:pt x="7" y="237"/>
                    <a:pt x="13" y="220"/>
                  </a:cubicBezTo>
                  <a:cubicBezTo>
                    <a:pt x="19" y="204"/>
                    <a:pt x="29" y="131"/>
                    <a:pt x="32" y="69"/>
                  </a:cubicBezTo>
                  <a:cubicBezTo>
                    <a:pt x="34" y="38"/>
                    <a:pt x="34" y="23"/>
                    <a:pt x="32" y="14"/>
                  </a:cubicBezTo>
                  <a:cubicBezTo>
                    <a:pt x="33" y="13"/>
                    <a:pt x="34" y="12"/>
                    <a:pt x="34" y="12"/>
                  </a:cubicBezTo>
                  <a:cubicBezTo>
                    <a:pt x="35" y="10"/>
                    <a:pt x="37" y="7"/>
                    <a:pt x="37" y="3"/>
                  </a:cubicBezTo>
                  <a:cubicBezTo>
                    <a:pt x="44" y="16"/>
                    <a:pt x="60" y="29"/>
                    <a:pt x="69" y="29"/>
                  </a:cubicBezTo>
                  <a:cubicBezTo>
                    <a:pt x="79" y="29"/>
                    <a:pt x="91" y="10"/>
                    <a:pt x="97" y="0"/>
                  </a:cubicBezTo>
                  <a:close/>
                </a:path>
              </a:pathLst>
            </a:custGeom>
            <a:solidFill>
              <a:schemeClr val="bg1"/>
            </a:solidFill>
            <a:ln w="9525">
              <a:noFill/>
              <a:round/>
            </a:ln>
          </p:spPr>
          <p:txBody>
            <a:bodyPr vert="horz" wrap="square" lIns="121920" tIns="60960" rIns="121920" bIns="60960" numCol="1" anchor="t" anchorCtr="0" compatLnSpc="1"/>
            <a:lstStyle/>
            <a:p>
              <a:endParaRPr lang="en-US" sz="3555"/>
            </a:p>
          </p:txBody>
        </p:sp>
        <p:sp>
          <p:nvSpPr>
            <p:cNvPr id="34" name="Freeform 25"/>
            <p:cNvSpPr/>
            <p:nvPr/>
          </p:nvSpPr>
          <p:spPr bwMode="auto">
            <a:xfrm>
              <a:off x="3548063" y="2576513"/>
              <a:ext cx="96838" cy="617537"/>
            </a:xfrm>
            <a:custGeom>
              <a:avLst/>
              <a:gdLst/>
              <a:ahLst/>
              <a:cxnLst>
                <a:cxn ang="0">
                  <a:pos x="0" y="11"/>
                </a:cxn>
                <a:cxn ang="0">
                  <a:pos x="20" y="0"/>
                </a:cxn>
                <a:cxn ang="0">
                  <a:pos x="41" y="11"/>
                </a:cxn>
                <a:cxn ang="0">
                  <a:pos x="27" y="18"/>
                </a:cxn>
                <a:cxn ang="0">
                  <a:pos x="33" y="107"/>
                </a:cxn>
                <a:cxn ang="0">
                  <a:pos x="32" y="238"/>
                </a:cxn>
                <a:cxn ang="0">
                  <a:pos x="15" y="239"/>
                </a:cxn>
                <a:cxn ang="0">
                  <a:pos x="14" y="89"/>
                </a:cxn>
                <a:cxn ang="0">
                  <a:pos x="15" y="18"/>
                </a:cxn>
                <a:cxn ang="0">
                  <a:pos x="0" y="11"/>
                </a:cxn>
              </a:cxnLst>
              <a:rect l="0" t="0" r="r" b="b"/>
              <a:pathLst>
                <a:path w="41" h="259">
                  <a:moveTo>
                    <a:pt x="0" y="11"/>
                  </a:moveTo>
                  <a:cubicBezTo>
                    <a:pt x="0" y="11"/>
                    <a:pt x="7" y="0"/>
                    <a:pt x="20" y="0"/>
                  </a:cubicBezTo>
                  <a:cubicBezTo>
                    <a:pt x="33" y="0"/>
                    <a:pt x="41" y="11"/>
                    <a:pt x="41" y="11"/>
                  </a:cubicBezTo>
                  <a:cubicBezTo>
                    <a:pt x="41" y="11"/>
                    <a:pt x="27" y="8"/>
                    <a:pt x="27" y="18"/>
                  </a:cubicBezTo>
                  <a:cubicBezTo>
                    <a:pt x="28" y="27"/>
                    <a:pt x="33" y="76"/>
                    <a:pt x="33" y="107"/>
                  </a:cubicBezTo>
                  <a:cubicBezTo>
                    <a:pt x="33" y="139"/>
                    <a:pt x="35" y="222"/>
                    <a:pt x="32" y="238"/>
                  </a:cubicBezTo>
                  <a:cubicBezTo>
                    <a:pt x="28" y="253"/>
                    <a:pt x="17" y="259"/>
                    <a:pt x="15" y="239"/>
                  </a:cubicBezTo>
                  <a:cubicBezTo>
                    <a:pt x="12" y="219"/>
                    <a:pt x="13" y="110"/>
                    <a:pt x="14" y="89"/>
                  </a:cubicBezTo>
                  <a:cubicBezTo>
                    <a:pt x="14" y="68"/>
                    <a:pt x="18" y="24"/>
                    <a:pt x="15" y="18"/>
                  </a:cubicBezTo>
                  <a:cubicBezTo>
                    <a:pt x="13" y="12"/>
                    <a:pt x="7" y="8"/>
                    <a:pt x="0" y="11"/>
                  </a:cubicBezTo>
                  <a:close/>
                </a:path>
              </a:pathLst>
            </a:custGeom>
            <a:grpFill/>
            <a:ln w="9525">
              <a:noFill/>
              <a:round/>
            </a:ln>
          </p:spPr>
          <p:txBody>
            <a:bodyPr vert="horz" wrap="square" lIns="121920" tIns="60960" rIns="121920" bIns="60960" numCol="1" anchor="t" anchorCtr="0" compatLnSpc="1"/>
            <a:lstStyle/>
            <a:p>
              <a:endParaRPr lang="en-US" sz="3555"/>
            </a:p>
          </p:txBody>
        </p:sp>
      </p:grpSp>
      <p:sp>
        <p:nvSpPr>
          <p:cNvPr id="35" name="TextBox 35"/>
          <p:cNvSpPr txBox="1"/>
          <p:nvPr/>
        </p:nvSpPr>
        <p:spPr>
          <a:xfrm>
            <a:off x="8367343" y="2418873"/>
            <a:ext cx="2575213" cy="928459"/>
          </a:xfrm>
          <a:prstGeom prst="rect">
            <a:avLst/>
          </a:prstGeom>
          <a:noFill/>
        </p:spPr>
        <p:txBody>
          <a:bodyPr wrap="square" rtlCol="0">
            <a:spAutoFit/>
          </a:bodyPr>
          <a:lstStyle/>
          <a:p>
            <a:r>
              <a:rPr lang="zh-CN" altLang="en-US" sz="1600" b="1" spc="300" dirty="0">
                <a:solidFill>
                  <a:schemeClr val="tx1">
                    <a:lumMod val="95000"/>
                    <a:lumOff val="5000"/>
                  </a:schemeClr>
                </a:solidFill>
                <a:latin typeface="Impact" panose="020B0806030902050204" pitchFamily="34" charset="0"/>
                <a:ea typeface="微软雅黑" panose="020B0503020204020204" pitchFamily="34" charset="-122"/>
                <a:cs typeface="Lato Regular"/>
              </a:rPr>
              <a:t>在此添加标题</a:t>
            </a:r>
            <a:endParaRPr lang="id-ID" altLang="zh-CN" sz="1600" b="1" spc="300" dirty="0">
              <a:solidFill>
                <a:schemeClr val="tx1">
                  <a:lumMod val="95000"/>
                  <a:lumOff val="5000"/>
                </a:schemeClr>
              </a:solidFill>
              <a:latin typeface="Impact" panose="020B0806030902050204" pitchFamily="34" charset="0"/>
              <a:ea typeface="微软雅黑" panose="020B0503020204020204" pitchFamily="34" charset="-122"/>
              <a:cs typeface="Lato Regular"/>
            </a:endParaRPr>
          </a:p>
          <a:p>
            <a:pPr algn="just">
              <a:lnSpc>
                <a:spcPts val="2270"/>
              </a:lnSpc>
            </a:pPr>
            <a:r>
              <a:rPr lang="zh-CN" altLang="en-US" sz="1200" spc="300" dirty="0" smtClean="0">
                <a:solidFill>
                  <a:schemeClr val="bg1">
                    <a:lumMod val="50000"/>
                  </a:schemeClr>
                </a:solidFill>
                <a:latin typeface="Impact" panose="020B0806030902050204" pitchFamily="34" charset="0"/>
                <a:ea typeface="微软雅黑" panose="020B0503020204020204" pitchFamily="34" charset="-122"/>
              </a:rPr>
              <a:t>点</a:t>
            </a:r>
            <a:r>
              <a:rPr lang="zh-CN" altLang="en-US" sz="1200" spc="300" dirty="0">
                <a:solidFill>
                  <a:schemeClr val="bg1">
                    <a:lumMod val="50000"/>
                  </a:schemeClr>
                </a:solidFill>
                <a:latin typeface="Impact" panose="020B0806030902050204" pitchFamily="34" charset="0"/>
                <a:ea typeface="微软雅黑" panose="020B0503020204020204" pitchFamily="34" charset="-122"/>
              </a:rPr>
              <a:t>击输入简要文字内容，文字内容需概括精炼</a:t>
            </a:r>
            <a:r>
              <a:rPr lang="zh-CN" altLang="en-US" sz="1200" spc="300" dirty="0" smtClean="0">
                <a:solidFill>
                  <a:schemeClr val="bg1">
                    <a:lumMod val="50000"/>
                  </a:schemeClr>
                </a:solidFill>
                <a:latin typeface="Impact" panose="020B0806030902050204" pitchFamily="34" charset="0"/>
                <a:ea typeface="微软雅黑" panose="020B0503020204020204" pitchFamily="34" charset="-122"/>
              </a:rPr>
              <a:t>，</a:t>
            </a:r>
            <a:endParaRPr lang="en-US" altLang="zh-CN" sz="1200" spc="300" dirty="0">
              <a:solidFill>
                <a:schemeClr val="bg1">
                  <a:lumMod val="50000"/>
                </a:schemeClr>
              </a:solidFill>
              <a:latin typeface="Impact" panose="020B0806030902050204" pitchFamily="34" charset="0"/>
              <a:ea typeface="微软雅黑" panose="020B0503020204020204" pitchFamily="34" charset="-122"/>
            </a:endParaRPr>
          </a:p>
        </p:txBody>
      </p:sp>
      <p:grpSp>
        <p:nvGrpSpPr>
          <p:cNvPr id="36" name="Group 39"/>
          <p:cNvGrpSpPr/>
          <p:nvPr/>
        </p:nvGrpSpPr>
        <p:grpSpPr>
          <a:xfrm>
            <a:off x="2892192" y="3746490"/>
            <a:ext cx="657827" cy="638993"/>
            <a:chOff x="860271" y="1518068"/>
            <a:chExt cx="493370" cy="479245"/>
          </a:xfrm>
        </p:grpSpPr>
        <p:sp>
          <p:nvSpPr>
            <p:cNvPr id="37" name="Oval 40"/>
            <p:cNvSpPr/>
            <p:nvPr/>
          </p:nvSpPr>
          <p:spPr>
            <a:xfrm>
              <a:off x="860271" y="1518068"/>
              <a:ext cx="493370" cy="479245"/>
            </a:xfrm>
            <a:prstGeom prst="ellipse">
              <a:avLst/>
            </a:prstGeom>
            <a:solidFill>
              <a:srgbClr val="E952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solidFill>
                  <a:schemeClr val="bg1"/>
                </a:solidFill>
                <a:latin typeface="FontAwesome" pitchFamily="2" charset="0"/>
              </a:endParaRPr>
            </a:p>
          </p:txBody>
        </p:sp>
        <p:sp>
          <p:nvSpPr>
            <p:cNvPr id="38" name="Freeform 6"/>
            <p:cNvSpPr>
              <a:spLocks noEditPoints="1"/>
            </p:cNvSpPr>
            <p:nvPr/>
          </p:nvSpPr>
          <p:spPr bwMode="auto">
            <a:xfrm>
              <a:off x="997419" y="1671965"/>
              <a:ext cx="219075" cy="171450"/>
            </a:xfrm>
            <a:custGeom>
              <a:avLst/>
              <a:gdLst/>
              <a:ahLst/>
              <a:cxnLst>
                <a:cxn ang="0">
                  <a:pos x="64" y="48"/>
                </a:cxn>
                <a:cxn ang="0">
                  <a:pos x="61" y="50"/>
                </a:cxn>
                <a:cxn ang="0">
                  <a:pos x="2" y="50"/>
                </a:cxn>
                <a:cxn ang="0">
                  <a:pos x="0" y="48"/>
                </a:cxn>
                <a:cxn ang="0">
                  <a:pos x="0" y="43"/>
                </a:cxn>
                <a:cxn ang="0">
                  <a:pos x="2" y="41"/>
                </a:cxn>
                <a:cxn ang="0">
                  <a:pos x="61" y="41"/>
                </a:cxn>
                <a:cxn ang="0">
                  <a:pos x="64" y="43"/>
                </a:cxn>
                <a:cxn ang="0">
                  <a:pos x="64" y="48"/>
                </a:cxn>
                <a:cxn ang="0">
                  <a:pos x="59" y="20"/>
                </a:cxn>
                <a:cxn ang="0">
                  <a:pos x="57" y="23"/>
                </a:cxn>
                <a:cxn ang="0">
                  <a:pos x="7" y="23"/>
                </a:cxn>
                <a:cxn ang="0">
                  <a:pos x="4" y="20"/>
                </a:cxn>
                <a:cxn ang="0">
                  <a:pos x="4" y="16"/>
                </a:cxn>
                <a:cxn ang="0">
                  <a:pos x="7" y="13"/>
                </a:cxn>
                <a:cxn ang="0">
                  <a:pos x="57" y="13"/>
                </a:cxn>
                <a:cxn ang="0">
                  <a:pos x="59" y="16"/>
                </a:cxn>
                <a:cxn ang="0">
                  <a:pos x="59" y="20"/>
                </a:cxn>
                <a:cxn ang="0">
                  <a:pos x="50" y="34"/>
                </a:cxn>
                <a:cxn ang="0">
                  <a:pos x="48" y="36"/>
                </a:cxn>
                <a:cxn ang="0">
                  <a:pos x="16" y="36"/>
                </a:cxn>
                <a:cxn ang="0">
                  <a:pos x="13" y="34"/>
                </a:cxn>
                <a:cxn ang="0">
                  <a:pos x="13" y="29"/>
                </a:cxn>
                <a:cxn ang="0">
                  <a:pos x="16" y="27"/>
                </a:cxn>
                <a:cxn ang="0">
                  <a:pos x="48" y="27"/>
                </a:cxn>
                <a:cxn ang="0">
                  <a:pos x="50" y="29"/>
                </a:cxn>
                <a:cxn ang="0">
                  <a:pos x="50" y="34"/>
                </a:cxn>
                <a:cxn ang="0">
                  <a:pos x="45" y="7"/>
                </a:cxn>
                <a:cxn ang="0">
                  <a:pos x="43" y="9"/>
                </a:cxn>
                <a:cxn ang="0">
                  <a:pos x="20" y="9"/>
                </a:cxn>
                <a:cxn ang="0">
                  <a:pos x="18" y="7"/>
                </a:cxn>
                <a:cxn ang="0">
                  <a:pos x="18" y="2"/>
                </a:cxn>
                <a:cxn ang="0">
                  <a:pos x="20" y="0"/>
                </a:cxn>
                <a:cxn ang="0">
                  <a:pos x="43" y="0"/>
                </a:cxn>
                <a:cxn ang="0">
                  <a:pos x="45" y="2"/>
                </a:cxn>
                <a:cxn ang="0">
                  <a:pos x="45" y="7"/>
                </a:cxn>
              </a:cxnLst>
              <a:rect l="0" t="0" r="r" b="b"/>
              <a:pathLst>
                <a:path w="64" h="50">
                  <a:moveTo>
                    <a:pt x="64" y="48"/>
                  </a:moveTo>
                  <a:cubicBezTo>
                    <a:pt x="64" y="49"/>
                    <a:pt x="63" y="50"/>
                    <a:pt x="61" y="50"/>
                  </a:cubicBezTo>
                  <a:cubicBezTo>
                    <a:pt x="2" y="50"/>
                    <a:pt x="2" y="50"/>
                    <a:pt x="2" y="50"/>
                  </a:cubicBezTo>
                  <a:cubicBezTo>
                    <a:pt x="1" y="50"/>
                    <a:pt x="0" y="49"/>
                    <a:pt x="0" y="48"/>
                  </a:cubicBezTo>
                  <a:cubicBezTo>
                    <a:pt x="0" y="43"/>
                    <a:pt x="0" y="43"/>
                    <a:pt x="0" y="43"/>
                  </a:cubicBezTo>
                  <a:cubicBezTo>
                    <a:pt x="0" y="42"/>
                    <a:pt x="1" y="41"/>
                    <a:pt x="2" y="41"/>
                  </a:cubicBezTo>
                  <a:cubicBezTo>
                    <a:pt x="61" y="41"/>
                    <a:pt x="61" y="41"/>
                    <a:pt x="61" y="41"/>
                  </a:cubicBezTo>
                  <a:cubicBezTo>
                    <a:pt x="63" y="41"/>
                    <a:pt x="64" y="42"/>
                    <a:pt x="64" y="43"/>
                  </a:cubicBezTo>
                  <a:lnTo>
                    <a:pt x="64" y="48"/>
                  </a:lnTo>
                  <a:close/>
                  <a:moveTo>
                    <a:pt x="59" y="20"/>
                  </a:moveTo>
                  <a:cubicBezTo>
                    <a:pt x="59" y="22"/>
                    <a:pt x="58" y="23"/>
                    <a:pt x="57" y="23"/>
                  </a:cubicBezTo>
                  <a:cubicBezTo>
                    <a:pt x="7" y="23"/>
                    <a:pt x="7" y="23"/>
                    <a:pt x="7" y="23"/>
                  </a:cubicBezTo>
                  <a:cubicBezTo>
                    <a:pt x="5" y="23"/>
                    <a:pt x="4" y="22"/>
                    <a:pt x="4" y="20"/>
                  </a:cubicBezTo>
                  <a:cubicBezTo>
                    <a:pt x="4" y="16"/>
                    <a:pt x="4" y="16"/>
                    <a:pt x="4" y="16"/>
                  </a:cubicBezTo>
                  <a:cubicBezTo>
                    <a:pt x="4" y="14"/>
                    <a:pt x="5" y="13"/>
                    <a:pt x="7" y="13"/>
                  </a:cubicBezTo>
                  <a:cubicBezTo>
                    <a:pt x="57" y="13"/>
                    <a:pt x="57" y="13"/>
                    <a:pt x="57" y="13"/>
                  </a:cubicBezTo>
                  <a:cubicBezTo>
                    <a:pt x="58" y="13"/>
                    <a:pt x="59" y="14"/>
                    <a:pt x="59" y="16"/>
                  </a:cubicBezTo>
                  <a:lnTo>
                    <a:pt x="59" y="20"/>
                  </a:lnTo>
                  <a:close/>
                  <a:moveTo>
                    <a:pt x="50" y="34"/>
                  </a:moveTo>
                  <a:cubicBezTo>
                    <a:pt x="50" y="35"/>
                    <a:pt x="49" y="36"/>
                    <a:pt x="48" y="36"/>
                  </a:cubicBezTo>
                  <a:cubicBezTo>
                    <a:pt x="16" y="36"/>
                    <a:pt x="16" y="36"/>
                    <a:pt x="16" y="36"/>
                  </a:cubicBezTo>
                  <a:cubicBezTo>
                    <a:pt x="15" y="36"/>
                    <a:pt x="13" y="35"/>
                    <a:pt x="13" y="34"/>
                  </a:cubicBezTo>
                  <a:cubicBezTo>
                    <a:pt x="13" y="29"/>
                    <a:pt x="13" y="29"/>
                    <a:pt x="13" y="29"/>
                  </a:cubicBezTo>
                  <a:cubicBezTo>
                    <a:pt x="13" y="28"/>
                    <a:pt x="15" y="27"/>
                    <a:pt x="16" y="27"/>
                  </a:cubicBezTo>
                  <a:cubicBezTo>
                    <a:pt x="48" y="27"/>
                    <a:pt x="48" y="27"/>
                    <a:pt x="48" y="27"/>
                  </a:cubicBezTo>
                  <a:cubicBezTo>
                    <a:pt x="49" y="27"/>
                    <a:pt x="50" y="28"/>
                    <a:pt x="50" y="29"/>
                  </a:cubicBezTo>
                  <a:lnTo>
                    <a:pt x="50" y="34"/>
                  </a:lnTo>
                  <a:close/>
                  <a:moveTo>
                    <a:pt x="45" y="7"/>
                  </a:moveTo>
                  <a:cubicBezTo>
                    <a:pt x="45" y="8"/>
                    <a:pt x="44" y="9"/>
                    <a:pt x="43" y="9"/>
                  </a:cubicBezTo>
                  <a:cubicBezTo>
                    <a:pt x="20" y="9"/>
                    <a:pt x="20" y="9"/>
                    <a:pt x="20" y="9"/>
                  </a:cubicBezTo>
                  <a:cubicBezTo>
                    <a:pt x="19" y="9"/>
                    <a:pt x="18" y="8"/>
                    <a:pt x="18" y="7"/>
                  </a:cubicBezTo>
                  <a:cubicBezTo>
                    <a:pt x="18" y="2"/>
                    <a:pt x="18" y="2"/>
                    <a:pt x="18" y="2"/>
                  </a:cubicBezTo>
                  <a:cubicBezTo>
                    <a:pt x="18" y="1"/>
                    <a:pt x="19" y="0"/>
                    <a:pt x="20" y="0"/>
                  </a:cubicBezTo>
                  <a:cubicBezTo>
                    <a:pt x="43" y="0"/>
                    <a:pt x="43" y="0"/>
                    <a:pt x="43" y="0"/>
                  </a:cubicBezTo>
                  <a:cubicBezTo>
                    <a:pt x="44" y="0"/>
                    <a:pt x="45" y="1"/>
                    <a:pt x="45" y="2"/>
                  </a:cubicBezTo>
                  <a:lnTo>
                    <a:pt x="45" y="7"/>
                  </a:lnTo>
                  <a:close/>
                </a:path>
              </a:pathLst>
            </a:custGeom>
            <a:solidFill>
              <a:schemeClr val="bg1"/>
            </a:solidFill>
            <a:ln w="9525">
              <a:noFill/>
              <a:round/>
            </a:ln>
          </p:spPr>
          <p:txBody>
            <a:bodyPr vert="horz" wrap="square" lIns="121920" tIns="60960" rIns="121920" bIns="60960" numCol="1" anchor="t" anchorCtr="0" compatLnSpc="1"/>
            <a:lstStyle/>
            <a:p>
              <a:endParaRPr lang="en-US" sz="3555"/>
            </a:p>
          </p:txBody>
        </p:sp>
      </p:grpSp>
      <p:grpSp>
        <p:nvGrpSpPr>
          <p:cNvPr id="39" name="Group 42"/>
          <p:cNvGrpSpPr/>
          <p:nvPr/>
        </p:nvGrpSpPr>
        <p:grpSpPr>
          <a:xfrm>
            <a:off x="4061721" y="2528242"/>
            <a:ext cx="657827" cy="638993"/>
            <a:chOff x="840159" y="2185414"/>
            <a:chExt cx="493370" cy="479245"/>
          </a:xfrm>
        </p:grpSpPr>
        <p:sp>
          <p:nvSpPr>
            <p:cNvPr id="40" name="Oval 43"/>
            <p:cNvSpPr/>
            <p:nvPr/>
          </p:nvSpPr>
          <p:spPr>
            <a:xfrm>
              <a:off x="840159" y="2185414"/>
              <a:ext cx="493370" cy="47924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solidFill>
                  <a:schemeClr val="bg1"/>
                </a:solidFill>
                <a:latin typeface="FontAwesome" pitchFamily="2" charset="0"/>
              </a:endParaRPr>
            </a:p>
          </p:txBody>
        </p:sp>
        <p:sp>
          <p:nvSpPr>
            <p:cNvPr id="41" name="Freeform 100"/>
            <p:cNvSpPr>
              <a:spLocks noEditPoints="1"/>
            </p:cNvSpPr>
            <p:nvPr/>
          </p:nvSpPr>
          <p:spPr bwMode="auto">
            <a:xfrm>
              <a:off x="971750" y="2314705"/>
              <a:ext cx="230188" cy="220663"/>
            </a:xfrm>
            <a:custGeom>
              <a:avLst/>
              <a:gdLst/>
              <a:ahLst/>
              <a:cxnLst>
                <a:cxn ang="0">
                  <a:pos x="63" y="49"/>
                </a:cxn>
                <a:cxn ang="0">
                  <a:pos x="58" y="44"/>
                </a:cxn>
                <a:cxn ang="0">
                  <a:pos x="54" y="48"/>
                </a:cxn>
                <a:cxn ang="0">
                  <a:pos x="63" y="57"/>
                </a:cxn>
                <a:cxn ang="0">
                  <a:pos x="64" y="60"/>
                </a:cxn>
                <a:cxn ang="0">
                  <a:pos x="59" y="64"/>
                </a:cxn>
                <a:cxn ang="0">
                  <a:pos x="56" y="63"/>
                </a:cxn>
                <a:cxn ang="0">
                  <a:pos x="29" y="36"/>
                </a:cxn>
                <a:cxn ang="0">
                  <a:pos x="15" y="42"/>
                </a:cxn>
                <a:cxn ang="0">
                  <a:pos x="0" y="27"/>
                </a:cxn>
                <a:cxn ang="0">
                  <a:pos x="26" y="0"/>
                </a:cxn>
                <a:cxn ang="0">
                  <a:pos x="41" y="15"/>
                </a:cxn>
                <a:cxn ang="0">
                  <a:pos x="36" y="30"/>
                </a:cxn>
                <a:cxn ang="0">
                  <a:pos x="50" y="44"/>
                </a:cxn>
                <a:cxn ang="0">
                  <a:pos x="54" y="40"/>
                </a:cxn>
                <a:cxn ang="0">
                  <a:pos x="49" y="35"/>
                </a:cxn>
                <a:cxn ang="0">
                  <a:pos x="54" y="31"/>
                </a:cxn>
                <a:cxn ang="0">
                  <a:pos x="55" y="31"/>
                </a:cxn>
                <a:cxn ang="0">
                  <a:pos x="67" y="44"/>
                </a:cxn>
                <a:cxn ang="0">
                  <a:pos x="63" y="49"/>
                </a:cxn>
                <a:cxn ang="0">
                  <a:pos x="25" y="8"/>
                </a:cxn>
                <a:cxn ang="0">
                  <a:pos x="18" y="16"/>
                </a:cxn>
                <a:cxn ang="0">
                  <a:pos x="19" y="19"/>
                </a:cxn>
                <a:cxn ang="0">
                  <a:pos x="15" y="18"/>
                </a:cxn>
                <a:cxn ang="0">
                  <a:pos x="7" y="26"/>
                </a:cxn>
                <a:cxn ang="0">
                  <a:pos x="15" y="34"/>
                </a:cxn>
                <a:cxn ang="0">
                  <a:pos x="23" y="26"/>
                </a:cxn>
                <a:cxn ang="0">
                  <a:pos x="22" y="23"/>
                </a:cxn>
                <a:cxn ang="0">
                  <a:pos x="25" y="24"/>
                </a:cxn>
                <a:cxn ang="0">
                  <a:pos x="33" y="16"/>
                </a:cxn>
                <a:cxn ang="0">
                  <a:pos x="25" y="8"/>
                </a:cxn>
              </a:cxnLst>
              <a:rect l="0" t="0" r="r" b="b"/>
              <a:pathLst>
                <a:path w="67" h="64">
                  <a:moveTo>
                    <a:pt x="63" y="49"/>
                  </a:moveTo>
                  <a:cubicBezTo>
                    <a:pt x="62" y="49"/>
                    <a:pt x="58" y="45"/>
                    <a:pt x="58" y="44"/>
                  </a:cubicBezTo>
                  <a:cubicBezTo>
                    <a:pt x="54" y="48"/>
                    <a:pt x="54" y="48"/>
                    <a:pt x="54" y="48"/>
                  </a:cubicBezTo>
                  <a:cubicBezTo>
                    <a:pt x="63" y="57"/>
                    <a:pt x="63" y="57"/>
                    <a:pt x="63" y="57"/>
                  </a:cubicBezTo>
                  <a:cubicBezTo>
                    <a:pt x="63" y="58"/>
                    <a:pt x="64" y="59"/>
                    <a:pt x="64" y="60"/>
                  </a:cubicBezTo>
                  <a:cubicBezTo>
                    <a:pt x="64" y="62"/>
                    <a:pt x="61" y="64"/>
                    <a:pt x="59" y="64"/>
                  </a:cubicBezTo>
                  <a:cubicBezTo>
                    <a:pt x="58" y="64"/>
                    <a:pt x="57" y="64"/>
                    <a:pt x="56" y="63"/>
                  </a:cubicBezTo>
                  <a:cubicBezTo>
                    <a:pt x="29" y="36"/>
                    <a:pt x="29" y="36"/>
                    <a:pt x="29" y="36"/>
                  </a:cubicBezTo>
                  <a:cubicBezTo>
                    <a:pt x="25" y="39"/>
                    <a:pt x="20" y="42"/>
                    <a:pt x="15" y="42"/>
                  </a:cubicBezTo>
                  <a:cubicBezTo>
                    <a:pt x="6" y="42"/>
                    <a:pt x="0" y="36"/>
                    <a:pt x="0" y="27"/>
                  </a:cubicBezTo>
                  <a:cubicBezTo>
                    <a:pt x="0" y="14"/>
                    <a:pt x="13" y="0"/>
                    <a:pt x="26" y="0"/>
                  </a:cubicBezTo>
                  <a:cubicBezTo>
                    <a:pt x="35" y="0"/>
                    <a:pt x="41" y="6"/>
                    <a:pt x="41" y="15"/>
                  </a:cubicBezTo>
                  <a:cubicBezTo>
                    <a:pt x="41" y="21"/>
                    <a:pt x="39" y="26"/>
                    <a:pt x="36" y="30"/>
                  </a:cubicBezTo>
                  <a:cubicBezTo>
                    <a:pt x="50" y="44"/>
                    <a:pt x="50" y="44"/>
                    <a:pt x="50" y="44"/>
                  </a:cubicBezTo>
                  <a:cubicBezTo>
                    <a:pt x="54" y="40"/>
                    <a:pt x="54" y="40"/>
                    <a:pt x="54" y="40"/>
                  </a:cubicBezTo>
                  <a:cubicBezTo>
                    <a:pt x="53" y="39"/>
                    <a:pt x="49" y="36"/>
                    <a:pt x="49" y="35"/>
                  </a:cubicBezTo>
                  <a:cubicBezTo>
                    <a:pt x="49" y="34"/>
                    <a:pt x="53" y="31"/>
                    <a:pt x="54" y="31"/>
                  </a:cubicBezTo>
                  <a:cubicBezTo>
                    <a:pt x="54" y="31"/>
                    <a:pt x="54" y="31"/>
                    <a:pt x="55" y="31"/>
                  </a:cubicBezTo>
                  <a:cubicBezTo>
                    <a:pt x="56" y="32"/>
                    <a:pt x="67" y="43"/>
                    <a:pt x="67" y="44"/>
                  </a:cubicBezTo>
                  <a:cubicBezTo>
                    <a:pt x="67" y="45"/>
                    <a:pt x="64" y="49"/>
                    <a:pt x="63" y="49"/>
                  </a:cubicBezTo>
                  <a:close/>
                  <a:moveTo>
                    <a:pt x="25" y="8"/>
                  </a:moveTo>
                  <a:cubicBezTo>
                    <a:pt x="21" y="8"/>
                    <a:pt x="18" y="12"/>
                    <a:pt x="18" y="16"/>
                  </a:cubicBezTo>
                  <a:cubicBezTo>
                    <a:pt x="18" y="17"/>
                    <a:pt x="18" y="18"/>
                    <a:pt x="19" y="19"/>
                  </a:cubicBezTo>
                  <a:cubicBezTo>
                    <a:pt x="17" y="19"/>
                    <a:pt x="16" y="18"/>
                    <a:pt x="15" y="18"/>
                  </a:cubicBezTo>
                  <a:cubicBezTo>
                    <a:pt x="11" y="18"/>
                    <a:pt x="7" y="22"/>
                    <a:pt x="7" y="26"/>
                  </a:cubicBezTo>
                  <a:cubicBezTo>
                    <a:pt x="7" y="30"/>
                    <a:pt x="11" y="34"/>
                    <a:pt x="15" y="34"/>
                  </a:cubicBezTo>
                  <a:cubicBezTo>
                    <a:pt x="19" y="34"/>
                    <a:pt x="23" y="30"/>
                    <a:pt x="23" y="26"/>
                  </a:cubicBezTo>
                  <a:cubicBezTo>
                    <a:pt x="23" y="25"/>
                    <a:pt x="23" y="24"/>
                    <a:pt x="22" y="23"/>
                  </a:cubicBezTo>
                  <a:cubicBezTo>
                    <a:pt x="23" y="23"/>
                    <a:pt x="24" y="24"/>
                    <a:pt x="25" y="24"/>
                  </a:cubicBezTo>
                  <a:cubicBezTo>
                    <a:pt x="30" y="24"/>
                    <a:pt x="33" y="20"/>
                    <a:pt x="33" y="16"/>
                  </a:cubicBezTo>
                  <a:cubicBezTo>
                    <a:pt x="33" y="12"/>
                    <a:pt x="30" y="8"/>
                    <a:pt x="25" y="8"/>
                  </a:cubicBezTo>
                  <a:close/>
                </a:path>
              </a:pathLst>
            </a:custGeom>
            <a:solidFill>
              <a:schemeClr val="bg1"/>
            </a:solidFill>
            <a:ln w="9525">
              <a:noFill/>
              <a:round/>
            </a:ln>
          </p:spPr>
          <p:txBody>
            <a:bodyPr vert="horz" wrap="square" lIns="121920" tIns="60960" rIns="121920" bIns="60960" numCol="1" anchor="t" anchorCtr="0" compatLnSpc="1"/>
            <a:lstStyle/>
            <a:p>
              <a:endParaRPr lang="en-US" sz="3555"/>
            </a:p>
          </p:txBody>
        </p:sp>
      </p:grpSp>
      <p:grpSp>
        <p:nvGrpSpPr>
          <p:cNvPr id="42" name="Group 45"/>
          <p:cNvGrpSpPr/>
          <p:nvPr/>
        </p:nvGrpSpPr>
        <p:grpSpPr>
          <a:xfrm>
            <a:off x="5767088" y="1355149"/>
            <a:ext cx="657827" cy="638993"/>
            <a:chOff x="840159" y="2852760"/>
            <a:chExt cx="493370" cy="479245"/>
          </a:xfrm>
        </p:grpSpPr>
        <p:sp>
          <p:nvSpPr>
            <p:cNvPr id="43" name="Oval 46"/>
            <p:cNvSpPr/>
            <p:nvPr/>
          </p:nvSpPr>
          <p:spPr>
            <a:xfrm>
              <a:off x="840159" y="2852760"/>
              <a:ext cx="493370" cy="479245"/>
            </a:xfrm>
            <a:prstGeom prst="ellipse">
              <a:avLst/>
            </a:prstGeom>
            <a:solidFill>
              <a:srgbClr val="E952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solidFill>
                  <a:schemeClr val="bg1"/>
                </a:solidFill>
                <a:latin typeface="FontAwesome" pitchFamily="2" charset="0"/>
              </a:endParaRPr>
            </a:p>
          </p:txBody>
        </p:sp>
        <p:sp>
          <p:nvSpPr>
            <p:cNvPr id="44" name="Freeform 144"/>
            <p:cNvSpPr>
              <a:spLocks noEditPoints="1"/>
            </p:cNvSpPr>
            <p:nvPr/>
          </p:nvSpPr>
          <p:spPr bwMode="auto">
            <a:xfrm>
              <a:off x="955869" y="2990792"/>
              <a:ext cx="261950" cy="203180"/>
            </a:xfrm>
            <a:custGeom>
              <a:avLst/>
              <a:gdLst/>
              <a:ahLst/>
              <a:cxnLst>
                <a:cxn ang="0">
                  <a:pos x="67" y="55"/>
                </a:cxn>
                <a:cxn ang="0">
                  <a:pos x="65" y="56"/>
                </a:cxn>
                <a:cxn ang="0">
                  <a:pos x="8" y="56"/>
                </a:cxn>
                <a:cxn ang="0">
                  <a:pos x="6" y="55"/>
                </a:cxn>
                <a:cxn ang="0">
                  <a:pos x="0" y="36"/>
                </a:cxn>
                <a:cxn ang="0">
                  <a:pos x="36" y="0"/>
                </a:cxn>
                <a:cxn ang="0">
                  <a:pos x="72" y="36"/>
                </a:cxn>
                <a:cxn ang="0">
                  <a:pos x="67" y="55"/>
                </a:cxn>
                <a:cxn ang="0">
                  <a:pos x="11" y="30"/>
                </a:cxn>
                <a:cxn ang="0">
                  <a:pos x="6" y="36"/>
                </a:cxn>
                <a:cxn ang="0">
                  <a:pos x="11" y="41"/>
                </a:cxn>
                <a:cxn ang="0">
                  <a:pos x="16" y="36"/>
                </a:cxn>
                <a:cxn ang="0">
                  <a:pos x="11" y="30"/>
                </a:cxn>
                <a:cxn ang="0">
                  <a:pos x="18" y="12"/>
                </a:cxn>
                <a:cxn ang="0">
                  <a:pos x="13" y="18"/>
                </a:cxn>
                <a:cxn ang="0">
                  <a:pos x="18" y="23"/>
                </a:cxn>
                <a:cxn ang="0">
                  <a:pos x="24" y="18"/>
                </a:cxn>
                <a:cxn ang="0">
                  <a:pos x="18" y="12"/>
                </a:cxn>
                <a:cxn ang="0">
                  <a:pos x="45" y="22"/>
                </a:cxn>
                <a:cxn ang="0">
                  <a:pos x="43" y="18"/>
                </a:cxn>
                <a:cxn ang="0">
                  <a:pos x="40" y="20"/>
                </a:cxn>
                <a:cxn ang="0">
                  <a:pos x="36" y="36"/>
                </a:cxn>
                <a:cxn ang="0">
                  <a:pos x="29" y="41"/>
                </a:cxn>
                <a:cxn ang="0">
                  <a:pos x="34" y="51"/>
                </a:cxn>
                <a:cxn ang="0">
                  <a:pos x="44" y="45"/>
                </a:cxn>
                <a:cxn ang="0">
                  <a:pos x="41" y="37"/>
                </a:cxn>
                <a:cxn ang="0">
                  <a:pos x="45" y="22"/>
                </a:cxn>
                <a:cxn ang="0">
                  <a:pos x="36" y="5"/>
                </a:cxn>
                <a:cxn ang="0">
                  <a:pos x="31" y="10"/>
                </a:cxn>
                <a:cxn ang="0">
                  <a:pos x="36" y="15"/>
                </a:cxn>
                <a:cxn ang="0">
                  <a:pos x="42" y="10"/>
                </a:cxn>
                <a:cxn ang="0">
                  <a:pos x="36" y="5"/>
                </a:cxn>
                <a:cxn ang="0">
                  <a:pos x="54" y="12"/>
                </a:cxn>
                <a:cxn ang="0">
                  <a:pos x="49" y="18"/>
                </a:cxn>
                <a:cxn ang="0">
                  <a:pos x="54" y="23"/>
                </a:cxn>
                <a:cxn ang="0">
                  <a:pos x="60" y="18"/>
                </a:cxn>
                <a:cxn ang="0">
                  <a:pos x="54" y="12"/>
                </a:cxn>
                <a:cxn ang="0">
                  <a:pos x="62" y="30"/>
                </a:cxn>
                <a:cxn ang="0">
                  <a:pos x="57" y="36"/>
                </a:cxn>
                <a:cxn ang="0">
                  <a:pos x="62" y="41"/>
                </a:cxn>
                <a:cxn ang="0">
                  <a:pos x="67" y="36"/>
                </a:cxn>
                <a:cxn ang="0">
                  <a:pos x="62" y="30"/>
                </a:cxn>
              </a:cxnLst>
              <a:rect l="0" t="0" r="r" b="b"/>
              <a:pathLst>
                <a:path w="72" h="56">
                  <a:moveTo>
                    <a:pt x="67" y="55"/>
                  </a:moveTo>
                  <a:cubicBezTo>
                    <a:pt x="66" y="56"/>
                    <a:pt x="66" y="56"/>
                    <a:pt x="65" y="56"/>
                  </a:cubicBezTo>
                  <a:cubicBezTo>
                    <a:pt x="8" y="56"/>
                    <a:pt x="8" y="56"/>
                    <a:pt x="8" y="56"/>
                  </a:cubicBezTo>
                  <a:cubicBezTo>
                    <a:pt x="7" y="56"/>
                    <a:pt x="7" y="56"/>
                    <a:pt x="6" y="55"/>
                  </a:cubicBezTo>
                  <a:cubicBezTo>
                    <a:pt x="2" y="49"/>
                    <a:pt x="0" y="42"/>
                    <a:pt x="0" y="36"/>
                  </a:cubicBezTo>
                  <a:cubicBezTo>
                    <a:pt x="0" y="16"/>
                    <a:pt x="17" y="0"/>
                    <a:pt x="36" y="0"/>
                  </a:cubicBezTo>
                  <a:cubicBezTo>
                    <a:pt x="56" y="0"/>
                    <a:pt x="72" y="16"/>
                    <a:pt x="72" y="36"/>
                  </a:cubicBezTo>
                  <a:cubicBezTo>
                    <a:pt x="72" y="42"/>
                    <a:pt x="70" y="49"/>
                    <a:pt x="67" y="55"/>
                  </a:cubicBezTo>
                  <a:close/>
                  <a:moveTo>
                    <a:pt x="11" y="30"/>
                  </a:moveTo>
                  <a:cubicBezTo>
                    <a:pt x="8" y="30"/>
                    <a:pt x="6" y="33"/>
                    <a:pt x="6" y="36"/>
                  </a:cubicBezTo>
                  <a:cubicBezTo>
                    <a:pt x="6" y="38"/>
                    <a:pt x="8" y="41"/>
                    <a:pt x="11" y="41"/>
                  </a:cubicBezTo>
                  <a:cubicBezTo>
                    <a:pt x="14" y="41"/>
                    <a:pt x="16" y="38"/>
                    <a:pt x="16" y="36"/>
                  </a:cubicBezTo>
                  <a:cubicBezTo>
                    <a:pt x="16" y="33"/>
                    <a:pt x="14" y="30"/>
                    <a:pt x="11" y="30"/>
                  </a:cubicBezTo>
                  <a:close/>
                  <a:moveTo>
                    <a:pt x="18" y="12"/>
                  </a:moveTo>
                  <a:cubicBezTo>
                    <a:pt x="16" y="12"/>
                    <a:pt x="13" y="15"/>
                    <a:pt x="13" y="18"/>
                  </a:cubicBezTo>
                  <a:cubicBezTo>
                    <a:pt x="13" y="20"/>
                    <a:pt x="16" y="23"/>
                    <a:pt x="18" y="23"/>
                  </a:cubicBezTo>
                  <a:cubicBezTo>
                    <a:pt x="21" y="23"/>
                    <a:pt x="24" y="20"/>
                    <a:pt x="24" y="18"/>
                  </a:cubicBezTo>
                  <a:cubicBezTo>
                    <a:pt x="24" y="15"/>
                    <a:pt x="21" y="12"/>
                    <a:pt x="18" y="12"/>
                  </a:cubicBezTo>
                  <a:close/>
                  <a:moveTo>
                    <a:pt x="45" y="22"/>
                  </a:moveTo>
                  <a:cubicBezTo>
                    <a:pt x="45" y="20"/>
                    <a:pt x="44" y="19"/>
                    <a:pt x="43" y="18"/>
                  </a:cubicBezTo>
                  <a:cubicBezTo>
                    <a:pt x="42" y="18"/>
                    <a:pt x="40" y="19"/>
                    <a:pt x="40" y="20"/>
                  </a:cubicBezTo>
                  <a:cubicBezTo>
                    <a:pt x="36" y="36"/>
                    <a:pt x="36" y="36"/>
                    <a:pt x="36" y="36"/>
                  </a:cubicBezTo>
                  <a:cubicBezTo>
                    <a:pt x="33" y="36"/>
                    <a:pt x="30" y="38"/>
                    <a:pt x="29" y="41"/>
                  </a:cubicBezTo>
                  <a:cubicBezTo>
                    <a:pt x="28" y="45"/>
                    <a:pt x="30" y="50"/>
                    <a:pt x="34" y="51"/>
                  </a:cubicBezTo>
                  <a:cubicBezTo>
                    <a:pt x="39" y="52"/>
                    <a:pt x="43" y="49"/>
                    <a:pt x="44" y="45"/>
                  </a:cubicBezTo>
                  <a:cubicBezTo>
                    <a:pt x="45" y="42"/>
                    <a:pt x="43" y="39"/>
                    <a:pt x="41" y="37"/>
                  </a:cubicBezTo>
                  <a:lnTo>
                    <a:pt x="45" y="22"/>
                  </a:lnTo>
                  <a:close/>
                  <a:moveTo>
                    <a:pt x="36" y="5"/>
                  </a:moveTo>
                  <a:cubicBezTo>
                    <a:pt x="34" y="5"/>
                    <a:pt x="31" y="7"/>
                    <a:pt x="31" y="10"/>
                  </a:cubicBezTo>
                  <a:cubicBezTo>
                    <a:pt x="31" y="13"/>
                    <a:pt x="34" y="15"/>
                    <a:pt x="36" y="15"/>
                  </a:cubicBezTo>
                  <a:cubicBezTo>
                    <a:pt x="39" y="15"/>
                    <a:pt x="42" y="13"/>
                    <a:pt x="42" y="10"/>
                  </a:cubicBezTo>
                  <a:cubicBezTo>
                    <a:pt x="42" y="7"/>
                    <a:pt x="39" y="5"/>
                    <a:pt x="36" y="5"/>
                  </a:cubicBezTo>
                  <a:close/>
                  <a:moveTo>
                    <a:pt x="54" y="12"/>
                  </a:moveTo>
                  <a:cubicBezTo>
                    <a:pt x="52" y="12"/>
                    <a:pt x="49" y="15"/>
                    <a:pt x="49" y="18"/>
                  </a:cubicBezTo>
                  <a:cubicBezTo>
                    <a:pt x="49" y="20"/>
                    <a:pt x="52" y="23"/>
                    <a:pt x="54" y="23"/>
                  </a:cubicBezTo>
                  <a:cubicBezTo>
                    <a:pt x="57" y="23"/>
                    <a:pt x="60" y="20"/>
                    <a:pt x="60" y="18"/>
                  </a:cubicBezTo>
                  <a:cubicBezTo>
                    <a:pt x="60" y="15"/>
                    <a:pt x="57" y="12"/>
                    <a:pt x="54" y="12"/>
                  </a:cubicBezTo>
                  <a:close/>
                  <a:moveTo>
                    <a:pt x="62" y="30"/>
                  </a:moveTo>
                  <a:cubicBezTo>
                    <a:pt x="59" y="30"/>
                    <a:pt x="57" y="33"/>
                    <a:pt x="57" y="36"/>
                  </a:cubicBezTo>
                  <a:cubicBezTo>
                    <a:pt x="57" y="38"/>
                    <a:pt x="59" y="41"/>
                    <a:pt x="62" y="41"/>
                  </a:cubicBezTo>
                  <a:cubicBezTo>
                    <a:pt x="65" y="41"/>
                    <a:pt x="67" y="38"/>
                    <a:pt x="67" y="36"/>
                  </a:cubicBezTo>
                  <a:cubicBezTo>
                    <a:pt x="67" y="33"/>
                    <a:pt x="65" y="30"/>
                    <a:pt x="62" y="30"/>
                  </a:cubicBezTo>
                  <a:close/>
                </a:path>
              </a:pathLst>
            </a:custGeom>
            <a:solidFill>
              <a:schemeClr val="bg1"/>
            </a:solidFill>
            <a:ln w="9525">
              <a:noFill/>
              <a:round/>
            </a:ln>
          </p:spPr>
          <p:txBody>
            <a:bodyPr vert="horz" wrap="square" lIns="121920" tIns="60960" rIns="121920" bIns="60960" numCol="1" anchor="t" anchorCtr="0" compatLnSpc="1"/>
            <a:lstStyle/>
            <a:p>
              <a:endParaRPr lang="en-US" sz="3555"/>
            </a:p>
          </p:txBody>
        </p:sp>
      </p:grpSp>
      <p:grpSp>
        <p:nvGrpSpPr>
          <p:cNvPr id="45" name="Group 48"/>
          <p:cNvGrpSpPr/>
          <p:nvPr/>
        </p:nvGrpSpPr>
        <p:grpSpPr>
          <a:xfrm>
            <a:off x="7574055" y="2528242"/>
            <a:ext cx="657827" cy="638993"/>
            <a:chOff x="840159" y="3520106"/>
            <a:chExt cx="493370" cy="479245"/>
          </a:xfrm>
        </p:grpSpPr>
        <p:sp>
          <p:nvSpPr>
            <p:cNvPr id="46" name="Oval 49"/>
            <p:cNvSpPr/>
            <p:nvPr/>
          </p:nvSpPr>
          <p:spPr>
            <a:xfrm>
              <a:off x="840159" y="3520106"/>
              <a:ext cx="493370" cy="47924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bIns="121920" rtlCol="0" anchor="ctr"/>
            <a:lstStyle/>
            <a:p>
              <a:pPr algn="ctr"/>
              <a:endParaRPr lang="en-US" sz="3555" dirty="0">
                <a:solidFill>
                  <a:schemeClr val="bg1"/>
                </a:solidFill>
                <a:latin typeface="FontAwesome" pitchFamily="2" charset="0"/>
              </a:endParaRPr>
            </a:p>
          </p:txBody>
        </p:sp>
        <p:sp>
          <p:nvSpPr>
            <p:cNvPr id="47" name="Freeform 152"/>
            <p:cNvSpPr>
              <a:spLocks noEditPoints="1"/>
            </p:cNvSpPr>
            <p:nvPr/>
          </p:nvSpPr>
          <p:spPr bwMode="auto">
            <a:xfrm>
              <a:off x="955869" y="3638690"/>
              <a:ext cx="261950" cy="242077"/>
            </a:xfrm>
            <a:custGeom>
              <a:avLst/>
              <a:gdLst/>
              <a:ahLst/>
              <a:cxnLst>
                <a:cxn ang="0">
                  <a:pos x="67" y="20"/>
                </a:cxn>
                <a:cxn ang="0">
                  <a:pos x="46" y="36"/>
                </a:cxn>
                <a:cxn ang="0">
                  <a:pos x="42" y="40"/>
                </a:cxn>
                <a:cxn ang="0">
                  <a:pos x="39" y="47"/>
                </a:cxn>
                <a:cxn ang="0">
                  <a:pos x="44" y="52"/>
                </a:cxn>
                <a:cxn ang="0">
                  <a:pos x="52" y="58"/>
                </a:cxn>
                <a:cxn ang="0">
                  <a:pos x="52" y="61"/>
                </a:cxn>
                <a:cxn ang="0">
                  <a:pos x="51" y="62"/>
                </a:cxn>
                <a:cxn ang="0">
                  <a:pos x="17" y="62"/>
                </a:cxn>
                <a:cxn ang="0">
                  <a:pos x="16" y="61"/>
                </a:cxn>
                <a:cxn ang="0">
                  <a:pos x="16" y="58"/>
                </a:cxn>
                <a:cxn ang="0">
                  <a:pos x="24" y="52"/>
                </a:cxn>
                <a:cxn ang="0">
                  <a:pos x="29" y="47"/>
                </a:cxn>
                <a:cxn ang="0">
                  <a:pos x="26" y="40"/>
                </a:cxn>
                <a:cxn ang="0">
                  <a:pos x="22" y="36"/>
                </a:cxn>
                <a:cxn ang="0">
                  <a:pos x="0" y="20"/>
                </a:cxn>
                <a:cxn ang="0">
                  <a:pos x="0" y="15"/>
                </a:cxn>
                <a:cxn ang="0">
                  <a:pos x="4" y="11"/>
                </a:cxn>
                <a:cxn ang="0">
                  <a:pos x="16" y="11"/>
                </a:cxn>
                <a:cxn ang="0">
                  <a:pos x="16" y="7"/>
                </a:cxn>
                <a:cxn ang="0">
                  <a:pos x="22" y="0"/>
                </a:cxn>
                <a:cxn ang="0">
                  <a:pos x="45" y="0"/>
                </a:cxn>
                <a:cxn ang="0">
                  <a:pos x="52" y="7"/>
                </a:cxn>
                <a:cxn ang="0">
                  <a:pos x="52" y="11"/>
                </a:cxn>
                <a:cxn ang="0">
                  <a:pos x="63" y="11"/>
                </a:cxn>
                <a:cxn ang="0">
                  <a:pos x="67" y="15"/>
                </a:cxn>
                <a:cxn ang="0">
                  <a:pos x="67" y="20"/>
                </a:cxn>
                <a:cxn ang="0">
                  <a:pos x="16" y="16"/>
                </a:cxn>
                <a:cxn ang="0">
                  <a:pos x="6" y="16"/>
                </a:cxn>
                <a:cxn ang="0">
                  <a:pos x="6" y="20"/>
                </a:cxn>
                <a:cxn ang="0">
                  <a:pos x="19" y="31"/>
                </a:cxn>
                <a:cxn ang="0">
                  <a:pos x="16" y="16"/>
                </a:cxn>
                <a:cxn ang="0">
                  <a:pos x="62" y="16"/>
                </a:cxn>
                <a:cxn ang="0">
                  <a:pos x="52" y="16"/>
                </a:cxn>
                <a:cxn ang="0">
                  <a:pos x="49" y="31"/>
                </a:cxn>
                <a:cxn ang="0">
                  <a:pos x="62" y="20"/>
                </a:cxn>
                <a:cxn ang="0">
                  <a:pos x="62" y="16"/>
                </a:cxn>
              </a:cxnLst>
              <a:rect l="0" t="0" r="r" b="b"/>
              <a:pathLst>
                <a:path w="67" h="62">
                  <a:moveTo>
                    <a:pt x="67" y="20"/>
                  </a:moveTo>
                  <a:cubicBezTo>
                    <a:pt x="67" y="27"/>
                    <a:pt x="58" y="36"/>
                    <a:pt x="46" y="36"/>
                  </a:cubicBezTo>
                  <a:cubicBezTo>
                    <a:pt x="44" y="38"/>
                    <a:pt x="42" y="40"/>
                    <a:pt x="42" y="40"/>
                  </a:cubicBezTo>
                  <a:cubicBezTo>
                    <a:pt x="40" y="42"/>
                    <a:pt x="39" y="44"/>
                    <a:pt x="39" y="47"/>
                  </a:cubicBezTo>
                  <a:cubicBezTo>
                    <a:pt x="39" y="49"/>
                    <a:pt x="40" y="52"/>
                    <a:pt x="44" y="52"/>
                  </a:cubicBezTo>
                  <a:cubicBezTo>
                    <a:pt x="48" y="52"/>
                    <a:pt x="52" y="54"/>
                    <a:pt x="52" y="58"/>
                  </a:cubicBezTo>
                  <a:cubicBezTo>
                    <a:pt x="52" y="61"/>
                    <a:pt x="52" y="61"/>
                    <a:pt x="52" y="61"/>
                  </a:cubicBezTo>
                  <a:cubicBezTo>
                    <a:pt x="52" y="62"/>
                    <a:pt x="51" y="62"/>
                    <a:pt x="51" y="62"/>
                  </a:cubicBezTo>
                  <a:cubicBezTo>
                    <a:pt x="17" y="62"/>
                    <a:pt x="17" y="62"/>
                    <a:pt x="17" y="62"/>
                  </a:cubicBezTo>
                  <a:cubicBezTo>
                    <a:pt x="16" y="62"/>
                    <a:pt x="16" y="62"/>
                    <a:pt x="16" y="61"/>
                  </a:cubicBezTo>
                  <a:cubicBezTo>
                    <a:pt x="16" y="58"/>
                    <a:pt x="16" y="58"/>
                    <a:pt x="16" y="58"/>
                  </a:cubicBezTo>
                  <a:cubicBezTo>
                    <a:pt x="16" y="54"/>
                    <a:pt x="20" y="52"/>
                    <a:pt x="24" y="52"/>
                  </a:cubicBezTo>
                  <a:cubicBezTo>
                    <a:pt x="27" y="52"/>
                    <a:pt x="29" y="49"/>
                    <a:pt x="29" y="47"/>
                  </a:cubicBezTo>
                  <a:cubicBezTo>
                    <a:pt x="29" y="44"/>
                    <a:pt x="28" y="42"/>
                    <a:pt x="26" y="40"/>
                  </a:cubicBezTo>
                  <a:cubicBezTo>
                    <a:pt x="25" y="40"/>
                    <a:pt x="24" y="38"/>
                    <a:pt x="22" y="36"/>
                  </a:cubicBezTo>
                  <a:cubicBezTo>
                    <a:pt x="10" y="36"/>
                    <a:pt x="0" y="27"/>
                    <a:pt x="0" y="20"/>
                  </a:cubicBezTo>
                  <a:cubicBezTo>
                    <a:pt x="0" y="15"/>
                    <a:pt x="0" y="15"/>
                    <a:pt x="0" y="15"/>
                  </a:cubicBezTo>
                  <a:cubicBezTo>
                    <a:pt x="0" y="12"/>
                    <a:pt x="2" y="11"/>
                    <a:pt x="4" y="11"/>
                  </a:cubicBezTo>
                  <a:cubicBezTo>
                    <a:pt x="16" y="11"/>
                    <a:pt x="16" y="11"/>
                    <a:pt x="16" y="11"/>
                  </a:cubicBezTo>
                  <a:cubicBezTo>
                    <a:pt x="16" y="7"/>
                    <a:pt x="16" y="7"/>
                    <a:pt x="16" y="7"/>
                  </a:cubicBezTo>
                  <a:cubicBezTo>
                    <a:pt x="16" y="3"/>
                    <a:pt x="19" y="0"/>
                    <a:pt x="22" y="0"/>
                  </a:cubicBezTo>
                  <a:cubicBezTo>
                    <a:pt x="45" y="0"/>
                    <a:pt x="45" y="0"/>
                    <a:pt x="45" y="0"/>
                  </a:cubicBezTo>
                  <a:cubicBezTo>
                    <a:pt x="49" y="0"/>
                    <a:pt x="52" y="3"/>
                    <a:pt x="52" y="7"/>
                  </a:cubicBezTo>
                  <a:cubicBezTo>
                    <a:pt x="52" y="11"/>
                    <a:pt x="52" y="11"/>
                    <a:pt x="52" y="11"/>
                  </a:cubicBezTo>
                  <a:cubicBezTo>
                    <a:pt x="63" y="11"/>
                    <a:pt x="63" y="11"/>
                    <a:pt x="63" y="11"/>
                  </a:cubicBezTo>
                  <a:cubicBezTo>
                    <a:pt x="66" y="11"/>
                    <a:pt x="67" y="12"/>
                    <a:pt x="67" y="15"/>
                  </a:cubicBezTo>
                  <a:lnTo>
                    <a:pt x="67" y="20"/>
                  </a:lnTo>
                  <a:close/>
                  <a:moveTo>
                    <a:pt x="16" y="16"/>
                  </a:moveTo>
                  <a:cubicBezTo>
                    <a:pt x="6" y="16"/>
                    <a:pt x="6" y="16"/>
                    <a:pt x="6" y="16"/>
                  </a:cubicBezTo>
                  <a:cubicBezTo>
                    <a:pt x="6" y="20"/>
                    <a:pt x="6" y="20"/>
                    <a:pt x="6" y="20"/>
                  </a:cubicBezTo>
                  <a:cubicBezTo>
                    <a:pt x="6" y="24"/>
                    <a:pt x="11" y="29"/>
                    <a:pt x="19" y="31"/>
                  </a:cubicBezTo>
                  <a:cubicBezTo>
                    <a:pt x="17" y="27"/>
                    <a:pt x="16" y="22"/>
                    <a:pt x="16" y="16"/>
                  </a:cubicBezTo>
                  <a:close/>
                  <a:moveTo>
                    <a:pt x="62" y="16"/>
                  </a:moveTo>
                  <a:cubicBezTo>
                    <a:pt x="52" y="16"/>
                    <a:pt x="52" y="16"/>
                    <a:pt x="52" y="16"/>
                  </a:cubicBezTo>
                  <a:cubicBezTo>
                    <a:pt x="52" y="22"/>
                    <a:pt x="51" y="27"/>
                    <a:pt x="49" y="31"/>
                  </a:cubicBezTo>
                  <a:cubicBezTo>
                    <a:pt x="57" y="29"/>
                    <a:pt x="62" y="24"/>
                    <a:pt x="62" y="20"/>
                  </a:cubicBezTo>
                  <a:lnTo>
                    <a:pt x="62" y="16"/>
                  </a:lnTo>
                  <a:close/>
                </a:path>
              </a:pathLst>
            </a:custGeom>
            <a:solidFill>
              <a:schemeClr val="bg1"/>
            </a:solidFill>
            <a:ln w="9525">
              <a:noFill/>
              <a:round/>
            </a:ln>
          </p:spPr>
          <p:txBody>
            <a:bodyPr vert="horz" wrap="square" lIns="121920" tIns="60960" rIns="121920" bIns="60960" numCol="1" anchor="t" anchorCtr="0" compatLnSpc="1"/>
            <a:lstStyle/>
            <a:p>
              <a:endParaRPr lang="en-US" sz="3555"/>
            </a:p>
          </p:txBody>
        </p:sp>
      </p:grpSp>
      <p:grpSp>
        <p:nvGrpSpPr>
          <p:cNvPr id="48" name="Group 55"/>
          <p:cNvGrpSpPr/>
          <p:nvPr/>
        </p:nvGrpSpPr>
        <p:grpSpPr>
          <a:xfrm>
            <a:off x="8641983" y="3746490"/>
            <a:ext cx="657827" cy="638993"/>
            <a:chOff x="6602414" y="2074591"/>
            <a:chExt cx="493370" cy="479245"/>
          </a:xfrm>
        </p:grpSpPr>
        <p:sp>
          <p:nvSpPr>
            <p:cNvPr id="49" name="Oval 52"/>
            <p:cNvSpPr/>
            <p:nvPr/>
          </p:nvSpPr>
          <p:spPr>
            <a:xfrm>
              <a:off x="6602414" y="2074591"/>
              <a:ext cx="493370" cy="479245"/>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bIns="121920" rtlCol="0" anchor="ctr"/>
            <a:lstStyle/>
            <a:p>
              <a:pPr algn="ctr"/>
              <a:endParaRPr lang="en-US" sz="3555" dirty="0">
                <a:solidFill>
                  <a:schemeClr val="bg1"/>
                </a:solidFill>
                <a:latin typeface="FontAwesome" pitchFamily="2" charset="0"/>
              </a:endParaRPr>
            </a:p>
          </p:txBody>
        </p:sp>
        <p:sp>
          <p:nvSpPr>
            <p:cNvPr id="50" name="Freeform 66"/>
            <p:cNvSpPr>
              <a:spLocks noEditPoints="1"/>
            </p:cNvSpPr>
            <p:nvPr/>
          </p:nvSpPr>
          <p:spPr bwMode="auto">
            <a:xfrm>
              <a:off x="6696856" y="2196127"/>
              <a:ext cx="304487" cy="236173"/>
            </a:xfrm>
            <a:custGeom>
              <a:avLst/>
              <a:gdLst/>
              <a:ahLst/>
              <a:cxnLst>
                <a:cxn ang="0">
                  <a:pos x="29" y="41"/>
                </a:cxn>
                <a:cxn ang="0">
                  <a:pos x="22" y="40"/>
                </a:cxn>
                <a:cxn ang="0">
                  <a:pos x="11" y="45"/>
                </a:cxn>
                <a:cxn ang="0">
                  <a:pos x="7" y="46"/>
                </a:cxn>
                <a:cxn ang="0">
                  <a:pos x="7" y="46"/>
                </a:cxn>
                <a:cxn ang="0">
                  <a:pos x="6" y="45"/>
                </a:cxn>
                <a:cxn ang="0">
                  <a:pos x="6" y="43"/>
                </a:cxn>
                <a:cxn ang="0">
                  <a:pos x="11" y="36"/>
                </a:cxn>
                <a:cxn ang="0">
                  <a:pos x="0" y="20"/>
                </a:cxn>
                <a:cxn ang="0">
                  <a:pos x="29" y="0"/>
                </a:cxn>
                <a:cxn ang="0">
                  <a:pos x="57" y="20"/>
                </a:cxn>
                <a:cxn ang="0">
                  <a:pos x="29" y="41"/>
                </a:cxn>
                <a:cxn ang="0">
                  <a:pos x="62" y="47"/>
                </a:cxn>
                <a:cxn ang="0">
                  <a:pos x="66" y="53"/>
                </a:cxn>
                <a:cxn ang="0">
                  <a:pos x="67" y="55"/>
                </a:cxn>
                <a:cxn ang="0">
                  <a:pos x="66" y="56"/>
                </a:cxn>
                <a:cxn ang="0">
                  <a:pos x="62" y="55"/>
                </a:cxn>
                <a:cxn ang="0">
                  <a:pos x="51" y="50"/>
                </a:cxn>
                <a:cxn ang="0">
                  <a:pos x="44" y="51"/>
                </a:cxn>
                <a:cxn ang="0">
                  <a:pos x="25" y="46"/>
                </a:cxn>
                <a:cxn ang="0">
                  <a:pos x="29" y="46"/>
                </a:cxn>
                <a:cxn ang="0">
                  <a:pos x="52" y="39"/>
                </a:cxn>
                <a:cxn ang="0">
                  <a:pos x="62" y="20"/>
                </a:cxn>
                <a:cxn ang="0">
                  <a:pos x="61" y="14"/>
                </a:cxn>
                <a:cxn ang="0">
                  <a:pos x="72" y="30"/>
                </a:cxn>
                <a:cxn ang="0">
                  <a:pos x="62" y="47"/>
                </a:cxn>
              </a:cxnLst>
              <a:rect l="0" t="0" r="r" b="b"/>
              <a:pathLst>
                <a:path w="72" h="56">
                  <a:moveTo>
                    <a:pt x="29" y="41"/>
                  </a:moveTo>
                  <a:cubicBezTo>
                    <a:pt x="26" y="41"/>
                    <a:pt x="24" y="40"/>
                    <a:pt x="22" y="40"/>
                  </a:cubicBezTo>
                  <a:cubicBezTo>
                    <a:pt x="18" y="42"/>
                    <a:pt x="15" y="44"/>
                    <a:pt x="11" y="45"/>
                  </a:cubicBezTo>
                  <a:cubicBezTo>
                    <a:pt x="9" y="45"/>
                    <a:pt x="8" y="46"/>
                    <a:pt x="7" y="46"/>
                  </a:cubicBezTo>
                  <a:cubicBezTo>
                    <a:pt x="7" y="46"/>
                    <a:pt x="7" y="46"/>
                    <a:pt x="7" y="46"/>
                  </a:cubicBezTo>
                  <a:cubicBezTo>
                    <a:pt x="6" y="46"/>
                    <a:pt x="6" y="45"/>
                    <a:pt x="6" y="45"/>
                  </a:cubicBezTo>
                  <a:cubicBezTo>
                    <a:pt x="5" y="44"/>
                    <a:pt x="6" y="43"/>
                    <a:pt x="6" y="43"/>
                  </a:cubicBezTo>
                  <a:cubicBezTo>
                    <a:pt x="8" y="41"/>
                    <a:pt x="10" y="40"/>
                    <a:pt x="11" y="36"/>
                  </a:cubicBezTo>
                  <a:cubicBezTo>
                    <a:pt x="5" y="32"/>
                    <a:pt x="0" y="27"/>
                    <a:pt x="0" y="20"/>
                  </a:cubicBezTo>
                  <a:cubicBezTo>
                    <a:pt x="0" y="9"/>
                    <a:pt x="13" y="0"/>
                    <a:pt x="29" y="0"/>
                  </a:cubicBezTo>
                  <a:cubicBezTo>
                    <a:pt x="44" y="0"/>
                    <a:pt x="57" y="9"/>
                    <a:pt x="57" y="20"/>
                  </a:cubicBezTo>
                  <a:cubicBezTo>
                    <a:pt x="57" y="32"/>
                    <a:pt x="44" y="41"/>
                    <a:pt x="29" y="41"/>
                  </a:cubicBezTo>
                  <a:close/>
                  <a:moveTo>
                    <a:pt x="62" y="47"/>
                  </a:moveTo>
                  <a:cubicBezTo>
                    <a:pt x="63" y="50"/>
                    <a:pt x="65" y="51"/>
                    <a:pt x="66" y="53"/>
                  </a:cubicBezTo>
                  <a:cubicBezTo>
                    <a:pt x="67" y="54"/>
                    <a:pt x="67" y="54"/>
                    <a:pt x="67" y="55"/>
                  </a:cubicBezTo>
                  <a:cubicBezTo>
                    <a:pt x="67" y="56"/>
                    <a:pt x="67" y="56"/>
                    <a:pt x="66" y="56"/>
                  </a:cubicBezTo>
                  <a:cubicBezTo>
                    <a:pt x="65" y="56"/>
                    <a:pt x="63" y="56"/>
                    <a:pt x="62" y="55"/>
                  </a:cubicBezTo>
                  <a:cubicBezTo>
                    <a:pt x="58" y="54"/>
                    <a:pt x="55" y="53"/>
                    <a:pt x="51" y="50"/>
                  </a:cubicBezTo>
                  <a:cubicBezTo>
                    <a:pt x="49" y="51"/>
                    <a:pt x="47" y="51"/>
                    <a:pt x="44" y="51"/>
                  </a:cubicBezTo>
                  <a:cubicBezTo>
                    <a:pt x="37" y="51"/>
                    <a:pt x="30" y="49"/>
                    <a:pt x="25" y="46"/>
                  </a:cubicBezTo>
                  <a:cubicBezTo>
                    <a:pt x="26" y="46"/>
                    <a:pt x="28" y="46"/>
                    <a:pt x="29" y="46"/>
                  </a:cubicBezTo>
                  <a:cubicBezTo>
                    <a:pt x="37" y="46"/>
                    <a:pt x="46" y="43"/>
                    <a:pt x="52" y="39"/>
                  </a:cubicBezTo>
                  <a:cubicBezTo>
                    <a:pt x="58" y="34"/>
                    <a:pt x="62" y="27"/>
                    <a:pt x="62" y="20"/>
                  </a:cubicBezTo>
                  <a:cubicBezTo>
                    <a:pt x="62" y="18"/>
                    <a:pt x="62" y="16"/>
                    <a:pt x="61" y="14"/>
                  </a:cubicBezTo>
                  <a:cubicBezTo>
                    <a:pt x="68" y="18"/>
                    <a:pt x="72" y="24"/>
                    <a:pt x="72" y="30"/>
                  </a:cubicBezTo>
                  <a:cubicBezTo>
                    <a:pt x="72" y="37"/>
                    <a:pt x="68" y="43"/>
                    <a:pt x="62" y="47"/>
                  </a:cubicBezTo>
                  <a:close/>
                </a:path>
              </a:pathLst>
            </a:custGeom>
            <a:solidFill>
              <a:schemeClr val="bg1"/>
            </a:solidFill>
            <a:ln w="9525">
              <a:noFill/>
              <a:round/>
            </a:ln>
          </p:spPr>
          <p:txBody>
            <a:bodyPr vert="horz" wrap="square" lIns="121920" tIns="60960" rIns="121920" bIns="60960" numCol="1" anchor="t" anchorCtr="0" compatLnSpc="1"/>
            <a:lstStyle/>
            <a:p>
              <a:endParaRPr lang="en-US" sz="3555"/>
            </a:p>
          </p:txBody>
        </p:sp>
      </p:grpSp>
      <p:sp>
        <p:nvSpPr>
          <p:cNvPr id="51" name="TextBox 57"/>
          <p:cNvSpPr txBox="1"/>
          <p:nvPr/>
        </p:nvSpPr>
        <p:spPr>
          <a:xfrm>
            <a:off x="4923651" y="2046433"/>
            <a:ext cx="2337032" cy="928459"/>
          </a:xfrm>
          <a:prstGeom prst="rect">
            <a:avLst/>
          </a:prstGeom>
          <a:noFill/>
        </p:spPr>
        <p:txBody>
          <a:bodyPr wrap="square" rtlCol="0">
            <a:spAutoFit/>
          </a:bodyPr>
          <a:lstStyle/>
          <a:p>
            <a:pPr algn="ctr"/>
            <a:r>
              <a:rPr lang="zh-CN" altLang="en-US" sz="1600" b="1" spc="300" dirty="0">
                <a:solidFill>
                  <a:schemeClr val="tx1">
                    <a:lumMod val="95000"/>
                    <a:lumOff val="5000"/>
                  </a:schemeClr>
                </a:solidFill>
                <a:latin typeface="Impact" panose="020B0806030902050204" pitchFamily="34" charset="0"/>
                <a:ea typeface="微软雅黑" panose="020B0503020204020204" pitchFamily="34" charset="-122"/>
                <a:cs typeface="Lato Regular"/>
              </a:rPr>
              <a:t>在此添加标题</a:t>
            </a:r>
            <a:endParaRPr lang="id-ID" altLang="zh-CN" sz="1600" b="1" spc="300" dirty="0">
              <a:solidFill>
                <a:schemeClr val="tx1">
                  <a:lumMod val="95000"/>
                  <a:lumOff val="5000"/>
                </a:schemeClr>
              </a:solidFill>
              <a:latin typeface="Impact" panose="020B0806030902050204" pitchFamily="34" charset="0"/>
              <a:ea typeface="微软雅黑" panose="020B0503020204020204" pitchFamily="34" charset="-122"/>
              <a:cs typeface="Lato Regular"/>
            </a:endParaRPr>
          </a:p>
          <a:p>
            <a:pPr algn="just">
              <a:lnSpc>
                <a:spcPts val="2270"/>
              </a:lnSpc>
            </a:pPr>
            <a:r>
              <a:rPr lang="zh-CN" altLang="en-US" sz="1200" spc="300" dirty="0" smtClean="0">
                <a:solidFill>
                  <a:schemeClr val="bg1">
                    <a:lumMod val="50000"/>
                  </a:schemeClr>
                </a:solidFill>
                <a:latin typeface="Impact" panose="020B0806030902050204" pitchFamily="34" charset="0"/>
                <a:ea typeface="微软雅黑" panose="020B0503020204020204" pitchFamily="34" charset="-122"/>
              </a:rPr>
              <a:t>点</a:t>
            </a:r>
            <a:r>
              <a:rPr lang="zh-CN" altLang="en-US" sz="1200" spc="300" dirty="0">
                <a:solidFill>
                  <a:schemeClr val="bg1">
                    <a:lumMod val="50000"/>
                  </a:schemeClr>
                </a:solidFill>
                <a:latin typeface="Impact" panose="020B0806030902050204" pitchFamily="34" charset="0"/>
                <a:ea typeface="微软雅黑" panose="020B0503020204020204" pitchFamily="34" charset="-122"/>
              </a:rPr>
              <a:t>击输入简要文字内容，文字内容需概括精炼</a:t>
            </a:r>
            <a:r>
              <a:rPr lang="zh-CN" altLang="en-US" sz="1200" spc="300" dirty="0" smtClean="0">
                <a:solidFill>
                  <a:schemeClr val="bg1">
                    <a:lumMod val="50000"/>
                  </a:schemeClr>
                </a:solidFill>
                <a:latin typeface="Impact" panose="020B0806030902050204" pitchFamily="34" charset="0"/>
                <a:ea typeface="微软雅黑" panose="020B0503020204020204" pitchFamily="34" charset="-122"/>
              </a:rPr>
              <a:t>，</a:t>
            </a:r>
            <a:endParaRPr lang="en-US" altLang="zh-CN" sz="1200" spc="300" dirty="0">
              <a:solidFill>
                <a:schemeClr val="bg1">
                  <a:lumMod val="50000"/>
                </a:schemeClr>
              </a:solidFill>
              <a:latin typeface="Impact" panose="020B0806030902050204" pitchFamily="34" charset="0"/>
              <a:ea typeface="微软雅黑" panose="020B0503020204020204" pitchFamily="34" charset="-122"/>
            </a:endParaRPr>
          </a:p>
        </p:txBody>
      </p:sp>
      <p:sp>
        <p:nvSpPr>
          <p:cNvPr id="52" name="TextBox 58"/>
          <p:cNvSpPr txBox="1"/>
          <p:nvPr/>
        </p:nvSpPr>
        <p:spPr>
          <a:xfrm>
            <a:off x="9407237" y="3659429"/>
            <a:ext cx="2575213" cy="928459"/>
          </a:xfrm>
          <a:prstGeom prst="rect">
            <a:avLst/>
          </a:prstGeom>
          <a:noFill/>
        </p:spPr>
        <p:txBody>
          <a:bodyPr wrap="square" rtlCol="0">
            <a:spAutoFit/>
          </a:bodyPr>
          <a:lstStyle/>
          <a:p>
            <a:r>
              <a:rPr lang="zh-CN" altLang="en-US" sz="1600" b="1" spc="300" dirty="0">
                <a:solidFill>
                  <a:schemeClr val="tx1">
                    <a:lumMod val="95000"/>
                    <a:lumOff val="5000"/>
                  </a:schemeClr>
                </a:solidFill>
                <a:latin typeface="Impact" panose="020B0806030902050204" pitchFamily="34" charset="0"/>
                <a:ea typeface="微软雅黑" panose="020B0503020204020204" pitchFamily="34" charset="-122"/>
                <a:cs typeface="Lato Regular"/>
              </a:rPr>
              <a:t>在此添加标题</a:t>
            </a:r>
            <a:endParaRPr lang="id-ID" altLang="zh-CN" sz="1600" b="1" spc="300" dirty="0">
              <a:solidFill>
                <a:schemeClr val="tx1">
                  <a:lumMod val="95000"/>
                  <a:lumOff val="5000"/>
                </a:schemeClr>
              </a:solidFill>
              <a:latin typeface="Impact" panose="020B0806030902050204" pitchFamily="34" charset="0"/>
              <a:ea typeface="微软雅黑" panose="020B0503020204020204" pitchFamily="34" charset="-122"/>
              <a:cs typeface="Lato Regular"/>
            </a:endParaRPr>
          </a:p>
          <a:p>
            <a:pPr algn="just">
              <a:lnSpc>
                <a:spcPts val="2270"/>
              </a:lnSpc>
            </a:pPr>
            <a:r>
              <a:rPr lang="zh-CN" altLang="en-US" sz="1200" spc="300" dirty="0" smtClean="0">
                <a:solidFill>
                  <a:schemeClr val="bg1">
                    <a:lumMod val="50000"/>
                  </a:schemeClr>
                </a:solidFill>
                <a:latin typeface="Impact" panose="020B0806030902050204" pitchFamily="34" charset="0"/>
                <a:ea typeface="微软雅黑" panose="020B0503020204020204" pitchFamily="34" charset="-122"/>
              </a:rPr>
              <a:t>点</a:t>
            </a:r>
            <a:r>
              <a:rPr lang="zh-CN" altLang="en-US" sz="1200" spc="300" dirty="0">
                <a:solidFill>
                  <a:schemeClr val="bg1">
                    <a:lumMod val="50000"/>
                  </a:schemeClr>
                </a:solidFill>
                <a:latin typeface="Impact" panose="020B0806030902050204" pitchFamily="34" charset="0"/>
                <a:ea typeface="微软雅黑" panose="020B0503020204020204" pitchFamily="34" charset="-122"/>
              </a:rPr>
              <a:t>击输入简要文字内容，文字内容需概括精炼</a:t>
            </a:r>
            <a:r>
              <a:rPr lang="zh-CN" altLang="en-US" sz="1200" spc="300" dirty="0" smtClean="0">
                <a:solidFill>
                  <a:schemeClr val="bg1">
                    <a:lumMod val="50000"/>
                  </a:schemeClr>
                </a:solidFill>
                <a:latin typeface="Impact" panose="020B0806030902050204" pitchFamily="34" charset="0"/>
                <a:ea typeface="微软雅黑" panose="020B0503020204020204" pitchFamily="34" charset="-122"/>
              </a:rPr>
              <a:t>，</a:t>
            </a:r>
            <a:endParaRPr lang="en-US" altLang="zh-CN" sz="1200" spc="300" dirty="0">
              <a:solidFill>
                <a:schemeClr val="bg1">
                  <a:lumMod val="50000"/>
                </a:schemeClr>
              </a:solidFill>
              <a:latin typeface="Impact" panose="020B0806030902050204" pitchFamily="34" charset="0"/>
              <a:ea typeface="微软雅黑" panose="020B0503020204020204" pitchFamily="34" charset="-122"/>
            </a:endParaRPr>
          </a:p>
        </p:txBody>
      </p:sp>
      <p:sp>
        <p:nvSpPr>
          <p:cNvPr id="53" name="TextBox 59"/>
          <p:cNvSpPr txBox="1"/>
          <p:nvPr/>
        </p:nvSpPr>
        <p:spPr>
          <a:xfrm>
            <a:off x="1294503" y="2418873"/>
            <a:ext cx="2575213" cy="928459"/>
          </a:xfrm>
          <a:prstGeom prst="rect">
            <a:avLst/>
          </a:prstGeom>
          <a:noFill/>
        </p:spPr>
        <p:txBody>
          <a:bodyPr wrap="square" rtlCol="0">
            <a:spAutoFit/>
          </a:bodyPr>
          <a:lstStyle/>
          <a:p>
            <a:pPr algn="r"/>
            <a:r>
              <a:rPr lang="zh-CN" altLang="en-US" sz="1600" b="1" spc="300" dirty="0">
                <a:solidFill>
                  <a:schemeClr val="tx1">
                    <a:lumMod val="95000"/>
                    <a:lumOff val="5000"/>
                  </a:schemeClr>
                </a:solidFill>
                <a:latin typeface="Impact" panose="020B0806030902050204" pitchFamily="34" charset="0"/>
                <a:ea typeface="微软雅黑" panose="020B0503020204020204" pitchFamily="34" charset="-122"/>
                <a:cs typeface="Lato Regular"/>
              </a:rPr>
              <a:t>在此添加标题</a:t>
            </a:r>
            <a:endParaRPr lang="id-ID" altLang="zh-CN" sz="1600" b="1" spc="300" dirty="0">
              <a:solidFill>
                <a:schemeClr val="tx1">
                  <a:lumMod val="95000"/>
                  <a:lumOff val="5000"/>
                </a:schemeClr>
              </a:solidFill>
              <a:latin typeface="Impact" panose="020B0806030902050204" pitchFamily="34" charset="0"/>
              <a:ea typeface="微软雅黑" panose="020B0503020204020204" pitchFamily="34" charset="-122"/>
              <a:cs typeface="Lato Regular"/>
            </a:endParaRPr>
          </a:p>
          <a:p>
            <a:pPr algn="r">
              <a:lnSpc>
                <a:spcPts val="2270"/>
              </a:lnSpc>
            </a:pPr>
            <a:r>
              <a:rPr lang="zh-CN" altLang="en-US" sz="1200" spc="300" dirty="0" smtClean="0">
                <a:solidFill>
                  <a:schemeClr val="bg1">
                    <a:lumMod val="50000"/>
                  </a:schemeClr>
                </a:solidFill>
                <a:latin typeface="Impact" panose="020B0806030902050204" pitchFamily="34" charset="0"/>
                <a:ea typeface="微软雅黑" panose="020B0503020204020204" pitchFamily="34" charset="-122"/>
              </a:rPr>
              <a:t>点</a:t>
            </a:r>
            <a:r>
              <a:rPr lang="zh-CN" altLang="en-US" sz="1200" spc="300" dirty="0">
                <a:solidFill>
                  <a:schemeClr val="bg1">
                    <a:lumMod val="50000"/>
                  </a:schemeClr>
                </a:solidFill>
                <a:latin typeface="Impact" panose="020B0806030902050204" pitchFamily="34" charset="0"/>
                <a:ea typeface="微软雅黑" panose="020B0503020204020204" pitchFamily="34" charset="-122"/>
              </a:rPr>
              <a:t>击输入简要文字内容，文字内容需概括精炼</a:t>
            </a:r>
            <a:r>
              <a:rPr lang="zh-CN" altLang="en-US" sz="1200" spc="300" dirty="0" smtClean="0">
                <a:solidFill>
                  <a:schemeClr val="bg1">
                    <a:lumMod val="50000"/>
                  </a:schemeClr>
                </a:solidFill>
                <a:latin typeface="Impact" panose="020B0806030902050204" pitchFamily="34" charset="0"/>
                <a:ea typeface="微软雅黑" panose="020B0503020204020204" pitchFamily="34" charset="-122"/>
              </a:rPr>
              <a:t>，</a:t>
            </a:r>
            <a:endParaRPr lang="en-US" altLang="zh-CN" sz="1200" spc="300" dirty="0">
              <a:solidFill>
                <a:schemeClr val="bg1">
                  <a:lumMod val="50000"/>
                </a:schemeClr>
              </a:solidFill>
              <a:latin typeface="Impact" panose="020B0806030902050204" pitchFamily="34" charset="0"/>
              <a:ea typeface="微软雅黑" panose="020B0503020204020204" pitchFamily="34" charset="-122"/>
            </a:endParaRPr>
          </a:p>
        </p:txBody>
      </p:sp>
      <p:sp>
        <p:nvSpPr>
          <p:cNvPr id="54" name="TextBox 60"/>
          <p:cNvSpPr txBox="1"/>
          <p:nvPr/>
        </p:nvSpPr>
        <p:spPr>
          <a:xfrm>
            <a:off x="177801" y="3659429"/>
            <a:ext cx="2575213" cy="928459"/>
          </a:xfrm>
          <a:prstGeom prst="rect">
            <a:avLst/>
          </a:prstGeom>
          <a:noFill/>
        </p:spPr>
        <p:txBody>
          <a:bodyPr wrap="square" rtlCol="0">
            <a:spAutoFit/>
          </a:bodyPr>
          <a:lstStyle/>
          <a:p>
            <a:pPr algn="r"/>
            <a:r>
              <a:rPr lang="zh-CN" altLang="en-US" sz="1600" b="1" spc="300" dirty="0">
                <a:solidFill>
                  <a:schemeClr val="tx1">
                    <a:lumMod val="95000"/>
                    <a:lumOff val="5000"/>
                  </a:schemeClr>
                </a:solidFill>
                <a:latin typeface="Impact" panose="020B0806030902050204" pitchFamily="34" charset="0"/>
                <a:ea typeface="微软雅黑" panose="020B0503020204020204" pitchFamily="34" charset="-122"/>
                <a:cs typeface="Lato Regular"/>
              </a:rPr>
              <a:t>在此添加标题</a:t>
            </a:r>
            <a:endParaRPr lang="id-ID" altLang="zh-CN" sz="1600" b="1" spc="300" dirty="0">
              <a:solidFill>
                <a:schemeClr val="tx1">
                  <a:lumMod val="95000"/>
                  <a:lumOff val="5000"/>
                </a:schemeClr>
              </a:solidFill>
              <a:latin typeface="Impact" panose="020B0806030902050204" pitchFamily="34" charset="0"/>
              <a:ea typeface="微软雅黑" panose="020B0503020204020204" pitchFamily="34" charset="-122"/>
              <a:cs typeface="Lato Regular"/>
            </a:endParaRPr>
          </a:p>
          <a:p>
            <a:pPr algn="r">
              <a:lnSpc>
                <a:spcPts val="2270"/>
              </a:lnSpc>
            </a:pPr>
            <a:r>
              <a:rPr lang="zh-CN" altLang="en-US" sz="1200" spc="300" dirty="0" smtClean="0">
                <a:solidFill>
                  <a:schemeClr val="bg1">
                    <a:lumMod val="50000"/>
                  </a:schemeClr>
                </a:solidFill>
                <a:latin typeface="Impact" panose="020B0806030902050204" pitchFamily="34" charset="0"/>
                <a:ea typeface="微软雅黑" panose="020B0503020204020204" pitchFamily="34" charset="-122"/>
              </a:rPr>
              <a:t>点</a:t>
            </a:r>
            <a:r>
              <a:rPr lang="zh-CN" altLang="en-US" sz="1200" spc="300" dirty="0">
                <a:solidFill>
                  <a:schemeClr val="bg1">
                    <a:lumMod val="50000"/>
                  </a:schemeClr>
                </a:solidFill>
                <a:latin typeface="Impact" panose="020B0806030902050204" pitchFamily="34" charset="0"/>
                <a:ea typeface="微软雅黑" panose="020B0503020204020204" pitchFamily="34" charset="-122"/>
              </a:rPr>
              <a:t>击输入简要文字内容，文字内容需概括精炼</a:t>
            </a:r>
            <a:r>
              <a:rPr lang="zh-CN" altLang="en-US" sz="1200" spc="300" dirty="0" smtClean="0">
                <a:solidFill>
                  <a:schemeClr val="bg1">
                    <a:lumMod val="50000"/>
                  </a:schemeClr>
                </a:solidFill>
                <a:latin typeface="Impact" panose="020B0806030902050204" pitchFamily="34" charset="0"/>
                <a:ea typeface="微软雅黑" panose="020B0503020204020204" pitchFamily="34" charset="-122"/>
              </a:rPr>
              <a:t>，</a:t>
            </a:r>
            <a:endParaRPr lang="en-US" altLang="zh-CN" sz="1200" spc="300" dirty="0">
              <a:solidFill>
                <a:schemeClr val="bg1">
                  <a:lumMod val="50000"/>
                </a:schemeClr>
              </a:solidFill>
              <a:latin typeface="Impact" panose="020B0806030902050204" pitchFamily="34" charset="0"/>
              <a:ea typeface="微软雅黑" panose="020B0503020204020204" pitchFamily="34" charset="-122"/>
            </a:endParaRPr>
          </a:p>
        </p:txBody>
      </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left)">
                                      <p:cBhvr>
                                        <p:cTn id="7" dur="500"/>
                                        <p:tgtEl>
                                          <p:spTgt spid="2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wipe(left)">
                                      <p:cBhvr>
                                        <p:cTn id="11" dur="500"/>
                                        <p:tgtEl>
                                          <p:spTgt spid="17"/>
                                        </p:tgtEl>
                                      </p:cBhvr>
                                    </p:animEffect>
                                  </p:childTnLst>
                                </p:cTn>
                              </p:par>
                            </p:childTnLst>
                          </p:cTn>
                        </p:par>
                        <p:par>
                          <p:cTn id="12" fill="hold">
                            <p:stCondLst>
                              <p:cond delay="1000"/>
                            </p:stCondLst>
                            <p:childTnLst>
                              <p:par>
                                <p:cTn id="13" presetID="2" presetClass="entr" presetSubtype="4" accel="50000" decel="50000" fill="hold" nodeType="afterEffect">
                                  <p:stCondLst>
                                    <p:cond delay="0"/>
                                  </p:stCondLst>
                                  <p:childTnLst>
                                    <p:set>
                                      <p:cBhvr>
                                        <p:cTn id="14" dur="1" fill="hold">
                                          <p:stCondLst>
                                            <p:cond delay="0"/>
                                          </p:stCondLst>
                                        </p:cTn>
                                        <p:tgtEl>
                                          <p:spTgt spid="24"/>
                                        </p:tgtEl>
                                        <p:attrNameLst>
                                          <p:attrName>style.visibility</p:attrName>
                                        </p:attrNameLst>
                                      </p:cBhvr>
                                      <p:to>
                                        <p:strVal val="visible"/>
                                      </p:to>
                                    </p:set>
                                    <p:anim calcmode="lin" valueType="num">
                                      <p:cBhvr additive="base">
                                        <p:cTn id="15" dur="500" fill="hold"/>
                                        <p:tgtEl>
                                          <p:spTgt spid="24"/>
                                        </p:tgtEl>
                                        <p:attrNameLst>
                                          <p:attrName>ppt_x</p:attrName>
                                        </p:attrNameLst>
                                      </p:cBhvr>
                                      <p:tavLst>
                                        <p:tav tm="0">
                                          <p:val>
                                            <p:strVal val="#ppt_x"/>
                                          </p:val>
                                        </p:tav>
                                        <p:tav tm="100000">
                                          <p:val>
                                            <p:strVal val="#ppt_x"/>
                                          </p:val>
                                        </p:tav>
                                      </p:tavLst>
                                    </p:anim>
                                    <p:anim calcmode="lin" valueType="num">
                                      <p:cBhvr additive="base">
                                        <p:cTn id="16" dur="500" fill="hold"/>
                                        <p:tgtEl>
                                          <p:spTgt spid="24"/>
                                        </p:tgtEl>
                                        <p:attrNameLst>
                                          <p:attrName>ppt_y</p:attrName>
                                        </p:attrNameLst>
                                      </p:cBhvr>
                                      <p:tavLst>
                                        <p:tav tm="0">
                                          <p:val>
                                            <p:strVal val="1+#ppt_h/2"/>
                                          </p:val>
                                        </p:tav>
                                        <p:tav tm="100000">
                                          <p:val>
                                            <p:strVal val="#ppt_y"/>
                                          </p:val>
                                        </p:tav>
                                      </p:tavLst>
                                    </p:anim>
                                  </p:childTnLst>
                                </p:cTn>
                              </p:par>
                            </p:childTnLst>
                          </p:cTn>
                        </p:par>
                        <p:par>
                          <p:cTn id="17" fill="hold">
                            <p:stCondLst>
                              <p:cond delay="1500"/>
                            </p:stCondLst>
                            <p:childTnLst>
                              <p:par>
                                <p:cTn id="18" presetID="2" presetClass="entr" presetSubtype="4" accel="50000" decel="50000" fill="hold" nodeType="afterEffect">
                                  <p:stCondLst>
                                    <p:cond delay="0"/>
                                  </p:stCondLst>
                                  <p:childTnLst>
                                    <p:set>
                                      <p:cBhvr>
                                        <p:cTn id="19" dur="1" fill="hold">
                                          <p:stCondLst>
                                            <p:cond delay="0"/>
                                          </p:stCondLst>
                                        </p:cTn>
                                        <p:tgtEl>
                                          <p:spTgt spid="29"/>
                                        </p:tgtEl>
                                        <p:attrNameLst>
                                          <p:attrName>style.visibility</p:attrName>
                                        </p:attrNameLst>
                                      </p:cBhvr>
                                      <p:to>
                                        <p:strVal val="visible"/>
                                      </p:to>
                                    </p:set>
                                    <p:anim calcmode="lin" valueType="num">
                                      <p:cBhvr additive="base">
                                        <p:cTn id="20" dur="500" fill="hold"/>
                                        <p:tgtEl>
                                          <p:spTgt spid="29"/>
                                        </p:tgtEl>
                                        <p:attrNameLst>
                                          <p:attrName>ppt_x</p:attrName>
                                        </p:attrNameLst>
                                      </p:cBhvr>
                                      <p:tavLst>
                                        <p:tav tm="0">
                                          <p:val>
                                            <p:strVal val="#ppt_x"/>
                                          </p:val>
                                        </p:tav>
                                        <p:tav tm="100000">
                                          <p:val>
                                            <p:strVal val="#ppt_x"/>
                                          </p:val>
                                        </p:tav>
                                      </p:tavLst>
                                    </p:anim>
                                    <p:anim calcmode="lin" valueType="num">
                                      <p:cBhvr additive="base">
                                        <p:cTn id="21" dur="500" fill="hold"/>
                                        <p:tgtEl>
                                          <p:spTgt spid="29"/>
                                        </p:tgtEl>
                                        <p:attrNameLst>
                                          <p:attrName>ppt_y</p:attrName>
                                        </p:attrNameLst>
                                      </p:cBhvr>
                                      <p:tavLst>
                                        <p:tav tm="0">
                                          <p:val>
                                            <p:strVal val="1+#ppt_h/2"/>
                                          </p:val>
                                        </p:tav>
                                        <p:tav tm="100000">
                                          <p:val>
                                            <p:strVal val="#ppt_y"/>
                                          </p:val>
                                        </p:tav>
                                      </p:tavLst>
                                    </p:anim>
                                  </p:childTnLst>
                                </p:cTn>
                              </p:par>
                            </p:childTnLst>
                          </p:cTn>
                        </p:par>
                        <p:par>
                          <p:cTn id="22" fill="hold">
                            <p:stCondLst>
                              <p:cond delay="2000"/>
                            </p:stCondLst>
                            <p:childTnLst>
                              <p:par>
                                <p:cTn id="23" presetID="2" presetClass="entr" presetSubtype="4" accel="50000" decel="50000" fill="hold" nodeType="after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additive="base">
                                        <p:cTn id="25" dur="500" fill="hold"/>
                                        <p:tgtEl>
                                          <p:spTgt spid="10"/>
                                        </p:tgtEl>
                                        <p:attrNameLst>
                                          <p:attrName>ppt_x</p:attrName>
                                        </p:attrNameLst>
                                      </p:cBhvr>
                                      <p:tavLst>
                                        <p:tav tm="0">
                                          <p:val>
                                            <p:strVal val="#ppt_x"/>
                                          </p:val>
                                        </p:tav>
                                        <p:tav tm="100000">
                                          <p:val>
                                            <p:strVal val="#ppt_x"/>
                                          </p:val>
                                        </p:tav>
                                      </p:tavLst>
                                    </p:anim>
                                    <p:anim calcmode="lin" valueType="num">
                                      <p:cBhvr additive="base">
                                        <p:cTn id="26" dur="500" fill="hold"/>
                                        <p:tgtEl>
                                          <p:spTgt spid="10"/>
                                        </p:tgtEl>
                                        <p:attrNameLst>
                                          <p:attrName>ppt_y</p:attrName>
                                        </p:attrNameLst>
                                      </p:cBhvr>
                                      <p:tavLst>
                                        <p:tav tm="0">
                                          <p:val>
                                            <p:strVal val="1+#ppt_h/2"/>
                                          </p:val>
                                        </p:tav>
                                        <p:tav tm="100000">
                                          <p:val>
                                            <p:strVal val="#ppt_y"/>
                                          </p:val>
                                        </p:tav>
                                      </p:tavLst>
                                    </p:anim>
                                  </p:childTnLst>
                                </p:cTn>
                              </p:par>
                            </p:childTnLst>
                          </p:cTn>
                        </p:par>
                        <p:par>
                          <p:cTn id="27" fill="hold">
                            <p:stCondLst>
                              <p:cond delay="2500"/>
                            </p:stCondLst>
                            <p:childTnLst>
                              <p:par>
                                <p:cTn id="28" presetID="2" presetClass="entr" presetSubtype="4" accel="50000" decel="50000" fill="hold" nodeType="afterEffect">
                                  <p:stCondLst>
                                    <p:cond delay="0"/>
                                  </p:stCondLst>
                                  <p:childTnLst>
                                    <p:set>
                                      <p:cBhvr>
                                        <p:cTn id="29" dur="1" fill="hold">
                                          <p:stCondLst>
                                            <p:cond delay="0"/>
                                          </p:stCondLst>
                                        </p:cTn>
                                        <p:tgtEl>
                                          <p:spTgt spid="15"/>
                                        </p:tgtEl>
                                        <p:attrNameLst>
                                          <p:attrName>style.visibility</p:attrName>
                                        </p:attrNameLst>
                                      </p:cBhvr>
                                      <p:to>
                                        <p:strVal val="visible"/>
                                      </p:to>
                                    </p:set>
                                    <p:anim calcmode="lin" valueType="num">
                                      <p:cBhvr additive="base">
                                        <p:cTn id="30" dur="500" fill="hold"/>
                                        <p:tgtEl>
                                          <p:spTgt spid="15"/>
                                        </p:tgtEl>
                                        <p:attrNameLst>
                                          <p:attrName>ppt_x</p:attrName>
                                        </p:attrNameLst>
                                      </p:cBhvr>
                                      <p:tavLst>
                                        <p:tav tm="0">
                                          <p:val>
                                            <p:strVal val="#ppt_x"/>
                                          </p:val>
                                        </p:tav>
                                        <p:tav tm="100000">
                                          <p:val>
                                            <p:strVal val="#ppt_x"/>
                                          </p:val>
                                        </p:tav>
                                      </p:tavLst>
                                    </p:anim>
                                    <p:anim calcmode="lin" valueType="num">
                                      <p:cBhvr additive="base">
                                        <p:cTn id="31" dur="500" fill="hold"/>
                                        <p:tgtEl>
                                          <p:spTgt spid="15"/>
                                        </p:tgtEl>
                                        <p:attrNameLst>
                                          <p:attrName>ppt_y</p:attrName>
                                        </p:attrNameLst>
                                      </p:cBhvr>
                                      <p:tavLst>
                                        <p:tav tm="0">
                                          <p:val>
                                            <p:strVal val="1+#ppt_h/2"/>
                                          </p:val>
                                        </p:tav>
                                        <p:tav tm="100000">
                                          <p:val>
                                            <p:strVal val="#ppt_y"/>
                                          </p:val>
                                        </p:tav>
                                      </p:tavLst>
                                    </p:anim>
                                  </p:childTnLst>
                                </p:cTn>
                              </p:par>
                            </p:childTnLst>
                          </p:cTn>
                        </p:par>
                        <p:par>
                          <p:cTn id="32" fill="hold">
                            <p:stCondLst>
                              <p:cond delay="3000"/>
                            </p:stCondLst>
                            <p:childTnLst>
                              <p:par>
                                <p:cTn id="33" presetID="2" presetClass="entr" presetSubtype="4" accel="50000" decel="50000" fill="hold" nodeType="afterEffect">
                                  <p:stCondLst>
                                    <p:cond delay="0"/>
                                  </p:stCondLst>
                                  <p:childTnLst>
                                    <p:set>
                                      <p:cBhvr>
                                        <p:cTn id="34" dur="1" fill="hold">
                                          <p:stCondLst>
                                            <p:cond delay="0"/>
                                          </p:stCondLst>
                                        </p:cTn>
                                        <p:tgtEl>
                                          <p:spTgt spid="6"/>
                                        </p:tgtEl>
                                        <p:attrNameLst>
                                          <p:attrName>style.visibility</p:attrName>
                                        </p:attrNameLst>
                                      </p:cBhvr>
                                      <p:to>
                                        <p:strVal val="visible"/>
                                      </p:to>
                                    </p:set>
                                    <p:anim calcmode="lin" valueType="num">
                                      <p:cBhvr additive="base">
                                        <p:cTn id="35" dur="500" fill="hold"/>
                                        <p:tgtEl>
                                          <p:spTgt spid="6"/>
                                        </p:tgtEl>
                                        <p:attrNameLst>
                                          <p:attrName>ppt_x</p:attrName>
                                        </p:attrNameLst>
                                      </p:cBhvr>
                                      <p:tavLst>
                                        <p:tav tm="0">
                                          <p:val>
                                            <p:strVal val="#ppt_x"/>
                                          </p:val>
                                        </p:tav>
                                        <p:tav tm="100000">
                                          <p:val>
                                            <p:strVal val="#ppt_x"/>
                                          </p:val>
                                        </p:tav>
                                      </p:tavLst>
                                    </p:anim>
                                    <p:anim calcmode="lin" valueType="num">
                                      <p:cBhvr additive="base">
                                        <p:cTn id="36" dur="500" fill="hold"/>
                                        <p:tgtEl>
                                          <p:spTgt spid="6"/>
                                        </p:tgtEl>
                                        <p:attrNameLst>
                                          <p:attrName>ppt_y</p:attrName>
                                        </p:attrNameLst>
                                      </p:cBhvr>
                                      <p:tavLst>
                                        <p:tav tm="0">
                                          <p:val>
                                            <p:strVal val="1+#ppt_h/2"/>
                                          </p:val>
                                        </p:tav>
                                        <p:tav tm="100000">
                                          <p:val>
                                            <p:strVal val="#ppt_y"/>
                                          </p:val>
                                        </p:tav>
                                      </p:tavLst>
                                    </p:anim>
                                  </p:childTnLst>
                                </p:cTn>
                              </p:par>
                            </p:childTnLst>
                          </p:cTn>
                        </p:par>
                        <p:par>
                          <p:cTn id="37" fill="hold">
                            <p:stCondLst>
                              <p:cond delay="3500"/>
                            </p:stCondLst>
                            <p:childTnLst>
                              <p:par>
                                <p:cTn id="38" presetID="53" presetClass="entr" presetSubtype="16" fill="hold" nodeType="afterEffect">
                                  <p:stCondLst>
                                    <p:cond delay="0"/>
                                  </p:stCondLst>
                                  <p:childTnLst>
                                    <p:set>
                                      <p:cBhvr>
                                        <p:cTn id="39" dur="1" fill="hold">
                                          <p:stCondLst>
                                            <p:cond delay="0"/>
                                          </p:stCondLst>
                                        </p:cTn>
                                        <p:tgtEl>
                                          <p:spTgt spid="36"/>
                                        </p:tgtEl>
                                        <p:attrNameLst>
                                          <p:attrName>style.visibility</p:attrName>
                                        </p:attrNameLst>
                                      </p:cBhvr>
                                      <p:to>
                                        <p:strVal val="visible"/>
                                      </p:to>
                                    </p:set>
                                    <p:anim calcmode="lin" valueType="num">
                                      <p:cBhvr>
                                        <p:cTn id="40" dur="500" fill="hold"/>
                                        <p:tgtEl>
                                          <p:spTgt spid="36"/>
                                        </p:tgtEl>
                                        <p:attrNameLst>
                                          <p:attrName>ppt_w</p:attrName>
                                        </p:attrNameLst>
                                      </p:cBhvr>
                                      <p:tavLst>
                                        <p:tav tm="0">
                                          <p:val>
                                            <p:fltVal val="0"/>
                                          </p:val>
                                        </p:tav>
                                        <p:tav tm="100000">
                                          <p:val>
                                            <p:strVal val="#ppt_w"/>
                                          </p:val>
                                        </p:tav>
                                      </p:tavLst>
                                    </p:anim>
                                    <p:anim calcmode="lin" valueType="num">
                                      <p:cBhvr>
                                        <p:cTn id="41" dur="500" fill="hold"/>
                                        <p:tgtEl>
                                          <p:spTgt spid="36"/>
                                        </p:tgtEl>
                                        <p:attrNameLst>
                                          <p:attrName>ppt_h</p:attrName>
                                        </p:attrNameLst>
                                      </p:cBhvr>
                                      <p:tavLst>
                                        <p:tav tm="0">
                                          <p:val>
                                            <p:fltVal val="0"/>
                                          </p:val>
                                        </p:tav>
                                        <p:tav tm="100000">
                                          <p:val>
                                            <p:strVal val="#ppt_h"/>
                                          </p:val>
                                        </p:tav>
                                      </p:tavLst>
                                    </p:anim>
                                    <p:animEffect transition="in" filter="fade">
                                      <p:cBhvr>
                                        <p:cTn id="42" dur="500"/>
                                        <p:tgtEl>
                                          <p:spTgt spid="36"/>
                                        </p:tgtEl>
                                      </p:cBhvr>
                                    </p:animEffect>
                                  </p:childTnLst>
                                </p:cTn>
                              </p:par>
                              <p:par>
                                <p:cTn id="43" presetID="2" presetClass="entr" presetSubtype="8" accel="50000" decel="50000" fill="hold" grpId="0" nodeType="withEffect">
                                  <p:stCondLst>
                                    <p:cond delay="0"/>
                                  </p:stCondLst>
                                  <p:childTnLst>
                                    <p:set>
                                      <p:cBhvr>
                                        <p:cTn id="44" dur="1" fill="hold">
                                          <p:stCondLst>
                                            <p:cond delay="0"/>
                                          </p:stCondLst>
                                        </p:cTn>
                                        <p:tgtEl>
                                          <p:spTgt spid="54"/>
                                        </p:tgtEl>
                                        <p:attrNameLst>
                                          <p:attrName>style.visibility</p:attrName>
                                        </p:attrNameLst>
                                      </p:cBhvr>
                                      <p:to>
                                        <p:strVal val="visible"/>
                                      </p:to>
                                    </p:set>
                                    <p:anim calcmode="lin" valueType="num">
                                      <p:cBhvr additive="base">
                                        <p:cTn id="45" dur="500" fill="hold"/>
                                        <p:tgtEl>
                                          <p:spTgt spid="54"/>
                                        </p:tgtEl>
                                        <p:attrNameLst>
                                          <p:attrName>ppt_x</p:attrName>
                                        </p:attrNameLst>
                                      </p:cBhvr>
                                      <p:tavLst>
                                        <p:tav tm="0">
                                          <p:val>
                                            <p:strVal val="0-#ppt_w/2"/>
                                          </p:val>
                                        </p:tav>
                                        <p:tav tm="100000">
                                          <p:val>
                                            <p:strVal val="#ppt_x"/>
                                          </p:val>
                                        </p:tav>
                                      </p:tavLst>
                                    </p:anim>
                                    <p:anim calcmode="lin" valueType="num">
                                      <p:cBhvr additive="base">
                                        <p:cTn id="46" dur="500" fill="hold"/>
                                        <p:tgtEl>
                                          <p:spTgt spid="54"/>
                                        </p:tgtEl>
                                        <p:attrNameLst>
                                          <p:attrName>ppt_y</p:attrName>
                                        </p:attrNameLst>
                                      </p:cBhvr>
                                      <p:tavLst>
                                        <p:tav tm="0">
                                          <p:val>
                                            <p:strVal val="#ppt_y"/>
                                          </p:val>
                                        </p:tav>
                                        <p:tav tm="100000">
                                          <p:val>
                                            <p:strVal val="#ppt_y"/>
                                          </p:val>
                                        </p:tav>
                                      </p:tavLst>
                                    </p:anim>
                                  </p:childTnLst>
                                </p:cTn>
                              </p:par>
                            </p:childTnLst>
                          </p:cTn>
                        </p:par>
                        <p:par>
                          <p:cTn id="47" fill="hold">
                            <p:stCondLst>
                              <p:cond delay="4000"/>
                            </p:stCondLst>
                            <p:childTnLst>
                              <p:par>
                                <p:cTn id="48" presetID="53" presetClass="entr" presetSubtype="16" fill="hold" nodeType="afterEffect">
                                  <p:stCondLst>
                                    <p:cond delay="0"/>
                                  </p:stCondLst>
                                  <p:childTnLst>
                                    <p:set>
                                      <p:cBhvr>
                                        <p:cTn id="49" dur="1" fill="hold">
                                          <p:stCondLst>
                                            <p:cond delay="0"/>
                                          </p:stCondLst>
                                        </p:cTn>
                                        <p:tgtEl>
                                          <p:spTgt spid="39"/>
                                        </p:tgtEl>
                                        <p:attrNameLst>
                                          <p:attrName>style.visibility</p:attrName>
                                        </p:attrNameLst>
                                      </p:cBhvr>
                                      <p:to>
                                        <p:strVal val="visible"/>
                                      </p:to>
                                    </p:set>
                                    <p:anim calcmode="lin" valueType="num">
                                      <p:cBhvr>
                                        <p:cTn id="50" dur="500" fill="hold"/>
                                        <p:tgtEl>
                                          <p:spTgt spid="39"/>
                                        </p:tgtEl>
                                        <p:attrNameLst>
                                          <p:attrName>ppt_w</p:attrName>
                                        </p:attrNameLst>
                                      </p:cBhvr>
                                      <p:tavLst>
                                        <p:tav tm="0">
                                          <p:val>
                                            <p:fltVal val="0"/>
                                          </p:val>
                                        </p:tav>
                                        <p:tav tm="100000">
                                          <p:val>
                                            <p:strVal val="#ppt_w"/>
                                          </p:val>
                                        </p:tav>
                                      </p:tavLst>
                                    </p:anim>
                                    <p:anim calcmode="lin" valueType="num">
                                      <p:cBhvr>
                                        <p:cTn id="51" dur="500" fill="hold"/>
                                        <p:tgtEl>
                                          <p:spTgt spid="39"/>
                                        </p:tgtEl>
                                        <p:attrNameLst>
                                          <p:attrName>ppt_h</p:attrName>
                                        </p:attrNameLst>
                                      </p:cBhvr>
                                      <p:tavLst>
                                        <p:tav tm="0">
                                          <p:val>
                                            <p:fltVal val="0"/>
                                          </p:val>
                                        </p:tav>
                                        <p:tav tm="100000">
                                          <p:val>
                                            <p:strVal val="#ppt_h"/>
                                          </p:val>
                                        </p:tav>
                                      </p:tavLst>
                                    </p:anim>
                                    <p:animEffect transition="in" filter="fade">
                                      <p:cBhvr>
                                        <p:cTn id="52" dur="500"/>
                                        <p:tgtEl>
                                          <p:spTgt spid="39"/>
                                        </p:tgtEl>
                                      </p:cBhvr>
                                    </p:animEffect>
                                  </p:childTnLst>
                                </p:cTn>
                              </p:par>
                              <p:par>
                                <p:cTn id="53" presetID="2" presetClass="entr" presetSubtype="8" accel="50000" decel="50000" fill="hold" grpId="0" nodeType="withEffect">
                                  <p:stCondLst>
                                    <p:cond delay="0"/>
                                  </p:stCondLst>
                                  <p:childTnLst>
                                    <p:set>
                                      <p:cBhvr>
                                        <p:cTn id="54" dur="1" fill="hold">
                                          <p:stCondLst>
                                            <p:cond delay="0"/>
                                          </p:stCondLst>
                                        </p:cTn>
                                        <p:tgtEl>
                                          <p:spTgt spid="53"/>
                                        </p:tgtEl>
                                        <p:attrNameLst>
                                          <p:attrName>style.visibility</p:attrName>
                                        </p:attrNameLst>
                                      </p:cBhvr>
                                      <p:to>
                                        <p:strVal val="visible"/>
                                      </p:to>
                                    </p:set>
                                    <p:anim calcmode="lin" valueType="num">
                                      <p:cBhvr additive="base">
                                        <p:cTn id="55" dur="500" fill="hold"/>
                                        <p:tgtEl>
                                          <p:spTgt spid="53"/>
                                        </p:tgtEl>
                                        <p:attrNameLst>
                                          <p:attrName>ppt_x</p:attrName>
                                        </p:attrNameLst>
                                      </p:cBhvr>
                                      <p:tavLst>
                                        <p:tav tm="0">
                                          <p:val>
                                            <p:strVal val="0-#ppt_w/2"/>
                                          </p:val>
                                        </p:tav>
                                        <p:tav tm="100000">
                                          <p:val>
                                            <p:strVal val="#ppt_x"/>
                                          </p:val>
                                        </p:tav>
                                      </p:tavLst>
                                    </p:anim>
                                    <p:anim calcmode="lin" valueType="num">
                                      <p:cBhvr additive="base">
                                        <p:cTn id="56" dur="500" fill="hold"/>
                                        <p:tgtEl>
                                          <p:spTgt spid="53"/>
                                        </p:tgtEl>
                                        <p:attrNameLst>
                                          <p:attrName>ppt_y</p:attrName>
                                        </p:attrNameLst>
                                      </p:cBhvr>
                                      <p:tavLst>
                                        <p:tav tm="0">
                                          <p:val>
                                            <p:strVal val="#ppt_y"/>
                                          </p:val>
                                        </p:tav>
                                        <p:tav tm="100000">
                                          <p:val>
                                            <p:strVal val="#ppt_y"/>
                                          </p:val>
                                        </p:tav>
                                      </p:tavLst>
                                    </p:anim>
                                  </p:childTnLst>
                                </p:cTn>
                              </p:par>
                            </p:childTnLst>
                          </p:cTn>
                        </p:par>
                        <p:par>
                          <p:cTn id="57" fill="hold">
                            <p:stCondLst>
                              <p:cond delay="4500"/>
                            </p:stCondLst>
                            <p:childTnLst>
                              <p:par>
                                <p:cTn id="58" presetID="53" presetClass="entr" presetSubtype="16" fill="hold" nodeType="afterEffect">
                                  <p:stCondLst>
                                    <p:cond delay="0"/>
                                  </p:stCondLst>
                                  <p:childTnLst>
                                    <p:set>
                                      <p:cBhvr>
                                        <p:cTn id="59" dur="1" fill="hold">
                                          <p:stCondLst>
                                            <p:cond delay="0"/>
                                          </p:stCondLst>
                                        </p:cTn>
                                        <p:tgtEl>
                                          <p:spTgt spid="42"/>
                                        </p:tgtEl>
                                        <p:attrNameLst>
                                          <p:attrName>style.visibility</p:attrName>
                                        </p:attrNameLst>
                                      </p:cBhvr>
                                      <p:to>
                                        <p:strVal val="visible"/>
                                      </p:to>
                                    </p:set>
                                    <p:anim calcmode="lin" valueType="num">
                                      <p:cBhvr>
                                        <p:cTn id="60" dur="500" fill="hold"/>
                                        <p:tgtEl>
                                          <p:spTgt spid="42"/>
                                        </p:tgtEl>
                                        <p:attrNameLst>
                                          <p:attrName>ppt_w</p:attrName>
                                        </p:attrNameLst>
                                      </p:cBhvr>
                                      <p:tavLst>
                                        <p:tav tm="0">
                                          <p:val>
                                            <p:fltVal val="0"/>
                                          </p:val>
                                        </p:tav>
                                        <p:tav tm="100000">
                                          <p:val>
                                            <p:strVal val="#ppt_w"/>
                                          </p:val>
                                        </p:tav>
                                      </p:tavLst>
                                    </p:anim>
                                    <p:anim calcmode="lin" valueType="num">
                                      <p:cBhvr>
                                        <p:cTn id="61" dur="500" fill="hold"/>
                                        <p:tgtEl>
                                          <p:spTgt spid="42"/>
                                        </p:tgtEl>
                                        <p:attrNameLst>
                                          <p:attrName>ppt_h</p:attrName>
                                        </p:attrNameLst>
                                      </p:cBhvr>
                                      <p:tavLst>
                                        <p:tav tm="0">
                                          <p:val>
                                            <p:fltVal val="0"/>
                                          </p:val>
                                        </p:tav>
                                        <p:tav tm="100000">
                                          <p:val>
                                            <p:strVal val="#ppt_h"/>
                                          </p:val>
                                        </p:tav>
                                      </p:tavLst>
                                    </p:anim>
                                    <p:animEffect transition="in" filter="fade">
                                      <p:cBhvr>
                                        <p:cTn id="62" dur="500"/>
                                        <p:tgtEl>
                                          <p:spTgt spid="42"/>
                                        </p:tgtEl>
                                      </p:cBhvr>
                                    </p:animEffect>
                                  </p:childTnLst>
                                </p:cTn>
                              </p:par>
                              <p:par>
                                <p:cTn id="63" presetID="2" presetClass="entr" presetSubtype="2" accel="50000" decel="50000" fill="hold" grpId="0" nodeType="withEffect">
                                  <p:stCondLst>
                                    <p:cond delay="0"/>
                                  </p:stCondLst>
                                  <p:childTnLst>
                                    <p:set>
                                      <p:cBhvr>
                                        <p:cTn id="64" dur="1" fill="hold">
                                          <p:stCondLst>
                                            <p:cond delay="0"/>
                                          </p:stCondLst>
                                        </p:cTn>
                                        <p:tgtEl>
                                          <p:spTgt spid="51"/>
                                        </p:tgtEl>
                                        <p:attrNameLst>
                                          <p:attrName>style.visibility</p:attrName>
                                        </p:attrNameLst>
                                      </p:cBhvr>
                                      <p:to>
                                        <p:strVal val="visible"/>
                                      </p:to>
                                    </p:set>
                                    <p:anim calcmode="lin" valueType="num">
                                      <p:cBhvr additive="base">
                                        <p:cTn id="65" dur="500" fill="hold"/>
                                        <p:tgtEl>
                                          <p:spTgt spid="51"/>
                                        </p:tgtEl>
                                        <p:attrNameLst>
                                          <p:attrName>ppt_x</p:attrName>
                                        </p:attrNameLst>
                                      </p:cBhvr>
                                      <p:tavLst>
                                        <p:tav tm="0">
                                          <p:val>
                                            <p:strVal val="1+#ppt_w/2"/>
                                          </p:val>
                                        </p:tav>
                                        <p:tav tm="100000">
                                          <p:val>
                                            <p:strVal val="#ppt_x"/>
                                          </p:val>
                                        </p:tav>
                                      </p:tavLst>
                                    </p:anim>
                                    <p:anim calcmode="lin" valueType="num">
                                      <p:cBhvr additive="base">
                                        <p:cTn id="66" dur="500" fill="hold"/>
                                        <p:tgtEl>
                                          <p:spTgt spid="51"/>
                                        </p:tgtEl>
                                        <p:attrNameLst>
                                          <p:attrName>ppt_y</p:attrName>
                                        </p:attrNameLst>
                                      </p:cBhvr>
                                      <p:tavLst>
                                        <p:tav tm="0">
                                          <p:val>
                                            <p:strVal val="#ppt_y"/>
                                          </p:val>
                                        </p:tav>
                                        <p:tav tm="100000">
                                          <p:val>
                                            <p:strVal val="#ppt_y"/>
                                          </p:val>
                                        </p:tav>
                                      </p:tavLst>
                                    </p:anim>
                                  </p:childTnLst>
                                </p:cTn>
                              </p:par>
                            </p:childTnLst>
                          </p:cTn>
                        </p:par>
                        <p:par>
                          <p:cTn id="67" fill="hold">
                            <p:stCondLst>
                              <p:cond delay="5000"/>
                            </p:stCondLst>
                            <p:childTnLst>
                              <p:par>
                                <p:cTn id="68" presetID="53" presetClass="entr" presetSubtype="16" fill="hold" nodeType="afterEffect">
                                  <p:stCondLst>
                                    <p:cond delay="0"/>
                                  </p:stCondLst>
                                  <p:childTnLst>
                                    <p:set>
                                      <p:cBhvr>
                                        <p:cTn id="69" dur="1" fill="hold">
                                          <p:stCondLst>
                                            <p:cond delay="0"/>
                                          </p:stCondLst>
                                        </p:cTn>
                                        <p:tgtEl>
                                          <p:spTgt spid="45"/>
                                        </p:tgtEl>
                                        <p:attrNameLst>
                                          <p:attrName>style.visibility</p:attrName>
                                        </p:attrNameLst>
                                      </p:cBhvr>
                                      <p:to>
                                        <p:strVal val="visible"/>
                                      </p:to>
                                    </p:set>
                                    <p:anim calcmode="lin" valueType="num">
                                      <p:cBhvr>
                                        <p:cTn id="70" dur="500" fill="hold"/>
                                        <p:tgtEl>
                                          <p:spTgt spid="45"/>
                                        </p:tgtEl>
                                        <p:attrNameLst>
                                          <p:attrName>ppt_w</p:attrName>
                                        </p:attrNameLst>
                                      </p:cBhvr>
                                      <p:tavLst>
                                        <p:tav tm="0">
                                          <p:val>
                                            <p:fltVal val="0"/>
                                          </p:val>
                                        </p:tav>
                                        <p:tav tm="100000">
                                          <p:val>
                                            <p:strVal val="#ppt_w"/>
                                          </p:val>
                                        </p:tav>
                                      </p:tavLst>
                                    </p:anim>
                                    <p:anim calcmode="lin" valueType="num">
                                      <p:cBhvr>
                                        <p:cTn id="71" dur="500" fill="hold"/>
                                        <p:tgtEl>
                                          <p:spTgt spid="45"/>
                                        </p:tgtEl>
                                        <p:attrNameLst>
                                          <p:attrName>ppt_h</p:attrName>
                                        </p:attrNameLst>
                                      </p:cBhvr>
                                      <p:tavLst>
                                        <p:tav tm="0">
                                          <p:val>
                                            <p:fltVal val="0"/>
                                          </p:val>
                                        </p:tav>
                                        <p:tav tm="100000">
                                          <p:val>
                                            <p:strVal val="#ppt_h"/>
                                          </p:val>
                                        </p:tav>
                                      </p:tavLst>
                                    </p:anim>
                                    <p:animEffect transition="in" filter="fade">
                                      <p:cBhvr>
                                        <p:cTn id="72" dur="500"/>
                                        <p:tgtEl>
                                          <p:spTgt spid="45"/>
                                        </p:tgtEl>
                                      </p:cBhvr>
                                    </p:animEffect>
                                  </p:childTnLst>
                                </p:cTn>
                              </p:par>
                              <p:par>
                                <p:cTn id="73" presetID="2" presetClass="entr" presetSubtype="2" accel="50000" decel="50000" fill="hold" grpId="0" nodeType="withEffect">
                                  <p:stCondLst>
                                    <p:cond delay="0"/>
                                  </p:stCondLst>
                                  <p:childTnLst>
                                    <p:set>
                                      <p:cBhvr>
                                        <p:cTn id="74" dur="1" fill="hold">
                                          <p:stCondLst>
                                            <p:cond delay="0"/>
                                          </p:stCondLst>
                                        </p:cTn>
                                        <p:tgtEl>
                                          <p:spTgt spid="35"/>
                                        </p:tgtEl>
                                        <p:attrNameLst>
                                          <p:attrName>style.visibility</p:attrName>
                                        </p:attrNameLst>
                                      </p:cBhvr>
                                      <p:to>
                                        <p:strVal val="visible"/>
                                      </p:to>
                                    </p:set>
                                    <p:anim calcmode="lin" valueType="num">
                                      <p:cBhvr additive="base">
                                        <p:cTn id="75" dur="500" fill="hold"/>
                                        <p:tgtEl>
                                          <p:spTgt spid="35"/>
                                        </p:tgtEl>
                                        <p:attrNameLst>
                                          <p:attrName>ppt_x</p:attrName>
                                        </p:attrNameLst>
                                      </p:cBhvr>
                                      <p:tavLst>
                                        <p:tav tm="0">
                                          <p:val>
                                            <p:strVal val="1+#ppt_w/2"/>
                                          </p:val>
                                        </p:tav>
                                        <p:tav tm="100000">
                                          <p:val>
                                            <p:strVal val="#ppt_x"/>
                                          </p:val>
                                        </p:tav>
                                      </p:tavLst>
                                    </p:anim>
                                    <p:anim calcmode="lin" valueType="num">
                                      <p:cBhvr additive="base">
                                        <p:cTn id="76" dur="500" fill="hold"/>
                                        <p:tgtEl>
                                          <p:spTgt spid="35"/>
                                        </p:tgtEl>
                                        <p:attrNameLst>
                                          <p:attrName>ppt_y</p:attrName>
                                        </p:attrNameLst>
                                      </p:cBhvr>
                                      <p:tavLst>
                                        <p:tav tm="0">
                                          <p:val>
                                            <p:strVal val="#ppt_y"/>
                                          </p:val>
                                        </p:tav>
                                        <p:tav tm="100000">
                                          <p:val>
                                            <p:strVal val="#ppt_y"/>
                                          </p:val>
                                        </p:tav>
                                      </p:tavLst>
                                    </p:anim>
                                  </p:childTnLst>
                                </p:cTn>
                              </p:par>
                            </p:childTnLst>
                          </p:cTn>
                        </p:par>
                        <p:par>
                          <p:cTn id="77" fill="hold">
                            <p:stCondLst>
                              <p:cond delay="5500"/>
                            </p:stCondLst>
                            <p:childTnLst>
                              <p:par>
                                <p:cTn id="78" presetID="53" presetClass="entr" presetSubtype="16" fill="hold" nodeType="afterEffect">
                                  <p:stCondLst>
                                    <p:cond delay="0"/>
                                  </p:stCondLst>
                                  <p:childTnLst>
                                    <p:set>
                                      <p:cBhvr>
                                        <p:cTn id="79" dur="1" fill="hold">
                                          <p:stCondLst>
                                            <p:cond delay="0"/>
                                          </p:stCondLst>
                                        </p:cTn>
                                        <p:tgtEl>
                                          <p:spTgt spid="48"/>
                                        </p:tgtEl>
                                        <p:attrNameLst>
                                          <p:attrName>style.visibility</p:attrName>
                                        </p:attrNameLst>
                                      </p:cBhvr>
                                      <p:to>
                                        <p:strVal val="visible"/>
                                      </p:to>
                                    </p:set>
                                    <p:anim calcmode="lin" valueType="num">
                                      <p:cBhvr>
                                        <p:cTn id="80" dur="500" fill="hold"/>
                                        <p:tgtEl>
                                          <p:spTgt spid="48"/>
                                        </p:tgtEl>
                                        <p:attrNameLst>
                                          <p:attrName>ppt_w</p:attrName>
                                        </p:attrNameLst>
                                      </p:cBhvr>
                                      <p:tavLst>
                                        <p:tav tm="0">
                                          <p:val>
                                            <p:fltVal val="0"/>
                                          </p:val>
                                        </p:tav>
                                        <p:tav tm="100000">
                                          <p:val>
                                            <p:strVal val="#ppt_w"/>
                                          </p:val>
                                        </p:tav>
                                      </p:tavLst>
                                    </p:anim>
                                    <p:anim calcmode="lin" valueType="num">
                                      <p:cBhvr>
                                        <p:cTn id="81" dur="500" fill="hold"/>
                                        <p:tgtEl>
                                          <p:spTgt spid="48"/>
                                        </p:tgtEl>
                                        <p:attrNameLst>
                                          <p:attrName>ppt_h</p:attrName>
                                        </p:attrNameLst>
                                      </p:cBhvr>
                                      <p:tavLst>
                                        <p:tav tm="0">
                                          <p:val>
                                            <p:fltVal val="0"/>
                                          </p:val>
                                        </p:tav>
                                        <p:tav tm="100000">
                                          <p:val>
                                            <p:strVal val="#ppt_h"/>
                                          </p:val>
                                        </p:tav>
                                      </p:tavLst>
                                    </p:anim>
                                    <p:animEffect transition="in" filter="fade">
                                      <p:cBhvr>
                                        <p:cTn id="82" dur="500"/>
                                        <p:tgtEl>
                                          <p:spTgt spid="48"/>
                                        </p:tgtEl>
                                      </p:cBhvr>
                                    </p:animEffect>
                                  </p:childTnLst>
                                </p:cTn>
                              </p:par>
                              <p:par>
                                <p:cTn id="83" presetID="2" presetClass="entr" presetSubtype="2" accel="50000" decel="50000" fill="hold" grpId="0" nodeType="withEffect">
                                  <p:stCondLst>
                                    <p:cond delay="0"/>
                                  </p:stCondLst>
                                  <p:childTnLst>
                                    <p:set>
                                      <p:cBhvr>
                                        <p:cTn id="84" dur="1" fill="hold">
                                          <p:stCondLst>
                                            <p:cond delay="0"/>
                                          </p:stCondLst>
                                        </p:cTn>
                                        <p:tgtEl>
                                          <p:spTgt spid="52"/>
                                        </p:tgtEl>
                                        <p:attrNameLst>
                                          <p:attrName>style.visibility</p:attrName>
                                        </p:attrNameLst>
                                      </p:cBhvr>
                                      <p:to>
                                        <p:strVal val="visible"/>
                                      </p:to>
                                    </p:set>
                                    <p:anim calcmode="lin" valueType="num">
                                      <p:cBhvr additive="base">
                                        <p:cTn id="85" dur="500" fill="hold"/>
                                        <p:tgtEl>
                                          <p:spTgt spid="52"/>
                                        </p:tgtEl>
                                        <p:attrNameLst>
                                          <p:attrName>ppt_x</p:attrName>
                                        </p:attrNameLst>
                                      </p:cBhvr>
                                      <p:tavLst>
                                        <p:tav tm="0">
                                          <p:val>
                                            <p:strVal val="1+#ppt_w/2"/>
                                          </p:val>
                                        </p:tav>
                                        <p:tav tm="100000">
                                          <p:val>
                                            <p:strVal val="#ppt_x"/>
                                          </p:val>
                                        </p:tav>
                                      </p:tavLst>
                                    </p:anim>
                                    <p:anim calcmode="lin" valueType="num">
                                      <p:cBhvr additive="base">
                                        <p:cTn id="86" dur="500" fill="hold"/>
                                        <p:tgtEl>
                                          <p:spTgt spid="5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51" grpId="0"/>
      <p:bldP spid="52" grpId="0"/>
      <p:bldP spid="53" grpId="0"/>
      <p:bldP spid="5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组合 16"/>
          <p:cNvGrpSpPr/>
          <p:nvPr/>
        </p:nvGrpSpPr>
        <p:grpSpPr>
          <a:xfrm>
            <a:off x="530067" y="491923"/>
            <a:ext cx="3811082" cy="635239"/>
            <a:chOff x="-3848339" y="207986"/>
            <a:chExt cx="3781462" cy="630301"/>
          </a:xfrm>
        </p:grpSpPr>
        <p:sp>
          <p:nvSpPr>
            <p:cNvPr id="18" name="Text Box 7"/>
            <p:cNvSpPr txBox="1">
              <a:spLocks noChangeArrowheads="1"/>
            </p:cNvSpPr>
            <p:nvPr/>
          </p:nvSpPr>
          <p:spPr bwMode="auto">
            <a:xfrm>
              <a:off x="-1826418" y="343215"/>
              <a:ext cx="1759541" cy="473706"/>
            </a:xfrm>
            <a:prstGeom prst="rect">
              <a:avLst/>
            </a:prstGeom>
            <a:noFill/>
            <a:ln w="9525">
              <a:noFill/>
              <a:miter lim="800000"/>
            </a:ln>
          </p:spPr>
          <p:txBody>
            <a:bodyPr wrap="none" lIns="46078" tIns="23040" rIns="46078" bIns="23040">
              <a:spAutoFit/>
            </a:bodyPr>
            <a:lstStyle/>
            <a:p>
              <a:pPr defTabSz="1096645"/>
              <a:r>
                <a:rPr lang="en-CA" sz="1400" b="1" spc="604" dirty="0" smtClean="0">
                  <a:solidFill>
                    <a:schemeClr val="bg1">
                      <a:lumMod val="65000"/>
                    </a:schemeClr>
                  </a:solidFill>
                  <a:latin typeface="造字工房悦黑演示版常规体" pitchFamily="50" charset="-122"/>
                  <a:ea typeface="造字工房悦黑演示版常规体" pitchFamily="50" charset="-122"/>
                  <a:cs typeface="Open Sans" panose="020B0606030504020204" pitchFamily="34" charset="0"/>
                </a:rPr>
                <a:t>LIFE WORK </a:t>
              </a:r>
            </a:p>
            <a:p>
              <a:pPr defTabSz="1096645"/>
              <a:r>
                <a:rPr lang="en-CA" sz="1400" b="1" spc="604" dirty="0" smtClean="0">
                  <a:solidFill>
                    <a:schemeClr val="bg1">
                      <a:lumMod val="65000"/>
                    </a:schemeClr>
                  </a:solidFill>
                  <a:latin typeface="造字工房悦黑演示版常规体" pitchFamily="50" charset="-122"/>
                  <a:ea typeface="造字工房悦黑演示版常规体" pitchFamily="50" charset="-122"/>
                  <a:cs typeface="Open Sans" panose="020B0606030504020204" pitchFamily="34" charset="0"/>
                </a:rPr>
                <a:t>AND REST</a:t>
              </a:r>
            </a:p>
          </p:txBody>
        </p:sp>
        <p:sp>
          <p:nvSpPr>
            <p:cNvPr id="19" name="矩形 18"/>
            <p:cNvSpPr/>
            <p:nvPr/>
          </p:nvSpPr>
          <p:spPr>
            <a:xfrm>
              <a:off x="-3848339" y="207986"/>
              <a:ext cx="1977362" cy="630301"/>
            </a:xfrm>
            <a:prstGeom prst="rect">
              <a:avLst/>
            </a:prstGeom>
          </p:spPr>
          <p:txBody>
            <a:bodyPr wrap="none">
              <a:spAutoFit/>
            </a:bodyPr>
            <a:lstStyle/>
            <a:p>
              <a:pPr algn="ctr" defTabSz="1096645"/>
              <a:r>
                <a:rPr lang="zh-CN" altLang="en-US" sz="3530" b="1" dirty="0" smtClean="0">
                  <a:latin typeface="微软雅黑" panose="020B0503020204020204" pitchFamily="34" charset="-122"/>
                  <a:ea typeface="微软雅黑" panose="020B0503020204020204" pitchFamily="34" charset="-122"/>
                  <a:cs typeface="Open Sans" panose="020B0606030504020204" pitchFamily="34" charset="0"/>
                </a:rPr>
                <a:t>生活作息</a:t>
              </a:r>
              <a:endParaRPr lang="en-CA" altLang="zh-CN" sz="3530" b="1" dirty="0">
                <a:latin typeface="微软雅黑" panose="020B0503020204020204" pitchFamily="34" charset="-122"/>
                <a:ea typeface="微软雅黑" panose="020B0503020204020204" pitchFamily="34" charset="-122"/>
                <a:cs typeface="Open Sans" panose="020B0606030504020204" pitchFamily="34" charset="0"/>
              </a:endParaRPr>
            </a:p>
          </p:txBody>
        </p:sp>
      </p:grpSp>
      <p:pic>
        <p:nvPicPr>
          <p:cNvPr id="21" name="图片 20"/>
          <p:cNvPicPr>
            <a:picLocks noChangeAspect="1"/>
          </p:cNvPicPr>
          <p:nvPr/>
        </p:nvPicPr>
        <p:blipFill rotWithShape="1">
          <a:blip r:embed="rId3"/>
          <a:srcRect r="91091" b="69426"/>
          <a:stretch>
            <a:fillRect/>
          </a:stretch>
        </p:blipFill>
        <p:spPr>
          <a:xfrm>
            <a:off x="3401" y="505087"/>
            <a:ext cx="348343" cy="548549"/>
          </a:xfrm>
          <a:prstGeom prst="rect">
            <a:avLst/>
          </a:prstGeom>
          <a:effectLst>
            <a:outerShdw blurRad="50800" dist="38100" dir="2700000" algn="tl" rotWithShape="0">
              <a:prstClr val="black">
                <a:alpha val="40000"/>
              </a:prstClr>
            </a:outerShdw>
          </a:effectLst>
        </p:spPr>
      </p:pic>
      <p:grpSp>
        <p:nvGrpSpPr>
          <p:cNvPr id="6" name="组合 5"/>
          <p:cNvGrpSpPr/>
          <p:nvPr/>
        </p:nvGrpSpPr>
        <p:grpSpPr>
          <a:xfrm>
            <a:off x="1268019" y="2283160"/>
            <a:ext cx="2078567" cy="3523471"/>
            <a:chOff x="1268019" y="2217845"/>
            <a:chExt cx="2078567" cy="3523471"/>
          </a:xfrm>
        </p:grpSpPr>
        <p:grpSp>
          <p:nvGrpSpPr>
            <p:cNvPr id="7" name="组合 6"/>
            <p:cNvGrpSpPr/>
            <p:nvPr/>
          </p:nvGrpSpPr>
          <p:grpSpPr>
            <a:xfrm>
              <a:off x="1268019" y="2217845"/>
              <a:ext cx="2078567" cy="2089149"/>
              <a:chOff x="1112838" y="1998663"/>
              <a:chExt cx="1558925" cy="1566862"/>
            </a:xfrm>
          </p:grpSpPr>
          <p:sp>
            <p:nvSpPr>
              <p:cNvPr id="10" name="Freeform 95"/>
              <p:cNvSpPr/>
              <p:nvPr/>
            </p:nvSpPr>
            <p:spPr bwMode="auto">
              <a:xfrm>
                <a:off x="1112838" y="1998663"/>
                <a:ext cx="1558925" cy="1566862"/>
              </a:xfrm>
              <a:custGeom>
                <a:avLst/>
                <a:gdLst>
                  <a:gd name="T0" fmla="*/ 422 w 499"/>
                  <a:gd name="T1" fmla="*/ 70 h 499"/>
                  <a:gd name="T2" fmla="*/ 340 w 499"/>
                  <a:gd name="T3" fmla="*/ 17 h 499"/>
                  <a:gd name="T4" fmla="*/ 250 w 499"/>
                  <a:gd name="T5" fmla="*/ 0 h 499"/>
                  <a:gd name="T6" fmla="*/ 250 w 499"/>
                  <a:gd name="T7" fmla="*/ 52 h 499"/>
                  <a:gd name="T8" fmla="*/ 321 w 499"/>
                  <a:gd name="T9" fmla="*/ 65 h 499"/>
                  <a:gd name="T10" fmla="*/ 387 w 499"/>
                  <a:gd name="T11" fmla="*/ 107 h 499"/>
                  <a:gd name="T12" fmla="*/ 431 w 499"/>
                  <a:gd name="T13" fmla="*/ 171 h 499"/>
                  <a:gd name="T14" fmla="*/ 447 w 499"/>
                  <a:gd name="T15" fmla="*/ 249 h 499"/>
                  <a:gd name="T16" fmla="*/ 434 w 499"/>
                  <a:gd name="T17" fmla="*/ 322 h 499"/>
                  <a:gd name="T18" fmla="*/ 401 w 499"/>
                  <a:gd name="T19" fmla="*/ 376 h 499"/>
                  <a:gd name="T20" fmla="*/ 347 w 499"/>
                  <a:gd name="T21" fmla="*/ 422 h 499"/>
                  <a:gd name="T22" fmla="*/ 250 w 499"/>
                  <a:gd name="T23" fmla="*/ 447 h 499"/>
                  <a:gd name="T24" fmla="*/ 196 w 499"/>
                  <a:gd name="T25" fmla="*/ 440 h 499"/>
                  <a:gd name="T26" fmla="*/ 140 w 499"/>
                  <a:gd name="T27" fmla="*/ 414 h 499"/>
                  <a:gd name="T28" fmla="*/ 69 w 499"/>
                  <a:gd name="T29" fmla="*/ 330 h 499"/>
                  <a:gd name="T30" fmla="*/ 52 w 499"/>
                  <a:gd name="T31" fmla="*/ 249 h 499"/>
                  <a:gd name="T32" fmla="*/ 65 w 499"/>
                  <a:gd name="T33" fmla="*/ 179 h 499"/>
                  <a:gd name="T34" fmla="*/ 16 w 499"/>
                  <a:gd name="T35" fmla="*/ 161 h 499"/>
                  <a:gd name="T36" fmla="*/ 0 w 499"/>
                  <a:gd name="T37" fmla="*/ 249 h 499"/>
                  <a:gd name="T38" fmla="*/ 22 w 499"/>
                  <a:gd name="T39" fmla="*/ 351 h 499"/>
                  <a:gd name="T40" fmla="*/ 111 w 499"/>
                  <a:gd name="T41" fmla="*/ 457 h 499"/>
                  <a:gd name="T42" fmla="*/ 182 w 499"/>
                  <a:gd name="T43" fmla="*/ 490 h 499"/>
                  <a:gd name="T44" fmla="*/ 250 w 499"/>
                  <a:gd name="T45" fmla="*/ 499 h 499"/>
                  <a:gd name="T46" fmla="*/ 373 w 499"/>
                  <a:gd name="T47" fmla="*/ 466 h 499"/>
                  <a:gd name="T48" fmla="*/ 441 w 499"/>
                  <a:gd name="T49" fmla="*/ 409 h 499"/>
                  <a:gd name="T50" fmla="*/ 482 w 499"/>
                  <a:gd name="T51" fmla="*/ 340 h 499"/>
                  <a:gd name="T52" fmla="*/ 499 w 499"/>
                  <a:gd name="T53" fmla="*/ 249 h 499"/>
                  <a:gd name="T54" fmla="*/ 478 w 499"/>
                  <a:gd name="T55" fmla="*/ 150 h 499"/>
                  <a:gd name="T56" fmla="*/ 422 w 499"/>
                  <a:gd name="T57" fmla="*/ 70 h 4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99" h="499">
                    <a:moveTo>
                      <a:pt x="422" y="70"/>
                    </a:moveTo>
                    <a:cubicBezTo>
                      <a:pt x="399" y="47"/>
                      <a:pt x="371" y="29"/>
                      <a:pt x="340" y="17"/>
                    </a:cubicBezTo>
                    <a:cubicBezTo>
                      <a:pt x="311" y="6"/>
                      <a:pt x="281" y="0"/>
                      <a:pt x="250" y="0"/>
                    </a:cubicBezTo>
                    <a:cubicBezTo>
                      <a:pt x="250" y="52"/>
                      <a:pt x="250" y="52"/>
                      <a:pt x="250" y="52"/>
                    </a:cubicBezTo>
                    <a:cubicBezTo>
                      <a:pt x="274" y="52"/>
                      <a:pt x="299" y="56"/>
                      <a:pt x="321" y="65"/>
                    </a:cubicBezTo>
                    <a:cubicBezTo>
                      <a:pt x="346" y="75"/>
                      <a:pt x="368" y="89"/>
                      <a:pt x="387" y="107"/>
                    </a:cubicBezTo>
                    <a:cubicBezTo>
                      <a:pt x="406" y="125"/>
                      <a:pt x="421" y="147"/>
                      <a:pt x="431" y="171"/>
                    </a:cubicBezTo>
                    <a:cubicBezTo>
                      <a:pt x="442" y="196"/>
                      <a:pt x="447" y="222"/>
                      <a:pt x="447" y="249"/>
                    </a:cubicBezTo>
                    <a:cubicBezTo>
                      <a:pt x="447" y="274"/>
                      <a:pt x="443" y="299"/>
                      <a:pt x="434" y="322"/>
                    </a:cubicBezTo>
                    <a:cubicBezTo>
                      <a:pt x="426" y="341"/>
                      <a:pt x="415" y="360"/>
                      <a:pt x="401" y="376"/>
                    </a:cubicBezTo>
                    <a:cubicBezTo>
                      <a:pt x="386" y="395"/>
                      <a:pt x="368" y="410"/>
                      <a:pt x="347" y="422"/>
                    </a:cubicBezTo>
                    <a:cubicBezTo>
                      <a:pt x="318" y="438"/>
                      <a:pt x="284" y="447"/>
                      <a:pt x="250" y="447"/>
                    </a:cubicBezTo>
                    <a:cubicBezTo>
                      <a:pt x="231" y="447"/>
                      <a:pt x="213" y="445"/>
                      <a:pt x="196" y="440"/>
                    </a:cubicBezTo>
                    <a:cubicBezTo>
                      <a:pt x="176" y="434"/>
                      <a:pt x="157" y="426"/>
                      <a:pt x="140" y="414"/>
                    </a:cubicBezTo>
                    <a:cubicBezTo>
                      <a:pt x="109" y="393"/>
                      <a:pt x="84" y="364"/>
                      <a:pt x="69" y="330"/>
                    </a:cubicBezTo>
                    <a:cubicBezTo>
                      <a:pt x="57" y="305"/>
                      <a:pt x="52" y="277"/>
                      <a:pt x="52" y="249"/>
                    </a:cubicBezTo>
                    <a:cubicBezTo>
                      <a:pt x="52" y="225"/>
                      <a:pt x="56" y="201"/>
                      <a:pt x="65" y="179"/>
                    </a:cubicBezTo>
                    <a:cubicBezTo>
                      <a:pt x="16" y="161"/>
                      <a:pt x="16" y="161"/>
                      <a:pt x="16" y="161"/>
                    </a:cubicBezTo>
                    <a:cubicBezTo>
                      <a:pt x="6" y="189"/>
                      <a:pt x="0" y="219"/>
                      <a:pt x="0" y="249"/>
                    </a:cubicBezTo>
                    <a:cubicBezTo>
                      <a:pt x="0" y="285"/>
                      <a:pt x="7" y="319"/>
                      <a:pt x="22" y="351"/>
                    </a:cubicBezTo>
                    <a:cubicBezTo>
                      <a:pt x="41" y="394"/>
                      <a:pt x="72" y="431"/>
                      <a:pt x="111" y="457"/>
                    </a:cubicBezTo>
                    <a:cubicBezTo>
                      <a:pt x="133" y="472"/>
                      <a:pt x="157" y="483"/>
                      <a:pt x="182" y="490"/>
                    </a:cubicBezTo>
                    <a:cubicBezTo>
                      <a:pt x="204" y="496"/>
                      <a:pt x="227" y="499"/>
                      <a:pt x="250" y="499"/>
                    </a:cubicBezTo>
                    <a:cubicBezTo>
                      <a:pt x="293" y="499"/>
                      <a:pt x="335" y="488"/>
                      <a:pt x="373" y="466"/>
                    </a:cubicBezTo>
                    <a:cubicBezTo>
                      <a:pt x="399" y="452"/>
                      <a:pt x="422" y="432"/>
                      <a:pt x="441" y="409"/>
                    </a:cubicBezTo>
                    <a:cubicBezTo>
                      <a:pt x="458" y="389"/>
                      <a:pt x="472" y="365"/>
                      <a:pt x="482" y="340"/>
                    </a:cubicBezTo>
                    <a:cubicBezTo>
                      <a:pt x="493" y="311"/>
                      <a:pt x="499" y="281"/>
                      <a:pt x="499" y="249"/>
                    </a:cubicBezTo>
                    <a:cubicBezTo>
                      <a:pt x="499" y="215"/>
                      <a:pt x="492" y="181"/>
                      <a:pt x="478" y="150"/>
                    </a:cubicBezTo>
                    <a:cubicBezTo>
                      <a:pt x="465" y="120"/>
                      <a:pt x="446" y="93"/>
                      <a:pt x="422" y="70"/>
                    </a:cubicBezTo>
                    <a:close/>
                  </a:path>
                </a:pathLst>
              </a:custGeom>
              <a:solidFill>
                <a:schemeClr val="tx2"/>
              </a:solidFill>
              <a:ln>
                <a:noFill/>
              </a:ln>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prstClr val="black"/>
                  </a:solidFill>
                </a:endParaRPr>
              </a:p>
            </p:txBody>
          </p:sp>
          <p:sp>
            <p:nvSpPr>
              <p:cNvPr id="11" name="Freeform 108"/>
              <p:cNvSpPr/>
              <p:nvPr/>
            </p:nvSpPr>
            <p:spPr bwMode="auto">
              <a:xfrm>
                <a:off x="2143125" y="3051175"/>
                <a:ext cx="103187" cy="106362"/>
              </a:xfrm>
              <a:custGeom>
                <a:avLst/>
                <a:gdLst>
                  <a:gd name="T0" fmla="*/ 32 w 33"/>
                  <a:gd name="T1" fmla="*/ 26 h 34"/>
                  <a:gd name="T2" fmla="*/ 27 w 33"/>
                  <a:gd name="T3" fmla="*/ 21 h 34"/>
                  <a:gd name="T4" fmla="*/ 24 w 33"/>
                  <a:gd name="T5" fmla="*/ 11 h 34"/>
                  <a:gd name="T6" fmla="*/ 14 w 33"/>
                  <a:gd name="T7" fmla="*/ 9 h 34"/>
                  <a:gd name="T8" fmla="*/ 7 w 33"/>
                  <a:gd name="T9" fmla="*/ 2 h 34"/>
                  <a:gd name="T10" fmla="*/ 1 w 33"/>
                  <a:gd name="T11" fmla="*/ 2 h 34"/>
                  <a:gd name="T12" fmla="*/ 1 w 33"/>
                  <a:gd name="T13" fmla="*/ 8 h 34"/>
                  <a:gd name="T14" fmla="*/ 8 w 33"/>
                  <a:gd name="T15" fmla="*/ 15 h 34"/>
                  <a:gd name="T16" fmla="*/ 11 w 33"/>
                  <a:gd name="T17" fmla="*/ 25 h 34"/>
                  <a:gd name="T18" fmla="*/ 21 w 33"/>
                  <a:gd name="T19" fmla="*/ 27 h 34"/>
                  <a:gd name="T20" fmla="*/ 26 w 33"/>
                  <a:gd name="T21" fmla="*/ 32 h 34"/>
                  <a:gd name="T22" fmla="*/ 32 w 33"/>
                  <a:gd name="T23" fmla="*/ 32 h 34"/>
                  <a:gd name="T24" fmla="*/ 32 w 33"/>
                  <a:gd name="T25" fmla="*/ 26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3" h="34">
                    <a:moveTo>
                      <a:pt x="32" y="26"/>
                    </a:moveTo>
                    <a:cubicBezTo>
                      <a:pt x="27" y="21"/>
                      <a:pt x="27" y="21"/>
                      <a:pt x="27" y="21"/>
                    </a:cubicBezTo>
                    <a:cubicBezTo>
                      <a:pt x="28" y="18"/>
                      <a:pt x="27" y="14"/>
                      <a:pt x="24" y="11"/>
                    </a:cubicBezTo>
                    <a:cubicBezTo>
                      <a:pt x="22" y="9"/>
                      <a:pt x="18" y="8"/>
                      <a:pt x="14" y="9"/>
                    </a:cubicBezTo>
                    <a:cubicBezTo>
                      <a:pt x="7" y="2"/>
                      <a:pt x="7" y="2"/>
                      <a:pt x="7" y="2"/>
                    </a:cubicBezTo>
                    <a:cubicBezTo>
                      <a:pt x="6" y="0"/>
                      <a:pt x="3" y="0"/>
                      <a:pt x="1" y="2"/>
                    </a:cubicBezTo>
                    <a:cubicBezTo>
                      <a:pt x="0" y="4"/>
                      <a:pt x="0" y="6"/>
                      <a:pt x="1" y="8"/>
                    </a:cubicBezTo>
                    <a:cubicBezTo>
                      <a:pt x="8" y="15"/>
                      <a:pt x="8" y="15"/>
                      <a:pt x="8" y="15"/>
                    </a:cubicBezTo>
                    <a:cubicBezTo>
                      <a:pt x="7" y="19"/>
                      <a:pt x="8" y="23"/>
                      <a:pt x="11" y="25"/>
                    </a:cubicBezTo>
                    <a:cubicBezTo>
                      <a:pt x="13" y="28"/>
                      <a:pt x="17" y="29"/>
                      <a:pt x="21" y="27"/>
                    </a:cubicBezTo>
                    <a:cubicBezTo>
                      <a:pt x="26" y="32"/>
                      <a:pt x="26" y="32"/>
                      <a:pt x="26" y="32"/>
                    </a:cubicBezTo>
                    <a:cubicBezTo>
                      <a:pt x="27" y="34"/>
                      <a:pt x="30" y="34"/>
                      <a:pt x="32" y="32"/>
                    </a:cubicBezTo>
                    <a:cubicBezTo>
                      <a:pt x="33" y="31"/>
                      <a:pt x="33" y="28"/>
                      <a:pt x="32" y="26"/>
                    </a:cubicBezTo>
                    <a:close/>
                  </a:path>
                </a:pathLst>
              </a:custGeom>
              <a:solidFill>
                <a:srgbClr val="26272C"/>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prstClr val="black"/>
                  </a:solidFill>
                </a:endParaRPr>
              </a:p>
            </p:txBody>
          </p:sp>
          <p:sp>
            <p:nvSpPr>
              <p:cNvPr id="12" name="Freeform 109"/>
              <p:cNvSpPr/>
              <p:nvPr/>
            </p:nvSpPr>
            <p:spPr bwMode="auto">
              <a:xfrm>
                <a:off x="1500188" y="2406650"/>
                <a:ext cx="106362" cy="106362"/>
              </a:xfrm>
              <a:custGeom>
                <a:avLst/>
                <a:gdLst>
                  <a:gd name="T0" fmla="*/ 32 w 34"/>
                  <a:gd name="T1" fmla="*/ 26 h 34"/>
                  <a:gd name="T2" fmla="*/ 25 w 34"/>
                  <a:gd name="T3" fmla="*/ 19 h 34"/>
                  <a:gd name="T4" fmla="*/ 23 w 34"/>
                  <a:gd name="T5" fmla="*/ 9 h 34"/>
                  <a:gd name="T6" fmla="*/ 13 w 34"/>
                  <a:gd name="T7" fmla="*/ 6 h 34"/>
                  <a:gd name="T8" fmla="*/ 8 w 34"/>
                  <a:gd name="T9" fmla="*/ 1 h 34"/>
                  <a:gd name="T10" fmla="*/ 2 w 34"/>
                  <a:gd name="T11" fmla="*/ 1 h 34"/>
                  <a:gd name="T12" fmla="*/ 2 w 34"/>
                  <a:gd name="T13" fmla="*/ 8 h 34"/>
                  <a:gd name="T14" fmla="*/ 7 w 34"/>
                  <a:gd name="T15" fmla="*/ 12 h 34"/>
                  <a:gd name="T16" fmla="*/ 9 w 34"/>
                  <a:gd name="T17" fmla="*/ 22 h 34"/>
                  <a:gd name="T18" fmla="*/ 19 w 34"/>
                  <a:gd name="T19" fmla="*/ 25 h 34"/>
                  <a:gd name="T20" fmla="*/ 26 w 34"/>
                  <a:gd name="T21" fmla="*/ 32 h 34"/>
                  <a:gd name="T22" fmla="*/ 32 w 34"/>
                  <a:gd name="T23" fmla="*/ 32 h 34"/>
                  <a:gd name="T24" fmla="*/ 32 w 34"/>
                  <a:gd name="T25" fmla="*/ 26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4" h="34">
                    <a:moveTo>
                      <a:pt x="32" y="26"/>
                    </a:moveTo>
                    <a:cubicBezTo>
                      <a:pt x="25" y="19"/>
                      <a:pt x="25" y="19"/>
                      <a:pt x="25" y="19"/>
                    </a:cubicBezTo>
                    <a:cubicBezTo>
                      <a:pt x="26" y="15"/>
                      <a:pt x="25" y="11"/>
                      <a:pt x="23" y="9"/>
                    </a:cubicBezTo>
                    <a:cubicBezTo>
                      <a:pt x="20" y="6"/>
                      <a:pt x="16" y="5"/>
                      <a:pt x="13" y="6"/>
                    </a:cubicBezTo>
                    <a:cubicBezTo>
                      <a:pt x="8" y="1"/>
                      <a:pt x="8" y="1"/>
                      <a:pt x="8" y="1"/>
                    </a:cubicBezTo>
                    <a:cubicBezTo>
                      <a:pt x="6" y="0"/>
                      <a:pt x="3" y="0"/>
                      <a:pt x="2" y="1"/>
                    </a:cubicBezTo>
                    <a:cubicBezTo>
                      <a:pt x="0" y="3"/>
                      <a:pt x="0" y="6"/>
                      <a:pt x="2" y="8"/>
                    </a:cubicBezTo>
                    <a:cubicBezTo>
                      <a:pt x="7" y="12"/>
                      <a:pt x="7" y="12"/>
                      <a:pt x="7" y="12"/>
                    </a:cubicBezTo>
                    <a:cubicBezTo>
                      <a:pt x="6" y="16"/>
                      <a:pt x="6" y="20"/>
                      <a:pt x="9" y="22"/>
                    </a:cubicBezTo>
                    <a:cubicBezTo>
                      <a:pt x="12" y="25"/>
                      <a:pt x="15" y="26"/>
                      <a:pt x="19" y="25"/>
                    </a:cubicBezTo>
                    <a:cubicBezTo>
                      <a:pt x="26" y="32"/>
                      <a:pt x="26" y="32"/>
                      <a:pt x="26" y="32"/>
                    </a:cubicBezTo>
                    <a:cubicBezTo>
                      <a:pt x="28" y="34"/>
                      <a:pt x="30" y="34"/>
                      <a:pt x="32" y="32"/>
                    </a:cubicBezTo>
                    <a:cubicBezTo>
                      <a:pt x="34" y="30"/>
                      <a:pt x="34" y="27"/>
                      <a:pt x="32" y="26"/>
                    </a:cubicBezTo>
                    <a:close/>
                  </a:path>
                </a:pathLst>
              </a:custGeom>
              <a:solidFill>
                <a:srgbClr val="26272C"/>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prstClr val="black"/>
                  </a:solidFill>
                </a:endParaRPr>
              </a:p>
            </p:txBody>
          </p:sp>
          <p:sp>
            <p:nvSpPr>
              <p:cNvPr id="13" name="Freeform 110"/>
              <p:cNvSpPr/>
              <p:nvPr/>
            </p:nvSpPr>
            <p:spPr bwMode="auto">
              <a:xfrm>
                <a:off x="2259013" y="2752725"/>
                <a:ext cx="138112" cy="58737"/>
              </a:xfrm>
              <a:custGeom>
                <a:avLst/>
                <a:gdLst>
                  <a:gd name="T0" fmla="*/ 39 w 44"/>
                  <a:gd name="T1" fmla="*/ 5 h 19"/>
                  <a:gd name="T2" fmla="*/ 32 w 44"/>
                  <a:gd name="T3" fmla="*/ 5 h 19"/>
                  <a:gd name="T4" fmla="*/ 24 w 44"/>
                  <a:gd name="T5" fmla="*/ 0 h 19"/>
                  <a:gd name="T6" fmla="*/ 15 w 44"/>
                  <a:gd name="T7" fmla="*/ 5 h 19"/>
                  <a:gd name="T8" fmla="*/ 5 w 44"/>
                  <a:gd name="T9" fmla="*/ 5 h 19"/>
                  <a:gd name="T10" fmla="*/ 0 w 44"/>
                  <a:gd name="T11" fmla="*/ 9 h 19"/>
                  <a:gd name="T12" fmla="*/ 5 w 44"/>
                  <a:gd name="T13" fmla="*/ 14 h 19"/>
                  <a:gd name="T14" fmla="*/ 15 w 44"/>
                  <a:gd name="T15" fmla="*/ 14 h 19"/>
                  <a:gd name="T16" fmla="*/ 24 w 44"/>
                  <a:gd name="T17" fmla="*/ 19 h 19"/>
                  <a:gd name="T18" fmla="*/ 32 w 44"/>
                  <a:gd name="T19" fmla="*/ 14 h 19"/>
                  <a:gd name="T20" fmla="*/ 39 w 44"/>
                  <a:gd name="T21" fmla="*/ 14 h 19"/>
                  <a:gd name="T22" fmla="*/ 44 w 44"/>
                  <a:gd name="T23" fmla="*/ 9 h 19"/>
                  <a:gd name="T24" fmla="*/ 39 w 44"/>
                  <a:gd name="T25" fmla="*/ 5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 h="19">
                    <a:moveTo>
                      <a:pt x="39" y="5"/>
                    </a:moveTo>
                    <a:cubicBezTo>
                      <a:pt x="32" y="5"/>
                      <a:pt x="32" y="5"/>
                      <a:pt x="32" y="5"/>
                    </a:cubicBezTo>
                    <a:cubicBezTo>
                      <a:pt x="31" y="2"/>
                      <a:pt x="27" y="0"/>
                      <a:pt x="24" y="0"/>
                    </a:cubicBezTo>
                    <a:cubicBezTo>
                      <a:pt x="20" y="0"/>
                      <a:pt x="16" y="2"/>
                      <a:pt x="15" y="5"/>
                    </a:cubicBezTo>
                    <a:cubicBezTo>
                      <a:pt x="5" y="5"/>
                      <a:pt x="5" y="5"/>
                      <a:pt x="5" y="5"/>
                    </a:cubicBezTo>
                    <a:cubicBezTo>
                      <a:pt x="2" y="5"/>
                      <a:pt x="0" y="7"/>
                      <a:pt x="0" y="9"/>
                    </a:cubicBezTo>
                    <a:cubicBezTo>
                      <a:pt x="0" y="12"/>
                      <a:pt x="2" y="14"/>
                      <a:pt x="5" y="14"/>
                    </a:cubicBezTo>
                    <a:cubicBezTo>
                      <a:pt x="15" y="14"/>
                      <a:pt x="15" y="14"/>
                      <a:pt x="15" y="14"/>
                    </a:cubicBezTo>
                    <a:cubicBezTo>
                      <a:pt x="17" y="17"/>
                      <a:pt x="20" y="19"/>
                      <a:pt x="24" y="19"/>
                    </a:cubicBezTo>
                    <a:cubicBezTo>
                      <a:pt x="27" y="19"/>
                      <a:pt x="31" y="17"/>
                      <a:pt x="32" y="14"/>
                    </a:cubicBezTo>
                    <a:cubicBezTo>
                      <a:pt x="39" y="14"/>
                      <a:pt x="39" y="14"/>
                      <a:pt x="39" y="14"/>
                    </a:cubicBezTo>
                    <a:cubicBezTo>
                      <a:pt x="42" y="14"/>
                      <a:pt x="44" y="12"/>
                      <a:pt x="44" y="9"/>
                    </a:cubicBezTo>
                    <a:cubicBezTo>
                      <a:pt x="44" y="7"/>
                      <a:pt x="42" y="5"/>
                      <a:pt x="39" y="5"/>
                    </a:cubicBezTo>
                    <a:close/>
                  </a:path>
                </a:pathLst>
              </a:custGeom>
              <a:solidFill>
                <a:srgbClr val="26272C"/>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prstClr val="black"/>
                  </a:solidFill>
                </a:endParaRPr>
              </a:p>
            </p:txBody>
          </p:sp>
          <p:sp>
            <p:nvSpPr>
              <p:cNvPr id="14" name="Freeform 111"/>
              <p:cNvSpPr/>
              <p:nvPr/>
            </p:nvSpPr>
            <p:spPr bwMode="auto">
              <a:xfrm>
                <a:off x="1354138" y="2752725"/>
                <a:ext cx="133350" cy="58737"/>
              </a:xfrm>
              <a:custGeom>
                <a:avLst/>
                <a:gdLst>
                  <a:gd name="T0" fmla="*/ 38 w 43"/>
                  <a:gd name="T1" fmla="*/ 5 h 19"/>
                  <a:gd name="T2" fmla="*/ 28 w 43"/>
                  <a:gd name="T3" fmla="*/ 5 h 19"/>
                  <a:gd name="T4" fmla="*/ 20 w 43"/>
                  <a:gd name="T5" fmla="*/ 0 h 19"/>
                  <a:gd name="T6" fmla="*/ 11 w 43"/>
                  <a:gd name="T7" fmla="*/ 5 h 19"/>
                  <a:gd name="T8" fmla="*/ 4 w 43"/>
                  <a:gd name="T9" fmla="*/ 5 h 19"/>
                  <a:gd name="T10" fmla="*/ 0 w 43"/>
                  <a:gd name="T11" fmla="*/ 9 h 19"/>
                  <a:gd name="T12" fmla="*/ 4 w 43"/>
                  <a:gd name="T13" fmla="*/ 14 h 19"/>
                  <a:gd name="T14" fmla="*/ 11 w 43"/>
                  <a:gd name="T15" fmla="*/ 14 h 19"/>
                  <a:gd name="T16" fmla="*/ 20 w 43"/>
                  <a:gd name="T17" fmla="*/ 19 h 19"/>
                  <a:gd name="T18" fmla="*/ 28 w 43"/>
                  <a:gd name="T19" fmla="*/ 14 h 19"/>
                  <a:gd name="T20" fmla="*/ 38 w 43"/>
                  <a:gd name="T21" fmla="*/ 14 h 19"/>
                  <a:gd name="T22" fmla="*/ 43 w 43"/>
                  <a:gd name="T23" fmla="*/ 9 h 19"/>
                  <a:gd name="T24" fmla="*/ 38 w 43"/>
                  <a:gd name="T25" fmla="*/ 5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3" h="19">
                    <a:moveTo>
                      <a:pt x="38" y="5"/>
                    </a:moveTo>
                    <a:cubicBezTo>
                      <a:pt x="28" y="5"/>
                      <a:pt x="28" y="5"/>
                      <a:pt x="28" y="5"/>
                    </a:cubicBezTo>
                    <a:cubicBezTo>
                      <a:pt x="27" y="2"/>
                      <a:pt x="24" y="0"/>
                      <a:pt x="20" y="0"/>
                    </a:cubicBezTo>
                    <a:cubicBezTo>
                      <a:pt x="16" y="0"/>
                      <a:pt x="13" y="2"/>
                      <a:pt x="11" y="5"/>
                    </a:cubicBezTo>
                    <a:cubicBezTo>
                      <a:pt x="4" y="5"/>
                      <a:pt x="4" y="5"/>
                      <a:pt x="4" y="5"/>
                    </a:cubicBezTo>
                    <a:cubicBezTo>
                      <a:pt x="2" y="5"/>
                      <a:pt x="0" y="7"/>
                      <a:pt x="0" y="9"/>
                    </a:cubicBezTo>
                    <a:cubicBezTo>
                      <a:pt x="0" y="12"/>
                      <a:pt x="2" y="14"/>
                      <a:pt x="4" y="14"/>
                    </a:cubicBezTo>
                    <a:cubicBezTo>
                      <a:pt x="11" y="14"/>
                      <a:pt x="11" y="14"/>
                      <a:pt x="11" y="14"/>
                    </a:cubicBezTo>
                    <a:cubicBezTo>
                      <a:pt x="13" y="17"/>
                      <a:pt x="16" y="19"/>
                      <a:pt x="20" y="19"/>
                    </a:cubicBezTo>
                    <a:cubicBezTo>
                      <a:pt x="24" y="19"/>
                      <a:pt x="27" y="17"/>
                      <a:pt x="28" y="14"/>
                    </a:cubicBezTo>
                    <a:cubicBezTo>
                      <a:pt x="38" y="14"/>
                      <a:pt x="38" y="14"/>
                      <a:pt x="38" y="14"/>
                    </a:cubicBezTo>
                    <a:cubicBezTo>
                      <a:pt x="41" y="14"/>
                      <a:pt x="43" y="12"/>
                      <a:pt x="43" y="9"/>
                    </a:cubicBezTo>
                    <a:cubicBezTo>
                      <a:pt x="43" y="7"/>
                      <a:pt x="41" y="5"/>
                      <a:pt x="38" y="5"/>
                    </a:cubicBezTo>
                    <a:close/>
                  </a:path>
                </a:pathLst>
              </a:custGeom>
              <a:solidFill>
                <a:srgbClr val="26272C"/>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prstClr val="black"/>
                  </a:solidFill>
                </a:endParaRPr>
              </a:p>
            </p:txBody>
          </p:sp>
          <p:sp>
            <p:nvSpPr>
              <p:cNvPr id="15" name="Freeform 112"/>
              <p:cNvSpPr/>
              <p:nvPr/>
            </p:nvSpPr>
            <p:spPr bwMode="auto">
              <a:xfrm>
                <a:off x="2143125" y="2406650"/>
                <a:ext cx="103187" cy="106362"/>
              </a:xfrm>
              <a:custGeom>
                <a:avLst/>
                <a:gdLst>
                  <a:gd name="T0" fmla="*/ 32 w 33"/>
                  <a:gd name="T1" fmla="*/ 1 h 34"/>
                  <a:gd name="T2" fmla="*/ 26 w 33"/>
                  <a:gd name="T3" fmla="*/ 1 h 34"/>
                  <a:gd name="T4" fmla="*/ 21 w 33"/>
                  <a:gd name="T5" fmla="*/ 6 h 34"/>
                  <a:gd name="T6" fmla="*/ 11 w 33"/>
                  <a:gd name="T7" fmla="*/ 9 h 34"/>
                  <a:gd name="T8" fmla="*/ 8 w 33"/>
                  <a:gd name="T9" fmla="*/ 19 h 34"/>
                  <a:gd name="T10" fmla="*/ 1 w 33"/>
                  <a:gd name="T11" fmla="*/ 26 h 34"/>
                  <a:gd name="T12" fmla="*/ 1 w 33"/>
                  <a:gd name="T13" fmla="*/ 32 h 34"/>
                  <a:gd name="T14" fmla="*/ 7 w 33"/>
                  <a:gd name="T15" fmla="*/ 32 h 34"/>
                  <a:gd name="T16" fmla="*/ 14 w 33"/>
                  <a:gd name="T17" fmla="*/ 25 h 34"/>
                  <a:gd name="T18" fmla="*/ 24 w 33"/>
                  <a:gd name="T19" fmla="*/ 22 h 34"/>
                  <a:gd name="T20" fmla="*/ 27 w 33"/>
                  <a:gd name="T21" fmla="*/ 13 h 34"/>
                  <a:gd name="T22" fmla="*/ 32 w 33"/>
                  <a:gd name="T23" fmla="*/ 8 h 34"/>
                  <a:gd name="T24" fmla="*/ 32 w 33"/>
                  <a:gd name="T25" fmla="*/ 1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3" h="34">
                    <a:moveTo>
                      <a:pt x="32" y="1"/>
                    </a:moveTo>
                    <a:cubicBezTo>
                      <a:pt x="30" y="0"/>
                      <a:pt x="27" y="0"/>
                      <a:pt x="26" y="1"/>
                    </a:cubicBezTo>
                    <a:cubicBezTo>
                      <a:pt x="21" y="6"/>
                      <a:pt x="21" y="6"/>
                      <a:pt x="21" y="6"/>
                    </a:cubicBezTo>
                    <a:cubicBezTo>
                      <a:pt x="17" y="5"/>
                      <a:pt x="13" y="6"/>
                      <a:pt x="11" y="9"/>
                    </a:cubicBezTo>
                    <a:cubicBezTo>
                      <a:pt x="8" y="11"/>
                      <a:pt x="7" y="15"/>
                      <a:pt x="8" y="19"/>
                    </a:cubicBezTo>
                    <a:cubicBezTo>
                      <a:pt x="1" y="26"/>
                      <a:pt x="1" y="26"/>
                      <a:pt x="1" y="26"/>
                    </a:cubicBezTo>
                    <a:cubicBezTo>
                      <a:pt x="0" y="27"/>
                      <a:pt x="0" y="30"/>
                      <a:pt x="1" y="32"/>
                    </a:cubicBezTo>
                    <a:cubicBezTo>
                      <a:pt x="3" y="34"/>
                      <a:pt x="6" y="34"/>
                      <a:pt x="7" y="32"/>
                    </a:cubicBezTo>
                    <a:cubicBezTo>
                      <a:pt x="14" y="25"/>
                      <a:pt x="14" y="25"/>
                      <a:pt x="14" y="25"/>
                    </a:cubicBezTo>
                    <a:cubicBezTo>
                      <a:pt x="18" y="26"/>
                      <a:pt x="22" y="25"/>
                      <a:pt x="24" y="22"/>
                    </a:cubicBezTo>
                    <a:cubicBezTo>
                      <a:pt x="27" y="20"/>
                      <a:pt x="28" y="16"/>
                      <a:pt x="27" y="13"/>
                    </a:cubicBezTo>
                    <a:cubicBezTo>
                      <a:pt x="32" y="8"/>
                      <a:pt x="32" y="8"/>
                      <a:pt x="32" y="8"/>
                    </a:cubicBezTo>
                    <a:cubicBezTo>
                      <a:pt x="33" y="6"/>
                      <a:pt x="33" y="3"/>
                      <a:pt x="32" y="1"/>
                    </a:cubicBezTo>
                    <a:close/>
                  </a:path>
                </a:pathLst>
              </a:custGeom>
              <a:solidFill>
                <a:srgbClr val="26272C"/>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prstClr val="black"/>
                  </a:solidFill>
                </a:endParaRPr>
              </a:p>
            </p:txBody>
          </p:sp>
          <p:sp>
            <p:nvSpPr>
              <p:cNvPr id="16" name="Freeform 113"/>
              <p:cNvSpPr/>
              <p:nvPr/>
            </p:nvSpPr>
            <p:spPr bwMode="auto">
              <a:xfrm>
                <a:off x="1500188" y="3051175"/>
                <a:ext cx="106362" cy="106362"/>
              </a:xfrm>
              <a:custGeom>
                <a:avLst/>
                <a:gdLst>
                  <a:gd name="T0" fmla="*/ 32 w 34"/>
                  <a:gd name="T1" fmla="*/ 2 h 34"/>
                  <a:gd name="T2" fmla="*/ 26 w 34"/>
                  <a:gd name="T3" fmla="*/ 2 h 34"/>
                  <a:gd name="T4" fmla="*/ 19 w 34"/>
                  <a:gd name="T5" fmla="*/ 9 h 34"/>
                  <a:gd name="T6" fmla="*/ 9 w 34"/>
                  <a:gd name="T7" fmla="*/ 11 h 34"/>
                  <a:gd name="T8" fmla="*/ 7 w 34"/>
                  <a:gd name="T9" fmla="*/ 21 h 34"/>
                  <a:gd name="T10" fmla="*/ 2 w 34"/>
                  <a:gd name="T11" fmla="*/ 26 h 34"/>
                  <a:gd name="T12" fmla="*/ 2 w 34"/>
                  <a:gd name="T13" fmla="*/ 32 h 34"/>
                  <a:gd name="T14" fmla="*/ 8 w 34"/>
                  <a:gd name="T15" fmla="*/ 32 h 34"/>
                  <a:gd name="T16" fmla="*/ 13 w 34"/>
                  <a:gd name="T17" fmla="*/ 27 h 34"/>
                  <a:gd name="T18" fmla="*/ 23 w 34"/>
                  <a:gd name="T19" fmla="*/ 25 h 34"/>
                  <a:gd name="T20" fmla="*/ 25 w 34"/>
                  <a:gd name="T21" fmla="*/ 15 h 34"/>
                  <a:gd name="T22" fmla="*/ 32 w 34"/>
                  <a:gd name="T23" fmla="*/ 8 h 34"/>
                  <a:gd name="T24" fmla="*/ 32 w 34"/>
                  <a:gd name="T25" fmla="*/ 2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4" h="34">
                    <a:moveTo>
                      <a:pt x="32" y="2"/>
                    </a:moveTo>
                    <a:cubicBezTo>
                      <a:pt x="30" y="0"/>
                      <a:pt x="28" y="0"/>
                      <a:pt x="26" y="2"/>
                    </a:cubicBezTo>
                    <a:cubicBezTo>
                      <a:pt x="19" y="9"/>
                      <a:pt x="19" y="9"/>
                      <a:pt x="19" y="9"/>
                    </a:cubicBezTo>
                    <a:cubicBezTo>
                      <a:pt x="15" y="8"/>
                      <a:pt x="12" y="9"/>
                      <a:pt x="9" y="11"/>
                    </a:cubicBezTo>
                    <a:cubicBezTo>
                      <a:pt x="6" y="14"/>
                      <a:pt x="6" y="18"/>
                      <a:pt x="7" y="21"/>
                    </a:cubicBezTo>
                    <a:cubicBezTo>
                      <a:pt x="2" y="26"/>
                      <a:pt x="2" y="26"/>
                      <a:pt x="2" y="26"/>
                    </a:cubicBezTo>
                    <a:cubicBezTo>
                      <a:pt x="0" y="28"/>
                      <a:pt x="0" y="31"/>
                      <a:pt x="2" y="32"/>
                    </a:cubicBezTo>
                    <a:cubicBezTo>
                      <a:pt x="3" y="34"/>
                      <a:pt x="6" y="34"/>
                      <a:pt x="8" y="32"/>
                    </a:cubicBezTo>
                    <a:cubicBezTo>
                      <a:pt x="13" y="27"/>
                      <a:pt x="13" y="27"/>
                      <a:pt x="13" y="27"/>
                    </a:cubicBezTo>
                    <a:cubicBezTo>
                      <a:pt x="16" y="29"/>
                      <a:pt x="20" y="28"/>
                      <a:pt x="23" y="25"/>
                    </a:cubicBezTo>
                    <a:cubicBezTo>
                      <a:pt x="25" y="23"/>
                      <a:pt x="26" y="19"/>
                      <a:pt x="25" y="15"/>
                    </a:cubicBezTo>
                    <a:cubicBezTo>
                      <a:pt x="32" y="8"/>
                      <a:pt x="32" y="8"/>
                      <a:pt x="32" y="8"/>
                    </a:cubicBezTo>
                    <a:cubicBezTo>
                      <a:pt x="34" y="6"/>
                      <a:pt x="34" y="4"/>
                      <a:pt x="32" y="2"/>
                    </a:cubicBezTo>
                    <a:close/>
                  </a:path>
                </a:pathLst>
              </a:custGeom>
              <a:solidFill>
                <a:srgbClr val="26272C"/>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prstClr val="black"/>
                  </a:solidFill>
                </a:endParaRPr>
              </a:p>
            </p:txBody>
          </p:sp>
          <p:sp>
            <p:nvSpPr>
              <p:cNvPr id="20" name="Freeform 114"/>
              <p:cNvSpPr/>
              <p:nvPr/>
            </p:nvSpPr>
            <p:spPr bwMode="auto">
              <a:xfrm>
                <a:off x="1844675" y="2259013"/>
                <a:ext cx="58737" cy="134937"/>
              </a:xfrm>
              <a:custGeom>
                <a:avLst/>
                <a:gdLst>
                  <a:gd name="T0" fmla="*/ 14 w 19"/>
                  <a:gd name="T1" fmla="*/ 11 h 43"/>
                  <a:gd name="T2" fmla="*/ 14 w 19"/>
                  <a:gd name="T3" fmla="*/ 4 h 43"/>
                  <a:gd name="T4" fmla="*/ 10 w 19"/>
                  <a:gd name="T5" fmla="*/ 0 h 43"/>
                  <a:gd name="T6" fmla="*/ 5 w 19"/>
                  <a:gd name="T7" fmla="*/ 4 h 43"/>
                  <a:gd name="T8" fmla="*/ 5 w 19"/>
                  <a:gd name="T9" fmla="*/ 11 h 43"/>
                  <a:gd name="T10" fmla="*/ 0 w 19"/>
                  <a:gd name="T11" fmla="*/ 20 h 43"/>
                  <a:gd name="T12" fmla="*/ 5 w 19"/>
                  <a:gd name="T13" fmla="*/ 28 h 43"/>
                  <a:gd name="T14" fmla="*/ 5 w 19"/>
                  <a:gd name="T15" fmla="*/ 38 h 43"/>
                  <a:gd name="T16" fmla="*/ 10 w 19"/>
                  <a:gd name="T17" fmla="*/ 43 h 43"/>
                  <a:gd name="T18" fmla="*/ 14 w 19"/>
                  <a:gd name="T19" fmla="*/ 38 h 43"/>
                  <a:gd name="T20" fmla="*/ 14 w 19"/>
                  <a:gd name="T21" fmla="*/ 28 h 43"/>
                  <a:gd name="T22" fmla="*/ 19 w 19"/>
                  <a:gd name="T23" fmla="*/ 20 h 43"/>
                  <a:gd name="T24" fmla="*/ 14 w 19"/>
                  <a:gd name="T25" fmla="*/ 11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 h="43">
                    <a:moveTo>
                      <a:pt x="14" y="11"/>
                    </a:moveTo>
                    <a:cubicBezTo>
                      <a:pt x="14" y="4"/>
                      <a:pt x="14" y="4"/>
                      <a:pt x="14" y="4"/>
                    </a:cubicBezTo>
                    <a:cubicBezTo>
                      <a:pt x="14" y="1"/>
                      <a:pt x="12" y="0"/>
                      <a:pt x="10" y="0"/>
                    </a:cubicBezTo>
                    <a:cubicBezTo>
                      <a:pt x="7" y="0"/>
                      <a:pt x="5" y="1"/>
                      <a:pt x="5" y="4"/>
                    </a:cubicBezTo>
                    <a:cubicBezTo>
                      <a:pt x="5" y="11"/>
                      <a:pt x="5" y="11"/>
                      <a:pt x="5" y="11"/>
                    </a:cubicBezTo>
                    <a:cubicBezTo>
                      <a:pt x="2" y="13"/>
                      <a:pt x="0" y="16"/>
                      <a:pt x="0" y="20"/>
                    </a:cubicBezTo>
                    <a:cubicBezTo>
                      <a:pt x="0" y="23"/>
                      <a:pt x="2" y="27"/>
                      <a:pt x="5" y="28"/>
                    </a:cubicBezTo>
                    <a:cubicBezTo>
                      <a:pt x="5" y="38"/>
                      <a:pt x="5" y="38"/>
                      <a:pt x="5" y="38"/>
                    </a:cubicBezTo>
                    <a:cubicBezTo>
                      <a:pt x="5" y="41"/>
                      <a:pt x="7" y="43"/>
                      <a:pt x="10" y="43"/>
                    </a:cubicBezTo>
                    <a:cubicBezTo>
                      <a:pt x="12" y="43"/>
                      <a:pt x="14" y="41"/>
                      <a:pt x="14" y="38"/>
                    </a:cubicBezTo>
                    <a:cubicBezTo>
                      <a:pt x="14" y="28"/>
                      <a:pt x="14" y="28"/>
                      <a:pt x="14" y="28"/>
                    </a:cubicBezTo>
                    <a:cubicBezTo>
                      <a:pt x="17" y="27"/>
                      <a:pt x="19" y="23"/>
                      <a:pt x="19" y="20"/>
                    </a:cubicBezTo>
                    <a:cubicBezTo>
                      <a:pt x="19" y="16"/>
                      <a:pt x="17" y="13"/>
                      <a:pt x="14" y="11"/>
                    </a:cubicBezTo>
                    <a:close/>
                  </a:path>
                </a:pathLst>
              </a:custGeom>
              <a:solidFill>
                <a:srgbClr val="26272C"/>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prstClr val="black"/>
                  </a:solidFill>
                </a:endParaRPr>
              </a:p>
            </p:txBody>
          </p:sp>
          <p:sp>
            <p:nvSpPr>
              <p:cNvPr id="22" name="Freeform 115"/>
              <p:cNvSpPr/>
              <p:nvPr/>
            </p:nvSpPr>
            <p:spPr bwMode="auto">
              <a:xfrm>
                <a:off x="1844675" y="3170238"/>
                <a:ext cx="58737" cy="134937"/>
              </a:xfrm>
              <a:custGeom>
                <a:avLst/>
                <a:gdLst>
                  <a:gd name="T0" fmla="*/ 14 w 19"/>
                  <a:gd name="T1" fmla="*/ 15 h 43"/>
                  <a:gd name="T2" fmla="*/ 14 w 19"/>
                  <a:gd name="T3" fmla="*/ 5 h 43"/>
                  <a:gd name="T4" fmla="*/ 10 w 19"/>
                  <a:gd name="T5" fmla="*/ 0 h 43"/>
                  <a:gd name="T6" fmla="*/ 5 w 19"/>
                  <a:gd name="T7" fmla="*/ 5 h 43"/>
                  <a:gd name="T8" fmla="*/ 5 w 19"/>
                  <a:gd name="T9" fmla="*/ 15 h 43"/>
                  <a:gd name="T10" fmla="*/ 0 w 19"/>
                  <a:gd name="T11" fmla="*/ 23 h 43"/>
                  <a:gd name="T12" fmla="*/ 5 w 19"/>
                  <a:gd name="T13" fmla="*/ 32 h 43"/>
                  <a:gd name="T14" fmla="*/ 5 w 19"/>
                  <a:gd name="T15" fmla="*/ 39 h 43"/>
                  <a:gd name="T16" fmla="*/ 10 w 19"/>
                  <a:gd name="T17" fmla="*/ 43 h 43"/>
                  <a:gd name="T18" fmla="*/ 14 w 19"/>
                  <a:gd name="T19" fmla="*/ 39 h 43"/>
                  <a:gd name="T20" fmla="*/ 14 w 19"/>
                  <a:gd name="T21" fmla="*/ 32 h 43"/>
                  <a:gd name="T22" fmla="*/ 19 w 19"/>
                  <a:gd name="T23" fmla="*/ 23 h 43"/>
                  <a:gd name="T24" fmla="*/ 14 w 19"/>
                  <a:gd name="T25" fmla="*/ 15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 h="43">
                    <a:moveTo>
                      <a:pt x="14" y="15"/>
                    </a:moveTo>
                    <a:cubicBezTo>
                      <a:pt x="14" y="5"/>
                      <a:pt x="14" y="5"/>
                      <a:pt x="14" y="5"/>
                    </a:cubicBezTo>
                    <a:cubicBezTo>
                      <a:pt x="14" y="2"/>
                      <a:pt x="12" y="0"/>
                      <a:pt x="10" y="0"/>
                    </a:cubicBezTo>
                    <a:cubicBezTo>
                      <a:pt x="7" y="0"/>
                      <a:pt x="5" y="2"/>
                      <a:pt x="5" y="5"/>
                    </a:cubicBezTo>
                    <a:cubicBezTo>
                      <a:pt x="5" y="15"/>
                      <a:pt x="5" y="15"/>
                      <a:pt x="5" y="15"/>
                    </a:cubicBezTo>
                    <a:cubicBezTo>
                      <a:pt x="2" y="16"/>
                      <a:pt x="0" y="19"/>
                      <a:pt x="0" y="23"/>
                    </a:cubicBezTo>
                    <a:cubicBezTo>
                      <a:pt x="0" y="27"/>
                      <a:pt x="2" y="30"/>
                      <a:pt x="5" y="32"/>
                    </a:cubicBezTo>
                    <a:cubicBezTo>
                      <a:pt x="5" y="39"/>
                      <a:pt x="5" y="39"/>
                      <a:pt x="5" y="39"/>
                    </a:cubicBezTo>
                    <a:cubicBezTo>
                      <a:pt x="5" y="41"/>
                      <a:pt x="7" y="43"/>
                      <a:pt x="10" y="43"/>
                    </a:cubicBezTo>
                    <a:cubicBezTo>
                      <a:pt x="12" y="43"/>
                      <a:pt x="14" y="41"/>
                      <a:pt x="14" y="39"/>
                    </a:cubicBezTo>
                    <a:cubicBezTo>
                      <a:pt x="14" y="32"/>
                      <a:pt x="14" y="32"/>
                      <a:pt x="14" y="32"/>
                    </a:cubicBezTo>
                    <a:cubicBezTo>
                      <a:pt x="17" y="30"/>
                      <a:pt x="19" y="27"/>
                      <a:pt x="19" y="23"/>
                    </a:cubicBezTo>
                    <a:cubicBezTo>
                      <a:pt x="19" y="19"/>
                      <a:pt x="17" y="16"/>
                      <a:pt x="14" y="15"/>
                    </a:cubicBezTo>
                    <a:close/>
                  </a:path>
                </a:pathLst>
              </a:custGeom>
              <a:solidFill>
                <a:srgbClr val="26272C"/>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prstClr val="black"/>
                  </a:solidFill>
                </a:endParaRPr>
              </a:p>
            </p:txBody>
          </p:sp>
          <p:sp>
            <p:nvSpPr>
              <p:cNvPr id="23" name="Oval 116"/>
              <p:cNvSpPr>
                <a:spLocks noChangeArrowheads="1"/>
              </p:cNvSpPr>
              <p:nvPr/>
            </p:nvSpPr>
            <p:spPr bwMode="auto">
              <a:xfrm>
                <a:off x="1758950" y="2667000"/>
                <a:ext cx="228600" cy="230187"/>
              </a:xfrm>
              <a:prstGeom prst="ellipse">
                <a:avLst/>
              </a:prstGeom>
              <a:solidFill>
                <a:srgbClr val="26272C"/>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prstClr val="black"/>
                  </a:solidFill>
                </a:endParaRPr>
              </a:p>
            </p:txBody>
          </p:sp>
        </p:grpSp>
        <p:sp>
          <p:nvSpPr>
            <p:cNvPr id="8" name="矩形 7"/>
            <p:cNvSpPr/>
            <p:nvPr/>
          </p:nvSpPr>
          <p:spPr>
            <a:xfrm>
              <a:off x="1477381" y="4925131"/>
              <a:ext cx="1459441" cy="816185"/>
            </a:xfrm>
            <a:prstGeom prst="rect">
              <a:avLst/>
            </a:prstGeom>
          </p:spPr>
          <p:txBody>
            <a:bodyPr wrap="square">
              <a:spAutoFit/>
            </a:bodyPr>
            <a:lstStyle/>
            <a:p>
              <a:pPr>
                <a:lnSpc>
                  <a:spcPct val="120000"/>
                </a:lnSpc>
                <a:spcBef>
                  <a:spcPct val="0"/>
                </a:spcBef>
                <a:buNone/>
              </a:pPr>
              <a:r>
                <a:rPr lang="zh-CN" altLang="en-US" sz="1000" dirty="0">
                  <a:solidFill>
                    <a:schemeClr val="bg1">
                      <a:lumMod val="65000"/>
                    </a:schemeClr>
                  </a:solidFill>
                  <a:sym typeface="微软雅黑" panose="020B0503020204020204" pitchFamily="34" charset="-122"/>
                </a:rPr>
                <a:t>在此录入上述图表的综合描述说明，在此录入上述图表的综合描述说明。</a:t>
              </a:r>
            </a:p>
          </p:txBody>
        </p:sp>
        <p:sp>
          <p:nvSpPr>
            <p:cNvPr id="9" name="矩形 8"/>
            <p:cNvSpPr/>
            <p:nvPr/>
          </p:nvSpPr>
          <p:spPr>
            <a:xfrm>
              <a:off x="1373534" y="4623143"/>
              <a:ext cx="1646606" cy="338554"/>
            </a:xfrm>
            <a:prstGeom prst="rect">
              <a:avLst/>
            </a:prstGeom>
          </p:spPr>
          <p:txBody>
            <a:bodyPr wrap="none">
              <a:spAutoFit/>
            </a:bodyPr>
            <a:lstStyle/>
            <a:p>
              <a:pPr algn="r"/>
              <a:r>
                <a:rPr lang="zh-CN" altLang="en-US" sz="1600" b="1" spc="300" dirty="0">
                  <a:solidFill>
                    <a:schemeClr val="tx1">
                      <a:lumMod val="95000"/>
                      <a:lumOff val="5000"/>
                    </a:schemeClr>
                  </a:solidFill>
                  <a:latin typeface="Impact" panose="020B0806030902050204" pitchFamily="34" charset="0"/>
                  <a:ea typeface="微软雅黑" panose="020B0503020204020204" pitchFamily="34" charset="-122"/>
                  <a:cs typeface="Lato Regular"/>
                </a:rPr>
                <a:t>在此添加标题</a:t>
              </a:r>
              <a:endParaRPr lang="id-ID" altLang="zh-CN" sz="1600" b="1" spc="300" dirty="0">
                <a:solidFill>
                  <a:schemeClr val="tx1">
                    <a:lumMod val="95000"/>
                    <a:lumOff val="5000"/>
                  </a:schemeClr>
                </a:solidFill>
                <a:latin typeface="Impact" panose="020B0806030902050204" pitchFamily="34" charset="0"/>
                <a:ea typeface="微软雅黑" panose="020B0503020204020204" pitchFamily="34" charset="-122"/>
                <a:cs typeface="Lato Regular"/>
              </a:endParaRPr>
            </a:p>
          </p:txBody>
        </p:sp>
      </p:grpSp>
      <p:grpSp>
        <p:nvGrpSpPr>
          <p:cNvPr id="24" name="组合 23"/>
          <p:cNvGrpSpPr/>
          <p:nvPr/>
        </p:nvGrpSpPr>
        <p:grpSpPr>
          <a:xfrm>
            <a:off x="4080391" y="2283160"/>
            <a:ext cx="1987549" cy="3523471"/>
            <a:chOff x="4080391" y="2217845"/>
            <a:chExt cx="1987549" cy="3523471"/>
          </a:xfrm>
        </p:grpSpPr>
        <p:grpSp>
          <p:nvGrpSpPr>
            <p:cNvPr id="25" name="组合 24"/>
            <p:cNvGrpSpPr/>
            <p:nvPr/>
          </p:nvGrpSpPr>
          <p:grpSpPr>
            <a:xfrm>
              <a:off x="4080391" y="2217845"/>
              <a:ext cx="1987549" cy="2089149"/>
              <a:chOff x="2959100" y="1998663"/>
              <a:chExt cx="1490662" cy="1566862"/>
            </a:xfrm>
          </p:grpSpPr>
          <p:sp>
            <p:nvSpPr>
              <p:cNvPr id="28" name="Freeform 96"/>
              <p:cNvSpPr/>
              <p:nvPr/>
            </p:nvSpPr>
            <p:spPr bwMode="auto">
              <a:xfrm>
                <a:off x="2959100" y="1998663"/>
                <a:ext cx="1490662" cy="1566862"/>
              </a:xfrm>
              <a:custGeom>
                <a:avLst/>
                <a:gdLst>
                  <a:gd name="T0" fmla="*/ 401 w 477"/>
                  <a:gd name="T1" fmla="*/ 70 h 499"/>
                  <a:gd name="T2" fmla="*/ 319 w 477"/>
                  <a:gd name="T3" fmla="*/ 17 h 499"/>
                  <a:gd name="T4" fmla="*/ 228 w 477"/>
                  <a:gd name="T5" fmla="*/ 0 h 499"/>
                  <a:gd name="T6" fmla="*/ 228 w 477"/>
                  <a:gd name="T7" fmla="*/ 52 h 499"/>
                  <a:gd name="T8" fmla="*/ 300 w 477"/>
                  <a:gd name="T9" fmla="*/ 65 h 499"/>
                  <a:gd name="T10" fmla="*/ 365 w 477"/>
                  <a:gd name="T11" fmla="*/ 107 h 499"/>
                  <a:gd name="T12" fmla="*/ 409 w 477"/>
                  <a:gd name="T13" fmla="*/ 171 h 499"/>
                  <a:gd name="T14" fmla="*/ 426 w 477"/>
                  <a:gd name="T15" fmla="*/ 249 h 499"/>
                  <a:gd name="T16" fmla="*/ 412 w 477"/>
                  <a:gd name="T17" fmla="*/ 322 h 499"/>
                  <a:gd name="T18" fmla="*/ 380 w 477"/>
                  <a:gd name="T19" fmla="*/ 376 h 499"/>
                  <a:gd name="T20" fmla="*/ 326 w 477"/>
                  <a:gd name="T21" fmla="*/ 422 h 499"/>
                  <a:gd name="T22" fmla="*/ 228 w 477"/>
                  <a:gd name="T23" fmla="*/ 447 h 499"/>
                  <a:gd name="T24" fmla="*/ 175 w 477"/>
                  <a:gd name="T25" fmla="*/ 440 h 499"/>
                  <a:gd name="T26" fmla="*/ 118 w 477"/>
                  <a:gd name="T27" fmla="*/ 414 h 499"/>
                  <a:gd name="T28" fmla="*/ 47 w 477"/>
                  <a:gd name="T29" fmla="*/ 330 h 499"/>
                  <a:gd name="T30" fmla="*/ 0 w 477"/>
                  <a:gd name="T31" fmla="*/ 351 h 499"/>
                  <a:gd name="T32" fmla="*/ 89 w 477"/>
                  <a:gd name="T33" fmla="*/ 457 h 499"/>
                  <a:gd name="T34" fmla="*/ 161 w 477"/>
                  <a:gd name="T35" fmla="*/ 490 h 499"/>
                  <a:gd name="T36" fmla="*/ 228 w 477"/>
                  <a:gd name="T37" fmla="*/ 499 h 499"/>
                  <a:gd name="T38" fmla="*/ 351 w 477"/>
                  <a:gd name="T39" fmla="*/ 466 h 499"/>
                  <a:gd name="T40" fmla="*/ 419 w 477"/>
                  <a:gd name="T41" fmla="*/ 409 h 499"/>
                  <a:gd name="T42" fmla="*/ 460 w 477"/>
                  <a:gd name="T43" fmla="*/ 340 h 499"/>
                  <a:gd name="T44" fmla="*/ 477 w 477"/>
                  <a:gd name="T45" fmla="*/ 249 h 499"/>
                  <a:gd name="T46" fmla="*/ 457 w 477"/>
                  <a:gd name="T47" fmla="*/ 150 h 499"/>
                  <a:gd name="T48" fmla="*/ 401 w 477"/>
                  <a:gd name="T49" fmla="*/ 70 h 4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77" h="499">
                    <a:moveTo>
                      <a:pt x="401" y="70"/>
                    </a:moveTo>
                    <a:cubicBezTo>
                      <a:pt x="377" y="47"/>
                      <a:pt x="349" y="29"/>
                      <a:pt x="319" y="17"/>
                    </a:cubicBezTo>
                    <a:cubicBezTo>
                      <a:pt x="290" y="6"/>
                      <a:pt x="259" y="0"/>
                      <a:pt x="228" y="0"/>
                    </a:cubicBezTo>
                    <a:cubicBezTo>
                      <a:pt x="228" y="52"/>
                      <a:pt x="228" y="52"/>
                      <a:pt x="228" y="52"/>
                    </a:cubicBezTo>
                    <a:cubicBezTo>
                      <a:pt x="253" y="52"/>
                      <a:pt x="277" y="56"/>
                      <a:pt x="300" y="65"/>
                    </a:cubicBezTo>
                    <a:cubicBezTo>
                      <a:pt x="324" y="75"/>
                      <a:pt x="346" y="89"/>
                      <a:pt x="365" y="107"/>
                    </a:cubicBezTo>
                    <a:cubicBezTo>
                      <a:pt x="384" y="125"/>
                      <a:pt x="399" y="147"/>
                      <a:pt x="409" y="171"/>
                    </a:cubicBezTo>
                    <a:cubicBezTo>
                      <a:pt x="420" y="196"/>
                      <a:pt x="426" y="222"/>
                      <a:pt x="426" y="249"/>
                    </a:cubicBezTo>
                    <a:cubicBezTo>
                      <a:pt x="426" y="274"/>
                      <a:pt x="421" y="299"/>
                      <a:pt x="412" y="322"/>
                    </a:cubicBezTo>
                    <a:cubicBezTo>
                      <a:pt x="404" y="341"/>
                      <a:pt x="394" y="360"/>
                      <a:pt x="380" y="376"/>
                    </a:cubicBezTo>
                    <a:cubicBezTo>
                      <a:pt x="364" y="395"/>
                      <a:pt x="346" y="410"/>
                      <a:pt x="326" y="422"/>
                    </a:cubicBezTo>
                    <a:cubicBezTo>
                      <a:pt x="296" y="438"/>
                      <a:pt x="262" y="447"/>
                      <a:pt x="228" y="447"/>
                    </a:cubicBezTo>
                    <a:cubicBezTo>
                      <a:pt x="210" y="447"/>
                      <a:pt x="192" y="445"/>
                      <a:pt x="175" y="440"/>
                    </a:cubicBezTo>
                    <a:cubicBezTo>
                      <a:pt x="154" y="434"/>
                      <a:pt x="136" y="426"/>
                      <a:pt x="118" y="414"/>
                    </a:cubicBezTo>
                    <a:cubicBezTo>
                      <a:pt x="87" y="393"/>
                      <a:pt x="62" y="364"/>
                      <a:pt x="47" y="330"/>
                    </a:cubicBezTo>
                    <a:cubicBezTo>
                      <a:pt x="0" y="351"/>
                      <a:pt x="0" y="351"/>
                      <a:pt x="0" y="351"/>
                    </a:cubicBezTo>
                    <a:cubicBezTo>
                      <a:pt x="19" y="394"/>
                      <a:pt x="50" y="431"/>
                      <a:pt x="89" y="457"/>
                    </a:cubicBezTo>
                    <a:cubicBezTo>
                      <a:pt x="111" y="472"/>
                      <a:pt x="135" y="483"/>
                      <a:pt x="161" y="490"/>
                    </a:cubicBezTo>
                    <a:cubicBezTo>
                      <a:pt x="182" y="496"/>
                      <a:pt x="205" y="499"/>
                      <a:pt x="228" y="499"/>
                    </a:cubicBezTo>
                    <a:cubicBezTo>
                      <a:pt x="271" y="499"/>
                      <a:pt x="314" y="488"/>
                      <a:pt x="351" y="466"/>
                    </a:cubicBezTo>
                    <a:cubicBezTo>
                      <a:pt x="377" y="452"/>
                      <a:pt x="400" y="432"/>
                      <a:pt x="419" y="409"/>
                    </a:cubicBezTo>
                    <a:cubicBezTo>
                      <a:pt x="437" y="389"/>
                      <a:pt x="451" y="365"/>
                      <a:pt x="460" y="340"/>
                    </a:cubicBezTo>
                    <a:cubicBezTo>
                      <a:pt x="472" y="311"/>
                      <a:pt x="477" y="281"/>
                      <a:pt x="477" y="249"/>
                    </a:cubicBezTo>
                    <a:cubicBezTo>
                      <a:pt x="477" y="215"/>
                      <a:pt x="470" y="181"/>
                      <a:pt x="457" y="150"/>
                    </a:cubicBezTo>
                    <a:cubicBezTo>
                      <a:pt x="444" y="120"/>
                      <a:pt x="425" y="93"/>
                      <a:pt x="401" y="70"/>
                    </a:cubicBezTo>
                    <a:close/>
                  </a:path>
                </a:pathLst>
              </a:custGeom>
              <a:solidFill>
                <a:srgbClr val="E95283"/>
              </a:solidFill>
              <a:ln>
                <a:noFill/>
              </a:ln>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prstClr val="black"/>
                  </a:solidFill>
                </a:endParaRPr>
              </a:p>
            </p:txBody>
          </p:sp>
          <p:sp>
            <p:nvSpPr>
              <p:cNvPr id="29" name="Freeform 99"/>
              <p:cNvSpPr/>
              <p:nvPr/>
            </p:nvSpPr>
            <p:spPr bwMode="auto">
              <a:xfrm>
                <a:off x="3940175" y="3051175"/>
                <a:ext cx="106362" cy="106362"/>
              </a:xfrm>
              <a:custGeom>
                <a:avLst/>
                <a:gdLst>
                  <a:gd name="T0" fmla="*/ 32 w 34"/>
                  <a:gd name="T1" fmla="*/ 26 h 34"/>
                  <a:gd name="T2" fmla="*/ 27 w 34"/>
                  <a:gd name="T3" fmla="*/ 21 h 34"/>
                  <a:gd name="T4" fmla="*/ 25 w 34"/>
                  <a:gd name="T5" fmla="*/ 11 h 34"/>
                  <a:gd name="T6" fmla="*/ 15 w 34"/>
                  <a:gd name="T7" fmla="*/ 9 h 34"/>
                  <a:gd name="T8" fmla="*/ 8 w 34"/>
                  <a:gd name="T9" fmla="*/ 2 h 34"/>
                  <a:gd name="T10" fmla="*/ 2 w 34"/>
                  <a:gd name="T11" fmla="*/ 2 h 34"/>
                  <a:gd name="T12" fmla="*/ 2 w 34"/>
                  <a:gd name="T13" fmla="*/ 8 h 34"/>
                  <a:gd name="T14" fmla="*/ 9 w 34"/>
                  <a:gd name="T15" fmla="*/ 15 h 34"/>
                  <a:gd name="T16" fmla="*/ 11 w 34"/>
                  <a:gd name="T17" fmla="*/ 25 h 34"/>
                  <a:gd name="T18" fmla="*/ 21 w 34"/>
                  <a:gd name="T19" fmla="*/ 27 h 34"/>
                  <a:gd name="T20" fmla="*/ 26 w 34"/>
                  <a:gd name="T21" fmla="*/ 32 h 34"/>
                  <a:gd name="T22" fmla="*/ 32 w 34"/>
                  <a:gd name="T23" fmla="*/ 32 h 34"/>
                  <a:gd name="T24" fmla="*/ 32 w 34"/>
                  <a:gd name="T25" fmla="*/ 26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4" h="34">
                    <a:moveTo>
                      <a:pt x="32" y="26"/>
                    </a:moveTo>
                    <a:cubicBezTo>
                      <a:pt x="27" y="21"/>
                      <a:pt x="27" y="21"/>
                      <a:pt x="27" y="21"/>
                    </a:cubicBezTo>
                    <a:cubicBezTo>
                      <a:pt x="28" y="18"/>
                      <a:pt x="27" y="14"/>
                      <a:pt x="25" y="11"/>
                    </a:cubicBezTo>
                    <a:cubicBezTo>
                      <a:pt x="22" y="9"/>
                      <a:pt x="18" y="8"/>
                      <a:pt x="15" y="9"/>
                    </a:cubicBezTo>
                    <a:cubicBezTo>
                      <a:pt x="8" y="2"/>
                      <a:pt x="8" y="2"/>
                      <a:pt x="8" y="2"/>
                    </a:cubicBezTo>
                    <a:cubicBezTo>
                      <a:pt x="6" y="0"/>
                      <a:pt x="3" y="0"/>
                      <a:pt x="2" y="2"/>
                    </a:cubicBezTo>
                    <a:cubicBezTo>
                      <a:pt x="0" y="4"/>
                      <a:pt x="0" y="6"/>
                      <a:pt x="2" y="8"/>
                    </a:cubicBezTo>
                    <a:cubicBezTo>
                      <a:pt x="9" y="15"/>
                      <a:pt x="9" y="15"/>
                      <a:pt x="9" y="15"/>
                    </a:cubicBezTo>
                    <a:cubicBezTo>
                      <a:pt x="7" y="19"/>
                      <a:pt x="8" y="23"/>
                      <a:pt x="11" y="25"/>
                    </a:cubicBezTo>
                    <a:cubicBezTo>
                      <a:pt x="14" y="28"/>
                      <a:pt x="17" y="29"/>
                      <a:pt x="21" y="27"/>
                    </a:cubicBezTo>
                    <a:cubicBezTo>
                      <a:pt x="26" y="32"/>
                      <a:pt x="26" y="32"/>
                      <a:pt x="26" y="32"/>
                    </a:cubicBezTo>
                    <a:cubicBezTo>
                      <a:pt x="28" y="34"/>
                      <a:pt x="30" y="34"/>
                      <a:pt x="32" y="32"/>
                    </a:cubicBezTo>
                    <a:cubicBezTo>
                      <a:pt x="34" y="31"/>
                      <a:pt x="34" y="28"/>
                      <a:pt x="32" y="26"/>
                    </a:cubicBezTo>
                    <a:close/>
                  </a:path>
                </a:pathLst>
              </a:custGeom>
              <a:solidFill>
                <a:srgbClr val="26272C"/>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prstClr val="black"/>
                  </a:solidFill>
                </a:endParaRPr>
              </a:p>
            </p:txBody>
          </p:sp>
          <p:sp>
            <p:nvSpPr>
              <p:cNvPr id="30" name="Freeform 100"/>
              <p:cNvSpPr/>
              <p:nvPr/>
            </p:nvSpPr>
            <p:spPr bwMode="auto">
              <a:xfrm>
                <a:off x="3297238" y="2406650"/>
                <a:ext cx="104775" cy="106362"/>
              </a:xfrm>
              <a:custGeom>
                <a:avLst/>
                <a:gdLst>
                  <a:gd name="T0" fmla="*/ 32 w 34"/>
                  <a:gd name="T1" fmla="*/ 26 h 34"/>
                  <a:gd name="T2" fmla="*/ 25 w 34"/>
                  <a:gd name="T3" fmla="*/ 19 h 34"/>
                  <a:gd name="T4" fmla="*/ 23 w 34"/>
                  <a:gd name="T5" fmla="*/ 9 h 34"/>
                  <a:gd name="T6" fmla="*/ 13 w 34"/>
                  <a:gd name="T7" fmla="*/ 6 h 34"/>
                  <a:gd name="T8" fmla="*/ 8 w 34"/>
                  <a:gd name="T9" fmla="*/ 1 h 34"/>
                  <a:gd name="T10" fmla="*/ 2 w 34"/>
                  <a:gd name="T11" fmla="*/ 1 h 34"/>
                  <a:gd name="T12" fmla="*/ 2 w 34"/>
                  <a:gd name="T13" fmla="*/ 8 h 34"/>
                  <a:gd name="T14" fmla="*/ 7 w 34"/>
                  <a:gd name="T15" fmla="*/ 12 h 34"/>
                  <a:gd name="T16" fmla="*/ 9 w 34"/>
                  <a:gd name="T17" fmla="*/ 22 h 34"/>
                  <a:gd name="T18" fmla="*/ 19 w 34"/>
                  <a:gd name="T19" fmla="*/ 25 h 34"/>
                  <a:gd name="T20" fmla="*/ 26 w 34"/>
                  <a:gd name="T21" fmla="*/ 32 h 34"/>
                  <a:gd name="T22" fmla="*/ 32 w 34"/>
                  <a:gd name="T23" fmla="*/ 32 h 34"/>
                  <a:gd name="T24" fmla="*/ 32 w 34"/>
                  <a:gd name="T25" fmla="*/ 26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4" h="34">
                    <a:moveTo>
                      <a:pt x="32" y="26"/>
                    </a:moveTo>
                    <a:cubicBezTo>
                      <a:pt x="25" y="19"/>
                      <a:pt x="25" y="19"/>
                      <a:pt x="25" y="19"/>
                    </a:cubicBezTo>
                    <a:cubicBezTo>
                      <a:pt x="26" y="15"/>
                      <a:pt x="26" y="11"/>
                      <a:pt x="23" y="9"/>
                    </a:cubicBezTo>
                    <a:cubicBezTo>
                      <a:pt x="20" y="6"/>
                      <a:pt x="16" y="5"/>
                      <a:pt x="13" y="6"/>
                    </a:cubicBezTo>
                    <a:cubicBezTo>
                      <a:pt x="8" y="1"/>
                      <a:pt x="8" y="1"/>
                      <a:pt x="8" y="1"/>
                    </a:cubicBezTo>
                    <a:cubicBezTo>
                      <a:pt x="6" y="0"/>
                      <a:pt x="4" y="0"/>
                      <a:pt x="2" y="1"/>
                    </a:cubicBezTo>
                    <a:cubicBezTo>
                      <a:pt x="0" y="3"/>
                      <a:pt x="0" y="6"/>
                      <a:pt x="2" y="8"/>
                    </a:cubicBezTo>
                    <a:cubicBezTo>
                      <a:pt x="7" y="12"/>
                      <a:pt x="7" y="12"/>
                      <a:pt x="7" y="12"/>
                    </a:cubicBezTo>
                    <a:cubicBezTo>
                      <a:pt x="6" y="16"/>
                      <a:pt x="6" y="20"/>
                      <a:pt x="9" y="22"/>
                    </a:cubicBezTo>
                    <a:cubicBezTo>
                      <a:pt x="12" y="25"/>
                      <a:pt x="16" y="26"/>
                      <a:pt x="19" y="25"/>
                    </a:cubicBezTo>
                    <a:cubicBezTo>
                      <a:pt x="26" y="32"/>
                      <a:pt x="26" y="32"/>
                      <a:pt x="26" y="32"/>
                    </a:cubicBezTo>
                    <a:cubicBezTo>
                      <a:pt x="28" y="34"/>
                      <a:pt x="31" y="34"/>
                      <a:pt x="32" y="32"/>
                    </a:cubicBezTo>
                    <a:cubicBezTo>
                      <a:pt x="34" y="30"/>
                      <a:pt x="34" y="27"/>
                      <a:pt x="32" y="26"/>
                    </a:cubicBezTo>
                    <a:close/>
                  </a:path>
                </a:pathLst>
              </a:custGeom>
              <a:solidFill>
                <a:srgbClr val="26272C"/>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prstClr val="black"/>
                  </a:solidFill>
                </a:endParaRPr>
              </a:p>
            </p:txBody>
          </p:sp>
          <p:sp>
            <p:nvSpPr>
              <p:cNvPr id="31" name="Freeform 101"/>
              <p:cNvSpPr/>
              <p:nvPr/>
            </p:nvSpPr>
            <p:spPr bwMode="auto">
              <a:xfrm>
                <a:off x="4059238" y="2752725"/>
                <a:ext cx="133350" cy="58737"/>
              </a:xfrm>
              <a:custGeom>
                <a:avLst/>
                <a:gdLst>
                  <a:gd name="T0" fmla="*/ 38 w 43"/>
                  <a:gd name="T1" fmla="*/ 5 h 19"/>
                  <a:gd name="T2" fmla="*/ 31 w 43"/>
                  <a:gd name="T3" fmla="*/ 5 h 19"/>
                  <a:gd name="T4" fmla="*/ 23 w 43"/>
                  <a:gd name="T5" fmla="*/ 0 h 19"/>
                  <a:gd name="T6" fmla="*/ 14 w 43"/>
                  <a:gd name="T7" fmla="*/ 5 h 19"/>
                  <a:gd name="T8" fmla="*/ 4 w 43"/>
                  <a:gd name="T9" fmla="*/ 5 h 19"/>
                  <a:gd name="T10" fmla="*/ 0 w 43"/>
                  <a:gd name="T11" fmla="*/ 9 h 19"/>
                  <a:gd name="T12" fmla="*/ 4 w 43"/>
                  <a:gd name="T13" fmla="*/ 14 h 19"/>
                  <a:gd name="T14" fmla="*/ 14 w 43"/>
                  <a:gd name="T15" fmla="*/ 14 h 19"/>
                  <a:gd name="T16" fmla="*/ 23 w 43"/>
                  <a:gd name="T17" fmla="*/ 19 h 19"/>
                  <a:gd name="T18" fmla="*/ 31 w 43"/>
                  <a:gd name="T19" fmla="*/ 14 h 19"/>
                  <a:gd name="T20" fmla="*/ 38 w 43"/>
                  <a:gd name="T21" fmla="*/ 14 h 19"/>
                  <a:gd name="T22" fmla="*/ 43 w 43"/>
                  <a:gd name="T23" fmla="*/ 9 h 19"/>
                  <a:gd name="T24" fmla="*/ 38 w 43"/>
                  <a:gd name="T25" fmla="*/ 5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3" h="19">
                    <a:moveTo>
                      <a:pt x="38" y="5"/>
                    </a:moveTo>
                    <a:cubicBezTo>
                      <a:pt x="31" y="5"/>
                      <a:pt x="31" y="5"/>
                      <a:pt x="31" y="5"/>
                    </a:cubicBezTo>
                    <a:cubicBezTo>
                      <a:pt x="30" y="2"/>
                      <a:pt x="27" y="0"/>
                      <a:pt x="23" y="0"/>
                    </a:cubicBezTo>
                    <a:cubicBezTo>
                      <a:pt x="19" y="0"/>
                      <a:pt x="16" y="2"/>
                      <a:pt x="14" y="5"/>
                    </a:cubicBezTo>
                    <a:cubicBezTo>
                      <a:pt x="4" y="5"/>
                      <a:pt x="4" y="5"/>
                      <a:pt x="4" y="5"/>
                    </a:cubicBezTo>
                    <a:cubicBezTo>
                      <a:pt x="2" y="5"/>
                      <a:pt x="0" y="7"/>
                      <a:pt x="0" y="9"/>
                    </a:cubicBezTo>
                    <a:cubicBezTo>
                      <a:pt x="0" y="12"/>
                      <a:pt x="2" y="14"/>
                      <a:pt x="4" y="14"/>
                    </a:cubicBezTo>
                    <a:cubicBezTo>
                      <a:pt x="14" y="14"/>
                      <a:pt x="14" y="14"/>
                      <a:pt x="14" y="14"/>
                    </a:cubicBezTo>
                    <a:cubicBezTo>
                      <a:pt x="16" y="17"/>
                      <a:pt x="19" y="19"/>
                      <a:pt x="23" y="19"/>
                    </a:cubicBezTo>
                    <a:cubicBezTo>
                      <a:pt x="27" y="19"/>
                      <a:pt x="30" y="17"/>
                      <a:pt x="31" y="14"/>
                    </a:cubicBezTo>
                    <a:cubicBezTo>
                      <a:pt x="38" y="14"/>
                      <a:pt x="38" y="14"/>
                      <a:pt x="38" y="14"/>
                    </a:cubicBezTo>
                    <a:cubicBezTo>
                      <a:pt x="41" y="14"/>
                      <a:pt x="43" y="12"/>
                      <a:pt x="43" y="9"/>
                    </a:cubicBezTo>
                    <a:cubicBezTo>
                      <a:pt x="43" y="7"/>
                      <a:pt x="41" y="5"/>
                      <a:pt x="38" y="5"/>
                    </a:cubicBezTo>
                    <a:close/>
                  </a:path>
                </a:pathLst>
              </a:custGeom>
              <a:solidFill>
                <a:srgbClr val="26272C"/>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prstClr val="black"/>
                  </a:solidFill>
                </a:endParaRPr>
              </a:p>
            </p:txBody>
          </p:sp>
          <p:sp>
            <p:nvSpPr>
              <p:cNvPr id="32" name="Freeform 102"/>
              <p:cNvSpPr/>
              <p:nvPr/>
            </p:nvSpPr>
            <p:spPr bwMode="auto">
              <a:xfrm>
                <a:off x="3149600" y="2752725"/>
                <a:ext cx="134937" cy="58737"/>
              </a:xfrm>
              <a:custGeom>
                <a:avLst/>
                <a:gdLst>
                  <a:gd name="T0" fmla="*/ 39 w 43"/>
                  <a:gd name="T1" fmla="*/ 5 h 19"/>
                  <a:gd name="T2" fmla="*/ 29 w 43"/>
                  <a:gd name="T3" fmla="*/ 5 h 19"/>
                  <a:gd name="T4" fmla="*/ 20 w 43"/>
                  <a:gd name="T5" fmla="*/ 0 h 19"/>
                  <a:gd name="T6" fmla="*/ 11 w 43"/>
                  <a:gd name="T7" fmla="*/ 5 h 19"/>
                  <a:gd name="T8" fmla="*/ 4 w 43"/>
                  <a:gd name="T9" fmla="*/ 5 h 19"/>
                  <a:gd name="T10" fmla="*/ 0 w 43"/>
                  <a:gd name="T11" fmla="*/ 9 h 19"/>
                  <a:gd name="T12" fmla="*/ 4 w 43"/>
                  <a:gd name="T13" fmla="*/ 14 h 19"/>
                  <a:gd name="T14" fmla="*/ 11 w 43"/>
                  <a:gd name="T15" fmla="*/ 14 h 19"/>
                  <a:gd name="T16" fmla="*/ 20 w 43"/>
                  <a:gd name="T17" fmla="*/ 19 h 19"/>
                  <a:gd name="T18" fmla="*/ 29 w 43"/>
                  <a:gd name="T19" fmla="*/ 14 h 19"/>
                  <a:gd name="T20" fmla="*/ 39 w 43"/>
                  <a:gd name="T21" fmla="*/ 14 h 19"/>
                  <a:gd name="T22" fmla="*/ 43 w 43"/>
                  <a:gd name="T23" fmla="*/ 9 h 19"/>
                  <a:gd name="T24" fmla="*/ 39 w 43"/>
                  <a:gd name="T25" fmla="*/ 5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3" h="19">
                    <a:moveTo>
                      <a:pt x="39" y="5"/>
                    </a:moveTo>
                    <a:cubicBezTo>
                      <a:pt x="29" y="5"/>
                      <a:pt x="29" y="5"/>
                      <a:pt x="29" y="5"/>
                    </a:cubicBezTo>
                    <a:cubicBezTo>
                      <a:pt x="27" y="2"/>
                      <a:pt x="24" y="0"/>
                      <a:pt x="20" y="0"/>
                    </a:cubicBezTo>
                    <a:cubicBezTo>
                      <a:pt x="16" y="0"/>
                      <a:pt x="13" y="2"/>
                      <a:pt x="11" y="5"/>
                    </a:cubicBezTo>
                    <a:cubicBezTo>
                      <a:pt x="4" y="5"/>
                      <a:pt x="4" y="5"/>
                      <a:pt x="4" y="5"/>
                    </a:cubicBezTo>
                    <a:cubicBezTo>
                      <a:pt x="2" y="5"/>
                      <a:pt x="0" y="7"/>
                      <a:pt x="0" y="9"/>
                    </a:cubicBezTo>
                    <a:cubicBezTo>
                      <a:pt x="0" y="12"/>
                      <a:pt x="2" y="14"/>
                      <a:pt x="4" y="14"/>
                    </a:cubicBezTo>
                    <a:cubicBezTo>
                      <a:pt x="11" y="14"/>
                      <a:pt x="11" y="14"/>
                      <a:pt x="11" y="14"/>
                    </a:cubicBezTo>
                    <a:cubicBezTo>
                      <a:pt x="13" y="17"/>
                      <a:pt x="16" y="19"/>
                      <a:pt x="20" y="19"/>
                    </a:cubicBezTo>
                    <a:cubicBezTo>
                      <a:pt x="24" y="19"/>
                      <a:pt x="27" y="17"/>
                      <a:pt x="29" y="14"/>
                    </a:cubicBezTo>
                    <a:cubicBezTo>
                      <a:pt x="39" y="14"/>
                      <a:pt x="39" y="14"/>
                      <a:pt x="39" y="14"/>
                    </a:cubicBezTo>
                    <a:cubicBezTo>
                      <a:pt x="41" y="14"/>
                      <a:pt x="43" y="12"/>
                      <a:pt x="43" y="9"/>
                    </a:cubicBezTo>
                    <a:cubicBezTo>
                      <a:pt x="43" y="7"/>
                      <a:pt x="41" y="5"/>
                      <a:pt x="39" y="5"/>
                    </a:cubicBezTo>
                    <a:close/>
                  </a:path>
                </a:pathLst>
              </a:custGeom>
              <a:solidFill>
                <a:srgbClr val="26272C"/>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prstClr val="black"/>
                  </a:solidFill>
                </a:endParaRPr>
              </a:p>
            </p:txBody>
          </p:sp>
          <p:sp>
            <p:nvSpPr>
              <p:cNvPr id="33" name="Freeform 103"/>
              <p:cNvSpPr/>
              <p:nvPr/>
            </p:nvSpPr>
            <p:spPr bwMode="auto">
              <a:xfrm>
                <a:off x="3940175" y="2406650"/>
                <a:ext cx="106362" cy="106362"/>
              </a:xfrm>
              <a:custGeom>
                <a:avLst/>
                <a:gdLst>
                  <a:gd name="T0" fmla="*/ 32 w 34"/>
                  <a:gd name="T1" fmla="*/ 1 h 34"/>
                  <a:gd name="T2" fmla="*/ 26 w 34"/>
                  <a:gd name="T3" fmla="*/ 1 h 34"/>
                  <a:gd name="T4" fmla="*/ 21 w 34"/>
                  <a:gd name="T5" fmla="*/ 6 h 34"/>
                  <a:gd name="T6" fmla="*/ 11 w 34"/>
                  <a:gd name="T7" fmla="*/ 9 h 34"/>
                  <a:gd name="T8" fmla="*/ 9 w 34"/>
                  <a:gd name="T9" fmla="*/ 19 h 34"/>
                  <a:gd name="T10" fmla="*/ 2 w 34"/>
                  <a:gd name="T11" fmla="*/ 26 h 34"/>
                  <a:gd name="T12" fmla="*/ 2 w 34"/>
                  <a:gd name="T13" fmla="*/ 32 h 34"/>
                  <a:gd name="T14" fmla="*/ 8 w 34"/>
                  <a:gd name="T15" fmla="*/ 32 h 34"/>
                  <a:gd name="T16" fmla="*/ 15 w 34"/>
                  <a:gd name="T17" fmla="*/ 25 h 34"/>
                  <a:gd name="T18" fmla="*/ 25 w 34"/>
                  <a:gd name="T19" fmla="*/ 22 h 34"/>
                  <a:gd name="T20" fmla="*/ 27 w 34"/>
                  <a:gd name="T21" fmla="*/ 13 h 34"/>
                  <a:gd name="T22" fmla="*/ 32 w 34"/>
                  <a:gd name="T23" fmla="*/ 8 h 34"/>
                  <a:gd name="T24" fmla="*/ 32 w 34"/>
                  <a:gd name="T25" fmla="*/ 1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4" h="34">
                    <a:moveTo>
                      <a:pt x="32" y="1"/>
                    </a:moveTo>
                    <a:cubicBezTo>
                      <a:pt x="30" y="0"/>
                      <a:pt x="28" y="0"/>
                      <a:pt x="26" y="1"/>
                    </a:cubicBezTo>
                    <a:cubicBezTo>
                      <a:pt x="21" y="6"/>
                      <a:pt x="21" y="6"/>
                      <a:pt x="21" y="6"/>
                    </a:cubicBezTo>
                    <a:cubicBezTo>
                      <a:pt x="17" y="5"/>
                      <a:pt x="14" y="6"/>
                      <a:pt x="11" y="9"/>
                    </a:cubicBezTo>
                    <a:cubicBezTo>
                      <a:pt x="8" y="11"/>
                      <a:pt x="7" y="15"/>
                      <a:pt x="9" y="19"/>
                    </a:cubicBezTo>
                    <a:cubicBezTo>
                      <a:pt x="2" y="26"/>
                      <a:pt x="2" y="26"/>
                      <a:pt x="2" y="26"/>
                    </a:cubicBezTo>
                    <a:cubicBezTo>
                      <a:pt x="0" y="27"/>
                      <a:pt x="0" y="30"/>
                      <a:pt x="2" y="32"/>
                    </a:cubicBezTo>
                    <a:cubicBezTo>
                      <a:pt x="3" y="34"/>
                      <a:pt x="6" y="34"/>
                      <a:pt x="8" y="32"/>
                    </a:cubicBezTo>
                    <a:cubicBezTo>
                      <a:pt x="15" y="25"/>
                      <a:pt x="15" y="25"/>
                      <a:pt x="15" y="25"/>
                    </a:cubicBezTo>
                    <a:cubicBezTo>
                      <a:pt x="18" y="26"/>
                      <a:pt x="22" y="25"/>
                      <a:pt x="25" y="22"/>
                    </a:cubicBezTo>
                    <a:cubicBezTo>
                      <a:pt x="27" y="20"/>
                      <a:pt x="28" y="16"/>
                      <a:pt x="27" y="13"/>
                    </a:cubicBezTo>
                    <a:cubicBezTo>
                      <a:pt x="32" y="8"/>
                      <a:pt x="32" y="8"/>
                      <a:pt x="32" y="8"/>
                    </a:cubicBezTo>
                    <a:cubicBezTo>
                      <a:pt x="34" y="6"/>
                      <a:pt x="34" y="3"/>
                      <a:pt x="32" y="1"/>
                    </a:cubicBezTo>
                    <a:close/>
                  </a:path>
                </a:pathLst>
              </a:custGeom>
              <a:solidFill>
                <a:srgbClr val="26272C"/>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prstClr val="black"/>
                  </a:solidFill>
                </a:endParaRPr>
              </a:p>
            </p:txBody>
          </p:sp>
          <p:sp>
            <p:nvSpPr>
              <p:cNvPr id="34" name="Freeform 104"/>
              <p:cNvSpPr/>
              <p:nvPr/>
            </p:nvSpPr>
            <p:spPr bwMode="auto">
              <a:xfrm>
                <a:off x="3297238" y="3051175"/>
                <a:ext cx="104775" cy="106362"/>
              </a:xfrm>
              <a:custGeom>
                <a:avLst/>
                <a:gdLst>
                  <a:gd name="T0" fmla="*/ 32 w 34"/>
                  <a:gd name="T1" fmla="*/ 2 h 34"/>
                  <a:gd name="T2" fmla="*/ 26 w 34"/>
                  <a:gd name="T3" fmla="*/ 2 h 34"/>
                  <a:gd name="T4" fmla="*/ 19 w 34"/>
                  <a:gd name="T5" fmla="*/ 9 h 34"/>
                  <a:gd name="T6" fmla="*/ 9 w 34"/>
                  <a:gd name="T7" fmla="*/ 11 h 34"/>
                  <a:gd name="T8" fmla="*/ 7 w 34"/>
                  <a:gd name="T9" fmla="*/ 21 h 34"/>
                  <a:gd name="T10" fmla="*/ 2 w 34"/>
                  <a:gd name="T11" fmla="*/ 26 h 34"/>
                  <a:gd name="T12" fmla="*/ 2 w 34"/>
                  <a:gd name="T13" fmla="*/ 32 h 34"/>
                  <a:gd name="T14" fmla="*/ 8 w 34"/>
                  <a:gd name="T15" fmla="*/ 32 h 34"/>
                  <a:gd name="T16" fmla="*/ 13 w 34"/>
                  <a:gd name="T17" fmla="*/ 27 h 34"/>
                  <a:gd name="T18" fmla="*/ 23 w 34"/>
                  <a:gd name="T19" fmla="*/ 25 h 34"/>
                  <a:gd name="T20" fmla="*/ 25 w 34"/>
                  <a:gd name="T21" fmla="*/ 15 h 34"/>
                  <a:gd name="T22" fmla="*/ 32 w 34"/>
                  <a:gd name="T23" fmla="*/ 8 h 34"/>
                  <a:gd name="T24" fmla="*/ 32 w 34"/>
                  <a:gd name="T25" fmla="*/ 2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4" h="34">
                    <a:moveTo>
                      <a:pt x="32" y="2"/>
                    </a:moveTo>
                    <a:cubicBezTo>
                      <a:pt x="31" y="0"/>
                      <a:pt x="28" y="0"/>
                      <a:pt x="26" y="2"/>
                    </a:cubicBezTo>
                    <a:cubicBezTo>
                      <a:pt x="19" y="9"/>
                      <a:pt x="19" y="9"/>
                      <a:pt x="19" y="9"/>
                    </a:cubicBezTo>
                    <a:cubicBezTo>
                      <a:pt x="16" y="8"/>
                      <a:pt x="12" y="9"/>
                      <a:pt x="9" y="11"/>
                    </a:cubicBezTo>
                    <a:cubicBezTo>
                      <a:pt x="6" y="14"/>
                      <a:pt x="6" y="18"/>
                      <a:pt x="7" y="21"/>
                    </a:cubicBezTo>
                    <a:cubicBezTo>
                      <a:pt x="2" y="26"/>
                      <a:pt x="2" y="26"/>
                      <a:pt x="2" y="26"/>
                    </a:cubicBezTo>
                    <a:cubicBezTo>
                      <a:pt x="0" y="28"/>
                      <a:pt x="0" y="31"/>
                      <a:pt x="2" y="32"/>
                    </a:cubicBezTo>
                    <a:cubicBezTo>
                      <a:pt x="4" y="34"/>
                      <a:pt x="6" y="34"/>
                      <a:pt x="8" y="32"/>
                    </a:cubicBezTo>
                    <a:cubicBezTo>
                      <a:pt x="13" y="27"/>
                      <a:pt x="13" y="27"/>
                      <a:pt x="13" y="27"/>
                    </a:cubicBezTo>
                    <a:cubicBezTo>
                      <a:pt x="16" y="29"/>
                      <a:pt x="20" y="28"/>
                      <a:pt x="23" y="25"/>
                    </a:cubicBezTo>
                    <a:cubicBezTo>
                      <a:pt x="26" y="23"/>
                      <a:pt x="26" y="19"/>
                      <a:pt x="25" y="15"/>
                    </a:cubicBezTo>
                    <a:cubicBezTo>
                      <a:pt x="32" y="8"/>
                      <a:pt x="32" y="8"/>
                      <a:pt x="32" y="8"/>
                    </a:cubicBezTo>
                    <a:cubicBezTo>
                      <a:pt x="34" y="6"/>
                      <a:pt x="34" y="4"/>
                      <a:pt x="32" y="2"/>
                    </a:cubicBezTo>
                    <a:close/>
                  </a:path>
                </a:pathLst>
              </a:custGeom>
              <a:solidFill>
                <a:srgbClr val="26272C"/>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prstClr val="black"/>
                  </a:solidFill>
                </a:endParaRPr>
              </a:p>
            </p:txBody>
          </p:sp>
          <p:sp>
            <p:nvSpPr>
              <p:cNvPr id="35" name="Freeform 105"/>
              <p:cNvSpPr/>
              <p:nvPr/>
            </p:nvSpPr>
            <p:spPr bwMode="auto">
              <a:xfrm>
                <a:off x="3640138" y="2259013"/>
                <a:ext cx="61912" cy="134937"/>
              </a:xfrm>
              <a:custGeom>
                <a:avLst/>
                <a:gdLst>
                  <a:gd name="T0" fmla="*/ 14 w 20"/>
                  <a:gd name="T1" fmla="*/ 11 h 43"/>
                  <a:gd name="T2" fmla="*/ 14 w 20"/>
                  <a:gd name="T3" fmla="*/ 4 h 43"/>
                  <a:gd name="T4" fmla="*/ 10 w 20"/>
                  <a:gd name="T5" fmla="*/ 0 h 43"/>
                  <a:gd name="T6" fmla="*/ 6 w 20"/>
                  <a:gd name="T7" fmla="*/ 4 h 43"/>
                  <a:gd name="T8" fmla="*/ 6 w 20"/>
                  <a:gd name="T9" fmla="*/ 11 h 43"/>
                  <a:gd name="T10" fmla="*/ 0 w 20"/>
                  <a:gd name="T11" fmla="*/ 20 h 43"/>
                  <a:gd name="T12" fmla="*/ 6 w 20"/>
                  <a:gd name="T13" fmla="*/ 28 h 43"/>
                  <a:gd name="T14" fmla="*/ 6 w 20"/>
                  <a:gd name="T15" fmla="*/ 38 h 43"/>
                  <a:gd name="T16" fmla="*/ 10 w 20"/>
                  <a:gd name="T17" fmla="*/ 43 h 43"/>
                  <a:gd name="T18" fmla="*/ 14 w 20"/>
                  <a:gd name="T19" fmla="*/ 38 h 43"/>
                  <a:gd name="T20" fmla="*/ 14 w 20"/>
                  <a:gd name="T21" fmla="*/ 28 h 43"/>
                  <a:gd name="T22" fmla="*/ 20 w 20"/>
                  <a:gd name="T23" fmla="*/ 20 h 43"/>
                  <a:gd name="T24" fmla="*/ 14 w 20"/>
                  <a:gd name="T25" fmla="*/ 11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 h="43">
                    <a:moveTo>
                      <a:pt x="14" y="11"/>
                    </a:moveTo>
                    <a:cubicBezTo>
                      <a:pt x="14" y="4"/>
                      <a:pt x="14" y="4"/>
                      <a:pt x="14" y="4"/>
                    </a:cubicBezTo>
                    <a:cubicBezTo>
                      <a:pt x="14" y="1"/>
                      <a:pt x="12" y="0"/>
                      <a:pt x="10" y="0"/>
                    </a:cubicBezTo>
                    <a:cubicBezTo>
                      <a:pt x="8" y="0"/>
                      <a:pt x="6" y="1"/>
                      <a:pt x="6" y="4"/>
                    </a:cubicBezTo>
                    <a:cubicBezTo>
                      <a:pt x="6" y="11"/>
                      <a:pt x="6" y="11"/>
                      <a:pt x="6" y="11"/>
                    </a:cubicBezTo>
                    <a:cubicBezTo>
                      <a:pt x="2" y="13"/>
                      <a:pt x="0" y="16"/>
                      <a:pt x="0" y="20"/>
                    </a:cubicBezTo>
                    <a:cubicBezTo>
                      <a:pt x="0" y="23"/>
                      <a:pt x="2" y="27"/>
                      <a:pt x="6" y="28"/>
                    </a:cubicBezTo>
                    <a:cubicBezTo>
                      <a:pt x="6" y="38"/>
                      <a:pt x="6" y="38"/>
                      <a:pt x="6" y="38"/>
                    </a:cubicBezTo>
                    <a:cubicBezTo>
                      <a:pt x="6" y="41"/>
                      <a:pt x="8" y="43"/>
                      <a:pt x="10" y="43"/>
                    </a:cubicBezTo>
                    <a:cubicBezTo>
                      <a:pt x="12" y="43"/>
                      <a:pt x="14" y="41"/>
                      <a:pt x="14" y="38"/>
                    </a:cubicBezTo>
                    <a:cubicBezTo>
                      <a:pt x="14" y="28"/>
                      <a:pt x="14" y="28"/>
                      <a:pt x="14" y="28"/>
                    </a:cubicBezTo>
                    <a:cubicBezTo>
                      <a:pt x="17" y="27"/>
                      <a:pt x="20" y="23"/>
                      <a:pt x="20" y="20"/>
                    </a:cubicBezTo>
                    <a:cubicBezTo>
                      <a:pt x="20" y="16"/>
                      <a:pt x="17" y="13"/>
                      <a:pt x="14" y="11"/>
                    </a:cubicBezTo>
                    <a:close/>
                  </a:path>
                </a:pathLst>
              </a:custGeom>
              <a:solidFill>
                <a:srgbClr val="26272C"/>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prstClr val="black"/>
                  </a:solidFill>
                </a:endParaRPr>
              </a:p>
            </p:txBody>
          </p:sp>
          <p:sp>
            <p:nvSpPr>
              <p:cNvPr id="36" name="Freeform 106"/>
              <p:cNvSpPr/>
              <p:nvPr/>
            </p:nvSpPr>
            <p:spPr bwMode="auto">
              <a:xfrm>
                <a:off x="3640138" y="3170238"/>
                <a:ext cx="61912" cy="134937"/>
              </a:xfrm>
              <a:custGeom>
                <a:avLst/>
                <a:gdLst>
                  <a:gd name="T0" fmla="*/ 14 w 20"/>
                  <a:gd name="T1" fmla="*/ 15 h 43"/>
                  <a:gd name="T2" fmla="*/ 14 w 20"/>
                  <a:gd name="T3" fmla="*/ 5 h 43"/>
                  <a:gd name="T4" fmla="*/ 10 w 20"/>
                  <a:gd name="T5" fmla="*/ 0 h 43"/>
                  <a:gd name="T6" fmla="*/ 6 w 20"/>
                  <a:gd name="T7" fmla="*/ 5 h 43"/>
                  <a:gd name="T8" fmla="*/ 6 w 20"/>
                  <a:gd name="T9" fmla="*/ 15 h 43"/>
                  <a:gd name="T10" fmla="*/ 0 w 20"/>
                  <a:gd name="T11" fmla="*/ 23 h 43"/>
                  <a:gd name="T12" fmla="*/ 6 w 20"/>
                  <a:gd name="T13" fmla="*/ 32 h 43"/>
                  <a:gd name="T14" fmla="*/ 6 w 20"/>
                  <a:gd name="T15" fmla="*/ 39 h 43"/>
                  <a:gd name="T16" fmla="*/ 10 w 20"/>
                  <a:gd name="T17" fmla="*/ 43 h 43"/>
                  <a:gd name="T18" fmla="*/ 14 w 20"/>
                  <a:gd name="T19" fmla="*/ 39 h 43"/>
                  <a:gd name="T20" fmla="*/ 14 w 20"/>
                  <a:gd name="T21" fmla="*/ 32 h 43"/>
                  <a:gd name="T22" fmla="*/ 20 w 20"/>
                  <a:gd name="T23" fmla="*/ 23 h 43"/>
                  <a:gd name="T24" fmla="*/ 14 w 20"/>
                  <a:gd name="T25" fmla="*/ 15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 h="43">
                    <a:moveTo>
                      <a:pt x="14" y="15"/>
                    </a:moveTo>
                    <a:cubicBezTo>
                      <a:pt x="14" y="5"/>
                      <a:pt x="14" y="5"/>
                      <a:pt x="14" y="5"/>
                    </a:cubicBezTo>
                    <a:cubicBezTo>
                      <a:pt x="14" y="2"/>
                      <a:pt x="12" y="0"/>
                      <a:pt x="10" y="0"/>
                    </a:cubicBezTo>
                    <a:cubicBezTo>
                      <a:pt x="8" y="0"/>
                      <a:pt x="6" y="2"/>
                      <a:pt x="6" y="5"/>
                    </a:cubicBezTo>
                    <a:cubicBezTo>
                      <a:pt x="6" y="15"/>
                      <a:pt x="6" y="15"/>
                      <a:pt x="6" y="15"/>
                    </a:cubicBezTo>
                    <a:cubicBezTo>
                      <a:pt x="2" y="16"/>
                      <a:pt x="0" y="19"/>
                      <a:pt x="0" y="23"/>
                    </a:cubicBezTo>
                    <a:cubicBezTo>
                      <a:pt x="0" y="27"/>
                      <a:pt x="2" y="30"/>
                      <a:pt x="6" y="32"/>
                    </a:cubicBezTo>
                    <a:cubicBezTo>
                      <a:pt x="6" y="39"/>
                      <a:pt x="6" y="39"/>
                      <a:pt x="6" y="39"/>
                    </a:cubicBezTo>
                    <a:cubicBezTo>
                      <a:pt x="6" y="41"/>
                      <a:pt x="8" y="43"/>
                      <a:pt x="10" y="43"/>
                    </a:cubicBezTo>
                    <a:cubicBezTo>
                      <a:pt x="12" y="43"/>
                      <a:pt x="14" y="41"/>
                      <a:pt x="14" y="39"/>
                    </a:cubicBezTo>
                    <a:cubicBezTo>
                      <a:pt x="14" y="32"/>
                      <a:pt x="14" y="32"/>
                      <a:pt x="14" y="32"/>
                    </a:cubicBezTo>
                    <a:cubicBezTo>
                      <a:pt x="17" y="30"/>
                      <a:pt x="20" y="27"/>
                      <a:pt x="20" y="23"/>
                    </a:cubicBezTo>
                    <a:cubicBezTo>
                      <a:pt x="20" y="19"/>
                      <a:pt x="17" y="16"/>
                      <a:pt x="14" y="15"/>
                    </a:cubicBezTo>
                    <a:close/>
                  </a:path>
                </a:pathLst>
              </a:custGeom>
              <a:solidFill>
                <a:srgbClr val="26272C"/>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prstClr val="black"/>
                  </a:solidFill>
                </a:endParaRPr>
              </a:p>
            </p:txBody>
          </p:sp>
          <p:sp>
            <p:nvSpPr>
              <p:cNvPr id="37" name="Oval 107"/>
              <p:cNvSpPr>
                <a:spLocks noChangeArrowheads="1"/>
              </p:cNvSpPr>
              <p:nvPr/>
            </p:nvSpPr>
            <p:spPr bwMode="auto">
              <a:xfrm>
                <a:off x="3556000" y="2667000"/>
                <a:ext cx="231775" cy="230187"/>
              </a:xfrm>
              <a:prstGeom prst="ellipse">
                <a:avLst/>
              </a:prstGeom>
              <a:solidFill>
                <a:srgbClr val="26272C"/>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prstClr val="black"/>
                  </a:solidFill>
                </a:endParaRPr>
              </a:p>
            </p:txBody>
          </p:sp>
        </p:grpSp>
        <p:sp>
          <p:nvSpPr>
            <p:cNvPr id="26" name="矩形 25"/>
            <p:cNvSpPr/>
            <p:nvPr/>
          </p:nvSpPr>
          <p:spPr>
            <a:xfrm>
              <a:off x="4332341" y="4925131"/>
              <a:ext cx="1459441" cy="816185"/>
            </a:xfrm>
            <a:prstGeom prst="rect">
              <a:avLst/>
            </a:prstGeom>
          </p:spPr>
          <p:txBody>
            <a:bodyPr wrap="square">
              <a:spAutoFit/>
            </a:bodyPr>
            <a:lstStyle/>
            <a:p>
              <a:pPr>
                <a:lnSpc>
                  <a:spcPct val="120000"/>
                </a:lnSpc>
                <a:spcBef>
                  <a:spcPct val="0"/>
                </a:spcBef>
                <a:buNone/>
              </a:pPr>
              <a:r>
                <a:rPr lang="zh-CN" altLang="en-US" sz="1000" dirty="0">
                  <a:solidFill>
                    <a:schemeClr val="bg1">
                      <a:lumMod val="65000"/>
                    </a:schemeClr>
                  </a:solidFill>
                  <a:sym typeface="微软雅黑" panose="020B0503020204020204" pitchFamily="34" charset="-122"/>
                </a:rPr>
                <a:t>在此录入上述图表的综合描述说明，在此录入上述图表的综合描述说明。</a:t>
              </a:r>
            </a:p>
          </p:txBody>
        </p:sp>
        <p:sp>
          <p:nvSpPr>
            <p:cNvPr id="27" name="矩形 26"/>
            <p:cNvSpPr/>
            <p:nvPr/>
          </p:nvSpPr>
          <p:spPr>
            <a:xfrm>
              <a:off x="4228494" y="4623143"/>
              <a:ext cx="1646606" cy="338554"/>
            </a:xfrm>
            <a:prstGeom prst="rect">
              <a:avLst/>
            </a:prstGeom>
          </p:spPr>
          <p:txBody>
            <a:bodyPr wrap="none">
              <a:spAutoFit/>
            </a:bodyPr>
            <a:lstStyle/>
            <a:p>
              <a:pPr algn="r"/>
              <a:r>
                <a:rPr lang="zh-CN" altLang="en-US" sz="1600" b="1" spc="300" dirty="0">
                  <a:solidFill>
                    <a:schemeClr val="tx1">
                      <a:lumMod val="95000"/>
                      <a:lumOff val="5000"/>
                    </a:schemeClr>
                  </a:solidFill>
                  <a:latin typeface="Impact" panose="020B0806030902050204" pitchFamily="34" charset="0"/>
                  <a:ea typeface="微软雅黑" panose="020B0503020204020204" pitchFamily="34" charset="-122"/>
                  <a:cs typeface="Lato Regular"/>
                </a:rPr>
                <a:t>在此添加标题</a:t>
              </a:r>
              <a:endParaRPr lang="id-ID" altLang="zh-CN" sz="1600" b="1" spc="300" dirty="0">
                <a:solidFill>
                  <a:schemeClr val="tx1">
                    <a:lumMod val="95000"/>
                    <a:lumOff val="5000"/>
                  </a:schemeClr>
                </a:solidFill>
                <a:latin typeface="Impact" panose="020B0806030902050204" pitchFamily="34" charset="0"/>
                <a:ea typeface="微软雅黑" panose="020B0503020204020204" pitchFamily="34" charset="-122"/>
                <a:cs typeface="Lato Regular"/>
              </a:endParaRPr>
            </a:p>
          </p:txBody>
        </p:sp>
      </p:grpSp>
      <p:grpSp>
        <p:nvGrpSpPr>
          <p:cNvPr id="38" name="组合 37"/>
          <p:cNvGrpSpPr/>
          <p:nvPr/>
        </p:nvGrpSpPr>
        <p:grpSpPr>
          <a:xfrm>
            <a:off x="6788814" y="2283160"/>
            <a:ext cx="1735899" cy="3523471"/>
            <a:chOff x="6788814" y="2217845"/>
            <a:chExt cx="1735899" cy="3523471"/>
          </a:xfrm>
        </p:grpSpPr>
        <p:grpSp>
          <p:nvGrpSpPr>
            <p:cNvPr id="39" name="组合 38"/>
            <p:cNvGrpSpPr/>
            <p:nvPr/>
          </p:nvGrpSpPr>
          <p:grpSpPr>
            <a:xfrm>
              <a:off x="6801746" y="2217845"/>
              <a:ext cx="1722967" cy="2089149"/>
              <a:chOff x="4937125" y="1998663"/>
              <a:chExt cx="1292225" cy="1566862"/>
            </a:xfrm>
          </p:grpSpPr>
          <p:sp>
            <p:nvSpPr>
              <p:cNvPr id="42" name="Freeform 97"/>
              <p:cNvSpPr/>
              <p:nvPr/>
            </p:nvSpPr>
            <p:spPr bwMode="auto">
              <a:xfrm>
                <a:off x="5018088" y="1998663"/>
                <a:ext cx="1211262" cy="1566862"/>
              </a:xfrm>
              <a:custGeom>
                <a:avLst/>
                <a:gdLst>
                  <a:gd name="T0" fmla="*/ 311 w 388"/>
                  <a:gd name="T1" fmla="*/ 70 h 499"/>
                  <a:gd name="T2" fmla="*/ 229 w 388"/>
                  <a:gd name="T3" fmla="*/ 17 h 499"/>
                  <a:gd name="T4" fmla="*/ 138 w 388"/>
                  <a:gd name="T5" fmla="*/ 0 h 499"/>
                  <a:gd name="T6" fmla="*/ 138 w 388"/>
                  <a:gd name="T7" fmla="*/ 52 h 499"/>
                  <a:gd name="T8" fmla="*/ 210 w 388"/>
                  <a:gd name="T9" fmla="*/ 65 h 499"/>
                  <a:gd name="T10" fmla="*/ 275 w 388"/>
                  <a:gd name="T11" fmla="*/ 107 h 499"/>
                  <a:gd name="T12" fmla="*/ 320 w 388"/>
                  <a:gd name="T13" fmla="*/ 171 h 499"/>
                  <a:gd name="T14" fmla="*/ 336 w 388"/>
                  <a:gd name="T15" fmla="*/ 249 h 499"/>
                  <a:gd name="T16" fmla="*/ 323 w 388"/>
                  <a:gd name="T17" fmla="*/ 322 h 499"/>
                  <a:gd name="T18" fmla="*/ 290 w 388"/>
                  <a:gd name="T19" fmla="*/ 376 h 499"/>
                  <a:gd name="T20" fmla="*/ 236 w 388"/>
                  <a:gd name="T21" fmla="*/ 422 h 499"/>
                  <a:gd name="T22" fmla="*/ 138 w 388"/>
                  <a:gd name="T23" fmla="*/ 447 h 499"/>
                  <a:gd name="T24" fmla="*/ 85 w 388"/>
                  <a:gd name="T25" fmla="*/ 440 h 499"/>
                  <a:gd name="T26" fmla="*/ 29 w 388"/>
                  <a:gd name="T27" fmla="*/ 414 h 499"/>
                  <a:gd name="T28" fmla="*/ 0 w 388"/>
                  <a:gd name="T29" fmla="*/ 457 h 499"/>
                  <a:gd name="T30" fmla="*/ 71 w 388"/>
                  <a:gd name="T31" fmla="*/ 490 h 499"/>
                  <a:gd name="T32" fmla="*/ 138 w 388"/>
                  <a:gd name="T33" fmla="*/ 499 h 499"/>
                  <a:gd name="T34" fmla="*/ 261 w 388"/>
                  <a:gd name="T35" fmla="*/ 466 h 499"/>
                  <a:gd name="T36" fmla="*/ 330 w 388"/>
                  <a:gd name="T37" fmla="*/ 409 h 499"/>
                  <a:gd name="T38" fmla="*/ 371 w 388"/>
                  <a:gd name="T39" fmla="*/ 340 h 499"/>
                  <a:gd name="T40" fmla="*/ 388 w 388"/>
                  <a:gd name="T41" fmla="*/ 249 h 499"/>
                  <a:gd name="T42" fmla="*/ 367 w 388"/>
                  <a:gd name="T43" fmla="*/ 150 h 499"/>
                  <a:gd name="T44" fmla="*/ 311 w 388"/>
                  <a:gd name="T45" fmla="*/ 70 h 4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88" h="499">
                    <a:moveTo>
                      <a:pt x="311" y="70"/>
                    </a:moveTo>
                    <a:cubicBezTo>
                      <a:pt x="287" y="47"/>
                      <a:pt x="260" y="29"/>
                      <a:pt x="229" y="17"/>
                    </a:cubicBezTo>
                    <a:cubicBezTo>
                      <a:pt x="200" y="6"/>
                      <a:pt x="170" y="0"/>
                      <a:pt x="138" y="0"/>
                    </a:cubicBezTo>
                    <a:cubicBezTo>
                      <a:pt x="138" y="52"/>
                      <a:pt x="138" y="52"/>
                      <a:pt x="138" y="52"/>
                    </a:cubicBezTo>
                    <a:cubicBezTo>
                      <a:pt x="163" y="52"/>
                      <a:pt x="187" y="56"/>
                      <a:pt x="210" y="65"/>
                    </a:cubicBezTo>
                    <a:cubicBezTo>
                      <a:pt x="235" y="75"/>
                      <a:pt x="256" y="89"/>
                      <a:pt x="275" y="107"/>
                    </a:cubicBezTo>
                    <a:cubicBezTo>
                      <a:pt x="294" y="125"/>
                      <a:pt x="309" y="147"/>
                      <a:pt x="320" y="171"/>
                    </a:cubicBezTo>
                    <a:cubicBezTo>
                      <a:pt x="331" y="196"/>
                      <a:pt x="336" y="222"/>
                      <a:pt x="336" y="249"/>
                    </a:cubicBezTo>
                    <a:cubicBezTo>
                      <a:pt x="336" y="274"/>
                      <a:pt x="332" y="299"/>
                      <a:pt x="323" y="322"/>
                    </a:cubicBezTo>
                    <a:cubicBezTo>
                      <a:pt x="315" y="341"/>
                      <a:pt x="304" y="360"/>
                      <a:pt x="290" y="376"/>
                    </a:cubicBezTo>
                    <a:cubicBezTo>
                      <a:pt x="275" y="395"/>
                      <a:pt x="257" y="410"/>
                      <a:pt x="236" y="422"/>
                    </a:cubicBezTo>
                    <a:cubicBezTo>
                      <a:pt x="206" y="438"/>
                      <a:pt x="173" y="447"/>
                      <a:pt x="138" y="447"/>
                    </a:cubicBezTo>
                    <a:cubicBezTo>
                      <a:pt x="120" y="447"/>
                      <a:pt x="102" y="445"/>
                      <a:pt x="85" y="440"/>
                    </a:cubicBezTo>
                    <a:cubicBezTo>
                      <a:pt x="65" y="434"/>
                      <a:pt x="46" y="426"/>
                      <a:pt x="29" y="414"/>
                    </a:cubicBezTo>
                    <a:cubicBezTo>
                      <a:pt x="0" y="457"/>
                      <a:pt x="0" y="457"/>
                      <a:pt x="0" y="457"/>
                    </a:cubicBezTo>
                    <a:cubicBezTo>
                      <a:pt x="22" y="472"/>
                      <a:pt x="46" y="483"/>
                      <a:pt x="71" y="490"/>
                    </a:cubicBezTo>
                    <a:cubicBezTo>
                      <a:pt x="93" y="496"/>
                      <a:pt x="115" y="499"/>
                      <a:pt x="138" y="499"/>
                    </a:cubicBezTo>
                    <a:cubicBezTo>
                      <a:pt x="181" y="499"/>
                      <a:pt x="224" y="488"/>
                      <a:pt x="261" y="466"/>
                    </a:cubicBezTo>
                    <a:cubicBezTo>
                      <a:pt x="287" y="452"/>
                      <a:pt x="310" y="432"/>
                      <a:pt x="330" y="409"/>
                    </a:cubicBezTo>
                    <a:cubicBezTo>
                      <a:pt x="347" y="389"/>
                      <a:pt x="361" y="365"/>
                      <a:pt x="371" y="340"/>
                    </a:cubicBezTo>
                    <a:cubicBezTo>
                      <a:pt x="382" y="311"/>
                      <a:pt x="388" y="281"/>
                      <a:pt x="388" y="249"/>
                    </a:cubicBezTo>
                    <a:cubicBezTo>
                      <a:pt x="388" y="215"/>
                      <a:pt x="381" y="181"/>
                      <a:pt x="367" y="150"/>
                    </a:cubicBezTo>
                    <a:cubicBezTo>
                      <a:pt x="354" y="120"/>
                      <a:pt x="335" y="93"/>
                      <a:pt x="311" y="70"/>
                    </a:cubicBezTo>
                    <a:close/>
                  </a:path>
                </a:pathLst>
              </a:custGeom>
              <a:solidFill>
                <a:schemeClr val="accent2"/>
              </a:solidFill>
              <a:ln>
                <a:noFill/>
              </a:ln>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prstClr val="black"/>
                  </a:solidFill>
                </a:endParaRPr>
              </a:p>
            </p:txBody>
          </p:sp>
          <p:sp>
            <p:nvSpPr>
              <p:cNvPr id="43" name="Freeform 126"/>
              <p:cNvSpPr/>
              <p:nvPr/>
            </p:nvSpPr>
            <p:spPr bwMode="auto">
              <a:xfrm>
                <a:off x="5727700" y="3051175"/>
                <a:ext cx="104775" cy="106362"/>
              </a:xfrm>
              <a:custGeom>
                <a:avLst/>
                <a:gdLst>
                  <a:gd name="T0" fmla="*/ 32 w 34"/>
                  <a:gd name="T1" fmla="*/ 26 h 34"/>
                  <a:gd name="T2" fmla="*/ 27 w 34"/>
                  <a:gd name="T3" fmla="*/ 21 h 34"/>
                  <a:gd name="T4" fmla="*/ 25 w 34"/>
                  <a:gd name="T5" fmla="*/ 11 h 34"/>
                  <a:gd name="T6" fmla="*/ 15 w 34"/>
                  <a:gd name="T7" fmla="*/ 9 h 34"/>
                  <a:gd name="T8" fmla="*/ 8 w 34"/>
                  <a:gd name="T9" fmla="*/ 2 h 34"/>
                  <a:gd name="T10" fmla="*/ 2 w 34"/>
                  <a:gd name="T11" fmla="*/ 2 h 34"/>
                  <a:gd name="T12" fmla="*/ 2 w 34"/>
                  <a:gd name="T13" fmla="*/ 8 h 34"/>
                  <a:gd name="T14" fmla="*/ 9 w 34"/>
                  <a:gd name="T15" fmla="*/ 15 h 34"/>
                  <a:gd name="T16" fmla="*/ 11 w 34"/>
                  <a:gd name="T17" fmla="*/ 25 h 34"/>
                  <a:gd name="T18" fmla="*/ 21 w 34"/>
                  <a:gd name="T19" fmla="*/ 27 h 34"/>
                  <a:gd name="T20" fmla="*/ 26 w 34"/>
                  <a:gd name="T21" fmla="*/ 32 h 34"/>
                  <a:gd name="T22" fmla="*/ 32 w 34"/>
                  <a:gd name="T23" fmla="*/ 32 h 34"/>
                  <a:gd name="T24" fmla="*/ 32 w 34"/>
                  <a:gd name="T25" fmla="*/ 26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4" h="34">
                    <a:moveTo>
                      <a:pt x="32" y="26"/>
                    </a:moveTo>
                    <a:cubicBezTo>
                      <a:pt x="27" y="21"/>
                      <a:pt x="27" y="21"/>
                      <a:pt x="27" y="21"/>
                    </a:cubicBezTo>
                    <a:cubicBezTo>
                      <a:pt x="28" y="18"/>
                      <a:pt x="28" y="14"/>
                      <a:pt x="25" y="11"/>
                    </a:cubicBezTo>
                    <a:cubicBezTo>
                      <a:pt x="22" y="9"/>
                      <a:pt x="18" y="8"/>
                      <a:pt x="15" y="9"/>
                    </a:cubicBezTo>
                    <a:cubicBezTo>
                      <a:pt x="8" y="2"/>
                      <a:pt x="8" y="2"/>
                      <a:pt x="8" y="2"/>
                    </a:cubicBezTo>
                    <a:cubicBezTo>
                      <a:pt x="6" y="0"/>
                      <a:pt x="4" y="0"/>
                      <a:pt x="2" y="2"/>
                    </a:cubicBezTo>
                    <a:cubicBezTo>
                      <a:pt x="0" y="4"/>
                      <a:pt x="0" y="6"/>
                      <a:pt x="2" y="8"/>
                    </a:cubicBezTo>
                    <a:cubicBezTo>
                      <a:pt x="9" y="15"/>
                      <a:pt x="9" y="15"/>
                      <a:pt x="9" y="15"/>
                    </a:cubicBezTo>
                    <a:cubicBezTo>
                      <a:pt x="8" y="19"/>
                      <a:pt x="9" y="23"/>
                      <a:pt x="11" y="25"/>
                    </a:cubicBezTo>
                    <a:cubicBezTo>
                      <a:pt x="14" y="28"/>
                      <a:pt x="18" y="29"/>
                      <a:pt x="21" y="27"/>
                    </a:cubicBezTo>
                    <a:cubicBezTo>
                      <a:pt x="26" y="32"/>
                      <a:pt x="26" y="32"/>
                      <a:pt x="26" y="32"/>
                    </a:cubicBezTo>
                    <a:cubicBezTo>
                      <a:pt x="28" y="34"/>
                      <a:pt x="31" y="34"/>
                      <a:pt x="32" y="32"/>
                    </a:cubicBezTo>
                    <a:cubicBezTo>
                      <a:pt x="34" y="31"/>
                      <a:pt x="34" y="28"/>
                      <a:pt x="32" y="26"/>
                    </a:cubicBezTo>
                    <a:close/>
                  </a:path>
                </a:pathLst>
              </a:custGeom>
              <a:solidFill>
                <a:srgbClr val="26272C"/>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prstClr val="black"/>
                  </a:solidFill>
                </a:endParaRPr>
              </a:p>
            </p:txBody>
          </p:sp>
          <p:sp>
            <p:nvSpPr>
              <p:cNvPr id="44" name="Freeform 127"/>
              <p:cNvSpPr/>
              <p:nvPr/>
            </p:nvSpPr>
            <p:spPr bwMode="auto">
              <a:xfrm>
                <a:off x="5086350" y="2406650"/>
                <a:ext cx="103187" cy="106362"/>
              </a:xfrm>
              <a:custGeom>
                <a:avLst/>
                <a:gdLst>
                  <a:gd name="T0" fmla="*/ 32 w 33"/>
                  <a:gd name="T1" fmla="*/ 26 h 34"/>
                  <a:gd name="T2" fmla="*/ 25 w 33"/>
                  <a:gd name="T3" fmla="*/ 19 h 34"/>
                  <a:gd name="T4" fmla="*/ 22 w 33"/>
                  <a:gd name="T5" fmla="*/ 9 h 34"/>
                  <a:gd name="T6" fmla="*/ 12 w 33"/>
                  <a:gd name="T7" fmla="*/ 6 h 34"/>
                  <a:gd name="T8" fmla="*/ 7 w 33"/>
                  <a:gd name="T9" fmla="*/ 1 h 34"/>
                  <a:gd name="T10" fmla="*/ 1 w 33"/>
                  <a:gd name="T11" fmla="*/ 1 h 34"/>
                  <a:gd name="T12" fmla="*/ 1 w 33"/>
                  <a:gd name="T13" fmla="*/ 8 h 34"/>
                  <a:gd name="T14" fmla="*/ 6 w 33"/>
                  <a:gd name="T15" fmla="*/ 12 h 34"/>
                  <a:gd name="T16" fmla="*/ 8 w 33"/>
                  <a:gd name="T17" fmla="*/ 22 h 34"/>
                  <a:gd name="T18" fmla="*/ 18 w 33"/>
                  <a:gd name="T19" fmla="*/ 25 h 34"/>
                  <a:gd name="T20" fmla="*/ 26 w 33"/>
                  <a:gd name="T21" fmla="*/ 32 h 34"/>
                  <a:gd name="T22" fmla="*/ 32 w 33"/>
                  <a:gd name="T23" fmla="*/ 32 h 34"/>
                  <a:gd name="T24" fmla="*/ 32 w 33"/>
                  <a:gd name="T25" fmla="*/ 26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3" h="34">
                    <a:moveTo>
                      <a:pt x="32" y="26"/>
                    </a:moveTo>
                    <a:cubicBezTo>
                      <a:pt x="25" y="19"/>
                      <a:pt x="25" y="19"/>
                      <a:pt x="25" y="19"/>
                    </a:cubicBezTo>
                    <a:cubicBezTo>
                      <a:pt x="26" y="15"/>
                      <a:pt x="25" y="11"/>
                      <a:pt x="22" y="9"/>
                    </a:cubicBezTo>
                    <a:cubicBezTo>
                      <a:pt x="20" y="6"/>
                      <a:pt x="16" y="5"/>
                      <a:pt x="12" y="6"/>
                    </a:cubicBezTo>
                    <a:cubicBezTo>
                      <a:pt x="7" y="1"/>
                      <a:pt x="7" y="1"/>
                      <a:pt x="7" y="1"/>
                    </a:cubicBezTo>
                    <a:cubicBezTo>
                      <a:pt x="6" y="0"/>
                      <a:pt x="3" y="0"/>
                      <a:pt x="1" y="1"/>
                    </a:cubicBezTo>
                    <a:cubicBezTo>
                      <a:pt x="0" y="3"/>
                      <a:pt x="0" y="6"/>
                      <a:pt x="1" y="8"/>
                    </a:cubicBezTo>
                    <a:cubicBezTo>
                      <a:pt x="6" y="12"/>
                      <a:pt x="6" y="12"/>
                      <a:pt x="6" y="12"/>
                    </a:cubicBezTo>
                    <a:cubicBezTo>
                      <a:pt x="5" y="16"/>
                      <a:pt x="6" y="20"/>
                      <a:pt x="8" y="22"/>
                    </a:cubicBezTo>
                    <a:cubicBezTo>
                      <a:pt x="11" y="25"/>
                      <a:pt x="15" y="26"/>
                      <a:pt x="18" y="25"/>
                    </a:cubicBezTo>
                    <a:cubicBezTo>
                      <a:pt x="26" y="32"/>
                      <a:pt x="26" y="32"/>
                      <a:pt x="26" y="32"/>
                    </a:cubicBezTo>
                    <a:cubicBezTo>
                      <a:pt x="27" y="34"/>
                      <a:pt x="30" y="34"/>
                      <a:pt x="32" y="32"/>
                    </a:cubicBezTo>
                    <a:cubicBezTo>
                      <a:pt x="33" y="30"/>
                      <a:pt x="33" y="27"/>
                      <a:pt x="32" y="26"/>
                    </a:cubicBezTo>
                    <a:close/>
                  </a:path>
                </a:pathLst>
              </a:custGeom>
              <a:solidFill>
                <a:srgbClr val="26272C"/>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prstClr val="black"/>
                  </a:solidFill>
                </a:endParaRPr>
              </a:p>
            </p:txBody>
          </p:sp>
          <p:sp>
            <p:nvSpPr>
              <p:cNvPr id="45" name="Freeform 128"/>
              <p:cNvSpPr/>
              <p:nvPr/>
            </p:nvSpPr>
            <p:spPr bwMode="auto">
              <a:xfrm>
                <a:off x="5845175" y="2752725"/>
                <a:ext cx="134937" cy="58737"/>
              </a:xfrm>
              <a:custGeom>
                <a:avLst/>
                <a:gdLst>
                  <a:gd name="T0" fmla="*/ 39 w 43"/>
                  <a:gd name="T1" fmla="*/ 5 h 19"/>
                  <a:gd name="T2" fmla="*/ 32 w 43"/>
                  <a:gd name="T3" fmla="*/ 5 h 19"/>
                  <a:gd name="T4" fmla="*/ 23 w 43"/>
                  <a:gd name="T5" fmla="*/ 0 h 19"/>
                  <a:gd name="T6" fmla="*/ 14 w 43"/>
                  <a:gd name="T7" fmla="*/ 5 h 19"/>
                  <a:gd name="T8" fmla="*/ 4 w 43"/>
                  <a:gd name="T9" fmla="*/ 5 h 19"/>
                  <a:gd name="T10" fmla="*/ 0 w 43"/>
                  <a:gd name="T11" fmla="*/ 9 h 19"/>
                  <a:gd name="T12" fmla="*/ 4 w 43"/>
                  <a:gd name="T13" fmla="*/ 14 h 19"/>
                  <a:gd name="T14" fmla="*/ 14 w 43"/>
                  <a:gd name="T15" fmla="*/ 14 h 19"/>
                  <a:gd name="T16" fmla="*/ 23 w 43"/>
                  <a:gd name="T17" fmla="*/ 19 h 19"/>
                  <a:gd name="T18" fmla="*/ 32 w 43"/>
                  <a:gd name="T19" fmla="*/ 14 h 19"/>
                  <a:gd name="T20" fmla="*/ 39 w 43"/>
                  <a:gd name="T21" fmla="*/ 14 h 19"/>
                  <a:gd name="T22" fmla="*/ 43 w 43"/>
                  <a:gd name="T23" fmla="*/ 9 h 19"/>
                  <a:gd name="T24" fmla="*/ 39 w 43"/>
                  <a:gd name="T25" fmla="*/ 5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3" h="19">
                    <a:moveTo>
                      <a:pt x="39" y="5"/>
                    </a:moveTo>
                    <a:cubicBezTo>
                      <a:pt x="32" y="5"/>
                      <a:pt x="32" y="5"/>
                      <a:pt x="32" y="5"/>
                    </a:cubicBezTo>
                    <a:cubicBezTo>
                      <a:pt x="30" y="2"/>
                      <a:pt x="27" y="0"/>
                      <a:pt x="23" y="0"/>
                    </a:cubicBezTo>
                    <a:cubicBezTo>
                      <a:pt x="19" y="0"/>
                      <a:pt x="16" y="2"/>
                      <a:pt x="14" y="5"/>
                    </a:cubicBezTo>
                    <a:cubicBezTo>
                      <a:pt x="4" y="5"/>
                      <a:pt x="4" y="5"/>
                      <a:pt x="4" y="5"/>
                    </a:cubicBezTo>
                    <a:cubicBezTo>
                      <a:pt x="2" y="5"/>
                      <a:pt x="0" y="7"/>
                      <a:pt x="0" y="9"/>
                    </a:cubicBezTo>
                    <a:cubicBezTo>
                      <a:pt x="0" y="12"/>
                      <a:pt x="2" y="14"/>
                      <a:pt x="4" y="14"/>
                    </a:cubicBezTo>
                    <a:cubicBezTo>
                      <a:pt x="14" y="14"/>
                      <a:pt x="14" y="14"/>
                      <a:pt x="14" y="14"/>
                    </a:cubicBezTo>
                    <a:cubicBezTo>
                      <a:pt x="16" y="17"/>
                      <a:pt x="19" y="19"/>
                      <a:pt x="23" y="19"/>
                    </a:cubicBezTo>
                    <a:cubicBezTo>
                      <a:pt x="27" y="19"/>
                      <a:pt x="30" y="17"/>
                      <a:pt x="32" y="14"/>
                    </a:cubicBezTo>
                    <a:cubicBezTo>
                      <a:pt x="39" y="14"/>
                      <a:pt x="39" y="14"/>
                      <a:pt x="39" y="14"/>
                    </a:cubicBezTo>
                    <a:cubicBezTo>
                      <a:pt x="41" y="14"/>
                      <a:pt x="43" y="12"/>
                      <a:pt x="43" y="9"/>
                    </a:cubicBezTo>
                    <a:cubicBezTo>
                      <a:pt x="43" y="7"/>
                      <a:pt x="41" y="5"/>
                      <a:pt x="39" y="5"/>
                    </a:cubicBezTo>
                    <a:close/>
                  </a:path>
                </a:pathLst>
              </a:custGeom>
              <a:solidFill>
                <a:srgbClr val="26272C"/>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prstClr val="black"/>
                  </a:solidFill>
                </a:endParaRPr>
              </a:p>
            </p:txBody>
          </p:sp>
          <p:sp>
            <p:nvSpPr>
              <p:cNvPr id="46" name="Freeform 129"/>
              <p:cNvSpPr/>
              <p:nvPr/>
            </p:nvSpPr>
            <p:spPr bwMode="auto">
              <a:xfrm>
                <a:off x="4937125" y="2752725"/>
                <a:ext cx="133350" cy="58737"/>
              </a:xfrm>
              <a:custGeom>
                <a:avLst/>
                <a:gdLst>
                  <a:gd name="T0" fmla="*/ 39 w 43"/>
                  <a:gd name="T1" fmla="*/ 5 h 19"/>
                  <a:gd name="T2" fmla="*/ 29 w 43"/>
                  <a:gd name="T3" fmla="*/ 5 h 19"/>
                  <a:gd name="T4" fmla="*/ 20 w 43"/>
                  <a:gd name="T5" fmla="*/ 0 h 19"/>
                  <a:gd name="T6" fmla="*/ 12 w 43"/>
                  <a:gd name="T7" fmla="*/ 5 h 19"/>
                  <a:gd name="T8" fmla="*/ 5 w 43"/>
                  <a:gd name="T9" fmla="*/ 5 h 19"/>
                  <a:gd name="T10" fmla="*/ 0 w 43"/>
                  <a:gd name="T11" fmla="*/ 9 h 19"/>
                  <a:gd name="T12" fmla="*/ 5 w 43"/>
                  <a:gd name="T13" fmla="*/ 14 h 19"/>
                  <a:gd name="T14" fmla="*/ 12 w 43"/>
                  <a:gd name="T15" fmla="*/ 14 h 19"/>
                  <a:gd name="T16" fmla="*/ 20 w 43"/>
                  <a:gd name="T17" fmla="*/ 19 h 19"/>
                  <a:gd name="T18" fmla="*/ 29 w 43"/>
                  <a:gd name="T19" fmla="*/ 14 h 19"/>
                  <a:gd name="T20" fmla="*/ 39 w 43"/>
                  <a:gd name="T21" fmla="*/ 14 h 19"/>
                  <a:gd name="T22" fmla="*/ 43 w 43"/>
                  <a:gd name="T23" fmla="*/ 9 h 19"/>
                  <a:gd name="T24" fmla="*/ 39 w 43"/>
                  <a:gd name="T25" fmla="*/ 5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3" h="19">
                    <a:moveTo>
                      <a:pt x="39" y="5"/>
                    </a:moveTo>
                    <a:cubicBezTo>
                      <a:pt x="29" y="5"/>
                      <a:pt x="29" y="5"/>
                      <a:pt x="29" y="5"/>
                    </a:cubicBezTo>
                    <a:cubicBezTo>
                      <a:pt x="27" y="2"/>
                      <a:pt x="24" y="0"/>
                      <a:pt x="20" y="0"/>
                    </a:cubicBezTo>
                    <a:cubicBezTo>
                      <a:pt x="17" y="0"/>
                      <a:pt x="13" y="2"/>
                      <a:pt x="12" y="5"/>
                    </a:cubicBezTo>
                    <a:cubicBezTo>
                      <a:pt x="5" y="5"/>
                      <a:pt x="5" y="5"/>
                      <a:pt x="5" y="5"/>
                    </a:cubicBezTo>
                    <a:cubicBezTo>
                      <a:pt x="2" y="5"/>
                      <a:pt x="0" y="7"/>
                      <a:pt x="0" y="9"/>
                    </a:cubicBezTo>
                    <a:cubicBezTo>
                      <a:pt x="0" y="12"/>
                      <a:pt x="2" y="14"/>
                      <a:pt x="5" y="14"/>
                    </a:cubicBezTo>
                    <a:cubicBezTo>
                      <a:pt x="12" y="14"/>
                      <a:pt x="12" y="14"/>
                      <a:pt x="12" y="14"/>
                    </a:cubicBezTo>
                    <a:cubicBezTo>
                      <a:pt x="13" y="17"/>
                      <a:pt x="17" y="19"/>
                      <a:pt x="20" y="19"/>
                    </a:cubicBezTo>
                    <a:cubicBezTo>
                      <a:pt x="24" y="19"/>
                      <a:pt x="27" y="17"/>
                      <a:pt x="29" y="14"/>
                    </a:cubicBezTo>
                    <a:cubicBezTo>
                      <a:pt x="39" y="14"/>
                      <a:pt x="39" y="14"/>
                      <a:pt x="39" y="14"/>
                    </a:cubicBezTo>
                    <a:cubicBezTo>
                      <a:pt x="41" y="14"/>
                      <a:pt x="43" y="12"/>
                      <a:pt x="43" y="9"/>
                    </a:cubicBezTo>
                    <a:cubicBezTo>
                      <a:pt x="43" y="7"/>
                      <a:pt x="41" y="5"/>
                      <a:pt x="39" y="5"/>
                    </a:cubicBezTo>
                    <a:close/>
                  </a:path>
                </a:pathLst>
              </a:custGeom>
              <a:solidFill>
                <a:srgbClr val="26272C"/>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prstClr val="black"/>
                  </a:solidFill>
                </a:endParaRPr>
              </a:p>
            </p:txBody>
          </p:sp>
          <p:sp>
            <p:nvSpPr>
              <p:cNvPr id="47" name="Freeform 130"/>
              <p:cNvSpPr/>
              <p:nvPr/>
            </p:nvSpPr>
            <p:spPr bwMode="auto">
              <a:xfrm>
                <a:off x="5727700" y="2406650"/>
                <a:ext cx="104775" cy="106362"/>
              </a:xfrm>
              <a:custGeom>
                <a:avLst/>
                <a:gdLst>
                  <a:gd name="T0" fmla="*/ 32 w 34"/>
                  <a:gd name="T1" fmla="*/ 1 h 34"/>
                  <a:gd name="T2" fmla="*/ 26 w 34"/>
                  <a:gd name="T3" fmla="*/ 1 h 34"/>
                  <a:gd name="T4" fmla="*/ 21 w 34"/>
                  <a:gd name="T5" fmla="*/ 6 h 34"/>
                  <a:gd name="T6" fmla="*/ 11 w 34"/>
                  <a:gd name="T7" fmla="*/ 9 h 34"/>
                  <a:gd name="T8" fmla="*/ 9 w 34"/>
                  <a:gd name="T9" fmla="*/ 19 h 34"/>
                  <a:gd name="T10" fmla="*/ 2 w 34"/>
                  <a:gd name="T11" fmla="*/ 26 h 34"/>
                  <a:gd name="T12" fmla="*/ 2 w 34"/>
                  <a:gd name="T13" fmla="*/ 32 h 34"/>
                  <a:gd name="T14" fmla="*/ 8 w 34"/>
                  <a:gd name="T15" fmla="*/ 32 h 34"/>
                  <a:gd name="T16" fmla="*/ 15 w 34"/>
                  <a:gd name="T17" fmla="*/ 25 h 34"/>
                  <a:gd name="T18" fmla="*/ 25 w 34"/>
                  <a:gd name="T19" fmla="*/ 22 h 34"/>
                  <a:gd name="T20" fmla="*/ 27 w 34"/>
                  <a:gd name="T21" fmla="*/ 13 h 34"/>
                  <a:gd name="T22" fmla="*/ 32 w 34"/>
                  <a:gd name="T23" fmla="*/ 8 h 34"/>
                  <a:gd name="T24" fmla="*/ 32 w 34"/>
                  <a:gd name="T25" fmla="*/ 1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4" h="34">
                    <a:moveTo>
                      <a:pt x="32" y="1"/>
                    </a:moveTo>
                    <a:cubicBezTo>
                      <a:pt x="31" y="0"/>
                      <a:pt x="28" y="0"/>
                      <a:pt x="26" y="1"/>
                    </a:cubicBezTo>
                    <a:cubicBezTo>
                      <a:pt x="21" y="6"/>
                      <a:pt x="21" y="6"/>
                      <a:pt x="21" y="6"/>
                    </a:cubicBezTo>
                    <a:cubicBezTo>
                      <a:pt x="18" y="5"/>
                      <a:pt x="14" y="6"/>
                      <a:pt x="11" y="9"/>
                    </a:cubicBezTo>
                    <a:cubicBezTo>
                      <a:pt x="9" y="11"/>
                      <a:pt x="8" y="15"/>
                      <a:pt x="9" y="19"/>
                    </a:cubicBezTo>
                    <a:cubicBezTo>
                      <a:pt x="2" y="26"/>
                      <a:pt x="2" y="26"/>
                      <a:pt x="2" y="26"/>
                    </a:cubicBezTo>
                    <a:cubicBezTo>
                      <a:pt x="0" y="27"/>
                      <a:pt x="0" y="30"/>
                      <a:pt x="2" y="32"/>
                    </a:cubicBezTo>
                    <a:cubicBezTo>
                      <a:pt x="4" y="34"/>
                      <a:pt x="6" y="34"/>
                      <a:pt x="8" y="32"/>
                    </a:cubicBezTo>
                    <a:cubicBezTo>
                      <a:pt x="15" y="25"/>
                      <a:pt x="15" y="25"/>
                      <a:pt x="15" y="25"/>
                    </a:cubicBezTo>
                    <a:cubicBezTo>
                      <a:pt x="18" y="26"/>
                      <a:pt x="22" y="25"/>
                      <a:pt x="25" y="22"/>
                    </a:cubicBezTo>
                    <a:cubicBezTo>
                      <a:pt x="28" y="20"/>
                      <a:pt x="28" y="16"/>
                      <a:pt x="27" y="13"/>
                    </a:cubicBezTo>
                    <a:cubicBezTo>
                      <a:pt x="32" y="8"/>
                      <a:pt x="32" y="8"/>
                      <a:pt x="32" y="8"/>
                    </a:cubicBezTo>
                    <a:cubicBezTo>
                      <a:pt x="34" y="6"/>
                      <a:pt x="34" y="3"/>
                      <a:pt x="32" y="1"/>
                    </a:cubicBezTo>
                    <a:close/>
                  </a:path>
                </a:pathLst>
              </a:custGeom>
              <a:solidFill>
                <a:srgbClr val="26272C"/>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prstClr val="black"/>
                  </a:solidFill>
                </a:endParaRPr>
              </a:p>
            </p:txBody>
          </p:sp>
          <p:sp>
            <p:nvSpPr>
              <p:cNvPr id="48" name="Freeform 131"/>
              <p:cNvSpPr/>
              <p:nvPr/>
            </p:nvSpPr>
            <p:spPr bwMode="auto">
              <a:xfrm>
                <a:off x="5086350" y="3051175"/>
                <a:ext cx="103187" cy="106362"/>
              </a:xfrm>
              <a:custGeom>
                <a:avLst/>
                <a:gdLst>
                  <a:gd name="T0" fmla="*/ 32 w 33"/>
                  <a:gd name="T1" fmla="*/ 2 h 34"/>
                  <a:gd name="T2" fmla="*/ 26 w 33"/>
                  <a:gd name="T3" fmla="*/ 2 h 34"/>
                  <a:gd name="T4" fmla="*/ 18 w 33"/>
                  <a:gd name="T5" fmla="*/ 9 h 34"/>
                  <a:gd name="T6" fmla="*/ 8 w 33"/>
                  <a:gd name="T7" fmla="*/ 11 h 34"/>
                  <a:gd name="T8" fmla="*/ 6 w 33"/>
                  <a:gd name="T9" fmla="*/ 21 h 34"/>
                  <a:gd name="T10" fmla="*/ 1 w 33"/>
                  <a:gd name="T11" fmla="*/ 26 h 34"/>
                  <a:gd name="T12" fmla="*/ 1 w 33"/>
                  <a:gd name="T13" fmla="*/ 32 h 34"/>
                  <a:gd name="T14" fmla="*/ 7 w 33"/>
                  <a:gd name="T15" fmla="*/ 32 h 34"/>
                  <a:gd name="T16" fmla="*/ 12 w 33"/>
                  <a:gd name="T17" fmla="*/ 27 h 34"/>
                  <a:gd name="T18" fmla="*/ 22 w 33"/>
                  <a:gd name="T19" fmla="*/ 25 h 34"/>
                  <a:gd name="T20" fmla="*/ 25 w 33"/>
                  <a:gd name="T21" fmla="*/ 15 h 34"/>
                  <a:gd name="T22" fmla="*/ 32 w 33"/>
                  <a:gd name="T23" fmla="*/ 8 h 34"/>
                  <a:gd name="T24" fmla="*/ 32 w 33"/>
                  <a:gd name="T25" fmla="*/ 2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3" h="34">
                    <a:moveTo>
                      <a:pt x="32" y="2"/>
                    </a:moveTo>
                    <a:cubicBezTo>
                      <a:pt x="30" y="0"/>
                      <a:pt x="27" y="0"/>
                      <a:pt x="26" y="2"/>
                    </a:cubicBezTo>
                    <a:cubicBezTo>
                      <a:pt x="18" y="9"/>
                      <a:pt x="18" y="9"/>
                      <a:pt x="18" y="9"/>
                    </a:cubicBezTo>
                    <a:cubicBezTo>
                      <a:pt x="15" y="8"/>
                      <a:pt x="11" y="9"/>
                      <a:pt x="8" y="11"/>
                    </a:cubicBezTo>
                    <a:cubicBezTo>
                      <a:pt x="6" y="14"/>
                      <a:pt x="5" y="18"/>
                      <a:pt x="6" y="21"/>
                    </a:cubicBezTo>
                    <a:cubicBezTo>
                      <a:pt x="1" y="26"/>
                      <a:pt x="1" y="26"/>
                      <a:pt x="1" y="26"/>
                    </a:cubicBezTo>
                    <a:cubicBezTo>
                      <a:pt x="0" y="28"/>
                      <a:pt x="0" y="31"/>
                      <a:pt x="1" y="32"/>
                    </a:cubicBezTo>
                    <a:cubicBezTo>
                      <a:pt x="3" y="34"/>
                      <a:pt x="6" y="34"/>
                      <a:pt x="7" y="32"/>
                    </a:cubicBezTo>
                    <a:cubicBezTo>
                      <a:pt x="12" y="27"/>
                      <a:pt x="12" y="27"/>
                      <a:pt x="12" y="27"/>
                    </a:cubicBezTo>
                    <a:cubicBezTo>
                      <a:pt x="16" y="29"/>
                      <a:pt x="20" y="28"/>
                      <a:pt x="22" y="25"/>
                    </a:cubicBezTo>
                    <a:cubicBezTo>
                      <a:pt x="25" y="23"/>
                      <a:pt x="26" y="19"/>
                      <a:pt x="25" y="15"/>
                    </a:cubicBezTo>
                    <a:cubicBezTo>
                      <a:pt x="32" y="8"/>
                      <a:pt x="32" y="8"/>
                      <a:pt x="32" y="8"/>
                    </a:cubicBezTo>
                    <a:cubicBezTo>
                      <a:pt x="33" y="6"/>
                      <a:pt x="33" y="4"/>
                      <a:pt x="32" y="2"/>
                    </a:cubicBezTo>
                    <a:close/>
                  </a:path>
                </a:pathLst>
              </a:custGeom>
              <a:solidFill>
                <a:srgbClr val="26272C"/>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prstClr val="black"/>
                  </a:solidFill>
                </a:endParaRPr>
              </a:p>
            </p:txBody>
          </p:sp>
          <p:sp>
            <p:nvSpPr>
              <p:cNvPr id="49" name="Freeform 132"/>
              <p:cNvSpPr/>
              <p:nvPr/>
            </p:nvSpPr>
            <p:spPr bwMode="auto">
              <a:xfrm>
                <a:off x="5430838" y="2259013"/>
                <a:ext cx="58737" cy="134937"/>
              </a:xfrm>
              <a:custGeom>
                <a:avLst/>
                <a:gdLst>
                  <a:gd name="T0" fmla="*/ 14 w 19"/>
                  <a:gd name="T1" fmla="*/ 11 h 43"/>
                  <a:gd name="T2" fmla="*/ 14 w 19"/>
                  <a:gd name="T3" fmla="*/ 4 h 43"/>
                  <a:gd name="T4" fmla="*/ 9 w 19"/>
                  <a:gd name="T5" fmla="*/ 0 h 43"/>
                  <a:gd name="T6" fmla="*/ 5 w 19"/>
                  <a:gd name="T7" fmla="*/ 4 h 43"/>
                  <a:gd name="T8" fmla="*/ 5 w 19"/>
                  <a:gd name="T9" fmla="*/ 11 h 43"/>
                  <a:gd name="T10" fmla="*/ 0 w 19"/>
                  <a:gd name="T11" fmla="*/ 20 h 43"/>
                  <a:gd name="T12" fmla="*/ 5 w 19"/>
                  <a:gd name="T13" fmla="*/ 28 h 43"/>
                  <a:gd name="T14" fmla="*/ 5 w 19"/>
                  <a:gd name="T15" fmla="*/ 38 h 43"/>
                  <a:gd name="T16" fmla="*/ 9 w 19"/>
                  <a:gd name="T17" fmla="*/ 43 h 43"/>
                  <a:gd name="T18" fmla="*/ 14 w 19"/>
                  <a:gd name="T19" fmla="*/ 38 h 43"/>
                  <a:gd name="T20" fmla="*/ 14 w 19"/>
                  <a:gd name="T21" fmla="*/ 28 h 43"/>
                  <a:gd name="T22" fmla="*/ 19 w 19"/>
                  <a:gd name="T23" fmla="*/ 20 h 43"/>
                  <a:gd name="T24" fmla="*/ 14 w 19"/>
                  <a:gd name="T25" fmla="*/ 11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 h="43">
                    <a:moveTo>
                      <a:pt x="14" y="11"/>
                    </a:moveTo>
                    <a:cubicBezTo>
                      <a:pt x="14" y="4"/>
                      <a:pt x="14" y="4"/>
                      <a:pt x="14" y="4"/>
                    </a:cubicBezTo>
                    <a:cubicBezTo>
                      <a:pt x="14" y="1"/>
                      <a:pt x="12" y="0"/>
                      <a:pt x="9" y="0"/>
                    </a:cubicBezTo>
                    <a:cubicBezTo>
                      <a:pt x="7" y="0"/>
                      <a:pt x="5" y="1"/>
                      <a:pt x="5" y="4"/>
                    </a:cubicBezTo>
                    <a:cubicBezTo>
                      <a:pt x="5" y="11"/>
                      <a:pt x="5" y="11"/>
                      <a:pt x="5" y="11"/>
                    </a:cubicBezTo>
                    <a:cubicBezTo>
                      <a:pt x="2" y="13"/>
                      <a:pt x="0" y="16"/>
                      <a:pt x="0" y="20"/>
                    </a:cubicBezTo>
                    <a:cubicBezTo>
                      <a:pt x="0" y="23"/>
                      <a:pt x="2" y="27"/>
                      <a:pt x="5" y="28"/>
                    </a:cubicBezTo>
                    <a:cubicBezTo>
                      <a:pt x="5" y="38"/>
                      <a:pt x="5" y="38"/>
                      <a:pt x="5" y="38"/>
                    </a:cubicBezTo>
                    <a:cubicBezTo>
                      <a:pt x="5" y="41"/>
                      <a:pt x="7" y="43"/>
                      <a:pt x="9" y="43"/>
                    </a:cubicBezTo>
                    <a:cubicBezTo>
                      <a:pt x="12" y="43"/>
                      <a:pt x="14" y="41"/>
                      <a:pt x="14" y="38"/>
                    </a:cubicBezTo>
                    <a:cubicBezTo>
                      <a:pt x="14" y="28"/>
                      <a:pt x="14" y="28"/>
                      <a:pt x="14" y="28"/>
                    </a:cubicBezTo>
                    <a:cubicBezTo>
                      <a:pt x="17" y="27"/>
                      <a:pt x="19" y="23"/>
                      <a:pt x="19" y="20"/>
                    </a:cubicBezTo>
                    <a:cubicBezTo>
                      <a:pt x="19" y="16"/>
                      <a:pt x="17" y="13"/>
                      <a:pt x="14" y="11"/>
                    </a:cubicBezTo>
                    <a:close/>
                  </a:path>
                </a:pathLst>
              </a:custGeom>
              <a:solidFill>
                <a:srgbClr val="26272C"/>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prstClr val="black"/>
                  </a:solidFill>
                </a:endParaRPr>
              </a:p>
            </p:txBody>
          </p:sp>
          <p:sp>
            <p:nvSpPr>
              <p:cNvPr id="50" name="Freeform 133"/>
              <p:cNvSpPr/>
              <p:nvPr/>
            </p:nvSpPr>
            <p:spPr bwMode="auto">
              <a:xfrm>
                <a:off x="5430838" y="3170238"/>
                <a:ext cx="58737" cy="134937"/>
              </a:xfrm>
              <a:custGeom>
                <a:avLst/>
                <a:gdLst>
                  <a:gd name="T0" fmla="*/ 14 w 19"/>
                  <a:gd name="T1" fmla="*/ 15 h 43"/>
                  <a:gd name="T2" fmla="*/ 14 w 19"/>
                  <a:gd name="T3" fmla="*/ 5 h 43"/>
                  <a:gd name="T4" fmla="*/ 9 w 19"/>
                  <a:gd name="T5" fmla="*/ 0 h 43"/>
                  <a:gd name="T6" fmla="*/ 5 w 19"/>
                  <a:gd name="T7" fmla="*/ 5 h 43"/>
                  <a:gd name="T8" fmla="*/ 5 w 19"/>
                  <a:gd name="T9" fmla="*/ 15 h 43"/>
                  <a:gd name="T10" fmla="*/ 0 w 19"/>
                  <a:gd name="T11" fmla="*/ 23 h 43"/>
                  <a:gd name="T12" fmla="*/ 5 w 19"/>
                  <a:gd name="T13" fmla="*/ 32 h 43"/>
                  <a:gd name="T14" fmla="*/ 5 w 19"/>
                  <a:gd name="T15" fmla="*/ 39 h 43"/>
                  <a:gd name="T16" fmla="*/ 9 w 19"/>
                  <a:gd name="T17" fmla="*/ 43 h 43"/>
                  <a:gd name="T18" fmla="*/ 14 w 19"/>
                  <a:gd name="T19" fmla="*/ 39 h 43"/>
                  <a:gd name="T20" fmla="*/ 14 w 19"/>
                  <a:gd name="T21" fmla="*/ 32 h 43"/>
                  <a:gd name="T22" fmla="*/ 19 w 19"/>
                  <a:gd name="T23" fmla="*/ 23 h 43"/>
                  <a:gd name="T24" fmla="*/ 14 w 19"/>
                  <a:gd name="T25" fmla="*/ 15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 h="43">
                    <a:moveTo>
                      <a:pt x="14" y="15"/>
                    </a:moveTo>
                    <a:cubicBezTo>
                      <a:pt x="14" y="5"/>
                      <a:pt x="14" y="5"/>
                      <a:pt x="14" y="5"/>
                    </a:cubicBezTo>
                    <a:cubicBezTo>
                      <a:pt x="14" y="2"/>
                      <a:pt x="12" y="0"/>
                      <a:pt x="9" y="0"/>
                    </a:cubicBezTo>
                    <a:cubicBezTo>
                      <a:pt x="7" y="0"/>
                      <a:pt x="5" y="2"/>
                      <a:pt x="5" y="5"/>
                    </a:cubicBezTo>
                    <a:cubicBezTo>
                      <a:pt x="5" y="15"/>
                      <a:pt x="5" y="15"/>
                      <a:pt x="5" y="15"/>
                    </a:cubicBezTo>
                    <a:cubicBezTo>
                      <a:pt x="2" y="16"/>
                      <a:pt x="0" y="19"/>
                      <a:pt x="0" y="23"/>
                    </a:cubicBezTo>
                    <a:cubicBezTo>
                      <a:pt x="0" y="27"/>
                      <a:pt x="2" y="30"/>
                      <a:pt x="5" y="32"/>
                    </a:cubicBezTo>
                    <a:cubicBezTo>
                      <a:pt x="5" y="39"/>
                      <a:pt x="5" y="39"/>
                      <a:pt x="5" y="39"/>
                    </a:cubicBezTo>
                    <a:cubicBezTo>
                      <a:pt x="5" y="41"/>
                      <a:pt x="7" y="43"/>
                      <a:pt x="9" y="43"/>
                    </a:cubicBezTo>
                    <a:cubicBezTo>
                      <a:pt x="12" y="43"/>
                      <a:pt x="14" y="41"/>
                      <a:pt x="14" y="39"/>
                    </a:cubicBezTo>
                    <a:cubicBezTo>
                      <a:pt x="14" y="32"/>
                      <a:pt x="14" y="32"/>
                      <a:pt x="14" y="32"/>
                    </a:cubicBezTo>
                    <a:cubicBezTo>
                      <a:pt x="17" y="30"/>
                      <a:pt x="19" y="27"/>
                      <a:pt x="19" y="23"/>
                    </a:cubicBezTo>
                    <a:cubicBezTo>
                      <a:pt x="19" y="19"/>
                      <a:pt x="17" y="16"/>
                      <a:pt x="14" y="15"/>
                    </a:cubicBezTo>
                    <a:close/>
                  </a:path>
                </a:pathLst>
              </a:custGeom>
              <a:solidFill>
                <a:srgbClr val="26272C"/>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prstClr val="black"/>
                  </a:solidFill>
                </a:endParaRPr>
              </a:p>
            </p:txBody>
          </p:sp>
          <p:sp>
            <p:nvSpPr>
              <p:cNvPr id="51" name="Oval 134"/>
              <p:cNvSpPr>
                <a:spLocks noChangeArrowheads="1"/>
              </p:cNvSpPr>
              <p:nvPr/>
            </p:nvSpPr>
            <p:spPr bwMode="auto">
              <a:xfrm>
                <a:off x="5345113" y="2667000"/>
                <a:ext cx="228600" cy="230187"/>
              </a:xfrm>
              <a:prstGeom prst="ellipse">
                <a:avLst/>
              </a:prstGeom>
              <a:solidFill>
                <a:srgbClr val="26272C"/>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prstClr val="black"/>
                  </a:solidFill>
                </a:endParaRPr>
              </a:p>
            </p:txBody>
          </p:sp>
        </p:grpSp>
        <p:sp>
          <p:nvSpPr>
            <p:cNvPr id="40" name="矩形 39"/>
            <p:cNvSpPr/>
            <p:nvPr/>
          </p:nvSpPr>
          <p:spPr>
            <a:xfrm>
              <a:off x="6892661" y="4925131"/>
              <a:ext cx="1459441" cy="816185"/>
            </a:xfrm>
            <a:prstGeom prst="rect">
              <a:avLst/>
            </a:prstGeom>
          </p:spPr>
          <p:txBody>
            <a:bodyPr wrap="square">
              <a:spAutoFit/>
            </a:bodyPr>
            <a:lstStyle/>
            <a:p>
              <a:pPr>
                <a:lnSpc>
                  <a:spcPct val="120000"/>
                </a:lnSpc>
                <a:spcBef>
                  <a:spcPct val="0"/>
                </a:spcBef>
                <a:buNone/>
              </a:pPr>
              <a:r>
                <a:rPr lang="zh-CN" altLang="en-US" sz="1000" dirty="0">
                  <a:solidFill>
                    <a:schemeClr val="bg1">
                      <a:lumMod val="65000"/>
                    </a:schemeClr>
                  </a:solidFill>
                  <a:sym typeface="微软雅黑" panose="020B0503020204020204" pitchFamily="34" charset="-122"/>
                </a:rPr>
                <a:t>在此录入上述图表的综合描述说明，在此录入上述图表的综合描述说明。</a:t>
              </a:r>
            </a:p>
          </p:txBody>
        </p:sp>
        <p:sp>
          <p:nvSpPr>
            <p:cNvPr id="41" name="矩形 40"/>
            <p:cNvSpPr/>
            <p:nvPr/>
          </p:nvSpPr>
          <p:spPr>
            <a:xfrm>
              <a:off x="6788814" y="4623143"/>
              <a:ext cx="1646606" cy="338554"/>
            </a:xfrm>
            <a:prstGeom prst="rect">
              <a:avLst/>
            </a:prstGeom>
          </p:spPr>
          <p:txBody>
            <a:bodyPr wrap="none">
              <a:spAutoFit/>
            </a:bodyPr>
            <a:lstStyle/>
            <a:p>
              <a:pPr algn="r"/>
              <a:r>
                <a:rPr lang="zh-CN" altLang="en-US" sz="1600" b="1" spc="300" dirty="0">
                  <a:solidFill>
                    <a:schemeClr val="tx1">
                      <a:lumMod val="95000"/>
                      <a:lumOff val="5000"/>
                    </a:schemeClr>
                  </a:solidFill>
                  <a:latin typeface="Impact" panose="020B0806030902050204" pitchFamily="34" charset="0"/>
                  <a:ea typeface="微软雅黑" panose="020B0503020204020204" pitchFamily="34" charset="-122"/>
                  <a:cs typeface="Lato Regular"/>
                </a:rPr>
                <a:t>在此添加标题</a:t>
              </a:r>
              <a:endParaRPr lang="id-ID" altLang="zh-CN" sz="1600" b="1" spc="300" dirty="0">
                <a:solidFill>
                  <a:schemeClr val="tx1">
                    <a:lumMod val="95000"/>
                    <a:lumOff val="5000"/>
                  </a:schemeClr>
                </a:solidFill>
                <a:latin typeface="Impact" panose="020B0806030902050204" pitchFamily="34" charset="0"/>
                <a:ea typeface="微软雅黑" panose="020B0503020204020204" pitchFamily="34" charset="-122"/>
                <a:cs typeface="Lato Regular"/>
              </a:endParaRPr>
            </a:p>
          </p:txBody>
        </p:sp>
      </p:grpSp>
      <p:grpSp>
        <p:nvGrpSpPr>
          <p:cNvPr id="52" name="组合 51"/>
          <p:cNvGrpSpPr/>
          <p:nvPr/>
        </p:nvGrpSpPr>
        <p:grpSpPr>
          <a:xfrm>
            <a:off x="9258517" y="2283160"/>
            <a:ext cx="1696583" cy="3523471"/>
            <a:chOff x="9258517" y="2217845"/>
            <a:chExt cx="1696583" cy="3523471"/>
          </a:xfrm>
        </p:grpSpPr>
        <p:grpSp>
          <p:nvGrpSpPr>
            <p:cNvPr id="53" name="组合 52"/>
            <p:cNvGrpSpPr/>
            <p:nvPr/>
          </p:nvGrpSpPr>
          <p:grpSpPr>
            <a:xfrm>
              <a:off x="9258517" y="2217845"/>
              <a:ext cx="1695449" cy="2089149"/>
              <a:chOff x="6735763" y="1998663"/>
              <a:chExt cx="1271587" cy="1566862"/>
            </a:xfrm>
          </p:grpSpPr>
          <p:sp>
            <p:nvSpPr>
              <p:cNvPr id="56" name="Freeform 98"/>
              <p:cNvSpPr/>
              <p:nvPr/>
            </p:nvSpPr>
            <p:spPr bwMode="auto">
              <a:xfrm>
                <a:off x="7229475" y="1998663"/>
                <a:ext cx="777875" cy="1566862"/>
              </a:xfrm>
              <a:custGeom>
                <a:avLst/>
                <a:gdLst>
                  <a:gd name="T0" fmla="*/ 173 w 249"/>
                  <a:gd name="T1" fmla="*/ 70 h 499"/>
                  <a:gd name="T2" fmla="*/ 90 w 249"/>
                  <a:gd name="T3" fmla="*/ 17 h 499"/>
                  <a:gd name="T4" fmla="*/ 0 w 249"/>
                  <a:gd name="T5" fmla="*/ 0 h 499"/>
                  <a:gd name="T6" fmla="*/ 0 w 249"/>
                  <a:gd name="T7" fmla="*/ 52 h 499"/>
                  <a:gd name="T8" fmla="*/ 72 w 249"/>
                  <a:gd name="T9" fmla="*/ 65 h 499"/>
                  <a:gd name="T10" fmla="*/ 137 w 249"/>
                  <a:gd name="T11" fmla="*/ 107 h 499"/>
                  <a:gd name="T12" fmla="*/ 181 w 249"/>
                  <a:gd name="T13" fmla="*/ 171 h 499"/>
                  <a:gd name="T14" fmla="*/ 197 w 249"/>
                  <a:gd name="T15" fmla="*/ 249 h 499"/>
                  <a:gd name="T16" fmla="*/ 184 w 249"/>
                  <a:gd name="T17" fmla="*/ 322 h 499"/>
                  <a:gd name="T18" fmla="*/ 152 w 249"/>
                  <a:gd name="T19" fmla="*/ 376 h 499"/>
                  <a:gd name="T20" fmla="*/ 97 w 249"/>
                  <a:gd name="T21" fmla="*/ 422 h 499"/>
                  <a:gd name="T22" fmla="*/ 0 w 249"/>
                  <a:gd name="T23" fmla="*/ 447 h 499"/>
                  <a:gd name="T24" fmla="*/ 0 w 249"/>
                  <a:gd name="T25" fmla="*/ 499 h 499"/>
                  <a:gd name="T26" fmla="*/ 123 w 249"/>
                  <a:gd name="T27" fmla="*/ 466 h 499"/>
                  <a:gd name="T28" fmla="*/ 191 w 249"/>
                  <a:gd name="T29" fmla="*/ 409 h 499"/>
                  <a:gd name="T30" fmla="*/ 232 w 249"/>
                  <a:gd name="T31" fmla="*/ 340 h 499"/>
                  <a:gd name="T32" fmla="*/ 249 w 249"/>
                  <a:gd name="T33" fmla="*/ 249 h 499"/>
                  <a:gd name="T34" fmla="*/ 229 w 249"/>
                  <a:gd name="T35" fmla="*/ 150 h 499"/>
                  <a:gd name="T36" fmla="*/ 173 w 249"/>
                  <a:gd name="T37" fmla="*/ 70 h 4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49" h="499">
                    <a:moveTo>
                      <a:pt x="173" y="70"/>
                    </a:moveTo>
                    <a:cubicBezTo>
                      <a:pt x="149" y="47"/>
                      <a:pt x="121" y="29"/>
                      <a:pt x="90" y="17"/>
                    </a:cubicBezTo>
                    <a:cubicBezTo>
                      <a:pt x="61" y="6"/>
                      <a:pt x="31" y="0"/>
                      <a:pt x="0" y="0"/>
                    </a:cubicBezTo>
                    <a:cubicBezTo>
                      <a:pt x="0" y="52"/>
                      <a:pt x="0" y="52"/>
                      <a:pt x="0" y="52"/>
                    </a:cubicBezTo>
                    <a:cubicBezTo>
                      <a:pt x="24" y="52"/>
                      <a:pt x="49" y="56"/>
                      <a:pt x="72" y="65"/>
                    </a:cubicBezTo>
                    <a:cubicBezTo>
                      <a:pt x="96" y="75"/>
                      <a:pt x="118" y="89"/>
                      <a:pt x="137" y="107"/>
                    </a:cubicBezTo>
                    <a:cubicBezTo>
                      <a:pt x="156" y="125"/>
                      <a:pt x="171" y="147"/>
                      <a:pt x="181" y="171"/>
                    </a:cubicBezTo>
                    <a:cubicBezTo>
                      <a:pt x="192" y="196"/>
                      <a:pt x="197" y="222"/>
                      <a:pt x="197" y="249"/>
                    </a:cubicBezTo>
                    <a:cubicBezTo>
                      <a:pt x="197" y="274"/>
                      <a:pt x="193" y="299"/>
                      <a:pt x="184" y="322"/>
                    </a:cubicBezTo>
                    <a:cubicBezTo>
                      <a:pt x="176" y="341"/>
                      <a:pt x="165" y="360"/>
                      <a:pt x="152" y="376"/>
                    </a:cubicBezTo>
                    <a:cubicBezTo>
                      <a:pt x="136" y="395"/>
                      <a:pt x="118" y="410"/>
                      <a:pt x="97" y="422"/>
                    </a:cubicBezTo>
                    <a:cubicBezTo>
                      <a:pt x="68" y="438"/>
                      <a:pt x="34" y="447"/>
                      <a:pt x="0" y="447"/>
                    </a:cubicBezTo>
                    <a:cubicBezTo>
                      <a:pt x="0" y="499"/>
                      <a:pt x="0" y="499"/>
                      <a:pt x="0" y="499"/>
                    </a:cubicBezTo>
                    <a:cubicBezTo>
                      <a:pt x="43" y="499"/>
                      <a:pt x="85" y="488"/>
                      <a:pt x="123" y="466"/>
                    </a:cubicBezTo>
                    <a:cubicBezTo>
                      <a:pt x="149" y="452"/>
                      <a:pt x="172" y="432"/>
                      <a:pt x="191" y="409"/>
                    </a:cubicBezTo>
                    <a:cubicBezTo>
                      <a:pt x="208" y="389"/>
                      <a:pt x="222" y="365"/>
                      <a:pt x="232" y="340"/>
                    </a:cubicBezTo>
                    <a:cubicBezTo>
                      <a:pt x="243" y="311"/>
                      <a:pt x="249" y="281"/>
                      <a:pt x="249" y="249"/>
                    </a:cubicBezTo>
                    <a:cubicBezTo>
                      <a:pt x="249" y="215"/>
                      <a:pt x="242" y="181"/>
                      <a:pt x="229" y="150"/>
                    </a:cubicBezTo>
                    <a:cubicBezTo>
                      <a:pt x="215" y="120"/>
                      <a:pt x="196" y="93"/>
                      <a:pt x="173" y="70"/>
                    </a:cubicBezTo>
                    <a:close/>
                  </a:path>
                </a:pathLst>
              </a:custGeom>
              <a:solidFill>
                <a:srgbClr val="E95283"/>
              </a:solidFill>
              <a:ln>
                <a:noFill/>
              </a:ln>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prstClr val="black"/>
                  </a:solidFill>
                </a:endParaRPr>
              </a:p>
            </p:txBody>
          </p:sp>
          <p:sp>
            <p:nvSpPr>
              <p:cNvPr id="57" name="Freeform 117"/>
              <p:cNvSpPr/>
              <p:nvPr/>
            </p:nvSpPr>
            <p:spPr bwMode="auto">
              <a:xfrm>
                <a:off x="7523163" y="3051175"/>
                <a:ext cx="106362" cy="106362"/>
              </a:xfrm>
              <a:custGeom>
                <a:avLst/>
                <a:gdLst>
                  <a:gd name="T0" fmla="*/ 33 w 34"/>
                  <a:gd name="T1" fmla="*/ 26 h 34"/>
                  <a:gd name="T2" fmla="*/ 28 w 34"/>
                  <a:gd name="T3" fmla="*/ 21 h 34"/>
                  <a:gd name="T4" fmla="*/ 25 w 34"/>
                  <a:gd name="T5" fmla="*/ 11 h 34"/>
                  <a:gd name="T6" fmla="*/ 15 w 34"/>
                  <a:gd name="T7" fmla="*/ 9 h 34"/>
                  <a:gd name="T8" fmla="*/ 8 w 34"/>
                  <a:gd name="T9" fmla="*/ 2 h 34"/>
                  <a:gd name="T10" fmla="*/ 2 w 34"/>
                  <a:gd name="T11" fmla="*/ 2 h 34"/>
                  <a:gd name="T12" fmla="*/ 2 w 34"/>
                  <a:gd name="T13" fmla="*/ 8 h 34"/>
                  <a:gd name="T14" fmla="*/ 9 w 34"/>
                  <a:gd name="T15" fmla="*/ 15 h 34"/>
                  <a:gd name="T16" fmla="*/ 11 w 34"/>
                  <a:gd name="T17" fmla="*/ 25 h 34"/>
                  <a:gd name="T18" fmla="*/ 21 w 34"/>
                  <a:gd name="T19" fmla="*/ 27 h 34"/>
                  <a:gd name="T20" fmla="*/ 26 w 34"/>
                  <a:gd name="T21" fmla="*/ 32 h 34"/>
                  <a:gd name="T22" fmla="*/ 33 w 34"/>
                  <a:gd name="T23" fmla="*/ 32 h 34"/>
                  <a:gd name="T24" fmla="*/ 33 w 34"/>
                  <a:gd name="T25" fmla="*/ 26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4" h="34">
                    <a:moveTo>
                      <a:pt x="33" y="26"/>
                    </a:moveTo>
                    <a:cubicBezTo>
                      <a:pt x="28" y="21"/>
                      <a:pt x="28" y="21"/>
                      <a:pt x="28" y="21"/>
                    </a:cubicBezTo>
                    <a:cubicBezTo>
                      <a:pt x="29" y="18"/>
                      <a:pt x="28" y="14"/>
                      <a:pt x="25" y="11"/>
                    </a:cubicBezTo>
                    <a:cubicBezTo>
                      <a:pt x="23" y="9"/>
                      <a:pt x="19" y="8"/>
                      <a:pt x="15" y="9"/>
                    </a:cubicBezTo>
                    <a:cubicBezTo>
                      <a:pt x="8" y="2"/>
                      <a:pt x="8" y="2"/>
                      <a:pt x="8" y="2"/>
                    </a:cubicBezTo>
                    <a:cubicBezTo>
                      <a:pt x="7" y="0"/>
                      <a:pt x="4" y="0"/>
                      <a:pt x="2" y="2"/>
                    </a:cubicBezTo>
                    <a:cubicBezTo>
                      <a:pt x="0" y="4"/>
                      <a:pt x="0" y="6"/>
                      <a:pt x="2" y="8"/>
                    </a:cubicBezTo>
                    <a:cubicBezTo>
                      <a:pt x="9" y="15"/>
                      <a:pt x="9" y="15"/>
                      <a:pt x="9" y="15"/>
                    </a:cubicBezTo>
                    <a:cubicBezTo>
                      <a:pt x="8" y="19"/>
                      <a:pt x="9" y="23"/>
                      <a:pt x="11" y="25"/>
                    </a:cubicBezTo>
                    <a:cubicBezTo>
                      <a:pt x="14" y="28"/>
                      <a:pt x="18" y="29"/>
                      <a:pt x="21" y="27"/>
                    </a:cubicBezTo>
                    <a:cubicBezTo>
                      <a:pt x="26" y="32"/>
                      <a:pt x="26" y="32"/>
                      <a:pt x="26" y="32"/>
                    </a:cubicBezTo>
                    <a:cubicBezTo>
                      <a:pt x="28" y="34"/>
                      <a:pt x="31" y="34"/>
                      <a:pt x="33" y="32"/>
                    </a:cubicBezTo>
                    <a:cubicBezTo>
                      <a:pt x="34" y="31"/>
                      <a:pt x="34" y="28"/>
                      <a:pt x="33" y="26"/>
                    </a:cubicBezTo>
                    <a:close/>
                  </a:path>
                </a:pathLst>
              </a:custGeom>
              <a:solidFill>
                <a:srgbClr val="26272C"/>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prstClr val="black"/>
                  </a:solidFill>
                </a:endParaRPr>
              </a:p>
            </p:txBody>
          </p:sp>
          <p:sp>
            <p:nvSpPr>
              <p:cNvPr id="58" name="Freeform 118"/>
              <p:cNvSpPr/>
              <p:nvPr/>
            </p:nvSpPr>
            <p:spPr bwMode="auto">
              <a:xfrm>
                <a:off x="6883400" y="2406650"/>
                <a:ext cx="106362" cy="106362"/>
              </a:xfrm>
              <a:custGeom>
                <a:avLst/>
                <a:gdLst>
                  <a:gd name="T0" fmla="*/ 32 w 34"/>
                  <a:gd name="T1" fmla="*/ 26 h 34"/>
                  <a:gd name="T2" fmla="*/ 25 w 34"/>
                  <a:gd name="T3" fmla="*/ 19 h 34"/>
                  <a:gd name="T4" fmla="*/ 23 w 34"/>
                  <a:gd name="T5" fmla="*/ 9 h 34"/>
                  <a:gd name="T6" fmla="*/ 13 w 34"/>
                  <a:gd name="T7" fmla="*/ 6 h 34"/>
                  <a:gd name="T8" fmla="*/ 8 w 34"/>
                  <a:gd name="T9" fmla="*/ 1 h 34"/>
                  <a:gd name="T10" fmla="*/ 2 w 34"/>
                  <a:gd name="T11" fmla="*/ 1 h 34"/>
                  <a:gd name="T12" fmla="*/ 2 w 34"/>
                  <a:gd name="T13" fmla="*/ 8 h 34"/>
                  <a:gd name="T14" fmla="*/ 6 w 34"/>
                  <a:gd name="T15" fmla="*/ 12 h 34"/>
                  <a:gd name="T16" fmla="*/ 9 w 34"/>
                  <a:gd name="T17" fmla="*/ 22 h 34"/>
                  <a:gd name="T18" fmla="*/ 19 w 34"/>
                  <a:gd name="T19" fmla="*/ 25 h 34"/>
                  <a:gd name="T20" fmla="*/ 26 w 34"/>
                  <a:gd name="T21" fmla="*/ 32 h 34"/>
                  <a:gd name="T22" fmla="*/ 32 w 34"/>
                  <a:gd name="T23" fmla="*/ 32 h 34"/>
                  <a:gd name="T24" fmla="*/ 32 w 34"/>
                  <a:gd name="T25" fmla="*/ 26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4" h="34">
                    <a:moveTo>
                      <a:pt x="32" y="26"/>
                    </a:moveTo>
                    <a:cubicBezTo>
                      <a:pt x="25" y="19"/>
                      <a:pt x="25" y="19"/>
                      <a:pt x="25" y="19"/>
                    </a:cubicBezTo>
                    <a:cubicBezTo>
                      <a:pt x="26" y="15"/>
                      <a:pt x="25" y="11"/>
                      <a:pt x="23" y="9"/>
                    </a:cubicBezTo>
                    <a:cubicBezTo>
                      <a:pt x="20" y="6"/>
                      <a:pt x="16" y="5"/>
                      <a:pt x="13" y="6"/>
                    </a:cubicBezTo>
                    <a:cubicBezTo>
                      <a:pt x="8" y="1"/>
                      <a:pt x="8" y="1"/>
                      <a:pt x="8" y="1"/>
                    </a:cubicBezTo>
                    <a:cubicBezTo>
                      <a:pt x="6" y="0"/>
                      <a:pt x="3" y="0"/>
                      <a:pt x="2" y="1"/>
                    </a:cubicBezTo>
                    <a:cubicBezTo>
                      <a:pt x="0" y="3"/>
                      <a:pt x="0" y="6"/>
                      <a:pt x="2" y="8"/>
                    </a:cubicBezTo>
                    <a:cubicBezTo>
                      <a:pt x="6" y="12"/>
                      <a:pt x="6" y="12"/>
                      <a:pt x="6" y="12"/>
                    </a:cubicBezTo>
                    <a:cubicBezTo>
                      <a:pt x="5" y="16"/>
                      <a:pt x="6" y="20"/>
                      <a:pt x="9" y="22"/>
                    </a:cubicBezTo>
                    <a:cubicBezTo>
                      <a:pt x="11" y="25"/>
                      <a:pt x="15" y="26"/>
                      <a:pt x="19" y="25"/>
                    </a:cubicBezTo>
                    <a:cubicBezTo>
                      <a:pt x="26" y="32"/>
                      <a:pt x="26" y="32"/>
                      <a:pt x="26" y="32"/>
                    </a:cubicBezTo>
                    <a:cubicBezTo>
                      <a:pt x="28" y="34"/>
                      <a:pt x="30" y="34"/>
                      <a:pt x="32" y="32"/>
                    </a:cubicBezTo>
                    <a:cubicBezTo>
                      <a:pt x="34" y="30"/>
                      <a:pt x="34" y="27"/>
                      <a:pt x="32" y="26"/>
                    </a:cubicBezTo>
                    <a:close/>
                  </a:path>
                </a:pathLst>
              </a:custGeom>
              <a:solidFill>
                <a:srgbClr val="26272C"/>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prstClr val="black"/>
                  </a:solidFill>
                </a:endParaRPr>
              </a:p>
            </p:txBody>
          </p:sp>
          <p:sp>
            <p:nvSpPr>
              <p:cNvPr id="59" name="Freeform 119"/>
              <p:cNvSpPr/>
              <p:nvPr/>
            </p:nvSpPr>
            <p:spPr bwMode="auto">
              <a:xfrm>
                <a:off x="7642225" y="2752725"/>
                <a:ext cx="133350" cy="58737"/>
              </a:xfrm>
              <a:custGeom>
                <a:avLst/>
                <a:gdLst>
                  <a:gd name="T0" fmla="*/ 39 w 43"/>
                  <a:gd name="T1" fmla="*/ 5 h 19"/>
                  <a:gd name="T2" fmla="*/ 32 w 43"/>
                  <a:gd name="T3" fmla="*/ 5 h 19"/>
                  <a:gd name="T4" fmla="*/ 23 w 43"/>
                  <a:gd name="T5" fmla="*/ 0 h 19"/>
                  <a:gd name="T6" fmla="*/ 15 w 43"/>
                  <a:gd name="T7" fmla="*/ 5 h 19"/>
                  <a:gd name="T8" fmla="*/ 5 w 43"/>
                  <a:gd name="T9" fmla="*/ 5 h 19"/>
                  <a:gd name="T10" fmla="*/ 0 w 43"/>
                  <a:gd name="T11" fmla="*/ 9 h 19"/>
                  <a:gd name="T12" fmla="*/ 5 w 43"/>
                  <a:gd name="T13" fmla="*/ 14 h 19"/>
                  <a:gd name="T14" fmla="*/ 15 w 43"/>
                  <a:gd name="T15" fmla="*/ 14 h 19"/>
                  <a:gd name="T16" fmla="*/ 23 w 43"/>
                  <a:gd name="T17" fmla="*/ 19 h 19"/>
                  <a:gd name="T18" fmla="*/ 32 w 43"/>
                  <a:gd name="T19" fmla="*/ 14 h 19"/>
                  <a:gd name="T20" fmla="*/ 39 w 43"/>
                  <a:gd name="T21" fmla="*/ 14 h 19"/>
                  <a:gd name="T22" fmla="*/ 43 w 43"/>
                  <a:gd name="T23" fmla="*/ 9 h 19"/>
                  <a:gd name="T24" fmla="*/ 39 w 43"/>
                  <a:gd name="T25" fmla="*/ 5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3" h="19">
                    <a:moveTo>
                      <a:pt x="39" y="5"/>
                    </a:moveTo>
                    <a:cubicBezTo>
                      <a:pt x="32" y="5"/>
                      <a:pt x="32" y="5"/>
                      <a:pt x="32" y="5"/>
                    </a:cubicBezTo>
                    <a:cubicBezTo>
                      <a:pt x="30" y="2"/>
                      <a:pt x="27" y="0"/>
                      <a:pt x="23" y="0"/>
                    </a:cubicBezTo>
                    <a:cubicBezTo>
                      <a:pt x="20" y="0"/>
                      <a:pt x="16" y="2"/>
                      <a:pt x="15" y="5"/>
                    </a:cubicBezTo>
                    <a:cubicBezTo>
                      <a:pt x="5" y="5"/>
                      <a:pt x="5" y="5"/>
                      <a:pt x="5" y="5"/>
                    </a:cubicBezTo>
                    <a:cubicBezTo>
                      <a:pt x="2" y="5"/>
                      <a:pt x="0" y="7"/>
                      <a:pt x="0" y="9"/>
                    </a:cubicBezTo>
                    <a:cubicBezTo>
                      <a:pt x="0" y="12"/>
                      <a:pt x="2" y="14"/>
                      <a:pt x="5" y="14"/>
                    </a:cubicBezTo>
                    <a:cubicBezTo>
                      <a:pt x="15" y="14"/>
                      <a:pt x="15" y="14"/>
                      <a:pt x="15" y="14"/>
                    </a:cubicBezTo>
                    <a:cubicBezTo>
                      <a:pt x="16" y="17"/>
                      <a:pt x="20" y="19"/>
                      <a:pt x="23" y="19"/>
                    </a:cubicBezTo>
                    <a:cubicBezTo>
                      <a:pt x="27" y="19"/>
                      <a:pt x="30" y="17"/>
                      <a:pt x="32" y="14"/>
                    </a:cubicBezTo>
                    <a:cubicBezTo>
                      <a:pt x="39" y="14"/>
                      <a:pt x="39" y="14"/>
                      <a:pt x="39" y="14"/>
                    </a:cubicBezTo>
                    <a:cubicBezTo>
                      <a:pt x="41" y="14"/>
                      <a:pt x="43" y="12"/>
                      <a:pt x="43" y="9"/>
                    </a:cubicBezTo>
                    <a:cubicBezTo>
                      <a:pt x="43" y="7"/>
                      <a:pt x="41" y="5"/>
                      <a:pt x="39" y="5"/>
                    </a:cubicBezTo>
                    <a:close/>
                  </a:path>
                </a:pathLst>
              </a:custGeom>
              <a:solidFill>
                <a:srgbClr val="26272C"/>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prstClr val="black"/>
                  </a:solidFill>
                </a:endParaRPr>
              </a:p>
            </p:txBody>
          </p:sp>
          <p:sp>
            <p:nvSpPr>
              <p:cNvPr id="60" name="Freeform 120"/>
              <p:cNvSpPr/>
              <p:nvPr/>
            </p:nvSpPr>
            <p:spPr bwMode="auto">
              <a:xfrm>
                <a:off x="6735763" y="2752725"/>
                <a:ext cx="134937" cy="58737"/>
              </a:xfrm>
              <a:custGeom>
                <a:avLst/>
                <a:gdLst>
                  <a:gd name="T0" fmla="*/ 38 w 43"/>
                  <a:gd name="T1" fmla="*/ 5 h 19"/>
                  <a:gd name="T2" fmla="*/ 28 w 43"/>
                  <a:gd name="T3" fmla="*/ 5 h 19"/>
                  <a:gd name="T4" fmla="*/ 20 w 43"/>
                  <a:gd name="T5" fmla="*/ 0 h 19"/>
                  <a:gd name="T6" fmla="*/ 11 w 43"/>
                  <a:gd name="T7" fmla="*/ 5 h 19"/>
                  <a:gd name="T8" fmla="*/ 4 w 43"/>
                  <a:gd name="T9" fmla="*/ 5 h 19"/>
                  <a:gd name="T10" fmla="*/ 0 w 43"/>
                  <a:gd name="T11" fmla="*/ 9 h 19"/>
                  <a:gd name="T12" fmla="*/ 4 w 43"/>
                  <a:gd name="T13" fmla="*/ 14 h 19"/>
                  <a:gd name="T14" fmla="*/ 11 w 43"/>
                  <a:gd name="T15" fmla="*/ 14 h 19"/>
                  <a:gd name="T16" fmla="*/ 20 w 43"/>
                  <a:gd name="T17" fmla="*/ 19 h 19"/>
                  <a:gd name="T18" fmla="*/ 28 w 43"/>
                  <a:gd name="T19" fmla="*/ 14 h 19"/>
                  <a:gd name="T20" fmla="*/ 38 w 43"/>
                  <a:gd name="T21" fmla="*/ 14 h 19"/>
                  <a:gd name="T22" fmla="*/ 43 w 43"/>
                  <a:gd name="T23" fmla="*/ 9 h 19"/>
                  <a:gd name="T24" fmla="*/ 38 w 43"/>
                  <a:gd name="T25" fmla="*/ 5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3" h="19">
                    <a:moveTo>
                      <a:pt x="38" y="5"/>
                    </a:moveTo>
                    <a:cubicBezTo>
                      <a:pt x="28" y="5"/>
                      <a:pt x="28" y="5"/>
                      <a:pt x="28" y="5"/>
                    </a:cubicBezTo>
                    <a:cubicBezTo>
                      <a:pt x="27" y="2"/>
                      <a:pt x="23" y="0"/>
                      <a:pt x="20" y="0"/>
                    </a:cubicBezTo>
                    <a:cubicBezTo>
                      <a:pt x="16" y="0"/>
                      <a:pt x="13" y="2"/>
                      <a:pt x="11" y="5"/>
                    </a:cubicBezTo>
                    <a:cubicBezTo>
                      <a:pt x="4" y="5"/>
                      <a:pt x="4" y="5"/>
                      <a:pt x="4" y="5"/>
                    </a:cubicBezTo>
                    <a:cubicBezTo>
                      <a:pt x="2" y="5"/>
                      <a:pt x="0" y="7"/>
                      <a:pt x="0" y="9"/>
                    </a:cubicBezTo>
                    <a:cubicBezTo>
                      <a:pt x="0" y="12"/>
                      <a:pt x="2" y="14"/>
                      <a:pt x="4" y="14"/>
                    </a:cubicBezTo>
                    <a:cubicBezTo>
                      <a:pt x="11" y="14"/>
                      <a:pt x="11" y="14"/>
                      <a:pt x="11" y="14"/>
                    </a:cubicBezTo>
                    <a:cubicBezTo>
                      <a:pt x="13" y="17"/>
                      <a:pt x="16" y="19"/>
                      <a:pt x="20" y="19"/>
                    </a:cubicBezTo>
                    <a:cubicBezTo>
                      <a:pt x="23" y="19"/>
                      <a:pt x="27" y="17"/>
                      <a:pt x="28" y="14"/>
                    </a:cubicBezTo>
                    <a:cubicBezTo>
                      <a:pt x="38" y="14"/>
                      <a:pt x="38" y="14"/>
                      <a:pt x="38" y="14"/>
                    </a:cubicBezTo>
                    <a:cubicBezTo>
                      <a:pt x="41" y="14"/>
                      <a:pt x="43" y="12"/>
                      <a:pt x="43" y="9"/>
                    </a:cubicBezTo>
                    <a:cubicBezTo>
                      <a:pt x="43" y="7"/>
                      <a:pt x="41" y="5"/>
                      <a:pt x="38" y="5"/>
                    </a:cubicBezTo>
                    <a:close/>
                  </a:path>
                </a:pathLst>
              </a:custGeom>
              <a:solidFill>
                <a:srgbClr val="26272C"/>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prstClr val="black"/>
                  </a:solidFill>
                </a:endParaRPr>
              </a:p>
            </p:txBody>
          </p:sp>
          <p:sp>
            <p:nvSpPr>
              <p:cNvPr id="61" name="Freeform 121"/>
              <p:cNvSpPr/>
              <p:nvPr/>
            </p:nvSpPr>
            <p:spPr bwMode="auto">
              <a:xfrm>
                <a:off x="7523163" y="2406650"/>
                <a:ext cx="106362" cy="106362"/>
              </a:xfrm>
              <a:custGeom>
                <a:avLst/>
                <a:gdLst>
                  <a:gd name="T0" fmla="*/ 33 w 34"/>
                  <a:gd name="T1" fmla="*/ 1 h 34"/>
                  <a:gd name="T2" fmla="*/ 26 w 34"/>
                  <a:gd name="T3" fmla="*/ 1 h 34"/>
                  <a:gd name="T4" fmla="*/ 21 w 34"/>
                  <a:gd name="T5" fmla="*/ 6 h 34"/>
                  <a:gd name="T6" fmla="*/ 11 w 34"/>
                  <a:gd name="T7" fmla="*/ 9 h 34"/>
                  <a:gd name="T8" fmla="*/ 9 w 34"/>
                  <a:gd name="T9" fmla="*/ 19 h 34"/>
                  <a:gd name="T10" fmla="*/ 2 w 34"/>
                  <a:gd name="T11" fmla="*/ 26 h 34"/>
                  <a:gd name="T12" fmla="*/ 2 w 34"/>
                  <a:gd name="T13" fmla="*/ 32 h 34"/>
                  <a:gd name="T14" fmla="*/ 8 w 34"/>
                  <a:gd name="T15" fmla="*/ 32 h 34"/>
                  <a:gd name="T16" fmla="*/ 15 w 34"/>
                  <a:gd name="T17" fmla="*/ 25 h 34"/>
                  <a:gd name="T18" fmla="*/ 25 w 34"/>
                  <a:gd name="T19" fmla="*/ 22 h 34"/>
                  <a:gd name="T20" fmla="*/ 28 w 34"/>
                  <a:gd name="T21" fmla="*/ 13 h 34"/>
                  <a:gd name="T22" fmla="*/ 33 w 34"/>
                  <a:gd name="T23" fmla="*/ 8 h 34"/>
                  <a:gd name="T24" fmla="*/ 33 w 34"/>
                  <a:gd name="T25" fmla="*/ 1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4" h="34">
                    <a:moveTo>
                      <a:pt x="33" y="1"/>
                    </a:moveTo>
                    <a:cubicBezTo>
                      <a:pt x="31" y="0"/>
                      <a:pt x="28" y="0"/>
                      <a:pt x="26" y="1"/>
                    </a:cubicBezTo>
                    <a:cubicBezTo>
                      <a:pt x="21" y="6"/>
                      <a:pt x="21" y="6"/>
                      <a:pt x="21" y="6"/>
                    </a:cubicBezTo>
                    <a:cubicBezTo>
                      <a:pt x="18" y="5"/>
                      <a:pt x="14" y="6"/>
                      <a:pt x="11" y="9"/>
                    </a:cubicBezTo>
                    <a:cubicBezTo>
                      <a:pt x="9" y="11"/>
                      <a:pt x="8" y="15"/>
                      <a:pt x="9" y="19"/>
                    </a:cubicBezTo>
                    <a:cubicBezTo>
                      <a:pt x="2" y="26"/>
                      <a:pt x="2" y="26"/>
                      <a:pt x="2" y="26"/>
                    </a:cubicBezTo>
                    <a:cubicBezTo>
                      <a:pt x="0" y="27"/>
                      <a:pt x="0" y="30"/>
                      <a:pt x="2" y="32"/>
                    </a:cubicBezTo>
                    <a:cubicBezTo>
                      <a:pt x="4" y="34"/>
                      <a:pt x="7" y="34"/>
                      <a:pt x="8" y="32"/>
                    </a:cubicBezTo>
                    <a:cubicBezTo>
                      <a:pt x="15" y="25"/>
                      <a:pt x="15" y="25"/>
                      <a:pt x="15" y="25"/>
                    </a:cubicBezTo>
                    <a:cubicBezTo>
                      <a:pt x="19" y="26"/>
                      <a:pt x="23" y="25"/>
                      <a:pt x="25" y="22"/>
                    </a:cubicBezTo>
                    <a:cubicBezTo>
                      <a:pt x="28" y="20"/>
                      <a:pt x="29" y="16"/>
                      <a:pt x="28" y="13"/>
                    </a:cubicBezTo>
                    <a:cubicBezTo>
                      <a:pt x="33" y="8"/>
                      <a:pt x="33" y="8"/>
                      <a:pt x="33" y="8"/>
                    </a:cubicBezTo>
                    <a:cubicBezTo>
                      <a:pt x="34" y="6"/>
                      <a:pt x="34" y="3"/>
                      <a:pt x="33" y="1"/>
                    </a:cubicBezTo>
                    <a:close/>
                  </a:path>
                </a:pathLst>
              </a:custGeom>
              <a:solidFill>
                <a:srgbClr val="26272C"/>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prstClr val="black"/>
                  </a:solidFill>
                </a:endParaRPr>
              </a:p>
            </p:txBody>
          </p:sp>
          <p:sp>
            <p:nvSpPr>
              <p:cNvPr id="62" name="Freeform 122"/>
              <p:cNvSpPr/>
              <p:nvPr/>
            </p:nvSpPr>
            <p:spPr bwMode="auto">
              <a:xfrm>
                <a:off x="6883400" y="3051175"/>
                <a:ext cx="106362" cy="106362"/>
              </a:xfrm>
              <a:custGeom>
                <a:avLst/>
                <a:gdLst>
                  <a:gd name="T0" fmla="*/ 32 w 34"/>
                  <a:gd name="T1" fmla="*/ 2 h 34"/>
                  <a:gd name="T2" fmla="*/ 26 w 34"/>
                  <a:gd name="T3" fmla="*/ 2 h 34"/>
                  <a:gd name="T4" fmla="*/ 19 w 34"/>
                  <a:gd name="T5" fmla="*/ 9 h 34"/>
                  <a:gd name="T6" fmla="*/ 9 w 34"/>
                  <a:gd name="T7" fmla="*/ 11 h 34"/>
                  <a:gd name="T8" fmla="*/ 6 w 34"/>
                  <a:gd name="T9" fmla="*/ 21 h 34"/>
                  <a:gd name="T10" fmla="*/ 2 w 34"/>
                  <a:gd name="T11" fmla="*/ 26 h 34"/>
                  <a:gd name="T12" fmla="*/ 2 w 34"/>
                  <a:gd name="T13" fmla="*/ 32 h 34"/>
                  <a:gd name="T14" fmla="*/ 8 w 34"/>
                  <a:gd name="T15" fmla="*/ 32 h 34"/>
                  <a:gd name="T16" fmla="*/ 13 w 34"/>
                  <a:gd name="T17" fmla="*/ 27 h 34"/>
                  <a:gd name="T18" fmla="*/ 23 w 34"/>
                  <a:gd name="T19" fmla="*/ 25 h 34"/>
                  <a:gd name="T20" fmla="*/ 25 w 34"/>
                  <a:gd name="T21" fmla="*/ 15 h 34"/>
                  <a:gd name="T22" fmla="*/ 32 w 34"/>
                  <a:gd name="T23" fmla="*/ 8 h 34"/>
                  <a:gd name="T24" fmla="*/ 32 w 34"/>
                  <a:gd name="T25" fmla="*/ 2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4" h="34">
                    <a:moveTo>
                      <a:pt x="32" y="2"/>
                    </a:moveTo>
                    <a:cubicBezTo>
                      <a:pt x="30" y="0"/>
                      <a:pt x="28" y="0"/>
                      <a:pt x="26" y="2"/>
                    </a:cubicBezTo>
                    <a:cubicBezTo>
                      <a:pt x="19" y="9"/>
                      <a:pt x="19" y="9"/>
                      <a:pt x="19" y="9"/>
                    </a:cubicBezTo>
                    <a:cubicBezTo>
                      <a:pt x="15" y="8"/>
                      <a:pt x="11" y="9"/>
                      <a:pt x="9" y="11"/>
                    </a:cubicBezTo>
                    <a:cubicBezTo>
                      <a:pt x="6" y="14"/>
                      <a:pt x="5" y="18"/>
                      <a:pt x="6" y="21"/>
                    </a:cubicBezTo>
                    <a:cubicBezTo>
                      <a:pt x="2" y="26"/>
                      <a:pt x="2" y="26"/>
                      <a:pt x="2" y="26"/>
                    </a:cubicBezTo>
                    <a:cubicBezTo>
                      <a:pt x="0" y="28"/>
                      <a:pt x="0" y="31"/>
                      <a:pt x="2" y="32"/>
                    </a:cubicBezTo>
                    <a:cubicBezTo>
                      <a:pt x="3" y="34"/>
                      <a:pt x="6" y="34"/>
                      <a:pt x="8" y="32"/>
                    </a:cubicBezTo>
                    <a:cubicBezTo>
                      <a:pt x="13" y="27"/>
                      <a:pt x="13" y="27"/>
                      <a:pt x="13" y="27"/>
                    </a:cubicBezTo>
                    <a:cubicBezTo>
                      <a:pt x="16" y="29"/>
                      <a:pt x="20" y="28"/>
                      <a:pt x="23" y="25"/>
                    </a:cubicBezTo>
                    <a:cubicBezTo>
                      <a:pt x="25" y="23"/>
                      <a:pt x="26" y="19"/>
                      <a:pt x="25" y="15"/>
                    </a:cubicBezTo>
                    <a:cubicBezTo>
                      <a:pt x="32" y="8"/>
                      <a:pt x="32" y="8"/>
                      <a:pt x="32" y="8"/>
                    </a:cubicBezTo>
                    <a:cubicBezTo>
                      <a:pt x="34" y="6"/>
                      <a:pt x="34" y="4"/>
                      <a:pt x="32" y="2"/>
                    </a:cubicBezTo>
                    <a:close/>
                  </a:path>
                </a:pathLst>
              </a:custGeom>
              <a:solidFill>
                <a:srgbClr val="26272C"/>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prstClr val="black"/>
                  </a:solidFill>
                </a:endParaRPr>
              </a:p>
            </p:txBody>
          </p:sp>
          <p:sp>
            <p:nvSpPr>
              <p:cNvPr id="63" name="Freeform 123"/>
              <p:cNvSpPr/>
              <p:nvPr/>
            </p:nvSpPr>
            <p:spPr bwMode="auto">
              <a:xfrm>
                <a:off x="7226300" y="2259013"/>
                <a:ext cx="58737" cy="134937"/>
              </a:xfrm>
              <a:custGeom>
                <a:avLst/>
                <a:gdLst>
                  <a:gd name="T0" fmla="*/ 14 w 19"/>
                  <a:gd name="T1" fmla="*/ 11 h 43"/>
                  <a:gd name="T2" fmla="*/ 14 w 19"/>
                  <a:gd name="T3" fmla="*/ 4 h 43"/>
                  <a:gd name="T4" fmla="*/ 9 w 19"/>
                  <a:gd name="T5" fmla="*/ 0 h 43"/>
                  <a:gd name="T6" fmla="*/ 5 w 19"/>
                  <a:gd name="T7" fmla="*/ 4 h 43"/>
                  <a:gd name="T8" fmla="*/ 5 w 19"/>
                  <a:gd name="T9" fmla="*/ 11 h 43"/>
                  <a:gd name="T10" fmla="*/ 0 w 19"/>
                  <a:gd name="T11" fmla="*/ 20 h 43"/>
                  <a:gd name="T12" fmla="*/ 5 w 19"/>
                  <a:gd name="T13" fmla="*/ 28 h 43"/>
                  <a:gd name="T14" fmla="*/ 5 w 19"/>
                  <a:gd name="T15" fmla="*/ 38 h 43"/>
                  <a:gd name="T16" fmla="*/ 9 w 19"/>
                  <a:gd name="T17" fmla="*/ 43 h 43"/>
                  <a:gd name="T18" fmla="*/ 14 w 19"/>
                  <a:gd name="T19" fmla="*/ 38 h 43"/>
                  <a:gd name="T20" fmla="*/ 14 w 19"/>
                  <a:gd name="T21" fmla="*/ 28 h 43"/>
                  <a:gd name="T22" fmla="*/ 19 w 19"/>
                  <a:gd name="T23" fmla="*/ 20 h 43"/>
                  <a:gd name="T24" fmla="*/ 14 w 19"/>
                  <a:gd name="T25" fmla="*/ 11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 h="43">
                    <a:moveTo>
                      <a:pt x="14" y="11"/>
                    </a:moveTo>
                    <a:cubicBezTo>
                      <a:pt x="14" y="4"/>
                      <a:pt x="14" y="4"/>
                      <a:pt x="14" y="4"/>
                    </a:cubicBezTo>
                    <a:cubicBezTo>
                      <a:pt x="14" y="1"/>
                      <a:pt x="12" y="0"/>
                      <a:pt x="9" y="0"/>
                    </a:cubicBezTo>
                    <a:cubicBezTo>
                      <a:pt x="7" y="0"/>
                      <a:pt x="5" y="1"/>
                      <a:pt x="5" y="4"/>
                    </a:cubicBezTo>
                    <a:cubicBezTo>
                      <a:pt x="5" y="11"/>
                      <a:pt x="5" y="11"/>
                      <a:pt x="5" y="11"/>
                    </a:cubicBezTo>
                    <a:cubicBezTo>
                      <a:pt x="2" y="13"/>
                      <a:pt x="0" y="16"/>
                      <a:pt x="0" y="20"/>
                    </a:cubicBezTo>
                    <a:cubicBezTo>
                      <a:pt x="0" y="23"/>
                      <a:pt x="2" y="27"/>
                      <a:pt x="5" y="28"/>
                    </a:cubicBezTo>
                    <a:cubicBezTo>
                      <a:pt x="5" y="38"/>
                      <a:pt x="5" y="38"/>
                      <a:pt x="5" y="38"/>
                    </a:cubicBezTo>
                    <a:cubicBezTo>
                      <a:pt x="5" y="41"/>
                      <a:pt x="7" y="43"/>
                      <a:pt x="9" y="43"/>
                    </a:cubicBezTo>
                    <a:cubicBezTo>
                      <a:pt x="12" y="43"/>
                      <a:pt x="14" y="41"/>
                      <a:pt x="14" y="38"/>
                    </a:cubicBezTo>
                    <a:cubicBezTo>
                      <a:pt x="14" y="28"/>
                      <a:pt x="14" y="28"/>
                      <a:pt x="14" y="28"/>
                    </a:cubicBezTo>
                    <a:cubicBezTo>
                      <a:pt x="17" y="27"/>
                      <a:pt x="19" y="23"/>
                      <a:pt x="19" y="20"/>
                    </a:cubicBezTo>
                    <a:cubicBezTo>
                      <a:pt x="19" y="16"/>
                      <a:pt x="17" y="13"/>
                      <a:pt x="14" y="11"/>
                    </a:cubicBezTo>
                    <a:close/>
                  </a:path>
                </a:pathLst>
              </a:custGeom>
              <a:solidFill>
                <a:srgbClr val="26272C"/>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prstClr val="black"/>
                  </a:solidFill>
                </a:endParaRPr>
              </a:p>
            </p:txBody>
          </p:sp>
          <p:sp>
            <p:nvSpPr>
              <p:cNvPr id="64" name="Freeform 124"/>
              <p:cNvSpPr/>
              <p:nvPr/>
            </p:nvSpPr>
            <p:spPr bwMode="auto">
              <a:xfrm>
                <a:off x="7226300" y="3170238"/>
                <a:ext cx="58737" cy="134937"/>
              </a:xfrm>
              <a:custGeom>
                <a:avLst/>
                <a:gdLst>
                  <a:gd name="T0" fmla="*/ 14 w 19"/>
                  <a:gd name="T1" fmla="*/ 15 h 43"/>
                  <a:gd name="T2" fmla="*/ 14 w 19"/>
                  <a:gd name="T3" fmla="*/ 5 h 43"/>
                  <a:gd name="T4" fmla="*/ 9 w 19"/>
                  <a:gd name="T5" fmla="*/ 0 h 43"/>
                  <a:gd name="T6" fmla="*/ 5 w 19"/>
                  <a:gd name="T7" fmla="*/ 5 h 43"/>
                  <a:gd name="T8" fmla="*/ 5 w 19"/>
                  <a:gd name="T9" fmla="*/ 15 h 43"/>
                  <a:gd name="T10" fmla="*/ 0 w 19"/>
                  <a:gd name="T11" fmla="*/ 23 h 43"/>
                  <a:gd name="T12" fmla="*/ 5 w 19"/>
                  <a:gd name="T13" fmla="*/ 32 h 43"/>
                  <a:gd name="T14" fmla="*/ 5 w 19"/>
                  <a:gd name="T15" fmla="*/ 39 h 43"/>
                  <a:gd name="T16" fmla="*/ 9 w 19"/>
                  <a:gd name="T17" fmla="*/ 43 h 43"/>
                  <a:gd name="T18" fmla="*/ 14 w 19"/>
                  <a:gd name="T19" fmla="*/ 39 h 43"/>
                  <a:gd name="T20" fmla="*/ 14 w 19"/>
                  <a:gd name="T21" fmla="*/ 32 h 43"/>
                  <a:gd name="T22" fmla="*/ 19 w 19"/>
                  <a:gd name="T23" fmla="*/ 23 h 43"/>
                  <a:gd name="T24" fmla="*/ 14 w 19"/>
                  <a:gd name="T25" fmla="*/ 15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 h="43">
                    <a:moveTo>
                      <a:pt x="14" y="15"/>
                    </a:moveTo>
                    <a:cubicBezTo>
                      <a:pt x="14" y="5"/>
                      <a:pt x="14" y="5"/>
                      <a:pt x="14" y="5"/>
                    </a:cubicBezTo>
                    <a:cubicBezTo>
                      <a:pt x="14" y="2"/>
                      <a:pt x="12" y="0"/>
                      <a:pt x="9" y="0"/>
                    </a:cubicBezTo>
                    <a:cubicBezTo>
                      <a:pt x="7" y="0"/>
                      <a:pt x="5" y="2"/>
                      <a:pt x="5" y="5"/>
                    </a:cubicBezTo>
                    <a:cubicBezTo>
                      <a:pt x="5" y="15"/>
                      <a:pt x="5" y="15"/>
                      <a:pt x="5" y="15"/>
                    </a:cubicBezTo>
                    <a:cubicBezTo>
                      <a:pt x="2" y="16"/>
                      <a:pt x="0" y="19"/>
                      <a:pt x="0" y="23"/>
                    </a:cubicBezTo>
                    <a:cubicBezTo>
                      <a:pt x="0" y="27"/>
                      <a:pt x="2" y="30"/>
                      <a:pt x="5" y="32"/>
                    </a:cubicBezTo>
                    <a:cubicBezTo>
                      <a:pt x="5" y="39"/>
                      <a:pt x="5" y="39"/>
                      <a:pt x="5" y="39"/>
                    </a:cubicBezTo>
                    <a:cubicBezTo>
                      <a:pt x="5" y="41"/>
                      <a:pt x="7" y="43"/>
                      <a:pt x="9" y="43"/>
                    </a:cubicBezTo>
                    <a:cubicBezTo>
                      <a:pt x="12" y="43"/>
                      <a:pt x="14" y="41"/>
                      <a:pt x="14" y="39"/>
                    </a:cubicBezTo>
                    <a:cubicBezTo>
                      <a:pt x="14" y="32"/>
                      <a:pt x="14" y="32"/>
                      <a:pt x="14" y="32"/>
                    </a:cubicBezTo>
                    <a:cubicBezTo>
                      <a:pt x="17" y="30"/>
                      <a:pt x="19" y="27"/>
                      <a:pt x="19" y="23"/>
                    </a:cubicBezTo>
                    <a:cubicBezTo>
                      <a:pt x="19" y="19"/>
                      <a:pt x="17" y="16"/>
                      <a:pt x="14" y="15"/>
                    </a:cubicBezTo>
                    <a:close/>
                  </a:path>
                </a:pathLst>
              </a:custGeom>
              <a:solidFill>
                <a:srgbClr val="26272C"/>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prstClr val="black"/>
                  </a:solidFill>
                </a:endParaRPr>
              </a:p>
            </p:txBody>
          </p:sp>
          <p:sp>
            <p:nvSpPr>
              <p:cNvPr id="65" name="Oval 125"/>
              <p:cNvSpPr>
                <a:spLocks noChangeArrowheads="1"/>
              </p:cNvSpPr>
              <p:nvPr/>
            </p:nvSpPr>
            <p:spPr bwMode="auto">
              <a:xfrm>
                <a:off x="7142163" y="2667000"/>
                <a:ext cx="228600" cy="230187"/>
              </a:xfrm>
              <a:prstGeom prst="ellipse">
                <a:avLst/>
              </a:prstGeom>
              <a:solidFill>
                <a:srgbClr val="26272C"/>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prstClr val="black"/>
                  </a:solidFill>
                </a:endParaRPr>
              </a:p>
            </p:txBody>
          </p:sp>
        </p:grpSp>
        <p:sp>
          <p:nvSpPr>
            <p:cNvPr id="54" name="矩形 53"/>
            <p:cNvSpPr/>
            <p:nvPr/>
          </p:nvSpPr>
          <p:spPr>
            <a:xfrm>
              <a:off x="9412341" y="4925131"/>
              <a:ext cx="1459441" cy="816185"/>
            </a:xfrm>
            <a:prstGeom prst="rect">
              <a:avLst/>
            </a:prstGeom>
          </p:spPr>
          <p:txBody>
            <a:bodyPr wrap="square">
              <a:spAutoFit/>
            </a:bodyPr>
            <a:lstStyle/>
            <a:p>
              <a:pPr>
                <a:lnSpc>
                  <a:spcPct val="120000"/>
                </a:lnSpc>
                <a:spcBef>
                  <a:spcPct val="0"/>
                </a:spcBef>
                <a:buNone/>
              </a:pPr>
              <a:r>
                <a:rPr lang="zh-CN" altLang="en-US" sz="1000" dirty="0">
                  <a:solidFill>
                    <a:schemeClr val="bg1">
                      <a:lumMod val="65000"/>
                    </a:schemeClr>
                  </a:solidFill>
                  <a:sym typeface="微软雅黑" panose="020B0503020204020204" pitchFamily="34" charset="-122"/>
                </a:rPr>
                <a:t>在此录入上述图表的综合描述说明，在此录入上述图表的综合描述说明。</a:t>
              </a:r>
            </a:p>
          </p:txBody>
        </p:sp>
        <p:sp>
          <p:nvSpPr>
            <p:cNvPr id="55" name="矩形 54"/>
            <p:cNvSpPr/>
            <p:nvPr/>
          </p:nvSpPr>
          <p:spPr>
            <a:xfrm>
              <a:off x="9308494" y="4623143"/>
              <a:ext cx="1646606" cy="338554"/>
            </a:xfrm>
            <a:prstGeom prst="rect">
              <a:avLst/>
            </a:prstGeom>
          </p:spPr>
          <p:txBody>
            <a:bodyPr wrap="none">
              <a:spAutoFit/>
            </a:bodyPr>
            <a:lstStyle/>
            <a:p>
              <a:pPr algn="r"/>
              <a:r>
                <a:rPr lang="zh-CN" altLang="en-US" sz="1600" b="1" spc="300" dirty="0">
                  <a:solidFill>
                    <a:schemeClr val="tx1">
                      <a:lumMod val="95000"/>
                      <a:lumOff val="5000"/>
                    </a:schemeClr>
                  </a:solidFill>
                  <a:latin typeface="Impact" panose="020B0806030902050204" pitchFamily="34" charset="0"/>
                  <a:ea typeface="微软雅黑" panose="020B0503020204020204" pitchFamily="34" charset="-122"/>
                  <a:cs typeface="Lato Regular"/>
                </a:rPr>
                <a:t>在此添加标题</a:t>
              </a:r>
              <a:endParaRPr lang="id-ID" altLang="zh-CN" sz="1600" b="1" spc="300" dirty="0">
                <a:solidFill>
                  <a:schemeClr val="tx1">
                    <a:lumMod val="95000"/>
                    <a:lumOff val="5000"/>
                  </a:schemeClr>
                </a:solidFill>
                <a:latin typeface="Impact" panose="020B0806030902050204" pitchFamily="34" charset="0"/>
                <a:ea typeface="微软雅黑" panose="020B0503020204020204" pitchFamily="34" charset="-122"/>
                <a:cs typeface="Lato Regular"/>
              </a:endParaRPr>
            </a:p>
          </p:txBody>
        </p:sp>
      </p:grpSp>
      <p:pic>
        <p:nvPicPr>
          <p:cNvPr id="67" name="图片 66"/>
          <p:cNvPicPr>
            <a:picLocks noChangeAspect="1"/>
          </p:cNvPicPr>
          <p:nvPr/>
        </p:nvPicPr>
        <p:blipFill rotWithShape="1">
          <a:blip r:embed="rId4">
            <a:extLst>
              <a:ext uri="{BEBA8EAE-BF5A-486C-A8C5-ECC9F3942E4B}">
                <a14:imgProps xmlns:a14="http://schemas.microsoft.com/office/drawing/2010/main">
                  <a14:imgLayer r:embed="rId5">
                    <a14:imgEffect>
                      <a14:artisticBlur/>
                    </a14:imgEffect>
                  </a14:imgLayer>
                </a14:imgProps>
              </a:ext>
            </a:extLst>
          </a:blip>
          <a:srcRect t="18393" b="79279"/>
          <a:stretch>
            <a:fillRect/>
          </a:stretch>
        </p:blipFill>
        <p:spPr>
          <a:xfrm>
            <a:off x="0" y="6555056"/>
            <a:ext cx="12192000" cy="159659"/>
          </a:xfrm>
          <a:prstGeom prst="rect">
            <a:avLst/>
          </a:prstGeom>
          <a:effectLst>
            <a:outerShdw blurRad="50800" dist="38100" dir="2700000" algn="tl" rotWithShape="0">
              <a:prstClr val="black">
                <a:alpha val="40000"/>
              </a:prstClr>
            </a:outerShdw>
          </a:effectLst>
        </p:spPr>
      </p:pic>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left)">
                                      <p:cBhvr>
                                        <p:cTn id="7" dur="500"/>
                                        <p:tgtEl>
                                          <p:spTgt spid="2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wipe(left)">
                                      <p:cBhvr>
                                        <p:cTn id="11" dur="500"/>
                                        <p:tgtEl>
                                          <p:spTgt spid="17"/>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down)">
                                      <p:cBhvr>
                                        <p:cTn id="15" dur="500"/>
                                        <p:tgtEl>
                                          <p:spTgt spid="6"/>
                                        </p:tgtEl>
                                      </p:cBhvr>
                                    </p:animEffect>
                                  </p:childTnLst>
                                </p:cTn>
                              </p:par>
                            </p:childTnLst>
                          </p:cTn>
                        </p:par>
                        <p:par>
                          <p:cTn id="16" fill="hold">
                            <p:stCondLst>
                              <p:cond delay="1500"/>
                            </p:stCondLst>
                            <p:childTnLst>
                              <p:par>
                                <p:cTn id="17" presetID="22" presetClass="entr" presetSubtype="1" fill="hold" nodeType="afterEffect">
                                  <p:stCondLst>
                                    <p:cond delay="0"/>
                                  </p:stCondLst>
                                  <p:childTnLst>
                                    <p:set>
                                      <p:cBhvr>
                                        <p:cTn id="18" dur="1" fill="hold">
                                          <p:stCondLst>
                                            <p:cond delay="0"/>
                                          </p:stCondLst>
                                        </p:cTn>
                                        <p:tgtEl>
                                          <p:spTgt spid="24"/>
                                        </p:tgtEl>
                                        <p:attrNameLst>
                                          <p:attrName>style.visibility</p:attrName>
                                        </p:attrNameLst>
                                      </p:cBhvr>
                                      <p:to>
                                        <p:strVal val="visible"/>
                                      </p:to>
                                    </p:set>
                                    <p:animEffect transition="in" filter="wipe(up)">
                                      <p:cBhvr>
                                        <p:cTn id="19" dur="500"/>
                                        <p:tgtEl>
                                          <p:spTgt spid="24"/>
                                        </p:tgtEl>
                                      </p:cBhvr>
                                    </p:animEffect>
                                  </p:childTnLst>
                                </p:cTn>
                              </p:par>
                            </p:childTnLst>
                          </p:cTn>
                        </p:par>
                        <p:par>
                          <p:cTn id="20" fill="hold">
                            <p:stCondLst>
                              <p:cond delay="2000"/>
                            </p:stCondLst>
                            <p:childTnLst>
                              <p:par>
                                <p:cTn id="21" presetID="22" presetClass="entr" presetSubtype="1" fill="hold" nodeType="afterEffect">
                                  <p:stCondLst>
                                    <p:cond delay="0"/>
                                  </p:stCondLst>
                                  <p:childTnLst>
                                    <p:set>
                                      <p:cBhvr>
                                        <p:cTn id="22" dur="1" fill="hold">
                                          <p:stCondLst>
                                            <p:cond delay="0"/>
                                          </p:stCondLst>
                                        </p:cTn>
                                        <p:tgtEl>
                                          <p:spTgt spid="38"/>
                                        </p:tgtEl>
                                        <p:attrNameLst>
                                          <p:attrName>style.visibility</p:attrName>
                                        </p:attrNameLst>
                                      </p:cBhvr>
                                      <p:to>
                                        <p:strVal val="visible"/>
                                      </p:to>
                                    </p:set>
                                    <p:animEffect transition="in" filter="wipe(up)">
                                      <p:cBhvr>
                                        <p:cTn id="23" dur="500"/>
                                        <p:tgtEl>
                                          <p:spTgt spid="38"/>
                                        </p:tgtEl>
                                      </p:cBhvr>
                                    </p:animEffect>
                                  </p:childTnLst>
                                </p:cTn>
                              </p:par>
                            </p:childTnLst>
                          </p:cTn>
                        </p:par>
                        <p:par>
                          <p:cTn id="24" fill="hold">
                            <p:stCondLst>
                              <p:cond delay="2500"/>
                            </p:stCondLst>
                            <p:childTnLst>
                              <p:par>
                                <p:cTn id="25" presetID="22" presetClass="entr" presetSubtype="4" fill="hold" nodeType="afterEffect">
                                  <p:stCondLst>
                                    <p:cond delay="0"/>
                                  </p:stCondLst>
                                  <p:childTnLst>
                                    <p:set>
                                      <p:cBhvr>
                                        <p:cTn id="26" dur="1" fill="hold">
                                          <p:stCondLst>
                                            <p:cond delay="0"/>
                                          </p:stCondLst>
                                        </p:cTn>
                                        <p:tgtEl>
                                          <p:spTgt spid="52"/>
                                        </p:tgtEl>
                                        <p:attrNameLst>
                                          <p:attrName>style.visibility</p:attrName>
                                        </p:attrNameLst>
                                      </p:cBhvr>
                                      <p:to>
                                        <p:strVal val="visible"/>
                                      </p:to>
                                    </p:set>
                                    <p:animEffect transition="in" filter="wipe(down)">
                                      <p:cBhvr>
                                        <p:cTn id="27" dur="500"/>
                                        <p:tgtEl>
                                          <p:spTgt spid="52"/>
                                        </p:tgtEl>
                                      </p:cBhvr>
                                    </p:animEffect>
                                  </p:childTnLst>
                                </p:cTn>
                              </p:par>
                            </p:childTnLst>
                          </p:cTn>
                        </p:par>
                        <p:par>
                          <p:cTn id="28" fill="hold">
                            <p:stCondLst>
                              <p:cond delay="3000"/>
                            </p:stCondLst>
                            <p:childTnLst>
                              <p:par>
                                <p:cTn id="29" presetID="22" presetClass="entr" presetSubtype="8" fill="hold" nodeType="afterEffect">
                                  <p:stCondLst>
                                    <p:cond delay="0"/>
                                  </p:stCondLst>
                                  <p:childTnLst>
                                    <p:set>
                                      <p:cBhvr>
                                        <p:cTn id="30" dur="1" fill="hold">
                                          <p:stCondLst>
                                            <p:cond delay="0"/>
                                          </p:stCondLst>
                                        </p:cTn>
                                        <p:tgtEl>
                                          <p:spTgt spid="67"/>
                                        </p:tgtEl>
                                        <p:attrNameLst>
                                          <p:attrName>style.visibility</p:attrName>
                                        </p:attrNameLst>
                                      </p:cBhvr>
                                      <p:to>
                                        <p:strVal val="visible"/>
                                      </p:to>
                                    </p:set>
                                    <p:animEffect transition="in" filter="wipe(left)">
                                      <p:cBhvr>
                                        <p:cTn id="31" dur="500"/>
                                        <p:tgtEl>
                                          <p:spTgt spid="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组合 16"/>
          <p:cNvGrpSpPr/>
          <p:nvPr/>
        </p:nvGrpSpPr>
        <p:grpSpPr>
          <a:xfrm>
            <a:off x="530066" y="491923"/>
            <a:ext cx="3169433" cy="635239"/>
            <a:chOff x="-3848339" y="207986"/>
            <a:chExt cx="3144799" cy="630301"/>
          </a:xfrm>
        </p:grpSpPr>
        <p:sp>
          <p:nvSpPr>
            <p:cNvPr id="18" name="Text Box 7"/>
            <p:cNvSpPr txBox="1">
              <a:spLocks noChangeArrowheads="1"/>
            </p:cNvSpPr>
            <p:nvPr/>
          </p:nvSpPr>
          <p:spPr bwMode="auto">
            <a:xfrm>
              <a:off x="-1826418" y="343215"/>
              <a:ext cx="1122878" cy="473706"/>
            </a:xfrm>
            <a:prstGeom prst="rect">
              <a:avLst/>
            </a:prstGeom>
            <a:noFill/>
            <a:ln w="9525">
              <a:noFill/>
              <a:miter lim="800000"/>
            </a:ln>
          </p:spPr>
          <p:txBody>
            <a:bodyPr wrap="none" lIns="46078" tIns="23040" rIns="46078" bIns="23040">
              <a:spAutoFit/>
            </a:bodyPr>
            <a:lstStyle/>
            <a:p>
              <a:pPr defTabSz="1096645"/>
              <a:r>
                <a:rPr lang="en-CA" sz="1400" b="1" spc="604" dirty="0" smtClean="0">
                  <a:solidFill>
                    <a:schemeClr val="bg1">
                      <a:lumMod val="65000"/>
                    </a:schemeClr>
                  </a:solidFill>
                  <a:latin typeface="造字工房悦黑演示版常规体" pitchFamily="50" charset="-122"/>
                  <a:ea typeface="造字工房悦黑演示版常规体" pitchFamily="50" charset="-122"/>
                  <a:cs typeface="Open Sans" panose="020B0606030504020204" pitchFamily="34" charset="0"/>
                </a:rPr>
                <a:t>STAFF </a:t>
              </a:r>
            </a:p>
            <a:p>
              <a:pPr defTabSz="1096645"/>
              <a:r>
                <a:rPr lang="en-CA" sz="1400" b="1" spc="604" dirty="0" smtClean="0">
                  <a:solidFill>
                    <a:schemeClr val="bg1">
                      <a:lumMod val="65000"/>
                    </a:schemeClr>
                  </a:solidFill>
                  <a:latin typeface="造字工房悦黑演示版常规体" pitchFamily="50" charset="-122"/>
                  <a:ea typeface="造字工房悦黑演示版常规体" pitchFamily="50" charset="-122"/>
                  <a:cs typeface="Open Sans" panose="020B0606030504020204" pitchFamily="34" charset="0"/>
                </a:rPr>
                <a:t>CODE</a:t>
              </a:r>
            </a:p>
          </p:txBody>
        </p:sp>
        <p:sp>
          <p:nvSpPr>
            <p:cNvPr id="19" name="矩形 18"/>
            <p:cNvSpPr/>
            <p:nvPr/>
          </p:nvSpPr>
          <p:spPr>
            <a:xfrm>
              <a:off x="-3848339" y="207986"/>
              <a:ext cx="1977362" cy="630301"/>
            </a:xfrm>
            <a:prstGeom prst="rect">
              <a:avLst/>
            </a:prstGeom>
          </p:spPr>
          <p:txBody>
            <a:bodyPr wrap="none">
              <a:spAutoFit/>
            </a:bodyPr>
            <a:lstStyle/>
            <a:p>
              <a:pPr algn="ctr" defTabSz="1096645"/>
              <a:r>
                <a:rPr lang="zh-CN" altLang="en-US" sz="3530" b="1" dirty="0" smtClean="0">
                  <a:latin typeface="微软雅黑" panose="020B0503020204020204" pitchFamily="34" charset="-122"/>
                  <a:ea typeface="微软雅黑" panose="020B0503020204020204" pitchFamily="34" charset="-122"/>
                  <a:cs typeface="Open Sans" panose="020B0606030504020204" pitchFamily="34" charset="0"/>
                </a:rPr>
                <a:t>员工守则</a:t>
              </a:r>
              <a:endParaRPr lang="en-CA" altLang="zh-CN" sz="3530" b="1" dirty="0">
                <a:latin typeface="微软雅黑" panose="020B0503020204020204" pitchFamily="34" charset="-122"/>
                <a:ea typeface="微软雅黑" panose="020B0503020204020204" pitchFamily="34" charset="-122"/>
                <a:cs typeface="Open Sans" panose="020B0606030504020204" pitchFamily="34" charset="0"/>
              </a:endParaRPr>
            </a:p>
          </p:txBody>
        </p:sp>
      </p:grpSp>
      <p:pic>
        <p:nvPicPr>
          <p:cNvPr id="21" name="图片 20"/>
          <p:cNvPicPr>
            <a:picLocks noChangeAspect="1"/>
          </p:cNvPicPr>
          <p:nvPr/>
        </p:nvPicPr>
        <p:blipFill rotWithShape="1">
          <a:blip r:embed="rId3"/>
          <a:srcRect r="91091" b="69426"/>
          <a:stretch>
            <a:fillRect/>
          </a:stretch>
        </p:blipFill>
        <p:spPr>
          <a:xfrm>
            <a:off x="3401" y="505087"/>
            <a:ext cx="348343" cy="548549"/>
          </a:xfrm>
          <a:prstGeom prst="rect">
            <a:avLst/>
          </a:prstGeom>
          <a:effectLst>
            <a:outerShdw blurRad="50800" dist="38100" dir="2700000" algn="tl" rotWithShape="0">
              <a:prstClr val="black">
                <a:alpha val="40000"/>
              </a:prstClr>
            </a:outerShdw>
          </a:effectLst>
        </p:spPr>
      </p:pic>
      <p:sp>
        <p:nvSpPr>
          <p:cNvPr id="6" name="矩形 5"/>
          <p:cNvSpPr/>
          <p:nvPr/>
        </p:nvSpPr>
        <p:spPr>
          <a:xfrm>
            <a:off x="6501356" y="2520883"/>
            <a:ext cx="6096000" cy="2536400"/>
          </a:xfrm>
          <a:prstGeom prst="rect">
            <a:avLst/>
          </a:prstGeom>
        </p:spPr>
        <p:txBody>
          <a:bodyPr>
            <a:spAutoFit/>
          </a:bodyPr>
          <a:lstStyle/>
          <a:p>
            <a:pPr>
              <a:lnSpc>
                <a:spcPct val="150000"/>
              </a:lnSpc>
            </a:pPr>
            <a:r>
              <a:rPr lang="zh-CN" altLang="en-US" dirty="0" smtClean="0">
                <a:latin typeface="微软雅黑" panose="020B0503020204020204" pitchFamily="34" charset="-122"/>
                <a:ea typeface="微软雅黑" panose="020B0503020204020204" pitchFamily="34" charset="-122"/>
              </a:rPr>
              <a:t>一</a:t>
            </a:r>
            <a:r>
              <a:rPr lang="zh-CN" altLang="en-US" dirty="0">
                <a:latin typeface="微软雅黑" panose="020B0503020204020204" pitchFamily="34" charset="-122"/>
                <a:ea typeface="微软雅黑" panose="020B0503020204020204" pitchFamily="34" charset="-122"/>
              </a:rPr>
              <a:t>、 遵纪守法，忠于职守，爱岗敬业</a:t>
            </a:r>
            <a:r>
              <a:rPr lang="zh-CN" altLang="en-US" dirty="0" smtClean="0">
                <a:latin typeface="微软雅黑" panose="020B0503020204020204" pitchFamily="34" charset="-122"/>
                <a:ea typeface="微软雅黑" panose="020B0503020204020204" pitchFamily="34" charset="-122"/>
              </a:rPr>
              <a:t>。</a:t>
            </a:r>
            <a:endParaRPr lang="zh-CN" altLang="en-US" dirty="0">
              <a:latin typeface="微软雅黑" panose="020B0503020204020204" pitchFamily="34" charset="-122"/>
              <a:ea typeface="微软雅黑" panose="020B0503020204020204" pitchFamily="34" charset="-122"/>
            </a:endParaRPr>
          </a:p>
          <a:p>
            <a:pPr>
              <a:lnSpc>
                <a:spcPct val="150000"/>
              </a:lnSpc>
            </a:pPr>
            <a:r>
              <a:rPr lang="zh-CN" altLang="en-US" dirty="0">
                <a:latin typeface="微软雅黑" panose="020B0503020204020204" pitchFamily="34" charset="-122"/>
                <a:ea typeface="微软雅黑" panose="020B0503020204020204" pitchFamily="34" charset="-122"/>
              </a:rPr>
              <a:t>二、 维护公司声誉，保护公司利益</a:t>
            </a:r>
            <a:r>
              <a:rPr lang="zh-CN" altLang="en-US" dirty="0" smtClean="0">
                <a:latin typeface="微软雅黑" panose="020B0503020204020204" pitchFamily="34" charset="-122"/>
                <a:ea typeface="微软雅黑" panose="020B0503020204020204" pitchFamily="34" charset="-122"/>
              </a:rPr>
              <a:t>。</a:t>
            </a:r>
            <a:endParaRPr lang="zh-CN" altLang="en-US" dirty="0">
              <a:latin typeface="微软雅黑" panose="020B0503020204020204" pitchFamily="34" charset="-122"/>
              <a:ea typeface="微软雅黑" panose="020B0503020204020204" pitchFamily="34" charset="-122"/>
            </a:endParaRPr>
          </a:p>
          <a:p>
            <a:pPr>
              <a:lnSpc>
                <a:spcPct val="150000"/>
              </a:lnSpc>
            </a:pPr>
            <a:r>
              <a:rPr lang="zh-CN" altLang="en-US" dirty="0">
                <a:latin typeface="微软雅黑" panose="020B0503020204020204" pitchFamily="34" charset="-122"/>
                <a:ea typeface="微软雅黑" panose="020B0503020204020204" pitchFamily="34" charset="-122"/>
              </a:rPr>
              <a:t>三、 服从领导，关心下属，团结互助</a:t>
            </a:r>
            <a:r>
              <a:rPr lang="zh-CN" altLang="en-US" dirty="0" smtClean="0">
                <a:latin typeface="微软雅黑" panose="020B0503020204020204" pitchFamily="34" charset="-122"/>
                <a:ea typeface="微软雅黑" panose="020B0503020204020204" pitchFamily="34" charset="-122"/>
              </a:rPr>
              <a:t>。</a:t>
            </a:r>
            <a:endParaRPr lang="zh-CN" altLang="en-US" dirty="0">
              <a:latin typeface="微软雅黑" panose="020B0503020204020204" pitchFamily="34" charset="-122"/>
              <a:ea typeface="微软雅黑" panose="020B0503020204020204" pitchFamily="34" charset="-122"/>
            </a:endParaRPr>
          </a:p>
          <a:p>
            <a:pPr>
              <a:lnSpc>
                <a:spcPct val="150000"/>
              </a:lnSpc>
            </a:pPr>
            <a:r>
              <a:rPr lang="zh-CN" altLang="en-US" dirty="0">
                <a:latin typeface="微软雅黑" panose="020B0503020204020204" pitchFamily="34" charset="-122"/>
                <a:ea typeface="微软雅黑" panose="020B0503020204020204" pitchFamily="34" charset="-122"/>
              </a:rPr>
              <a:t>四、 爱护公物，勤俭节约，杜绝浪费</a:t>
            </a:r>
            <a:r>
              <a:rPr lang="zh-CN" altLang="en-US" dirty="0" smtClean="0">
                <a:latin typeface="微软雅黑" panose="020B0503020204020204" pitchFamily="34" charset="-122"/>
                <a:ea typeface="微软雅黑" panose="020B0503020204020204" pitchFamily="34" charset="-122"/>
              </a:rPr>
              <a:t>。</a:t>
            </a:r>
            <a:endParaRPr lang="zh-CN" altLang="en-US" dirty="0">
              <a:latin typeface="微软雅黑" panose="020B0503020204020204" pitchFamily="34" charset="-122"/>
              <a:ea typeface="微软雅黑" panose="020B0503020204020204" pitchFamily="34" charset="-122"/>
            </a:endParaRPr>
          </a:p>
          <a:p>
            <a:pPr>
              <a:lnSpc>
                <a:spcPct val="150000"/>
              </a:lnSpc>
            </a:pPr>
            <a:r>
              <a:rPr lang="zh-CN" altLang="en-US" dirty="0">
                <a:latin typeface="微软雅黑" panose="020B0503020204020204" pitchFamily="34" charset="-122"/>
                <a:ea typeface="微软雅黑" panose="020B0503020204020204" pitchFamily="34" charset="-122"/>
              </a:rPr>
              <a:t>五、 不断学习，提高水平，精通业务</a:t>
            </a:r>
            <a:r>
              <a:rPr lang="zh-CN" altLang="en-US" dirty="0" smtClean="0">
                <a:latin typeface="微软雅黑" panose="020B0503020204020204" pitchFamily="34" charset="-122"/>
                <a:ea typeface="微软雅黑" panose="020B0503020204020204" pitchFamily="34" charset="-122"/>
              </a:rPr>
              <a:t>。</a:t>
            </a:r>
            <a:endParaRPr lang="zh-CN" altLang="en-US" dirty="0">
              <a:latin typeface="微软雅黑" panose="020B0503020204020204" pitchFamily="34" charset="-122"/>
              <a:ea typeface="微软雅黑" panose="020B0503020204020204" pitchFamily="34" charset="-122"/>
            </a:endParaRPr>
          </a:p>
          <a:p>
            <a:pPr>
              <a:lnSpc>
                <a:spcPct val="150000"/>
              </a:lnSpc>
            </a:pPr>
            <a:r>
              <a:rPr lang="zh-CN" altLang="en-US" dirty="0">
                <a:latin typeface="微软雅黑" panose="020B0503020204020204" pitchFamily="34" charset="-122"/>
                <a:ea typeface="微软雅黑" panose="020B0503020204020204" pitchFamily="34" charset="-122"/>
              </a:rPr>
              <a:t>六、 积极进取，勇于开拓，求实创新。</a:t>
            </a:r>
          </a:p>
        </p:txBody>
      </p:sp>
      <p:pic>
        <p:nvPicPr>
          <p:cNvPr id="7" name="图片 6"/>
          <p:cNvPicPr>
            <a:picLocks noChangeAspect="1"/>
          </p:cNvPicPr>
          <p:nvPr/>
        </p:nvPicPr>
        <p:blipFill rotWithShape="1">
          <a:blip r:embed="rId4">
            <a:extLst>
              <a:ext uri="{28A0092B-C50C-407E-A947-70E740481C1C}">
                <a14:useLocalDpi xmlns:a14="http://schemas.microsoft.com/office/drawing/2010/main" val="0"/>
              </a:ext>
            </a:extLst>
          </a:blip>
          <a:srcRect l="185" t="833" r="2374" b="16389"/>
          <a:stretch>
            <a:fillRect/>
          </a:stretch>
        </p:blipFill>
        <p:spPr>
          <a:xfrm>
            <a:off x="1094899" y="2374722"/>
            <a:ext cx="4698387" cy="2659344"/>
          </a:xfrm>
          <a:prstGeom prst="rect">
            <a:avLst/>
          </a:prstGeom>
          <a:ln>
            <a:noFill/>
          </a:ln>
          <a:effectLst>
            <a:outerShdw blurRad="292100" dist="139700" dir="2700000" algn="tl" rotWithShape="0">
              <a:srgbClr val="333333">
                <a:alpha val="65000"/>
              </a:srgbClr>
            </a:outerShdw>
          </a:effectLst>
        </p:spPr>
      </p:pic>
      <p:pic>
        <p:nvPicPr>
          <p:cNvPr id="8" name="图片 7"/>
          <p:cNvPicPr>
            <a:picLocks noChangeAspect="1"/>
          </p:cNvPicPr>
          <p:nvPr/>
        </p:nvPicPr>
        <p:blipFill rotWithShape="1">
          <a:blip r:embed="rId5">
            <a:extLst>
              <a:ext uri="{BEBA8EAE-BF5A-486C-A8C5-ECC9F3942E4B}">
                <a14:imgProps xmlns:a14="http://schemas.microsoft.com/office/drawing/2010/main">
                  <a14:imgLayer r:embed="rId6">
                    <a14:imgEffect>
                      <a14:artisticBlur/>
                    </a14:imgEffect>
                  </a14:imgLayer>
                </a14:imgProps>
              </a:ext>
            </a:extLst>
          </a:blip>
          <a:srcRect t="18393" b="79279"/>
          <a:stretch>
            <a:fillRect/>
          </a:stretch>
        </p:blipFill>
        <p:spPr>
          <a:xfrm>
            <a:off x="0" y="6555056"/>
            <a:ext cx="12192000" cy="159659"/>
          </a:xfrm>
          <a:prstGeom prst="rect">
            <a:avLst/>
          </a:prstGeom>
          <a:effectLst>
            <a:outerShdw blurRad="50800" dist="38100" dir="2700000" algn="tl" rotWithShape="0">
              <a:prstClr val="black">
                <a:alpha val="40000"/>
              </a:prstClr>
            </a:outerShdw>
          </a:effectLst>
        </p:spPr>
      </p:pic>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left)">
                                      <p:cBhvr>
                                        <p:cTn id="7" dur="500"/>
                                        <p:tgtEl>
                                          <p:spTgt spid="2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wipe(left)">
                                      <p:cBhvr>
                                        <p:cTn id="11" dur="500"/>
                                        <p:tgtEl>
                                          <p:spTgt spid="17"/>
                                        </p:tgtEl>
                                      </p:cBhvr>
                                    </p:animEffect>
                                  </p:childTnLst>
                                </p:cTn>
                              </p:par>
                            </p:childTnLst>
                          </p:cTn>
                        </p:par>
                        <p:par>
                          <p:cTn id="12" fill="hold">
                            <p:stCondLst>
                              <p:cond delay="1000"/>
                            </p:stCondLst>
                            <p:childTnLst>
                              <p:par>
                                <p:cTn id="13" presetID="42" presetClass="entr" presetSubtype="0" fill="hold"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1000"/>
                                        <p:tgtEl>
                                          <p:spTgt spid="7"/>
                                        </p:tgtEl>
                                      </p:cBhvr>
                                    </p:animEffect>
                                    <p:anim calcmode="lin" valueType="num">
                                      <p:cBhvr>
                                        <p:cTn id="16" dur="1000" fill="hold"/>
                                        <p:tgtEl>
                                          <p:spTgt spid="7"/>
                                        </p:tgtEl>
                                        <p:attrNameLst>
                                          <p:attrName>ppt_x</p:attrName>
                                        </p:attrNameLst>
                                      </p:cBhvr>
                                      <p:tavLst>
                                        <p:tav tm="0">
                                          <p:val>
                                            <p:strVal val="#ppt_x"/>
                                          </p:val>
                                        </p:tav>
                                        <p:tav tm="100000">
                                          <p:val>
                                            <p:strVal val="#ppt_x"/>
                                          </p:val>
                                        </p:tav>
                                      </p:tavLst>
                                    </p:anim>
                                    <p:anim calcmode="lin" valueType="num">
                                      <p:cBhvr>
                                        <p:cTn id="17" dur="1000" fill="hold"/>
                                        <p:tgtEl>
                                          <p:spTgt spid="7"/>
                                        </p:tgtEl>
                                        <p:attrNameLst>
                                          <p:attrName>ppt_y</p:attrName>
                                        </p:attrNameLst>
                                      </p:cBhvr>
                                      <p:tavLst>
                                        <p:tav tm="0">
                                          <p:val>
                                            <p:strVal val="#ppt_y+.1"/>
                                          </p:val>
                                        </p:tav>
                                        <p:tav tm="100000">
                                          <p:val>
                                            <p:strVal val="#ppt_y"/>
                                          </p:val>
                                        </p:tav>
                                      </p:tavLst>
                                    </p:anim>
                                  </p:childTnLst>
                                </p:cTn>
                              </p:par>
                            </p:childTnLst>
                          </p:cTn>
                        </p:par>
                        <p:par>
                          <p:cTn id="18" fill="hold">
                            <p:stCondLst>
                              <p:cond delay="2000"/>
                            </p:stCondLst>
                            <p:childTnLst>
                              <p:par>
                                <p:cTn id="19" presetID="22" presetClass="entr" presetSubtype="1" fill="hold" grpId="0" nodeType="after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wipe(up)">
                                      <p:cBhvr>
                                        <p:cTn id="21" dur="500"/>
                                        <p:tgtEl>
                                          <p:spTgt spid="6"/>
                                        </p:tgtEl>
                                      </p:cBhvr>
                                    </p:animEffect>
                                  </p:childTnLst>
                                </p:cTn>
                              </p:par>
                            </p:childTnLst>
                          </p:cTn>
                        </p:par>
                        <p:par>
                          <p:cTn id="22" fill="hold">
                            <p:stCondLst>
                              <p:cond delay="2500"/>
                            </p:stCondLst>
                            <p:childTnLst>
                              <p:par>
                                <p:cTn id="23" presetID="22" presetClass="entr" presetSubtype="8" fill="hold" nodeType="after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wipe(left)">
                                      <p:cBhvr>
                                        <p:cTn id="2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组合 16"/>
          <p:cNvGrpSpPr/>
          <p:nvPr/>
        </p:nvGrpSpPr>
        <p:grpSpPr>
          <a:xfrm>
            <a:off x="530067" y="491923"/>
            <a:ext cx="4312245" cy="635239"/>
            <a:chOff x="-3848339" y="207986"/>
            <a:chExt cx="4278730" cy="630301"/>
          </a:xfrm>
        </p:grpSpPr>
        <p:sp>
          <p:nvSpPr>
            <p:cNvPr id="18" name="Text Box 7"/>
            <p:cNvSpPr txBox="1">
              <a:spLocks noChangeArrowheads="1"/>
            </p:cNvSpPr>
            <p:nvPr/>
          </p:nvSpPr>
          <p:spPr bwMode="auto">
            <a:xfrm>
              <a:off x="-1826418" y="343215"/>
              <a:ext cx="2256809" cy="473706"/>
            </a:xfrm>
            <a:prstGeom prst="rect">
              <a:avLst/>
            </a:prstGeom>
            <a:noFill/>
            <a:ln w="9525">
              <a:noFill/>
              <a:miter lim="800000"/>
            </a:ln>
          </p:spPr>
          <p:txBody>
            <a:bodyPr wrap="none" lIns="46078" tIns="23040" rIns="46078" bIns="23040">
              <a:spAutoFit/>
            </a:bodyPr>
            <a:lstStyle/>
            <a:p>
              <a:pPr defTabSz="1096645"/>
              <a:r>
                <a:rPr lang="en-CA" sz="1400" b="1" spc="604" dirty="0" smtClean="0">
                  <a:solidFill>
                    <a:schemeClr val="bg1">
                      <a:lumMod val="65000"/>
                    </a:schemeClr>
                  </a:solidFill>
                  <a:latin typeface="造字工房悦黑演示版常规体" pitchFamily="50" charset="-122"/>
                  <a:ea typeface="造字工房悦黑演示版常规体" pitchFamily="50" charset="-122"/>
                  <a:cs typeface="Open Sans" panose="020B0606030504020204" pitchFamily="34" charset="0"/>
                </a:rPr>
                <a:t>JOB</a:t>
              </a:r>
            </a:p>
            <a:p>
              <a:pPr defTabSz="1096645"/>
              <a:r>
                <a:rPr lang="en-CA" sz="1400" b="1" spc="604" dirty="0" smtClean="0">
                  <a:solidFill>
                    <a:schemeClr val="bg1">
                      <a:lumMod val="65000"/>
                    </a:schemeClr>
                  </a:solidFill>
                  <a:latin typeface="造字工房悦黑演示版常规体" pitchFamily="50" charset="-122"/>
                  <a:ea typeface="造字工房悦黑演示版常规体" pitchFamily="50" charset="-122"/>
                  <a:cs typeface="Open Sans" panose="020B0606030504020204" pitchFamily="34" charset="0"/>
                </a:rPr>
                <a:t>REQUIREMENTS</a:t>
              </a:r>
            </a:p>
          </p:txBody>
        </p:sp>
        <p:sp>
          <p:nvSpPr>
            <p:cNvPr id="19" name="矩形 18"/>
            <p:cNvSpPr/>
            <p:nvPr/>
          </p:nvSpPr>
          <p:spPr>
            <a:xfrm>
              <a:off x="-3848339" y="207986"/>
              <a:ext cx="1977362" cy="630301"/>
            </a:xfrm>
            <a:prstGeom prst="rect">
              <a:avLst/>
            </a:prstGeom>
          </p:spPr>
          <p:txBody>
            <a:bodyPr wrap="none">
              <a:spAutoFit/>
            </a:bodyPr>
            <a:lstStyle/>
            <a:p>
              <a:pPr algn="ctr" defTabSz="1096645"/>
              <a:r>
                <a:rPr lang="zh-CN" altLang="en-US" sz="3530" b="1" dirty="0" smtClean="0">
                  <a:latin typeface="微软雅黑" panose="020B0503020204020204" pitchFamily="34" charset="-122"/>
                  <a:ea typeface="微软雅黑" panose="020B0503020204020204" pitchFamily="34" charset="-122"/>
                  <a:cs typeface="Open Sans" panose="020B0606030504020204" pitchFamily="34" charset="0"/>
                </a:rPr>
                <a:t>工作要求</a:t>
              </a:r>
              <a:endParaRPr lang="en-CA" altLang="zh-CN" sz="3530" b="1" dirty="0">
                <a:latin typeface="微软雅黑" panose="020B0503020204020204" pitchFamily="34" charset="-122"/>
                <a:ea typeface="微软雅黑" panose="020B0503020204020204" pitchFamily="34" charset="-122"/>
                <a:cs typeface="Open Sans" panose="020B0606030504020204" pitchFamily="34" charset="0"/>
              </a:endParaRPr>
            </a:p>
          </p:txBody>
        </p:sp>
      </p:grpSp>
      <p:pic>
        <p:nvPicPr>
          <p:cNvPr id="21" name="图片 20"/>
          <p:cNvPicPr>
            <a:picLocks noChangeAspect="1"/>
          </p:cNvPicPr>
          <p:nvPr/>
        </p:nvPicPr>
        <p:blipFill rotWithShape="1">
          <a:blip r:embed="rId3"/>
          <a:srcRect r="91091" b="69426"/>
          <a:stretch>
            <a:fillRect/>
          </a:stretch>
        </p:blipFill>
        <p:spPr>
          <a:xfrm>
            <a:off x="3401" y="505087"/>
            <a:ext cx="348343" cy="548549"/>
          </a:xfrm>
          <a:prstGeom prst="rect">
            <a:avLst/>
          </a:prstGeom>
          <a:effectLst>
            <a:outerShdw blurRad="50800" dist="38100" dir="2700000" algn="tl" rotWithShape="0">
              <a:prstClr val="black">
                <a:alpha val="40000"/>
              </a:prstClr>
            </a:outerShdw>
          </a:effectLst>
        </p:spPr>
      </p:pic>
      <p:sp>
        <p:nvSpPr>
          <p:cNvPr id="6" name="矩形 5"/>
          <p:cNvSpPr/>
          <p:nvPr/>
        </p:nvSpPr>
        <p:spPr>
          <a:xfrm>
            <a:off x="1233119" y="1485117"/>
            <a:ext cx="9752558" cy="4154984"/>
          </a:xfrm>
          <a:prstGeom prst="rect">
            <a:avLst/>
          </a:prstGeom>
        </p:spPr>
        <p:txBody>
          <a:bodyPr wrap="square">
            <a:spAutoFit/>
          </a:bodyPr>
          <a:lstStyle/>
          <a:p>
            <a:r>
              <a:rPr lang="zh-CN" altLang="en-US" sz="1200" spc="300" dirty="0">
                <a:solidFill>
                  <a:srgbClr val="000000"/>
                </a:solidFill>
                <a:latin typeface="微软雅黑" panose="020B0503020204020204" pitchFamily="34" charset="-122"/>
                <a:ea typeface="微软雅黑" panose="020B0503020204020204" pitchFamily="34" charset="-122"/>
              </a:rPr>
              <a:t>（一）、提高思想认识，加强组织领导。各成员单位要增强责任感、使命感和紧迫感，克服畏难情绪，把思想认识统一到依法征费、开展综合执法的要求上来，统一到完成专项活动的目标上来，切实加强对工作的组织领导和对人员的管理，确保活动有序开展。</a:t>
            </a:r>
          </a:p>
          <a:p>
            <a:r>
              <a:rPr lang="zh-CN" altLang="en-US" sz="1200" spc="300" dirty="0" smtClean="0">
                <a:solidFill>
                  <a:srgbClr val="000000"/>
                </a:solidFill>
                <a:latin typeface="微软雅黑" panose="020B0503020204020204" pitchFamily="34" charset="-122"/>
                <a:ea typeface="微软雅黑" panose="020B0503020204020204" pitchFamily="34" charset="-122"/>
              </a:rPr>
              <a:t>    </a:t>
            </a:r>
            <a:endParaRPr lang="en-US" altLang="zh-CN" sz="1200" spc="300" dirty="0" smtClean="0">
              <a:solidFill>
                <a:srgbClr val="000000"/>
              </a:solidFill>
              <a:latin typeface="微软雅黑" panose="020B0503020204020204" pitchFamily="34" charset="-122"/>
              <a:ea typeface="微软雅黑" panose="020B0503020204020204" pitchFamily="34" charset="-122"/>
            </a:endParaRPr>
          </a:p>
          <a:p>
            <a:r>
              <a:rPr lang="zh-CN" altLang="en-US" sz="1200" spc="300" dirty="0" smtClean="0">
                <a:solidFill>
                  <a:srgbClr val="000000"/>
                </a:solidFill>
                <a:latin typeface="微软雅黑" panose="020B0503020204020204" pitchFamily="34" charset="-122"/>
                <a:ea typeface="微软雅黑" panose="020B0503020204020204" pitchFamily="34" charset="-122"/>
              </a:rPr>
              <a:t>（二）、明确落实责任，精心组织安排。各单位要严格按照方案要求，制定贯彻落实意见，进一步明确职责分工、分解工作目标、细化工作措施，并结合自身工作实际，创新工作方法，确保各项措施取得扎扎实实的成效。</a:t>
            </a:r>
            <a:endParaRPr lang="en-US" altLang="zh-CN" sz="1200" spc="300" dirty="0" smtClean="0">
              <a:solidFill>
                <a:srgbClr val="000000"/>
              </a:solidFill>
              <a:latin typeface="微软雅黑" panose="020B0503020204020204" pitchFamily="34" charset="-122"/>
              <a:ea typeface="微软雅黑" panose="020B0503020204020204" pitchFamily="34" charset="-122"/>
            </a:endParaRPr>
          </a:p>
          <a:p>
            <a:endParaRPr lang="en-US" altLang="zh-CN" sz="1200" spc="300" dirty="0" smtClean="0">
              <a:solidFill>
                <a:srgbClr val="000000"/>
              </a:solidFill>
              <a:latin typeface="微软雅黑" panose="020B0503020204020204" pitchFamily="34" charset="-122"/>
              <a:ea typeface="微软雅黑" panose="020B0503020204020204" pitchFamily="34" charset="-122"/>
            </a:endParaRPr>
          </a:p>
          <a:p>
            <a:r>
              <a:rPr lang="zh-CN" altLang="en-US" sz="1200" spc="300" dirty="0" smtClean="0">
                <a:solidFill>
                  <a:srgbClr val="000000"/>
                </a:solidFill>
                <a:latin typeface="微软雅黑" panose="020B0503020204020204" pitchFamily="34" charset="-122"/>
                <a:ea typeface="微软雅黑" panose="020B0503020204020204" pitchFamily="34" charset="-122"/>
              </a:rPr>
              <a:t>（</a:t>
            </a:r>
            <a:r>
              <a:rPr lang="zh-CN" altLang="en-US" sz="1200" spc="300" dirty="0">
                <a:solidFill>
                  <a:srgbClr val="000000"/>
                </a:solidFill>
                <a:latin typeface="微软雅黑" panose="020B0503020204020204" pitchFamily="34" charset="-122"/>
                <a:ea typeface="微软雅黑" panose="020B0503020204020204" pitchFamily="34" charset="-122"/>
              </a:rPr>
              <a:t>三）、规范执法行为，严格依法行政。执法人员查处违法行为应当做到事实清楚、证据充分、定性准确、程序合法，处罚适当。严禁简化程序、随意执法，严禁私自放行违章车辆、严禁对欠费车辆以罚代征，发现此类问题将严肃查处，决不姑息</a:t>
            </a:r>
            <a:r>
              <a:rPr lang="zh-CN" altLang="en-US" sz="1200" spc="300" dirty="0" smtClean="0">
                <a:solidFill>
                  <a:srgbClr val="000000"/>
                </a:solidFill>
                <a:latin typeface="微软雅黑" panose="020B0503020204020204" pitchFamily="34" charset="-122"/>
                <a:ea typeface="微软雅黑" panose="020B0503020204020204" pitchFamily="34" charset="-122"/>
              </a:rPr>
              <a:t>。</a:t>
            </a:r>
          </a:p>
          <a:p>
            <a:r>
              <a:rPr lang="zh-CN" altLang="en-US" sz="1200" spc="300" dirty="0" smtClean="0">
                <a:solidFill>
                  <a:srgbClr val="000000"/>
                </a:solidFill>
                <a:latin typeface="微软雅黑" panose="020B0503020204020204" pitchFamily="34" charset="-122"/>
                <a:ea typeface="微软雅黑" panose="020B0503020204020204" pitchFamily="34" charset="-122"/>
              </a:rPr>
              <a:t>   </a:t>
            </a:r>
            <a:endParaRPr lang="en-US" altLang="zh-CN" sz="1200" spc="300" dirty="0" smtClean="0">
              <a:solidFill>
                <a:srgbClr val="000000"/>
              </a:solidFill>
              <a:latin typeface="微软雅黑" panose="020B0503020204020204" pitchFamily="34" charset="-122"/>
              <a:ea typeface="微软雅黑" panose="020B0503020204020204" pitchFamily="34" charset="-122"/>
            </a:endParaRPr>
          </a:p>
          <a:p>
            <a:r>
              <a:rPr lang="zh-CN" altLang="en-US" sz="1200" spc="300" dirty="0" smtClean="0">
                <a:solidFill>
                  <a:srgbClr val="000000"/>
                </a:solidFill>
                <a:latin typeface="微软雅黑" panose="020B0503020204020204" pitchFamily="34" charset="-122"/>
                <a:ea typeface="微软雅黑" panose="020B0503020204020204" pitchFamily="34" charset="-122"/>
              </a:rPr>
              <a:t>（</a:t>
            </a:r>
            <a:r>
              <a:rPr lang="zh-CN" altLang="en-US" sz="1200" spc="300" dirty="0">
                <a:solidFill>
                  <a:srgbClr val="000000"/>
                </a:solidFill>
                <a:latin typeface="微软雅黑" panose="020B0503020204020204" pitchFamily="34" charset="-122"/>
                <a:ea typeface="微软雅黑" panose="020B0503020204020204" pitchFamily="34" charset="-122"/>
              </a:rPr>
              <a:t>四）、遵守纪律要求，铸树执法形象。交通征费人员、交通执法人员应严格遵守有关工作规则和廉洁自律的规定，秉公办事、公正执法，吃、拿、卡、要等违纪行为将严肃查处，追究直接负责人、负责人的责任，情节严重的给予党纪、政纪处分，触犯法律的移交司法机关处理</a:t>
            </a:r>
            <a:r>
              <a:rPr lang="zh-CN" altLang="en-US" sz="1200" spc="300" dirty="0" smtClean="0">
                <a:solidFill>
                  <a:srgbClr val="000000"/>
                </a:solidFill>
                <a:latin typeface="微软雅黑" panose="020B0503020204020204" pitchFamily="34" charset="-122"/>
                <a:ea typeface="微软雅黑" panose="020B0503020204020204" pitchFamily="34" charset="-122"/>
              </a:rPr>
              <a:t>。</a:t>
            </a:r>
          </a:p>
          <a:p>
            <a:r>
              <a:rPr lang="zh-CN" altLang="en-US" sz="1200" spc="300" dirty="0" smtClean="0">
                <a:solidFill>
                  <a:srgbClr val="000000"/>
                </a:solidFill>
                <a:latin typeface="微软雅黑" panose="020B0503020204020204" pitchFamily="34" charset="-122"/>
                <a:ea typeface="微软雅黑" panose="020B0503020204020204" pitchFamily="34" charset="-122"/>
              </a:rPr>
              <a:t>    </a:t>
            </a:r>
            <a:endParaRPr lang="en-US" altLang="zh-CN" sz="1200" spc="300" dirty="0" smtClean="0">
              <a:solidFill>
                <a:srgbClr val="000000"/>
              </a:solidFill>
              <a:latin typeface="微软雅黑" panose="020B0503020204020204" pitchFamily="34" charset="-122"/>
              <a:ea typeface="微软雅黑" panose="020B0503020204020204" pitchFamily="34" charset="-122"/>
            </a:endParaRPr>
          </a:p>
          <a:p>
            <a:r>
              <a:rPr lang="zh-CN" altLang="en-US" sz="1200" spc="300" dirty="0" smtClean="0">
                <a:solidFill>
                  <a:srgbClr val="000000"/>
                </a:solidFill>
                <a:latin typeface="微软雅黑" panose="020B0503020204020204" pitchFamily="34" charset="-122"/>
                <a:ea typeface="微软雅黑" panose="020B0503020204020204" pitchFamily="34" charset="-122"/>
              </a:rPr>
              <a:t>（</a:t>
            </a:r>
            <a:r>
              <a:rPr lang="zh-CN" altLang="en-US" sz="1200" spc="300" dirty="0">
                <a:solidFill>
                  <a:srgbClr val="000000"/>
                </a:solidFill>
                <a:latin typeface="微软雅黑" panose="020B0503020204020204" pitchFamily="34" charset="-122"/>
                <a:ea typeface="微软雅黑" panose="020B0503020204020204" pitchFamily="34" charset="-122"/>
              </a:rPr>
              <a:t>五）、转变执法理念，落实执法为民。执法人员要从</a:t>
            </a:r>
            <a:r>
              <a:rPr lang="en-US" altLang="zh-CN" sz="1200" spc="300" dirty="0">
                <a:solidFill>
                  <a:srgbClr val="000000"/>
                </a:solidFill>
                <a:latin typeface="微软雅黑" panose="020B0503020204020204" pitchFamily="34" charset="-122"/>
                <a:ea typeface="微软雅黑" panose="020B0503020204020204" pitchFamily="34" charset="-122"/>
              </a:rPr>
              <a:t>"</a:t>
            </a:r>
            <a:r>
              <a:rPr lang="zh-CN" altLang="en-US" sz="1200" spc="300" dirty="0">
                <a:solidFill>
                  <a:srgbClr val="000000"/>
                </a:solidFill>
                <a:latin typeface="微软雅黑" panose="020B0503020204020204" pitchFamily="34" charset="-122"/>
                <a:ea typeface="微软雅黑" panose="020B0503020204020204" pitchFamily="34" charset="-122"/>
              </a:rPr>
              <a:t>立党为公、执法为民</a:t>
            </a:r>
            <a:r>
              <a:rPr lang="en-US" altLang="zh-CN" sz="1200" spc="300" dirty="0">
                <a:solidFill>
                  <a:srgbClr val="000000"/>
                </a:solidFill>
                <a:latin typeface="微软雅黑" panose="020B0503020204020204" pitchFamily="34" charset="-122"/>
                <a:ea typeface="微软雅黑" panose="020B0503020204020204" pitchFamily="34" charset="-122"/>
              </a:rPr>
              <a:t>"</a:t>
            </a:r>
            <a:r>
              <a:rPr lang="zh-CN" altLang="en-US" sz="1200" spc="300" dirty="0">
                <a:solidFill>
                  <a:srgbClr val="000000"/>
                </a:solidFill>
                <a:latin typeface="微软雅黑" panose="020B0503020204020204" pitchFamily="34" charset="-122"/>
                <a:ea typeface="微软雅黑" panose="020B0503020204020204" pitchFamily="34" charset="-122"/>
              </a:rPr>
              <a:t>的高度，深刻认识行政执法服务与保障的根本目的，在执法方式上坚持以人为本，做到文明在先，执法在后；宣传在先，检查在后；变事后处罚为事前提醒服务，将执法的法律效果、政治效果、社会效果相统一，努力实现执法效益的最大化和最优化</a:t>
            </a:r>
            <a:r>
              <a:rPr lang="zh-CN" altLang="en-US" sz="1200" spc="300" dirty="0" smtClean="0">
                <a:solidFill>
                  <a:srgbClr val="000000"/>
                </a:solidFill>
                <a:latin typeface="微软雅黑" panose="020B0503020204020204" pitchFamily="34" charset="-122"/>
                <a:ea typeface="微软雅黑" panose="020B0503020204020204" pitchFamily="34" charset="-122"/>
              </a:rPr>
              <a:t>。</a:t>
            </a:r>
          </a:p>
          <a:p>
            <a:r>
              <a:rPr lang="zh-CN" altLang="en-US" sz="1200" spc="300" dirty="0" smtClean="0">
                <a:solidFill>
                  <a:srgbClr val="000000"/>
                </a:solidFill>
                <a:latin typeface="微软雅黑" panose="020B0503020204020204" pitchFamily="34" charset="-122"/>
                <a:ea typeface="微软雅黑" panose="020B0503020204020204" pitchFamily="34" charset="-122"/>
              </a:rPr>
              <a:t>   </a:t>
            </a:r>
            <a:endParaRPr lang="en-US" altLang="zh-CN" sz="1200" spc="300" dirty="0" smtClean="0">
              <a:solidFill>
                <a:srgbClr val="000000"/>
              </a:solidFill>
              <a:latin typeface="微软雅黑" panose="020B0503020204020204" pitchFamily="34" charset="-122"/>
              <a:ea typeface="微软雅黑" panose="020B0503020204020204" pitchFamily="34" charset="-122"/>
            </a:endParaRPr>
          </a:p>
          <a:p>
            <a:r>
              <a:rPr lang="zh-CN" altLang="en-US" sz="1200" spc="300" dirty="0" smtClean="0">
                <a:solidFill>
                  <a:srgbClr val="000000"/>
                </a:solidFill>
                <a:latin typeface="微软雅黑" panose="020B0503020204020204" pitchFamily="34" charset="-122"/>
                <a:ea typeface="微软雅黑" panose="020B0503020204020204" pitchFamily="34" charset="-122"/>
              </a:rPr>
              <a:t>（</a:t>
            </a:r>
            <a:r>
              <a:rPr lang="zh-CN" altLang="en-US" sz="1200" spc="300" dirty="0">
                <a:solidFill>
                  <a:srgbClr val="000000"/>
                </a:solidFill>
                <a:latin typeface="微软雅黑" panose="020B0503020204020204" pitchFamily="34" charset="-122"/>
                <a:ea typeface="微软雅黑" panose="020B0503020204020204" pitchFamily="34" charset="-122"/>
              </a:rPr>
              <a:t>六）、做好工作结合，提高工作成效。交通征费部门开展此项活动应与征费业务活动、与规范征费行为、提高征费能力和服务水平紧密结合；各执法单位在活动中应做到执法工作与征费业务工作相结合、整治征管秩序与改善执法环境相结合、柔性执法与刚性执法相结合，确保活动成效显著。</a:t>
            </a:r>
          </a:p>
        </p:txBody>
      </p:sp>
      <p:sp>
        <p:nvSpPr>
          <p:cNvPr id="7" name="矩形 6"/>
          <p:cNvSpPr/>
          <p:nvPr/>
        </p:nvSpPr>
        <p:spPr>
          <a:xfrm>
            <a:off x="8252859" y="5748979"/>
            <a:ext cx="2544287" cy="400110"/>
          </a:xfrm>
          <a:prstGeom prst="rect">
            <a:avLst/>
          </a:prstGeom>
        </p:spPr>
        <p:txBody>
          <a:bodyPr wrap="none">
            <a:spAutoFit/>
          </a:bodyPr>
          <a:lstStyle/>
          <a:p>
            <a:pPr algn="ctr" defTabSz="1096645"/>
            <a:r>
              <a:rPr lang="zh-CN" altLang="en-US" sz="2000" b="1" spc="300" dirty="0" smtClean="0">
                <a:solidFill>
                  <a:srgbClr val="E95283"/>
                </a:solidFill>
                <a:latin typeface="微软雅黑" panose="020B0503020204020204" pitchFamily="34" charset="-122"/>
                <a:ea typeface="微软雅黑" panose="020B0503020204020204" pitchFamily="34" charset="-122"/>
                <a:cs typeface="Open Sans" panose="020B0606030504020204" pitchFamily="34" charset="0"/>
              </a:rPr>
              <a:t>不知道公司人事部</a:t>
            </a:r>
            <a:endParaRPr lang="en-CA" altLang="zh-CN" sz="2000" b="1" spc="300" dirty="0">
              <a:solidFill>
                <a:srgbClr val="E95283"/>
              </a:solidFill>
              <a:latin typeface="微软雅黑" panose="020B0503020204020204" pitchFamily="34" charset="-122"/>
              <a:ea typeface="微软雅黑" panose="020B0503020204020204" pitchFamily="34" charset="-122"/>
              <a:cs typeface="Open Sans" panose="020B0606030504020204" pitchFamily="34" charset="0"/>
            </a:endParaRPr>
          </a:p>
        </p:txBody>
      </p:sp>
      <p:pic>
        <p:nvPicPr>
          <p:cNvPr id="8" name="图片 7"/>
          <p:cNvPicPr>
            <a:picLocks noChangeAspect="1"/>
          </p:cNvPicPr>
          <p:nvPr/>
        </p:nvPicPr>
        <p:blipFill rotWithShape="1">
          <a:blip r:embed="rId4">
            <a:extLst>
              <a:ext uri="{BEBA8EAE-BF5A-486C-A8C5-ECC9F3942E4B}">
                <a14:imgProps xmlns:a14="http://schemas.microsoft.com/office/drawing/2010/main">
                  <a14:imgLayer r:embed="rId5">
                    <a14:imgEffect>
                      <a14:artisticBlur/>
                    </a14:imgEffect>
                  </a14:imgLayer>
                </a14:imgProps>
              </a:ext>
            </a:extLst>
          </a:blip>
          <a:srcRect t="18393" b="79279"/>
          <a:stretch>
            <a:fillRect/>
          </a:stretch>
        </p:blipFill>
        <p:spPr>
          <a:xfrm>
            <a:off x="0" y="6555056"/>
            <a:ext cx="12192000" cy="159659"/>
          </a:xfrm>
          <a:prstGeom prst="rect">
            <a:avLst/>
          </a:prstGeom>
          <a:effectLst>
            <a:outerShdw blurRad="50800" dist="38100" dir="2700000" algn="tl" rotWithShape="0">
              <a:prstClr val="black">
                <a:alpha val="40000"/>
              </a:prstClr>
            </a:outerShdw>
          </a:effectLst>
        </p:spPr>
      </p:pic>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left)">
                                      <p:cBhvr>
                                        <p:cTn id="7" dur="500"/>
                                        <p:tgtEl>
                                          <p:spTgt spid="2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wipe(left)">
                                      <p:cBhvr>
                                        <p:cTn id="11" dur="500"/>
                                        <p:tgtEl>
                                          <p:spTgt spid="17"/>
                                        </p:tgtEl>
                                      </p:cBhvr>
                                    </p:animEffect>
                                  </p:childTnLst>
                                </p:cTn>
                              </p:par>
                            </p:childTnLst>
                          </p:cTn>
                        </p:par>
                        <p:par>
                          <p:cTn id="12" fill="hold">
                            <p:stCondLst>
                              <p:cond delay="1000"/>
                            </p:stCondLst>
                            <p:childTnLst>
                              <p:par>
                                <p:cTn id="13" presetID="42" presetClass="entr" presetSubtype="0" fill="hold" nodeType="afterEffect">
                                  <p:stCondLst>
                                    <p:cond delay="0"/>
                                  </p:stCondLst>
                                  <p:childTnLst>
                                    <p:set>
                                      <p:cBhvr>
                                        <p:cTn id="14" dur="1" fill="hold">
                                          <p:stCondLst>
                                            <p:cond delay="0"/>
                                          </p:stCondLst>
                                        </p:cTn>
                                        <p:tgtEl>
                                          <p:spTgt spid="6">
                                            <p:txEl>
                                              <p:pRg st="0" end="0"/>
                                            </p:txEl>
                                          </p:spTgt>
                                        </p:tgtEl>
                                        <p:attrNameLst>
                                          <p:attrName>style.visibility</p:attrName>
                                        </p:attrNameLst>
                                      </p:cBhvr>
                                      <p:to>
                                        <p:strVal val="visible"/>
                                      </p:to>
                                    </p:set>
                                    <p:animEffect transition="in" filter="fade">
                                      <p:cBhvr>
                                        <p:cTn id="15" dur="1000"/>
                                        <p:tgtEl>
                                          <p:spTgt spid="6">
                                            <p:txEl>
                                              <p:pRg st="0" end="0"/>
                                            </p:txEl>
                                          </p:spTgt>
                                        </p:tgtEl>
                                      </p:cBhvr>
                                    </p:animEffect>
                                    <p:anim calcmode="lin" valueType="num">
                                      <p:cBhvr>
                                        <p:cTn id="16"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17"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par>
                          <p:cTn id="18" fill="hold">
                            <p:stCondLst>
                              <p:cond delay="2000"/>
                            </p:stCondLst>
                            <p:childTnLst>
                              <p:par>
                                <p:cTn id="19" presetID="42" presetClass="entr" presetSubtype="0" fill="hold" nodeType="afterEffect">
                                  <p:stCondLst>
                                    <p:cond delay="0"/>
                                  </p:stCondLst>
                                  <p:childTnLst>
                                    <p:set>
                                      <p:cBhvr>
                                        <p:cTn id="20" dur="1" fill="hold">
                                          <p:stCondLst>
                                            <p:cond delay="0"/>
                                          </p:stCondLst>
                                        </p:cTn>
                                        <p:tgtEl>
                                          <p:spTgt spid="6">
                                            <p:txEl>
                                              <p:pRg st="1" end="1"/>
                                            </p:txEl>
                                          </p:spTgt>
                                        </p:tgtEl>
                                        <p:attrNameLst>
                                          <p:attrName>style.visibility</p:attrName>
                                        </p:attrNameLst>
                                      </p:cBhvr>
                                      <p:to>
                                        <p:strVal val="visible"/>
                                      </p:to>
                                    </p:set>
                                    <p:animEffect transition="in" filter="fade">
                                      <p:cBhvr>
                                        <p:cTn id="21" dur="1000"/>
                                        <p:tgtEl>
                                          <p:spTgt spid="6">
                                            <p:txEl>
                                              <p:pRg st="1" end="1"/>
                                            </p:txEl>
                                          </p:spTgt>
                                        </p:tgtEl>
                                      </p:cBhvr>
                                    </p:animEffect>
                                    <p:anim calcmode="lin" valueType="num">
                                      <p:cBhvr>
                                        <p:cTn id="22"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6">
                                            <p:txEl>
                                              <p:pRg st="1" end="1"/>
                                            </p:txEl>
                                          </p:spTgt>
                                        </p:tgtEl>
                                        <p:attrNameLst>
                                          <p:attrName>ppt_y</p:attrName>
                                        </p:attrNameLst>
                                      </p:cBhvr>
                                      <p:tavLst>
                                        <p:tav tm="0">
                                          <p:val>
                                            <p:strVal val="#ppt_y+.1"/>
                                          </p:val>
                                        </p:tav>
                                        <p:tav tm="100000">
                                          <p:val>
                                            <p:strVal val="#ppt_y"/>
                                          </p:val>
                                        </p:tav>
                                      </p:tavLst>
                                    </p:anim>
                                  </p:childTnLst>
                                </p:cTn>
                              </p:par>
                            </p:childTnLst>
                          </p:cTn>
                        </p:par>
                        <p:par>
                          <p:cTn id="24" fill="hold">
                            <p:stCondLst>
                              <p:cond delay="3000"/>
                            </p:stCondLst>
                            <p:childTnLst>
                              <p:par>
                                <p:cTn id="25" presetID="42" presetClass="entr" presetSubtype="0" fill="hold" nodeType="afterEffect">
                                  <p:stCondLst>
                                    <p:cond delay="0"/>
                                  </p:stCondLst>
                                  <p:childTnLst>
                                    <p:set>
                                      <p:cBhvr>
                                        <p:cTn id="26" dur="1" fill="hold">
                                          <p:stCondLst>
                                            <p:cond delay="0"/>
                                          </p:stCondLst>
                                        </p:cTn>
                                        <p:tgtEl>
                                          <p:spTgt spid="6">
                                            <p:txEl>
                                              <p:pRg st="2" end="2"/>
                                            </p:txEl>
                                          </p:spTgt>
                                        </p:tgtEl>
                                        <p:attrNameLst>
                                          <p:attrName>style.visibility</p:attrName>
                                        </p:attrNameLst>
                                      </p:cBhvr>
                                      <p:to>
                                        <p:strVal val="visible"/>
                                      </p:to>
                                    </p:set>
                                    <p:animEffect transition="in" filter="fade">
                                      <p:cBhvr>
                                        <p:cTn id="27" dur="1000"/>
                                        <p:tgtEl>
                                          <p:spTgt spid="6">
                                            <p:txEl>
                                              <p:pRg st="2" end="2"/>
                                            </p:txEl>
                                          </p:spTgt>
                                        </p:tgtEl>
                                      </p:cBhvr>
                                    </p:animEffect>
                                    <p:anim calcmode="lin" valueType="num">
                                      <p:cBhvr>
                                        <p:cTn id="28"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29" dur="100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par>
                          <p:cTn id="30" fill="hold">
                            <p:stCondLst>
                              <p:cond delay="4000"/>
                            </p:stCondLst>
                            <p:childTnLst>
                              <p:par>
                                <p:cTn id="31" presetID="42" presetClass="entr" presetSubtype="0" fill="hold" nodeType="afterEffect">
                                  <p:stCondLst>
                                    <p:cond delay="0"/>
                                  </p:stCondLst>
                                  <p:childTnLst>
                                    <p:set>
                                      <p:cBhvr>
                                        <p:cTn id="32" dur="1" fill="hold">
                                          <p:stCondLst>
                                            <p:cond delay="0"/>
                                          </p:stCondLst>
                                        </p:cTn>
                                        <p:tgtEl>
                                          <p:spTgt spid="6">
                                            <p:txEl>
                                              <p:pRg st="4" end="4"/>
                                            </p:txEl>
                                          </p:spTgt>
                                        </p:tgtEl>
                                        <p:attrNameLst>
                                          <p:attrName>style.visibility</p:attrName>
                                        </p:attrNameLst>
                                      </p:cBhvr>
                                      <p:to>
                                        <p:strVal val="visible"/>
                                      </p:to>
                                    </p:set>
                                    <p:animEffect transition="in" filter="fade">
                                      <p:cBhvr>
                                        <p:cTn id="33" dur="1000"/>
                                        <p:tgtEl>
                                          <p:spTgt spid="6">
                                            <p:txEl>
                                              <p:pRg st="4" end="4"/>
                                            </p:txEl>
                                          </p:spTgt>
                                        </p:tgtEl>
                                      </p:cBhvr>
                                    </p:animEffect>
                                    <p:anim calcmode="lin" valueType="num">
                                      <p:cBhvr>
                                        <p:cTn id="34" dur="1000" fill="hold"/>
                                        <p:tgtEl>
                                          <p:spTgt spid="6">
                                            <p:txEl>
                                              <p:pRg st="4" end="4"/>
                                            </p:txEl>
                                          </p:spTgt>
                                        </p:tgtEl>
                                        <p:attrNameLst>
                                          <p:attrName>ppt_x</p:attrName>
                                        </p:attrNameLst>
                                      </p:cBhvr>
                                      <p:tavLst>
                                        <p:tav tm="0">
                                          <p:val>
                                            <p:strVal val="#ppt_x"/>
                                          </p:val>
                                        </p:tav>
                                        <p:tav tm="100000">
                                          <p:val>
                                            <p:strVal val="#ppt_x"/>
                                          </p:val>
                                        </p:tav>
                                      </p:tavLst>
                                    </p:anim>
                                    <p:anim calcmode="lin" valueType="num">
                                      <p:cBhvr>
                                        <p:cTn id="35" dur="1000" fill="hold"/>
                                        <p:tgtEl>
                                          <p:spTgt spid="6">
                                            <p:txEl>
                                              <p:pRg st="4" end="4"/>
                                            </p:txEl>
                                          </p:spTgt>
                                        </p:tgtEl>
                                        <p:attrNameLst>
                                          <p:attrName>ppt_y</p:attrName>
                                        </p:attrNameLst>
                                      </p:cBhvr>
                                      <p:tavLst>
                                        <p:tav tm="0">
                                          <p:val>
                                            <p:strVal val="#ppt_y+.1"/>
                                          </p:val>
                                        </p:tav>
                                        <p:tav tm="100000">
                                          <p:val>
                                            <p:strVal val="#ppt_y"/>
                                          </p:val>
                                        </p:tav>
                                      </p:tavLst>
                                    </p:anim>
                                  </p:childTnLst>
                                </p:cTn>
                              </p:par>
                            </p:childTnLst>
                          </p:cTn>
                        </p:par>
                        <p:par>
                          <p:cTn id="36" fill="hold">
                            <p:stCondLst>
                              <p:cond delay="5000"/>
                            </p:stCondLst>
                            <p:childTnLst>
                              <p:par>
                                <p:cTn id="37" presetID="42" presetClass="entr" presetSubtype="0" fill="hold" nodeType="afterEffect">
                                  <p:stCondLst>
                                    <p:cond delay="0"/>
                                  </p:stCondLst>
                                  <p:childTnLst>
                                    <p:set>
                                      <p:cBhvr>
                                        <p:cTn id="38" dur="1" fill="hold">
                                          <p:stCondLst>
                                            <p:cond delay="0"/>
                                          </p:stCondLst>
                                        </p:cTn>
                                        <p:tgtEl>
                                          <p:spTgt spid="6">
                                            <p:txEl>
                                              <p:pRg st="5" end="5"/>
                                            </p:txEl>
                                          </p:spTgt>
                                        </p:tgtEl>
                                        <p:attrNameLst>
                                          <p:attrName>style.visibility</p:attrName>
                                        </p:attrNameLst>
                                      </p:cBhvr>
                                      <p:to>
                                        <p:strVal val="visible"/>
                                      </p:to>
                                    </p:set>
                                    <p:animEffect transition="in" filter="fade">
                                      <p:cBhvr>
                                        <p:cTn id="39" dur="1000"/>
                                        <p:tgtEl>
                                          <p:spTgt spid="6">
                                            <p:txEl>
                                              <p:pRg st="5" end="5"/>
                                            </p:txEl>
                                          </p:spTgt>
                                        </p:tgtEl>
                                      </p:cBhvr>
                                    </p:animEffect>
                                    <p:anim calcmode="lin" valueType="num">
                                      <p:cBhvr>
                                        <p:cTn id="40" dur="1000" fill="hold"/>
                                        <p:tgtEl>
                                          <p:spTgt spid="6">
                                            <p:txEl>
                                              <p:pRg st="5" end="5"/>
                                            </p:txEl>
                                          </p:spTgt>
                                        </p:tgtEl>
                                        <p:attrNameLst>
                                          <p:attrName>ppt_x</p:attrName>
                                        </p:attrNameLst>
                                      </p:cBhvr>
                                      <p:tavLst>
                                        <p:tav tm="0">
                                          <p:val>
                                            <p:strVal val="#ppt_x"/>
                                          </p:val>
                                        </p:tav>
                                        <p:tav tm="100000">
                                          <p:val>
                                            <p:strVal val="#ppt_x"/>
                                          </p:val>
                                        </p:tav>
                                      </p:tavLst>
                                    </p:anim>
                                    <p:anim calcmode="lin" valueType="num">
                                      <p:cBhvr>
                                        <p:cTn id="41" dur="1000" fill="hold"/>
                                        <p:tgtEl>
                                          <p:spTgt spid="6">
                                            <p:txEl>
                                              <p:pRg st="5" end="5"/>
                                            </p:txEl>
                                          </p:spTgt>
                                        </p:tgtEl>
                                        <p:attrNameLst>
                                          <p:attrName>ppt_y</p:attrName>
                                        </p:attrNameLst>
                                      </p:cBhvr>
                                      <p:tavLst>
                                        <p:tav tm="0">
                                          <p:val>
                                            <p:strVal val="#ppt_y+.1"/>
                                          </p:val>
                                        </p:tav>
                                        <p:tav tm="100000">
                                          <p:val>
                                            <p:strVal val="#ppt_y"/>
                                          </p:val>
                                        </p:tav>
                                      </p:tavLst>
                                    </p:anim>
                                  </p:childTnLst>
                                </p:cTn>
                              </p:par>
                            </p:childTnLst>
                          </p:cTn>
                        </p:par>
                        <p:par>
                          <p:cTn id="42" fill="hold">
                            <p:stCondLst>
                              <p:cond delay="6000"/>
                            </p:stCondLst>
                            <p:childTnLst>
                              <p:par>
                                <p:cTn id="43" presetID="42" presetClass="entr" presetSubtype="0" fill="hold" nodeType="afterEffect">
                                  <p:stCondLst>
                                    <p:cond delay="0"/>
                                  </p:stCondLst>
                                  <p:childTnLst>
                                    <p:set>
                                      <p:cBhvr>
                                        <p:cTn id="44" dur="1" fill="hold">
                                          <p:stCondLst>
                                            <p:cond delay="0"/>
                                          </p:stCondLst>
                                        </p:cTn>
                                        <p:tgtEl>
                                          <p:spTgt spid="6">
                                            <p:txEl>
                                              <p:pRg st="6" end="6"/>
                                            </p:txEl>
                                          </p:spTgt>
                                        </p:tgtEl>
                                        <p:attrNameLst>
                                          <p:attrName>style.visibility</p:attrName>
                                        </p:attrNameLst>
                                      </p:cBhvr>
                                      <p:to>
                                        <p:strVal val="visible"/>
                                      </p:to>
                                    </p:set>
                                    <p:animEffect transition="in" filter="fade">
                                      <p:cBhvr>
                                        <p:cTn id="45" dur="1000"/>
                                        <p:tgtEl>
                                          <p:spTgt spid="6">
                                            <p:txEl>
                                              <p:pRg st="6" end="6"/>
                                            </p:txEl>
                                          </p:spTgt>
                                        </p:tgtEl>
                                      </p:cBhvr>
                                    </p:animEffect>
                                    <p:anim calcmode="lin" valueType="num">
                                      <p:cBhvr>
                                        <p:cTn id="46" dur="1000" fill="hold"/>
                                        <p:tgtEl>
                                          <p:spTgt spid="6">
                                            <p:txEl>
                                              <p:pRg st="6" end="6"/>
                                            </p:txEl>
                                          </p:spTgt>
                                        </p:tgtEl>
                                        <p:attrNameLst>
                                          <p:attrName>ppt_x</p:attrName>
                                        </p:attrNameLst>
                                      </p:cBhvr>
                                      <p:tavLst>
                                        <p:tav tm="0">
                                          <p:val>
                                            <p:strVal val="#ppt_x"/>
                                          </p:val>
                                        </p:tav>
                                        <p:tav tm="100000">
                                          <p:val>
                                            <p:strVal val="#ppt_x"/>
                                          </p:val>
                                        </p:tav>
                                      </p:tavLst>
                                    </p:anim>
                                    <p:anim calcmode="lin" valueType="num">
                                      <p:cBhvr>
                                        <p:cTn id="47" dur="1000" fill="hold"/>
                                        <p:tgtEl>
                                          <p:spTgt spid="6">
                                            <p:txEl>
                                              <p:pRg st="6" end="6"/>
                                            </p:txEl>
                                          </p:spTgt>
                                        </p:tgtEl>
                                        <p:attrNameLst>
                                          <p:attrName>ppt_y</p:attrName>
                                        </p:attrNameLst>
                                      </p:cBhvr>
                                      <p:tavLst>
                                        <p:tav tm="0">
                                          <p:val>
                                            <p:strVal val="#ppt_y+.1"/>
                                          </p:val>
                                        </p:tav>
                                        <p:tav tm="100000">
                                          <p:val>
                                            <p:strVal val="#ppt_y"/>
                                          </p:val>
                                        </p:tav>
                                      </p:tavLst>
                                    </p:anim>
                                  </p:childTnLst>
                                </p:cTn>
                              </p:par>
                            </p:childTnLst>
                          </p:cTn>
                        </p:par>
                        <p:par>
                          <p:cTn id="48" fill="hold">
                            <p:stCondLst>
                              <p:cond delay="7000"/>
                            </p:stCondLst>
                            <p:childTnLst>
                              <p:par>
                                <p:cTn id="49" presetID="42" presetClass="entr" presetSubtype="0" fill="hold" nodeType="afterEffect">
                                  <p:stCondLst>
                                    <p:cond delay="0"/>
                                  </p:stCondLst>
                                  <p:childTnLst>
                                    <p:set>
                                      <p:cBhvr>
                                        <p:cTn id="50" dur="1" fill="hold">
                                          <p:stCondLst>
                                            <p:cond delay="0"/>
                                          </p:stCondLst>
                                        </p:cTn>
                                        <p:tgtEl>
                                          <p:spTgt spid="6">
                                            <p:txEl>
                                              <p:pRg st="7" end="7"/>
                                            </p:txEl>
                                          </p:spTgt>
                                        </p:tgtEl>
                                        <p:attrNameLst>
                                          <p:attrName>style.visibility</p:attrName>
                                        </p:attrNameLst>
                                      </p:cBhvr>
                                      <p:to>
                                        <p:strVal val="visible"/>
                                      </p:to>
                                    </p:set>
                                    <p:animEffect transition="in" filter="fade">
                                      <p:cBhvr>
                                        <p:cTn id="51" dur="1000"/>
                                        <p:tgtEl>
                                          <p:spTgt spid="6">
                                            <p:txEl>
                                              <p:pRg st="7" end="7"/>
                                            </p:txEl>
                                          </p:spTgt>
                                        </p:tgtEl>
                                      </p:cBhvr>
                                    </p:animEffect>
                                    <p:anim calcmode="lin" valueType="num">
                                      <p:cBhvr>
                                        <p:cTn id="52" dur="1000" fill="hold"/>
                                        <p:tgtEl>
                                          <p:spTgt spid="6">
                                            <p:txEl>
                                              <p:pRg st="7" end="7"/>
                                            </p:txEl>
                                          </p:spTgt>
                                        </p:tgtEl>
                                        <p:attrNameLst>
                                          <p:attrName>ppt_x</p:attrName>
                                        </p:attrNameLst>
                                      </p:cBhvr>
                                      <p:tavLst>
                                        <p:tav tm="0">
                                          <p:val>
                                            <p:strVal val="#ppt_x"/>
                                          </p:val>
                                        </p:tav>
                                        <p:tav tm="100000">
                                          <p:val>
                                            <p:strVal val="#ppt_x"/>
                                          </p:val>
                                        </p:tav>
                                      </p:tavLst>
                                    </p:anim>
                                    <p:anim calcmode="lin" valueType="num">
                                      <p:cBhvr>
                                        <p:cTn id="53" dur="1000" fill="hold"/>
                                        <p:tgtEl>
                                          <p:spTgt spid="6">
                                            <p:txEl>
                                              <p:pRg st="7" end="7"/>
                                            </p:txEl>
                                          </p:spTgt>
                                        </p:tgtEl>
                                        <p:attrNameLst>
                                          <p:attrName>ppt_y</p:attrName>
                                        </p:attrNameLst>
                                      </p:cBhvr>
                                      <p:tavLst>
                                        <p:tav tm="0">
                                          <p:val>
                                            <p:strVal val="#ppt_y+.1"/>
                                          </p:val>
                                        </p:tav>
                                        <p:tav tm="100000">
                                          <p:val>
                                            <p:strVal val="#ppt_y"/>
                                          </p:val>
                                        </p:tav>
                                      </p:tavLst>
                                    </p:anim>
                                  </p:childTnLst>
                                </p:cTn>
                              </p:par>
                            </p:childTnLst>
                          </p:cTn>
                        </p:par>
                        <p:par>
                          <p:cTn id="54" fill="hold">
                            <p:stCondLst>
                              <p:cond delay="8000"/>
                            </p:stCondLst>
                            <p:childTnLst>
                              <p:par>
                                <p:cTn id="55" presetID="42" presetClass="entr" presetSubtype="0" fill="hold" nodeType="afterEffect">
                                  <p:stCondLst>
                                    <p:cond delay="0"/>
                                  </p:stCondLst>
                                  <p:childTnLst>
                                    <p:set>
                                      <p:cBhvr>
                                        <p:cTn id="56" dur="1" fill="hold">
                                          <p:stCondLst>
                                            <p:cond delay="0"/>
                                          </p:stCondLst>
                                        </p:cTn>
                                        <p:tgtEl>
                                          <p:spTgt spid="6">
                                            <p:txEl>
                                              <p:pRg st="8" end="8"/>
                                            </p:txEl>
                                          </p:spTgt>
                                        </p:tgtEl>
                                        <p:attrNameLst>
                                          <p:attrName>style.visibility</p:attrName>
                                        </p:attrNameLst>
                                      </p:cBhvr>
                                      <p:to>
                                        <p:strVal val="visible"/>
                                      </p:to>
                                    </p:set>
                                    <p:animEffect transition="in" filter="fade">
                                      <p:cBhvr>
                                        <p:cTn id="57" dur="1000"/>
                                        <p:tgtEl>
                                          <p:spTgt spid="6">
                                            <p:txEl>
                                              <p:pRg st="8" end="8"/>
                                            </p:txEl>
                                          </p:spTgt>
                                        </p:tgtEl>
                                      </p:cBhvr>
                                    </p:animEffect>
                                    <p:anim calcmode="lin" valueType="num">
                                      <p:cBhvr>
                                        <p:cTn id="58" dur="1000" fill="hold"/>
                                        <p:tgtEl>
                                          <p:spTgt spid="6">
                                            <p:txEl>
                                              <p:pRg st="8" end="8"/>
                                            </p:txEl>
                                          </p:spTgt>
                                        </p:tgtEl>
                                        <p:attrNameLst>
                                          <p:attrName>ppt_x</p:attrName>
                                        </p:attrNameLst>
                                      </p:cBhvr>
                                      <p:tavLst>
                                        <p:tav tm="0">
                                          <p:val>
                                            <p:strVal val="#ppt_x"/>
                                          </p:val>
                                        </p:tav>
                                        <p:tav tm="100000">
                                          <p:val>
                                            <p:strVal val="#ppt_x"/>
                                          </p:val>
                                        </p:tav>
                                      </p:tavLst>
                                    </p:anim>
                                    <p:anim calcmode="lin" valueType="num">
                                      <p:cBhvr>
                                        <p:cTn id="59" dur="1000" fill="hold"/>
                                        <p:tgtEl>
                                          <p:spTgt spid="6">
                                            <p:txEl>
                                              <p:pRg st="8" end="8"/>
                                            </p:txEl>
                                          </p:spTgt>
                                        </p:tgtEl>
                                        <p:attrNameLst>
                                          <p:attrName>ppt_y</p:attrName>
                                        </p:attrNameLst>
                                      </p:cBhvr>
                                      <p:tavLst>
                                        <p:tav tm="0">
                                          <p:val>
                                            <p:strVal val="#ppt_y+.1"/>
                                          </p:val>
                                        </p:tav>
                                        <p:tav tm="100000">
                                          <p:val>
                                            <p:strVal val="#ppt_y"/>
                                          </p:val>
                                        </p:tav>
                                      </p:tavLst>
                                    </p:anim>
                                  </p:childTnLst>
                                </p:cTn>
                              </p:par>
                            </p:childTnLst>
                          </p:cTn>
                        </p:par>
                        <p:par>
                          <p:cTn id="60" fill="hold">
                            <p:stCondLst>
                              <p:cond delay="9000"/>
                            </p:stCondLst>
                            <p:childTnLst>
                              <p:par>
                                <p:cTn id="61" presetID="42" presetClass="entr" presetSubtype="0" fill="hold" nodeType="afterEffect">
                                  <p:stCondLst>
                                    <p:cond delay="0"/>
                                  </p:stCondLst>
                                  <p:childTnLst>
                                    <p:set>
                                      <p:cBhvr>
                                        <p:cTn id="62" dur="1" fill="hold">
                                          <p:stCondLst>
                                            <p:cond delay="0"/>
                                          </p:stCondLst>
                                        </p:cTn>
                                        <p:tgtEl>
                                          <p:spTgt spid="6">
                                            <p:txEl>
                                              <p:pRg st="9" end="9"/>
                                            </p:txEl>
                                          </p:spTgt>
                                        </p:tgtEl>
                                        <p:attrNameLst>
                                          <p:attrName>style.visibility</p:attrName>
                                        </p:attrNameLst>
                                      </p:cBhvr>
                                      <p:to>
                                        <p:strVal val="visible"/>
                                      </p:to>
                                    </p:set>
                                    <p:animEffect transition="in" filter="fade">
                                      <p:cBhvr>
                                        <p:cTn id="63" dur="1000"/>
                                        <p:tgtEl>
                                          <p:spTgt spid="6">
                                            <p:txEl>
                                              <p:pRg st="9" end="9"/>
                                            </p:txEl>
                                          </p:spTgt>
                                        </p:tgtEl>
                                      </p:cBhvr>
                                    </p:animEffect>
                                    <p:anim calcmode="lin" valueType="num">
                                      <p:cBhvr>
                                        <p:cTn id="64" dur="1000" fill="hold"/>
                                        <p:tgtEl>
                                          <p:spTgt spid="6">
                                            <p:txEl>
                                              <p:pRg st="9" end="9"/>
                                            </p:txEl>
                                          </p:spTgt>
                                        </p:tgtEl>
                                        <p:attrNameLst>
                                          <p:attrName>ppt_x</p:attrName>
                                        </p:attrNameLst>
                                      </p:cBhvr>
                                      <p:tavLst>
                                        <p:tav tm="0">
                                          <p:val>
                                            <p:strVal val="#ppt_x"/>
                                          </p:val>
                                        </p:tav>
                                        <p:tav tm="100000">
                                          <p:val>
                                            <p:strVal val="#ppt_x"/>
                                          </p:val>
                                        </p:tav>
                                      </p:tavLst>
                                    </p:anim>
                                    <p:anim calcmode="lin" valueType="num">
                                      <p:cBhvr>
                                        <p:cTn id="65" dur="1000" fill="hold"/>
                                        <p:tgtEl>
                                          <p:spTgt spid="6">
                                            <p:txEl>
                                              <p:pRg st="9" end="9"/>
                                            </p:txEl>
                                          </p:spTgt>
                                        </p:tgtEl>
                                        <p:attrNameLst>
                                          <p:attrName>ppt_y</p:attrName>
                                        </p:attrNameLst>
                                      </p:cBhvr>
                                      <p:tavLst>
                                        <p:tav tm="0">
                                          <p:val>
                                            <p:strVal val="#ppt_y+.1"/>
                                          </p:val>
                                        </p:tav>
                                        <p:tav tm="100000">
                                          <p:val>
                                            <p:strVal val="#ppt_y"/>
                                          </p:val>
                                        </p:tav>
                                      </p:tavLst>
                                    </p:anim>
                                  </p:childTnLst>
                                </p:cTn>
                              </p:par>
                            </p:childTnLst>
                          </p:cTn>
                        </p:par>
                        <p:par>
                          <p:cTn id="66" fill="hold">
                            <p:stCondLst>
                              <p:cond delay="10000"/>
                            </p:stCondLst>
                            <p:childTnLst>
                              <p:par>
                                <p:cTn id="67" presetID="42" presetClass="entr" presetSubtype="0" fill="hold" nodeType="afterEffect">
                                  <p:stCondLst>
                                    <p:cond delay="0"/>
                                  </p:stCondLst>
                                  <p:childTnLst>
                                    <p:set>
                                      <p:cBhvr>
                                        <p:cTn id="68" dur="1" fill="hold">
                                          <p:stCondLst>
                                            <p:cond delay="0"/>
                                          </p:stCondLst>
                                        </p:cTn>
                                        <p:tgtEl>
                                          <p:spTgt spid="6">
                                            <p:txEl>
                                              <p:pRg st="10" end="10"/>
                                            </p:txEl>
                                          </p:spTgt>
                                        </p:tgtEl>
                                        <p:attrNameLst>
                                          <p:attrName>style.visibility</p:attrName>
                                        </p:attrNameLst>
                                      </p:cBhvr>
                                      <p:to>
                                        <p:strVal val="visible"/>
                                      </p:to>
                                    </p:set>
                                    <p:animEffect transition="in" filter="fade">
                                      <p:cBhvr>
                                        <p:cTn id="69" dur="1000"/>
                                        <p:tgtEl>
                                          <p:spTgt spid="6">
                                            <p:txEl>
                                              <p:pRg st="10" end="10"/>
                                            </p:txEl>
                                          </p:spTgt>
                                        </p:tgtEl>
                                      </p:cBhvr>
                                    </p:animEffect>
                                    <p:anim calcmode="lin" valueType="num">
                                      <p:cBhvr>
                                        <p:cTn id="70" dur="1000" fill="hold"/>
                                        <p:tgtEl>
                                          <p:spTgt spid="6">
                                            <p:txEl>
                                              <p:pRg st="10" end="10"/>
                                            </p:txEl>
                                          </p:spTgt>
                                        </p:tgtEl>
                                        <p:attrNameLst>
                                          <p:attrName>ppt_x</p:attrName>
                                        </p:attrNameLst>
                                      </p:cBhvr>
                                      <p:tavLst>
                                        <p:tav tm="0">
                                          <p:val>
                                            <p:strVal val="#ppt_x"/>
                                          </p:val>
                                        </p:tav>
                                        <p:tav tm="100000">
                                          <p:val>
                                            <p:strVal val="#ppt_x"/>
                                          </p:val>
                                        </p:tav>
                                      </p:tavLst>
                                    </p:anim>
                                    <p:anim calcmode="lin" valueType="num">
                                      <p:cBhvr>
                                        <p:cTn id="71" dur="1000" fill="hold"/>
                                        <p:tgtEl>
                                          <p:spTgt spid="6">
                                            <p:txEl>
                                              <p:pRg st="10" end="10"/>
                                            </p:txEl>
                                          </p:spTgt>
                                        </p:tgtEl>
                                        <p:attrNameLst>
                                          <p:attrName>ppt_y</p:attrName>
                                        </p:attrNameLst>
                                      </p:cBhvr>
                                      <p:tavLst>
                                        <p:tav tm="0">
                                          <p:val>
                                            <p:strVal val="#ppt_y+.1"/>
                                          </p:val>
                                        </p:tav>
                                        <p:tav tm="100000">
                                          <p:val>
                                            <p:strVal val="#ppt_y"/>
                                          </p:val>
                                        </p:tav>
                                      </p:tavLst>
                                    </p:anim>
                                  </p:childTnLst>
                                </p:cTn>
                              </p:par>
                            </p:childTnLst>
                          </p:cTn>
                        </p:par>
                        <p:par>
                          <p:cTn id="72" fill="hold">
                            <p:stCondLst>
                              <p:cond delay="11000"/>
                            </p:stCondLst>
                            <p:childTnLst>
                              <p:par>
                                <p:cTn id="73" presetID="22" presetClass="entr" presetSubtype="4" fill="hold" grpId="0" nodeType="afterEffect">
                                  <p:stCondLst>
                                    <p:cond delay="0"/>
                                  </p:stCondLst>
                                  <p:childTnLst>
                                    <p:set>
                                      <p:cBhvr>
                                        <p:cTn id="74" dur="1" fill="hold">
                                          <p:stCondLst>
                                            <p:cond delay="0"/>
                                          </p:stCondLst>
                                        </p:cTn>
                                        <p:tgtEl>
                                          <p:spTgt spid="7"/>
                                        </p:tgtEl>
                                        <p:attrNameLst>
                                          <p:attrName>style.visibility</p:attrName>
                                        </p:attrNameLst>
                                      </p:cBhvr>
                                      <p:to>
                                        <p:strVal val="visible"/>
                                      </p:to>
                                    </p:set>
                                    <p:animEffect transition="in" filter="wipe(down)">
                                      <p:cBhvr>
                                        <p:cTn id="75" dur="500"/>
                                        <p:tgtEl>
                                          <p:spTgt spid="7"/>
                                        </p:tgtEl>
                                      </p:cBhvr>
                                    </p:animEffect>
                                  </p:childTnLst>
                                </p:cTn>
                              </p:par>
                            </p:childTnLst>
                          </p:cTn>
                        </p:par>
                        <p:par>
                          <p:cTn id="76" fill="hold">
                            <p:stCondLst>
                              <p:cond delay="11500"/>
                            </p:stCondLst>
                            <p:childTnLst>
                              <p:par>
                                <p:cTn id="77" presetID="22" presetClass="entr" presetSubtype="8" fill="hold" nodeType="afterEffect">
                                  <p:stCondLst>
                                    <p:cond delay="0"/>
                                  </p:stCondLst>
                                  <p:childTnLst>
                                    <p:set>
                                      <p:cBhvr>
                                        <p:cTn id="78" dur="1" fill="hold">
                                          <p:stCondLst>
                                            <p:cond delay="0"/>
                                          </p:stCondLst>
                                        </p:cTn>
                                        <p:tgtEl>
                                          <p:spTgt spid="8"/>
                                        </p:tgtEl>
                                        <p:attrNameLst>
                                          <p:attrName>style.visibility</p:attrName>
                                        </p:attrNameLst>
                                      </p:cBhvr>
                                      <p:to>
                                        <p:strVal val="visible"/>
                                      </p:to>
                                    </p:set>
                                    <p:animEffect transition="in" filter="wipe(left)">
                                      <p:cBhvr>
                                        <p:cTn id="7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cstate="print">
            <a:extLst>
              <a:ext uri="{28A0092B-C50C-407E-A947-70E740481C1C}">
                <a14:useLocalDpi xmlns:a14="http://schemas.microsoft.com/office/drawing/2010/main" val="0"/>
              </a:ext>
            </a:extLst>
          </a:blip>
          <a:srcRect l="26398" t="21667" r="24891" b="47356"/>
          <a:stretch>
            <a:fillRect/>
          </a:stretch>
        </p:blipFill>
        <p:spPr>
          <a:xfrm>
            <a:off x="3241524" y="1799772"/>
            <a:ext cx="2520648" cy="2520648"/>
          </a:xfrm>
          <a:prstGeom prst="flowChartConnector">
            <a:avLst/>
          </a:prstGeom>
          <a:effectLst>
            <a:outerShdw blurRad="50800" dist="38100" dir="2700000" algn="tl" rotWithShape="0">
              <a:prstClr val="black">
                <a:alpha val="40000"/>
              </a:prstClr>
            </a:outerShdw>
          </a:effectLst>
        </p:spPr>
      </p:pic>
      <p:sp>
        <p:nvSpPr>
          <p:cNvPr id="5" name="TextBox 20"/>
          <p:cNvSpPr txBox="1"/>
          <p:nvPr/>
        </p:nvSpPr>
        <p:spPr>
          <a:xfrm>
            <a:off x="6207452" y="2590737"/>
            <a:ext cx="3227358" cy="938719"/>
          </a:xfrm>
          <a:prstGeom prst="rect">
            <a:avLst/>
          </a:prstGeom>
          <a:noFill/>
        </p:spPr>
        <p:txBody>
          <a:bodyPr wrap="none" rtlCol="0">
            <a:spAutoFit/>
          </a:bodyPr>
          <a:lstStyle/>
          <a:p>
            <a:r>
              <a:rPr lang="zh-CN" altLang="en-US" sz="3500" b="1" spc="300" dirty="0" smtClean="0">
                <a:latin typeface="微软雅黑" panose="020B0503020204020204" pitchFamily="34" charset="-122"/>
                <a:ea typeface="微软雅黑" panose="020B0503020204020204" pitchFamily="34" charset="-122"/>
                <a:cs typeface="Nexa Bold" charset="0"/>
              </a:rPr>
              <a:t>产品服务</a:t>
            </a:r>
            <a:endParaRPr lang="en-US" altLang="zh-CN" sz="3500" b="1" spc="300" dirty="0" smtClean="0">
              <a:latin typeface="微软雅黑" panose="020B0503020204020204" pitchFamily="34" charset="-122"/>
              <a:ea typeface="微软雅黑" panose="020B0503020204020204" pitchFamily="34" charset="-122"/>
              <a:cs typeface="Nexa Bold" charset="0"/>
            </a:endParaRPr>
          </a:p>
          <a:p>
            <a:r>
              <a:rPr lang="en-US" sz="2000" spc="300" dirty="0" smtClean="0">
                <a:solidFill>
                  <a:schemeClr val="bg1">
                    <a:lumMod val="65000"/>
                  </a:schemeClr>
                </a:solidFill>
                <a:latin typeface="Nexa Bold" charset="0"/>
                <a:ea typeface="Nexa Bold" charset="0"/>
                <a:cs typeface="Nexa Bold" charset="0"/>
              </a:rPr>
              <a:t>PRODUCT/SERVICE</a:t>
            </a:r>
          </a:p>
        </p:txBody>
      </p:sp>
    </p:spTree>
  </p:cSld>
  <p:clrMapOvr>
    <a:masterClrMapping/>
  </p:clrMapOvr>
  <mc:AlternateContent xmlns:mc="http://schemas.openxmlformats.org/markup-compatibility/2006" xmlns:p14="http://schemas.microsoft.com/office/powerpoint/2010/main">
    <mc:Choice Requires="p14">
      <p:transition spd="slow" p14:dur="4000" advClick="0" advTm="0">
        <p14:vortex dir="r"/>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14:presetBounceEnd="50000">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14:bounceEnd="50000">
                                          <p:cBhvr additive="base">
                                            <p:cTn id="7" dur="500" fill="hold"/>
                                            <p:tgtEl>
                                              <p:spTgt spid="4"/>
                                            </p:tgtEl>
                                            <p:attrNameLst>
                                              <p:attrName>ppt_x</p:attrName>
                                            </p:attrNameLst>
                                          </p:cBhvr>
                                          <p:tavLst>
                                            <p:tav tm="0">
                                              <p:val>
                                                <p:strVal val="0-#ppt_w/2"/>
                                              </p:val>
                                            </p:tav>
                                            <p:tav tm="100000">
                                              <p:val>
                                                <p:strVal val="#ppt_x"/>
                                              </p:val>
                                            </p:tav>
                                          </p:tavLst>
                                        </p:anim>
                                        <p:anim calcmode="lin" valueType="num" p14:bounceEnd="50000">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组合 16"/>
          <p:cNvGrpSpPr/>
          <p:nvPr/>
        </p:nvGrpSpPr>
        <p:grpSpPr>
          <a:xfrm>
            <a:off x="530066" y="491923"/>
            <a:ext cx="3468617" cy="635239"/>
            <a:chOff x="-3848340" y="207986"/>
            <a:chExt cx="3441659" cy="630301"/>
          </a:xfrm>
        </p:grpSpPr>
        <p:sp>
          <p:nvSpPr>
            <p:cNvPr id="18" name="Text Box 7"/>
            <p:cNvSpPr txBox="1">
              <a:spLocks noChangeArrowheads="1"/>
            </p:cNvSpPr>
            <p:nvPr/>
          </p:nvSpPr>
          <p:spPr bwMode="auto">
            <a:xfrm>
              <a:off x="-1826418" y="343215"/>
              <a:ext cx="1419737" cy="473706"/>
            </a:xfrm>
            <a:prstGeom prst="rect">
              <a:avLst/>
            </a:prstGeom>
            <a:noFill/>
            <a:ln w="9525">
              <a:noFill/>
              <a:miter lim="800000"/>
            </a:ln>
          </p:spPr>
          <p:txBody>
            <a:bodyPr wrap="none" lIns="46078" tIns="23040" rIns="46078" bIns="23040">
              <a:spAutoFit/>
            </a:bodyPr>
            <a:lstStyle/>
            <a:p>
              <a:pPr defTabSz="1096645"/>
              <a:r>
                <a:rPr lang="en-CA" sz="1400" b="1" spc="604" dirty="0" smtClean="0">
                  <a:solidFill>
                    <a:schemeClr val="bg1">
                      <a:lumMod val="65000"/>
                    </a:schemeClr>
                  </a:solidFill>
                  <a:latin typeface="造字工房悦黑演示版常规体" pitchFamily="50" charset="-122"/>
                  <a:ea typeface="造字工房悦黑演示版常规体" pitchFamily="50" charset="-122"/>
                  <a:cs typeface="Open Sans" panose="020B0606030504020204" pitchFamily="34" charset="0"/>
                </a:rPr>
                <a:t>PRODUCT</a:t>
              </a:r>
            </a:p>
            <a:p>
              <a:pPr defTabSz="1096645"/>
              <a:r>
                <a:rPr lang="en-CA" sz="1400" b="1" spc="604" dirty="0" smtClean="0">
                  <a:solidFill>
                    <a:schemeClr val="bg1">
                      <a:lumMod val="65000"/>
                    </a:schemeClr>
                  </a:solidFill>
                  <a:latin typeface="造字工房悦黑演示版常规体" pitchFamily="50" charset="-122"/>
                  <a:ea typeface="造字工房悦黑演示版常规体" pitchFamily="50" charset="-122"/>
                  <a:cs typeface="Open Sans" panose="020B0606030504020204" pitchFamily="34" charset="0"/>
                </a:rPr>
                <a:t>SERVICE</a:t>
              </a:r>
            </a:p>
          </p:txBody>
        </p:sp>
        <p:sp>
          <p:nvSpPr>
            <p:cNvPr id="19" name="矩形 18"/>
            <p:cNvSpPr/>
            <p:nvPr/>
          </p:nvSpPr>
          <p:spPr>
            <a:xfrm>
              <a:off x="-3848340" y="207986"/>
              <a:ext cx="1977364" cy="630301"/>
            </a:xfrm>
            <a:prstGeom prst="rect">
              <a:avLst/>
            </a:prstGeom>
          </p:spPr>
          <p:txBody>
            <a:bodyPr wrap="none">
              <a:spAutoFit/>
            </a:bodyPr>
            <a:lstStyle/>
            <a:p>
              <a:pPr algn="ctr" defTabSz="1096645"/>
              <a:r>
                <a:rPr lang="zh-CN" altLang="en-US" sz="3530" b="1" dirty="0" smtClean="0">
                  <a:latin typeface="微软雅黑" panose="020B0503020204020204" pitchFamily="34" charset="-122"/>
                  <a:ea typeface="微软雅黑" panose="020B0503020204020204" pitchFamily="34" charset="-122"/>
                  <a:cs typeface="Open Sans" panose="020B0606030504020204" pitchFamily="34" charset="0"/>
                </a:rPr>
                <a:t>产品服务</a:t>
              </a:r>
              <a:endParaRPr lang="en-CA" altLang="zh-CN" sz="3530" b="1" dirty="0">
                <a:latin typeface="微软雅黑" panose="020B0503020204020204" pitchFamily="34" charset="-122"/>
                <a:ea typeface="微软雅黑" panose="020B0503020204020204" pitchFamily="34" charset="-122"/>
                <a:cs typeface="Open Sans" panose="020B0606030504020204" pitchFamily="34" charset="0"/>
              </a:endParaRPr>
            </a:p>
          </p:txBody>
        </p:sp>
      </p:grpSp>
      <p:pic>
        <p:nvPicPr>
          <p:cNvPr id="21" name="图片 20"/>
          <p:cNvPicPr>
            <a:picLocks noChangeAspect="1"/>
          </p:cNvPicPr>
          <p:nvPr/>
        </p:nvPicPr>
        <p:blipFill rotWithShape="1">
          <a:blip r:embed="rId3"/>
          <a:srcRect r="91091" b="69426"/>
          <a:stretch>
            <a:fillRect/>
          </a:stretch>
        </p:blipFill>
        <p:spPr>
          <a:xfrm>
            <a:off x="3401" y="505087"/>
            <a:ext cx="348343" cy="548549"/>
          </a:xfrm>
          <a:prstGeom prst="rect">
            <a:avLst/>
          </a:prstGeom>
          <a:effectLst>
            <a:outerShdw blurRad="50800" dist="38100" dir="2700000" algn="tl" rotWithShape="0">
              <a:prstClr val="black">
                <a:alpha val="40000"/>
              </a:prstClr>
            </a:outerShdw>
          </a:effectLst>
        </p:spPr>
      </p:pic>
      <p:pic>
        <p:nvPicPr>
          <p:cNvPr id="6"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34000" y="72120"/>
            <a:ext cx="6858000" cy="6858000"/>
          </a:xfrm>
          <a:prstGeom prst="rect">
            <a:avLst/>
          </a:prstGeom>
        </p:spPr>
      </p:pic>
      <p:sp>
        <p:nvSpPr>
          <p:cNvPr id="7" name="Title 13"/>
          <p:cNvSpPr txBox="1"/>
          <p:nvPr/>
        </p:nvSpPr>
        <p:spPr>
          <a:xfrm>
            <a:off x="690462" y="1542409"/>
            <a:ext cx="7177355" cy="1143000"/>
          </a:xfrm>
          <a:prstGeom prst="rect">
            <a:avLst/>
          </a:prstGeom>
        </p:spPr>
        <p:txBody>
          <a:bodyPr vert="horz" lIns="121920" tIns="60960" rIns="121920" bIns="60960"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r>
              <a:rPr lang="zh-CN" altLang="en-US" sz="4000" b="1" spc="300" dirty="0">
                <a:latin typeface="Impact" panose="020B0806030902050204" pitchFamily="34" charset="0"/>
                <a:ea typeface="微软雅黑" panose="020B0503020204020204" pitchFamily="34" charset="-122"/>
                <a:cs typeface="Lato Regular"/>
              </a:rPr>
              <a:t>在此添加标题</a:t>
            </a:r>
            <a:endParaRPr lang="id-ID" altLang="zh-CN" sz="4000" b="1" spc="300" dirty="0">
              <a:latin typeface="Impact" panose="020B0806030902050204" pitchFamily="34" charset="0"/>
              <a:ea typeface="微软雅黑" panose="020B0503020204020204" pitchFamily="34" charset="-122"/>
              <a:cs typeface="Lato Regular"/>
            </a:endParaRPr>
          </a:p>
        </p:txBody>
      </p:sp>
      <p:grpSp>
        <p:nvGrpSpPr>
          <p:cNvPr id="8" name="Group 36"/>
          <p:cNvGrpSpPr/>
          <p:nvPr/>
        </p:nvGrpSpPr>
        <p:grpSpPr>
          <a:xfrm>
            <a:off x="4199870" y="4957060"/>
            <a:ext cx="782853" cy="782853"/>
            <a:chOff x="4199870" y="4303919"/>
            <a:chExt cx="782853" cy="782853"/>
          </a:xfrm>
        </p:grpSpPr>
        <p:sp>
          <p:nvSpPr>
            <p:cNvPr id="9" name="Freeform 23"/>
            <p:cNvSpPr>
              <a:spLocks noEditPoints="1"/>
            </p:cNvSpPr>
            <p:nvPr/>
          </p:nvSpPr>
          <p:spPr bwMode="auto">
            <a:xfrm>
              <a:off x="4199870" y="4303919"/>
              <a:ext cx="782853" cy="782853"/>
            </a:xfrm>
            <a:custGeom>
              <a:avLst/>
              <a:gdLst>
                <a:gd name="T0" fmla="*/ 192 w 384"/>
                <a:gd name="T1" fmla="*/ 0 h 384"/>
                <a:gd name="T2" fmla="*/ 0 w 384"/>
                <a:gd name="T3" fmla="*/ 192 h 384"/>
                <a:gd name="T4" fmla="*/ 192 w 384"/>
                <a:gd name="T5" fmla="*/ 384 h 384"/>
                <a:gd name="T6" fmla="*/ 384 w 384"/>
                <a:gd name="T7" fmla="*/ 192 h 384"/>
                <a:gd name="T8" fmla="*/ 192 w 384"/>
                <a:gd name="T9" fmla="*/ 0 h 384"/>
                <a:gd name="T10" fmla="*/ 192 w 384"/>
                <a:gd name="T11" fmla="*/ 349 h 384"/>
                <a:gd name="T12" fmla="*/ 35 w 384"/>
                <a:gd name="T13" fmla="*/ 192 h 384"/>
                <a:gd name="T14" fmla="*/ 192 w 384"/>
                <a:gd name="T15" fmla="*/ 35 h 384"/>
                <a:gd name="T16" fmla="*/ 349 w 384"/>
                <a:gd name="T17" fmla="*/ 192 h 384"/>
                <a:gd name="T18" fmla="*/ 192 w 384"/>
                <a:gd name="T19" fmla="*/ 349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4" h="384">
                  <a:moveTo>
                    <a:pt x="192" y="0"/>
                  </a:moveTo>
                  <a:cubicBezTo>
                    <a:pt x="86" y="0"/>
                    <a:pt x="0" y="86"/>
                    <a:pt x="0" y="192"/>
                  </a:cubicBezTo>
                  <a:cubicBezTo>
                    <a:pt x="0" y="298"/>
                    <a:pt x="86" y="384"/>
                    <a:pt x="192" y="384"/>
                  </a:cubicBezTo>
                  <a:cubicBezTo>
                    <a:pt x="298" y="384"/>
                    <a:pt x="384" y="298"/>
                    <a:pt x="384" y="192"/>
                  </a:cubicBezTo>
                  <a:cubicBezTo>
                    <a:pt x="384" y="86"/>
                    <a:pt x="298" y="0"/>
                    <a:pt x="192" y="0"/>
                  </a:cubicBezTo>
                  <a:close/>
                  <a:moveTo>
                    <a:pt x="192" y="349"/>
                  </a:moveTo>
                  <a:cubicBezTo>
                    <a:pt x="105" y="349"/>
                    <a:pt x="35" y="278"/>
                    <a:pt x="35" y="192"/>
                  </a:cubicBezTo>
                  <a:cubicBezTo>
                    <a:pt x="35" y="105"/>
                    <a:pt x="105" y="35"/>
                    <a:pt x="192" y="35"/>
                  </a:cubicBezTo>
                  <a:cubicBezTo>
                    <a:pt x="278" y="35"/>
                    <a:pt x="349" y="105"/>
                    <a:pt x="349" y="192"/>
                  </a:cubicBezTo>
                  <a:cubicBezTo>
                    <a:pt x="349" y="278"/>
                    <a:pt x="278" y="349"/>
                    <a:pt x="192" y="349"/>
                  </a:cubicBezTo>
                  <a:close/>
                </a:path>
              </a:pathLst>
            </a:custGeom>
            <a:solidFill>
              <a:srgbClr val="E95283"/>
            </a:solidFill>
            <a:ln>
              <a:noFill/>
            </a:ln>
          </p:spPr>
          <p:txBody>
            <a:bodyPr vert="horz" wrap="square" lIns="121920" tIns="60960" rIns="121920" bIns="60960" numCol="1" anchor="t" anchorCtr="0" compatLnSpc="1"/>
            <a:lstStyle/>
            <a:p>
              <a:endParaRPr lang="en-US" sz="2400" dirty="0"/>
            </a:p>
          </p:txBody>
        </p:sp>
        <p:sp>
          <p:nvSpPr>
            <p:cNvPr id="10" name="AutoShape 66"/>
            <p:cNvSpPr>
              <a:spLocks noChangeAspect="1"/>
            </p:cNvSpPr>
            <p:nvPr/>
          </p:nvSpPr>
          <p:spPr bwMode="auto">
            <a:xfrm>
              <a:off x="4435166" y="4521842"/>
              <a:ext cx="348736" cy="348826"/>
            </a:xfrm>
            <a:custGeom>
              <a:avLst/>
              <a:gdLst>
                <a:gd name="T0" fmla="*/ 10799 w 21598"/>
                <a:gd name="T1" fmla="*/ 10800 h 21600"/>
                <a:gd name="T2" fmla="*/ 10799 w 21598"/>
                <a:gd name="T3" fmla="*/ 10800 h 21600"/>
                <a:gd name="T4" fmla="*/ 10799 w 21598"/>
                <a:gd name="T5" fmla="*/ 10800 h 21600"/>
                <a:gd name="T6" fmla="*/ 10799 w 21598"/>
                <a:gd name="T7" fmla="*/ 10800 h 21600"/>
              </a:gdLst>
              <a:ahLst/>
              <a:cxnLst>
                <a:cxn ang="0">
                  <a:pos x="T0" y="T1"/>
                </a:cxn>
                <a:cxn ang="0">
                  <a:pos x="T2" y="T3"/>
                </a:cxn>
                <a:cxn ang="0">
                  <a:pos x="T4" y="T5"/>
                </a:cxn>
                <a:cxn ang="0">
                  <a:pos x="T6" y="T7"/>
                </a:cxn>
              </a:cxnLst>
              <a:rect l="0" t="0" r="r" b="b"/>
              <a:pathLst>
                <a:path w="21598" h="21600">
                  <a:moveTo>
                    <a:pt x="17537" y="12697"/>
                  </a:moveTo>
                  <a:lnTo>
                    <a:pt x="19798" y="9997"/>
                  </a:lnTo>
                  <a:lnTo>
                    <a:pt x="19798" y="17284"/>
                  </a:lnTo>
                  <a:cubicBezTo>
                    <a:pt x="19798" y="17874"/>
                    <a:pt x="19700" y="18429"/>
                    <a:pt x="19505" y="18949"/>
                  </a:cubicBezTo>
                  <a:cubicBezTo>
                    <a:pt x="19309" y="19469"/>
                    <a:pt x="19049" y="19928"/>
                    <a:pt x="18721" y="20321"/>
                  </a:cubicBezTo>
                  <a:cubicBezTo>
                    <a:pt x="18394" y="20715"/>
                    <a:pt x="18014" y="21027"/>
                    <a:pt x="17583" y="21256"/>
                  </a:cubicBezTo>
                  <a:cubicBezTo>
                    <a:pt x="17153" y="21485"/>
                    <a:pt x="16690" y="21599"/>
                    <a:pt x="16188" y="21599"/>
                  </a:cubicBezTo>
                  <a:lnTo>
                    <a:pt x="3595" y="21599"/>
                  </a:lnTo>
                  <a:cubicBezTo>
                    <a:pt x="3103" y="21599"/>
                    <a:pt x="2635" y="21485"/>
                    <a:pt x="2195" y="21256"/>
                  </a:cubicBezTo>
                  <a:cubicBezTo>
                    <a:pt x="1754" y="21027"/>
                    <a:pt x="1372" y="20715"/>
                    <a:pt x="1052" y="20321"/>
                  </a:cubicBezTo>
                  <a:cubicBezTo>
                    <a:pt x="734" y="19928"/>
                    <a:pt x="477" y="19469"/>
                    <a:pt x="286" y="18949"/>
                  </a:cubicBezTo>
                  <a:cubicBezTo>
                    <a:pt x="95" y="18429"/>
                    <a:pt x="0" y="17874"/>
                    <a:pt x="0" y="17284"/>
                  </a:cubicBezTo>
                  <a:lnTo>
                    <a:pt x="0" y="4315"/>
                  </a:lnTo>
                  <a:cubicBezTo>
                    <a:pt x="0" y="3722"/>
                    <a:pt x="95" y="3164"/>
                    <a:pt x="286" y="2632"/>
                  </a:cubicBezTo>
                  <a:cubicBezTo>
                    <a:pt x="477" y="2106"/>
                    <a:pt x="734" y="1645"/>
                    <a:pt x="1052" y="1263"/>
                  </a:cubicBezTo>
                  <a:cubicBezTo>
                    <a:pt x="1372" y="878"/>
                    <a:pt x="1754" y="572"/>
                    <a:pt x="2195" y="343"/>
                  </a:cubicBezTo>
                  <a:cubicBezTo>
                    <a:pt x="2635" y="114"/>
                    <a:pt x="3103" y="0"/>
                    <a:pt x="3595" y="0"/>
                  </a:cubicBezTo>
                  <a:lnTo>
                    <a:pt x="16188" y="0"/>
                  </a:lnTo>
                  <a:cubicBezTo>
                    <a:pt x="16401" y="0"/>
                    <a:pt x="16605" y="26"/>
                    <a:pt x="16798" y="82"/>
                  </a:cubicBezTo>
                  <a:lnTo>
                    <a:pt x="14608" y="2714"/>
                  </a:lnTo>
                  <a:lnTo>
                    <a:pt x="3595" y="2714"/>
                  </a:lnTo>
                  <a:cubicBezTo>
                    <a:pt x="3228" y="2714"/>
                    <a:pt x="2914" y="2867"/>
                    <a:pt x="2652" y="3184"/>
                  </a:cubicBezTo>
                  <a:cubicBezTo>
                    <a:pt x="2391" y="3496"/>
                    <a:pt x="2261" y="3875"/>
                    <a:pt x="2261" y="4315"/>
                  </a:cubicBezTo>
                  <a:lnTo>
                    <a:pt x="2261" y="17284"/>
                  </a:lnTo>
                  <a:cubicBezTo>
                    <a:pt x="2261" y="17724"/>
                    <a:pt x="2391" y="18101"/>
                    <a:pt x="2652" y="18412"/>
                  </a:cubicBezTo>
                  <a:cubicBezTo>
                    <a:pt x="2914" y="18729"/>
                    <a:pt x="3228" y="18888"/>
                    <a:pt x="3595" y="18888"/>
                  </a:cubicBezTo>
                  <a:lnTo>
                    <a:pt x="16188" y="18888"/>
                  </a:lnTo>
                  <a:cubicBezTo>
                    <a:pt x="16556" y="18888"/>
                    <a:pt x="16874" y="18729"/>
                    <a:pt x="17138" y="18412"/>
                  </a:cubicBezTo>
                  <a:cubicBezTo>
                    <a:pt x="17405" y="18101"/>
                    <a:pt x="17537" y="17724"/>
                    <a:pt x="17537" y="17284"/>
                  </a:cubicBezTo>
                  <a:lnTo>
                    <a:pt x="17537" y="12697"/>
                  </a:lnTo>
                  <a:close/>
                  <a:moveTo>
                    <a:pt x="21333" y="2796"/>
                  </a:moveTo>
                  <a:cubicBezTo>
                    <a:pt x="21514" y="3011"/>
                    <a:pt x="21599" y="3272"/>
                    <a:pt x="21597" y="3578"/>
                  </a:cubicBezTo>
                  <a:cubicBezTo>
                    <a:pt x="21592" y="3881"/>
                    <a:pt x="21504" y="4136"/>
                    <a:pt x="21333" y="4342"/>
                  </a:cubicBezTo>
                  <a:lnTo>
                    <a:pt x="13005" y="14346"/>
                  </a:lnTo>
                  <a:lnTo>
                    <a:pt x="11854" y="15721"/>
                  </a:lnTo>
                  <a:cubicBezTo>
                    <a:pt x="11676" y="15938"/>
                    <a:pt x="11458" y="16044"/>
                    <a:pt x="11206" y="16044"/>
                  </a:cubicBezTo>
                  <a:cubicBezTo>
                    <a:pt x="10951" y="16044"/>
                    <a:pt x="10733" y="15938"/>
                    <a:pt x="10555" y="15721"/>
                  </a:cubicBezTo>
                  <a:lnTo>
                    <a:pt x="9383" y="14346"/>
                  </a:lnTo>
                  <a:lnTo>
                    <a:pt x="4779" y="8787"/>
                  </a:lnTo>
                  <a:cubicBezTo>
                    <a:pt x="4600" y="8573"/>
                    <a:pt x="4507" y="8314"/>
                    <a:pt x="4507" y="8006"/>
                  </a:cubicBezTo>
                  <a:cubicBezTo>
                    <a:pt x="4507" y="7703"/>
                    <a:pt x="4600" y="7441"/>
                    <a:pt x="4779" y="7227"/>
                  </a:cubicBezTo>
                  <a:lnTo>
                    <a:pt x="5927" y="5846"/>
                  </a:lnTo>
                  <a:cubicBezTo>
                    <a:pt x="6106" y="5635"/>
                    <a:pt x="6323" y="5526"/>
                    <a:pt x="6578" y="5526"/>
                  </a:cubicBezTo>
                  <a:cubicBezTo>
                    <a:pt x="6830" y="5526"/>
                    <a:pt x="7043" y="5634"/>
                    <a:pt x="7214" y="5846"/>
                  </a:cubicBezTo>
                  <a:lnTo>
                    <a:pt x="11198" y="10632"/>
                  </a:lnTo>
                  <a:lnTo>
                    <a:pt x="18861" y="1404"/>
                  </a:lnTo>
                  <a:cubicBezTo>
                    <a:pt x="19040" y="1186"/>
                    <a:pt x="19262" y="1084"/>
                    <a:pt x="19524" y="1087"/>
                  </a:cubicBezTo>
                  <a:cubicBezTo>
                    <a:pt x="19786" y="1092"/>
                    <a:pt x="20001" y="1198"/>
                    <a:pt x="20173" y="1404"/>
                  </a:cubicBezTo>
                  <a:lnTo>
                    <a:pt x="21333" y="2796"/>
                  </a:lnTo>
                  <a:close/>
                </a:path>
              </a:pathLst>
            </a:custGeom>
            <a:solidFill>
              <a:srgbClr val="E95283"/>
            </a:solidFill>
            <a:ln>
              <a:noFill/>
            </a:ln>
            <a:effectLst/>
          </p:spPr>
          <p:txBody>
            <a:bodyPr lIns="50789" tIns="50789" rIns="50789" bIns="50789" anchor="ctr"/>
            <a:lstStyle/>
            <a:p>
              <a:pPr defTabSz="456565">
                <a:defRPr/>
              </a:pPr>
              <a:endParaRPr lang="es-ES" sz="3600" dirty="0">
                <a:solidFill>
                  <a:srgbClr val="44CEB9"/>
                </a:solidFill>
                <a:effectLst>
                  <a:outerShdw blurRad="38100" dist="38100" dir="2700000" algn="tl">
                    <a:srgbClr val="000000"/>
                  </a:outerShdw>
                </a:effectLst>
                <a:latin typeface="Gill Sans" charset="0"/>
                <a:cs typeface="Gill Sans" charset="0"/>
                <a:sym typeface="Gill Sans" charset="0"/>
              </a:endParaRPr>
            </a:p>
          </p:txBody>
        </p:sp>
      </p:grpSp>
      <p:grpSp>
        <p:nvGrpSpPr>
          <p:cNvPr id="11" name="Group 35"/>
          <p:cNvGrpSpPr/>
          <p:nvPr/>
        </p:nvGrpSpPr>
        <p:grpSpPr>
          <a:xfrm>
            <a:off x="2678520" y="4957060"/>
            <a:ext cx="782853" cy="782853"/>
            <a:chOff x="2678520" y="4303919"/>
            <a:chExt cx="782853" cy="782853"/>
          </a:xfrm>
        </p:grpSpPr>
        <p:sp>
          <p:nvSpPr>
            <p:cNvPr id="12" name="Freeform 23"/>
            <p:cNvSpPr>
              <a:spLocks noEditPoints="1"/>
            </p:cNvSpPr>
            <p:nvPr/>
          </p:nvSpPr>
          <p:spPr bwMode="auto">
            <a:xfrm>
              <a:off x="2678520" y="4303919"/>
              <a:ext cx="782853" cy="782853"/>
            </a:xfrm>
            <a:custGeom>
              <a:avLst/>
              <a:gdLst>
                <a:gd name="T0" fmla="*/ 192 w 384"/>
                <a:gd name="T1" fmla="*/ 0 h 384"/>
                <a:gd name="T2" fmla="*/ 0 w 384"/>
                <a:gd name="T3" fmla="*/ 192 h 384"/>
                <a:gd name="T4" fmla="*/ 192 w 384"/>
                <a:gd name="T5" fmla="*/ 384 h 384"/>
                <a:gd name="T6" fmla="*/ 384 w 384"/>
                <a:gd name="T7" fmla="*/ 192 h 384"/>
                <a:gd name="T8" fmla="*/ 192 w 384"/>
                <a:gd name="T9" fmla="*/ 0 h 384"/>
                <a:gd name="T10" fmla="*/ 192 w 384"/>
                <a:gd name="T11" fmla="*/ 349 h 384"/>
                <a:gd name="T12" fmla="*/ 35 w 384"/>
                <a:gd name="T13" fmla="*/ 192 h 384"/>
                <a:gd name="T14" fmla="*/ 192 w 384"/>
                <a:gd name="T15" fmla="*/ 35 h 384"/>
                <a:gd name="T16" fmla="*/ 349 w 384"/>
                <a:gd name="T17" fmla="*/ 192 h 384"/>
                <a:gd name="T18" fmla="*/ 192 w 384"/>
                <a:gd name="T19" fmla="*/ 349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4" h="384">
                  <a:moveTo>
                    <a:pt x="192" y="0"/>
                  </a:moveTo>
                  <a:cubicBezTo>
                    <a:pt x="86" y="0"/>
                    <a:pt x="0" y="86"/>
                    <a:pt x="0" y="192"/>
                  </a:cubicBezTo>
                  <a:cubicBezTo>
                    <a:pt x="0" y="298"/>
                    <a:pt x="86" y="384"/>
                    <a:pt x="192" y="384"/>
                  </a:cubicBezTo>
                  <a:cubicBezTo>
                    <a:pt x="298" y="384"/>
                    <a:pt x="384" y="298"/>
                    <a:pt x="384" y="192"/>
                  </a:cubicBezTo>
                  <a:cubicBezTo>
                    <a:pt x="384" y="86"/>
                    <a:pt x="298" y="0"/>
                    <a:pt x="192" y="0"/>
                  </a:cubicBezTo>
                  <a:close/>
                  <a:moveTo>
                    <a:pt x="192" y="349"/>
                  </a:moveTo>
                  <a:cubicBezTo>
                    <a:pt x="105" y="349"/>
                    <a:pt x="35" y="278"/>
                    <a:pt x="35" y="192"/>
                  </a:cubicBezTo>
                  <a:cubicBezTo>
                    <a:pt x="35" y="105"/>
                    <a:pt x="105" y="35"/>
                    <a:pt x="192" y="35"/>
                  </a:cubicBezTo>
                  <a:cubicBezTo>
                    <a:pt x="278" y="35"/>
                    <a:pt x="349" y="105"/>
                    <a:pt x="349" y="192"/>
                  </a:cubicBezTo>
                  <a:cubicBezTo>
                    <a:pt x="349" y="278"/>
                    <a:pt x="278" y="349"/>
                    <a:pt x="192" y="349"/>
                  </a:cubicBezTo>
                  <a:close/>
                </a:path>
              </a:pathLst>
            </a:custGeom>
            <a:solidFill>
              <a:schemeClr val="accent2"/>
            </a:solidFill>
            <a:ln>
              <a:noFill/>
            </a:ln>
          </p:spPr>
          <p:txBody>
            <a:bodyPr vert="horz" wrap="square" lIns="121920" tIns="60960" rIns="121920" bIns="60960" numCol="1" anchor="t" anchorCtr="0" compatLnSpc="1"/>
            <a:lstStyle/>
            <a:p>
              <a:endParaRPr lang="en-US" sz="2400" dirty="0"/>
            </a:p>
          </p:txBody>
        </p:sp>
        <p:sp>
          <p:nvSpPr>
            <p:cNvPr id="13" name="Freeform 30"/>
            <p:cNvSpPr>
              <a:spLocks noChangeAspect="1" noChangeArrowheads="1"/>
            </p:cNvSpPr>
            <p:nvPr/>
          </p:nvSpPr>
          <p:spPr bwMode="auto">
            <a:xfrm>
              <a:off x="2930493" y="4488076"/>
              <a:ext cx="276855" cy="434907"/>
            </a:xfrm>
            <a:custGeom>
              <a:avLst/>
              <a:gdLst>
                <a:gd name="T0" fmla="*/ 406 w 657"/>
                <a:gd name="T1" fmla="*/ 947 h 1032"/>
                <a:gd name="T2" fmla="*/ 333 w 657"/>
                <a:gd name="T3" fmla="*/ 1031 h 1032"/>
                <a:gd name="T4" fmla="*/ 250 w 657"/>
                <a:gd name="T5" fmla="*/ 947 h 1032"/>
                <a:gd name="T6" fmla="*/ 448 w 657"/>
                <a:gd name="T7" fmla="*/ 916 h 1032"/>
                <a:gd name="T8" fmla="*/ 198 w 657"/>
                <a:gd name="T9" fmla="*/ 833 h 1032"/>
                <a:gd name="T10" fmla="*/ 656 w 657"/>
                <a:gd name="T11" fmla="*/ 333 h 1032"/>
                <a:gd name="T12" fmla="*/ 562 w 657"/>
                <a:gd name="T13" fmla="*/ 562 h 1032"/>
                <a:gd name="T14" fmla="*/ 531 w 657"/>
                <a:gd name="T15" fmla="*/ 635 h 1032"/>
                <a:gd name="T16" fmla="*/ 500 w 657"/>
                <a:gd name="T17" fmla="*/ 708 h 1032"/>
                <a:gd name="T18" fmla="*/ 500 w 657"/>
                <a:gd name="T19" fmla="*/ 729 h 1032"/>
                <a:gd name="T20" fmla="*/ 166 w 657"/>
                <a:gd name="T21" fmla="*/ 791 h 1032"/>
                <a:gd name="T22" fmla="*/ 156 w 657"/>
                <a:gd name="T23" fmla="*/ 708 h 1032"/>
                <a:gd name="T24" fmla="*/ 135 w 657"/>
                <a:gd name="T25" fmla="*/ 635 h 1032"/>
                <a:gd name="T26" fmla="*/ 93 w 657"/>
                <a:gd name="T27" fmla="*/ 552 h 1032"/>
                <a:gd name="T28" fmla="*/ 0 w 657"/>
                <a:gd name="T29" fmla="*/ 333 h 1032"/>
                <a:gd name="T30" fmla="*/ 333 w 657"/>
                <a:gd name="T31" fmla="*/ 0 h 1032"/>
                <a:gd name="T32" fmla="*/ 656 w 657"/>
                <a:gd name="T33" fmla="*/ 333 h 1032"/>
                <a:gd name="T34" fmla="*/ 510 w 657"/>
                <a:gd name="T35" fmla="*/ 156 h 1032"/>
                <a:gd name="T36" fmla="*/ 156 w 657"/>
                <a:gd name="T37" fmla="*/ 156 h 1032"/>
                <a:gd name="T38" fmla="*/ 146 w 657"/>
                <a:gd name="T39" fmla="*/ 499 h 1032"/>
                <a:gd name="T40" fmla="*/ 166 w 657"/>
                <a:gd name="T41" fmla="*/ 541 h 1032"/>
                <a:gd name="T42" fmla="*/ 229 w 657"/>
                <a:gd name="T43" fmla="*/ 666 h 1032"/>
                <a:gd name="T44" fmla="*/ 427 w 657"/>
                <a:gd name="T45" fmla="*/ 718 h 1032"/>
                <a:gd name="T46" fmla="*/ 458 w 657"/>
                <a:gd name="T47" fmla="*/ 604 h 1032"/>
                <a:gd name="T48" fmla="*/ 510 w 657"/>
                <a:gd name="T49" fmla="*/ 520 h 1032"/>
                <a:gd name="T50" fmla="*/ 583 w 657"/>
                <a:gd name="T51" fmla="*/ 333 h 1032"/>
                <a:gd name="T52" fmla="*/ 354 w 657"/>
                <a:gd name="T53" fmla="*/ 354 h 1032"/>
                <a:gd name="T54" fmla="*/ 302 w 657"/>
                <a:gd name="T55" fmla="*/ 354 h 1032"/>
                <a:gd name="T56" fmla="*/ 239 w 657"/>
                <a:gd name="T57" fmla="*/ 354 h 1032"/>
                <a:gd name="T58" fmla="*/ 250 w 657"/>
                <a:gd name="T59" fmla="*/ 499 h 1032"/>
                <a:gd name="T60" fmla="*/ 302 w 657"/>
                <a:gd name="T61" fmla="*/ 499 h 1032"/>
                <a:gd name="T62" fmla="*/ 364 w 657"/>
                <a:gd name="T63" fmla="*/ 499 h 1032"/>
                <a:gd name="T64" fmla="*/ 416 w 657"/>
                <a:gd name="T65" fmla="*/ 499 h 1032"/>
                <a:gd name="T66" fmla="*/ 427 w 657"/>
                <a:gd name="T67" fmla="*/ 354 h 1032"/>
                <a:gd name="T68" fmla="*/ 385 w 657"/>
                <a:gd name="T69" fmla="*/ 416 h 10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57" h="1032">
                  <a:moveTo>
                    <a:pt x="250" y="947"/>
                  </a:moveTo>
                  <a:cubicBezTo>
                    <a:pt x="406" y="947"/>
                    <a:pt x="406" y="947"/>
                    <a:pt x="406" y="947"/>
                  </a:cubicBezTo>
                  <a:cubicBezTo>
                    <a:pt x="406" y="968"/>
                    <a:pt x="396" y="989"/>
                    <a:pt x="385" y="1010"/>
                  </a:cubicBezTo>
                  <a:cubicBezTo>
                    <a:pt x="364" y="1020"/>
                    <a:pt x="354" y="1031"/>
                    <a:pt x="333" y="1031"/>
                  </a:cubicBezTo>
                  <a:cubicBezTo>
                    <a:pt x="312" y="1031"/>
                    <a:pt x="291" y="1020"/>
                    <a:pt x="281" y="1010"/>
                  </a:cubicBezTo>
                  <a:cubicBezTo>
                    <a:pt x="260" y="989"/>
                    <a:pt x="250" y="968"/>
                    <a:pt x="250" y="947"/>
                  </a:cubicBezTo>
                  <a:close/>
                  <a:moveTo>
                    <a:pt x="208" y="916"/>
                  </a:moveTo>
                  <a:cubicBezTo>
                    <a:pt x="448" y="916"/>
                    <a:pt x="448" y="916"/>
                    <a:pt x="448" y="916"/>
                  </a:cubicBezTo>
                  <a:cubicBezTo>
                    <a:pt x="458" y="833"/>
                    <a:pt x="458" y="833"/>
                    <a:pt x="458" y="833"/>
                  </a:cubicBezTo>
                  <a:cubicBezTo>
                    <a:pt x="198" y="833"/>
                    <a:pt x="198" y="833"/>
                    <a:pt x="198" y="833"/>
                  </a:cubicBezTo>
                  <a:lnTo>
                    <a:pt x="208" y="916"/>
                  </a:lnTo>
                  <a:close/>
                  <a:moveTo>
                    <a:pt x="656" y="333"/>
                  </a:moveTo>
                  <a:cubicBezTo>
                    <a:pt x="656" y="416"/>
                    <a:pt x="625" y="489"/>
                    <a:pt x="573" y="552"/>
                  </a:cubicBezTo>
                  <a:lnTo>
                    <a:pt x="562" y="562"/>
                  </a:lnTo>
                  <a:cubicBezTo>
                    <a:pt x="562" y="562"/>
                    <a:pt x="562" y="572"/>
                    <a:pt x="552" y="572"/>
                  </a:cubicBezTo>
                  <a:cubicBezTo>
                    <a:pt x="541" y="593"/>
                    <a:pt x="541" y="614"/>
                    <a:pt x="531" y="635"/>
                  </a:cubicBezTo>
                  <a:cubicBezTo>
                    <a:pt x="521" y="656"/>
                    <a:pt x="510" y="677"/>
                    <a:pt x="510" y="697"/>
                  </a:cubicBezTo>
                  <a:cubicBezTo>
                    <a:pt x="500" y="697"/>
                    <a:pt x="500" y="697"/>
                    <a:pt x="500" y="708"/>
                  </a:cubicBezTo>
                  <a:lnTo>
                    <a:pt x="500" y="718"/>
                  </a:lnTo>
                  <a:cubicBezTo>
                    <a:pt x="500" y="729"/>
                    <a:pt x="500" y="729"/>
                    <a:pt x="500" y="729"/>
                  </a:cubicBezTo>
                  <a:cubicBezTo>
                    <a:pt x="500" y="791"/>
                    <a:pt x="500" y="791"/>
                    <a:pt x="500" y="791"/>
                  </a:cubicBezTo>
                  <a:cubicBezTo>
                    <a:pt x="166" y="791"/>
                    <a:pt x="166" y="791"/>
                    <a:pt x="166" y="791"/>
                  </a:cubicBezTo>
                  <a:cubicBezTo>
                    <a:pt x="166" y="729"/>
                    <a:pt x="166" y="729"/>
                    <a:pt x="166" y="729"/>
                  </a:cubicBezTo>
                  <a:cubicBezTo>
                    <a:pt x="166" y="718"/>
                    <a:pt x="156" y="718"/>
                    <a:pt x="156" y="708"/>
                  </a:cubicBezTo>
                  <a:lnTo>
                    <a:pt x="156" y="697"/>
                  </a:lnTo>
                  <a:cubicBezTo>
                    <a:pt x="146" y="677"/>
                    <a:pt x="146" y="656"/>
                    <a:pt x="135" y="635"/>
                  </a:cubicBezTo>
                  <a:cubicBezTo>
                    <a:pt x="125" y="614"/>
                    <a:pt x="114" y="593"/>
                    <a:pt x="104" y="572"/>
                  </a:cubicBezTo>
                  <a:cubicBezTo>
                    <a:pt x="93" y="562"/>
                    <a:pt x="93" y="562"/>
                    <a:pt x="93" y="552"/>
                  </a:cubicBezTo>
                  <a:lnTo>
                    <a:pt x="83" y="552"/>
                  </a:lnTo>
                  <a:cubicBezTo>
                    <a:pt x="31" y="489"/>
                    <a:pt x="0" y="416"/>
                    <a:pt x="0" y="333"/>
                  </a:cubicBezTo>
                  <a:cubicBezTo>
                    <a:pt x="0" y="239"/>
                    <a:pt x="31" y="166"/>
                    <a:pt x="104" y="104"/>
                  </a:cubicBezTo>
                  <a:cubicBezTo>
                    <a:pt x="166" y="31"/>
                    <a:pt x="239" y="0"/>
                    <a:pt x="333" y="0"/>
                  </a:cubicBezTo>
                  <a:cubicBezTo>
                    <a:pt x="416" y="0"/>
                    <a:pt x="500" y="31"/>
                    <a:pt x="562" y="104"/>
                  </a:cubicBezTo>
                  <a:cubicBezTo>
                    <a:pt x="625" y="166"/>
                    <a:pt x="656" y="239"/>
                    <a:pt x="656" y="333"/>
                  </a:cubicBezTo>
                  <a:close/>
                  <a:moveTo>
                    <a:pt x="583" y="333"/>
                  </a:moveTo>
                  <a:cubicBezTo>
                    <a:pt x="583" y="260"/>
                    <a:pt x="562" y="198"/>
                    <a:pt x="510" y="156"/>
                  </a:cubicBezTo>
                  <a:cubicBezTo>
                    <a:pt x="458" y="104"/>
                    <a:pt x="396" y="83"/>
                    <a:pt x="333" y="83"/>
                  </a:cubicBezTo>
                  <a:cubicBezTo>
                    <a:pt x="260" y="83"/>
                    <a:pt x="198" y="104"/>
                    <a:pt x="156" y="156"/>
                  </a:cubicBezTo>
                  <a:cubicBezTo>
                    <a:pt x="104" y="198"/>
                    <a:pt x="73" y="260"/>
                    <a:pt x="73" y="333"/>
                  </a:cubicBezTo>
                  <a:cubicBezTo>
                    <a:pt x="73" y="396"/>
                    <a:pt x="93" y="448"/>
                    <a:pt x="146" y="499"/>
                  </a:cubicBezTo>
                  <a:cubicBezTo>
                    <a:pt x="146" y="499"/>
                    <a:pt x="146" y="510"/>
                    <a:pt x="156" y="510"/>
                  </a:cubicBezTo>
                  <a:cubicBezTo>
                    <a:pt x="156" y="520"/>
                    <a:pt x="166" y="531"/>
                    <a:pt x="166" y="541"/>
                  </a:cubicBezTo>
                  <a:cubicBezTo>
                    <a:pt x="177" y="562"/>
                    <a:pt x="187" y="583"/>
                    <a:pt x="198" y="604"/>
                  </a:cubicBezTo>
                  <a:cubicBezTo>
                    <a:pt x="208" y="624"/>
                    <a:pt x="218" y="645"/>
                    <a:pt x="229" y="666"/>
                  </a:cubicBezTo>
                  <a:cubicBezTo>
                    <a:pt x="229" y="697"/>
                    <a:pt x="239" y="708"/>
                    <a:pt x="239" y="718"/>
                  </a:cubicBezTo>
                  <a:cubicBezTo>
                    <a:pt x="427" y="718"/>
                    <a:pt x="427" y="718"/>
                    <a:pt x="427" y="718"/>
                  </a:cubicBezTo>
                  <a:cubicBezTo>
                    <a:pt x="427" y="708"/>
                    <a:pt x="427" y="697"/>
                    <a:pt x="437" y="666"/>
                  </a:cubicBezTo>
                  <a:cubicBezTo>
                    <a:pt x="437" y="645"/>
                    <a:pt x="448" y="624"/>
                    <a:pt x="458" y="604"/>
                  </a:cubicBezTo>
                  <a:cubicBezTo>
                    <a:pt x="468" y="583"/>
                    <a:pt x="479" y="562"/>
                    <a:pt x="489" y="541"/>
                  </a:cubicBezTo>
                  <a:cubicBezTo>
                    <a:pt x="489" y="531"/>
                    <a:pt x="500" y="520"/>
                    <a:pt x="510" y="520"/>
                  </a:cubicBezTo>
                  <a:cubicBezTo>
                    <a:pt x="510" y="510"/>
                    <a:pt x="510" y="499"/>
                    <a:pt x="521" y="499"/>
                  </a:cubicBezTo>
                  <a:cubicBezTo>
                    <a:pt x="562" y="448"/>
                    <a:pt x="583" y="396"/>
                    <a:pt x="583" y="333"/>
                  </a:cubicBezTo>
                  <a:close/>
                  <a:moveTo>
                    <a:pt x="385" y="416"/>
                  </a:moveTo>
                  <a:cubicBezTo>
                    <a:pt x="354" y="354"/>
                    <a:pt x="354" y="354"/>
                    <a:pt x="354" y="354"/>
                  </a:cubicBezTo>
                  <a:cubicBezTo>
                    <a:pt x="333" y="302"/>
                    <a:pt x="333" y="302"/>
                    <a:pt x="333" y="302"/>
                  </a:cubicBezTo>
                  <a:cubicBezTo>
                    <a:pt x="302" y="354"/>
                    <a:pt x="302" y="354"/>
                    <a:pt x="302" y="354"/>
                  </a:cubicBezTo>
                  <a:cubicBezTo>
                    <a:pt x="271" y="416"/>
                    <a:pt x="271" y="416"/>
                    <a:pt x="271" y="416"/>
                  </a:cubicBezTo>
                  <a:cubicBezTo>
                    <a:pt x="239" y="354"/>
                    <a:pt x="239" y="354"/>
                    <a:pt x="239" y="354"/>
                  </a:cubicBezTo>
                  <a:cubicBezTo>
                    <a:pt x="187" y="385"/>
                    <a:pt x="187" y="385"/>
                    <a:pt x="187" y="385"/>
                  </a:cubicBezTo>
                  <a:cubicBezTo>
                    <a:pt x="250" y="499"/>
                    <a:pt x="250" y="499"/>
                    <a:pt x="250" y="499"/>
                  </a:cubicBezTo>
                  <a:cubicBezTo>
                    <a:pt x="271" y="552"/>
                    <a:pt x="271" y="552"/>
                    <a:pt x="271" y="552"/>
                  </a:cubicBezTo>
                  <a:cubicBezTo>
                    <a:pt x="302" y="499"/>
                    <a:pt x="302" y="499"/>
                    <a:pt x="302" y="499"/>
                  </a:cubicBezTo>
                  <a:cubicBezTo>
                    <a:pt x="333" y="437"/>
                    <a:pt x="333" y="437"/>
                    <a:pt x="333" y="437"/>
                  </a:cubicBezTo>
                  <a:cubicBezTo>
                    <a:pt x="364" y="499"/>
                    <a:pt x="364" y="499"/>
                    <a:pt x="364" y="499"/>
                  </a:cubicBezTo>
                  <a:cubicBezTo>
                    <a:pt x="385" y="552"/>
                    <a:pt x="385" y="552"/>
                    <a:pt x="385" y="552"/>
                  </a:cubicBezTo>
                  <a:cubicBezTo>
                    <a:pt x="416" y="499"/>
                    <a:pt x="416" y="499"/>
                    <a:pt x="416" y="499"/>
                  </a:cubicBezTo>
                  <a:cubicBezTo>
                    <a:pt x="479" y="385"/>
                    <a:pt x="479" y="385"/>
                    <a:pt x="479" y="385"/>
                  </a:cubicBezTo>
                  <a:cubicBezTo>
                    <a:pt x="427" y="354"/>
                    <a:pt x="427" y="354"/>
                    <a:pt x="427" y="354"/>
                  </a:cubicBezTo>
                  <a:lnTo>
                    <a:pt x="385" y="416"/>
                  </a:lnTo>
                  <a:close/>
                  <a:moveTo>
                    <a:pt x="385" y="416"/>
                  </a:moveTo>
                  <a:lnTo>
                    <a:pt x="385" y="416"/>
                  </a:lnTo>
                  <a:close/>
                </a:path>
              </a:pathLst>
            </a:custGeom>
            <a:solidFill>
              <a:schemeClr val="accent2"/>
            </a:solidFill>
            <a:ln>
              <a:noFill/>
            </a:ln>
            <a:effectLst/>
          </p:spPr>
          <p:txBody>
            <a:bodyPr wrap="none" lIns="182843" tIns="91422" rIns="182843" bIns="91422" anchor="ctr"/>
            <a:lstStyle/>
            <a:p>
              <a:pPr>
                <a:defRPr/>
              </a:pPr>
              <a:endParaRPr lang="en-US" sz="2400" dirty="0">
                <a:ea typeface="宋体" panose="02010600030101010101" pitchFamily="2" charset="-122"/>
              </a:endParaRPr>
            </a:p>
          </p:txBody>
        </p:sp>
      </p:grpSp>
      <p:grpSp>
        <p:nvGrpSpPr>
          <p:cNvPr id="14" name="Group 37"/>
          <p:cNvGrpSpPr/>
          <p:nvPr/>
        </p:nvGrpSpPr>
        <p:grpSpPr>
          <a:xfrm>
            <a:off x="5728242" y="4961263"/>
            <a:ext cx="782853" cy="782853"/>
            <a:chOff x="5728242" y="4308122"/>
            <a:chExt cx="782853" cy="782853"/>
          </a:xfrm>
        </p:grpSpPr>
        <p:sp>
          <p:nvSpPr>
            <p:cNvPr id="15" name="Freeform 23"/>
            <p:cNvSpPr>
              <a:spLocks noEditPoints="1"/>
            </p:cNvSpPr>
            <p:nvPr/>
          </p:nvSpPr>
          <p:spPr bwMode="auto">
            <a:xfrm>
              <a:off x="5728242" y="4308122"/>
              <a:ext cx="782853" cy="782853"/>
            </a:xfrm>
            <a:custGeom>
              <a:avLst/>
              <a:gdLst>
                <a:gd name="T0" fmla="*/ 192 w 384"/>
                <a:gd name="T1" fmla="*/ 0 h 384"/>
                <a:gd name="T2" fmla="*/ 0 w 384"/>
                <a:gd name="T3" fmla="*/ 192 h 384"/>
                <a:gd name="T4" fmla="*/ 192 w 384"/>
                <a:gd name="T5" fmla="*/ 384 h 384"/>
                <a:gd name="T6" fmla="*/ 384 w 384"/>
                <a:gd name="T7" fmla="*/ 192 h 384"/>
                <a:gd name="T8" fmla="*/ 192 w 384"/>
                <a:gd name="T9" fmla="*/ 0 h 384"/>
                <a:gd name="T10" fmla="*/ 192 w 384"/>
                <a:gd name="T11" fmla="*/ 349 h 384"/>
                <a:gd name="T12" fmla="*/ 35 w 384"/>
                <a:gd name="T13" fmla="*/ 192 h 384"/>
                <a:gd name="T14" fmla="*/ 192 w 384"/>
                <a:gd name="T15" fmla="*/ 35 h 384"/>
                <a:gd name="T16" fmla="*/ 349 w 384"/>
                <a:gd name="T17" fmla="*/ 192 h 384"/>
                <a:gd name="T18" fmla="*/ 192 w 384"/>
                <a:gd name="T19" fmla="*/ 349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4" h="384">
                  <a:moveTo>
                    <a:pt x="192" y="0"/>
                  </a:moveTo>
                  <a:cubicBezTo>
                    <a:pt x="86" y="0"/>
                    <a:pt x="0" y="86"/>
                    <a:pt x="0" y="192"/>
                  </a:cubicBezTo>
                  <a:cubicBezTo>
                    <a:pt x="0" y="298"/>
                    <a:pt x="86" y="384"/>
                    <a:pt x="192" y="384"/>
                  </a:cubicBezTo>
                  <a:cubicBezTo>
                    <a:pt x="298" y="384"/>
                    <a:pt x="384" y="298"/>
                    <a:pt x="384" y="192"/>
                  </a:cubicBezTo>
                  <a:cubicBezTo>
                    <a:pt x="384" y="86"/>
                    <a:pt x="298" y="0"/>
                    <a:pt x="192" y="0"/>
                  </a:cubicBezTo>
                  <a:close/>
                  <a:moveTo>
                    <a:pt x="192" y="349"/>
                  </a:moveTo>
                  <a:cubicBezTo>
                    <a:pt x="105" y="349"/>
                    <a:pt x="35" y="278"/>
                    <a:pt x="35" y="192"/>
                  </a:cubicBezTo>
                  <a:cubicBezTo>
                    <a:pt x="35" y="105"/>
                    <a:pt x="105" y="35"/>
                    <a:pt x="192" y="35"/>
                  </a:cubicBezTo>
                  <a:cubicBezTo>
                    <a:pt x="278" y="35"/>
                    <a:pt x="349" y="105"/>
                    <a:pt x="349" y="192"/>
                  </a:cubicBezTo>
                  <a:cubicBezTo>
                    <a:pt x="349" y="278"/>
                    <a:pt x="278" y="349"/>
                    <a:pt x="192" y="349"/>
                  </a:cubicBezTo>
                  <a:close/>
                </a:path>
              </a:pathLst>
            </a:custGeom>
            <a:solidFill>
              <a:schemeClr val="accent4"/>
            </a:solidFill>
            <a:ln>
              <a:noFill/>
            </a:ln>
          </p:spPr>
          <p:txBody>
            <a:bodyPr vert="horz" wrap="square" lIns="121920" tIns="60960" rIns="121920" bIns="60960" numCol="1" anchor="t" anchorCtr="0" compatLnSpc="1"/>
            <a:lstStyle/>
            <a:p>
              <a:endParaRPr lang="en-US" sz="2400" dirty="0"/>
            </a:p>
          </p:txBody>
        </p:sp>
        <p:sp>
          <p:nvSpPr>
            <p:cNvPr id="16" name="Freeform 266"/>
            <p:cNvSpPr>
              <a:spLocks noChangeAspect="1" noChangeArrowheads="1"/>
            </p:cNvSpPr>
            <p:nvPr/>
          </p:nvSpPr>
          <p:spPr bwMode="auto">
            <a:xfrm>
              <a:off x="5936852" y="4482867"/>
              <a:ext cx="376536" cy="415066"/>
            </a:xfrm>
            <a:custGeom>
              <a:avLst/>
              <a:gdLst>
                <a:gd name="T0" fmla="*/ 310 w 863"/>
                <a:gd name="T1" fmla="*/ 41 h 954"/>
                <a:gd name="T2" fmla="*/ 201 w 863"/>
                <a:gd name="T3" fmla="*/ 735 h 954"/>
                <a:gd name="T4" fmla="*/ 519 w 863"/>
                <a:gd name="T5" fmla="*/ 953 h 954"/>
                <a:gd name="T6" fmla="*/ 636 w 863"/>
                <a:gd name="T7" fmla="*/ 886 h 954"/>
                <a:gd name="T8" fmla="*/ 770 w 863"/>
                <a:gd name="T9" fmla="*/ 744 h 954"/>
                <a:gd name="T10" fmla="*/ 786 w 863"/>
                <a:gd name="T11" fmla="*/ 693 h 954"/>
                <a:gd name="T12" fmla="*/ 836 w 863"/>
                <a:gd name="T13" fmla="*/ 593 h 954"/>
                <a:gd name="T14" fmla="*/ 293 w 863"/>
                <a:gd name="T15" fmla="*/ 468 h 954"/>
                <a:gd name="T16" fmla="*/ 268 w 863"/>
                <a:gd name="T17" fmla="*/ 434 h 954"/>
                <a:gd name="T18" fmla="*/ 234 w 863"/>
                <a:gd name="T19" fmla="*/ 459 h 954"/>
                <a:gd name="T20" fmla="*/ 159 w 863"/>
                <a:gd name="T21" fmla="*/ 392 h 954"/>
                <a:gd name="T22" fmla="*/ 184 w 863"/>
                <a:gd name="T23" fmla="*/ 342 h 954"/>
                <a:gd name="T24" fmla="*/ 142 w 863"/>
                <a:gd name="T25" fmla="*/ 301 h 954"/>
                <a:gd name="T26" fmla="*/ 168 w 863"/>
                <a:gd name="T27" fmla="*/ 200 h 954"/>
                <a:gd name="T28" fmla="*/ 234 w 863"/>
                <a:gd name="T29" fmla="*/ 200 h 954"/>
                <a:gd name="T30" fmla="*/ 251 w 863"/>
                <a:gd name="T31" fmla="*/ 150 h 954"/>
                <a:gd name="T32" fmla="*/ 351 w 863"/>
                <a:gd name="T33" fmla="*/ 117 h 954"/>
                <a:gd name="T34" fmla="*/ 376 w 863"/>
                <a:gd name="T35" fmla="*/ 175 h 954"/>
                <a:gd name="T36" fmla="*/ 427 w 863"/>
                <a:gd name="T37" fmla="*/ 167 h 954"/>
                <a:gd name="T38" fmla="*/ 510 w 863"/>
                <a:gd name="T39" fmla="*/ 217 h 954"/>
                <a:gd name="T40" fmla="*/ 477 w 863"/>
                <a:gd name="T41" fmla="*/ 284 h 954"/>
                <a:gd name="T42" fmla="*/ 519 w 863"/>
                <a:gd name="T43" fmla="*/ 326 h 954"/>
                <a:gd name="T44" fmla="*/ 494 w 863"/>
                <a:gd name="T45" fmla="*/ 418 h 954"/>
                <a:gd name="T46" fmla="*/ 427 w 863"/>
                <a:gd name="T47" fmla="*/ 409 h 954"/>
                <a:gd name="T48" fmla="*/ 418 w 863"/>
                <a:gd name="T49" fmla="*/ 459 h 954"/>
                <a:gd name="T50" fmla="*/ 318 w 863"/>
                <a:gd name="T51" fmla="*/ 493 h 954"/>
                <a:gd name="T52" fmla="*/ 594 w 863"/>
                <a:gd name="T53" fmla="*/ 660 h 954"/>
                <a:gd name="T54" fmla="*/ 561 w 863"/>
                <a:gd name="T55" fmla="*/ 652 h 954"/>
                <a:gd name="T56" fmla="*/ 552 w 863"/>
                <a:gd name="T57" fmla="*/ 685 h 954"/>
                <a:gd name="T58" fmla="*/ 485 w 863"/>
                <a:gd name="T59" fmla="*/ 710 h 954"/>
                <a:gd name="T60" fmla="*/ 469 w 863"/>
                <a:gd name="T61" fmla="*/ 677 h 954"/>
                <a:gd name="T62" fmla="*/ 435 w 863"/>
                <a:gd name="T63" fmla="*/ 685 h 954"/>
                <a:gd name="T64" fmla="*/ 385 w 863"/>
                <a:gd name="T65" fmla="*/ 643 h 954"/>
                <a:gd name="T66" fmla="*/ 402 w 863"/>
                <a:gd name="T67" fmla="*/ 610 h 954"/>
                <a:gd name="T68" fmla="*/ 376 w 863"/>
                <a:gd name="T69" fmla="*/ 585 h 954"/>
                <a:gd name="T70" fmla="*/ 393 w 863"/>
                <a:gd name="T71" fmla="*/ 518 h 954"/>
                <a:gd name="T72" fmla="*/ 427 w 863"/>
                <a:gd name="T73" fmla="*/ 518 h 954"/>
                <a:gd name="T74" fmla="*/ 443 w 863"/>
                <a:gd name="T75" fmla="*/ 484 h 954"/>
                <a:gd name="T76" fmla="*/ 502 w 863"/>
                <a:gd name="T77" fmla="*/ 468 h 954"/>
                <a:gd name="T78" fmla="*/ 519 w 863"/>
                <a:gd name="T79" fmla="*/ 501 h 954"/>
                <a:gd name="T80" fmla="*/ 552 w 863"/>
                <a:gd name="T81" fmla="*/ 493 h 954"/>
                <a:gd name="T82" fmla="*/ 611 w 863"/>
                <a:gd name="T83" fmla="*/ 535 h 954"/>
                <a:gd name="T84" fmla="*/ 594 w 863"/>
                <a:gd name="T85" fmla="*/ 568 h 954"/>
                <a:gd name="T86" fmla="*/ 619 w 863"/>
                <a:gd name="T87" fmla="*/ 602 h 954"/>
                <a:gd name="T88" fmla="*/ 594 w 863"/>
                <a:gd name="T89" fmla="*/ 660 h 954"/>
                <a:gd name="T90" fmla="*/ 594 w 863"/>
                <a:gd name="T91" fmla="*/ 660 h 9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863" h="954">
                  <a:moveTo>
                    <a:pt x="761" y="426"/>
                  </a:moveTo>
                  <a:cubicBezTo>
                    <a:pt x="820" y="133"/>
                    <a:pt x="577" y="0"/>
                    <a:pt x="310" y="41"/>
                  </a:cubicBezTo>
                  <a:cubicBezTo>
                    <a:pt x="42" y="83"/>
                    <a:pt x="50" y="242"/>
                    <a:pt x="34" y="317"/>
                  </a:cubicBezTo>
                  <a:cubicBezTo>
                    <a:pt x="0" y="518"/>
                    <a:pt x="201" y="735"/>
                    <a:pt x="201" y="735"/>
                  </a:cubicBezTo>
                  <a:cubicBezTo>
                    <a:pt x="193" y="953"/>
                    <a:pt x="193" y="953"/>
                    <a:pt x="193" y="953"/>
                  </a:cubicBezTo>
                  <a:cubicBezTo>
                    <a:pt x="519" y="953"/>
                    <a:pt x="519" y="953"/>
                    <a:pt x="519" y="953"/>
                  </a:cubicBezTo>
                  <a:cubicBezTo>
                    <a:pt x="544" y="852"/>
                    <a:pt x="544" y="852"/>
                    <a:pt x="544" y="852"/>
                  </a:cubicBezTo>
                  <a:cubicBezTo>
                    <a:pt x="544" y="852"/>
                    <a:pt x="552" y="877"/>
                    <a:pt x="636" y="886"/>
                  </a:cubicBezTo>
                  <a:cubicBezTo>
                    <a:pt x="728" y="894"/>
                    <a:pt x="711" y="785"/>
                    <a:pt x="711" y="785"/>
                  </a:cubicBezTo>
                  <a:cubicBezTo>
                    <a:pt x="711" y="785"/>
                    <a:pt x="770" y="760"/>
                    <a:pt x="770" y="744"/>
                  </a:cubicBezTo>
                  <a:cubicBezTo>
                    <a:pt x="770" y="727"/>
                    <a:pt x="736" y="702"/>
                    <a:pt x="736" y="702"/>
                  </a:cubicBezTo>
                  <a:cubicBezTo>
                    <a:pt x="736" y="702"/>
                    <a:pt x="770" y="710"/>
                    <a:pt x="786" y="693"/>
                  </a:cubicBezTo>
                  <a:cubicBezTo>
                    <a:pt x="794" y="677"/>
                    <a:pt x="770" y="626"/>
                    <a:pt x="770" y="626"/>
                  </a:cubicBezTo>
                  <a:cubicBezTo>
                    <a:pt x="770" y="626"/>
                    <a:pt x="811" y="626"/>
                    <a:pt x="836" y="593"/>
                  </a:cubicBezTo>
                  <a:cubicBezTo>
                    <a:pt x="862" y="568"/>
                    <a:pt x="761" y="484"/>
                    <a:pt x="761" y="426"/>
                  </a:cubicBezTo>
                  <a:close/>
                  <a:moveTo>
                    <a:pt x="293" y="468"/>
                  </a:moveTo>
                  <a:cubicBezTo>
                    <a:pt x="293" y="468"/>
                    <a:pt x="293" y="451"/>
                    <a:pt x="293" y="443"/>
                  </a:cubicBezTo>
                  <a:cubicBezTo>
                    <a:pt x="284" y="434"/>
                    <a:pt x="276" y="434"/>
                    <a:pt x="268" y="434"/>
                  </a:cubicBezTo>
                  <a:cubicBezTo>
                    <a:pt x="260" y="443"/>
                    <a:pt x="243" y="451"/>
                    <a:pt x="243" y="451"/>
                  </a:cubicBezTo>
                  <a:cubicBezTo>
                    <a:pt x="234" y="459"/>
                    <a:pt x="234" y="459"/>
                    <a:pt x="234" y="459"/>
                  </a:cubicBezTo>
                  <a:lnTo>
                    <a:pt x="209" y="451"/>
                  </a:lnTo>
                  <a:cubicBezTo>
                    <a:pt x="159" y="392"/>
                    <a:pt x="159" y="392"/>
                    <a:pt x="159" y="392"/>
                  </a:cubicBezTo>
                  <a:cubicBezTo>
                    <a:pt x="159" y="359"/>
                    <a:pt x="159" y="359"/>
                    <a:pt x="159" y="359"/>
                  </a:cubicBezTo>
                  <a:cubicBezTo>
                    <a:pt x="159" y="359"/>
                    <a:pt x="176" y="342"/>
                    <a:pt x="184" y="342"/>
                  </a:cubicBezTo>
                  <a:cubicBezTo>
                    <a:pt x="184" y="334"/>
                    <a:pt x="184" y="326"/>
                    <a:pt x="184" y="317"/>
                  </a:cubicBezTo>
                  <a:cubicBezTo>
                    <a:pt x="168" y="309"/>
                    <a:pt x="142" y="301"/>
                    <a:pt x="142" y="301"/>
                  </a:cubicBezTo>
                  <a:cubicBezTo>
                    <a:pt x="134" y="267"/>
                    <a:pt x="134" y="267"/>
                    <a:pt x="134" y="267"/>
                  </a:cubicBezTo>
                  <a:cubicBezTo>
                    <a:pt x="168" y="200"/>
                    <a:pt x="168" y="200"/>
                    <a:pt x="168" y="200"/>
                  </a:cubicBezTo>
                  <a:cubicBezTo>
                    <a:pt x="201" y="192"/>
                    <a:pt x="201" y="192"/>
                    <a:pt x="201" y="192"/>
                  </a:cubicBezTo>
                  <a:cubicBezTo>
                    <a:pt x="201" y="192"/>
                    <a:pt x="226" y="200"/>
                    <a:pt x="234" y="200"/>
                  </a:cubicBezTo>
                  <a:cubicBezTo>
                    <a:pt x="243" y="200"/>
                    <a:pt x="243" y="192"/>
                    <a:pt x="251" y="192"/>
                  </a:cubicBezTo>
                  <a:cubicBezTo>
                    <a:pt x="251" y="175"/>
                    <a:pt x="251" y="150"/>
                    <a:pt x="251" y="150"/>
                  </a:cubicBezTo>
                  <a:cubicBezTo>
                    <a:pt x="276" y="125"/>
                    <a:pt x="276" y="125"/>
                    <a:pt x="276" y="125"/>
                  </a:cubicBezTo>
                  <a:cubicBezTo>
                    <a:pt x="351" y="117"/>
                    <a:pt x="351" y="117"/>
                    <a:pt x="351" y="117"/>
                  </a:cubicBezTo>
                  <a:cubicBezTo>
                    <a:pt x="376" y="142"/>
                    <a:pt x="376" y="142"/>
                    <a:pt x="376" y="142"/>
                  </a:cubicBezTo>
                  <a:cubicBezTo>
                    <a:pt x="376" y="142"/>
                    <a:pt x="376" y="167"/>
                    <a:pt x="376" y="175"/>
                  </a:cubicBezTo>
                  <a:cubicBezTo>
                    <a:pt x="385" y="175"/>
                    <a:pt x="393" y="183"/>
                    <a:pt x="402" y="183"/>
                  </a:cubicBezTo>
                  <a:cubicBezTo>
                    <a:pt x="410" y="175"/>
                    <a:pt x="427" y="167"/>
                    <a:pt x="427" y="167"/>
                  </a:cubicBezTo>
                  <a:cubicBezTo>
                    <a:pt x="460" y="167"/>
                    <a:pt x="460" y="167"/>
                    <a:pt x="460" y="167"/>
                  </a:cubicBezTo>
                  <a:cubicBezTo>
                    <a:pt x="510" y="217"/>
                    <a:pt x="510" y="217"/>
                    <a:pt x="510" y="217"/>
                  </a:cubicBezTo>
                  <a:cubicBezTo>
                    <a:pt x="510" y="250"/>
                    <a:pt x="510" y="250"/>
                    <a:pt x="510" y="250"/>
                  </a:cubicBezTo>
                  <a:cubicBezTo>
                    <a:pt x="510" y="250"/>
                    <a:pt x="494" y="267"/>
                    <a:pt x="477" y="284"/>
                  </a:cubicBezTo>
                  <a:cubicBezTo>
                    <a:pt x="485" y="284"/>
                    <a:pt x="485" y="292"/>
                    <a:pt x="485" y="301"/>
                  </a:cubicBezTo>
                  <a:cubicBezTo>
                    <a:pt x="494" y="309"/>
                    <a:pt x="519" y="326"/>
                    <a:pt x="519" y="326"/>
                  </a:cubicBezTo>
                  <a:cubicBezTo>
                    <a:pt x="527" y="359"/>
                    <a:pt x="527" y="359"/>
                    <a:pt x="527" y="359"/>
                  </a:cubicBezTo>
                  <a:cubicBezTo>
                    <a:pt x="494" y="418"/>
                    <a:pt x="494" y="418"/>
                    <a:pt x="494" y="418"/>
                  </a:cubicBezTo>
                  <a:cubicBezTo>
                    <a:pt x="460" y="426"/>
                    <a:pt x="460" y="426"/>
                    <a:pt x="460" y="426"/>
                  </a:cubicBezTo>
                  <a:cubicBezTo>
                    <a:pt x="460" y="426"/>
                    <a:pt x="443" y="418"/>
                    <a:pt x="427" y="409"/>
                  </a:cubicBezTo>
                  <a:cubicBezTo>
                    <a:pt x="427" y="418"/>
                    <a:pt x="418" y="418"/>
                    <a:pt x="410" y="426"/>
                  </a:cubicBezTo>
                  <a:cubicBezTo>
                    <a:pt x="410" y="434"/>
                    <a:pt x="418" y="459"/>
                    <a:pt x="418" y="459"/>
                  </a:cubicBezTo>
                  <a:cubicBezTo>
                    <a:pt x="393" y="484"/>
                    <a:pt x="393" y="484"/>
                    <a:pt x="393" y="484"/>
                  </a:cubicBezTo>
                  <a:cubicBezTo>
                    <a:pt x="318" y="493"/>
                    <a:pt x="318" y="493"/>
                    <a:pt x="318" y="493"/>
                  </a:cubicBezTo>
                  <a:lnTo>
                    <a:pt x="293" y="468"/>
                  </a:lnTo>
                  <a:close/>
                  <a:moveTo>
                    <a:pt x="594" y="660"/>
                  </a:moveTo>
                  <a:cubicBezTo>
                    <a:pt x="577" y="669"/>
                    <a:pt x="577" y="669"/>
                    <a:pt x="577" y="669"/>
                  </a:cubicBezTo>
                  <a:cubicBezTo>
                    <a:pt x="577" y="669"/>
                    <a:pt x="561" y="660"/>
                    <a:pt x="561" y="652"/>
                  </a:cubicBezTo>
                  <a:cubicBezTo>
                    <a:pt x="552" y="660"/>
                    <a:pt x="552" y="660"/>
                    <a:pt x="544" y="660"/>
                  </a:cubicBezTo>
                  <a:cubicBezTo>
                    <a:pt x="544" y="669"/>
                    <a:pt x="552" y="685"/>
                    <a:pt x="552" y="685"/>
                  </a:cubicBezTo>
                  <a:cubicBezTo>
                    <a:pt x="535" y="702"/>
                    <a:pt x="535" y="702"/>
                    <a:pt x="535" y="702"/>
                  </a:cubicBezTo>
                  <a:cubicBezTo>
                    <a:pt x="485" y="710"/>
                    <a:pt x="485" y="710"/>
                    <a:pt x="485" y="710"/>
                  </a:cubicBezTo>
                  <a:cubicBezTo>
                    <a:pt x="469" y="693"/>
                    <a:pt x="469" y="693"/>
                    <a:pt x="469" y="693"/>
                  </a:cubicBezTo>
                  <a:lnTo>
                    <a:pt x="469" y="677"/>
                  </a:lnTo>
                  <a:cubicBezTo>
                    <a:pt x="460" y="669"/>
                    <a:pt x="460" y="669"/>
                    <a:pt x="452" y="669"/>
                  </a:cubicBezTo>
                  <a:cubicBezTo>
                    <a:pt x="435" y="685"/>
                    <a:pt x="435" y="685"/>
                    <a:pt x="435" y="685"/>
                  </a:cubicBezTo>
                  <a:lnTo>
                    <a:pt x="410" y="685"/>
                  </a:lnTo>
                  <a:cubicBezTo>
                    <a:pt x="385" y="643"/>
                    <a:pt x="385" y="643"/>
                    <a:pt x="385" y="643"/>
                  </a:cubicBezTo>
                  <a:cubicBezTo>
                    <a:pt x="385" y="626"/>
                    <a:pt x="385" y="626"/>
                    <a:pt x="385" y="626"/>
                  </a:cubicBezTo>
                  <a:cubicBezTo>
                    <a:pt x="402" y="610"/>
                    <a:pt x="402" y="610"/>
                    <a:pt x="402" y="610"/>
                  </a:cubicBezTo>
                  <a:cubicBezTo>
                    <a:pt x="402" y="602"/>
                    <a:pt x="402" y="602"/>
                    <a:pt x="402" y="593"/>
                  </a:cubicBezTo>
                  <a:cubicBezTo>
                    <a:pt x="393" y="593"/>
                    <a:pt x="376" y="585"/>
                    <a:pt x="376" y="585"/>
                  </a:cubicBezTo>
                  <a:cubicBezTo>
                    <a:pt x="368" y="560"/>
                    <a:pt x="368" y="560"/>
                    <a:pt x="368" y="560"/>
                  </a:cubicBezTo>
                  <a:cubicBezTo>
                    <a:pt x="393" y="518"/>
                    <a:pt x="393" y="518"/>
                    <a:pt x="393" y="518"/>
                  </a:cubicBezTo>
                  <a:cubicBezTo>
                    <a:pt x="410" y="510"/>
                    <a:pt x="410" y="510"/>
                    <a:pt x="410" y="510"/>
                  </a:cubicBezTo>
                  <a:lnTo>
                    <a:pt x="427" y="518"/>
                  </a:lnTo>
                  <a:cubicBezTo>
                    <a:pt x="435" y="518"/>
                    <a:pt x="443" y="518"/>
                    <a:pt x="443" y="510"/>
                  </a:cubicBezTo>
                  <a:cubicBezTo>
                    <a:pt x="443" y="501"/>
                    <a:pt x="443" y="484"/>
                    <a:pt x="443" y="484"/>
                  </a:cubicBezTo>
                  <a:cubicBezTo>
                    <a:pt x="460" y="468"/>
                    <a:pt x="460" y="468"/>
                    <a:pt x="460" y="468"/>
                  </a:cubicBezTo>
                  <a:cubicBezTo>
                    <a:pt x="502" y="468"/>
                    <a:pt x="502" y="468"/>
                    <a:pt x="502" y="468"/>
                  </a:cubicBezTo>
                  <a:cubicBezTo>
                    <a:pt x="519" y="484"/>
                    <a:pt x="519" y="484"/>
                    <a:pt x="519" y="484"/>
                  </a:cubicBezTo>
                  <a:cubicBezTo>
                    <a:pt x="519" y="484"/>
                    <a:pt x="519" y="493"/>
                    <a:pt x="519" y="501"/>
                  </a:cubicBezTo>
                  <a:cubicBezTo>
                    <a:pt x="527" y="501"/>
                    <a:pt x="535" y="510"/>
                    <a:pt x="544" y="510"/>
                  </a:cubicBezTo>
                  <a:cubicBezTo>
                    <a:pt x="552" y="493"/>
                    <a:pt x="552" y="493"/>
                    <a:pt x="552" y="493"/>
                  </a:cubicBezTo>
                  <a:cubicBezTo>
                    <a:pt x="577" y="493"/>
                    <a:pt x="577" y="493"/>
                    <a:pt x="577" y="493"/>
                  </a:cubicBezTo>
                  <a:cubicBezTo>
                    <a:pt x="611" y="535"/>
                    <a:pt x="611" y="535"/>
                    <a:pt x="611" y="535"/>
                  </a:cubicBezTo>
                  <a:cubicBezTo>
                    <a:pt x="611" y="551"/>
                    <a:pt x="611" y="551"/>
                    <a:pt x="611" y="551"/>
                  </a:cubicBezTo>
                  <a:lnTo>
                    <a:pt x="594" y="568"/>
                  </a:lnTo>
                  <a:cubicBezTo>
                    <a:pt x="594" y="576"/>
                    <a:pt x="594" y="576"/>
                    <a:pt x="594" y="585"/>
                  </a:cubicBezTo>
                  <a:cubicBezTo>
                    <a:pt x="602" y="585"/>
                    <a:pt x="619" y="602"/>
                    <a:pt x="619" y="602"/>
                  </a:cubicBezTo>
                  <a:cubicBezTo>
                    <a:pt x="619" y="618"/>
                    <a:pt x="619" y="618"/>
                    <a:pt x="619" y="618"/>
                  </a:cubicBezTo>
                  <a:lnTo>
                    <a:pt x="594" y="660"/>
                  </a:lnTo>
                  <a:close/>
                  <a:moveTo>
                    <a:pt x="594" y="660"/>
                  </a:moveTo>
                  <a:lnTo>
                    <a:pt x="594" y="660"/>
                  </a:lnTo>
                  <a:close/>
                </a:path>
              </a:pathLst>
            </a:custGeom>
            <a:solidFill>
              <a:schemeClr val="accent4"/>
            </a:solidFill>
            <a:ln>
              <a:noFill/>
            </a:ln>
            <a:effectLst/>
          </p:spPr>
          <p:txBody>
            <a:bodyPr wrap="none" lIns="182843" tIns="91422" rIns="182843" bIns="91422" anchor="ctr"/>
            <a:lstStyle/>
            <a:p>
              <a:pPr>
                <a:defRPr/>
              </a:pPr>
              <a:endParaRPr lang="en-US" sz="2400" dirty="0">
                <a:ea typeface="宋体" panose="02010600030101010101" pitchFamily="2" charset="-122"/>
              </a:endParaRPr>
            </a:p>
          </p:txBody>
        </p:sp>
      </p:grpSp>
      <p:grpSp>
        <p:nvGrpSpPr>
          <p:cNvPr id="20" name="Group 34"/>
          <p:cNvGrpSpPr/>
          <p:nvPr/>
        </p:nvGrpSpPr>
        <p:grpSpPr>
          <a:xfrm>
            <a:off x="1126233" y="4944649"/>
            <a:ext cx="782853" cy="782854"/>
            <a:chOff x="1126233" y="4291508"/>
            <a:chExt cx="782853" cy="782854"/>
          </a:xfrm>
        </p:grpSpPr>
        <p:sp>
          <p:nvSpPr>
            <p:cNvPr id="22" name="Freeform 23"/>
            <p:cNvSpPr>
              <a:spLocks noEditPoints="1"/>
            </p:cNvSpPr>
            <p:nvPr/>
          </p:nvSpPr>
          <p:spPr bwMode="auto">
            <a:xfrm>
              <a:off x="1126233" y="4291508"/>
              <a:ext cx="782853" cy="782854"/>
            </a:xfrm>
            <a:custGeom>
              <a:avLst/>
              <a:gdLst>
                <a:gd name="T0" fmla="*/ 192 w 384"/>
                <a:gd name="T1" fmla="*/ 0 h 384"/>
                <a:gd name="T2" fmla="*/ 0 w 384"/>
                <a:gd name="T3" fmla="*/ 192 h 384"/>
                <a:gd name="T4" fmla="*/ 192 w 384"/>
                <a:gd name="T5" fmla="*/ 384 h 384"/>
                <a:gd name="T6" fmla="*/ 384 w 384"/>
                <a:gd name="T7" fmla="*/ 192 h 384"/>
                <a:gd name="T8" fmla="*/ 192 w 384"/>
                <a:gd name="T9" fmla="*/ 0 h 384"/>
                <a:gd name="T10" fmla="*/ 192 w 384"/>
                <a:gd name="T11" fmla="*/ 349 h 384"/>
                <a:gd name="T12" fmla="*/ 35 w 384"/>
                <a:gd name="T13" fmla="*/ 192 h 384"/>
                <a:gd name="T14" fmla="*/ 192 w 384"/>
                <a:gd name="T15" fmla="*/ 35 h 384"/>
                <a:gd name="T16" fmla="*/ 349 w 384"/>
                <a:gd name="T17" fmla="*/ 192 h 384"/>
                <a:gd name="T18" fmla="*/ 192 w 384"/>
                <a:gd name="T19" fmla="*/ 349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4" h="384">
                  <a:moveTo>
                    <a:pt x="192" y="0"/>
                  </a:moveTo>
                  <a:cubicBezTo>
                    <a:pt x="86" y="0"/>
                    <a:pt x="0" y="86"/>
                    <a:pt x="0" y="192"/>
                  </a:cubicBezTo>
                  <a:cubicBezTo>
                    <a:pt x="0" y="298"/>
                    <a:pt x="86" y="384"/>
                    <a:pt x="192" y="384"/>
                  </a:cubicBezTo>
                  <a:cubicBezTo>
                    <a:pt x="298" y="384"/>
                    <a:pt x="384" y="298"/>
                    <a:pt x="384" y="192"/>
                  </a:cubicBezTo>
                  <a:cubicBezTo>
                    <a:pt x="384" y="86"/>
                    <a:pt x="298" y="0"/>
                    <a:pt x="192" y="0"/>
                  </a:cubicBezTo>
                  <a:close/>
                  <a:moveTo>
                    <a:pt x="192" y="349"/>
                  </a:moveTo>
                  <a:cubicBezTo>
                    <a:pt x="105" y="349"/>
                    <a:pt x="35" y="278"/>
                    <a:pt x="35" y="192"/>
                  </a:cubicBezTo>
                  <a:cubicBezTo>
                    <a:pt x="35" y="105"/>
                    <a:pt x="105" y="35"/>
                    <a:pt x="192" y="35"/>
                  </a:cubicBezTo>
                  <a:cubicBezTo>
                    <a:pt x="278" y="35"/>
                    <a:pt x="349" y="105"/>
                    <a:pt x="349" y="192"/>
                  </a:cubicBezTo>
                  <a:cubicBezTo>
                    <a:pt x="349" y="278"/>
                    <a:pt x="278" y="349"/>
                    <a:pt x="192" y="349"/>
                  </a:cubicBezTo>
                  <a:close/>
                </a:path>
              </a:pathLst>
            </a:custGeom>
            <a:solidFill>
              <a:srgbClr val="E95283"/>
            </a:solidFill>
            <a:ln>
              <a:noFill/>
            </a:ln>
          </p:spPr>
          <p:txBody>
            <a:bodyPr vert="horz" wrap="square" lIns="121920" tIns="60960" rIns="121920" bIns="60960" numCol="1" anchor="t" anchorCtr="0" compatLnSpc="1"/>
            <a:lstStyle/>
            <a:p>
              <a:endParaRPr lang="en-US" sz="2400" dirty="0"/>
            </a:p>
          </p:txBody>
        </p:sp>
        <p:sp>
          <p:nvSpPr>
            <p:cNvPr id="23" name="Freeform 32"/>
            <p:cNvSpPr>
              <a:spLocks noChangeAspect="1" noChangeArrowheads="1"/>
            </p:cNvSpPr>
            <p:nvPr/>
          </p:nvSpPr>
          <p:spPr bwMode="auto">
            <a:xfrm>
              <a:off x="1351287" y="4528533"/>
              <a:ext cx="377798" cy="334106"/>
            </a:xfrm>
            <a:custGeom>
              <a:avLst/>
              <a:gdLst>
                <a:gd name="connsiteX0" fmla="*/ 358785 w 512434"/>
                <a:gd name="connsiteY0" fmla="*/ 409158 h 453171"/>
                <a:gd name="connsiteX1" fmla="*/ 345300 w 512434"/>
                <a:gd name="connsiteY1" fmla="*/ 425866 h 453171"/>
                <a:gd name="connsiteX2" fmla="*/ 358785 w 512434"/>
                <a:gd name="connsiteY2" fmla="*/ 439722 h 453171"/>
                <a:gd name="connsiteX3" fmla="*/ 372270 w 512434"/>
                <a:gd name="connsiteY3" fmla="*/ 425866 h 453171"/>
                <a:gd name="connsiteX4" fmla="*/ 358785 w 512434"/>
                <a:gd name="connsiteY4" fmla="*/ 409158 h 453171"/>
                <a:gd name="connsiteX5" fmla="*/ 151153 w 512434"/>
                <a:gd name="connsiteY5" fmla="*/ 300585 h 453171"/>
                <a:gd name="connsiteX6" fmla="*/ 195731 w 512434"/>
                <a:gd name="connsiteY6" fmla="*/ 300585 h 453171"/>
                <a:gd name="connsiteX7" fmla="*/ 195731 w 512434"/>
                <a:gd name="connsiteY7" fmla="*/ 345175 h 453171"/>
                <a:gd name="connsiteX8" fmla="*/ 151153 w 512434"/>
                <a:gd name="connsiteY8" fmla="*/ 345175 h 453171"/>
                <a:gd name="connsiteX9" fmla="*/ 71978 w 512434"/>
                <a:gd name="connsiteY9" fmla="*/ 300585 h 453171"/>
                <a:gd name="connsiteX10" fmla="*/ 120152 w 512434"/>
                <a:gd name="connsiteY10" fmla="*/ 300585 h 453171"/>
                <a:gd name="connsiteX11" fmla="*/ 120152 w 512434"/>
                <a:gd name="connsiteY11" fmla="*/ 345175 h 453171"/>
                <a:gd name="connsiteX12" fmla="*/ 71978 w 512434"/>
                <a:gd name="connsiteY12" fmla="*/ 345175 h 453171"/>
                <a:gd name="connsiteX13" fmla="*/ 481786 w 512434"/>
                <a:gd name="connsiteY13" fmla="*/ 286492 h 453171"/>
                <a:gd name="connsiteX14" fmla="*/ 468300 w 512434"/>
                <a:gd name="connsiteY14" fmla="*/ 299940 h 453171"/>
                <a:gd name="connsiteX15" fmla="*/ 481786 w 512434"/>
                <a:gd name="connsiteY15" fmla="*/ 313389 h 453171"/>
                <a:gd name="connsiteX16" fmla="*/ 498948 w 512434"/>
                <a:gd name="connsiteY16" fmla="*/ 299940 h 453171"/>
                <a:gd name="connsiteX17" fmla="*/ 481786 w 512434"/>
                <a:gd name="connsiteY17" fmla="*/ 286492 h 453171"/>
                <a:gd name="connsiteX18" fmla="*/ 235785 w 512434"/>
                <a:gd name="connsiteY18" fmla="*/ 286492 h 453171"/>
                <a:gd name="connsiteX19" fmla="*/ 222300 w 512434"/>
                <a:gd name="connsiteY19" fmla="*/ 299940 h 453171"/>
                <a:gd name="connsiteX20" fmla="*/ 235785 w 512434"/>
                <a:gd name="connsiteY20" fmla="*/ 313389 h 453171"/>
                <a:gd name="connsiteX21" fmla="*/ 249270 w 512434"/>
                <a:gd name="connsiteY21" fmla="*/ 299940 h 453171"/>
                <a:gd name="connsiteX22" fmla="*/ 235785 w 512434"/>
                <a:gd name="connsiteY22" fmla="*/ 286492 h 453171"/>
                <a:gd name="connsiteX23" fmla="*/ 151153 w 512434"/>
                <a:gd name="connsiteY23" fmla="*/ 228588 h 453171"/>
                <a:gd name="connsiteX24" fmla="*/ 195731 w 512434"/>
                <a:gd name="connsiteY24" fmla="*/ 228588 h 453171"/>
                <a:gd name="connsiteX25" fmla="*/ 195731 w 512434"/>
                <a:gd name="connsiteY25" fmla="*/ 273178 h 453171"/>
                <a:gd name="connsiteX26" fmla="*/ 151153 w 512434"/>
                <a:gd name="connsiteY26" fmla="*/ 273178 h 453171"/>
                <a:gd name="connsiteX27" fmla="*/ 71978 w 512434"/>
                <a:gd name="connsiteY27" fmla="*/ 228588 h 453171"/>
                <a:gd name="connsiteX28" fmla="*/ 120152 w 512434"/>
                <a:gd name="connsiteY28" fmla="*/ 228588 h 453171"/>
                <a:gd name="connsiteX29" fmla="*/ 120152 w 512434"/>
                <a:gd name="connsiteY29" fmla="*/ 273178 h 453171"/>
                <a:gd name="connsiteX30" fmla="*/ 71978 w 512434"/>
                <a:gd name="connsiteY30" fmla="*/ 273178 h 453171"/>
                <a:gd name="connsiteX31" fmla="*/ 427028 w 512434"/>
                <a:gd name="connsiteY31" fmla="*/ 221695 h 453171"/>
                <a:gd name="connsiteX32" fmla="*/ 372270 w 512434"/>
                <a:gd name="connsiteY32" fmla="*/ 275896 h 453171"/>
                <a:gd name="connsiteX33" fmla="*/ 358785 w 512434"/>
                <a:gd name="connsiteY33" fmla="*/ 272636 h 453171"/>
                <a:gd name="connsiteX34" fmla="*/ 341622 w 512434"/>
                <a:gd name="connsiteY34" fmla="*/ 279564 h 453171"/>
                <a:gd name="connsiteX35" fmla="*/ 283596 w 512434"/>
                <a:gd name="connsiteY35" fmla="*/ 238404 h 453171"/>
                <a:gd name="connsiteX36" fmla="*/ 266433 w 512434"/>
                <a:gd name="connsiteY36" fmla="*/ 238404 h 453171"/>
                <a:gd name="connsiteX37" fmla="*/ 270111 w 512434"/>
                <a:gd name="connsiteY37" fmla="*/ 255520 h 453171"/>
                <a:gd name="connsiteX38" fmla="*/ 331406 w 512434"/>
                <a:gd name="connsiteY38" fmla="*/ 303200 h 453171"/>
                <a:gd name="connsiteX39" fmla="*/ 358785 w 512434"/>
                <a:gd name="connsiteY39" fmla="*/ 327245 h 453171"/>
                <a:gd name="connsiteX40" fmla="*/ 386164 w 512434"/>
                <a:gd name="connsiteY40" fmla="*/ 299940 h 453171"/>
                <a:gd name="connsiteX41" fmla="*/ 386164 w 512434"/>
                <a:gd name="connsiteY41" fmla="*/ 296680 h 453171"/>
                <a:gd name="connsiteX42" fmla="*/ 444191 w 512434"/>
                <a:gd name="connsiteY42" fmla="*/ 238404 h 453171"/>
                <a:gd name="connsiteX43" fmla="*/ 444191 w 512434"/>
                <a:gd name="connsiteY43" fmla="*/ 221695 h 453171"/>
                <a:gd name="connsiteX44" fmla="*/ 427028 w 512434"/>
                <a:gd name="connsiteY44" fmla="*/ 221695 h 453171"/>
                <a:gd name="connsiteX45" fmla="*/ 358785 w 512434"/>
                <a:gd name="connsiteY45" fmla="*/ 163826 h 453171"/>
                <a:gd name="connsiteX46" fmla="*/ 345300 w 512434"/>
                <a:gd name="connsiteY46" fmla="*/ 177274 h 453171"/>
                <a:gd name="connsiteX47" fmla="*/ 358785 w 512434"/>
                <a:gd name="connsiteY47" fmla="*/ 190723 h 453171"/>
                <a:gd name="connsiteX48" fmla="*/ 372270 w 512434"/>
                <a:gd name="connsiteY48" fmla="*/ 177274 h 453171"/>
                <a:gd name="connsiteX49" fmla="*/ 358785 w 512434"/>
                <a:gd name="connsiteY49" fmla="*/ 163826 h 453171"/>
                <a:gd name="connsiteX50" fmla="*/ 151153 w 512434"/>
                <a:gd name="connsiteY50" fmla="*/ 156592 h 453171"/>
                <a:gd name="connsiteX51" fmla="*/ 195731 w 512434"/>
                <a:gd name="connsiteY51" fmla="*/ 156592 h 453171"/>
                <a:gd name="connsiteX52" fmla="*/ 195731 w 512434"/>
                <a:gd name="connsiteY52" fmla="*/ 201182 h 453171"/>
                <a:gd name="connsiteX53" fmla="*/ 151153 w 512434"/>
                <a:gd name="connsiteY53" fmla="*/ 201182 h 453171"/>
                <a:gd name="connsiteX54" fmla="*/ 37595 w 512434"/>
                <a:gd name="connsiteY54" fmla="*/ 102289 h 453171"/>
                <a:gd name="connsiteX55" fmla="*/ 37595 w 512434"/>
                <a:gd name="connsiteY55" fmla="*/ 374925 h 453171"/>
                <a:gd name="connsiteX56" fmla="*/ 228838 w 512434"/>
                <a:gd name="connsiteY56" fmla="*/ 374925 h 453171"/>
                <a:gd name="connsiteX57" fmla="*/ 208406 w 512434"/>
                <a:gd name="connsiteY57" fmla="*/ 299940 h 453171"/>
                <a:gd name="connsiteX58" fmla="*/ 246001 w 512434"/>
                <a:gd name="connsiteY58" fmla="*/ 201318 h 453171"/>
                <a:gd name="connsiteX59" fmla="*/ 225569 w 512434"/>
                <a:gd name="connsiteY59" fmla="*/ 201318 h 453171"/>
                <a:gd name="connsiteX60" fmla="*/ 225569 w 512434"/>
                <a:gd name="connsiteY60" fmla="*/ 156898 h 453171"/>
                <a:gd name="connsiteX61" fmla="*/ 270111 w 512434"/>
                <a:gd name="connsiteY61" fmla="*/ 156898 h 453171"/>
                <a:gd name="connsiteX62" fmla="*/ 270111 w 512434"/>
                <a:gd name="connsiteY62" fmla="*/ 177274 h 453171"/>
                <a:gd name="connsiteX63" fmla="*/ 358785 w 512434"/>
                <a:gd name="connsiteY63" fmla="*/ 149970 h 453171"/>
                <a:gd name="connsiteX64" fmla="*/ 382895 w 512434"/>
                <a:gd name="connsiteY64" fmla="*/ 149970 h 453171"/>
                <a:gd name="connsiteX65" fmla="*/ 382895 w 512434"/>
                <a:gd name="connsiteY65" fmla="*/ 102289 h 453171"/>
                <a:gd name="connsiteX66" fmla="*/ 37595 w 512434"/>
                <a:gd name="connsiteY66" fmla="*/ 102289 h 453171"/>
                <a:gd name="connsiteX67" fmla="*/ 136894 w 512434"/>
                <a:gd name="connsiteY67" fmla="*/ 30564 h 453171"/>
                <a:gd name="connsiteX68" fmla="*/ 136894 w 512434"/>
                <a:gd name="connsiteY68" fmla="*/ 68057 h 453171"/>
                <a:gd name="connsiteX69" fmla="*/ 283596 w 512434"/>
                <a:gd name="connsiteY69" fmla="*/ 68057 h 453171"/>
                <a:gd name="connsiteX70" fmla="*/ 283596 w 512434"/>
                <a:gd name="connsiteY70" fmla="*/ 30564 h 453171"/>
                <a:gd name="connsiteX71" fmla="*/ 136894 w 512434"/>
                <a:gd name="connsiteY71" fmla="*/ 30564 h 453171"/>
                <a:gd name="connsiteX72" fmla="*/ 30648 w 512434"/>
                <a:gd name="connsiteY72" fmla="*/ 0 h 453171"/>
                <a:gd name="connsiteX73" fmla="*/ 389433 w 512434"/>
                <a:gd name="connsiteY73" fmla="*/ 0 h 453171"/>
                <a:gd name="connsiteX74" fmla="*/ 420490 w 512434"/>
                <a:gd name="connsiteY74" fmla="*/ 30564 h 453171"/>
                <a:gd name="connsiteX75" fmla="*/ 420490 w 512434"/>
                <a:gd name="connsiteY75" fmla="*/ 163826 h 453171"/>
                <a:gd name="connsiteX76" fmla="*/ 512434 w 512434"/>
                <a:gd name="connsiteY76" fmla="*/ 299940 h 453171"/>
                <a:gd name="connsiteX77" fmla="*/ 358785 w 512434"/>
                <a:gd name="connsiteY77" fmla="*/ 453171 h 453171"/>
                <a:gd name="connsiteX78" fmla="*/ 263164 w 512434"/>
                <a:gd name="connsiteY78" fmla="*/ 419346 h 453171"/>
                <a:gd name="connsiteX79" fmla="*/ 30648 w 512434"/>
                <a:gd name="connsiteY79" fmla="*/ 419346 h 453171"/>
                <a:gd name="connsiteX80" fmla="*/ 0 w 512434"/>
                <a:gd name="connsiteY80" fmla="*/ 388374 h 453171"/>
                <a:gd name="connsiteX81" fmla="*/ 0 w 512434"/>
                <a:gd name="connsiteY81" fmla="*/ 30564 h 453171"/>
                <a:gd name="connsiteX82" fmla="*/ 30648 w 512434"/>
                <a:gd name="connsiteY82" fmla="*/ 0 h 4531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512434" h="453171">
                  <a:moveTo>
                    <a:pt x="358785" y="409158"/>
                  </a:moveTo>
                  <a:cubicBezTo>
                    <a:pt x="351838" y="409158"/>
                    <a:pt x="345300" y="415678"/>
                    <a:pt x="345300" y="425866"/>
                  </a:cubicBezTo>
                  <a:cubicBezTo>
                    <a:pt x="345300" y="432794"/>
                    <a:pt x="351838" y="439722"/>
                    <a:pt x="358785" y="439722"/>
                  </a:cubicBezTo>
                  <a:cubicBezTo>
                    <a:pt x="365732" y="439722"/>
                    <a:pt x="372270" y="432794"/>
                    <a:pt x="372270" y="425866"/>
                  </a:cubicBezTo>
                  <a:cubicBezTo>
                    <a:pt x="372270" y="415678"/>
                    <a:pt x="365732" y="409158"/>
                    <a:pt x="358785" y="409158"/>
                  </a:cubicBezTo>
                  <a:close/>
                  <a:moveTo>
                    <a:pt x="151153" y="300585"/>
                  </a:moveTo>
                  <a:lnTo>
                    <a:pt x="195731" y="300585"/>
                  </a:lnTo>
                  <a:lnTo>
                    <a:pt x="195731" y="345175"/>
                  </a:lnTo>
                  <a:lnTo>
                    <a:pt x="151153" y="345175"/>
                  </a:lnTo>
                  <a:close/>
                  <a:moveTo>
                    <a:pt x="71978" y="300585"/>
                  </a:moveTo>
                  <a:lnTo>
                    <a:pt x="120152" y="300585"/>
                  </a:lnTo>
                  <a:lnTo>
                    <a:pt x="120152" y="345175"/>
                  </a:lnTo>
                  <a:lnTo>
                    <a:pt x="71978" y="345175"/>
                  </a:lnTo>
                  <a:close/>
                  <a:moveTo>
                    <a:pt x="481786" y="286492"/>
                  </a:moveTo>
                  <a:cubicBezTo>
                    <a:pt x="474839" y="286492"/>
                    <a:pt x="468300" y="293012"/>
                    <a:pt x="468300" y="299940"/>
                  </a:cubicBezTo>
                  <a:cubicBezTo>
                    <a:pt x="468300" y="310128"/>
                    <a:pt x="474839" y="313389"/>
                    <a:pt x="481786" y="313389"/>
                  </a:cubicBezTo>
                  <a:cubicBezTo>
                    <a:pt x="492002" y="313389"/>
                    <a:pt x="498948" y="310128"/>
                    <a:pt x="498948" y="299940"/>
                  </a:cubicBezTo>
                  <a:cubicBezTo>
                    <a:pt x="498948" y="293012"/>
                    <a:pt x="492002" y="286492"/>
                    <a:pt x="481786" y="286492"/>
                  </a:cubicBezTo>
                  <a:close/>
                  <a:moveTo>
                    <a:pt x="235785" y="286492"/>
                  </a:moveTo>
                  <a:cubicBezTo>
                    <a:pt x="228838" y="286492"/>
                    <a:pt x="222300" y="293012"/>
                    <a:pt x="222300" y="299940"/>
                  </a:cubicBezTo>
                  <a:cubicBezTo>
                    <a:pt x="222300" y="310128"/>
                    <a:pt x="228838" y="313389"/>
                    <a:pt x="235785" y="313389"/>
                  </a:cubicBezTo>
                  <a:cubicBezTo>
                    <a:pt x="242732" y="313389"/>
                    <a:pt x="249270" y="310128"/>
                    <a:pt x="249270" y="299940"/>
                  </a:cubicBezTo>
                  <a:cubicBezTo>
                    <a:pt x="249270" y="293012"/>
                    <a:pt x="242732" y="286492"/>
                    <a:pt x="235785" y="286492"/>
                  </a:cubicBezTo>
                  <a:close/>
                  <a:moveTo>
                    <a:pt x="151153" y="228588"/>
                  </a:moveTo>
                  <a:lnTo>
                    <a:pt x="195731" y="228588"/>
                  </a:lnTo>
                  <a:lnTo>
                    <a:pt x="195731" y="273178"/>
                  </a:lnTo>
                  <a:lnTo>
                    <a:pt x="151153" y="273178"/>
                  </a:lnTo>
                  <a:close/>
                  <a:moveTo>
                    <a:pt x="71978" y="228588"/>
                  </a:moveTo>
                  <a:lnTo>
                    <a:pt x="120152" y="228588"/>
                  </a:lnTo>
                  <a:lnTo>
                    <a:pt x="120152" y="273178"/>
                  </a:lnTo>
                  <a:lnTo>
                    <a:pt x="71978" y="273178"/>
                  </a:lnTo>
                  <a:close/>
                  <a:moveTo>
                    <a:pt x="427028" y="221695"/>
                  </a:moveTo>
                  <a:cubicBezTo>
                    <a:pt x="427028" y="221695"/>
                    <a:pt x="427028" y="221695"/>
                    <a:pt x="372270" y="275896"/>
                  </a:cubicBezTo>
                  <a:cubicBezTo>
                    <a:pt x="369001" y="275896"/>
                    <a:pt x="365732" y="272636"/>
                    <a:pt x="358785" y="272636"/>
                  </a:cubicBezTo>
                  <a:cubicBezTo>
                    <a:pt x="351838" y="272636"/>
                    <a:pt x="345300" y="275896"/>
                    <a:pt x="341622" y="279564"/>
                  </a:cubicBezTo>
                  <a:cubicBezTo>
                    <a:pt x="341622" y="279564"/>
                    <a:pt x="341622" y="279564"/>
                    <a:pt x="283596" y="238404"/>
                  </a:cubicBezTo>
                  <a:cubicBezTo>
                    <a:pt x="280327" y="231883"/>
                    <a:pt x="270111" y="235143"/>
                    <a:pt x="266433" y="238404"/>
                  </a:cubicBezTo>
                  <a:cubicBezTo>
                    <a:pt x="263164" y="242071"/>
                    <a:pt x="266433" y="252260"/>
                    <a:pt x="270111" y="255520"/>
                  </a:cubicBezTo>
                  <a:cubicBezTo>
                    <a:pt x="270111" y="255520"/>
                    <a:pt x="270111" y="255520"/>
                    <a:pt x="331406" y="303200"/>
                  </a:cubicBezTo>
                  <a:cubicBezTo>
                    <a:pt x="331406" y="317056"/>
                    <a:pt x="345300" y="327245"/>
                    <a:pt x="358785" y="327245"/>
                  </a:cubicBezTo>
                  <a:cubicBezTo>
                    <a:pt x="375948" y="327245"/>
                    <a:pt x="386164" y="317056"/>
                    <a:pt x="386164" y="299940"/>
                  </a:cubicBezTo>
                  <a:lnTo>
                    <a:pt x="386164" y="296680"/>
                  </a:lnTo>
                  <a:cubicBezTo>
                    <a:pt x="386164" y="296680"/>
                    <a:pt x="386164" y="296680"/>
                    <a:pt x="444191" y="238404"/>
                  </a:cubicBezTo>
                  <a:cubicBezTo>
                    <a:pt x="447869" y="231883"/>
                    <a:pt x="451138" y="224955"/>
                    <a:pt x="444191" y="221695"/>
                  </a:cubicBezTo>
                  <a:cubicBezTo>
                    <a:pt x="440922" y="218027"/>
                    <a:pt x="433975" y="218027"/>
                    <a:pt x="427028" y="221695"/>
                  </a:cubicBezTo>
                  <a:close/>
                  <a:moveTo>
                    <a:pt x="358785" y="163826"/>
                  </a:moveTo>
                  <a:cubicBezTo>
                    <a:pt x="351838" y="163826"/>
                    <a:pt x="345300" y="170346"/>
                    <a:pt x="345300" y="177274"/>
                  </a:cubicBezTo>
                  <a:cubicBezTo>
                    <a:pt x="345300" y="184202"/>
                    <a:pt x="351838" y="190723"/>
                    <a:pt x="358785" y="190723"/>
                  </a:cubicBezTo>
                  <a:cubicBezTo>
                    <a:pt x="365732" y="190723"/>
                    <a:pt x="372270" y="184202"/>
                    <a:pt x="372270" y="177274"/>
                  </a:cubicBezTo>
                  <a:cubicBezTo>
                    <a:pt x="372270" y="170346"/>
                    <a:pt x="365732" y="163826"/>
                    <a:pt x="358785" y="163826"/>
                  </a:cubicBezTo>
                  <a:close/>
                  <a:moveTo>
                    <a:pt x="151153" y="156592"/>
                  </a:moveTo>
                  <a:lnTo>
                    <a:pt x="195731" y="156592"/>
                  </a:lnTo>
                  <a:lnTo>
                    <a:pt x="195731" y="201182"/>
                  </a:lnTo>
                  <a:lnTo>
                    <a:pt x="151153" y="201182"/>
                  </a:lnTo>
                  <a:close/>
                  <a:moveTo>
                    <a:pt x="37595" y="102289"/>
                  </a:moveTo>
                  <a:lnTo>
                    <a:pt x="37595" y="374925"/>
                  </a:lnTo>
                  <a:cubicBezTo>
                    <a:pt x="37595" y="374925"/>
                    <a:pt x="37595" y="374925"/>
                    <a:pt x="228838" y="374925"/>
                  </a:cubicBezTo>
                  <a:cubicBezTo>
                    <a:pt x="215353" y="354549"/>
                    <a:pt x="208406" y="327245"/>
                    <a:pt x="208406" y="299940"/>
                  </a:cubicBezTo>
                  <a:cubicBezTo>
                    <a:pt x="208406" y="262448"/>
                    <a:pt x="222300" y="228215"/>
                    <a:pt x="246001" y="201318"/>
                  </a:cubicBezTo>
                  <a:cubicBezTo>
                    <a:pt x="246001" y="201318"/>
                    <a:pt x="246001" y="201318"/>
                    <a:pt x="225569" y="201318"/>
                  </a:cubicBezTo>
                  <a:cubicBezTo>
                    <a:pt x="225569" y="201318"/>
                    <a:pt x="225569" y="201318"/>
                    <a:pt x="225569" y="156898"/>
                  </a:cubicBezTo>
                  <a:cubicBezTo>
                    <a:pt x="225569" y="156898"/>
                    <a:pt x="225569" y="156898"/>
                    <a:pt x="270111" y="156898"/>
                  </a:cubicBezTo>
                  <a:cubicBezTo>
                    <a:pt x="270111" y="156898"/>
                    <a:pt x="270111" y="156898"/>
                    <a:pt x="270111" y="177274"/>
                  </a:cubicBezTo>
                  <a:cubicBezTo>
                    <a:pt x="293812" y="160158"/>
                    <a:pt x="324868" y="149970"/>
                    <a:pt x="358785" y="149970"/>
                  </a:cubicBezTo>
                  <a:cubicBezTo>
                    <a:pt x="365732" y="149970"/>
                    <a:pt x="375948" y="149970"/>
                    <a:pt x="382895" y="149970"/>
                  </a:cubicBezTo>
                  <a:cubicBezTo>
                    <a:pt x="382895" y="149970"/>
                    <a:pt x="382895" y="149970"/>
                    <a:pt x="382895" y="102289"/>
                  </a:cubicBezTo>
                  <a:cubicBezTo>
                    <a:pt x="382895" y="102289"/>
                    <a:pt x="382895" y="102289"/>
                    <a:pt x="37595" y="102289"/>
                  </a:cubicBezTo>
                  <a:close/>
                  <a:moveTo>
                    <a:pt x="136894" y="30564"/>
                  </a:moveTo>
                  <a:lnTo>
                    <a:pt x="136894" y="68057"/>
                  </a:lnTo>
                  <a:cubicBezTo>
                    <a:pt x="136894" y="68057"/>
                    <a:pt x="136894" y="68057"/>
                    <a:pt x="283596" y="68057"/>
                  </a:cubicBezTo>
                  <a:cubicBezTo>
                    <a:pt x="283596" y="68057"/>
                    <a:pt x="283596" y="68057"/>
                    <a:pt x="283596" y="30564"/>
                  </a:cubicBezTo>
                  <a:cubicBezTo>
                    <a:pt x="283596" y="30564"/>
                    <a:pt x="283596" y="30564"/>
                    <a:pt x="136894" y="30564"/>
                  </a:cubicBezTo>
                  <a:close/>
                  <a:moveTo>
                    <a:pt x="30648" y="0"/>
                  </a:moveTo>
                  <a:cubicBezTo>
                    <a:pt x="30648" y="0"/>
                    <a:pt x="30648" y="0"/>
                    <a:pt x="389433" y="0"/>
                  </a:cubicBezTo>
                  <a:cubicBezTo>
                    <a:pt x="406596" y="0"/>
                    <a:pt x="420490" y="13856"/>
                    <a:pt x="420490" y="30564"/>
                  </a:cubicBezTo>
                  <a:cubicBezTo>
                    <a:pt x="420490" y="30564"/>
                    <a:pt x="420490" y="30564"/>
                    <a:pt x="420490" y="163826"/>
                  </a:cubicBezTo>
                  <a:cubicBezTo>
                    <a:pt x="474839" y="187463"/>
                    <a:pt x="512434" y="238404"/>
                    <a:pt x="512434" y="299940"/>
                  </a:cubicBezTo>
                  <a:cubicBezTo>
                    <a:pt x="512434" y="385113"/>
                    <a:pt x="444191" y="453171"/>
                    <a:pt x="358785" y="453171"/>
                  </a:cubicBezTo>
                  <a:cubicBezTo>
                    <a:pt x="324868" y="453171"/>
                    <a:pt x="290543" y="439722"/>
                    <a:pt x="263164" y="419346"/>
                  </a:cubicBezTo>
                  <a:cubicBezTo>
                    <a:pt x="263164" y="419346"/>
                    <a:pt x="263164" y="419346"/>
                    <a:pt x="30648" y="419346"/>
                  </a:cubicBezTo>
                  <a:cubicBezTo>
                    <a:pt x="13894" y="419346"/>
                    <a:pt x="0" y="405490"/>
                    <a:pt x="0" y="388374"/>
                  </a:cubicBezTo>
                  <a:cubicBezTo>
                    <a:pt x="0" y="388374"/>
                    <a:pt x="0" y="388374"/>
                    <a:pt x="0" y="30564"/>
                  </a:cubicBezTo>
                  <a:cubicBezTo>
                    <a:pt x="0" y="13856"/>
                    <a:pt x="13894" y="0"/>
                    <a:pt x="30648" y="0"/>
                  </a:cubicBezTo>
                  <a:close/>
                </a:path>
              </a:pathLst>
            </a:custGeom>
            <a:solidFill>
              <a:srgbClr val="E95283"/>
            </a:solidFill>
            <a:ln>
              <a:noFill/>
            </a:ln>
            <a:effectLst/>
          </p:spPr>
          <p:txBody>
            <a:bodyPr wrap="square" anchor="ctr">
              <a:noAutofit/>
            </a:bodyPr>
            <a:lstStyle/>
            <a:p>
              <a:pPr>
                <a:defRPr/>
              </a:pPr>
              <a:endParaRPr lang="en-US" sz="2400" dirty="0">
                <a:ea typeface="宋体" panose="02010600030101010101" pitchFamily="2" charset="-122"/>
              </a:endParaRPr>
            </a:p>
          </p:txBody>
        </p:sp>
      </p:grpSp>
      <p:sp>
        <p:nvSpPr>
          <p:cNvPr id="24" name="矩形 47"/>
          <p:cNvSpPr>
            <a:spLocks noChangeArrowheads="1"/>
          </p:cNvSpPr>
          <p:nvPr/>
        </p:nvSpPr>
        <p:spPr bwMode="auto">
          <a:xfrm>
            <a:off x="1123660" y="2878451"/>
            <a:ext cx="3311506" cy="609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07" tIns="45704" rIns="91407" bIns="45704">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a:solidFill>
                  <a:schemeClr val="bg1">
                    <a:lumMod val="65000"/>
                  </a:schemeClr>
                </a:solidFill>
                <a:sym typeface="微软雅黑" panose="020B0503020204020204" pitchFamily="34" charset="-122"/>
              </a:rPr>
              <a:t>在此录入上述图表的综合描述说明，在此录入上述图表的综合描述说明。</a:t>
            </a:r>
          </a:p>
        </p:txBody>
      </p:sp>
      <p:sp>
        <p:nvSpPr>
          <p:cNvPr id="25" name="矩形 47"/>
          <p:cNvSpPr>
            <a:spLocks noChangeArrowheads="1"/>
          </p:cNvSpPr>
          <p:nvPr/>
        </p:nvSpPr>
        <p:spPr bwMode="auto">
          <a:xfrm>
            <a:off x="1086181" y="3501120"/>
            <a:ext cx="3311506" cy="609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07" tIns="45704" rIns="91407" bIns="45704">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a:solidFill>
                  <a:schemeClr val="bg1">
                    <a:lumMod val="65000"/>
                  </a:schemeClr>
                </a:solidFill>
                <a:sym typeface="微软雅黑" panose="020B0503020204020204" pitchFamily="34" charset="-122"/>
              </a:rPr>
              <a:t>在此录入上述图表的综合描述说明，在此录入上述图表的综合描述说明。</a:t>
            </a:r>
          </a:p>
        </p:txBody>
      </p:sp>
    </p:spTree>
  </p:cSld>
  <p:clrMapOvr>
    <a:masterClrMapping/>
  </p:clrMapOvr>
  <mc:AlternateContent xmlns:mc="http://schemas.openxmlformats.org/markup-compatibility/2006" xmlns:p14="http://schemas.microsoft.com/office/powerpoint/2010/main">
    <mc:Choice Requires="p14">
      <p:transition spd="slow" p14:dur="3400" advClick="0" advTm="0">
        <p14:revea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left)">
                                      <p:cBhvr>
                                        <p:cTn id="7" dur="500"/>
                                        <p:tgtEl>
                                          <p:spTgt spid="2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wipe(left)">
                                      <p:cBhvr>
                                        <p:cTn id="11" dur="500"/>
                                        <p:tgtEl>
                                          <p:spTgt spid="17"/>
                                        </p:tgtEl>
                                      </p:cBhvr>
                                    </p:animEffect>
                                  </p:childTnLst>
                                </p:cTn>
                              </p:par>
                            </p:childTnLst>
                          </p:cTn>
                        </p:par>
                        <p:par>
                          <p:cTn id="12" fill="hold">
                            <p:stCondLst>
                              <p:cond delay="1000"/>
                            </p:stCondLst>
                            <p:childTnLst>
                              <p:par>
                                <p:cTn id="13" presetID="2" presetClass="entr" presetSubtype="6"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1+#ppt_w/2"/>
                                          </p:val>
                                        </p:tav>
                                        <p:tav tm="100000">
                                          <p:val>
                                            <p:strVal val="#ppt_x"/>
                                          </p:val>
                                        </p:tav>
                                      </p:tavLst>
                                    </p:anim>
                                    <p:anim calcmode="lin" valueType="num">
                                      <p:cBhvr additive="base">
                                        <p:cTn id="16" dur="500" fill="hold"/>
                                        <p:tgtEl>
                                          <p:spTgt spid="6"/>
                                        </p:tgtEl>
                                        <p:attrNameLst>
                                          <p:attrName>ppt_y</p:attrName>
                                        </p:attrNameLst>
                                      </p:cBhvr>
                                      <p:tavLst>
                                        <p:tav tm="0">
                                          <p:val>
                                            <p:strVal val="1+#ppt_h/2"/>
                                          </p:val>
                                        </p:tav>
                                        <p:tav tm="100000">
                                          <p:val>
                                            <p:strVal val="#ppt_y"/>
                                          </p:val>
                                        </p:tav>
                                      </p:tavLst>
                                    </p:anim>
                                  </p:childTnLst>
                                </p:cTn>
                              </p:par>
                            </p:childTnLst>
                          </p:cTn>
                        </p:par>
                        <p:par>
                          <p:cTn id="17" fill="hold">
                            <p:stCondLst>
                              <p:cond delay="1500"/>
                            </p:stCondLst>
                            <p:childTnLst>
                              <p:par>
                                <p:cTn id="18" presetID="42" presetClass="entr" presetSubtype="0" fill="hold" nodeType="afterEffect">
                                  <p:stCondLst>
                                    <p:cond delay="0"/>
                                  </p:stCondLst>
                                  <p:childTnLst>
                                    <p:set>
                                      <p:cBhvr>
                                        <p:cTn id="19" dur="1" fill="hold">
                                          <p:stCondLst>
                                            <p:cond delay="0"/>
                                          </p:stCondLst>
                                        </p:cTn>
                                        <p:tgtEl>
                                          <p:spTgt spid="7">
                                            <p:txEl>
                                              <p:pRg st="0" end="0"/>
                                            </p:txEl>
                                          </p:spTgt>
                                        </p:tgtEl>
                                        <p:attrNameLst>
                                          <p:attrName>style.visibility</p:attrName>
                                        </p:attrNameLst>
                                      </p:cBhvr>
                                      <p:to>
                                        <p:strVal val="visible"/>
                                      </p:to>
                                    </p:set>
                                    <p:animEffect transition="in" filter="fade">
                                      <p:cBhvr>
                                        <p:cTn id="20" dur="1000"/>
                                        <p:tgtEl>
                                          <p:spTgt spid="7">
                                            <p:txEl>
                                              <p:pRg st="0" end="0"/>
                                            </p:txEl>
                                          </p:spTgt>
                                        </p:tgtEl>
                                      </p:cBhvr>
                                    </p:animEffect>
                                    <p:anim calcmode="lin" valueType="num">
                                      <p:cBhvr>
                                        <p:cTn id="21"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22" dur="100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par>
                          <p:cTn id="23" fill="hold">
                            <p:stCondLst>
                              <p:cond delay="2500"/>
                            </p:stCondLst>
                            <p:childTnLst>
                              <p:par>
                                <p:cTn id="24" presetID="53" presetClass="entr" presetSubtype="16" fill="hold" nodeType="afterEffect">
                                  <p:stCondLst>
                                    <p:cond delay="0"/>
                                  </p:stCondLst>
                                  <p:childTnLst>
                                    <p:set>
                                      <p:cBhvr>
                                        <p:cTn id="25" dur="1" fill="hold">
                                          <p:stCondLst>
                                            <p:cond delay="0"/>
                                          </p:stCondLst>
                                        </p:cTn>
                                        <p:tgtEl>
                                          <p:spTgt spid="20"/>
                                        </p:tgtEl>
                                        <p:attrNameLst>
                                          <p:attrName>style.visibility</p:attrName>
                                        </p:attrNameLst>
                                      </p:cBhvr>
                                      <p:to>
                                        <p:strVal val="visible"/>
                                      </p:to>
                                    </p:set>
                                    <p:anim calcmode="lin" valueType="num">
                                      <p:cBhvr>
                                        <p:cTn id="26" dur="500" fill="hold"/>
                                        <p:tgtEl>
                                          <p:spTgt spid="20"/>
                                        </p:tgtEl>
                                        <p:attrNameLst>
                                          <p:attrName>ppt_w</p:attrName>
                                        </p:attrNameLst>
                                      </p:cBhvr>
                                      <p:tavLst>
                                        <p:tav tm="0">
                                          <p:val>
                                            <p:fltVal val="0"/>
                                          </p:val>
                                        </p:tav>
                                        <p:tav tm="100000">
                                          <p:val>
                                            <p:strVal val="#ppt_w"/>
                                          </p:val>
                                        </p:tav>
                                      </p:tavLst>
                                    </p:anim>
                                    <p:anim calcmode="lin" valueType="num">
                                      <p:cBhvr>
                                        <p:cTn id="27" dur="500" fill="hold"/>
                                        <p:tgtEl>
                                          <p:spTgt spid="20"/>
                                        </p:tgtEl>
                                        <p:attrNameLst>
                                          <p:attrName>ppt_h</p:attrName>
                                        </p:attrNameLst>
                                      </p:cBhvr>
                                      <p:tavLst>
                                        <p:tav tm="0">
                                          <p:val>
                                            <p:fltVal val="0"/>
                                          </p:val>
                                        </p:tav>
                                        <p:tav tm="100000">
                                          <p:val>
                                            <p:strVal val="#ppt_h"/>
                                          </p:val>
                                        </p:tav>
                                      </p:tavLst>
                                    </p:anim>
                                    <p:animEffect transition="in" filter="fade">
                                      <p:cBhvr>
                                        <p:cTn id="28" dur="500"/>
                                        <p:tgtEl>
                                          <p:spTgt spid="20"/>
                                        </p:tgtEl>
                                      </p:cBhvr>
                                    </p:animEffect>
                                  </p:childTnLst>
                                </p:cTn>
                              </p:par>
                            </p:childTnLst>
                          </p:cTn>
                        </p:par>
                        <p:par>
                          <p:cTn id="29" fill="hold">
                            <p:stCondLst>
                              <p:cond delay="3000"/>
                            </p:stCondLst>
                            <p:childTnLst>
                              <p:par>
                                <p:cTn id="30" presetID="53" presetClass="entr" presetSubtype="16" fill="hold" nodeType="afterEffect">
                                  <p:stCondLst>
                                    <p:cond delay="0"/>
                                  </p:stCondLst>
                                  <p:childTnLst>
                                    <p:set>
                                      <p:cBhvr>
                                        <p:cTn id="31" dur="1" fill="hold">
                                          <p:stCondLst>
                                            <p:cond delay="0"/>
                                          </p:stCondLst>
                                        </p:cTn>
                                        <p:tgtEl>
                                          <p:spTgt spid="11"/>
                                        </p:tgtEl>
                                        <p:attrNameLst>
                                          <p:attrName>style.visibility</p:attrName>
                                        </p:attrNameLst>
                                      </p:cBhvr>
                                      <p:to>
                                        <p:strVal val="visible"/>
                                      </p:to>
                                    </p:set>
                                    <p:anim calcmode="lin" valueType="num">
                                      <p:cBhvr>
                                        <p:cTn id="32" dur="500" fill="hold"/>
                                        <p:tgtEl>
                                          <p:spTgt spid="11"/>
                                        </p:tgtEl>
                                        <p:attrNameLst>
                                          <p:attrName>ppt_w</p:attrName>
                                        </p:attrNameLst>
                                      </p:cBhvr>
                                      <p:tavLst>
                                        <p:tav tm="0">
                                          <p:val>
                                            <p:fltVal val="0"/>
                                          </p:val>
                                        </p:tav>
                                        <p:tav tm="100000">
                                          <p:val>
                                            <p:strVal val="#ppt_w"/>
                                          </p:val>
                                        </p:tav>
                                      </p:tavLst>
                                    </p:anim>
                                    <p:anim calcmode="lin" valueType="num">
                                      <p:cBhvr>
                                        <p:cTn id="33" dur="500" fill="hold"/>
                                        <p:tgtEl>
                                          <p:spTgt spid="11"/>
                                        </p:tgtEl>
                                        <p:attrNameLst>
                                          <p:attrName>ppt_h</p:attrName>
                                        </p:attrNameLst>
                                      </p:cBhvr>
                                      <p:tavLst>
                                        <p:tav tm="0">
                                          <p:val>
                                            <p:fltVal val="0"/>
                                          </p:val>
                                        </p:tav>
                                        <p:tav tm="100000">
                                          <p:val>
                                            <p:strVal val="#ppt_h"/>
                                          </p:val>
                                        </p:tav>
                                      </p:tavLst>
                                    </p:anim>
                                    <p:animEffect transition="in" filter="fade">
                                      <p:cBhvr>
                                        <p:cTn id="34" dur="500"/>
                                        <p:tgtEl>
                                          <p:spTgt spid="11"/>
                                        </p:tgtEl>
                                      </p:cBhvr>
                                    </p:animEffect>
                                  </p:childTnLst>
                                </p:cTn>
                              </p:par>
                            </p:childTnLst>
                          </p:cTn>
                        </p:par>
                        <p:par>
                          <p:cTn id="35" fill="hold">
                            <p:stCondLst>
                              <p:cond delay="3500"/>
                            </p:stCondLst>
                            <p:childTnLst>
                              <p:par>
                                <p:cTn id="36" presetID="53" presetClass="entr" presetSubtype="16" fill="hold" nodeType="afterEffect">
                                  <p:stCondLst>
                                    <p:cond delay="0"/>
                                  </p:stCondLst>
                                  <p:childTnLst>
                                    <p:set>
                                      <p:cBhvr>
                                        <p:cTn id="37" dur="1" fill="hold">
                                          <p:stCondLst>
                                            <p:cond delay="0"/>
                                          </p:stCondLst>
                                        </p:cTn>
                                        <p:tgtEl>
                                          <p:spTgt spid="8"/>
                                        </p:tgtEl>
                                        <p:attrNameLst>
                                          <p:attrName>style.visibility</p:attrName>
                                        </p:attrNameLst>
                                      </p:cBhvr>
                                      <p:to>
                                        <p:strVal val="visible"/>
                                      </p:to>
                                    </p:set>
                                    <p:anim calcmode="lin" valueType="num">
                                      <p:cBhvr>
                                        <p:cTn id="38" dur="500" fill="hold"/>
                                        <p:tgtEl>
                                          <p:spTgt spid="8"/>
                                        </p:tgtEl>
                                        <p:attrNameLst>
                                          <p:attrName>ppt_w</p:attrName>
                                        </p:attrNameLst>
                                      </p:cBhvr>
                                      <p:tavLst>
                                        <p:tav tm="0">
                                          <p:val>
                                            <p:fltVal val="0"/>
                                          </p:val>
                                        </p:tav>
                                        <p:tav tm="100000">
                                          <p:val>
                                            <p:strVal val="#ppt_w"/>
                                          </p:val>
                                        </p:tav>
                                      </p:tavLst>
                                    </p:anim>
                                    <p:anim calcmode="lin" valueType="num">
                                      <p:cBhvr>
                                        <p:cTn id="39" dur="500" fill="hold"/>
                                        <p:tgtEl>
                                          <p:spTgt spid="8"/>
                                        </p:tgtEl>
                                        <p:attrNameLst>
                                          <p:attrName>ppt_h</p:attrName>
                                        </p:attrNameLst>
                                      </p:cBhvr>
                                      <p:tavLst>
                                        <p:tav tm="0">
                                          <p:val>
                                            <p:fltVal val="0"/>
                                          </p:val>
                                        </p:tav>
                                        <p:tav tm="100000">
                                          <p:val>
                                            <p:strVal val="#ppt_h"/>
                                          </p:val>
                                        </p:tav>
                                      </p:tavLst>
                                    </p:anim>
                                    <p:animEffect transition="in" filter="fade">
                                      <p:cBhvr>
                                        <p:cTn id="40" dur="500"/>
                                        <p:tgtEl>
                                          <p:spTgt spid="8"/>
                                        </p:tgtEl>
                                      </p:cBhvr>
                                    </p:animEffect>
                                  </p:childTnLst>
                                </p:cTn>
                              </p:par>
                            </p:childTnLst>
                          </p:cTn>
                        </p:par>
                        <p:par>
                          <p:cTn id="41" fill="hold">
                            <p:stCondLst>
                              <p:cond delay="4000"/>
                            </p:stCondLst>
                            <p:childTnLst>
                              <p:par>
                                <p:cTn id="42" presetID="53" presetClass="entr" presetSubtype="16" fill="hold" nodeType="afterEffect">
                                  <p:stCondLst>
                                    <p:cond delay="0"/>
                                  </p:stCondLst>
                                  <p:childTnLst>
                                    <p:set>
                                      <p:cBhvr>
                                        <p:cTn id="43" dur="1" fill="hold">
                                          <p:stCondLst>
                                            <p:cond delay="0"/>
                                          </p:stCondLst>
                                        </p:cTn>
                                        <p:tgtEl>
                                          <p:spTgt spid="14"/>
                                        </p:tgtEl>
                                        <p:attrNameLst>
                                          <p:attrName>style.visibility</p:attrName>
                                        </p:attrNameLst>
                                      </p:cBhvr>
                                      <p:to>
                                        <p:strVal val="visible"/>
                                      </p:to>
                                    </p:set>
                                    <p:anim calcmode="lin" valueType="num">
                                      <p:cBhvr>
                                        <p:cTn id="44" dur="500" fill="hold"/>
                                        <p:tgtEl>
                                          <p:spTgt spid="14"/>
                                        </p:tgtEl>
                                        <p:attrNameLst>
                                          <p:attrName>ppt_w</p:attrName>
                                        </p:attrNameLst>
                                      </p:cBhvr>
                                      <p:tavLst>
                                        <p:tav tm="0">
                                          <p:val>
                                            <p:fltVal val="0"/>
                                          </p:val>
                                        </p:tav>
                                        <p:tav tm="100000">
                                          <p:val>
                                            <p:strVal val="#ppt_w"/>
                                          </p:val>
                                        </p:tav>
                                      </p:tavLst>
                                    </p:anim>
                                    <p:anim calcmode="lin" valueType="num">
                                      <p:cBhvr>
                                        <p:cTn id="45" dur="500" fill="hold"/>
                                        <p:tgtEl>
                                          <p:spTgt spid="14"/>
                                        </p:tgtEl>
                                        <p:attrNameLst>
                                          <p:attrName>ppt_h</p:attrName>
                                        </p:attrNameLst>
                                      </p:cBhvr>
                                      <p:tavLst>
                                        <p:tav tm="0">
                                          <p:val>
                                            <p:fltVal val="0"/>
                                          </p:val>
                                        </p:tav>
                                        <p:tav tm="100000">
                                          <p:val>
                                            <p:strVal val="#ppt_h"/>
                                          </p:val>
                                        </p:tav>
                                      </p:tavLst>
                                    </p:anim>
                                    <p:animEffect transition="in" filter="fade">
                                      <p:cBhvr>
                                        <p:cTn id="46" dur="500"/>
                                        <p:tgtEl>
                                          <p:spTgt spid="14"/>
                                        </p:tgtEl>
                                      </p:cBhvr>
                                    </p:animEffect>
                                  </p:childTnLst>
                                </p:cTn>
                              </p:par>
                              <p:par>
                                <p:cTn id="47" presetID="22" presetClass="entr" presetSubtype="8" fill="hold" grpId="0" nodeType="withEffect">
                                  <p:stCondLst>
                                    <p:cond delay="0"/>
                                  </p:stCondLst>
                                  <p:childTnLst>
                                    <p:set>
                                      <p:cBhvr>
                                        <p:cTn id="48" dur="1" fill="hold">
                                          <p:stCondLst>
                                            <p:cond delay="0"/>
                                          </p:stCondLst>
                                        </p:cTn>
                                        <p:tgtEl>
                                          <p:spTgt spid="24"/>
                                        </p:tgtEl>
                                        <p:attrNameLst>
                                          <p:attrName>style.visibility</p:attrName>
                                        </p:attrNameLst>
                                      </p:cBhvr>
                                      <p:to>
                                        <p:strVal val="visible"/>
                                      </p:to>
                                    </p:set>
                                    <p:animEffect transition="in" filter="wipe(left)">
                                      <p:cBhvr>
                                        <p:cTn id="49" dur="500"/>
                                        <p:tgtEl>
                                          <p:spTgt spid="24"/>
                                        </p:tgtEl>
                                      </p:cBhvr>
                                    </p:animEffect>
                                  </p:childTnLst>
                                </p:cTn>
                              </p:par>
                              <p:par>
                                <p:cTn id="50" presetID="22" presetClass="entr" presetSubtype="8" fill="hold" grpId="0" nodeType="withEffect">
                                  <p:stCondLst>
                                    <p:cond delay="0"/>
                                  </p:stCondLst>
                                  <p:childTnLst>
                                    <p:set>
                                      <p:cBhvr>
                                        <p:cTn id="51" dur="1" fill="hold">
                                          <p:stCondLst>
                                            <p:cond delay="0"/>
                                          </p:stCondLst>
                                        </p:cTn>
                                        <p:tgtEl>
                                          <p:spTgt spid="25"/>
                                        </p:tgtEl>
                                        <p:attrNameLst>
                                          <p:attrName>style.visibility</p:attrName>
                                        </p:attrNameLst>
                                      </p:cBhvr>
                                      <p:to>
                                        <p:strVal val="visible"/>
                                      </p:to>
                                    </p:set>
                                    <p:animEffect transition="in" filter="wipe(left)">
                                      <p:cBhvr>
                                        <p:cTn id="52"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组合 16"/>
          <p:cNvGrpSpPr/>
          <p:nvPr/>
        </p:nvGrpSpPr>
        <p:grpSpPr>
          <a:xfrm>
            <a:off x="530067" y="491923"/>
            <a:ext cx="4289804" cy="635239"/>
            <a:chOff x="-3848339" y="207986"/>
            <a:chExt cx="4256463" cy="630301"/>
          </a:xfrm>
        </p:grpSpPr>
        <p:sp>
          <p:nvSpPr>
            <p:cNvPr id="18" name="Text Box 7"/>
            <p:cNvSpPr txBox="1">
              <a:spLocks noChangeArrowheads="1"/>
            </p:cNvSpPr>
            <p:nvPr/>
          </p:nvSpPr>
          <p:spPr bwMode="auto">
            <a:xfrm>
              <a:off x="-1826418" y="343215"/>
              <a:ext cx="2234542" cy="473706"/>
            </a:xfrm>
            <a:prstGeom prst="rect">
              <a:avLst/>
            </a:prstGeom>
            <a:noFill/>
            <a:ln w="9525">
              <a:noFill/>
              <a:miter lim="800000"/>
            </a:ln>
          </p:spPr>
          <p:txBody>
            <a:bodyPr wrap="none" lIns="46078" tIns="23040" rIns="46078" bIns="23040">
              <a:spAutoFit/>
            </a:bodyPr>
            <a:lstStyle/>
            <a:p>
              <a:pPr defTabSz="1096645"/>
              <a:r>
                <a:rPr lang="en-CA" sz="1400" b="1" spc="604" dirty="0" smtClean="0">
                  <a:solidFill>
                    <a:schemeClr val="bg1">
                      <a:lumMod val="65000"/>
                    </a:schemeClr>
                  </a:solidFill>
                  <a:latin typeface="造字工房悦黑演示版常规体" pitchFamily="50" charset="-122"/>
                  <a:ea typeface="造字工房悦黑演示版常规体" pitchFamily="50" charset="-122"/>
                  <a:cs typeface="Open Sans" panose="020B0606030504020204" pitchFamily="34" charset="0"/>
                </a:rPr>
                <a:t>PRODUCT </a:t>
              </a:r>
            </a:p>
            <a:p>
              <a:pPr defTabSz="1096645"/>
              <a:r>
                <a:rPr lang="en-CA" sz="1400" b="1" spc="604" dirty="0" smtClean="0">
                  <a:solidFill>
                    <a:schemeClr val="bg1">
                      <a:lumMod val="65000"/>
                    </a:schemeClr>
                  </a:solidFill>
                  <a:latin typeface="造字工房悦黑演示版常规体" pitchFamily="50" charset="-122"/>
                  <a:ea typeface="造字工房悦黑演示版常规体" pitchFamily="50" charset="-122"/>
                  <a:cs typeface="Open Sans" panose="020B0606030504020204" pitchFamily="34" charset="0"/>
                </a:rPr>
                <a:t>INTRODUCTION</a:t>
              </a:r>
            </a:p>
          </p:txBody>
        </p:sp>
        <p:sp>
          <p:nvSpPr>
            <p:cNvPr id="19" name="矩形 18"/>
            <p:cNvSpPr/>
            <p:nvPr/>
          </p:nvSpPr>
          <p:spPr>
            <a:xfrm>
              <a:off x="-3848339" y="207986"/>
              <a:ext cx="1977362" cy="630301"/>
            </a:xfrm>
            <a:prstGeom prst="rect">
              <a:avLst/>
            </a:prstGeom>
          </p:spPr>
          <p:txBody>
            <a:bodyPr wrap="none">
              <a:spAutoFit/>
            </a:bodyPr>
            <a:lstStyle/>
            <a:p>
              <a:pPr algn="ctr" defTabSz="1096645"/>
              <a:r>
                <a:rPr lang="zh-CN" altLang="en-US" sz="3530" b="1" dirty="0" smtClean="0">
                  <a:latin typeface="微软雅黑" panose="020B0503020204020204" pitchFamily="34" charset="-122"/>
                  <a:ea typeface="微软雅黑" panose="020B0503020204020204" pitchFamily="34" charset="-122"/>
                  <a:cs typeface="Open Sans" panose="020B0606030504020204" pitchFamily="34" charset="0"/>
                </a:rPr>
                <a:t>产品介绍</a:t>
              </a:r>
              <a:endParaRPr lang="en-CA" altLang="zh-CN" sz="3530" b="1" dirty="0">
                <a:latin typeface="微软雅黑" panose="020B0503020204020204" pitchFamily="34" charset="-122"/>
                <a:ea typeface="微软雅黑" panose="020B0503020204020204" pitchFamily="34" charset="-122"/>
                <a:cs typeface="Open Sans" panose="020B0606030504020204" pitchFamily="34" charset="0"/>
              </a:endParaRPr>
            </a:p>
          </p:txBody>
        </p:sp>
      </p:grpSp>
      <p:pic>
        <p:nvPicPr>
          <p:cNvPr id="21" name="图片 20"/>
          <p:cNvPicPr>
            <a:picLocks noChangeAspect="1"/>
          </p:cNvPicPr>
          <p:nvPr/>
        </p:nvPicPr>
        <p:blipFill rotWithShape="1">
          <a:blip r:embed="rId3"/>
          <a:srcRect r="91091" b="69426"/>
          <a:stretch>
            <a:fillRect/>
          </a:stretch>
        </p:blipFill>
        <p:spPr>
          <a:xfrm>
            <a:off x="3401" y="505087"/>
            <a:ext cx="348343" cy="548549"/>
          </a:xfrm>
          <a:prstGeom prst="rect">
            <a:avLst/>
          </a:prstGeom>
          <a:effectLst>
            <a:outerShdw blurRad="50800" dist="38100" dir="2700000" algn="tl" rotWithShape="0">
              <a:prstClr val="black">
                <a:alpha val="40000"/>
              </a:prstClr>
            </a:outerShdw>
          </a:effectLst>
        </p:spPr>
      </p:pic>
      <p:pic>
        <p:nvPicPr>
          <p:cNvPr id="6" name="图片 5"/>
          <p:cNvPicPr>
            <a:picLocks noChangeAspect="1"/>
          </p:cNvPicPr>
          <p:nvPr/>
        </p:nvPicPr>
        <p:blipFill>
          <a:blip r:embed="rId4"/>
          <a:stretch>
            <a:fillRect/>
          </a:stretch>
        </p:blipFill>
        <p:spPr>
          <a:xfrm>
            <a:off x="859446" y="2043683"/>
            <a:ext cx="3301216" cy="1975354"/>
          </a:xfrm>
          <a:prstGeom prst="rect">
            <a:avLst/>
          </a:prstGeom>
          <a:solidFill>
            <a:srgbClr val="FFFFFF">
              <a:shade val="85000"/>
            </a:srgbClr>
          </a:solidFill>
          <a:ln w="889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图片 6"/>
          <p:cNvPicPr>
            <a:picLocks noChangeAspect="1"/>
          </p:cNvPicPr>
          <p:nvPr/>
        </p:nvPicPr>
        <p:blipFill>
          <a:blip r:embed="rId5"/>
          <a:stretch>
            <a:fillRect/>
          </a:stretch>
        </p:blipFill>
        <p:spPr>
          <a:xfrm>
            <a:off x="8285646" y="2043683"/>
            <a:ext cx="2910837" cy="1975354"/>
          </a:xfrm>
          <a:prstGeom prst="rect">
            <a:avLst/>
          </a:prstGeom>
          <a:solidFill>
            <a:srgbClr val="FFFFFF">
              <a:shade val="85000"/>
            </a:srgbClr>
          </a:solidFill>
          <a:ln w="889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图片 7"/>
          <p:cNvPicPr>
            <a:picLocks noChangeAspect="1"/>
          </p:cNvPicPr>
          <p:nvPr/>
        </p:nvPicPr>
        <p:blipFill>
          <a:blip r:embed="rId6"/>
          <a:stretch>
            <a:fillRect/>
          </a:stretch>
        </p:blipFill>
        <p:spPr>
          <a:xfrm>
            <a:off x="4524074" y="2043683"/>
            <a:ext cx="3398161" cy="1975354"/>
          </a:xfrm>
          <a:prstGeom prst="rect">
            <a:avLst/>
          </a:prstGeom>
          <a:solidFill>
            <a:srgbClr val="FFFFFF">
              <a:shade val="85000"/>
            </a:srgbClr>
          </a:solidFill>
          <a:ln w="889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nvGrpSpPr>
          <p:cNvPr id="9" name="组合 8"/>
          <p:cNvGrpSpPr/>
          <p:nvPr/>
        </p:nvGrpSpPr>
        <p:grpSpPr>
          <a:xfrm>
            <a:off x="859446" y="4452132"/>
            <a:ext cx="3301216" cy="1078919"/>
            <a:chOff x="1240446" y="4490232"/>
            <a:chExt cx="3301216" cy="1078919"/>
          </a:xfrm>
        </p:grpSpPr>
        <p:sp>
          <p:nvSpPr>
            <p:cNvPr id="10" name="矩形 9"/>
            <p:cNvSpPr/>
            <p:nvPr/>
          </p:nvSpPr>
          <p:spPr>
            <a:xfrm>
              <a:off x="2221824" y="4490232"/>
              <a:ext cx="1069524" cy="400110"/>
            </a:xfrm>
            <a:prstGeom prst="rect">
              <a:avLst/>
            </a:prstGeom>
          </p:spPr>
          <p:txBody>
            <a:bodyPr wrap="none">
              <a:spAutoFit/>
            </a:bodyPr>
            <a:lstStyle/>
            <a:p>
              <a:pPr algn="r"/>
              <a:r>
                <a:rPr lang="zh-CN" altLang="en-US" sz="2000" b="1" spc="300" dirty="0">
                  <a:solidFill>
                    <a:srgbClr val="E95283"/>
                  </a:solidFill>
                  <a:latin typeface="微软雅黑" panose="020B0503020204020204" pitchFamily="34" charset="-122"/>
                  <a:ea typeface="微软雅黑" panose="020B0503020204020204" pitchFamily="34" charset="-122"/>
                </a:rPr>
                <a:t>项</a:t>
              </a:r>
              <a:r>
                <a:rPr lang="zh-CN" altLang="en-US" sz="2000" b="1" spc="300" dirty="0" smtClean="0">
                  <a:solidFill>
                    <a:srgbClr val="E95283"/>
                  </a:solidFill>
                  <a:latin typeface="微软雅黑" panose="020B0503020204020204" pitchFamily="34" charset="-122"/>
                  <a:ea typeface="微软雅黑" panose="020B0503020204020204" pitchFamily="34" charset="-122"/>
                </a:rPr>
                <a:t>目一</a:t>
              </a:r>
              <a:endParaRPr lang="en-US" altLang="zh-CN" sz="2000" b="1" spc="300" dirty="0">
                <a:solidFill>
                  <a:srgbClr val="E95283"/>
                </a:solidFill>
                <a:latin typeface="微软雅黑" panose="020B0503020204020204" pitchFamily="34" charset="-122"/>
                <a:ea typeface="微软雅黑" panose="020B0503020204020204" pitchFamily="34" charset="-122"/>
              </a:endParaRPr>
            </a:p>
          </p:txBody>
        </p:sp>
        <p:sp>
          <p:nvSpPr>
            <p:cNvPr id="11" name="TextBox 84"/>
            <p:cNvSpPr txBox="1"/>
            <p:nvPr/>
          </p:nvSpPr>
          <p:spPr>
            <a:xfrm>
              <a:off x="1240446" y="5019143"/>
              <a:ext cx="3301216" cy="550008"/>
            </a:xfrm>
            <a:prstGeom prst="rect">
              <a:avLst/>
            </a:prstGeom>
            <a:noFill/>
          </p:spPr>
          <p:txBody>
            <a:bodyPr wrap="square" lIns="121908" tIns="60953" rIns="121908" bIns="60953" rtlCol="0">
              <a:spAutoFit/>
            </a:bodyPr>
            <a:lstStyle/>
            <a:p>
              <a:pPr>
                <a:lnSpc>
                  <a:spcPct val="130000"/>
                </a:lnSpc>
              </a:pPr>
              <a:r>
                <a:rPr lang="zh-CN" altLang="en-US" sz="1065" dirty="0">
                  <a:solidFill>
                    <a:schemeClr val="bg1">
                      <a:lumMod val="50000"/>
                    </a:schemeClr>
                  </a:solidFill>
                  <a:latin typeface="微软雅黑" panose="020B0503020204020204" pitchFamily="34" charset="-122"/>
                  <a:ea typeface="微软雅黑" panose="020B0503020204020204" pitchFamily="34" charset="-122"/>
                </a:rPr>
                <a:t>您的内容打在这里，或者通过您的内容打在这里，或者您的内容打在这里，或者您的内容打在这里，</a:t>
              </a:r>
            </a:p>
          </p:txBody>
        </p:sp>
      </p:grpSp>
      <p:grpSp>
        <p:nvGrpSpPr>
          <p:cNvPr id="12" name="组合 11"/>
          <p:cNvGrpSpPr/>
          <p:nvPr/>
        </p:nvGrpSpPr>
        <p:grpSpPr>
          <a:xfrm>
            <a:off x="4553570" y="4452132"/>
            <a:ext cx="3301216" cy="1083580"/>
            <a:chOff x="4934570" y="4490232"/>
            <a:chExt cx="3301216" cy="1083580"/>
          </a:xfrm>
        </p:grpSpPr>
        <p:sp>
          <p:nvSpPr>
            <p:cNvPr id="13" name="矩形 12"/>
            <p:cNvSpPr/>
            <p:nvPr/>
          </p:nvSpPr>
          <p:spPr>
            <a:xfrm>
              <a:off x="6032482" y="4490232"/>
              <a:ext cx="954107" cy="400110"/>
            </a:xfrm>
            <a:prstGeom prst="rect">
              <a:avLst/>
            </a:prstGeom>
          </p:spPr>
          <p:txBody>
            <a:bodyPr wrap="none">
              <a:spAutoFit/>
            </a:bodyPr>
            <a:lstStyle/>
            <a:p>
              <a:pPr algn="r"/>
              <a:r>
                <a:rPr lang="zh-CN" altLang="en-US" sz="2000" b="1" dirty="0">
                  <a:solidFill>
                    <a:srgbClr val="E95283"/>
                  </a:solidFill>
                  <a:latin typeface="微软雅黑" panose="020B0503020204020204" pitchFamily="34" charset="-122"/>
                  <a:ea typeface="微软雅黑" panose="020B0503020204020204" pitchFamily="34" charset="-122"/>
                </a:rPr>
                <a:t>项</a:t>
              </a:r>
              <a:r>
                <a:rPr lang="zh-CN" altLang="en-US" sz="2000" b="1" dirty="0" smtClean="0">
                  <a:solidFill>
                    <a:srgbClr val="E95283"/>
                  </a:solidFill>
                  <a:latin typeface="微软雅黑" panose="020B0503020204020204" pitchFamily="34" charset="-122"/>
                  <a:ea typeface="微软雅黑" panose="020B0503020204020204" pitchFamily="34" charset="-122"/>
                </a:rPr>
                <a:t>目二</a:t>
              </a:r>
              <a:endParaRPr lang="en-US" altLang="zh-CN" sz="2000" b="1" dirty="0">
                <a:solidFill>
                  <a:srgbClr val="E95283"/>
                </a:solidFill>
                <a:latin typeface="微软雅黑" panose="020B0503020204020204" pitchFamily="34" charset="-122"/>
                <a:ea typeface="微软雅黑" panose="020B0503020204020204" pitchFamily="34" charset="-122"/>
              </a:endParaRPr>
            </a:p>
          </p:txBody>
        </p:sp>
        <p:sp>
          <p:nvSpPr>
            <p:cNvPr id="14" name="TextBox 84"/>
            <p:cNvSpPr txBox="1"/>
            <p:nvPr/>
          </p:nvSpPr>
          <p:spPr>
            <a:xfrm>
              <a:off x="4934570" y="5023804"/>
              <a:ext cx="3301216" cy="550008"/>
            </a:xfrm>
            <a:prstGeom prst="rect">
              <a:avLst/>
            </a:prstGeom>
            <a:noFill/>
          </p:spPr>
          <p:txBody>
            <a:bodyPr wrap="square" lIns="121908" tIns="60953" rIns="121908" bIns="60953" rtlCol="0">
              <a:spAutoFit/>
            </a:bodyPr>
            <a:lstStyle/>
            <a:p>
              <a:pPr>
                <a:lnSpc>
                  <a:spcPct val="130000"/>
                </a:lnSpc>
              </a:pPr>
              <a:r>
                <a:rPr lang="zh-CN" altLang="en-US" sz="1065" dirty="0">
                  <a:solidFill>
                    <a:schemeClr val="bg1">
                      <a:lumMod val="50000"/>
                    </a:schemeClr>
                  </a:solidFill>
                  <a:latin typeface="微软雅黑" panose="020B0503020204020204" pitchFamily="34" charset="-122"/>
                  <a:ea typeface="微软雅黑" panose="020B0503020204020204" pitchFamily="34" charset="-122"/>
                </a:rPr>
                <a:t>您的内容打在这里，或者通过您的内容打在这里，或者您的内容打在这里，或者您的内容打在这里，</a:t>
              </a:r>
            </a:p>
          </p:txBody>
        </p:sp>
      </p:grpSp>
      <p:grpSp>
        <p:nvGrpSpPr>
          <p:cNvPr id="15" name="组合 14"/>
          <p:cNvGrpSpPr/>
          <p:nvPr/>
        </p:nvGrpSpPr>
        <p:grpSpPr>
          <a:xfrm>
            <a:off x="8138164" y="4452132"/>
            <a:ext cx="3301216" cy="1083580"/>
            <a:chOff x="8519164" y="4490232"/>
            <a:chExt cx="3301216" cy="1083580"/>
          </a:xfrm>
        </p:grpSpPr>
        <p:sp>
          <p:nvSpPr>
            <p:cNvPr id="16" name="矩形 15"/>
            <p:cNvSpPr/>
            <p:nvPr/>
          </p:nvSpPr>
          <p:spPr>
            <a:xfrm>
              <a:off x="9692718" y="4490232"/>
              <a:ext cx="954107" cy="400110"/>
            </a:xfrm>
            <a:prstGeom prst="rect">
              <a:avLst/>
            </a:prstGeom>
          </p:spPr>
          <p:txBody>
            <a:bodyPr wrap="none">
              <a:spAutoFit/>
            </a:bodyPr>
            <a:lstStyle/>
            <a:p>
              <a:pPr algn="r"/>
              <a:r>
                <a:rPr lang="zh-CN" altLang="en-US" sz="2000" b="1" dirty="0">
                  <a:solidFill>
                    <a:srgbClr val="E95283"/>
                  </a:solidFill>
                  <a:latin typeface="微软雅黑" panose="020B0503020204020204" pitchFamily="34" charset="-122"/>
                  <a:ea typeface="微软雅黑" panose="020B0503020204020204" pitchFamily="34" charset="-122"/>
                </a:rPr>
                <a:t>项</a:t>
              </a:r>
              <a:r>
                <a:rPr lang="zh-CN" altLang="en-US" sz="2000" b="1" dirty="0" smtClean="0">
                  <a:solidFill>
                    <a:srgbClr val="E95283"/>
                  </a:solidFill>
                  <a:latin typeface="微软雅黑" panose="020B0503020204020204" pitchFamily="34" charset="-122"/>
                  <a:ea typeface="微软雅黑" panose="020B0503020204020204" pitchFamily="34" charset="-122"/>
                </a:rPr>
                <a:t>目三</a:t>
              </a:r>
              <a:endParaRPr lang="en-US" altLang="zh-CN" sz="2000" b="1" dirty="0">
                <a:solidFill>
                  <a:srgbClr val="E95283"/>
                </a:solidFill>
                <a:latin typeface="微软雅黑" panose="020B0503020204020204" pitchFamily="34" charset="-122"/>
                <a:ea typeface="微软雅黑" panose="020B0503020204020204" pitchFamily="34" charset="-122"/>
              </a:endParaRPr>
            </a:p>
          </p:txBody>
        </p:sp>
        <p:sp>
          <p:nvSpPr>
            <p:cNvPr id="20" name="TextBox 84"/>
            <p:cNvSpPr txBox="1"/>
            <p:nvPr/>
          </p:nvSpPr>
          <p:spPr>
            <a:xfrm>
              <a:off x="8519164" y="5023804"/>
              <a:ext cx="3301216" cy="550008"/>
            </a:xfrm>
            <a:prstGeom prst="rect">
              <a:avLst/>
            </a:prstGeom>
            <a:noFill/>
          </p:spPr>
          <p:txBody>
            <a:bodyPr wrap="square" lIns="121908" tIns="60953" rIns="121908" bIns="60953" rtlCol="0">
              <a:spAutoFit/>
            </a:bodyPr>
            <a:lstStyle/>
            <a:p>
              <a:pPr>
                <a:lnSpc>
                  <a:spcPct val="130000"/>
                </a:lnSpc>
              </a:pPr>
              <a:r>
                <a:rPr lang="zh-CN" altLang="en-US" sz="1065" dirty="0">
                  <a:solidFill>
                    <a:schemeClr val="bg1">
                      <a:lumMod val="50000"/>
                    </a:schemeClr>
                  </a:solidFill>
                  <a:latin typeface="微软雅黑" panose="020B0503020204020204" pitchFamily="34" charset="-122"/>
                  <a:ea typeface="微软雅黑" panose="020B0503020204020204" pitchFamily="34" charset="-122"/>
                </a:rPr>
                <a:t>您的内容打在这里，或者通过您的内容打在这里，或者您的内容打在这里，或者您的内容打在这里，</a:t>
              </a:r>
            </a:p>
          </p:txBody>
        </p:sp>
      </p:grpSp>
      <p:pic>
        <p:nvPicPr>
          <p:cNvPr id="22" name="图片 21"/>
          <p:cNvPicPr>
            <a:picLocks noChangeAspect="1"/>
          </p:cNvPicPr>
          <p:nvPr/>
        </p:nvPicPr>
        <p:blipFill rotWithShape="1">
          <a:blip r:embed="rId7">
            <a:extLst>
              <a:ext uri="{BEBA8EAE-BF5A-486C-A8C5-ECC9F3942E4B}">
                <a14:imgProps xmlns:a14="http://schemas.microsoft.com/office/drawing/2010/main">
                  <a14:imgLayer r:embed="rId8">
                    <a14:imgEffect>
                      <a14:artisticBlur/>
                    </a14:imgEffect>
                  </a14:imgLayer>
                </a14:imgProps>
              </a:ext>
            </a:extLst>
          </a:blip>
          <a:srcRect t="18393" b="79279"/>
          <a:stretch>
            <a:fillRect/>
          </a:stretch>
        </p:blipFill>
        <p:spPr>
          <a:xfrm>
            <a:off x="0" y="6555056"/>
            <a:ext cx="12192000" cy="159659"/>
          </a:xfrm>
          <a:prstGeom prst="rect">
            <a:avLst/>
          </a:prstGeom>
          <a:effectLst>
            <a:outerShdw blurRad="50800" dist="38100" dir="2700000" algn="tl" rotWithShape="0">
              <a:prstClr val="black">
                <a:alpha val="40000"/>
              </a:prstClr>
            </a:outerShdw>
          </a:effectLst>
        </p:spPr>
      </p:pic>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left)">
                                      <p:cBhvr>
                                        <p:cTn id="7" dur="500"/>
                                        <p:tgtEl>
                                          <p:spTgt spid="2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wipe(left)">
                                      <p:cBhvr>
                                        <p:cTn id="11" dur="500"/>
                                        <p:tgtEl>
                                          <p:spTgt spid="17"/>
                                        </p:tgtEl>
                                      </p:cBhvr>
                                    </p:animEffect>
                                  </p:childTnLst>
                                </p:cTn>
                              </p:par>
                            </p:childTnLst>
                          </p:cTn>
                        </p:par>
                        <p:par>
                          <p:cTn id="12" fill="hold">
                            <p:stCondLst>
                              <p:cond delay="1000"/>
                            </p:stCondLst>
                            <p:childTnLst>
                              <p:par>
                                <p:cTn id="13" presetID="42" presetClass="entr" presetSubtype="0"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1000"/>
                                        <p:tgtEl>
                                          <p:spTgt spid="6"/>
                                        </p:tgtEl>
                                      </p:cBhvr>
                                    </p:animEffect>
                                    <p:anim calcmode="lin" valueType="num">
                                      <p:cBhvr>
                                        <p:cTn id="16" dur="1000" fill="hold"/>
                                        <p:tgtEl>
                                          <p:spTgt spid="6"/>
                                        </p:tgtEl>
                                        <p:attrNameLst>
                                          <p:attrName>ppt_x</p:attrName>
                                        </p:attrNameLst>
                                      </p:cBhvr>
                                      <p:tavLst>
                                        <p:tav tm="0">
                                          <p:val>
                                            <p:strVal val="#ppt_x"/>
                                          </p:val>
                                        </p:tav>
                                        <p:tav tm="100000">
                                          <p:val>
                                            <p:strVal val="#ppt_x"/>
                                          </p:val>
                                        </p:tav>
                                      </p:tavLst>
                                    </p:anim>
                                    <p:anim calcmode="lin" valueType="num">
                                      <p:cBhvr>
                                        <p:cTn id="17" dur="1000" fill="hold"/>
                                        <p:tgtEl>
                                          <p:spTgt spid="6"/>
                                        </p:tgtEl>
                                        <p:attrNameLst>
                                          <p:attrName>ppt_y</p:attrName>
                                        </p:attrNameLst>
                                      </p:cBhvr>
                                      <p:tavLst>
                                        <p:tav tm="0">
                                          <p:val>
                                            <p:strVal val="#ppt_y+.1"/>
                                          </p:val>
                                        </p:tav>
                                        <p:tav tm="100000">
                                          <p:val>
                                            <p:strVal val="#ppt_y"/>
                                          </p:val>
                                        </p:tav>
                                      </p:tavLst>
                                    </p:anim>
                                  </p:childTnLst>
                                </p:cTn>
                              </p:par>
                            </p:childTnLst>
                          </p:cTn>
                        </p:par>
                        <p:par>
                          <p:cTn id="18" fill="hold">
                            <p:stCondLst>
                              <p:cond delay="2000"/>
                            </p:stCondLst>
                            <p:childTnLst>
                              <p:par>
                                <p:cTn id="19" presetID="22" presetClass="entr" presetSubtype="1" fill="hold" nodeType="after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wipe(up)">
                                      <p:cBhvr>
                                        <p:cTn id="21" dur="500"/>
                                        <p:tgtEl>
                                          <p:spTgt spid="9"/>
                                        </p:tgtEl>
                                      </p:cBhvr>
                                    </p:animEffect>
                                  </p:childTnLst>
                                </p:cTn>
                              </p:par>
                            </p:childTnLst>
                          </p:cTn>
                        </p:par>
                        <p:par>
                          <p:cTn id="22" fill="hold">
                            <p:stCondLst>
                              <p:cond delay="2500"/>
                            </p:stCondLst>
                            <p:childTnLst>
                              <p:par>
                                <p:cTn id="23" presetID="47" presetClass="entr" presetSubtype="0" fill="hold" nodeType="after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1000"/>
                                        <p:tgtEl>
                                          <p:spTgt spid="8"/>
                                        </p:tgtEl>
                                      </p:cBhvr>
                                    </p:animEffect>
                                    <p:anim calcmode="lin" valueType="num">
                                      <p:cBhvr>
                                        <p:cTn id="26" dur="1000" fill="hold"/>
                                        <p:tgtEl>
                                          <p:spTgt spid="8"/>
                                        </p:tgtEl>
                                        <p:attrNameLst>
                                          <p:attrName>ppt_x</p:attrName>
                                        </p:attrNameLst>
                                      </p:cBhvr>
                                      <p:tavLst>
                                        <p:tav tm="0">
                                          <p:val>
                                            <p:strVal val="#ppt_x"/>
                                          </p:val>
                                        </p:tav>
                                        <p:tav tm="100000">
                                          <p:val>
                                            <p:strVal val="#ppt_x"/>
                                          </p:val>
                                        </p:tav>
                                      </p:tavLst>
                                    </p:anim>
                                    <p:anim calcmode="lin" valueType="num">
                                      <p:cBhvr>
                                        <p:cTn id="27" dur="1000" fill="hold"/>
                                        <p:tgtEl>
                                          <p:spTgt spid="8"/>
                                        </p:tgtEl>
                                        <p:attrNameLst>
                                          <p:attrName>ppt_y</p:attrName>
                                        </p:attrNameLst>
                                      </p:cBhvr>
                                      <p:tavLst>
                                        <p:tav tm="0">
                                          <p:val>
                                            <p:strVal val="#ppt_y-.1"/>
                                          </p:val>
                                        </p:tav>
                                        <p:tav tm="100000">
                                          <p:val>
                                            <p:strVal val="#ppt_y"/>
                                          </p:val>
                                        </p:tav>
                                      </p:tavLst>
                                    </p:anim>
                                  </p:childTnLst>
                                </p:cTn>
                              </p:par>
                            </p:childTnLst>
                          </p:cTn>
                        </p:par>
                        <p:par>
                          <p:cTn id="28" fill="hold">
                            <p:stCondLst>
                              <p:cond delay="3500"/>
                            </p:stCondLst>
                            <p:childTnLst>
                              <p:par>
                                <p:cTn id="29" presetID="22" presetClass="entr" presetSubtype="4" fill="hold" nodeType="after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wipe(down)">
                                      <p:cBhvr>
                                        <p:cTn id="31" dur="500"/>
                                        <p:tgtEl>
                                          <p:spTgt spid="12"/>
                                        </p:tgtEl>
                                      </p:cBhvr>
                                    </p:animEffect>
                                  </p:childTnLst>
                                </p:cTn>
                              </p:par>
                            </p:childTnLst>
                          </p:cTn>
                        </p:par>
                        <p:par>
                          <p:cTn id="32" fill="hold">
                            <p:stCondLst>
                              <p:cond delay="4000"/>
                            </p:stCondLst>
                            <p:childTnLst>
                              <p:par>
                                <p:cTn id="33" presetID="47" presetClass="entr" presetSubtype="0" fill="hold" nodeType="afterEffect">
                                  <p:stCondLst>
                                    <p:cond delay="0"/>
                                  </p:stCondLst>
                                  <p:childTnLst>
                                    <p:set>
                                      <p:cBhvr>
                                        <p:cTn id="34" dur="1" fill="hold">
                                          <p:stCondLst>
                                            <p:cond delay="0"/>
                                          </p:stCondLst>
                                        </p:cTn>
                                        <p:tgtEl>
                                          <p:spTgt spid="7"/>
                                        </p:tgtEl>
                                        <p:attrNameLst>
                                          <p:attrName>style.visibility</p:attrName>
                                        </p:attrNameLst>
                                      </p:cBhvr>
                                      <p:to>
                                        <p:strVal val="visible"/>
                                      </p:to>
                                    </p:set>
                                    <p:animEffect transition="in" filter="fade">
                                      <p:cBhvr>
                                        <p:cTn id="35" dur="1000"/>
                                        <p:tgtEl>
                                          <p:spTgt spid="7"/>
                                        </p:tgtEl>
                                      </p:cBhvr>
                                    </p:animEffect>
                                    <p:anim calcmode="lin" valueType="num">
                                      <p:cBhvr>
                                        <p:cTn id="36" dur="1000" fill="hold"/>
                                        <p:tgtEl>
                                          <p:spTgt spid="7"/>
                                        </p:tgtEl>
                                        <p:attrNameLst>
                                          <p:attrName>ppt_x</p:attrName>
                                        </p:attrNameLst>
                                      </p:cBhvr>
                                      <p:tavLst>
                                        <p:tav tm="0">
                                          <p:val>
                                            <p:strVal val="#ppt_x"/>
                                          </p:val>
                                        </p:tav>
                                        <p:tav tm="100000">
                                          <p:val>
                                            <p:strVal val="#ppt_x"/>
                                          </p:val>
                                        </p:tav>
                                      </p:tavLst>
                                    </p:anim>
                                    <p:anim calcmode="lin" valueType="num">
                                      <p:cBhvr>
                                        <p:cTn id="37" dur="1000" fill="hold"/>
                                        <p:tgtEl>
                                          <p:spTgt spid="7"/>
                                        </p:tgtEl>
                                        <p:attrNameLst>
                                          <p:attrName>ppt_y</p:attrName>
                                        </p:attrNameLst>
                                      </p:cBhvr>
                                      <p:tavLst>
                                        <p:tav tm="0">
                                          <p:val>
                                            <p:strVal val="#ppt_y-.1"/>
                                          </p:val>
                                        </p:tav>
                                        <p:tav tm="100000">
                                          <p:val>
                                            <p:strVal val="#ppt_y"/>
                                          </p:val>
                                        </p:tav>
                                      </p:tavLst>
                                    </p:anim>
                                  </p:childTnLst>
                                </p:cTn>
                              </p:par>
                            </p:childTnLst>
                          </p:cTn>
                        </p:par>
                        <p:par>
                          <p:cTn id="38" fill="hold">
                            <p:stCondLst>
                              <p:cond delay="5000"/>
                            </p:stCondLst>
                            <p:childTnLst>
                              <p:par>
                                <p:cTn id="39" presetID="22" presetClass="entr" presetSubtype="1" fill="hold" nodeType="afterEffect">
                                  <p:stCondLst>
                                    <p:cond delay="0"/>
                                  </p:stCondLst>
                                  <p:childTnLst>
                                    <p:set>
                                      <p:cBhvr>
                                        <p:cTn id="40" dur="1" fill="hold">
                                          <p:stCondLst>
                                            <p:cond delay="0"/>
                                          </p:stCondLst>
                                        </p:cTn>
                                        <p:tgtEl>
                                          <p:spTgt spid="15"/>
                                        </p:tgtEl>
                                        <p:attrNameLst>
                                          <p:attrName>style.visibility</p:attrName>
                                        </p:attrNameLst>
                                      </p:cBhvr>
                                      <p:to>
                                        <p:strVal val="visible"/>
                                      </p:to>
                                    </p:set>
                                    <p:animEffect transition="in" filter="wipe(up)">
                                      <p:cBhvr>
                                        <p:cTn id="41" dur="500"/>
                                        <p:tgtEl>
                                          <p:spTgt spid="15"/>
                                        </p:tgtEl>
                                      </p:cBhvr>
                                    </p:animEffect>
                                  </p:childTnLst>
                                </p:cTn>
                              </p:par>
                            </p:childTnLst>
                          </p:cTn>
                        </p:par>
                        <p:par>
                          <p:cTn id="42" fill="hold">
                            <p:stCondLst>
                              <p:cond delay="5500"/>
                            </p:stCondLst>
                            <p:childTnLst>
                              <p:par>
                                <p:cTn id="43" presetID="22" presetClass="entr" presetSubtype="8" fill="hold" nodeType="afterEffect">
                                  <p:stCondLst>
                                    <p:cond delay="0"/>
                                  </p:stCondLst>
                                  <p:childTnLst>
                                    <p:set>
                                      <p:cBhvr>
                                        <p:cTn id="44" dur="1" fill="hold">
                                          <p:stCondLst>
                                            <p:cond delay="0"/>
                                          </p:stCondLst>
                                        </p:cTn>
                                        <p:tgtEl>
                                          <p:spTgt spid="22"/>
                                        </p:tgtEl>
                                        <p:attrNameLst>
                                          <p:attrName>style.visibility</p:attrName>
                                        </p:attrNameLst>
                                      </p:cBhvr>
                                      <p:to>
                                        <p:strVal val="visible"/>
                                      </p:to>
                                    </p:set>
                                    <p:animEffect transition="in" filter="wipe(left)">
                                      <p:cBhvr>
                                        <p:cTn id="45"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组合 16"/>
          <p:cNvGrpSpPr/>
          <p:nvPr/>
        </p:nvGrpSpPr>
        <p:grpSpPr>
          <a:xfrm>
            <a:off x="530067" y="491923"/>
            <a:ext cx="3576018" cy="635239"/>
            <a:chOff x="-3848339" y="207986"/>
            <a:chExt cx="3548225" cy="630301"/>
          </a:xfrm>
        </p:grpSpPr>
        <p:sp>
          <p:nvSpPr>
            <p:cNvPr id="18" name="Text Box 7"/>
            <p:cNvSpPr txBox="1">
              <a:spLocks noChangeArrowheads="1"/>
            </p:cNvSpPr>
            <p:nvPr/>
          </p:nvSpPr>
          <p:spPr bwMode="auto">
            <a:xfrm>
              <a:off x="-1826418" y="343215"/>
              <a:ext cx="1526304" cy="473706"/>
            </a:xfrm>
            <a:prstGeom prst="rect">
              <a:avLst/>
            </a:prstGeom>
            <a:noFill/>
            <a:ln w="9525">
              <a:noFill/>
              <a:miter lim="800000"/>
            </a:ln>
          </p:spPr>
          <p:txBody>
            <a:bodyPr wrap="none" lIns="46078" tIns="23040" rIns="46078" bIns="23040">
              <a:spAutoFit/>
            </a:bodyPr>
            <a:lstStyle/>
            <a:p>
              <a:pPr defTabSz="1096645"/>
              <a:r>
                <a:rPr lang="en-CA" sz="1400" b="1" spc="604" dirty="0" smtClean="0">
                  <a:solidFill>
                    <a:schemeClr val="bg1">
                      <a:lumMod val="65000"/>
                    </a:schemeClr>
                  </a:solidFill>
                  <a:latin typeface="造字工房悦黑演示版常规体" pitchFamily="50" charset="-122"/>
                  <a:ea typeface="造字工房悦黑演示版常规体" pitchFamily="50" charset="-122"/>
                  <a:cs typeface="Open Sans" panose="020B0606030504020204" pitchFamily="34" charset="0"/>
                </a:rPr>
                <a:t>PRODUCT </a:t>
              </a:r>
            </a:p>
            <a:p>
              <a:pPr defTabSz="1096645"/>
              <a:r>
                <a:rPr lang="en-CA" sz="1400" b="1" spc="604" dirty="0" smtClean="0">
                  <a:solidFill>
                    <a:schemeClr val="bg1">
                      <a:lumMod val="65000"/>
                    </a:schemeClr>
                  </a:solidFill>
                  <a:latin typeface="造字工房悦黑演示版常规体" pitchFamily="50" charset="-122"/>
                  <a:ea typeface="造字工房悦黑演示版常规体" pitchFamily="50" charset="-122"/>
                  <a:cs typeface="Open Sans" panose="020B0606030504020204" pitchFamily="34" charset="0"/>
                </a:rPr>
                <a:t>BENEFITS</a:t>
              </a:r>
            </a:p>
          </p:txBody>
        </p:sp>
        <p:sp>
          <p:nvSpPr>
            <p:cNvPr id="19" name="矩形 18"/>
            <p:cNvSpPr/>
            <p:nvPr/>
          </p:nvSpPr>
          <p:spPr>
            <a:xfrm>
              <a:off x="-3848339" y="207986"/>
              <a:ext cx="1977362" cy="630301"/>
            </a:xfrm>
            <a:prstGeom prst="rect">
              <a:avLst/>
            </a:prstGeom>
          </p:spPr>
          <p:txBody>
            <a:bodyPr wrap="none">
              <a:spAutoFit/>
            </a:bodyPr>
            <a:lstStyle/>
            <a:p>
              <a:pPr algn="ctr" defTabSz="1096645"/>
              <a:r>
                <a:rPr lang="zh-CN" altLang="en-US" sz="3530" b="1" dirty="0" smtClean="0">
                  <a:latin typeface="微软雅黑" panose="020B0503020204020204" pitchFamily="34" charset="-122"/>
                  <a:ea typeface="微软雅黑" panose="020B0503020204020204" pitchFamily="34" charset="-122"/>
                  <a:cs typeface="Open Sans" panose="020B0606030504020204" pitchFamily="34" charset="0"/>
                </a:rPr>
                <a:t>产品效益</a:t>
              </a:r>
              <a:endParaRPr lang="en-CA" altLang="zh-CN" sz="3530" b="1" dirty="0">
                <a:latin typeface="微软雅黑" panose="020B0503020204020204" pitchFamily="34" charset="-122"/>
                <a:ea typeface="微软雅黑" panose="020B0503020204020204" pitchFamily="34" charset="-122"/>
                <a:cs typeface="Open Sans" panose="020B0606030504020204" pitchFamily="34" charset="0"/>
              </a:endParaRPr>
            </a:p>
          </p:txBody>
        </p:sp>
      </p:grpSp>
      <p:pic>
        <p:nvPicPr>
          <p:cNvPr id="21" name="图片 20"/>
          <p:cNvPicPr>
            <a:picLocks noChangeAspect="1"/>
          </p:cNvPicPr>
          <p:nvPr/>
        </p:nvPicPr>
        <p:blipFill rotWithShape="1">
          <a:blip r:embed="rId3"/>
          <a:srcRect r="91091" b="69426"/>
          <a:stretch>
            <a:fillRect/>
          </a:stretch>
        </p:blipFill>
        <p:spPr>
          <a:xfrm>
            <a:off x="3401" y="505087"/>
            <a:ext cx="348343" cy="548549"/>
          </a:xfrm>
          <a:prstGeom prst="rect">
            <a:avLst/>
          </a:prstGeom>
          <a:effectLst>
            <a:outerShdw blurRad="50800" dist="38100" dir="2700000" algn="tl" rotWithShape="0">
              <a:prstClr val="black">
                <a:alpha val="40000"/>
              </a:prstClr>
            </a:outerShdw>
          </a:effectLst>
        </p:spPr>
      </p:pic>
      <p:grpSp>
        <p:nvGrpSpPr>
          <p:cNvPr id="6" name="组合 5"/>
          <p:cNvGrpSpPr/>
          <p:nvPr/>
        </p:nvGrpSpPr>
        <p:grpSpPr>
          <a:xfrm>
            <a:off x="1782631" y="1902279"/>
            <a:ext cx="8510325" cy="2029884"/>
            <a:chOff x="1782631" y="1989364"/>
            <a:chExt cx="8510325" cy="2029884"/>
          </a:xfrm>
        </p:grpSpPr>
        <p:grpSp>
          <p:nvGrpSpPr>
            <p:cNvPr id="7" name="组合 6"/>
            <p:cNvGrpSpPr/>
            <p:nvPr/>
          </p:nvGrpSpPr>
          <p:grpSpPr>
            <a:xfrm>
              <a:off x="5020735" y="1989364"/>
              <a:ext cx="2034117" cy="2029884"/>
              <a:chOff x="3811588" y="1824037"/>
              <a:chExt cx="1525588" cy="1522413"/>
            </a:xfrm>
          </p:grpSpPr>
          <p:sp>
            <p:nvSpPr>
              <p:cNvPr id="27" name="Freeform 5"/>
              <p:cNvSpPr/>
              <p:nvPr/>
            </p:nvSpPr>
            <p:spPr bwMode="auto">
              <a:xfrm>
                <a:off x="3811588" y="1824037"/>
                <a:ext cx="762000" cy="758825"/>
              </a:xfrm>
              <a:custGeom>
                <a:avLst/>
                <a:gdLst>
                  <a:gd name="T0" fmla="*/ 202 w 202"/>
                  <a:gd name="T1" fmla="*/ 0 h 202"/>
                  <a:gd name="T2" fmla="*/ 101 w 202"/>
                  <a:gd name="T3" fmla="*/ 27 h 202"/>
                  <a:gd name="T4" fmla="*/ 101 w 202"/>
                  <a:gd name="T5" fmla="*/ 27 h 202"/>
                  <a:gd name="T6" fmla="*/ 59 w 202"/>
                  <a:gd name="T7" fmla="*/ 60 h 202"/>
                  <a:gd name="T8" fmla="*/ 0 w 202"/>
                  <a:gd name="T9" fmla="*/ 202 h 202"/>
                  <a:gd name="T10" fmla="*/ 37 w 202"/>
                  <a:gd name="T11" fmla="*/ 202 h 202"/>
                  <a:gd name="T12" fmla="*/ 86 w 202"/>
                  <a:gd name="T13" fmla="*/ 86 h 202"/>
                  <a:gd name="T14" fmla="*/ 120 w 202"/>
                  <a:gd name="T15" fmla="*/ 60 h 202"/>
                  <a:gd name="T16" fmla="*/ 202 w 202"/>
                  <a:gd name="T17" fmla="*/ 38 h 202"/>
                  <a:gd name="T18" fmla="*/ 202 w 202"/>
                  <a:gd name="T19" fmla="*/ 38 h 202"/>
                  <a:gd name="T20" fmla="*/ 202 w 202"/>
                  <a:gd name="T21" fmla="*/ 0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2" h="202">
                    <a:moveTo>
                      <a:pt x="202" y="0"/>
                    </a:moveTo>
                    <a:cubicBezTo>
                      <a:pt x="167" y="0"/>
                      <a:pt x="133" y="9"/>
                      <a:pt x="101" y="27"/>
                    </a:cubicBezTo>
                    <a:cubicBezTo>
                      <a:pt x="101" y="27"/>
                      <a:pt x="101" y="27"/>
                      <a:pt x="101" y="27"/>
                    </a:cubicBezTo>
                    <a:cubicBezTo>
                      <a:pt x="85" y="36"/>
                      <a:pt x="71" y="47"/>
                      <a:pt x="59" y="60"/>
                    </a:cubicBezTo>
                    <a:cubicBezTo>
                      <a:pt x="21" y="98"/>
                      <a:pt x="0" y="150"/>
                      <a:pt x="0" y="202"/>
                    </a:cubicBezTo>
                    <a:cubicBezTo>
                      <a:pt x="37" y="202"/>
                      <a:pt x="37" y="202"/>
                      <a:pt x="37" y="202"/>
                    </a:cubicBezTo>
                    <a:cubicBezTo>
                      <a:pt x="37" y="159"/>
                      <a:pt x="54" y="117"/>
                      <a:pt x="86" y="86"/>
                    </a:cubicBezTo>
                    <a:cubicBezTo>
                      <a:pt x="95" y="76"/>
                      <a:pt x="107" y="67"/>
                      <a:pt x="120" y="60"/>
                    </a:cubicBezTo>
                    <a:cubicBezTo>
                      <a:pt x="146" y="45"/>
                      <a:pt x="174" y="38"/>
                      <a:pt x="202" y="38"/>
                    </a:cubicBezTo>
                    <a:cubicBezTo>
                      <a:pt x="202" y="38"/>
                      <a:pt x="202" y="38"/>
                      <a:pt x="202" y="38"/>
                    </a:cubicBezTo>
                    <a:cubicBezTo>
                      <a:pt x="202" y="0"/>
                      <a:pt x="202" y="0"/>
                      <a:pt x="202" y="0"/>
                    </a:cubicBezTo>
                    <a:close/>
                  </a:path>
                </a:pathLst>
              </a:custGeom>
              <a:solidFill>
                <a:srgbClr val="E95283"/>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prstClr val="black"/>
                  </a:solidFill>
                  <a:latin typeface="Impact" panose="020B0806030902050204" pitchFamily="34" charset="0"/>
                </a:endParaRPr>
              </a:p>
            </p:txBody>
          </p:sp>
          <p:sp>
            <p:nvSpPr>
              <p:cNvPr id="28" name="Freeform 6"/>
              <p:cNvSpPr/>
              <p:nvPr/>
            </p:nvSpPr>
            <p:spPr bwMode="auto">
              <a:xfrm>
                <a:off x="3811588" y="1824037"/>
                <a:ext cx="1525588" cy="1522413"/>
              </a:xfrm>
              <a:custGeom>
                <a:avLst/>
                <a:gdLst>
                  <a:gd name="T0" fmla="*/ 377 w 404"/>
                  <a:gd name="T1" fmla="*/ 101 h 405"/>
                  <a:gd name="T2" fmla="*/ 345 w 404"/>
                  <a:gd name="T3" fmla="*/ 60 h 405"/>
                  <a:gd name="T4" fmla="*/ 202 w 404"/>
                  <a:gd name="T5" fmla="*/ 0 h 405"/>
                  <a:gd name="T6" fmla="*/ 202 w 404"/>
                  <a:gd name="T7" fmla="*/ 38 h 405"/>
                  <a:gd name="T8" fmla="*/ 318 w 404"/>
                  <a:gd name="T9" fmla="*/ 86 h 405"/>
                  <a:gd name="T10" fmla="*/ 345 w 404"/>
                  <a:gd name="T11" fmla="*/ 120 h 405"/>
                  <a:gd name="T12" fmla="*/ 367 w 404"/>
                  <a:gd name="T13" fmla="*/ 202 h 405"/>
                  <a:gd name="T14" fmla="*/ 367 w 404"/>
                  <a:gd name="T15" fmla="*/ 202 h 405"/>
                  <a:gd name="T16" fmla="*/ 318 w 404"/>
                  <a:gd name="T17" fmla="*/ 319 h 405"/>
                  <a:gd name="T18" fmla="*/ 284 w 404"/>
                  <a:gd name="T19" fmla="*/ 345 h 405"/>
                  <a:gd name="T20" fmla="*/ 202 w 404"/>
                  <a:gd name="T21" fmla="*/ 367 h 405"/>
                  <a:gd name="T22" fmla="*/ 202 w 404"/>
                  <a:gd name="T23" fmla="*/ 367 h 405"/>
                  <a:gd name="T24" fmla="*/ 86 w 404"/>
                  <a:gd name="T25" fmla="*/ 319 h 405"/>
                  <a:gd name="T26" fmla="*/ 59 w 404"/>
                  <a:gd name="T27" fmla="*/ 285 h 405"/>
                  <a:gd name="T28" fmla="*/ 37 w 404"/>
                  <a:gd name="T29" fmla="*/ 202 h 405"/>
                  <a:gd name="T30" fmla="*/ 37 w 404"/>
                  <a:gd name="T31" fmla="*/ 202 h 405"/>
                  <a:gd name="T32" fmla="*/ 0 w 404"/>
                  <a:gd name="T33" fmla="*/ 202 h 405"/>
                  <a:gd name="T34" fmla="*/ 0 w 404"/>
                  <a:gd name="T35" fmla="*/ 202 h 405"/>
                  <a:gd name="T36" fmla="*/ 27 w 404"/>
                  <a:gd name="T37" fmla="*/ 304 h 405"/>
                  <a:gd name="T38" fmla="*/ 59 w 404"/>
                  <a:gd name="T39" fmla="*/ 345 h 405"/>
                  <a:gd name="T40" fmla="*/ 202 w 404"/>
                  <a:gd name="T41" fmla="*/ 405 h 405"/>
                  <a:gd name="T42" fmla="*/ 202 w 404"/>
                  <a:gd name="T43" fmla="*/ 405 h 405"/>
                  <a:gd name="T44" fmla="*/ 303 w 404"/>
                  <a:gd name="T45" fmla="*/ 378 h 405"/>
                  <a:gd name="T46" fmla="*/ 345 w 404"/>
                  <a:gd name="T47" fmla="*/ 345 h 405"/>
                  <a:gd name="T48" fmla="*/ 404 w 404"/>
                  <a:gd name="T49" fmla="*/ 202 h 405"/>
                  <a:gd name="T50" fmla="*/ 404 w 404"/>
                  <a:gd name="T51" fmla="*/ 202 h 405"/>
                  <a:gd name="T52" fmla="*/ 377 w 404"/>
                  <a:gd name="T53" fmla="*/ 101 h 4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04" h="405">
                    <a:moveTo>
                      <a:pt x="377" y="101"/>
                    </a:moveTo>
                    <a:cubicBezTo>
                      <a:pt x="368" y="86"/>
                      <a:pt x="357" y="72"/>
                      <a:pt x="345" y="60"/>
                    </a:cubicBezTo>
                    <a:cubicBezTo>
                      <a:pt x="307" y="21"/>
                      <a:pt x="255" y="0"/>
                      <a:pt x="202" y="0"/>
                    </a:cubicBezTo>
                    <a:cubicBezTo>
                      <a:pt x="202" y="38"/>
                      <a:pt x="202" y="38"/>
                      <a:pt x="202" y="38"/>
                    </a:cubicBezTo>
                    <a:cubicBezTo>
                      <a:pt x="245" y="38"/>
                      <a:pt x="287" y="55"/>
                      <a:pt x="318" y="86"/>
                    </a:cubicBezTo>
                    <a:cubicBezTo>
                      <a:pt x="328" y="96"/>
                      <a:pt x="337" y="107"/>
                      <a:pt x="345" y="120"/>
                    </a:cubicBezTo>
                    <a:cubicBezTo>
                      <a:pt x="360" y="146"/>
                      <a:pt x="367" y="174"/>
                      <a:pt x="367" y="202"/>
                    </a:cubicBezTo>
                    <a:cubicBezTo>
                      <a:pt x="367" y="202"/>
                      <a:pt x="367" y="202"/>
                      <a:pt x="367" y="202"/>
                    </a:cubicBezTo>
                    <a:cubicBezTo>
                      <a:pt x="367" y="246"/>
                      <a:pt x="350" y="288"/>
                      <a:pt x="318" y="319"/>
                    </a:cubicBezTo>
                    <a:cubicBezTo>
                      <a:pt x="308" y="329"/>
                      <a:pt x="297" y="338"/>
                      <a:pt x="284" y="345"/>
                    </a:cubicBezTo>
                    <a:cubicBezTo>
                      <a:pt x="258" y="360"/>
                      <a:pt x="230" y="367"/>
                      <a:pt x="202" y="367"/>
                    </a:cubicBezTo>
                    <a:cubicBezTo>
                      <a:pt x="202" y="367"/>
                      <a:pt x="202" y="367"/>
                      <a:pt x="202" y="367"/>
                    </a:cubicBezTo>
                    <a:cubicBezTo>
                      <a:pt x="159" y="367"/>
                      <a:pt x="117" y="350"/>
                      <a:pt x="86" y="319"/>
                    </a:cubicBezTo>
                    <a:cubicBezTo>
                      <a:pt x="76" y="309"/>
                      <a:pt x="67" y="297"/>
                      <a:pt x="59" y="285"/>
                    </a:cubicBezTo>
                    <a:cubicBezTo>
                      <a:pt x="45" y="259"/>
                      <a:pt x="37" y="231"/>
                      <a:pt x="37" y="202"/>
                    </a:cubicBezTo>
                    <a:cubicBezTo>
                      <a:pt x="37" y="202"/>
                      <a:pt x="37" y="202"/>
                      <a:pt x="37" y="202"/>
                    </a:cubicBezTo>
                    <a:cubicBezTo>
                      <a:pt x="0" y="202"/>
                      <a:pt x="0" y="202"/>
                      <a:pt x="0" y="202"/>
                    </a:cubicBezTo>
                    <a:cubicBezTo>
                      <a:pt x="0" y="202"/>
                      <a:pt x="0" y="202"/>
                      <a:pt x="0" y="202"/>
                    </a:cubicBezTo>
                    <a:cubicBezTo>
                      <a:pt x="0" y="237"/>
                      <a:pt x="9" y="272"/>
                      <a:pt x="27" y="304"/>
                    </a:cubicBezTo>
                    <a:cubicBezTo>
                      <a:pt x="36" y="319"/>
                      <a:pt x="47" y="333"/>
                      <a:pt x="59" y="345"/>
                    </a:cubicBezTo>
                    <a:cubicBezTo>
                      <a:pt x="98" y="384"/>
                      <a:pt x="149" y="405"/>
                      <a:pt x="202" y="405"/>
                    </a:cubicBezTo>
                    <a:cubicBezTo>
                      <a:pt x="202" y="405"/>
                      <a:pt x="202" y="405"/>
                      <a:pt x="202" y="405"/>
                    </a:cubicBezTo>
                    <a:cubicBezTo>
                      <a:pt x="236" y="405"/>
                      <a:pt x="271" y="396"/>
                      <a:pt x="303" y="378"/>
                    </a:cubicBezTo>
                    <a:cubicBezTo>
                      <a:pt x="319" y="368"/>
                      <a:pt x="333" y="358"/>
                      <a:pt x="345" y="345"/>
                    </a:cubicBezTo>
                    <a:cubicBezTo>
                      <a:pt x="383" y="307"/>
                      <a:pt x="404" y="255"/>
                      <a:pt x="404" y="202"/>
                    </a:cubicBezTo>
                    <a:cubicBezTo>
                      <a:pt x="404" y="202"/>
                      <a:pt x="404" y="202"/>
                      <a:pt x="404" y="202"/>
                    </a:cubicBezTo>
                    <a:cubicBezTo>
                      <a:pt x="404" y="168"/>
                      <a:pt x="396" y="133"/>
                      <a:pt x="377" y="101"/>
                    </a:cubicBezTo>
                    <a:close/>
                  </a:path>
                </a:pathLst>
              </a:custGeom>
              <a:solidFill>
                <a:srgbClr val="908E9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prstClr val="black"/>
                  </a:solidFill>
                  <a:latin typeface="Impact" panose="020B0806030902050204" pitchFamily="34" charset="0"/>
                </a:endParaRPr>
              </a:p>
            </p:txBody>
          </p:sp>
        </p:grpSp>
        <p:grpSp>
          <p:nvGrpSpPr>
            <p:cNvPr id="8" name="组合 7"/>
            <p:cNvGrpSpPr/>
            <p:nvPr/>
          </p:nvGrpSpPr>
          <p:grpSpPr>
            <a:xfrm>
              <a:off x="8258839" y="1989364"/>
              <a:ext cx="2034117" cy="2023533"/>
              <a:chOff x="6260804" y="1828800"/>
              <a:chExt cx="1525588" cy="1517650"/>
            </a:xfrm>
          </p:grpSpPr>
          <p:sp>
            <p:nvSpPr>
              <p:cNvPr id="25" name="Freeform 7"/>
              <p:cNvSpPr/>
              <p:nvPr/>
            </p:nvSpPr>
            <p:spPr bwMode="auto">
              <a:xfrm>
                <a:off x="6483054" y="1828800"/>
                <a:ext cx="539750" cy="323850"/>
              </a:xfrm>
              <a:custGeom>
                <a:avLst/>
                <a:gdLst>
                  <a:gd name="T0" fmla="*/ 143 w 143"/>
                  <a:gd name="T1" fmla="*/ 37 h 86"/>
                  <a:gd name="T2" fmla="*/ 143 w 143"/>
                  <a:gd name="T3" fmla="*/ 0 h 86"/>
                  <a:gd name="T4" fmla="*/ 0 w 143"/>
                  <a:gd name="T5" fmla="*/ 59 h 86"/>
                  <a:gd name="T6" fmla="*/ 27 w 143"/>
                  <a:gd name="T7" fmla="*/ 86 h 86"/>
                  <a:gd name="T8" fmla="*/ 143 w 143"/>
                  <a:gd name="T9" fmla="*/ 37 h 86"/>
                </a:gdLst>
                <a:ahLst/>
                <a:cxnLst>
                  <a:cxn ang="0">
                    <a:pos x="T0" y="T1"/>
                  </a:cxn>
                  <a:cxn ang="0">
                    <a:pos x="T2" y="T3"/>
                  </a:cxn>
                  <a:cxn ang="0">
                    <a:pos x="T4" y="T5"/>
                  </a:cxn>
                  <a:cxn ang="0">
                    <a:pos x="T6" y="T7"/>
                  </a:cxn>
                  <a:cxn ang="0">
                    <a:pos x="T8" y="T9"/>
                  </a:cxn>
                </a:cxnLst>
                <a:rect l="0" t="0" r="r" b="b"/>
                <a:pathLst>
                  <a:path w="143" h="86">
                    <a:moveTo>
                      <a:pt x="143" y="37"/>
                    </a:moveTo>
                    <a:cubicBezTo>
                      <a:pt x="143" y="0"/>
                      <a:pt x="143" y="0"/>
                      <a:pt x="143" y="0"/>
                    </a:cubicBezTo>
                    <a:cubicBezTo>
                      <a:pt x="90" y="0"/>
                      <a:pt x="38" y="21"/>
                      <a:pt x="0" y="59"/>
                    </a:cubicBezTo>
                    <a:cubicBezTo>
                      <a:pt x="27" y="86"/>
                      <a:pt x="27" y="86"/>
                      <a:pt x="27" y="86"/>
                    </a:cubicBezTo>
                    <a:cubicBezTo>
                      <a:pt x="58" y="54"/>
                      <a:pt x="100" y="37"/>
                      <a:pt x="143" y="37"/>
                    </a:cubicBezTo>
                    <a:close/>
                  </a:path>
                </a:pathLst>
              </a:custGeom>
              <a:solidFill>
                <a:srgbClr val="E95283"/>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prstClr val="black"/>
                  </a:solidFill>
                  <a:latin typeface="Impact" panose="020B0806030902050204" pitchFamily="34" charset="0"/>
                </a:endParaRPr>
              </a:p>
            </p:txBody>
          </p:sp>
          <p:sp>
            <p:nvSpPr>
              <p:cNvPr id="26" name="Freeform 8"/>
              <p:cNvSpPr/>
              <p:nvPr/>
            </p:nvSpPr>
            <p:spPr bwMode="auto">
              <a:xfrm>
                <a:off x="6260804" y="1828800"/>
                <a:ext cx="1525588" cy="1517650"/>
              </a:xfrm>
              <a:custGeom>
                <a:avLst/>
                <a:gdLst>
                  <a:gd name="T0" fmla="*/ 404 w 404"/>
                  <a:gd name="T1" fmla="*/ 202 h 404"/>
                  <a:gd name="T2" fmla="*/ 345 w 404"/>
                  <a:gd name="T3" fmla="*/ 59 h 404"/>
                  <a:gd name="T4" fmla="*/ 303 w 404"/>
                  <a:gd name="T5" fmla="*/ 27 h 404"/>
                  <a:gd name="T6" fmla="*/ 202 w 404"/>
                  <a:gd name="T7" fmla="*/ 0 h 404"/>
                  <a:gd name="T8" fmla="*/ 202 w 404"/>
                  <a:gd name="T9" fmla="*/ 0 h 404"/>
                  <a:gd name="T10" fmla="*/ 202 w 404"/>
                  <a:gd name="T11" fmla="*/ 37 h 404"/>
                  <a:gd name="T12" fmla="*/ 202 w 404"/>
                  <a:gd name="T13" fmla="*/ 37 h 404"/>
                  <a:gd name="T14" fmla="*/ 284 w 404"/>
                  <a:gd name="T15" fmla="*/ 59 h 404"/>
                  <a:gd name="T16" fmla="*/ 294 w 404"/>
                  <a:gd name="T17" fmla="*/ 43 h 404"/>
                  <a:gd name="T18" fmla="*/ 284 w 404"/>
                  <a:gd name="T19" fmla="*/ 59 h 404"/>
                  <a:gd name="T20" fmla="*/ 318 w 404"/>
                  <a:gd name="T21" fmla="*/ 86 h 404"/>
                  <a:gd name="T22" fmla="*/ 367 w 404"/>
                  <a:gd name="T23" fmla="*/ 202 h 404"/>
                  <a:gd name="T24" fmla="*/ 367 w 404"/>
                  <a:gd name="T25" fmla="*/ 202 h 404"/>
                  <a:gd name="T26" fmla="*/ 345 w 404"/>
                  <a:gd name="T27" fmla="*/ 284 h 404"/>
                  <a:gd name="T28" fmla="*/ 318 w 404"/>
                  <a:gd name="T29" fmla="*/ 319 h 404"/>
                  <a:gd name="T30" fmla="*/ 202 w 404"/>
                  <a:gd name="T31" fmla="*/ 367 h 404"/>
                  <a:gd name="T32" fmla="*/ 202 w 404"/>
                  <a:gd name="T33" fmla="*/ 367 h 404"/>
                  <a:gd name="T34" fmla="*/ 120 w 404"/>
                  <a:gd name="T35" fmla="*/ 345 h 404"/>
                  <a:gd name="T36" fmla="*/ 86 w 404"/>
                  <a:gd name="T37" fmla="*/ 319 h 404"/>
                  <a:gd name="T38" fmla="*/ 37 w 404"/>
                  <a:gd name="T39" fmla="*/ 202 h 404"/>
                  <a:gd name="T40" fmla="*/ 37 w 404"/>
                  <a:gd name="T41" fmla="*/ 202 h 404"/>
                  <a:gd name="T42" fmla="*/ 60 w 404"/>
                  <a:gd name="T43" fmla="*/ 120 h 404"/>
                  <a:gd name="T44" fmla="*/ 86 w 404"/>
                  <a:gd name="T45" fmla="*/ 86 h 404"/>
                  <a:gd name="T46" fmla="*/ 59 w 404"/>
                  <a:gd name="T47" fmla="*/ 59 h 404"/>
                  <a:gd name="T48" fmla="*/ 27 w 404"/>
                  <a:gd name="T49" fmla="*/ 101 h 404"/>
                  <a:gd name="T50" fmla="*/ 0 w 404"/>
                  <a:gd name="T51" fmla="*/ 202 h 404"/>
                  <a:gd name="T52" fmla="*/ 0 w 404"/>
                  <a:gd name="T53" fmla="*/ 202 h 404"/>
                  <a:gd name="T54" fmla="*/ 59 w 404"/>
                  <a:gd name="T55" fmla="*/ 345 h 404"/>
                  <a:gd name="T56" fmla="*/ 101 w 404"/>
                  <a:gd name="T57" fmla="*/ 377 h 404"/>
                  <a:gd name="T58" fmla="*/ 202 w 404"/>
                  <a:gd name="T59" fmla="*/ 404 h 404"/>
                  <a:gd name="T60" fmla="*/ 202 w 404"/>
                  <a:gd name="T61" fmla="*/ 404 h 404"/>
                  <a:gd name="T62" fmla="*/ 202 w 404"/>
                  <a:gd name="T63" fmla="*/ 404 h 404"/>
                  <a:gd name="T64" fmla="*/ 345 w 404"/>
                  <a:gd name="T65" fmla="*/ 345 h 404"/>
                  <a:gd name="T66" fmla="*/ 377 w 404"/>
                  <a:gd name="T67" fmla="*/ 303 h 404"/>
                  <a:gd name="T68" fmla="*/ 404 w 404"/>
                  <a:gd name="T69" fmla="*/ 202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04" h="404">
                    <a:moveTo>
                      <a:pt x="404" y="202"/>
                    </a:moveTo>
                    <a:cubicBezTo>
                      <a:pt x="404" y="149"/>
                      <a:pt x="384" y="97"/>
                      <a:pt x="345" y="59"/>
                    </a:cubicBezTo>
                    <a:cubicBezTo>
                      <a:pt x="333" y="47"/>
                      <a:pt x="319" y="36"/>
                      <a:pt x="303" y="27"/>
                    </a:cubicBezTo>
                    <a:cubicBezTo>
                      <a:pt x="272" y="8"/>
                      <a:pt x="236" y="0"/>
                      <a:pt x="202" y="0"/>
                    </a:cubicBezTo>
                    <a:cubicBezTo>
                      <a:pt x="202" y="0"/>
                      <a:pt x="202" y="0"/>
                      <a:pt x="202" y="0"/>
                    </a:cubicBezTo>
                    <a:cubicBezTo>
                      <a:pt x="202" y="37"/>
                      <a:pt x="202" y="37"/>
                      <a:pt x="202" y="37"/>
                    </a:cubicBezTo>
                    <a:cubicBezTo>
                      <a:pt x="202" y="37"/>
                      <a:pt x="202" y="37"/>
                      <a:pt x="202" y="37"/>
                    </a:cubicBezTo>
                    <a:cubicBezTo>
                      <a:pt x="230" y="37"/>
                      <a:pt x="258" y="44"/>
                      <a:pt x="284" y="59"/>
                    </a:cubicBezTo>
                    <a:cubicBezTo>
                      <a:pt x="294" y="43"/>
                      <a:pt x="294" y="43"/>
                      <a:pt x="294" y="43"/>
                    </a:cubicBezTo>
                    <a:cubicBezTo>
                      <a:pt x="284" y="59"/>
                      <a:pt x="284" y="59"/>
                      <a:pt x="284" y="59"/>
                    </a:cubicBezTo>
                    <a:cubicBezTo>
                      <a:pt x="297" y="67"/>
                      <a:pt x="309" y="76"/>
                      <a:pt x="318" y="86"/>
                    </a:cubicBezTo>
                    <a:cubicBezTo>
                      <a:pt x="350" y="117"/>
                      <a:pt x="367" y="159"/>
                      <a:pt x="367" y="202"/>
                    </a:cubicBezTo>
                    <a:cubicBezTo>
                      <a:pt x="367" y="202"/>
                      <a:pt x="367" y="202"/>
                      <a:pt x="367" y="202"/>
                    </a:cubicBezTo>
                    <a:cubicBezTo>
                      <a:pt x="367" y="230"/>
                      <a:pt x="360" y="258"/>
                      <a:pt x="345" y="284"/>
                    </a:cubicBezTo>
                    <a:cubicBezTo>
                      <a:pt x="337" y="297"/>
                      <a:pt x="329" y="309"/>
                      <a:pt x="318" y="319"/>
                    </a:cubicBezTo>
                    <a:cubicBezTo>
                      <a:pt x="288" y="350"/>
                      <a:pt x="245" y="367"/>
                      <a:pt x="202" y="367"/>
                    </a:cubicBezTo>
                    <a:cubicBezTo>
                      <a:pt x="202" y="367"/>
                      <a:pt x="202" y="367"/>
                      <a:pt x="202" y="367"/>
                    </a:cubicBezTo>
                    <a:cubicBezTo>
                      <a:pt x="174" y="367"/>
                      <a:pt x="146" y="360"/>
                      <a:pt x="120" y="345"/>
                    </a:cubicBezTo>
                    <a:cubicBezTo>
                      <a:pt x="107" y="337"/>
                      <a:pt x="96" y="328"/>
                      <a:pt x="86" y="319"/>
                    </a:cubicBezTo>
                    <a:cubicBezTo>
                      <a:pt x="54" y="287"/>
                      <a:pt x="37" y="245"/>
                      <a:pt x="37" y="202"/>
                    </a:cubicBezTo>
                    <a:cubicBezTo>
                      <a:pt x="37" y="202"/>
                      <a:pt x="37" y="202"/>
                      <a:pt x="37" y="202"/>
                    </a:cubicBezTo>
                    <a:cubicBezTo>
                      <a:pt x="37" y="174"/>
                      <a:pt x="44" y="146"/>
                      <a:pt x="60" y="120"/>
                    </a:cubicBezTo>
                    <a:cubicBezTo>
                      <a:pt x="67" y="107"/>
                      <a:pt x="76" y="95"/>
                      <a:pt x="86" y="86"/>
                    </a:cubicBezTo>
                    <a:cubicBezTo>
                      <a:pt x="59" y="59"/>
                      <a:pt x="59" y="59"/>
                      <a:pt x="59" y="59"/>
                    </a:cubicBezTo>
                    <a:cubicBezTo>
                      <a:pt x="47" y="71"/>
                      <a:pt x="36" y="85"/>
                      <a:pt x="27" y="101"/>
                    </a:cubicBezTo>
                    <a:cubicBezTo>
                      <a:pt x="9" y="133"/>
                      <a:pt x="0" y="167"/>
                      <a:pt x="0" y="202"/>
                    </a:cubicBezTo>
                    <a:cubicBezTo>
                      <a:pt x="0" y="202"/>
                      <a:pt x="0" y="202"/>
                      <a:pt x="0" y="202"/>
                    </a:cubicBezTo>
                    <a:cubicBezTo>
                      <a:pt x="0" y="255"/>
                      <a:pt x="21" y="307"/>
                      <a:pt x="59" y="345"/>
                    </a:cubicBezTo>
                    <a:cubicBezTo>
                      <a:pt x="71" y="357"/>
                      <a:pt x="85" y="368"/>
                      <a:pt x="101" y="377"/>
                    </a:cubicBezTo>
                    <a:cubicBezTo>
                      <a:pt x="133" y="396"/>
                      <a:pt x="168" y="404"/>
                      <a:pt x="202" y="404"/>
                    </a:cubicBezTo>
                    <a:cubicBezTo>
                      <a:pt x="202" y="404"/>
                      <a:pt x="202" y="404"/>
                      <a:pt x="202" y="404"/>
                    </a:cubicBezTo>
                    <a:cubicBezTo>
                      <a:pt x="202" y="404"/>
                      <a:pt x="202" y="404"/>
                      <a:pt x="202" y="404"/>
                    </a:cubicBezTo>
                    <a:cubicBezTo>
                      <a:pt x="255" y="404"/>
                      <a:pt x="307" y="383"/>
                      <a:pt x="345" y="345"/>
                    </a:cubicBezTo>
                    <a:cubicBezTo>
                      <a:pt x="357" y="333"/>
                      <a:pt x="368" y="319"/>
                      <a:pt x="377" y="303"/>
                    </a:cubicBezTo>
                    <a:cubicBezTo>
                      <a:pt x="396" y="271"/>
                      <a:pt x="404" y="237"/>
                      <a:pt x="404" y="202"/>
                    </a:cubicBezTo>
                    <a:close/>
                  </a:path>
                </a:pathLst>
              </a:custGeom>
              <a:solidFill>
                <a:srgbClr val="908E9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prstClr val="black"/>
                  </a:solidFill>
                  <a:latin typeface="Impact" panose="020B0806030902050204" pitchFamily="34" charset="0"/>
                </a:endParaRPr>
              </a:p>
            </p:txBody>
          </p:sp>
        </p:grpSp>
        <p:grpSp>
          <p:nvGrpSpPr>
            <p:cNvPr id="9" name="组合 8"/>
            <p:cNvGrpSpPr/>
            <p:nvPr/>
          </p:nvGrpSpPr>
          <p:grpSpPr>
            <a:xfrm>
              <a:off x="1782631" y="1989364"/>
              <a:ext cx="2034117" cy="2029884"/>
              <a:chOff x="1403648" y="1824037"/>
              <a:chExt cx="1525588" cy="1522413"/>
            </a:xfrm>
          </p:grpSpPr>
          <p:sp>
            <p:nvSpPr>
              <p:cNvPr id="23" name="Freeform 9"/>
              <p:cNvSpPr/>
              <p:nvPr/>
            </p:nvSpPr>
            <p:spPr bwMode="auto">
              <a:xfrm>
                <a:off x="1403648" y="1824037"/>
                <a:ext cx="762000" cy="1300163"/>
              </a:xfrm>
              <a:custGeom>
                <a:avLst/>
                <a:gdLst>
                  <a:gd name="T0" fmla="*/ 59 w 202"/>
                  <a:gd name="T1" fmla="*/ 60 h 346"/>
                  <a:gd name="T2" fmla="*/ 0 w 202"/>
                  <a:gd name="T3" fmla="*/ 203 h 346"/>
                  <a:gd name="T4" fmla="*/ 0 w 202"/>
                  <a:gd name="T5" fmla="*/ 203 h 346"/>
                  <a:gd name="T6" fmla="*/ 0 w 202"/>
                  <a:gd name="T7" fmla="*/ 203 h 346"/>
                  <a:gd name="T8" fmla="*/ 59 w 202"/>
                  <a:gd name="T9" fmla="*/ 346 h 346"/>
                  <a:gd name="T10" fmla="*/ 86 w 202"/>
                  <a:gd name="T11" fmla="*/ 319 h 346"/>
                  <a:gd name="T12" fmla="*/ 37 w 202"/>
                  <a:gd name="T13" fmla="*/ 203 h 346"/>
                  <a:gd name="T14" fmla="*/ 37 w 202"/>
                  <a:gd name="T15" fmla="*/ 203 h 346"/>
                  <a:gd name="T16" fmla="*/ 86 w 202"/>
                  <a:gd name="T17" fmla="*/ 86 h 346"/>
                  <a:gd name="T18" fmla="*/ 202 w 202"/>
                  <a:gd name="T19" fmla="*/ 38 h 346"/>
                  <a:gd name="T20" fmla="*/ 202 w 202"/>
                  <a:gd name="T21" fmla="*/ 0 h 346"/>
                  <a:gd name="T22" fmla="*/ 59 w 202"/>
                  <a:gd name="T23" fmla="*/ 60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2" h="346">
                    <a:moveTo>
                      <a:pt x="59" y="60"/>
                    </a:moveTo>
                    <a:cubicBezTo>
                      <a:pt x="22" y="96"/>
                      <a:pt x="0" y="147"/>
                      <a:pt x="0" y="203"/>
                    </a:cubicBezTo>
                    <a:cubicBezTo>
                      <a:pt x="0" y="203"/>
                      <a:pt x="0" y="203"/>
                      <a:pt x="0" y="203"/>
                    </a:cubicBezTo>
                    <a:cubicBezTo>
                      <a:pt x="0" y="203"/>
                      <a:pt x="0" y="203"/>
                      <a:pt x="0" y="203"/>
                    </a:cubicBezTo>
                    <a:cubicBezTo>
                      <a:pt x="0" y="259"/>
                      <a:pt x="23" y="309"/>
                      <a:pt x="59" y="346"/>
                    </a:cubicBezTo>
                    <a:cubicBezTo>
                      <a:pt x="86" y="319"/>
                      <a:pt x="86" y="319"/>
                      <a:pt x="86" y="319"/>
                    </a:cubicBezTo>
                    <a:cubicBezTo>
                      <a:pt x="56" y="289"/>
                      <a:pt x="37" y="248"/>
                      <a:pt x="37" y="203"/>
                    </a:cubicBezTo>
                    <a:cubicBezTo>
                      <a:pt x="37" y="203"/>
                      <a:pt x="37" y="203"/>
                      <a:pt x="37" y="203"/>
                    </a:cubicBezTo>
                    <a:cubicBezTo>
                      <a:pt x="37" y="157"/>
                      <a:pt x="56" y="116"/>
                      <a:pt x="86" y="86"/>
                    </a:cubicBezTo>
                    <a:cubicBezTo>
                      <a:pt x="115" y="57"/>
                      <a:pt x="156" y="38"/>
                      <a:pt x="202" y="38"/>
                    </a:cubicBezTo>
                    <a:cubicBezTo>
                      <a:pt x="202" y="0"/>
                      <a:pt x="202" y="0"/>
                      <a:pt x="202" y="0"/>
                    </a:cubicBezTo>
                    <a:cubicBezTo>
                      <a:pt x="146" y="0"/>
                      <a:pt x="96" y="23"/>
                      <a:pt x="59" y="60"/>
                    </a:cubicBezTo>
                    <a:close/>
                  </a:path>
                </a:pathLst>
              </a:custGeom>
              <a:solidFill>
                <a:srgbClr val="E95283"/>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srgbClr val="E95283"/>
                  </a:solidFill>
                  <a:latin typeface="Impact" panose="020B0806030902050204" pitchFamily="34" charset="0"/>
                </a:endParaRPr>
              </a:p>
            </p:txBody>
          </p:sp>
          <p:sp>
            <p:nvSpPr>
              <p:cNvPr id="24" name="Freeform 10"/>
              <p:cNvSpPr/>
              <p:nvPr/>
            </p:nvSpPr>
            <p:spPr bwMode="auto">
              <a:xfrm>
                <a:off x="1625898" y="1824037"/>
                <a:ext cx="1303338" cy="1522413"/>
              </a:xfrm>
              <a:custGeom>
                <a:avLst/>
                <a:gdLst>
                  <a:gd name="T0" fmla="*/ 286 w 345"/>
                  <a:gd name="T1" fmla="*/ 60 h 405"/>
                  <a:gd name="T2" fmla="*/ 143 w 345"/>
                  <a:gd name="T3" fmla="*/ 0 h 405"/>
                  <a:gd name="T4" fmla="*/ 143 w 345"/>
                  <a:gd name="T5" fmla="*/ 0 h 405"/>
                  <a:gd name="T6" fmla="*/ 143 w 345"/>
                  <a:gd name="T7" fmla="*/ 38 h 405"/>
                  <a:gd name="T8" fmla="*/ 143 w 345"/>
                  <a:gd name="T9" fmla="*/ 38 h 405"/>
                  <a:gd name="T10" fmla="*/ 259 w 345"/>
                  <a:gd name="T11" fmla="*/ 86 h 405"/>
                  <a:gd name="T12" fmla="*/ 308 w 345"/>
                  <a:gd name="T13" fmla="*/ 203 h 405"/>
                  <a:gd name="T14" fmla="*/ 259 w 345"/>
                  <a:gd name="T15" fmla="*/ 319 h 405"/>
                  <a:gd name="T16" fmla="*/ 143 w 345"/>
                  <a:gd name="T17" fmla="*/ 368 h 405"/>
                  <a:gd name="T18" fmla="*/ 143 w 345"/>
                  <a:gd name="T19" fmla="*/ 368 h 405"/>
                  <a:gd name="T20" fmla="*/ 27 w 345"/>
                  <a:gd name="T21" fmla="*/ 319 h 405"/>
                  <a:gd name="T22" fmla="*/ 0 w 345"/>
                  <a:gd name="T23" fmla="*/ 346 h 405"/>
                  <a:gd name="T24" fmla="*/ 143 w 345"/>
                  <a:gd name="T25" fmla="*/ 405 h 405"/>
                  <a:gd name="T26" fmla="*/ 143 w 345"/>
                  <a:gd name="T27" fmla="*/ 405 h 405"/>
                  <a:gd name="T28" fmla="*/ 286 w 345"/>
                  <a:gd name="T29" fmla="*/ 346 h 405"/>
                  <a:gd name="T30" fmla="*/ 345 w 345"/>
                  <a:gd name="T31" fmla="*/ 203 h 405"/>
                  <a:gd name="T32" fmla="*/ 286 w 345"/>
                  <a:gd name="T33" fmla="*/ 60 h 4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45" h="405">
                    <a:moveTo>
                      <a:pt x="286" y="60"/>
                    </a:moveTo>
                    <a:cubicBezTo>
                      <a:pt x="250" y="23"/>
                      <a:pt x="199" y="0"/>
                      <a:pt x="143" y="0"/>
                    </a:cubicBezTo>
                    <a:cubicBezTo>
                      <a:pt x="143" y="0"/>
                      <a:pt x="143" y="0"/>
                      <a:pt x="143" y="0"/>
                    </a:cubicBezTo>
                    <a:cubicBezTo>
                      <a:pt x="143" y="38"/>
                      <a:pt x="143" y="38"/>
                      <a:pt x="143" y="38"/>
                    </a:cubicBezTo>
                    <a:cubicBezTo>
                      <a:pt x="143" y="38"/>
                      <a:pt x="143" y="38"/>
                      <a:pt x="143" y="38"/>
                    </a:cubicBezTo>
                    <a:cubicBezTo>
                      <a:pt x="188" y="38"/>
                      <a:pt x="230" y="57"/>
                      <a:pt x="259" y="86"/>
                    </a:cubicBezTo>
                    <a:cubicBezTo>
                      <a:pt x="289" y="116"/>
                      <a:pt x="308" y="157"/>
                      <a:pt x="308" y="203"/>
                    </a:cubicBezTo>
                    <a:cubicBezTo>
                      <a:pt x="308" y="248"/>
                      <a:pt x="289" y="289"/>
                      <a:pt x="259" y="319"/>
                    </a:cubicBezTo>
                    <a:cubicBezTo>
                      <a:pt x="230" y="349"/>
                      <a:pt x="188" y="368"/>
                      <a:pt x="143" y="368"/>
                    </a:cubicBezTo>
                    <a:cubicBezTo>
                      <a:pt x="143" y="368"/>
                      <a:pt x="143" y="368"/>
                      <a:pt x="143" y="368"/>
                    </a:cubicBezTo>
                    <a:cubicBezTo>
                      <a:pt x="97" y="367"/>
                      <a:pt x="56" y="349"/>
                      <a:pt x="27" y="319"/>
                    </a:cubicBezTo>
                    <a:cubicBezTo>
                      <a:pt x="0" y="346"/>
                      <a:pt x="0" y="346"/>
                      <a:pt x="0" y="346"/>
                    </a:cubicBezTo>
                    <a:cubicBezTo>
                      <a:pt x="37" y="382"/>
                      <a:pt x="87" y="405"/>
                      <a:pt x="143" y="405"/>
                    </a:cubicBezTo>
                    <a:cubicBezTo>
                      <a:pt x="143" y="405"/>
                      <a:pt x="143" y="405"/>
                      <a:pt x="143" y="405"/>
                    </a:cubicBezTo>
                    <a:cubicBezTo>
                      <a:pt x="199" y="405"/>
                      <a:pt x="250" y="382"/>
                      <a:pt x="286" y="346"/>
                    </a:cubicBezTo>
                    <a:cubicBezTo>
                      <a:pt x="323" y="309"/>
                      <a:pt x="345" y="258"/>
                      <a:pt x="345" y="203"/>
                    </a:cubicBezTo>
                    <a:cubicBezTo>
                      <a:pt x="345" y="147"/>
                      <a:pt x="323" y="96"/>
                      <a:pt x="286" y="60"/>
                    </a:cubicBezTo>
                    <a:close/>
                  </a:path>
                </a:pathLst>
              </a:custGeom>
              <a:solidFill>
                <a:srgbClr val="908E9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prstClr val="black"/>
                  </a:solidFill>
                  <a:latin typeface="Impact" panose="020B0806030902050204" pitchFamily="34" charset="0"/>
                </a:endParaRPr>
              </a:p>
            </p:txBody>
          </p:sp>
        </p:grpSp>
        <p:grpSp>
          <p:nvGrpSpPr>
            <p:cNvPr id="10" name="组合 9"/>
            <p:cNvGrpSpPr/>
            <p:nvPr/>
          </p:nvGrpSpPr>
          <p:grpSpPr>
            <a:xfrm>
              <a:off x="2242584" y="2485973"/>
              <a:ext cx="1261884" cy="891551"/>
              <a:chOff x="2211257" y="4119638"/>
              <a:chExt cx="946413" cy="668663"/>
            </a:xfrm>
          </p:grpSpPr>
          <p:sp>
            <p:nvSpPr>
              <p:cNvPr id="20" name="矩形 19"/>
              <p:cNvSpPr/>
              <p:nvPr/>
            </p:nvSpPr>
            <p:spPr>
              <a:xfrm>
                <a:off x="2211257" y="4592094"/>
                <a:ext cx="946413" cy="196207"/>
              </a:xfrm>
              <a:prstGeom prst="rect">
                <a:avLst/>
              </a:prstGeom>
            </p:spPr>
            <p:txBody>
              <a:bodyPr wrap="none">
                <a:spAutoFit/>
              </a:bodyPr>
              <a:lstStyle/>
              <a:p>
                <a:pPr algn="r"/>
                <a:r>
                  <a:rPr lang="zh-CN" altLang="en-US" sz="1100" b="1" spc="300" dirty="0">
                    <a:solidFill>
                      <a:schemeClr val="tx1">
                        <a:lumMod val="95000"/>
                        <a:lumOff val="5000"/>
                      </a:schemeClr>
                    </a:solidFill>
                    <a:latin typeface="Impact" panose="020B0806030902050204" pitchFamily="34" charset="0"/>
                    <a:ea typeface="微软雅黑" panose="020B0503020204020204" pitchFamily="34" charset="-122"/>
                    <a:cs typeface="Lato Regular"/>
                  </a:rPr>
                  <a:t>在此添加标题</a:t>
                </a:r>
                <a:endParaRPr lang="id-ID" altLang="zh-CN" sz="1100" b="1" spc="300" dirty="0">
                  <a:solidFill>
                    <a:schemeClr val="tx1">
                      <a:lumMod val="95000"/>
                      <a:lumOff val="5000"/>
                    </a:schemeClr>
                  </a:solidFill>
                  <a:latin typeface="Impact" panose="020B0806030902050204" pitchFamily="34" charset="0"/>
                  <a:ea typeface="微软雅黑" panose="020B0503020204020204" pitchFamily="34" charset="-122"/>
                  <a:cs typeface="Lato Regular"/>
                </a:endParaRPr>
              </a:p>
            </p:txBody>
          </p:sp>
          <p:sp>
            <p:nvSpPr>
              <p:cNvPr id="22" name="TextBox 175"/>
              <p:cNvSpPr txBox="1"/>
              <p:nvPr/>
            </p:nvSpPr>
            <p:spPr>
              <a:xfrm>
                <a:off x="2319570" y="4119638"/>
                <a:ext cx="671098" cy="561741"/>
              </a:xfrm>
              <a:prstGeom prst="rect">
                <a:avLst/>
              </a:prstGeom>
            </p:spPr>
            <p:txBody>
              <a:bodyPr wrap="none">
                <a:spAutoFit/>
              </a:bodyPr>
              <a:lstStyle>
                <a:defPPr>
                  <a:defRPr lang="zh-CN"/>
                </a:defPPr>
                <a:lvl1pPr>
                  <a:defRPr sz="900" b="1">
                    <a:solidFill>
                      <a:schemeClr val="bg1"/>
                    </a:solidFill>
                    <a:latin typeface="Arial" panose="020B0604020202020204" pitchFamily="34" charset="0"/>
                    <a:ea typeface="微软雅黑" panose="020B0503020204020204" pitchFamily="34" charset="-122"/>
                    <a:cs typeface="Arial" panose="020B0604020202020204" pitchFamily="34" charset="0"/>
                  </a:defRPr>
                </a:lvl1pPr>
              </a:lstStyle>
              <a:p>
                <a:pPr defTabSz="1218565" eaLnBrk="0" fontAlgn="base" hangingPunct="0">
                  <a:spcBef>
                    <a:spcPct val="0"/>
                  </a:spcBef>
                  <a:spcAft>
                    <a:spcPct val="0"/>
                  </a:spcAft>
                </a:pPr>
                <a:r>
                  <a:rPr lang="en-US" altLang="zh-CN" sz="4265" dirty="0">
                    <a:solidFill>
                      <a:prstClr val="black">
                        <a:lumMod val="75000"/>
                        <a:lumOff val="25000"/>
                      </a:prstClr>
                    </a:solidFill>
                    <a:latin typeface="Impact" panose="020B0806030902050204" pitchFamily="34" charset="0"/>
                  </a:rPr>
                  <a:t>40</a:t>
                </a:r>
                <a:r>
                  <a:rPr lang="en-US" altLang="zh-CN" sz="1600" dirty="0">
                    <a:solidFill>
                      <a:prstClr val="black">
                        <a:lumMod val="75000"/>
                        <a:lumOff val="25000"/>
                      </a:prstClr>
                    </a:solidFill>
                    <a:latin typeface="Impact" panose="020B0806030902050204" pitchFamily="34" charset="0"/>
                  </a:rPr>
                  <a:t>%</a:t>
                </a:r>
                <a:endParaRPr lang="zh-CN" altLang="en-US" sz="1600" dirty="0">
                  <a:solidFill>
                    <a:prstClr val="black">
                      <a:lumMod val="75000"/>
                      <a:lumOff val="25000"/>
                    </a:prstClr>
                  </a:solidFill>
                  <a:latin typeface="Impact" panose="020B0806030902050204" pitchFamily="34" charset="0"/>
                </a:endParaRPr>
              </a:p>
            </p:txBody>
          </p:sp>
        </p:grpSp>
        <p:grpSp>
          <p:nvGrpSpPr>
            <p:cNvPr id="11" name="组合 10"/>
            <p:cNvGrpSpPr/>
            <p:nvPr/>
          </p:nvGrpSpPr>
          <p:grpSpPr>
            <a:xfrm>
              <a:off x="5478775" y="2485973"/>
              <a:ext cx="1261884" cy="891551"/>
              <a:chOff x="2219050" y="4119638"/>
              <a:chExt cx="946413" cy="668663"/>
            </a:xfrm>
          </p:grpSpPr>
          <p:sp>
            <p:nvSpPr>
              <p:cNvPr id="15" name="矩形 14"/>
              <p:cNvSpPr/>
              <p:nvPr/>
            </p:nvSpPr>
            <p:spPr>
              <a:xfrm>
                <a:off x="2219050" y="4592094"/>
                <a:ext cx="946413" cy="196207"/>
              </a:xfrm>
              <a:prstGeom prst="rect">
                <a:avLst/>
              </a:prstGeom>
            </p:spPr>
            <p:txBody>
              <a:bodyPr wrap="none">
                <a:spAutoFit/>
              </a:bodyPr>
              <a:lstStyle/>
              <a:p>
                <a:pPr algn="r"/>
                <a:r>
                  <a:rPr lang="zh-CN" altLang="en-US" sz="1100" b="1" spc="300" dirty="0">
                    <a:solidFill>
                      <a:schemeClr val="tx1">
                        <a:lumMod val="95000"/>
                        <a:lumOff val="5000"/>
                      </a:schemeClr>
                    </a:solidFill>
                    <a:latin typeface="Impact" panose="020B0806030902050204" pitchFamily="34" charset="0"/>
                    <a:ea typeface="微软雅黑" panose="020B0503020204020204" pitchFamily="34" charset="-122"/>
                    <a:cs typeface="Lato Regular"/>
                  </a:rPr>
                  <a:t>在此添加标题</a:t>
                </a:r>
                <a:endParaRPr lang="id-ID" altLang="zh-CN" sz="1100" b="1" spc="300" dirty="0">
                  <a:solidFill>
                    <a:schemeClr val="tx1">
                      <a:lumMod val="95000"/>
                      <a:lumOff val="5000"/>
                    </a:schemeClr>
                  </a:solidFill>
                  <a:latin typeface="Impact" panose="020B0806030902050204" pitchFamily="34" charset="0"/>
                  <a:ea typeface="微软雅黑" panose="020B0503020204020204" pitchFamily="34" charset="-122"/>
                  <a:cs typeface="Lato Regular"/>
                </a:endParaRPr>
              </a:p>
            </p:txBody>
          </p:sp>
          <p:sp>
            <p:nvSpPr>
              <p:cNvPr id="16" name="TextBox 175"/>
              <p:cNvSpPr txBox="1"/>
              <p:nvPr/>
            </p:nvSpPr>
            <p:spPr>
              <a:xfrm>
                <a:off x="2319570" y="4119638"/>
                <a:ext cx="683120" cy="561741"/>
              </a:xfrm>
              <a:prstGeom prst="rect">
                <a:avLst/>
              </a:prstGeom>
            </p:spPr>
            <p:txBody>
              <a:bodyPr wrap="none">
                <a:spAutoFit/>
              </a:bodyPr>
              <a:lstStyle>
                <a:defPPr>
                  <a:defRPr lang="zh-CN"/>
                </a:defPPr>
                <a:lvl1pPr>
                  <a:defRPr sz="900" b="1">
                    <a:solidFill>
                      <a:schemeClr val="bg1"/>
                    </a:solidFill>
                    <a:latin typeface="Arial" panose="020B0604020202020204" pitchFamily="34" charset="0"/>
                    <a:ea typeface="微软雅黑" panose="020B0503020204020204" pitchFamily="34" charset="-122"/>
                    <a:cs typeface="Arial" panose="020B0604020202020204" pitchFamily="34" charset="0"/>
                  </a:defRPr>
                </a:lvl1pPr>
              </a:lstStyle>
              <a:p>
                <a:pPr defTabSz="1218565" eaLnBrk="0" fontAlgn="base" hangingPunct="0">
                  <a:spcBef>
                    <a:spcPct val="0"/>
                  </a:spcBef>
                  <a:spcAft>
                    <a:spcPct val="0"/>
                  </a:spcAft>
                </a:pPr>
                <a:r>
                  <a:rPr lang="en-US" altLang="zh-CN" sz="4265" dirty="0">
                    <a:solidFill>
                      <a:prstClr val="black">
                        <a:lumMod val="75000"/>
                        <a:lumOff val="25000"/>
                      </a:prstClr>
                    </a:solidFill>
                    <a:latin typeface="Impact" panose="020B0806030902050204" pitchFamily="34" charset="0"/>
                  </a:rPr>
                  <a:t>30</a:t>
                </a:r>
                <a:r>
                  <a:rPr lang="en-US" altLang="zh-CN" sz="1600" dirty="0">
                    <a:solidFill>
                      <a:prstClr val="black">
                        <a:lumMod val="75000"/>
                        <a:lumOff val="25000"/>
                      </a:prstClr>
                    </a:solidFill>
                    <a:latin typeface="Impact" panose="020B0806030902050204" pitchFamily="34" charset="0"/>
                  </a:rPr>
                  <a:t>%</a:t>
                </a:r>
                <a:endParaRPr lang="zh-CN" altLang="en-US" sz="1600" dirty="0">
                  <a:solidFill>
                    <a:prstClr val="black">
                      <a:lumMod val="75000"/>
                      <a:lumOff val="25000"/>
                    </a:prstClr>
                  </a:solidFill>
                  <a:latin typeface="Impact" panose="020B0806030902050204" pitchFamily="34" charset="0"/>
                </a:endParaRPr>
              </a:p>
            </p:txBody>
          </p:sp>
        </p:grpSp>
        <p:grpSp>
          <p:nvGrpSpPr>
            <p:cNvPr id="12" name="组合 11"/>
            <p:cNvGrpSpPr/>
            <p:nvPr/>
          </p:nvGrpSpPr>
          <p:grpSpPr>
            <a:xfrm>
              <a:off x="8699802" y="2485973"/>
              <a:ext cx="1261884" cy="892855"/>
              <a:chOff x="2186895" y="4119638"/>
              <a:chExt cx="946413" cy="669641"/>
            </a:xfrm>
          </p:grpSpPr>
          <p:sp>
            <p:nvSpPr>
              <p:cNvPr id="13" name="矩形 12"/>
              <p:cNvSpPr/>
              <p:nvPr/>
            </p:nvSpPr>
            <p:spPr>
              <a:xfrm>
                <a:off x="2186895" y="4593072"/>
                <a:ext cx="946413" cy="196207"/>
              </a:xfrm>
              <a:prstGeom prst="rect">
                <a:avLst/>
              </a:prstGeom>
            </p:spPr>
            <p:txBody>
              <a:bodyPr wrap="none">
                <a:spAutoFit/>
              </a:bodyPr>
              <a:lstStyle/>
              <a:p>
                <a:pPr algn="r"/>
                <a:r>
                  <a:rPr lang="zh-CN" altLang="en-US" sz="1100" b="1" spc="300" dirty="0">
                    <a:solidFill>
                      <a:schemeClr val="tx1">
                        <a:lumMod val="95000"/>
                        <a:lumOff val="5000"/>
                      </a:schemeClr>
                    </a:solidFill>
                    <a:latin typeface="Impact" panose="020B0806030902050204" pitchFamily="34" charset="0"/>
                    <a:ea typeface="微软雅黑" panose="020B0503020204020204" pitchFamily="34" charset="-122"/>
                    <a:cs typeface="Lato Regular"/>
                  </a:rPr>
                  <a:t>在此添加标题</a:t>
                </a:r>
                <a:endParaRPr lang="id-ID" altLang="zh-CN" sz="1100" b="1" spc="300" dirty="0">
                  <a:solidFill>
                    <a:schemeClr val="tx1">
                      <a:lumMod val="95000"/>
                      <a:lumOff val="5000"/>
                    </a:schemeClr>
                  </a:solidFill>
                  <a:latin typeface="Impact" panose="020B0806030902050204" pitchFamily="34" charset="0"/>
                  <a:ea typeface="微软雅黑" panose="020B0503020204020204" pitchFamily="34" charset="-122"/>
                  <a:cs typeface="Lato Regular"/>
                </a:endParaRPr>
              </a:p>
            </p:txBody>
          </p:sp>
          <p:sp>
            <p:nvSpPr>
              <p:cNvPr id="14" name="TextBox 175"/>
              <p:cNvSpPr txBox="1"/>
              <p:nvPr/>
            </p:nvSpPr>
            <p:spPr>
              <a:xfrm>
                <a:off x="2281470" y="4119638"/>
                <a:ext cx="621805" cy="561741"/>
              </a:xfrm>
              <a:prstGeom prst="rect">
                <a:avLst/>
              </a:prstGeom>
            </p:spPr>
            <p:txBody>
              <a:bodyPr wrap="none">
                <a:spAutoFit/>
              </a:bodyPr>
              <a:lstStyle>
                <a:defPPr>
                  <a:defRPr lang="zh-CN"/>
                </a:defPPr>
                <a:lvl1pPr>
                  <a:defRPr sz="900" b="1">
                    <a:solidFill>
                      <a:schemeClr val="bg1"/>
                    </a:solidFill>
                    <a:latin typeface="Arial" panose="020B0604020202020204" pitchFamily="34" charset="0"/>
                    <a:ea typeface="微软雅黑" panose="020B0503020204020204" pitchFamily="34" charset="-122"/>
                    <a:cs typeface="Arial" panose="020B0604020202020204" pitchFamily="34" charset="0"/>
                  </a:defRPr>
                </a:lvl1pPr>
              </a:lstStyle>
              <a:p>
                <a:pPr defTabSz="1218565" eaLnBrk="0" fontAlgn="base" hangingPunct="0">
                  <a:spcBef>
                    <a:spcPct val="0"/>
                  </a:spcBef>
                  <a:spcAft>
                    <a:spcPct val="0"/>
                  </a:spcAft>
                </a:pPr>
                <a:r>
                  <a:rPr lang="en-US" altLang="zh-CN" sz="4265" dirty="0">
                    <a:solidFill>
                      <a:prstClr val="black">
                        <a:lumMod val="75000"/>
                        <a:lumOff val="25000"/>
                      </a:prstClr>
                    </a:solidFill>
                    <a:latin typeface="Impact" panose="020B0806030902050204" pitchFamily="34" charset="0"/>
                  </a:rPr>
                  <a:t>18</a:t>
                </a:r>
                <a:r>
                  <a:rPr lang="en-US" altLang="zh-CN" sz="1600" dirty="0">
                    <a:solidFill>
                      <a:prstClr val="black">
                        <a:lumMod val="75000"/>
                        <a:lumOff val="25000"/>
                      </a:prstClr>
                    </a:solidFill>
                    <a:latin typeface="Impact" panose="020B0806030902050204" pitchFamily="34" charset="0"/>
                  </a:rPr>
                  <a:t>%</a:t>
                </a:r>
                <a:endParaRPr lang="zh-CN" altLang="en-US" sz="1600" dirty="0">
                  <a:solidFill>
                    <a:prstClr val="black">
                      <a:lumMod val="75000"/>
                      <a:lumOff val="25000"/>
                    </a:prstClr>
                  </a:solidFill>
                  <a:latin typeface="Impact" panose="020B0806030902050204" pitchFamily="34" charset="0"/>
                </a:endParaRPr>
              </a:p>
            </p:txBody>
          </p:sp>
        </p:grpSp>
      </p:grpSp>
      <p:grpSp>
        <p:nvGrpSpPr>
          <p:cNvPr id="29" name="组合 28"/>
          <p:cNvGrpSpPr/>
          <p:nvPr/>
        </p:nvGrpSpPr>
        <p:grpSpPr>
          <a:xfrm>
            <a:off x="1667911" y="4416609"/>
            <a:ext cx="8771407" cy="1519062"/>
            <a:chOff x="1667911" y="4264209"/>
            <a:chExt cx="8771407" cy="1519062"/>
          </a:xfrm>
        </p:grpSpPr>
        <p:sp>
          <p:nvSpPr>
            <p:cNvPr id="30" name="TextBox 175"/>
            <p:cNvSpPr txBox="1"/>
            <p:nvPr/>
          </p:nvSpPr>
          <p:spPr>
            <a:xfrm>
              <a:off x="1903157" y="4264209"/>
              <a:ext cx="1595309" cy="584775"/>
            </a:xfrm>
            <a:prstGeom prst="rect">
              <a:avLst/>
            </a:prstGeom>
          </p:spPr>
          <p:txBody>
            <a:bodyPr wrap="none">
              <a:spAutoFit/>
            </a:bodyPr>
            <a:lstStyle>
              <a:defPPr>
                <a:defRPr lang="zh-CN"/>
              </a:defPPr>
              <a:lvl1pPr>
                <a:defRPr sz="900" b="1">
                  <a:solidFill>
                    <a:schemeClr val="bg1"/>
                  </a:solidFill>
                  <a:latin typeface="Arial" panose="020B0604020202020204" pitchFamily="34" charset="0"/>
                  <a:ea typeface="微软雅黑" panose="020B0503020204020204" pitchFamily="34" charset="-122"/>
                  <a:cs typeface="Arial" panose="020B0604020202020204" pitchFamily="34" charset="0"/>
                </a:defRPr>
              </a:lvl1pPr>
            </a:lstStyle>
            <a:p>
              <a:pPr defTabSz="1218565" eaLnBrk="0" fontAlgn="base" hangingPunct="0">
                <a:spcBef>
                  <a:spcPct val="0"/>
                </a:spcBef>
                <a:spcAft>
                  <a:spcPct val="0"/>
                </a:spcAft>
              </a:pPr>
              <a:r>
                <a:rPr lang="zh-CN" altLang="en-US" sz="1865" b="0" dirty="0">
                  <a:solidFill>
                    <a:srgbClr val="E95283"/>
                  </a:solidFill>
                  <a:latin typeface="Impact" panose="020B0806030902050204" pitchFamily="34" charset="0"/>
                </a:rPr>
                <a:t>￥</a:t>
              </a:r>
              <a:r>
                <a:rPr lang="en-US" altLang="zh-CN" sz="3200" b="0" dirty="0">
                  <a:solidFill>
                    <a:srgbClr val="E95283"/>
                  </a:solidFill>
                  <a:latin typeface="Impact" panose="020B0806030902050204" pitchFamily="34" charset="0"/>
                </a:rPr>
                <a:t>300.00</a:t>
              </a:r>
              <a:endParaRPr lang="zh-CN" altLang="en-US" sz="1400" b="0" dirty="0">
                <a:solidFill>
                  <a:srgbClr val="E95283"/>
                </a:solidFill>
                <a:latin typeface="Impact" panose="020B0806030902050204" pitchFamily="34" charset="0"/>
              </a:endParaRPr>
            </a:p>
          </p:txBody>
        </p:sp>
        <p:sp>
          <p:nvSpPr>
            <p:cNvPr id="31" name="TextBox 175"/>
            <p:cNvSpPr txBox="1"/>
            <p:nvPr/>
          </p:nvSpPr>
          <p:spPr>
            <a:xfrm>
              <a:off x="5181571" y="4264209"/>
              <a:ext cx="1583254" cy="584775"/>
            </a:xfrm>
            <a:prstGeom prst="rect">
              <a:avLst/>
            </a:prstGeom>
          </p:spPr>
          <p:txBody>
            <a:bodyPr wrap="none">
              <a:spAutoFit/>
            </a:bodyPr>
            <a:lstStyle>
              <a:defPPr>
                <a:defRPr lang="zh-CN"/>
              </a:defPPr>
              <a:lvl1pPr>
                <a:defRPr sz="900" b="1">
                  <a:solidFill>
                    <a:schemeClr val="bg1"/>
                  </a:solidFill>
                  <a:latin typeface="Arial" panose="020B0604020202020204" pitchFamily="34" charset="0"/>
                  <a:ea typeface="微软雅黑" panose="020B0503020204020204" pitchFamily="34" charset="-122"/>
                  <a:cs typeface="Arial" panose="020B0604020202020204" pitchFamily="34" charset="0"/>
                </a:defRPr>
              </a:lvl1pPr>
            </a:lstStyle>
            <a:p>
              <a:pPr defTabSz="1218565" eaLnBrk="0" fontAlgn="base" hangingPunct="0">
                <a:spcBef>
                  <a:spcPct val="0"/>
                </a:spcBef>
                <a:spcAft>
                  <a:spcPct val="0"/>
                </a:spcAft>
              </a:pPr>
              <a:r>
                <a:rPr lang="zh-CN" altLang="en-US" sz="1865" b="0" dirty="0">
                  <a:solidFill>
                    <a:srgbClr val="E95283"/>
                  </a:solidFill>
                  <a:latin typeface="Impact" panose="020B0806030902050204" pitchFamily="34" charset="0"/>
                </a:rPr>
                <a:t>￥</a:t>
              </a:r>
              <a:r>
                <a:rPr lang="en-US" altLang="zh-CN" sz="3200" b="0" dirty="0">
                  <a:solidFill>
                    <a:srgbClr val="E95283"/>
                  </a:solidFill>
                  <a:latin typeface="Impact" panose="020B0806030902050204" pitchFamily="34" charset="0"/>
                </a:rPr>
                <a:t>620.00</a:t>
              </a:r>
              <a:endParaRPr lang="zh-CN" altLang="en-US" sz="1400" b="0" dirty="0">
                <a:solidFill>
                  <a:srgbClr val="E95283"/>
                </a:solidFill>
                <a:latin typeface="Impact" panose="020B0806030902050204" pitchFamily="34" charset="0"/>
              </a:endParaRPr>
            </a:p>
          </p:txBody>
        </p:sp>
        <p:sp>
          <p:nvSpPr>
            <p:cNvPr id="32" name="TextBox 175"/>
            <p:cNvSpPr txBox="1"/>
            <p:nvPr/>
          </p:nvSpPr>
          <p:spPr>
            <a:xfrm>
              <a:off x="8575309" y="4264209"/>
              <a:ext cx="1598515" cy="584775"/>
            </a:xfrm>
            <a:prstGeom prst="rect">
              <a:avLst/>
            </a:prstGeom>
          </p:spPr>
          <p:txBody>
            <a:bodyPr wrap="none">
              <a:spAutoFit/>
            </a:bodyPr>
            <a:lstStyle>
              <a:defPPr>
                <a:defRPr lang="zh-CN"/>
              </a:defPPr>
              <a:lvl1pPr>
                <a:defRPr sz="900" b="1">
                  <a:solidFill>
                    <a:schemeClr val="bg1"/>
                  </a:solidFill>
                  <a:latin typeface="Arial" panose="020B0604020202020204" pitchFamily="34" charset="0"/>
                  <a:ea typeface="微软雅黑" panose="020B0503020204020204" pitchFamily="34" charset="-122"/>
                  <a:cs typeface="Arial" panose="020B0604020202020204" pitchFamily="34" charset="0"/>
                </a:defRPr>
              </a:lvl1pPr>
            </a:lstStyle>
            <a:p>
              <a:pPr defTabSz="1218565" eaLnBrk="0" fontAlgn="base" hangingPunct="0">
                <a:spcBef>
                  <a:spcPct val="0"/>
                </a:spcBef>
                <a:spcAft>
                  <a:spcPct val="0"/>
                </a:spcAft>
              </a:pPr>
              <a:r>
                <a:rPr lang="zh-CN" altLang="en-US" sz="1865" b="0" dirty="0">
                  <a:solidFill>
                    <a:srgbClr val="E95283"/>
                  </a:solidFill>
                  <a:latin typeface="Impact" panose="020B0806030902050204" pitchFamily="34" charset="0"/>
                </a:rPr>
                <a:t>￥</a:t>
              </a:r>
              <a:r>
                <a:rPr lang="en-US" altLang="zh-CN" sz="3200" b="0" dirty="0">
                  <a:solidFill>
                    <a:srgbClr val="E95283"/>
                  </a:solidFill>
                  <a:latin typeface="Impact" panose="020B0806030902050204" pitchFamily="34" charset="0"/>
                </a:rPr>
                <a:t>360.00</a:t>
              </a:r>
              <a:endParaRPr lang="zh-CN" altLang="en-US" sz="1400" b="0" dirty="0">
                <a:solidFill>
                  <a:srgbClr val="E95283"/>
                </a:solidFill>
                <a:latin typeface="Impact" panose="020B0806030902050204" pitchFamily="34" charset="0"/>
              </a:endParaRPr>
            </a:p>
          </p:txBody>
        </p:sp>
        <p:sp>
          <p:nvSpPr>
            <p:cNvPr id="33" name="矩形 32"/>
            <p:cNvSpPr/>
            <p:nvPr/>
          </p:nvSpPr>
          <p:spPr>
            <a:xfrm>
              <a:off x="1771758" y="5136940"/>
              <a:ext cx="1791952" cy="646331"/>
            </a:xfrm>
            <a:prstGeom prst="rect">
              <a:avLst/>
            </a:prstGeom>
          </p:spPr>
          <p:txBody>
            <a:bodyPr wrap="square">
              <a:spAutoFit/>
            </a:bodyPr>
            <a:lstStyle/>
            <a:p>
              <a:pPr algn="ctr">
                <a:lnSpc>
                  <a:spcPct val="120000"/>
                </a:lnSpc>
                <a:spcBef>
                  <a:spcPct val="0"/>
                </a:spcBef>
                <a:buNone/>
              </a:pPr>
              <a:r>
                <a:rPr lang="zh-CN" altLang="en-US" sz="1000" dirty="0">
                  <a:solidFill>
                    <a:schemeClr val="bg1">
                      <a:lumMod val="65000"/>
                    </a:schemeClr>
                  </a:solidFill>
                  <a:sym typeface="微软雅黑" panose="020B0503020204020204" pitchFamily="34" charset="-122"/>
                </a:rPr>
                <a:t>在此录入上述图表的综合描述说明，在此录入上述图表的综合描述说明。</a:t>
              </a:r>
            </a:p>
          </p:txBody>
        </p:sp>
        <p:sp>
          <p:nvSpPr>
            <p:cNvPr id="34" name="矩形 33"/>
            <p:cNvSpPr/>
            <p:nvPr/>
          </p:nvSpPr>
          <p:spPr>
            <a:xfrm>
              <a:off x="1667911" y="4834952"/>
              <a:ext cx="2021760" cy="338554"/>
            </a:xfrm>
            <a:prstGeom prst="rect">
              <a:avLst/>
            </a:prstGeom>
          </p:spPr>
          <p:txBody>
            <a:bodyPr wrap="square">
              <a:spAutoFit/>
            </a:bodyPr>
            <a:lstStyle/>
            <a:p>
              <a:pPr algn="ctr"/>
              <a:r>
                <a:rPr lang="zh-CN" altLang="en-US" sz="1600" b="1" spc="300" dirty="0">
                  <a:solidFill>
                    <a:schemeClr val="tx1">
                      <a:lumMod val="95000"/>
                      <a:lumOff val="5000"/>
                    </a:schemeClr>
                  </a:solidFill>
                  <a:latin typeface="Impact" panose="020B0806030902050204" pitchFamily="34" charset="0"/>
                  <a:ea typeface="微软雅黑" panose="020B0503020204020204" pitchFamily="34" charset="-122"/>
                  <a:cs typeface="Lato Regular"/>
                </a:rPr>
                <a:t>在此添加标题</a:t>
              </a:r>
              <a:endParaRPr lang="id-ID" altLang="zh-CN" sz="1600" b="1" spc="300" dirty="0">
                <a:solidFill>
                  <a:schemeClr val="tx1">
                    <a:lumMod val="95000"/>
                    <a:lumOff val="5000"/>
                  </a:schemeClr>
                </a:solidFill>
                <a:latin typeface="Impact" panose="020B0806030902050204" pitchFamily="34" charset="0"/>
                <a:ea typeface="微软雅黑" panose="020B0503020204020204" pitchFamily="34" charset="-122"/>
                <a:cs typeface="Lato Regular"/>
              </a:endParaRPr>
            </a:p>
          </p:txBody>
        </p:sp>
        <p:sp>
          <p:nvSpPr>
            <p:cNvPr id="35" name="矩形 34"/>
            <p:cNvSpPr/>
            <p:nvPr/>
          </p:nvSpPr>
          <p:spPr>
            <a:xfrm>
              <a:off x="5140010" y="5136940"/>
              <a:ext cx="1791952" cy="646331"/>
            </a:xfrm>
            <a:prstGeom prst="rect">
              <a:avLst/>
            </a:prstGeom>
          </p:spPr>
          <p:txBody>
            <a:bodyPr wrap="square">
              <a:spAutoFit/>
            </a:bodyPr>
            <a:lstStyle/>
            <a:p>
              <a:pPr algn="ctr">
                <a:lnSpc>
                  <a:spcPct val="120000"/>
                </a:lnSpc>
                <a:spcBef>
                  <a:spcPct val="0"/>
                </a:spcBef>
                <a:buNone/>
              </a:pPr>
              <a:r>
                <a:rPr lang="zh-CN" altLang="en-US" sz="1000" dirty="0">
                  <a:solidFill>
                    <a:schemeClr val="bg1">
                      <a:lumMod val="65000"/>
                    </a:schemeClr>
                  </a:solidFill>
                  <a:sym typeface="微软雅黑" panose="020B0503020204020204" pitchFamily="34" charset="-122"/>
                </a:rPr>
                <a:t>在此录入上述图表的综合描述说明，在此录入上述图表的综合描述说明。</a:t>
              </a:r>
            </a:p>
          </p:txBody>
        </p:sp>
        <p:sp>
          <p:nvSpPr>
            <p:cNvPr id="36" name="矩形 35"/>
            <p:cNvSpPr/>
            <p:nvPr/>
          </p:nvSpPr>
          <p:spPr>
            <a:xfrm>
              <a:off x="5036163" y="4834952"/>
              <a:ext cx="2021760" cy="338554"/>
            </a:xfrm>
            <a:prstGeom prst="rect">
              <a:avLst/>
            </a:prstGeom>
          </p:spPr>
          <p:txBody>
            <a:bodyPr wrap="square">
              <a:spAutoFit/>
            </a:bodyPr>
            <a:lstStyle/>
            <a:p>
              <a:pPr algn="ctr"/>
              <a:r>
                <a:rPr lang="zh-CN" altLang="en-US" sz="1600" b="1" spc="300" dirty="0">
                  <a:solidFill>
                    <a:schemeClr val="tx1">
                      <a:lumMod val="95000"/>
                      <a:lumOff val="5000"/>
                    </a:schemeClr>
                  </a:solidFill>
                  <a:latin typeface="Impact" panose="020B0806030902050204" pitchFamily="34" charset="0"/>
                  <a:ea typeface="微软雅黑" panose="020B0503020204020204" pitchFamily="34" charset="-122"/>
                  <a:cs typeface="Lato Regular"/>
                </a:rPr>
                <a:t>在此添加标题</a:t>
              </a:r>
              <a:endParaRPr lang="id-ID" altLang="zh-CN" sz="1600" b="1" spc="300" dirty="0">
                <a:solidFill>
                  <a:schemeClr val="tx1">
                    <a:lumMod val="95000"/>
                    <a:lumOff val="5000"/>
                  </a:schemeClr>
                </a:solidFill>
                <a:latin typeface="Impact" panose="020B0806030902050204" pitchFamily="34" charset="0"/>
                <a:ea typeface="微软雅黑" panose="020B0503020204020204" pitchFamily="34" charset="-122"/>
                <a:cs typeface="Lato Regular"/>
              </a:endParaRPr>
            </a:p>
          </p:txBody>
        </p:sp>
        <p:sp>
          <p:nvSpPr>
            <p:cNvPr id="37" name="矩形 36"/>
            <p:cNvSpPr/>
            <p:nvPr/>
          </p:nvSpPr>
          <p:spPr>
            <a:xfrm>
              <a:off x="8521405" y="5136940"/>
              <a:ext cx="1791952" cy="646331"/>
            </a:xfrm>
            <a:prstGeom prst="rect">
              <a:avLst/>
            </a:prstGeom>
          </p:spPr>
          <p:txBody>
            <a:bodyPr wrap="square">
              <a:spAutoFit/>
            </a:bodyPr>
            <a:lstStyle/>
            <a:p>
              <a:pPr algn="ctr">
                <a:lnSpc>
                  <a:spcPct val="120000"/>
                </a:lnSpc>
                <a:spcBef>
                  <a:spcPct val="0"/>
                </a:spcBef>
                <a:buNone/>
              </a:pPr>
              <a:r>
                <a:rPr lang="zh-CN" altLang="en-US" sz="1000" dirty="0">
                  <a:solidFill>
                    <a:schemeClr val="bg1">
                      <a:lumMod val="65000"/>
                    </a:schemeClr>
                  </a:solidFill>
                  <a:sym typeface="微软雅黑" panose="020B0503020204020204" pitchFamily="34" charset="-122"/>
                </a:rPr>
                <a:t>在此录入上述图表的综合描述说明，在此录入上述图表的综合描述说明。</a:t>
              </a:r>
            </a:p>
          </p:txBody>
        </p:sp>
        <p:sp>
          <p:nvSpPr>
            <p:cNvPr id="38" name="矩形 37"/>
            <p:cNvSpPr/>
            <p:nvPr/>
          </p:nvSpPr>
          <p:spPr>
            <a:xfrm>
              <a:off x="8417558" y="4834952"/>
              <a:ext cx="2021760" cy="338554"/>
            </a:xfrm>
            <a:prstGeom prst="rect">
              <a:avLst/>
            </a:prstGeom>
          </p:spPr>
          <p:txBody>
            <a:bodyPr wrap="square">
              <a:spAutoFit/>
            </a:bodyPr>
            <a:lstStyle/>
            <a:p>
              <a:pPr algn="ctr"/>
              <a:r>
                <a:rPr lang="zh-CN" altLang="en-US" sz="1600" b="1" spc="300" dirty="0">
                  <a:solidFill>
                    <a:schemeClr val="tx1">
                      <a:lumMod val="95000"/>
                      <a:lumOff val="5000"/>
                    </a:schemeClr>
                  </a:solidFill>
                  <a:latin typeface="Impact" panose="020B0806030902050204" pitchFamily="34" charset="0"/>
                  <a:ea typeface="微软雅黑" panose="020B0503020204020204" pitchFamily="34" charset="-122"/>
                  <a:cs typeface="Lato Regular"/>
                </a:rPr>
                <a:t>在此添加标题</a:t>
              </a:r>
              <a:endParaRPr lang="id-ID" altLang="zh-CN" sz="1600" b="1" spc="300" dirty="0">
                <a:solidFill>
                  <a:schemeClr val="tx1">
                    <a:lumMod val="95000"/>
                    <a:lumOff val="5000"/>
                  </a:schemeClr>
                </a:solidFill>
                <a:latin typeface="Impact" panose="020B0806030902050204" pitchFamily="34" charset="0"/>
                <a:ea typeface="微软雅黑" panose="020B0503020204020204" pitchFamily="34" charset="-122"/>
                <a:cs typeface="Lato Regular"/>
              </a:endParaRPr>
            </a:p>
          </p:txBody>
        </p:sp>
      </p:grpSp>
      <p:pic>
        <p:nvPicPr>
          <p:cNvPr id="39" name="图片 38"/>
          <p:cNvPicPr>
            <a:picLocks noChangeAspect="1"/>
          </p:cNvPicPr>
          <p:nvPr/>
        </p:nvPicPr>
        <p:blipFill rotWithShape="1">
          <a:blip r:embed="rId4">
            <a:extLst>
              <a:ext uri="{BEBA8EAE-BF5A-486C-A8C5-ECC9F3942E4B}">
                <a14:imgProps xmlns:a14="http://schemas.microsoft.com/office/drawing/2010/main">
                  <a14:imgLayer r:embed="rId5">
                    <a14:imgEffect>
                      <a14:artisticBlur/>
                    </a14:imgEffect>
                  </a14:imgLayer>
                </a14:imgProps>
              </a:ext>
            </a:extLst>
          </a:blip>
          <a:srcRect t="18393" b="79279"/>
          <a:stretch>
            <a:fillRect/>
          </a:stretch>
        </p:blipFill>
        <p:spPr>
          <a:xfrm>
            <a:off x="0" y="6555056"/>
            <a:ext cx="12192000" cy="159659"/>
          </a:xfrm>
          <a:prstGeom prst="rect">
            <a:avLst/>
          </a:prstGeom>
          <a:effectLst>
            <a:outerShdw blurRad="50800" dist="38100" dir="2700000" algn="tl" rotWithShape="0">
              <a:prstClr val="black">
                <a:alpha val="40000"/>
              </a:prstClr>
            </a:outerShdw>
          </a:effectLst>
        </p:spPr>
      </p:pic>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left)">
                                      <p:cBhvr>
                                        <p:cTn id="7" dur="500"/>
                                        <p:tgtEl>
                                          <p:spTgt spid="2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wipe(left)">
                                      <p:cBhvr>
                                        <p:cTn id="11" dur="500"/>
                                        <p:tgtEl>
                                          <p:spTgt spid="17"/>
                                        </p:tgtEl>
                                      </p:cBhvr>
                                    </p:animEffect>
                                  </p:childTnLst>
                                </p:cTn>
                              </p:par>
                            </p:childTnLst>
                          </p:cTn>
                        </p:par>
                        <p:par>
                          <p:cTn id="12" fill="hold">
                            <p:stCondLst>
                              <p:cond delay="1000"/>
                            </p:stCondLst>
                            <p:childTnLst>
                              <p:par>
                                <p:cTn id="13" presetID="53" presetClass="entr" presetSubtype="16"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p:cTn id="15" dur="500" fill="hold"/>
                                        <p:tgtEl>
                                          <p:spTgt spid="6"/>
                                        </p:tgtEl>
                                        <p:attrNameLst>
                                          <p:attrName>ppt_w</p:attrName>
                                        </p:attrNameLst>
                                      </p:cBhvr>
                                      <p:tavLst>
                                        <p:tav tm="0">
                                          <p:val>
                                            <p:fltVal val="0"/>
                                          </p:val>
                                        </p:tav>
                                        <p:tav tm="100000">
                                          <p:val>
                                            <p:strVal val="#ppt_w"/>
                                          </p:val>
                                        </p:tav>
                                      </p:tavLst>
                                    </p:anim>
                                    <p:anim calcmode="lin" valueType="num">
                                      <p:cBhvr>
                                        <p:cTn id="16" dur="500" fill="hold"/>
                                        <p:tgtEl>
                                          <p:spTgt spid="6"/>
                                        </p:tgtEl>
                                        <p:attrNameLst>
                                          <p:attrName>ppt_h</p:attrName>
                                        </p:attrNameLst>
                                      </p:cBhvr>
                                      <p:tavLst>
                                        <p:tav tm="0">
                                          <p:val>
                                            <p:fltVal val="0"/>
                                          </p:val>
                                        </p:tav>
                                        <p:tav tm="100000">
                                          <p:val>
                                            <p:strVal val="#ppt_h"/>
                                          </p:val>
                                        </p:tav>
                                      </p:tavLst>
                                    </p:anim>
                                    <p:animEffect transition="in" filter="fade">
                                      <p:cBhvr>
                                        <p:cTn id="17" dur="500"/>
                                        <p:tgtEl>
                                          <p:spTgt spid="6"/>
                                        </p:tgtEl>
                                      </p:cBhvr>
                                    </p:animEffect>
                                  </p:childTnLst>
                                </p:cTn>
                              </p:par>
                            </p:childTnLst>
                          </p:cTn>
                        </p:par>
                        <p:par>
                          <p:cTn id="18" fill="hold">
                            <p:stCondLst>
                              <p:cond delay="1500"/>
                            </p:stCondLst>
                            <p:childTnLst>
                              <p:par>
                                <p:cTn id="19" presetID="42" presetClass="entr" presetSubtype="0" fill="hold" nodeType="afterEffect">
                                  <p:stCondLst>
                                    <p:cond delay="0"/>
                                  </p:stCondLst>
                                  <p:childTnLst>
                                    <p:set>
                                      <p:cBhvr>
                                        <p:cTn id="20" dur="1" fill="hold">
                                          <p:stCondLst>
                                            <p:cond delay="0"/>
                                          </p:stCondLst>
                                        </p:cTn>
                                        <p:tgtEl>
                                          <p:spTgt spid="29"/>
                                        </p:tgtEl>
                                        <p:attrNameLst>
                                          <p:attrName>style.visibility</p:attrName>
                                        </p:attrNameLst>
                                      </p:cBhvr>
                                      <p:to>
                                        <p:strVal val="visible"/>
                                      </p:to>
                                    </p:set>
                                    <p:animEffect transition="in" filter="fade">
                                      <p:cBhvr>
                                        <p:cTn id="21" dur="1000"/>
                                        <p:tgtEl>
                                          <p:spTgt spid="29"/>
                                        </p:tgtEl>
                                      </p:cBhvr>
                                    </p:animEffect>
                                    <p:anim calcmode="lin" valueType="num">
                                      <p:cBhvr>
                                        <p:cTn id="22" dur="1000" fill="hold"/>
                                        <p:tgtEl>
                                          <p:spTgt spid="29"/>
                                        </p:tgtEl>
                                        <p:attrNameLst>
                                          <p:attrName>ppt_x</p:attrName>
                                        </p:attrNameLst>
                                      </p:cBhvr>
                                      <p:tavLst>
                                        <p:tav tm="0">
                                          <p:val>
                                            <p:strVal val="#ppt_x"/>
                                          </p:val>
                                        </p:tav>
                                        <p:tav tm="100000">
                                          <p:val>
                                            <p:strVal val="#ppt_x"/>
                                          </p:val>
                                        </p:tav>
                                      </p:tavLst>
                                    </p:anim>
                                    <p:anim calcmode="lin" valueType="num">
                                      <p:cBhvr>
                                        <p:cTn id="23" dur="1000" fill="hold"/>
                                        <p:tgtEl>
                                          <p:spTgt spid="29"/>
                                        </p:tgtEl>
                                        <p:attrNameLst>
                                          <p:attrName>ppt_y</p:attrName>
                                        </p:attrNameLst>
                                      </p:cBhvr>
                                      <p:tavLst>
                                        <p:tav tm="0">
                                          <p:val>
                                            <p:strVal val="#ppt_y+.1"/>
                                          </p:val>
                                        </p:tav>
                                        <p:tav tm="100000">
                                          <p:val>
                                            <p:strVal val="#ppt_y"/>
                                          </p:val>
                                        </p:tav>
                                      </p:tavLst>
                                    </p:anim>
                                  </p:childTnLst>
                                </p:cTn>
                              </p:par>
                            </p:childTnLst>
                          </p:cTn>
                        </p:par>
                        <p:par>
                          <p:cTn id="24" fill="hold">
                            <p:stCondLst>
                              <p:cond delay="2500"/>
                            </p:stCondLst>
                            <p:childTnLst>
                              <p:par>
                                <p:cTn id="25" presetID="22" presetClass="entr" presetSubtype="8" fill="hold" nodeType="afterEffect">
                                  <p:stCondLst>
                                    <p:cond delay="0"/>
                                  </p:stCondLst>
                                  <p:childTnLst>
                                    <p:set>
                                      <p:cBhvr>
                                        <p:cTn id="26" dur="1" fill="hold">
                                          <p:stCondLst>
                                            <p:cond delay="0"/>
                                          </p:stCondLst>
                                        </p:cTn>
                                        <p:tgtEl>
                                          <p:spTgt spid="39"/>
                                        </p:tgtEl>
                                        <p:attrNameLst>
                                          <p:attrName>style.visibility</p:attrName>
                                        </p:attrNameLst>
                                      </p:cBhvr>
                                      <p:to>
                                        <p:strVal val="visible"/>
                                      </p:to>
                                    </p:set>
                                    <p:animEffect transition="in" filter="wipe(left)">
                                      <p:cBhvr>
                                        <p:cTn id="27"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组合 16"/>
          <p:cNvGrpSpPr/>
          <p:nvPr/>
        </p:nvGrpSpPr>
        <p:grpSpPr>
          <a:xfrm>
            <a:off x="530067" y="491923"/>
            <a:ext cx="4156754" cy="635239"/>
            <a:chOff x="-3848339" y="207986"/>
            <a:chExt cx="4124447" cy="630301"/>
          </a:xfrm>
        </p:grpSpPr>
        <p:sp>
          <p:nvSpPr>
            <p:cNvPr id="18" name="Text Box 7"/>
            <p:cNvSpPr txBox="1">
              <a:spLocks noChangeArrowheads="1"/>
            </p:cNvSpPr>
            <p:nvPr/>
          </p:nvSpPr>
          <p:spPr bwMode="auto">
            <a:xfrm>
              <a:off x="-1826418" y="343215"/>
              <a:ext cx="2102526" cy="473706"/>
            </a:xfrm>
            <a:prstGeom prst="rect">
              <a:avLst/>
            </a:prstGeom>
            <a:noFill/>
            <a:ln w="9525">
              <a:noFill/>
              <a:miter lim="800000"/>
            </a:ln>
          </p:spPr>
          <p:txBody>
            <a:bodyPr wrap="none" lIns="46078" tIns="23040" rIns="46078" bIns="23040">
              <a:spAutoFit/>
            </a:bodyPr>
            <a:lstStyle/>
            <a:p>
              <a:pPr defTabSz="1096645"/>
              <a:r>
                <a:rPr lang="en-CA" sz="1400" b="1" spc="604" dirty="0" smtClean="0">
                  <a:solidFill>
                    <a:schemeClr val="bg1">
                      <a:lumMod val="65000"/>
                    </a:schemeClr>
                  </a:solidFill>
                  <a:latin typeface="造字工房悦黑演示版常规体" pitchFamily="50" charset="-122"/>
                  <a:ea typeface="造字工房悦黑演示版常规体" pitchFamily="50" charset="-122"/>
                  <a:cs typeface="Open Sans" panose="020B0606030504020204" pitchFamily="34" charset="0"/>
                </a:rPr>
                <a:t>OVERVIEW OF</a:t>
              </a:r>
            </a:p>
            <a:p>
              <a:pPr defTabSz="1096645"/>
              <a:r>
                <a:rPr lang="en-CA" sz="1400" b="1" spc="604" dirty="0" smtClean="0">
                  <a:solidFill>
                    <a:schemeClr val="bg1">
                      <a:lumMod val="65000"/>
                    </a:schemeClr>
                  </a:solidFill>
                  <a:latin typeface="造字工房悦黑演示版常规体" pitchFamily="50" charset="-122"/>
                  <a:ea typeface="造字工房悦黑演示版常规体" pitchFamily="50" charset="-122"/>
                  <a:cs typeface="Open Sans" panose="020B0606030504020204" pitchFamily="34" charset="0"/>
                </a:rPr>
                <a:t>THE SERVICE</a:t>
              </a:r>
            </a:p>
          </p:txBody>
        </p:sp>
        <p:sp>
          <p:nvSpPr>
            <p:cNvPr id="19" name="矩形 18"/>
            <p:cNvSpPr/>
            <p:nvPr/>
          </p:nvSpPr>
          <p:spPr>
            <a:xfrm>
              <a:off x="-3848339" y="207986"/>
              <a:ext cx="1977362" cy="630301"/>
            </a:xfrm>
            <a:prstGeom prst="rect">
              <a:avLst/>
            </a:prstGeom>
          </p:spPr>
          <p:txBody>
            <a:bodyPr wrap="none">
              <a:spAutoFit/>
            </a:bodyPr>
            <a:lstStyle/>
            <a:p>
              <a:pPr algn="ctr" defTabSz="1096645"/>
              <a:r>
                <a:rPr lang="zh-CN" altLang="en-US" sz="3530" b="1" dirty="0" smtClean="0">
                  <a:latin typeface="微软雅黑" panose="020B0503020204020204" pitchFamily="34" charset="-122"/>
                  <a:ea typeface="微软雅黑" panose="020B0503020204020204" pitchFamily="34" charset="-122"/>
                  <a:cs typeface="Open Sans" panose="020B0606030504020204" pitchFamily="34" charset="0"/>
                </a:rPr>
                <a:t>服务概览</a:t>
              </a:r>
              <a:endParaRPr lang="en-CA" altLang="zh-CN" sz="3530" b="1" dirty="0">
                <a:latin typeface="微软雅黑" panose="020B0503020204020204" pitchFamily="34" charset="-122"/>
                <a:ea typeface="微软雅黑" panose="020B0503020204020204" pitchFamily="34" charset="-122"/>
                <a:cs typeface="Open Sans" panose="020B0606030504020204" pitchFamily="34" charset="0"/>
              </a:endParaRPr>
            </a:p>
          </p:txBody>
        </p:sp>
      </p:grpSp>
      <p:pic>
        <p:nvPicPr>
          <p:cNvPr id="21" name="图片 20"/>
          <p:cNvPicPr>
            <a:picLocks noChangeAspect="1"/>
          </p:cNvPicPr>
          <p:nvPr/>
        </p:nvPicPr>
        <p:blipFill rotWithShape="1">
          <a:blip r:embed="rId3"/>
          <a:srcRect r="91091" b="69426"/>
          <a:stretch>
            <a:fillRect/>
          </a:stretch>
        </p:blipFill>
        <p:spPr>
          <a:xfrm>
            <a:off x="3401" y="505087"/>
            <a:ext cx="348343" cy="548549"/>
          </a:xfrm>
          <a:prstGeom prst="rect">
            <a:avLst/>
          </a:prstGeom>
          <a:effectLst>
            <a:outerShdw blurRad="50800" dist="38100" dir="2700000" algn="tl" rotWithShape="0">
              <a:prstClr val="black">
                <a:alpha val="40000"/>
              </a:prstClr>
            </a:outerShdw>
          </a:effectLst>
        </p:spPr>
      </p:pic>
      <p:sp>
        <p:nvSpPr>
          <p:cNvPr id="6" name="燕尾形 5"/>
          <p:cNvSpPr/>
          <p:nvPr/>
        </p:nvSpPr>
        <p:spPr>
          <a:xfrm rot="5400000">
            <a:off x="2015258" y="2456715"/>
            <a:ext cx="359946" cy="575914"/>
          </a:xfrm>
          <a:prstGeom prst="chevron">
            <a:avLst/>
          </a:prstGeom>
          <a:solidFill>
            <a:srgbClr val="E952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rgbClr val="E95283"/>
              </a:solidFill>
            </a:endParaRPr>
          </a:p>
        </p:txBody>
      </p:sp>
      <p:cxnSp>
        <p:nvCxnSpPr>
          <p:cNvPr id="7" name="直接连接符 6"/>
          <p:cNvCxnSpPr/>
          <p:nvPr/>
        </p:nvCxnSpPr>
        <p:spPr>
          <a:xfrm>
            <a:off x="2195231" y="3032629"/>
            <a:ext cx="3635457" cy="0"/>
          </a:xfrm>
          <a:prstGeom prst="line">
            <a:avLst/>
          </a:prstGeom>
          <a:ln>
            <a:solidFill>
              <a:schemeClr val="bg1">
                <a:lumMod val="50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8" name="矩形 7"/>
          <p:cNvSpPr/>
          <p:nvPr/>
        </p:nvSpPr>
        <p:spPr>
          <a:xfrm>
            <a:off x="2532142" y="1936779"/>
            <a:ext cx="1876930" cy="430767"/>
          </a:xfrm>
          <a:prstGeom prst="rect">
            <a:avLst/>
          </a:prstGeom>
        </p:spPr>
        <p:txBody>
          <a:bodyPr wrap="none" lIns="91407" tIns="45704" rIns="91407" bIns="45704">
            <a:spAutoFit/>
          </a:bodyPr>
          <a:lstStyle/>
          <a:p>
            <a:r>
              <a:rPr lang="zh-CN" altLang="en-US" sz="2200" b="1" dirty="0">
                <a:latin typeface="微软雅黑" panose="020B0503020204020204" pitchFamily="34" charset="-122"/>
                <a:ea typeface="微软雅黑" panose="020B0503020204020204" pitchFamily="34" charset="-122"/>
              </a:rPr>
              <a:t>微信品牌营销</a:t>
            </a:r>
            <a:endParaRPr lang="en-US" altLang="zh-CN" sz="2200" b="1" dirty="0">
              <a:latin typeface="微软雅黑" panose="020B0503020204020204" pitchFamily="34" charset="-122"/>
              <a:ea typeface="微软雅黑" panose="020B0503020204020204" pitchFamily="34" charset="-122"/>
            </a:endParaRPr>
          </a:p>
        </p:txBody>
      </p:sp>
      <p:sp>
        <p:nvSpPr>
          <p:cNvPr id="9" name="矩形 47"/>
          <p:cNvSpPr>
            <a:spLocks noChangeArrowheads="1"/>
          </p:cNvSpPr>
          <p:nvPr/>
        </p:nvSpPr>
        <p:spPr bwMode="auto">
          <a:xfrm>
            <a:off x="2519182" y="2351409"/>
            <a:ext cx="3311506" cy="609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07" tIns="45704" rIns="91407" bIns="45704">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a:solidFill>
                  <a:schemeClr val="bg1">
                    <a:lumMod val="65000"/>
                  </a:schemeClr>
                </a:solidFill>
                <a:sym typeface="微软雅黑" panose="020B0503020204020204" pitchFamily="34" charset="-122"/>
              </a:rPr>
              <a:t>在此录入上述图表的综合描述说明，在此录入上述图表的综合描述说明。</a:t>
            </a:r>
          </a:p>
        </p:txBody>
      </p:sp>
      <p:sp>
        <p:nvSpPr>
          <p:cNvPr id="10" name="燕尾形 9"/>
          <p:cNvSpPr/>
          <p:nvPr/>
        </p:nvSpPr>
        <p:spPr>
          <a:xfrm rot="5400000">
            <a:off x="2015258" y="3824511"/>
            <a:ext cx="359946" cy="575914"/>
          </a:xfrm>
          <a:prstGeom prst="chevron">
            <a:avLst/>
          </a:prstGeom>
          <a:solidFill>
            <a:srgbClr val="E952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rgbClr val="E95283"/>
              </a:solidFill>
            </a:endParaRPr>
          </a:p>
        </p:txBody>
      </p:sp>
      <p:cxnSp>
        <p:nvCxnSpPr>
          <p:cNvPr id="11" name="直接连接符 10"/>
          <p:cNvCxnSpPr/>
          <p:nvPr/>
        </p:nvCxnSpPr>
        <p:spPr>
          <a:xfrm>
            <a:off x="2195231" y="4400425"/>
            <a:ext cx="3635457" cy="0"/>
          </a:xfrm>
          <a:prstGeom prst="line">
            <a:avLst/>
          </a:prstGeom>
          <a:ln>
            <a:solidFill>
              <a:schemeClr val="bg1">
                <a:lumMod val="50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2" name="矩形 11"/>
          <p:cNvSpPr/>
          <p:nvPr/>
        </p:nvSpPr>
        <p:spPr>
          <a:xfrm>
            <a:off x="2532141" y="3304575"/>
            <a:ext cx="1594875" cy="430767"/>
          </a:xfrm>
          <a:prstGeom prst="rect">
            <a:avLst/>
          </a:prstGeom>
        </p:spPr>
        <p:txBody>
          <a:bodyPr wrap="none" lIns="91407" tIns="45704" rIns="91407" bIns="45704">
            <a:spAutoFit/>
          </a:bodyPr>
          <a:lstStyle/>
          <a:p>
            <a:r>
              <a:rPr lang="zh-CN" altLang="en-US" sz="2200" b="1" dirty="0">
                <a:latin typeface="微软雅黑" panose="020B0503020204020204" pitchFamily="34" charset="-122"/>
                <a:ea typeface="微软雅黑" panose="020B0503020204020204" pitchFamily="34" charset="-122"/>
              </a:rPr>
              <a:t>朋友圈推广</a:t>
            </a:r>
            <a:endParaRPr lang="en-US" altLang="zh-CN" sz="2200" b="1" dirty="0">
              <a:latin typeface="微软雅黑" panose="020B0503020204020204" pitchFamily="34" charset="-122"/>
              <a:ea typeface="微软雅黑" panose="020B0503020204020204" pitchFamily="34" charset="-122"/>
            </a:endParaRPr>
          </a:p>
        </p:txBody>
      </p:sp>
      <p:sp>
        <p:nvSpPr>
          <p:cNvPr id="13" name="矩形 47"/>
          <p:cNvSpPr>
            <a:spLocks noChangeArrowheads="1"/>
          </p:cNvSpPr>
          <p:nvPr/>
        </p:nvSpPr>
        <p:spPr bwMode="auto">
          <a:xfrm>
            <a:off x="2519182" y="3719205"/>
            <a:ext cx="3311506" cy="609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07" tIns="45704" rIns="91407" bIns="45704">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a:solidFill>
                  <a:schemeClr val="bg1">
                    <a:lumMod val="65000"/>
                  </a:schemeClr>
                </a:solidFill>
                <a:sym typeface="微软雅黑" panose="020B0503020204020204" pitchFamily="34" charset="-122"/>
              </a:rPr>
              <a:t>在此录入上述图表的综合描述说明，在此录入上述图表的综合描述说明。</a:t>
            </a:r>
          </a:p>
        </p:txBody>
      </p:sp>
      <p:sp>
        <p:nvSpPr>
          <p:cNvPr id="14" name="燕尾形 13"/>
          <p:cNvSpPr/>
          <p:nvPr/>
        </p:nvSpPr>
        <p:spPr>
          <a:xfrm rot="5400000">
            <a:off x="2015258" y="5264296"/>
            <a:ext cx="359946" cy="575914"/>
          </a:xfrm>
          <a:prstGeom prst="chevron">
            <a:avLst/>
          </a:prstGeom>
          <a:solidFill>
            <a:srgbClr val="E952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rgbClr val="E95283"/>
              </a:solidFill>
            </a:endParaRPr>
          </a:p>
        </p:txBody>
      </p:sp>
      <p:cxnSp>
        <p:nvCxnSpPr>
          <p:cNvPr id="15" name="直接连接符 14"/>
          <p:cNvCxnSpPr/>
          <p:nvPr/>
        </p:nvCxnSpPr>
        <p:spPr>
          <a:xfrm>
            <a:off x="2195231" y="5840210"/>
            <a:ext cx="3635457" cy="0"/>
          </a:xfrm>
          <a:prstGeom prst="line">
            <a:avLst/>
          </a:prstGeom>
          <a:ln>
            <a:solidFill>
              <a:schemeClr val="bg1">
                <a:lumMod val="50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6" name="矩形 15"/>
          <p:cNvSpPr/>
          <p:nvPr/>
        </p:nvSpPr>
        <p:spPr>
          <a:xfrm>
            <a:off x="2532141" y="4744360"/>
            <a:ext cx="2158985" cy="430767"/>
          </a:xfrm>
          <a:prstGeom prst="rect">
            <a:avLst/>
          </a:prstGeom>
        </p:spPr>
        <p:txBody>
          <a:bodyPr wrap="none" lIns="91407" tIns="45704" rIns="91407" bIns="45704">
            <a:spAutoFit/>
          </a:bodyPr>
          <a:lstStyle/>
          <a:p>
            <a:r>
              <a:rPr lang="zh-CN" altLang="en-US" sz="2200" b="1" dirty="0">
                <a:latin typeface="微软雅黑" panose="020B0503020204020204" pitchFamily="34" charset="-122"/>
                <a:ea typeface="微软雅黑" panose="020B0503020204020204" pitchFamily="34" charset="-122"/>
              </a:rPr>
              <a:t>企业群定制内容</a:t>
            </a:r>
            <a:endParaRPr lang="en-US" altLang="zh-CN" sz="2200" b="1" dirty="0">
              <a:latin typeface="微软雅黑" panose="020B0503020204020204" pitchFamily="34" charset="-122"/>
              <a:ea typeface="微软雅黑" panose="020B0503020204020204" pitchFamily="34" charset="-122"/>
            </a:endParaRPr>
          </a:p>
        </p:txBody>
      </p:sp>
      <p:sp>
        <p:nvSpPr>
          <p:cNvPr id="20" name="矩形 47"/>
          <p:cNvSpPr>
            <a:spLocks noChangeArrowheads="1"/>
          </p:cNvSpPr>
          <p:nvPr/>
        </p:nvSpPr>
        <p:spPr bwMode="auto">
          <a:xfrm>
            <a:off x="2519182" y="5158990"/>
            <a:ext cx="3311506" cy="609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07" tIns="45704" rIns="91407" bIns="45704">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a:solidFill>
                  <a:schemeClr val="bg1">
                    <a:lumMod val="65000"/>
                  </a:schemeClr>
                </a:solidFill>
                <a:sym typeface="微软雅黑" panose="020B0503020204020204" pitchFamily="34" charset="-122"/>
              </a:rPr>
              <a:t>在此录入上述图表的综合描述说明，在此录入上述图表的综合描述说明。</a:t>
            </a:r>
          </a:p>
        </p:txBody>
      </p:sp>
      <p:sp>
        <p:nvSpPr>
          <p:cNvPr id="22" name="燕尾形 21"/>
          <p:cNvSpPr/>
          <p:nvPr/>
        </p:nvSpPr>
        <p:spPr>
          <a:xfrm rot="5400000">
            <a:off x="6730554" y="2456715"/>
            <a:ext cx="359946" cy="575914"/>
          </a:xfrm>
          <a:prstGeom prst="chevron">
            <a:avLst/>
          </a:prstGeom>
          <a:solidFill>
            <a:srgbClr val="E952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rgbClr val="E95283"/>
              </a:solidFill>
            </a:endParaRPr>
          </a:p>
        </p:txBody>
      </p:sp>
      <p:cxnSp>
        <p:nvCxnSpPr>
          <p:cNvPr id="23" name="直接连接符 22"/>
          <p:cNvCxnSpPr/>
          <p:nvPr/>
        </p:nvCxnSpPr>
        <p:spPr>
          <a:xfrm>
            <a:off x="6910527" y="3032629"/>
            <a:ext cx="3635457" cy="0"/>
          </a:xfrm>
          <a:prstGeom prst="line">
            <a:avLst/>
          </a:prstGeom>
          <a:ln>
            <a:solidFill>
              <a:schemeClr val="bg1">
                <a:lumMod val="50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4" name="矩形 23"/>
          <p:cNvSpPr/>
          <p:nvPr/>
        </p:nvSpPr>
        <p:spPr>
          <a:xfrm>
            <a:off x="7247438" y="1936779"/>
            <a:ext cx="1876930" cy="430767"/>
          </a:xfrm>
          <a:prstGeom prst="rect">
            <a:avLst/>
          </a:prstGeom>
        </p:spPr>
        <p:txBody>
          <a:bodyPr wrap="none" lIns="91407" tIns="45704" rIns="91407" bIns="45704">
            <a:spAutoFit/>
          </a:bodyPr>
          <a:lstStyle/>
          <a:p>
            <a:r>
              <a:rPr lang="zh-CN" altLang="en-US" sz="2200" b="1" dirty="0">
                <a:latin typeface="微软雅黑" panose="020B0503020204020204" pitchFamily="34" charset="-122"/>
                <a:ea typeface="微软雅黑" panose="020B0503020204020204" pitchFamily="34" charset="-122"/>
              </a:rPr>
              <a:t>微站导航营销</a:t>
            </a:r>
            <a:endParaRPr lang="en-US" altLang="zh-CN" sz="2200" b="1" dirty="0">
              <a:latin typeface="微软雅黑" panose="020B0503020204020204" pitchFamily="34" charset="-122"/>
              <a:ea typeface="微软雅黑" panose="020B0503020204020204" pitchFamily="34" charset="-122"/>
            </a:endParaRPr>
          </a:p>
        </p:txBody>
      </p:sp>
      <p:sp>
        <p:nvSpPr>
          <p:cNvPr id="25" name="矩形 47"/>
          <p:cNvSpPr>
            <a:spLocks noChangeArrowheads="1"/>
          </p:cNvSpPr>
          <p:nvPr/>
        </p:nvSpPr>
        <p:spPr bwMode="auto">
          <a:xfrm>
            <a:off x="7234478" y="2351409"/>
            <a:ext cx="3311506" cy="609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07" tIns="45704" rIns="91407" bIns="45704">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a:solidFill>
                  <a:schemeClr val="bg1">
                    <a:lumMod val="65000"/>
                  </a:schemeClr>
                </a:solidFill>
                <a:sym typeface="微软雅黑" panose="020B0503020204020204" pitchFamily="34" charset="-122"/>
              </a:rPr>
              <a:t>在此录入上述图表的综合描述说明，在此录入上述图表的综合描述说明。</a:t>
            </a:r>
          </a:p>
        </p:txBody>
      </p:sp>
      <p:sp>
        <p:nvSpPr>
          <p:cNvPr id="26" name="燕尾形 25"/>
          <p:cNvSpPr/>
          <p:nvPr/>
        </p:nvSpPr>
        <p:spPr>
          <a:xfrm rot="5400000">
            <a:off x="6730554" y="3824511"/>
            <a:ext cx="359946" cy="575914"/>
          </a:xfrm>
          <a:prstGeom prst="chevron">
            <a:avLst/>
          </a:prstGeom>
          <a:solidFill>
            <a:srgbClr val="E952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rgbClr val="E95283"/>
              </a:solidFill>
            </a:endParaRPr>
          </a:p>
        </p:txBody>
      </p:sp>
      <p:cxnSp>
        <p:nvCxnSpPr>
          <p:cNvPr id="27" name="直接连接符 26"/>
          <p:cNvCxnSpPr/>
          <p:nvPr/>
        </p:nvCxnSpPr>
        <p:spPr>
          <a:xfrm>
            <a:off x="6910527" y="4400425"/>
            <a:ext cx="3635457" cy="0"/>
          </a:xfrm>
          <a:prstGeom prst="line">
            <a:avLst/>
          </a:prstGeom>
          <a:ln>
            <a:solidFill>
              <a:schemeClr val="bg1">
                <a:lumMod val="50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8" name="矩形 27"/>
          <p:cNvSpPr/>
          <p:nvPr/>
        </p:nvSpPr>
        <p:spPr>
          <a:xfrm>
            <a:off x="7247438" y="3304575"/>
            <a:ext cx="1876930" cy="430767"/>
          </a:xfrm>
          <a:prstGeom prst="rect">
            <a:avLst/>
          </a:prstGeom>
        </p:spPr>
        <p:txBody>
          <a:bodyPr wrap="none" lIns="91407" tIns="45704" rIns="91407" bIns="45704">
            <a:spAutoFit/>
          </a:bodyPr>
          <a:lstStyle/>
          <a:p>
            <a:r>
              <a:rPr lang="zh-CN" altLang="en-US" sz="2200" b="1" dirty="0">
                <a:latin typeface="微软雅黑" panose="020B0503020204020204" pitchFamily="34" charset="-122"/>
                <a:ea typeface="微软雅黑" panose="020B0503020204020204" pitchFamily="34" charset="-122"/>
              </a:rPr>
              <a:t>微博口碑营销</a:t>
            </a:r>
            <a:endParaRPr lang="en-US" altLang="zh-CN" sz="2200" b="1" dirty="0">
              <a:latin typeface="微软雅黑" panose="020B0503020204020204" pitchFamily="34" charset="-122"/>
              <a:ea typeface="微软雅黑" panose="020B0503020204020204" pitchFamily="34" charset="-122"/>
            </a:endParaRPr>
          </a:p>
        </p:txBody>
      </p:sp>
      <p:sp>
        <p:nvSpPr>
          <p:cNvPr id="29" name="矩形 47"/>
          <p:cNvSpPr>
            <a:spLocks noChangeArrowheads="1"/>
          </p:cNvSpPr>
          <p:nvPr/>
        </p:nvSpPr>
        <p:spPr bwMode="auto">
          <a:xfrm>
            <a:off x="7234478" y="3719205"/>
            <a:ext cx="3311506" cy="609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07" tIns="45704" rIns="91407" bIns="45704">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a:solidFill>
                  <a:schemeClr val="bg1">
                    <a:lumMod val="65000"/>
                  </a:schemeClr>
                </a:solidFill>
                <a:sym typeface="微软雅黑" panose="020B0503020204020204" pitchFamily="34" charset="-122"/>
              </a:rPr>
              <a:t>在此录入上述图表的综合描述说明，在此录入上述图表的综合描述说明。</a:t>
            </a:r>
          </a:p>
        </p:txBody>
      </p:sp>
      <p:sp>
        <p:nvSpPr>
          <p:cNvPr id="30" name="燕尾形 29"/>
          <p:cNvSpPr/>
          <p:nvPr/>
        </p:nvSpPr>
        <p:spPr>
          <a:xfrm rot="5400000">
            <a:off x="6730554" y="5264296"/>
            <a:ext cx="359946" cy="575914"/>
          </a:xfrm>
          <a:prstGeom prst="chevron">
            <a:avLst/>
          </a:prstGeom>
          <a:solidFill>
            <a:srgbClr val="E952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rgbClr val="E95283"/>
              </a:solidFill>
            </a:endParaRPr>
          </a:p>
        </p:txBody>
      </p:sp>
      <p:cxnSp>
        <p:nvCxnSpPr>
          <p:cNvPr id="31" name="直接连接符 30"/>
          <p:cNvCxnSpPr/>
          <p:nvPr/>
        </p:nvCxnSpPr>
        <p:spPr>
          <a:xfrm>
            <a:off x="6910527" y="5840210"/>
            <a:ext cx="3635457" cy="0"/>
          </a:xfrm>
          <a:prstGeom prst="line">
            <a:avLst/>
          </a:prstGeom>
          <a:ln>
            <a:solidFill>
              <a:schemeClr val="bg1">
                <a:lumMod val="50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32" name="矩形 31"/>
          <p:cNvSpPr/>
          <p:nvPr/>
        </p:nvSpPr>
        <p:spPr>
          <a:xfrm>
            <a:off x="7247438" y="4744360"/>
            <a:ext cx="1876930" cy="430767"/>
          </a:xfrm>
          <a:prstGeom prst="rect">
            <a:avLst/>
          </a:prstGeom>
        </p:spPr>
        <p:txBody>
          <a:bodyPr wrap="none" lIns="91407" tIns="45704" rIns="91407" bIns="45704">
            <a:spAutoFit/>
          </a:bodyPr>
          <a:lstStyle/>
          <a:p>
            <a:r>
              <a:rPr lang="zh-CN" altLang="en-US" sz="2200" b="1" dirty="0">
                <a:latin typeface="微软雅黑" panose="020B0503020204020204" pitchFamily="34" charset="-122"/>
                <a:ea typeface="微软雅黑" panose="020B0503020204020204" pitchFamily="34" charset="-122"/>
              </a:rPr>
              <a:t>腾讯社区网站</a:t>
            </a:r>
            <a:endParaRPr lang="en-US" altLang="zh-CN" sz="2200" b="1" dirty="0">
              <a:latin typeface="微软雅黑" panose="020B0503020204020204" pitchFamily="34" charset="-122"/>
              <a:ea typeface="微软雅黑" panose="020B0503020204020204" pitchFamily="34" charset="-122"/>
            </a:endParaRPr>
          </a:p>
        </p:txBody>
      </p:sp>
      <p:sp>
        <p:nvSpPr>
          <p:cNvPr id="33" name="矩形 47"/>
          <p:cNvSpPr>
            <a:spLocks noChangeArrowheads="1"/>
          </p:cNvSpPr>
          <p:nvPr/>
        </p:nvSpPr>
        <p:spPr bwMode="auto">
          <a:xfrm>
            <a:off x="7234478" y="5158990"/>
            <a:ext cx="3311506" cy="609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07" tIns="45704" rIns="91407" bIns="45704">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a:solidFill>
                  <a:schemeClr val="bg1">
                    <a:lumMod val="65000"/>
                  </a:schemeClr>
                </a:solidFill>
                <a:sym typeface="微软雅黑" panose="020B0503020204020204" pitchFamily="34" charset="-122"/>
              </a:rPr>
              <a:t>在此录入上述图表的综合描述说明，在此录入上述图表的综合描述说明。</a:t>
            </a:r>
          </a:p>
        </p:txBody>
      </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left)">
                                      <p:cBhvr>
                                        <p:cTn id="7" dur="500"/>
                                        <p:tgtEl>
                                          <p:spTgt spid="2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wipe(left)">
                                      <p:cBhvr>
                                        <p:cTn id="11" dur="500"/>
                                        <p:tgtEl>
                                          <p:spTgt spid="17"/>
                                        </p:tgtEl>
                                      </p:cBhvr>
                                    </p:animEffect>
                                  </p:childTnLst>
                                </p:cTn>
                              </p:par>
                            </p:childTnLst>
                          </p:cTn>
                        </p:par>
                        <p:par>
                          <p:cTn id="12" fill="hold">
                            <p:stCondLst>
                              <p:cond delay="1000"/>
                            </p:stCondLst>
                            <p:childTnLst>
                              <p:par>
                                <p:cTn id="13" presetID="47" presetClass="entr" presetSubtype="0"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1000"/>
                                        <p:tgtEl>
                                          <p:spTgt spid="6"/>
                                        </p:tgtEl>
                                      </p:cBhvr>
                                    </p:animEffect>
                                    <p:anim calcmode="lin" valueType="num">
                                      <p:cBhvr>
                                        <p:cTn id="16" dur="1000" fill="hold"/>
                                        <p:tgtEl>
                                          <p:spTgt spid="6"/>
                                        </p:tgtEl>
                                        <p:attrNameLst>
                                          <p:attrName>ppt_x</p:attrName>
                                        </p:attrNameLst>
                                      </p:cBhvr>
                                      <p:tavLst>
                                        <p:tav tm="0">
                                          <p:val>
                                            <p:strVal val="#ppt_x"/>
                                          </p:val>
                                        </p:tav>
                                        <p:tav tm="100000">
                                          <p:val>
                                            <p:strVal val="#ppt_x"/>
                                          </p:val>
                                        </p:tav>
                                      </p:tavLst>
                                    </p:anim>
                                    <p:anim calcmode="lin" valueType="num">
                                      <p:cBhvr>
                                        <p:cTn id="17" dur="1000" fill="hold"/>
                                        <p:tgtEl>
                                          <p:spTgt spid="6"/>
                                        </p:tgtEl>
                                        <p:attrNameLst>
                                          <p:attrName>ppt_y</p:attrName>
                                        </p:attrNameLst>
                                      </p:cBhvr>
                                      <p:tavLst>
                                        <p:tav tm="0">
                                          <p:val>
                                            <p:strVal val="#ppt_y-.1"/>
                                          </p:val>
                                        </p:tav>
                                        <p:tav tm="100000">
                                          <p:val>
                                            <p:strVal val="#ppt_y"/>
                                          </p:val>
                                        </p:tav>
                                      </p:tavLst>
                                    </p:anim>
                                  </p:childTnLst>
                                </p:cTn>
                              </p:par>
                            </p:childTnLst>
                          </p:cTn>
                        </p:par>
                        <p:par>
                          <p:cTn id="18" fill="hold">
                            <p:stCondLst>
                              <p:cond delay="2000"/>
                            </p:stCondLst>
                            <p:childTnLst>
                              <p:par>
                                <p:cTn id="19" presetID="22" presetClass="entr" presetSubtype="8" fill="hold" nodeType="after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wipe(left)">
                                      <p:cBhvr>
                                        <p:cTn id="21" dur="500"/>
                                        <p:tgtEl>
                                          <p:spTgt spid="7"/>
                                        </p:tgtEl>
                                      </p:cBhvr>
                                    </p:animEffect>
                                  </p:childTnLst>
                                </p:cTn>
                              </p:par>
                            </p:childTnLst>
                          </p:cTn>
                        </p:par>
                        <p:par>
                          <p:cTn id="22" fill="hold">
                            <p:stCondLst>
                              <p:cond delay="2500"/>
                            </p:stCondLst>
                            <p:childTnLst>
                              <p:par>
                                <p:cTn id="23" presetID="22" presetClass="entr" presetSubtype="8" fill="hold" grpId="0" nodeType="after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wipe(left)">
                                      <p:cBhvr>
                                        <p:cTn id="25" dur="500"/>
                                        <p:tgtEl>
                                          <p:spTgt spid="8"/>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wipe(left)">
                                      <p:cBhvr>
                                        <p:cTn id="28" dur="500"/>
                                        <p:tgtEl>
                                          <p:spTgt spid="9"/>
                                        </p:tgtEl>
                                      </p:cBhvr>
                                    </p:animEffect>
                                  </p:childTnLst>
                                </p:cTn>
                              </p:par>
                            </p:childTnLst>
                          </p:cTn>
                        </p:par>
                        <p:par>
                          <p:cTn id="29" fill="hold">
                            <p:stCondLst>
                              <p:cond delay="3000"/>
                            </p:stCondLst>
                            <p:childTnLst>
                              <p:par>
                                <p:cTn id="30" presetID="47" presetClass="entr" presetSubtype="0" fill="hold" grpId="0" nodeType="after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fade">
                                      <p:cBhvr>
                                        <p:cTn id="32" dur="1000"/>
                                        <p:tgtEl>
                                          <p:spTgt spid="10"/>
                                        </p:tgtEl>
                                      </p:cBhvr>
                                    </p:animEffect>
                                    <p:anim calcmode="lin" valueType="num">
                                      <p:cBhvr>
                                        <p:cTn id="33" dur="1000" fill="hold"/>
                                        <p:tgtEl>
                                          <p:spTgt spid="10"/>
                                        </p:tgtEl>
                                        <p:attrNameLst>
                                          <p:attrName>ppt_x</p:attrName>
                                        </p:attrNameLst>
                                      </p:cBhvr>
                                      <p:tavLst>
                                        <p:tav tm="0">
                                          <p:val>
                                            <p:strVal val="#ppt_x"/>
                                          </p:val>
                                        </p:tav>
                                        <p:tav tm="100000">
                                          <p:val>
                                            <p:strVal val="#ppt_x"/>
                                          </p:val>
                                        </p:tav>
                                      </p:tavLst>
                                    </p:anim>
                                    <p:anim calcmode="lin" valueType="num">
                                      <p:cBhvr>
                                        <p:cTn id="34" dur="1000" fill="hold"/>
                                        <p:tgtEl>
                                          <p:spTgt spid="10"/>
                                        </p:tgtEl>
                                        <p:attrNameLst>
                                          <p:attrName>ppt_y</p:attrName>
                                        </p:attrNameLst>
                                      </p:cBhvr>
                                      <p:tavLst>
                                        <p:tav tm="0">
                                          <p:val>
                                            <p:strVal val="#ppt_y-.1"/>
                                          </p:val>
                                        </p:tav>
                                        <p:tav tm="100000">
                                          <p:val>
                                            <p:strVal val="#ppt_y"/>
                                          </p:val>
                                        </p:tav>
                                      </p:tavLst>
                                    </p:anim>
                                  </p:childTnLst>
                                </p:cTn>
                              </p:par>
                            </p:childTnLst>
                          </p:cTn>
                        </p:par>
                        <p:par>
                          <p:cTn id="35" fill="hold">
                            <p:stCondLst>
                              <p:cond delay="4000"/>
                            </p:stCondLst>
                            <p:childTnLst>
                              <p:par>
                                <p:cTn id="36" presetID="22" presetClass="entr" presetSubtype="8" fill="hold" nodeType="afterEffect">
                                  <p:stCondLst>
                                    <p:cond delay="0"/>
                                  </p:stCondLst>
                                  <p:childTnLst>
                                    <p:set>
                                      <p:cBhvr>
                                        <p:cTn id="37" dur="1" fill="hold">
                                          <p:stCondLst>
                                            <p:cond delay="0"/>
                                          </p:stCondLst>
                                        </p:cTn>
                                        <p:tgtEl>
                                          <p:spTgt spid="11"/>
                                        </p:tgtEl>
                                        <p:attrNameLst>
                                          <p:attrName>style.visibility</p:attrName>
                                        </p:attrNameLst>
                                      </p:cBhvr>
                                      <p:to>
                                        <p:strVal val="visible"/>
                                      </p:to>
                                    </p:set>
                                    <p:animEffect transition="in" filter="wipe(left)">
                                      <p:cBhvr>
                                        <p:cTn id="38" dur="500"/>
                                        <p:tgtEl>
                                          <p:spTgt spid="11"/>
                                        </p:tgtEl>
                                      </p:cBhvr>
                                    </p:animEffect>
                                  </p:childTnLst>
                                </p:cTn>
                              </p:par>
                            </p:childTnLst>
                          </p:cTn>
                        </p:par>
                        <p:par>
                          <p:cTn id="39" fill="hold">
                            <p:stCondLst>
                              <p:cond delay="4500"/>
                            </p:stCondLst>
                            <p:childTnLst>
                              <p:par>
                                <p:cTn id="40" presetID="22" presetClass="entr" presetSubtype="8" fill="hold" grpId="0" nodeType="after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wipe(left)">
                                      <p:cBhvr>
                                        <p:cTn id="42" dur="500"/>
                                        <p:tgtEl>
                                          <p:spTgt spid="12"/>
                                        </p:tgtEl>
                                      </p:cBhvr>
                                    </p:animEffect>
                                  </p:childTnLst>
                                </p:cTn>
                              </p:par>
                              <p:par>
                                <p:cTn id="43" presetID="22" presetClass="entr" presetSubtype="8" fill="hold" grpId="0" nodeType="withEffect">
                                  <p:stCondLst>
                                    <p:cond delay="0"/>
                                  </p:stCondLst>
                                  <p:childTnLst>
                                    <p:set>
                                      <p:cBhvr>
                                        <p:cTn id="44" dur="1" fill="hold">
                                          <p:stCondLst>
                                            <p:cond delay="0"/>
                                          </p:stCondLst>
                                        </p:cTn>
                                        <p:tgtEl>
                                          <p:spTgt spid="13"/>
                                        </p:tgtEl>
                                        <p:attrNameLst>
                                          <p:attrName>style.visibility</p:attrName>
                                        </p:attrNameLst>
                                      </p:cBhvr>
                                      <p:to>
                                        <p:strVal val="visible"/>
                                      </p:to>
                                    </p:set>
                                    <p:animEffect transition="in" filter="wipe(left)">
                                      <p:cBhvr>
                                        <p:cTn id="45" dur="500"/>
                                        <p:tgtEl>
                                          <p:spTgt spid="13"/>
                                        </p:tgtEl>
                                      </p:cBhvr>
                                    </p:animEffect>
                                  </p:childTnLst>
                                </p:cTn>
                              </p:par>
                            </p:childTnLst>
                          </p:cTn>
                        </p:par>
                        <p:par>
                          <p:cTn id="46" fill="hold">
                            <p:stCondLst>
                              <p:cond delay="5000"/>
                            </p:stCondLst>
                            <p:childTnLst>
                              <p:par>
                                <p:cTn id="47" presetID="47" presetClass="entr" presetSubtype="0" fill="hold" grpId="0" nodeType="afterEffect">
                                  <p:stCondLst>
                                    <p:cond delay="0"/>
                                  </p:stCondLst>
                                  <p:childTnLst>
                                    <p:set>
                                      <p:cBhvr>
                                        <p:cTn id="48" dur="1" fill="hold">
                                          <p:stCondLst>
                                            <p:cond delay="0"/>
                                          </p:stCondLst>
                                        </p:cTn>
                                        <p:tgtEl>
                                          <p:spTgt spid="14"/>
                                        </p:tgtEl>
                                        <p:attrNameLst>
                                          <p:attrName>style.visibility</p:attrName>
                                        </p:attrNameLst>
                                      </p:cBhvr>
                                      <p:to>
                                        <p:strVal val="visible"/>
                                      </p:to>
                                    </p:set>
                                    <p:animEffect transition="in" filter="fade">
                                      <p:cBhvr>
                                        <p:cTn id="49" dur="1000"/>
                                        <p:tgtEl>
                                          <p:spTgt spid="14"/>
                                        </p:tgtEl>
                                      </p:cBhvr>
                                    </p:animEffect>
                                    <p:anim calcmode="lin" valueType="num">
                                      <p:cBhvr>
                                        <p:cTn id="50" dur="1000" fill="hold"/>
                                        <p:tgtEl>
                                          <p:spTgt spid="14"/>
                                        </p:tgtEl>
                                        <p:attrNameLst>
                                          <p:attrName>ppt_x</p:attrName>
                                        </p:attrNameLst>
                                      </p:cBhvr>
                                      <p:tavLst>
                                        <p:tav tm="0">
                                          <p:val>
                                            <p:strVal val="#ppt_x"/>
                                          </p:val>
                                        </p:tav>
                                        <p:tav tm="100000">
                                          <p:val>
                                            <p:strVal val="#ppt_x"/>
                                          </p:val>
                                        </p:tav>
                                      </p:tavLst>
                                    </p:anim>
                                    <p:anim calcmode="lin" valueType="num">
                                      <p:cBhvr>
                                        <p:cTn id="51" dur="1000" fill="hold"/>
                                        <p:tgtEl>
                                          <p:spTgt spid="14"/>
                                        </p:tgtEl>
                                        <p:attrNameLst>
                                          <p:attrName>ppt_y</p:attrName>
                                        </p:attrNameLst>
                                      </p:cBhvr>
                                      <p:tavLst>
                                        <p:tav tm="0">
                                          <p:val>
                                            <p:strVal val="#ppt_y-.1"/>
                                          </p:val>
                                        </p:tav>
                                        <p:tav tm="100000">
                                          <p:val>
                                            <p:strVal val="#ppt_y"/>
                                          </p:val>
                                        </p:tav>
                                      </p:tavLst>
                                    </p:anim>
                                  </p:childTnLst>
                                </p:cTn>
                              </p:par>
                            </p:childTnLst>
                          </p:cTn>
                        </p:par>
                        <p:par>
                          <p:cTn id="52" fill="hold">
                            <p:stCondLst>
                              <p:cond delay="6000"/>
                            </p:stCondLst>
                            <p:childTnLst>
                              <p:par>
                                <p:cTn id="53" presetID="22" presetClass="entr" presetSubtype="8" fill="hold" nodeType="afterEffect">
                                  <p:stCondLst>
                                    <p:cond delay="0"/>
                                  </p:stCondLst>
                                  <p:childTnLst>
                                    <p:set>
                                      <p:cBhvr>
                                        <p:cTn id="54" dur="1" fill="hold">
                                          <p:stCondLst>
                                            <p:cond delay="0"/>
                                          </p:stCondLst>
                                        </p:cTn>
                                        <p:tgtEl>
                                          <p:spTgt spid="15"/>
                                        </p:tgtEl>
                                        <p:attrNameLst>
                                          <p:attrName>style.visibility</p:attrName>
                                        </p:attrNameLst>
                                      </p:cBhvr>
                                      <p:to>
                                        <p:strVal val="visible"/>
                                      </p:to>
                                    </p:set>
                                    <p:animEffect transition="in" filter="wipe(left)">
                                      <p:cBhvr>
                                        <p:cTn id="55" dur="500"/>
                                        <p:tgtEl>
                                          <p:spTgt spid="15"/>
                                        </p:tgtEl>
                                      </p:cBhvr>
                                    </p:animEffect>
                                  </p:childTnLst>
                                </p:cTn>
                              </p:par>
                            </p:childTnLst>
                          </p:cTn>
                        </p:par>
                        <p:par>
                          <p:cTn id="56" fill="hold">
                            <p:stCondLst>
                              <p:cond delay="6500"/>
                            </p:stCondLst>
                            <p:childTnLst>
                              <p:par>
                                <p:cTn id="57" presetID="22" presetClass="entr" presetSubtype="8" fill="hold" grpId="0" nodeType="afterEffect">
                                  <p:stCondLst>
                                    <p:cond delay="0"/>
                                  </p:stCondLst>
                                  <p:childTnLst>
                                    <p:set>
                                      <p:cBhvr>
                                        <p:cTn id="58" dur="1" fill="hold">
                                          <p:stCondLst>
                                            <p:cond delay="0"/>
                                          </p:stCondLst>
                                        </p:cTn>
                                        <p:tgtEl>
                                          <p:spTgt spid="16"/>
                                        </p:tgtEl>
                                        <p:attrNameLst>
                                          <p:attrName>style.visibility</p:attrName>
                                        </p:attrNameLst>
                                      </p:cBhvr>
                                      <p:to>
                                        <p:strVal val="visible"/>
                                      </p:to>
                                    </p:set>
                                    <p:animEffect transition="in" filter="wipe(left)">
                                      <p:cBhvr>
                                        <p:cTn id="59" dur="500"/>
                                        <p:tgtEl>
                                          <p:spTgt spid="16"/>
                                        </p:tgtEl>
                                      </p:cBhvr>
                                    </p:animEffect>
                                  </p:childTnLst>
                                </p:cTn>
                              </p:par>
                              <p:par>
                                <p:cTn id="60" presetID="22" presetClass="entr" presetSubtype="8" fill="hold" grpId="0" nodeType="withEffect">
                                  <p:stCondLst>
                                    <p:cond delay="0"/>
                                  </p:stCondLst>
                                  <p:childTnLst>
                                    <p:set>
                                      <p:cBhvr>
                                        <p:cTn id="61" dur="1" fill="hold">
                                          <p:stCondLst>
                                            <p:cond delay="0"/>
                                          </p:stCondLst>
                                        </p:cTn>
                                        <p:tgtEl>
                                          <p:spTgt spid="20"/>
                                        </p:tgtEl>
                                        <p:attrNameLst>
                                          <p:attrName>style.visibility</p:attrName>
                                        </p:attrNameLst>
                                      </p:cBhvr>
                                      <p:to>
                                        <p:strVal val="visible"/>
                                      </p:to>
                                    </p:set>
                                    <p:animEffect transition="in" filter="wipe(left)">
                                      <p:cBhvr>
                                        <p:cTn id="62" dur="500"/>
                                        <p:tgtEl>
                                          <p:spTgt spid="20"/>
                                        </p:tgtEl>
                                      </p:cBhvr>
                                    </p:animEffect>
                                  </p:childTnLst>
                                </p:cTn>
                              </p:par>
                            </p:childTnLst>
                          </p:cTn>
                        </p:par>
                        <p:par>
                          <p:cTn id="63" fill="hold">
                            <p:stCondLst>
                              <p:cond delay="7000"/>
                            </p:stCondLst>
                            <p:childTnLst>
                              <p:par>
                                <p:cTn id="64" presetID="47" presetClass="entr" presetSubtype="0" fill="hold" grpId="0" nodeType="afterEffect">
                                  <p:stCondLst>
                                    <p:cond delay="0"/>
                                  </p:stCondLst>
                                  <p:childTnLst>
                                    <p:set>
                                      <p:cBhvr>
                                        <p:cTn id="65" dur="1" fill="hold">
                                          <p:stCondLst>
                                            <p:cond delay="0"/>
                                          </p:stCondLst>
                                        </p:cTn>
                                        <p:tgtEl>
                                          <p:spTgt spid="22"/>
                                        </p:tgtEl>
                                        <p:attrNameLst>
                                          <p:attrName>style.visibility</p:attrName>
                                        </p:attrNameLst>
                                      </p:cBhvr>
                                      <p:to>
                                        <p:strVal val="visible"/>
                                      </p:to>
                                    </p:set>
                                    <p:animEffect transition="in" filter="fade">
                                      <p:cBhvr>
                                        <p:cTn id="66" dur="1000"/>
                                        <p:tgtEl>
                                          <p:spTgt spid="22"/>
                                        </p:tgtEl>
                                      </p:cBhvr>
                                    </p:animEffect>
                                    <p:anim calcmode="lin" valueType="num">
                                      <p:cBhvr>
                                        <p:cTn id="67" dur="1000" fill="hold"/>
                                        <p:tgtEl>
                                          <p:spTgt spid="22"/>
                                        </p:tgtEl>
                                        <p:attrNameLst>
                                          <p:attrName>ppt_x</p:attrName>
                                        </p:attrNameLst>
                                      </p:cBhvr>
                                      <p:tavLst>
                                        <p:tav tm="0">
                                          <p:val>
                                            <p:strVal val="#ppt_x"/>
                                          </p:val>
                                        </p:tav>
                                        <p:tav tm="100000">
                                          <p:val>
                                            <p:strVal val="#ppt_x"/>
                                          </p:val>
                                        </p:tav>
                                      </p:tavLst>
                                    </p:anim>
                                    <p:anim calcmode="lin" valueType="num">
                                      <p:cBhvr>
                                        <p:cTn id="68" dur="1000" fill="hold"/>
                                        <p:tgtEl>
                                          <p:spTgt spid="22"/>
                                        </p:tgtEl>
                                        <p:attrNameLst>
                                          <p:attrName>ppt_y</p:attrName>
                                        </p:attrNameLst>
                                      </p:cBhvr>
                                      <p:tavLst>
                                        <p:tav tm="0">
                                          <p:val>
                                            <p:strVal val="#ppt_y-.1"/>
                                          </p:val>
                                        </p:tav>
                                        <p:tav tm="100000">
                                          <p:val>
                                            <p:strVal val="#ppt_y"/>
                                          </p:val>
                                        </p:tav>
                                      </p:tavLst>
                                    </p:anim>
                                  </p:childTnLst>
                                </p:cTn>
                              </p:par>
                            </p:childTnLst>
                          </p:cTn>
                        </p:par>
                        <p:par>
                          <p:cTn id="69" fill="hold">
                            <p:stCondLst>
                              <p:cond delay="8000"/>
                            </p:stCondLst>
                            <p:childTnLst>
                              <p:par>
                                <p:cTn id="70" presetID="22" presetClass="entr" presetSubtype="8" fill="hold" nodeType="afterEffect">
                                  <p:stCondLst>
                                    <p:cond delay="0"/>
                                  </p:stCondLst>
                                  <p:childTnLst>
                                    <p:set>
                                      <p:cBhvr>
                                        <p:cTn id="71" dur="1" fill="hold">
                                          <p:stCondLst>
                                            <p:cond delay="0"/>
                                          </p:stCondLst>
                                        </p:cTn>
                                        <p:tgtEl>
                                          <p:spTgt spid="23"/>
                                        </p:tgtEl>
                                        <p:attrNameLst>
                                          <p:attrName>style.visibility</p:attrName>
                                        </p:attrNameLst>
                                      </p:cBhvr>
                                      <p:to>
                                        <p:strVal val="visible"/>
                                      </p:to>
                                    </p:set>
                                    <p:animEffect transition="in" filter="wipe(left)">
                                      <p:cBhvr>
                                        <p:cTn id="72" dur="500"/>
                                        <p:tgtEl>
                                          <p:spTgt spid="23"/>
                                        </p:tgtEl>
                                      </p:cBhvr>
                                    </p:animEffect>
                                  </p:childTnLst>
                                </p:cTn>
                              </p:par>
                            </p:childTnLst>
                          </p:cTn>
                        </p:par>
                        <p:par>
                          <p:cTn id="73" fill="hold">
                            <p:stCondLst>
                              <p:cond delay="8500"/>
                            </p:stCondLst>
                            <p:childTnLst>
                              <p:par>
                                <p:cTn id="74" presetID="22" presetClass="entr" presetSubtype="8" fill="hold" grpId="0" nodeType="afterEffect">
                                  <p:stCondLst>
                                    <p:cond delay="0"/>
                                  </p:stCondLst>
                                  <p:childTnLst>
                                    <p:set>
                                      <p:cBhvr>
                                        <p:cTn id="75" dur="1" fill="hold">
                                          <p:stCondLst>
                                            <p:cond delay="0"/>
                                          </p:stCondLst>
                                        </p:cTn>
                                        <p:tgtEl>
                                          <p:spTgt spid="24"/>
                                        </p:tgtEl>
                                        <p:attrNameLst>
                                          <p:attrName>style.visibility</p:attrName>
                                        </p:attrNameLst>
                                      </p:cBhvr>
                                      <p:to>
                                        <p:strVal val="visible"/>
                                      </p:to>
                                    </p:set>
                                    <p:animEffect transition="in" filter="wipe(left)">
                                      <p:cBhvr>
                                        <p:cTn id="76" dur="500"/>
                                        <p:tgtEl>
                                          <p:spTgt spid="24"/>
                                        </p:tgtEl>
                                      </p:cBhvr>
                                    </p:animEffect>
                                  </p:childTnLst>
                                </p:cTn>
                              </p:par>
                              <p:par>
                                <p:cTn id="77" presetID="22" presetClass="entr" presetSubtype="8" fill="hold" grpId="0" nodeType="withEffect">
                                  <p:stCondLst>
                                    <p:cond delay="0"/>
                                  </p:stCondLst>
                                  <p:childTnLst>
                                    <p:set>
                                      <p:cBhvr>
                                        <p:cTn id="78" dur="1" fill="hold">
                                          <p:stCondLst>
                                            <p:cond delay="0"/>
                                          </p:stCondLst>
                                        </p:cTn>
                                        <p:tgtEl>
                                          <p:spTgt spid="25"/>
                                        </p:tgtEl>
                                        <p:attrNameLst>
                                          <p:attrName>style.visibility</p:attrName>
                                        </p:attrNameLst>
                                      </p:cBhvr>
                                      <p:to>
                                        <p:strVal val="visible"/>
                                      </p:to>
                                    </p:set>
                                    <p:animEffect transition="in" filter="wipe(left)">
                                      <p:cBhvr>
                                        <p:cTn id="79" dur="500"/>
                                        <p:tgtEl>
                                          <p:spTgt spid="25"/>
                                        </p:tgtEl>
                                      </p:cBhvr>
                                    </p:animEffect>
                                  </p:childTnLst>
                                </p:cTn>
                              </p:par>
                            </p:childTnLst>
                          </p:cTn>
                        </p:par>
                        <p:par>
                          <p:cTn id="80" fill="hold">
                            <p:stCondLst>
                              <p:cond delay="9000"/>
                            </p:stCondLst>
                            <p:childTnLst>
                              <p:par>
                                <p:cTn id="81" presetID="47" presetClass="entr" presetSubtype="0" fill="hold" grpId="0" nodeType="afterEffect">
                                  <p:stCondLst>
                                    <p:cond delay="0"/>
                                  </p:stCondLst>
                                  <p:childTnLst>
                                    <p:set>
                                      <p:cBhvr>
                                        <p:cTn id="82" dur="1" fill="hold">
                                          <p:stCondLst>
                                            <p:cond delay="0"/>
                                          </p:stCondLst>
                                        </p:cTn>
                                        <p:tgtEl>
                                          <p:spTgt spid="26"/>
                                        </p:tgtEl>
                                        <p:attrNameLst>
                                          <p:attrName>style.visibility</p:attrName>
                                        </p:attrNameLst>
                                      </p:cBhvr>
                                      <p:to>
                                        <p:strVal val="visible"/>
                                      </p:to>
                                    </p:set>
                                    <p:animEffect transition="in" filter="fade">
                                      <p:cBhvr>
                                        <p:cTn id="83" dur="1000"/>
                                        <p:tgtEl>
                                          <p:spTgt spid="26"/>
                                        </p:tgtEl>
                                      </p:cBhvr>
                                    </p:animEffect>
                                    <p:anim calcmode="lin" valueType="num">
                                      <p:cBhvr>
                                        <p:cTn id="84" dur="1000" fill="hold"/>
                                        <p:tgtEl>
                                          <p:spTgt spid="26"/>
                                        </p:tgtEl>
                                        <p:attrNameLst>
                                          <p:attrName>ppt_x</p:attrName>
                                        </p:attrNameLst>
                                      </p:cBhvr>
                                      <p:tavLst>
                                        <p:tav tm="0">
                                          <p:val>
                                            <p:strVal val="#ppt_x"/>
                                          </p:val>
                                        </p:tav>
                                        <p:tav tm="100000">
                                          <p:val>
                                            <p:strVal val="#ppt_x"/>
                                          </p:val>
                                        </p:tav>
                                      </p:tavLst>
                                    </p:anim>
                                    <p:anim calcmode="lin" valueType="num">
                                      <p:cBhvr>
                                        <p:cTn id="85" dur="1000" fill="hold"/>
                                        <p:tgtEl>
                                          <p:spTgt spid="26"/>
                                        </p:tgtEl>
                                        <p:attrNameLst>
                                          <p:attrName>ppt_y</p:attrName>
                                        </p:attrNameLst>
                                      </p:cBhvr>
                                      <p:tavLst>
                                        <p:tav tm="0">
                                          <p:val>
                                            <p:strVal val="#ppt_y-.1"/>
                                          </p:val>
                                        </p:tav>
                                        <p:tav tm="100000">
                                          <p:val>
                                            <p:strVal val="#ppt_y"/>
                                          </p:val>
                                        </p:tav>
                                      </p:tavLst>
                                    </p:anim>
                                  </p:childTnLst>
                                </p:cTn>
                              </p:par>
                            </p:childTnLst>
                          </p:cTn>
                        </p:par>
                        <p:par>
                          <p:cTn id="86" fill="hold">
                            <p:stCondLst>
                              <p:cond delay="10000"/>
                            </p:stCondLst>
                            <p:childTnLst>
                              <p:par>
                                <p:cTn id="87" presetID="22" presetClass="entr" presetSubtype="8" fill="hold" nodeType="afterEffect">
                                  <p:stCondLst>
                                    <p:cond delay="0"/>
                                  </p:stCondLst>
                                  <p:childTnLst>
                                    <p:set>
                                      <p:cBhvr>
                                        <p:cTn id="88" dur="1" fill="hold">
                                          <p:stCondLst>
                                            <p:cond delay="0"/>
                                          </p:stCondLst>
                                        </p:cTn>
                                        <p:tgtEl>
                                          <p:spTgt spid="27"/>
                                        </p:tgtEl>
                                        <p:attrNameLst>
                                          <p:attrName>style.visibility</p:attrName>
                                        </p:attrNameLst>
                                      </p:cBhvr>
                                      <p:to>
                                        <p:strVal val="visible"/>
                                      </p:to>
                                    </p:set>
                                    <p:animEffect transition="in" filter="wipe(left)">
                                      <p:cBhvr>
                                        <p:cTn id="89" dur="500"/>
                                        <p:tgtEl>
                                          <p:spTgt spid="27"/>
                                        </p:tgtEl>
                                      </p:cBhvr>
                                    </p:animEffect>
                                  </p:childTnLst>
                                </p:cTn>
                              </p:par>
                            </p:childTnLst>
                          </p:cTn>
                        </p:par>
                        <p:par>
                          <p:cTn id="90" fill="hold">
                            <p:stCondLst>
                              <p:cond delay="10500"/>
                            </p:stCondLst>
                            <p:childTnLst>
                              <p:par>
                                <p:cTn id="91" presetID="22" presetClass="entr" presetSubtype="8" fill="hold" grpId="0" nodeType="afterEffect">
                                  <p:stCondLst>
                                    <p:cond delay="0"/>
                                  </p:stCondLst>
                                  <p:childTnLst>
                                    <p:set>
                                      <p:cBhvr>
                                        <p:cTn id="92" dur="1" fill="hold">
                                          <p:stCondLst>
                                            <p:cond delay="0"/>
                                          </p:stCondLst>
                                        </p:cTn>
                                        <p:tgtEl>
                                          <p:spTgt spid="28"/>
                                        </p:tgtEl>
                                        <p:attrNameLst>
                                          <p:attrName>style.visibility</p:attrName>
                                        </p:attrNameLst>
                                      </p:cBhvr>
                                      <p:to>
                                        <p:strVal val="visible"/>
                                      </p:to>
                                    </p:set>
                                    <p:animEffect transition="in" filter="wipe(left)">
                                      <p:cBhvr>
                                        <p:cTn id="93" dur="500"/>
                                        <p:tgtEl>
                                          <p:spTgt spid="28"/>
                                        </p:tgtEl>
                                      </p:cBhvr>
                                    </p:animEffect>
                                  </p:childTnLst>
                                </p:cTn>
                              </p:par>
                              <p:par>
                                <p:cTn id="94" presetID="22" presetClass="entr" presetSubtype="8" fill="hold" grpId="0" nodeType="withEffect">
                                  <p:stCondLst>
                                    <p:cond delay="0"/>
                                  </p:stCondLst>
                                  <p:childTnLst>
                                    <p:set>
                                      <p:cBhvr>
                                        <p:cTn id="95" dur="1" fill="hold">
                                          <p:stCondLst>
                                            <p:cond delay="0"/>
                                          </p:stCondLst>
                                        </p:cTn>
                                        <p:tgtEl>
                                          <p:spTgt spid="29"/>
                                        </p:tgtEl>
                                        <p:attrNameLst>
                                          <p:attrName>style.visibility</p:attrName>
                                        </p:attrNameLst>
                                      </p:cBhvr>
                                      <p:to>
                                        <p:strVal val="visible"/>
                                      </p:to>
                                    </p:set>
                                    <p:animEffect transition="in" filter="wipe(left)">
                                      <p:cBhvr>
                                        <p:cTn id="96" dur="500"/>
                                        <p:tgtEl>
                                          <p:spTgt spid="29"/>
                                        </p:tgtEl>
                                      </p:cBhvr>
                                    </p:animEffect>
                                  </p:childTnLst>
                                </p:cTn>
                              </p:par>
                            </p:childTnLst>
                          </p:cTn>
                        </p:par>
                        <p:par>
                          <p:cTn id="97" fill="hold">
                            <p:stCondLst>
                              <p:cond delay="11000"/>
                            </p:stCondLst>
                            <p:childTnLst>
                              <p:par>
                                <p:cTn id="98" presetID="47" presetClass="entr" presetSubtype="0" fill="hold" grpId="0" nodeType="afterEffect">
                                  <p:stCondLst>
                                    <p:cond delay="0"/>
                                  </p:stCondLst>
                                  <p:childTnLst>
                                    <p:set>
                                      <p:cBhvr>
                                        <p:cTn id="99" dur="1" fill="hold">
                                          <p:stCondLst>
                                            <p:cond delay="0"/>
                                          </p:stCondLst>
                                        </p:cTn>
                                        <p:tgtEl>
                                          <p:spTgt spid="30"/>
                                        </p:tgtEl>
                                        <p:attrNameLst>
                                          <p:attrName>style.visibility</p:attrName>
                                        </p:attrNameLst>
                                      </p:cBhvr>
                                      <p:to>
                                        <p:strVal val="visible"/>
                                      </p:to>
                                    </p:set>
                                    <p:animEffect transition="in" filter="fade">
                                      <p:cBhvr>
                                        <p:cTn id="100" dur="1000"/>
                                        <p:tgtEl>
                                          <p:spTgt spid="30"/>
                                        </p:tgtEl>
                                      </p:cBhvr>
                                    </p:animEffect>
                                    <p:anim calcmode="lin" valueType="num">
                                      <p:cBhvr>
                                        <p:cTn id="101" dur="1000" fill="hold"/>
                                        <p:tgtEl>
                                          <p:spTgt spid="30"/>
                                        </p:tgtEl>
                                        <p:attrNameLst>
                                          <p:attrName>ppt_x</p:attrName>
                                        </p:attrNameLst>
                                      </p:cBhvr>
                                      <p:tavLst>
                                        <p:tav tm="0">
                                          <p:val>
                                            <p:strVal val="#ppt_x"/>
                                          </p:val>
                                        </p:tav>
                                        <p:tav tm="100000">
                                          <p:val>
                                            <p:strVal val="#ppt_x"/>
                                          </p:val>
                                        </p:tav>
                                      </p:tavLst>
                                    </p:anim>
                                    <p:anim calcmode="lin" valueType="num">
                                      <p:cBhvr>
                                        <p:cTn id="102" dur="1000" fill="hold"/>
                                        <p:tgtEl>
                                          <p:spTgt spid="30"/>
                                        </p:tgtEl>
                                        <p:attrNameLst>
                                          <p:attrName>ppt_y</p:attrName>
                                        </p:attrNameLst>
                                      </p:cBhvr>
                                      <p:tavLst>
                                        <p:tav tm="0">
                                          <p:val>
                                            <p:strVal val="#ppt_y-.1"/>
                                          </p:val>
                                        </p:tav>
                                        <p:tav tm="100000">
                                          <p:val>
                                            <p:strVal val="#ppt_y"/>
                                          </p:val>
                                        </p:tav>
                                      </p:tavLst>
                                    </p:anim>
                                  </p:childTnLst>
                                </p:cTn>
                              </p:par>
                            </p:childTnLst>
                          </p:cTn>
                        </p:par>
                        <p:par>
                          <p:cTn id="103" fill="hold">
                            <p:stCondLst>
                              <p:cond delay="12000"/>
                            </p:stCondLst>
                            <p:childTnLst>
                              <p:par>
                                <p:cTn id="104" presetID="22" presetClass="entr" presetSubtype="8" fill="hold" nodeType="afterEffect">
                                  <p:stCondLst>
                                    <p:cond delay="0"/>
                                  </p:stCondLst>
                                  <p:childTnLst>
                                    <p:set>
                                      <p:cBhvr>
                                        <p:cTn id="105" dur="1" fill="hold">
                                          <p:stCondLst>
                                            <p:cond delay="0"/>
                                          </p:stCondLst>
                                        </p:cTn>
                                        <p:tgtEl>
                                          <p:spTgt spid="31"/>
                                        </p:tgtEl>
                                        <p:attrNameLst>
                                          <p:attrName>style.visibility</p:attrName>
                                        </p:attrNameLst>
                                      </p:cBhvr>
                                      <p:to>
                                        <p:strVal val="visible"/>
                                      </p:to>
                                    </p:set>
                                    <p:animEffect transition="in" filter="wipe(left)">
                                      <p:cBhvr>
                                        <p:cTn id="106" dur="500"/>
                                        <p:tgtEl>
                                          <p:spTgt spid="31"/>
                                        </p:tgtEl>
                                      </p:cBhvr>
                                    </p:animEffect>
                                  </p:childTnLst>
                                </p:cTn>
                              </p:par>
                            </p:childTnLst>
                          </p:cTn>
                        </p:par>
                        <p:par>
                          <p:cTn id="107" fill="hold">
                            <p:stCondLst>
                              <p:cond delay="12500"/>
                            </p:stCondLst>
                            <p:childTnLst>
                              <p:par>
                                <p:cTn id="108" presetID="22" presetClass="entr" presetSubtype="8" fill="hold" grpId="0" nodeType="afterEffect">
                                  <p:stCondLst>
                                    <p:cond delay="0"/>
                                  </p:stCondLst>
                                  <p:childTnLst>
                                    <p:set>
                                      <p:cBhvr>
                                        <p:cTn id="109" dur="1" fill="hold">
                                          <p:stCondLst>
                                            <p:cond delay="0"/>
                                          </p:stCondLst>
                                        </p:cTn>
                                        <p:tgtEl>
                                          <p:spTgt spid="32"/>
                                        </p:tgtEl>
                                        <p:attrNameLst>
                                          <p:attrName>style.visibility</p:attrName>
                                        </p:attrNameLst>
                                      </p:cBhvr>
                                      <p:to>
                                        <p:strVal val="visible"/>
                                      </p:to>
                                    </p:set>
                                    <p:animEffect transition="in" filter="wipe(left)">
                                      <p:cBhvr>
                                        <p:cTn id="110" dur="500"/>
                                        <p:tgtEl>
                                          <p:spTgt spid="32"/>
                                        </p:tgtEl>
                                      </p:cBhvr>
                                    </p:animEffect>
                                  </p:childTnLst>
                                </p:cTn>
                              </p:par>
                              <p:par>
                                <p:cTn id="111" presetID="22" presetClass="entr" presetSubtype="8" fill="hold" grpId="0" nodeType="withEffect">
                                  <p:stCondLst>
                                    <p:cond delay="0"/>
                                  </p:stCondLst>
                                  <p:childTnLst>
                                    <p:set>
                                      <p:cBhvr>
                                        <p:cTn id="112" dur="1" fill="hold">
                                          <p:stCondLst>
                                            <p:cond delay="0"/>
                                          </p:stCondLst>
                                        </p:cTn>
                                        <p:tgtEl>
                                          <p:spTgt spid="33"/>
                                        </p:tgtEl>
                                        <p:attrNameLst>
                                          <p:attrName>style.visibility</p:attrName>
                                        </p:attrNameLst>
                                      </p:cBhvr>
                                      <p:to>
                                        <p:strVal val="visible"/>
                                      </p:to>
                                    </p:set>
                                    <p:animEffect transition="in" filter="wipe(left)">
                                      <p:cBhvr>
                                        <p:cTn id="113"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p:bldP spid="9" grpId="0"/>
      <p:bldP spid="10" grpId="0" animBg="1"/>
      <p:bldP spid="12" grpId="0"/>
      <p:bldP spid="13" grpId="0"/>
      <p:bldP spid="14" grpId="0" animBg="1"/>
      <p:bldP spid="16" grpId="0"/>
      <p:bldP spid="20" grpId="0"/>
      <p:bldP spid="22" grpId="0" animBg="1"/>
      <p:bldP spid="24" grpId="0"/>
      <p:bldP spid="25" grpId="0"/>
      <p:bldP spid="26" grpId="0" animBg="1"/>
      <p:bldP spid="28" grpId="0"/>
      <p:bldP spid="29" grpId="0"/>
      <p:bldP spid="30" grpId="0" animBg="1"/>
      <p:bldP spid="32" grpId="0"/>
      <p:bldP spid="33"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组合 16"/>
          <p:cNvGrpSpPr/>
          <p:nvPr/>
        </p:nvGrpSpPr>
        <p:grpSpPr>
          <a:xfrm>
            <a:off x="530067" y="491923"/>
            <a:ext cx="4383932" cy="635239"/>
            <a:chOff x="-3848339" y="207986"/>
            <a:chExt cx="4349859" cy="630301"/>
          </a:xfrm>
        </p:grpSpPr>
        <p:sp>
          <p:nvSpPr>
            <p:cNvPr id="18" name="Text Box 7"/>
            <p:cNvSpPr txBox="1">
              <a:spLocks noChangeArrowheads="1"/>
            </p:cNvSpPr>
            <p:nvPr/>
          </p:nvSpPr>
          <p:spPr bwMode="auto">
            <a:xfrm>
              <a:off x="-1826418" y="324313"/>
              <a:ext cx="2327938" cy="504245"/>
            </a:xfrm>
            <a:prstGeom prst="rect">
              <a:avLst/>
            </a:prstGeom>
            <a:noFill/>
            <a:ln w="9525">
              <a:noFill/>
              <a:miter lim="800000"/>
            </a:ln>
          </p:spPr>
          <p:txBody>
            <a:bodyPr wrap="none" lIns="46078" tIns="23040" rIns="46078" bIns="23040">
              <a:spAutoFit/>
            </a:bodyPr>
            <a:lstStyle/>
            <a:p>
              <a:pPr defTabSz="1096645"/>
              <a:r>
                <a:rPr lang="en-CA" sz="3000" b="1" spc="604" dirty="0" smtClean="0">
                  <a:solidFill>
                    <a:schemeClr val="bg1">
                      <a:lumMod val="65000"/>
                    </a:schemeClr>
                  </a:solidFill>
                  <a:latin typeface="造字工房悦黑演示版常规体" pitchFamily="50" charset="-122"/>
                  <a:ea typeface="造字工房悦黑演示版常规体" pitchFamily="50" charset="-122"/>
                  <a:cs typeface="Open Sans" panose="020B0606030504020204" pitchFamily="34" charset="0"/>
                </a:rPr>
                <a:t>IN AREAS</a:t>
              </a:r>
            </a:p>
          </p:txBody>
        </p:sp>
        <p:sp>
          <p:nvSpPr>
            <p:cNvPr id="19" name="矩形 18"/>
            <p:cNvSpPr/>
            <p:nvPr/>
          </p:nvSpPr>
          <p:spPr>
            <a:xfrm>
              <a:off x="-3848339" y="207986"/>
              <a:ext cx="1977362" cy="630301"/>
            </a:xfrm>
            <a:prstGeom prst="rect">
              <a:avLst/>
            </a:prstGeom>
          </p:spPr>
          <p:txBody>
            <a:bodyPr wrap="none">
              <a:spAutoFit/>
            </a:bodyPr>
            <a:lstStyle/>
            <a:p>
              <a:pPr algn="ctr" defTabSz="1096645"/>
              <a:r>
                <a:rPr lang="zh-CN" altLang="en-US" sz="3530" b="1" dirty="0" smtClean="0">
                  <a:latin typeface="微软雅黑" panose="020B0503020204020204" pitchFamily="34" charset="-122"/>
                  <a:ea typeface="微软雅黑" panose="020B0503020204020204" pitchFamily="34" charset="-122"/>
                  <a:cs typeface="Open Sans" panose="020B0606030504020204" pitchFamily="34" charset="0"/>
                </a:rPr>
                <a:t>涉及领域</a:t>
              </a:r>
              <a:endParaRPr lang="en-CA" altLang="zh-CN" sz="3530" b="1" dirty="0">
                <a:latin typeface="微软雅黑" panose="020B0503020204020204" pitchFamily="34" charset="-122"/>
                <a:ea typeface="微软雅黑" panose="020B0503020204020204" pitchFamily="34" charset="-122"/>
                <a:cs typeface="Open Sans" panose="020B0606030504020204" pitchFamily="34" charset="0"/>
              </a:endParaRPr>
            </a:p>
          </p:txBody>
        </p:sp>
      </p:grpSp>
      <p:pic>
        <p:nvPicPr>
          <p:cNvPr id="21" name="图片 20"/>
          <p:cNvPicPr>
            <a:picLocks noChangeAspect="1"/>
          </p:cNvPicPr>
          <p:nvPr/>
        </p:nvPicPr>
        <p:blipFill rotWithShape="1">
          <a:blip r:embed="rId3"/>
          <a:srcRect r="91091" b="69426"/>
          <a:stretch>
            <a:fillRect/>
          </a:stretch>
        </p:blipFill>
        <p:spPr>
          <a:xfrm>
            <a:off x="3401" y="505087"/>
            <a:ext cx="348343" cy="548549"/>
          </a:xfrm>
          <a:prstGeom prst="rect">
            <a:avLst/>
          </a:prstGeom>
          <a:effectLst>
            <a:outerShdw blurRad="50800" dist="38100" dir="2700000" algn="tl" rotWithShape="0">
              <a:prstClr val="black">
                <a:alpha val="40000"/>
              </a:prstClr>
            </a:outerShdw>
          </a:effectLst>
        </p:spPr>
      </p:pic>
      <p:sp>
        <p:nvSpPr>
          <p:cNvPr id="6" name="椭圆 5"/>
          <p:cNvSpPr/>
          <p:nvPr/>
        </p:nvSpPr>
        <p:spPr>
          <a:xfrm>
            <a:off x="2904270" y="2974281"/>
            <a:ext cx="1759309" cy="1759309"/>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chemeClr val="tx1"/>
              </a:solidFill>
              <a:latin typeface="微软雅黑" panose="020B0503020204020204" pitchFamily="34" charset="-122"/>
              <a:ea typeface="微软雅黑" panose="020B0503020204020204" pitchFamily="34" charset="-122"/>
            </a:endParaRPr>
          </a:p>
        </p:txBody>
      </p:sp>
      <p:sp>
        <p:nvSpPr>
          <p:cNvPr id="7" name="椭圆 6"/>
          <p:cNvSpPr/>
          <p:nvPr/>
        </p:nvSpPr>
        <p:spPr>
          <a:xfrm>
            <a:off x="4503678" y="2974281"/>
            <a:ext cx="1759309" cy="1759309"/>
          </a:xfrm>
          <a:prstGeom prst="ellipse">
            <a:avLst/>
          </a:prstGeom>
          <a:solidFill>
            <a:srgbClr val="E952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44CEB9"/>
              </a:solidFill>
              <a:latin typeface="微软雅黑" panose="020B0503020204020204" pitchFamily="34" charset="-122"/>
              <a:ea typeface="微软雅黑" panose="020B0503020204020204" pitchFamily="34" charset="-122"/>
            </a:endParaRPr>
          </a:p>
        </p:txBody>
      </p:sp>
      <p:sp>
        <p:nvSpPr>
          <p:cNvPr id="8" name="椭圆 7"/>
          <p:cNvSpPr/>
          <p:nvPr/>
        </p:nvSpPr>
        <p:spPr>
          <a:xfrm>
            <a:off x="6103086" y="2974281"/>
            <a:ext cx="1759309" cy="1759309"/>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latin typeface="微软雅黑" panose="020B0503020204020204" pitchFamily="34" charset="-122"/>
              <a:ea typeface="微软雅黑" panose="020B0503020204020204" pitchFamily="34" charset="-122"/>
            </a:endParaRPr>
          </a:p>
        </p:txBody>
      </p:sp>
      <p:sp>
        <p:nvSpPr>
          <p:cNvPr id="9" name="椭圆 8"/>
          <p:cNvSpPr/>
          <p:nvPr/>
        </p:nvSpPr>
        <p:spPr>
          <a:xfrm>
            <a:off x="7702495" y="2974281"/>
            <a:ext cx="1759309" cy="1759309"/>
          </a:xfrm>
          <a:prstGeom prst="ellipse">
            <a:avLst/>
          </a:prstGeom>
          <a:solidFill>
            <a:srgbClr val="E952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latin typeface="微软雅黑" panose="020B0503020204020204" pitchFamily="34" charset="-122"/>
              <a:ea typeface="微软雅黑" panose="020B0503020204020204" pitchFamily="34" charset="-122"/>
            </a:endParaRPr>
          </a:p>
        </p:txBody>
      </p:sp>
      <p:sp>
        <p:nvSpPr>
          <p:cNvPr id="10" name="TextBox 6"/>
          <p:cNvSpPr txBox="1"/>
          <p:nvPr/>
        </p:nvSpPr>
        <p:spPr>
          <a:xfrm>
            <a:off x="3064173" y="3594238"/>
            <a:ext cx="1407713" cy="461665"/>
          </a:xfrm>
          <a:prstGeom prst="rect">
            <a:avLst/>
          </a:prstGeom>
          <a:noFill/>
        </p:spPr>
        <p:txBody>
          <a:bodyPr wrap="square" rtlCol="0">
            <a:spAutoFit/>
          </a:bodyPr>
          <a:lstStyle/>
          <a:p>
            <a:pPr algn="ctr"/>
            <a:r>
              <a:rPr lang="zh-CN" altLang="en-US" sz="2400" b="1" dirty="0" smtClean="0">
                <a:solidFill>
                  <a:schemeClr val="tx1">
                    <a:lumMod val="75000"/>
                    <a:lumOff val="25000"/>
                  </a:schemeClr>
                </a:solidFill>
                <a:latin typeface="微软雅黑" panose="020B0503020204020204" pitchFamily="34" charset="-122"/>
                <a:ea typeface="微软雅黑" panose="020B0503020204020204" pitchFamily="34" charset="-122"/>
              </a:rPr>
              <a:t>领域</a:t>
            </a:r>
            <a:r>
              <a:rPr lang="en-US" altLang="zh-CN" sz="2400" b="1" dirty="0" smtClean="0">
                <a:solidFill>
                  <a:schemeClr val="tx1">
                    <a:lumMod val="75000"/>
                    <a:lumOff val="25000"/>
                  </a:schemeClr>
                </a:solidFill>
                <a:latin typeface="微软雅黑" panose="020B0503020204020204" pitchFamily="34" charset="-122"/>
                <a:ea typeface="微软雅黑" panose="020B0503020204020204" pitchFamily="34" charset="-122"/>
              </a:rPr>
              <a:t>A</a:t>
            </a:r>
            <a:endPar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1" name="TextBox 7"/>
          <p:cNvSpPr txBox="1"/>
          <p:nvPr/>
        </p:nvSpPr>
        <p:spPr>
          <a:xfrm>
            <a:off x="4663581" y="3594238"/>
            <a:ext cx="1407713" cy="461665"/>
          </a:xfrm>
          <a:prstGeom prst="rect">
            <a:avLst/>
          </a:prstGeom>
          <a:noFill/>
        </p:spPr>
        <p:txBody>
          <a:bodyPr wrap="square" rtlCol="0">
            <a:spAutoFit/>
          </a:bodyPr>
          <a:lstStyle/>
          <a:p>
            <a:pPr algn="ctr"/>
            <a:r>
              <a:rPr lang="zh-CN" altLang="en-US" sz="2400" b="1" dirty="0">
                <a:solidFill>
                  <a:schemeClr val="bg1"/>
                </a:solidFill>
                <a:latin typeface="微软雅黑" panose="020B0503020204020204" pitchFamily="34" charset="-122"/>
                <a:ea typeface="微软雅黑" panose="020B0503020204020204" pitchFamily="34" charset="-122"/>
              </a:rPr>
              <a:t>领域</a:t>
            </a:r>
            <a:r>
              <a:rPr lang="en-US" altLang="zh-CN" sz="2400" b="1" dirty="0" smtClean="0">
                <a:solidFill>
                  <a:schemeClr val="bg1">
                    <a:lumMod val="95000"/>
                  </a:schemeClr>
                </a:solidFill>
                <a:latin typeface="微软雅黑" panose="020B0503020204020204" pitchFamily="34" charset="-122"/>
                <a:ea typeface="微软雅黑" panose="020B0503020204020204" pitchFamily="34" charset="-122"/>
              </a:rPr>
              <a:t>B</a:t>
            </a:r>
            <a:endParaRPr lang="zh-CN" altLang="en-US" sz="2400" b="1"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12" name="TextBox 8"/>
          <p:cNvSpPr txBox="1"/>
          <p:nvPr/>
        </p:nvSpPr>
        <p:spPr>
          <a:xfrm>
            <a:off x="6262989" y="3594238"/>
            <a:ext cx="1407713" cy="461665"/>
          </a:xfrm>
          <a:prstGeom prst="rect">
            <a:avLst/>
          </a:prstGeom>
          <a:noFill/>
        </p:spPr>
        <p:txBody>
          <a:bodyPr wrap="square" rtlCol="0">
            <a:spAutoFit/>
          </a:bodyPr>
          <a:lstStyle/>
          <a:p>
            <a:pPr algn="ctr"/>
            <a:r>
              <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rPr>
              <a:t>领域</a:t>
            </a:r>
            <a:r>
              <a:rPr lang="en-US" altLang="zh-CN" sz="2400" b="1" dirty="0" smtClean="0">
                <a:solidFill>
                  <a:schemeClr val="tx1">
                    <a:lumMod val="75000"/>
                    <a:lumOff val="25000"/>
                  </a:schemeClr>
                </a:solidFill>
                <a:latin typeface="微软雅黑" panose="020B0503020204020204" pitchFamily="34" charset="-122"/>
                <a:ea typeface="微软雅黑" panose="020B0503020204020204" pitchFamily="34" charset="-122"/>
              </a:rPr>
              <a:t>C</a:t>
            </a:r>
            <a:endPar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3" name="TextBox 9"/>
          <p:cNvSpPr txBox="1"/>
          <p:nvPr/>
        </p:nvSpPr>
        <p:spPr>
          <a:xfrm>
            <a:off x="7862398" y="3594238"/>
            <a:ext cx="1407713" cy="461665"/>
          </a:xfrm>
          <a:prstGeom prst="rect">
            <a:avLst/>
          </a:prstGeom>
          <a:noFill/>
        </p:spPr>
        <p:txBody>
          <a:bodyPr wrap="square" rtlCol="0">
            <a:spAutoFit/>
          </a:bodyPr>
          <a:lstStyle/>
          <a:p>
            <a:pPr algn="ctr"/>
            <a:r>
              <a:rPr lang="zh-CN" altLang="en-US" sz="2400" b="1" dirty="0">
                <a:solidFill>
                  <a:schemeClr val="bg1"/>
                </a:solidFill>
                <a:latin typeface="微软雅黑" panose="020B0503020204020204" pitchFamily="34" charset="-122"/>
                <a:ea typeface="微软雅黑" panose="020B0503020204020204" pitchFamily="34" charset="-122"/>
              </a:rPr>
              <a:t>领域</a:t>
            </a:r>
            <a:r>
              <a:rPr lang="en-US" altLang="zh-CN" sz="2400" b="1" dirty="0" smtClean="0">
                <a:solidFill>
                  <a:schemeClr val="bg1"/>
                </a:solidFill>
                <a:latin typeface="微软雅黑" panose="020B0503020204020204" pitchFamily="34" charset="-122"/>
                <a:ea typeface="微软雅黑" panose="020B0503020204020204" pitchFamily="34" charset="-122"/>
              </a:rPr>
              <a:t>D</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
        <p:nvSpPr>
          <p:cNvPr id="14" name="TextBox 10"/>
          <p:cNvSpPr txBox="1"/>
          <p:nvPr/>
        </p:nvSpPr>
        <p:spPr>
          <a:xfrm>
            <a:off x="971577" y="2222180"/>
            <a:ext cx="2592289" cy="553998"/>
          </a:xfrm>
          <a:prstGeom prst="rect">
            <a:avLst/>
          </a:prstGeom>
          <a:noFill/>
        </p:spPr>
        <p:txBody>
          <a:bodyPr wrap="square" lIns="0" tIns="0" rIns="0" bIns="0" rtlCol="0">
            <a:spAutoFit/>
          </a:bodyPr>
          <a:lstStyle/>
          <a:p>
            <a:pPr algn="just"/>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点击输入简要文字内容，文字内容需概括精炼，不用多余的文字修饰，言简意赅的说明分项内容</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rPr>
              <a:t>……</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5" name="TextBox 11"/>
          <p:cNvSpPr txBox="1"/>
          <p:nvPr/>
        </p:nvSpPr>
        <p:spPr>
          <a:xfrm>
            <a:off x="971573" y="1657028"/>
            <a:ext cx="1852568" cy="246221"/>
          </a:xfrm>
          <a:prstGeom prst="rect">
            <a:avLst/>
          </a:prstGeom>
          <a:noFill/>
        </p:spPr>
        <p:txBody>
          <a:bodyPr wrap="square" lIns="0" tIns="0" rIns="0" bIns="0" rtlCol="0">
            <a:spAutoFit/>
          </a:bodyPr>
          <a:lstStyle/>
          <a:p>
            <a:r>
              <a:rPr lang="zh-CN" altLang="en-US" sz="1600" b="1" dirty="0">
                <a:latin typeface="微软雅黑" panose="020B0503020204020204" pitchFamily="34" charset="-122"/>
                <a:ea typeface="微软雅黑" panose="020B0503020204020204" pitchFamily="34" charset="-122"/>
              </a:rPr>
              <a:t>单击添加标题内容</a:t>
            </a:r>
          </a:p>
        </p:txBody>
      </p:sp>
      <p:cxnSp>
        <p:nvCxnSpPr>
          <p:cNvPr id="16" name="直接连接符 15"/>
          <p:cNvCxnSpPr/>
          <p:nvPr/>
        </p:nvCxnSpPr>
        <p:spPr>
          <a:xfrm>
            <a:off x="3769392" y="2042830"/>
            <a:ext cx="0" cy="936720"/>
          </a:xfrm>
          <a:prstGeom prst="line">
            <a:avLst/>
          </a:prstGeom>
          <a:ln>
            <a:solidFill>
              <a:schemeClr val="bg1">
                <a:lumMod val="65000"/>
              </a:schemeClr>
            </a:solidFill>
            <a:prstDash val="lgDashDot"/>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971574" y="2042832"/>
            <a:ext cx="2797821" cy="1"/>
          </a:xfrm>
          <a:prstGeom prst="line">
            <a:avLst/>
          </a:prstGeom>
          <a:ln>
            <a:solidFill>
              <a:schemeClr val="bg1">
                <a:lumMod val="65000"/>
              </a:schemeClr>
            </a:solidFill>
            <a:prstDash val="lgDashDot"/>
            <a:headEnd type="oval"/>
            <a:tailEnd type="none"/>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flipH="1">
            <a:off x="5383333" y="2042832"/>
            <a:ext cx="4805264" cy="1"/>
          </a:xfrm>
          <a:prstGeom prst="line">
            <a:avLst/>
          </a:prstGeom>
          <a:ln>
            <a:solidFill>
              <a:schemeClr val="bg1">
                <a:lumMod val="65000"/>
              </a:schemeClr>
            </a:solidFill>
            <a:prstDash val="lgDashDot"/>
            <a:headEnd type="oval"/>
            <a:tailEnd type="none"/>
          </a:ln>
        </p:spPr>
        <p:style>
          <a:lnRef idx="1">
            <a:schemeClr val="accent1"/>
          </a:lnRef>
          <a:fillRef idx="0">
            <a:schemeClr val="accent1"/>
          </a:fillRef>
          <a:effectRef idx="0">
            <a:schemeClr val="accent1"/>
          </a:effectRef>
          <a:fontRef idx="minor">
            <a:schemeClr val="tx1"/>
          </a:fontRef>
        </p:style>
      </p:cxnSp>
      <p:sp>
        <p:nvSpPr>
          <p:cNvPr id="23" name="TextBox 21"/>
          <p:cNvSpPr txBox="1"/>
          <p:nvPr/>
        </p:nvSpPr>
        <p:spPr>
          <a:xfrm>
            <a:off x="5878421" y="2222182"/>
            <a:ext cx="4310180" cy="369332"/>
          </a:xfrm>
          <a:prstGeom prst="rect">
            <a:avLst/>
          </a:prstGeom>
          <a:noFill/>
        </p:spPr>
        <p:txBody>
          <a:bodyPr wrap="square" lIns="0" tIns="0" rIns="0" bIns="0" rtlCol="0">
            <a:spAutoFit/>
          </a:bodyPr>
          <a:lstStyle/>
          <a:p>
            <a:pPr algn="just"/>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点击输入简要文字内容，文字内容需概括精炼，不用多余的文字修饰，言简意赅的说明分项内容</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rPr>
              <a:t>……</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cxnSp>
        <p:nvCxnSpPr>
          <p:cNvPr id="24" name="直接连接符 23"/>
          <p:cNvCxnSpPr/>
          <p:nvPr/>
        </p:nvCxnSpPr>
        <p:spPr>
          <a:xfrm>
            <a:off x="5383332" y="2042830"/>
            <a:ext cx="0" cy="936720"/>
          </a:xfrm>
          <a:prstGeom prst="line">
            <a:avLst/>
          </a:prstGeom>
          <a:ln>
            <a:solidFill>
              <a:schemeClr val="bg1">
                <a:lumMod val="65000"/>
              </a:schemeClr>
            </a:solidFill>
            <a:prstDash val="lgDashDot"/>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5" name="TextBox 30"/>
          <p:cNvSpPr txBox="1"/>
          <p:nvPr/>
        </p:nvSpPr>
        <p:spPr>
          <a:xfrm>
            <a:off x="5911391" y="1657028"/>
            <a:ext cx="1852568" cy="246221"/>
          </a:xfrm>
          <a:prstGeom prst="rect">
            <a:avLst/>
          </a:prstGeom>
          <a:noFill/>
        </p:spPr>
        <p:txBody>
          <a:bodyPr wrap="square" lIns="0" tIns="0" rIns="0" bIns="0" rtlCol="0">
            <a:spAutoFit/>
          </a:bodyPr>
          <a:lstStyle/>
          <a:p>
            <a:r>
              <a:rPr lang="zh-CN" altLang="en-US" sz="1600" b="1" dirty="0">
                <a:latin typeface="微软雅黑" panose="020B0503020204020204" pitchFamily="34" charset="-122"/>
                <a:ea typeface="微软雅黑" panose="020B0503020204020204" pitchFamily="34" charset="-122"/>
              </a:rPr>
              <a:t>单击添加标题内容</a:t>
            </a:r>
          </a:p>
        </p:txBody>
      </p:sp>
      <p:cxnSp>
        <p:nvCxnSpPr>
          <p:cNvPr id="26" name="直接连接符 25"/>
          <p:cNvCxnSpPr/>
          <p:nvPr/>
        </p:nvCxnSpPr>
        <p:spPr>
          <a:xfrm>
            <a:off x="7038487" y="4733590"/>
            <a:ext cx="0" cy="936720"/>
          </a:xfrm>
          <a:prstGeom prst="line">
            <a:avLst/>
          </a:prstGeom>
          <a:ln>
            <a:solidFill>
              <a:schemeClr val="bg1">
                <a:lumMod val="65000"/>
              </a:schemeClr>
            </a:solidFill>
            <a:prstDash val="lgDashDot"/>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a:off x="8652427" y="4733590"/>
            <a:ext cx="0" cy="936720"/>
          </a:xfrm>
          <a:prstGeom prst="line">
            <a:avLst/>
          </a:prstGeom>
          <a:ln>
            <a:solidFill>
              <a:schemeClr val="bg1">
                <a:lumMod val="65000"/>
              </a:schemeClr>
            </a:solidFill>
            <a:prstDash val="lgDashDot"/>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a:off x="2233223" y="5670312"/>
            <a:ext cx="4805264" cy="1"/>
          </a:xfrm>
          <a:prstGeom prst="line">
            <a:avLst/>
          </a:prstGeom>
          <a:ln>
            <a:solidFill>
              <a:schemeClr val="bg1">
                <a:lumMod val="65000"/>
              </a:schemeClr>
            </a:solidFill>
            <a:prstDash val="lgDashDot"/>
            <a:headEnd type="oval"/>
            <a:tailEnd type="none"/>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flipH="1">
            <a:off x="8652427" y="5670312"/>
            <a:ext cx="2797821" cy="1"/>
          </a:xfrm>
          <a:prstGeom prst="line">
            <a:avLst/>
          </a:prstGeom>
          <a:ln>
            <a:solidFill>
              <a:schemeClr val="bg1">
                <a:lumMod val="65000"/>
              </a:schemeClr>
            </a:solidFill>
            <a:prstDash val="lgDashDot"/>
            <a:headEnd type="oval"/>
            <a:tailEnd type="none"/>
          </a:ln>
        </p:spPr>
        <p:style>
          <a:lnRef idx="1">
            <a:schemeClr val="accent1"/>
          </a:lnRef>
          <a:fillRef idx="0">
            <a:schemeClr val="accent1"/>
          </a:fillRef>
          <a:effectRef idx="0">
            <a:schemeClr val="accent1"/>
          </a:effectRef>
          <a:fontRef idx="minor">
            <a:schemeClr val="tx1"/>
          </a:fontRef>
        </p:style>
      </p:cxnSp>
      <p:sp>
        <p:nvSpPr>
          <p:cNvPr id="30" name="TextBox 37"/>
          <p:cNvSpPr txBox="1"/>
          <p:nvPr/>
        </p:nvSpPr>
        <p:spPr>
          <a:xfrm>
            <a:off x="2228442" y="5133739"/>
            <a:ext cx="4310180" cy="369332"/>
          </a:xfrm>
          <a:prstGeom prst="rect">
            <a:avLst/>
          </a:prstGeom>
          <a:noFill/>
        </p:spPr>
        <p:txBody>
          <a:bodyPr wrap="square" lIns="0" tIns="0" rIns="0" bIns="0" rtlCol="0">
            <a:spAutoFit/>
          </a:bodyPr>
          <a:lstStyle/>
          <a:p>
            <a:pPr algn="just"/>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点击输入简要文字内容，文字内容需概括精炼，不用多余的文字修饰，言简意赅的说明分项内容</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rPr>
              <a:t>……</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1" name="TextBox 38"/>
          <p:cNvSpPr txBox="1"/>
          <p:nvPr/>
        </p:nvSpPr>
        <p:spPr>
          <a:xfrm>
            <a:off x="2228439" y="5799573"/>
            <a:ext cx="1852568" cy="246221"/>
          </a:xfrm>
          <a:prstGeom prst="rect">
            <a:avLst/>
          </a:prstGeom>
          <a:noFill/>
        </p:spPr>
        <p:txBody>
          <a:bodyPr wrap="square" lIns="0" tIns="0" rIns="0" bIns="0" rtlCol="0">
            <a:spAutoFit/>
          </a:bodyPr>
          <a:lstStyle/>
          <a:p>
            <a:r>
              <a:rPr lang="zh-CN" altLang="en-US" sz="1600" b="1" dirty="0">
                <a:latin typeface="微软雅黑" panose="020B0503020204020204" pitchFamily="34" charset="-122"/>
                <a:ea typeface="微软雅黑" panose="020B0503020204020204" pitchFamily="34" charset="-122"/>
              </a:rPr>
              <a:t>单击添加标题内容</a:t>
            </a:r>
          </a:p>
        </p:txBody>
      </p:sp>
      <p:sp>
        <p:nvSpPr>
          <p:cNvPr id="32" name="TextBox 39"/>
          <p:cNvSpPr txBox="1"/>
          <p:nvPr/>
        </p:nvSpPr>
        <p:spPr>
          <a:xfrm>
            <a:off x="8835162" y="4949072"/>
            <a:ext cx="2592289" cy="553998"/>
          </a:xfrm>
          <a:prstGeom prst="rect">
            <a:avLst/>
          </a:prstGeom>
          <a:noFill/>
        </p:spPr>
        <p:txBody>
          <a:bodyPr wrap="square" lIns="0" tIns="0" rIns="0" bIns="0" rtlCol="0">
            <a:spAutoFit/>
          </a:bodyPr>
          <a:lstStyle/>
          <a:p>
            <a:pPr algn="just"/>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点击输入简要文字内容，文字内容需概括精炼，不用多余的文字修饰，言简意赅的说明分项内容</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rPr>
              <a:t>……</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3" name="TextBox 40"/>
          <p:cNvSpPr txBox="1"/>
          <p:nvPr/>
        </p:nvSpPr>
        <p:spPr>
          <a:xfrm>
            <a:off x="8835159" y="5799259"/>
            <a:ext cx="1852568" cy="246221"/>
          </a:xfrm>
          <a:prstGeom prst="rect">
            <a:avLst/>
          </a:prstGeom>
          <a:noFill/>
        </p:spPr>
        <p:txBody>
          <a:bodyPr wrap="square" lIns="0" tIns="0" rIns="0" bIns="0" rtlCol="0">
            <a:spAutoFit/>
          </a:bodyPr>
          <a:lstStyle/>
          <a:p>
            <a:r>
              <a:rPr lang="zh-CN" altLang="en-US" sz="1600" b="1" dirty="0">
                <a:latin typeface="微软雅黑" panose="020B0503020204020204" pitchFamily="34" charset="-122"/>
                <a:ea typeface="微软雅黑" panose="020B0503020204020204" pitchFamily="34" charset="-122"/>
              </a:rPr>
              <a:t>单击添加标题内容</a:t>
            </a:r>
          </a:p>
        </p:txBody>
      </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left)">
                                      <p:cBhvr>
                                        <p:cTn id="7" dur="500"/>
                                        <p:tgtEl>
                                          <p:spTgt spid="2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wipe(left)">
                                      <p:cBhvr>
                                        <p:cTn id="11" dur="500"/>
                                        <p:tgtEl>
                                          <p:spTgt spid="17"/>
                                        </p:tgtEl>
                                      </p:cBhvr>
                                    </p:animEffect>
                                  </p:childTnLst>
                                </p:cTn>
                              </p:par>
                            </p:childTnLst>
                          </p:cTn>
                        </p:par>
                        <p:par>
                          <p:cTn id="12" fill="hold">
                            <p:stCondLst>
                              <p:cond delay="1000"/>
                            </p:stCondLst>
                            <p:childTnLst>
                              <p:par>
                                <p:cTn id="13" presetID="2" presetClass="entr" presetSubtype="8"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0-#ppt_w/2"/>
                                          </p:val>
                                        </p:tav>
                                        <p:tav tm="100000">
                                          <p:val>
                                            <p:strVal val="#ppt_x"/>
                                          </p:val>
                                        </p:tav>
                                      </p:tavLst>
                                    </p:anim>
                                    <p:anim calcmode="lin" valueType="num">
                                      <p:cBhvr additive="base">
                                        <p:cTn id="16" dur="500" fill="hold"/>
                                        <p:tgtEl>
                                          <p:spTgt spid="9"/>
                                        </p:tgtEl>
                                        <p:attrNameLst>
                                          <p:attrName>ppt_y</p:attrName>
                                        </p:attrNameLst>
                                      </p:cBhvr>
                                      <p:tavLst>
                                        <p:tav tm="0">
                                          <p:val>
                                            <p:strVal val="#ppt_y"/>
                                          </p:val>
                                        </p:tav>
                                        <p:tav tm="100000">
                                          <p:val>
                                            <p:strVal val="#ppt_y"/>
                                          </p:val>
                                        </p:tav>
                                      </p:tavLst>
                                    </p:anim>
                                  </p:childTnLst>
                                </p:cTn>
                              </p:par>
                            </p:childTnLst>
                          </p:cTn>
                        </p:par>
                        <p:par>
                          <p:cTn id="17" fill="hold">
                            <p:stCondLst>
                              <p:cond delay="1500"/>
                            </p:stCondLst>
                            <p:childTnLst>
                              <p:par>
                                <p:cTn id="18" presetID="2" presetClass="entr" presetSubtype="8" fill="hold" grpId="0" nodeType="afterEffect">
                                  <p:stCondLst>
                                    <p:cond delay="0"/>
                                  </p:stCondLst>
                                  <p:childTnLst>
                                    <p:set>
                                      <p:cBhvr>
                                        <p:cTn id="19" dur="1" fill="hold">
                                          <p:stCondLst>
                                            <p:cond delay="0"/>
                                          </p:stCondLst>
                                        </p:cTn>
                                        <p:tgtEl>
                                          <p:spTgt spid="8"/>
                                        </p:tgtEl>
                                        <p:attrNameLst>
                                          <p:attrName>style.visibility</p:attrName>
                                        </p:attrNameLst>
                                      </p:cBhvr>
                                      <p:to>
                                        <p:strVal val="visible"/>
                                      </p:to>
                                    </p:set>
                                    <p:anim calcmode="lin" valueType="num">
                                      <p:cBhvr additive="base">
                                        <p:cTn id="20" dur="500" fill="hold"/>
                                        <p:tgtEl>
                                          <p:spTgt spid="8"/>
                                        </p:tgtEl>
                                        <p:attrNameLst>
                                          <p:attrName>ppt_x</p:attrName>
                                        </p:attrNameLst>
                                      </p:cBhvr>
                                      <p:tavLst>
                                        <p:tav tm="0">
                                          <p:val>
                                            <p:strVal val="0-#ppt_w/2"/>
                                          </p:val>
                                        </p:tav>
                                        <p:tav tm="100000">
                                          <p:val>
                                            <p:strVal val="#ppt_x"/>
                                          </p:val>
                                        </p:tav>
                                      </p:tavLst>
                                    </p:anim>
                                    <p:anim calcmode="lin" valueType="num">
                                      <p:cBhvr additive="base">
                                        <p:cTn id="21" dur="500" fill="hold"/>
                                        <p:tgtEl>
                                          <p:spTgt spid="8"/>
                                        </p:tgtEl>
                                        <p:attrNameLst>
                                          <p:attrName>ppt_y</p:attrName>
                                        </p:attrNameLst>
                                      </p:cBhvr>
                                      <p:tavLst>
                                        <p:tav tm="0">
                                          <p:val>
                                            <p:strVal val="#ppt_y"/>
                                          </p:val>
                                        </p:tav>
                                        <p:tav tm="100000">
                                          <p:val>
                                            <p:strVal val="#ppt_y"/>
                                          </p:val>
                                        </p:tav>
                                      </p:tavLst>
                                    </p:anim>
                                  </p:childTnLst>
                                </p:cTn>
                              </p:par>
                            </p:childTnLst>
                          </p:cTn>
                        </p:par>
                        <p:par>
                          <p:cTn id="22" fill="hold">
                            <p:stCondLst>
                              <p:cond delay="2000"/>
                            </p:stCondLst>
                            <p:childTnLst>
                              <p:par>
                                <p:cTn id="23" presetID="2" presetClass="entr" presetSubtype="8" fill="hold" grpId="0" nodeType="after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500" fill="hold"/>
                                        <p:tgtEl>
                                          <p:spTgt spid="7"/>
                                        </p:tgtEl>
                                        <p:attrNameLst>
                                          <p:attrName>ppt_x</p:attrName>
                                        </p:attrNameLst>
                                      </p:cBhvr>
                                      <p:tavLst>
                                        <p:tav tm="0">
                                          <p:val>
                                            <p:strVal val="0-#ppt_w/2"/>
                                          </p:val>
                                        </p:tav>
                                        <p:tav tm="100000">
                                          <p:val>
                                            <p:strVal val="#ppt_x"/>
                                          </p:val>
                                        </p:tav>
                                      </p:tavLst>
                                    </p:anim>
                                    <p:anim calcmode="lin" valueType="num">
                                      <p:cBhvr additive="base">
                                        <p:cTn id="26" dur="500" fill="hold"/>
                                        <p:tgtEl>
                                          <p:spTgt spid="7"/>
                                        </p:tgtEl>
                                        <p:attrNameLst>
                                          <p:attrName>ppt_y</p:attrName>
                                        </p:attrNameLst>
                                      </p:cBhvr>
                                      <p:tavLst>
                                        <p:tav tm="0">
                                          <p:val>
                                            <p:strVal val="#ppt_y"/>
                                          </p:val>
                                        </p:tav>
                                        <p:tav tm="100000">
                                          <p:val>
                                            <p:strVal val="#ppt_y"/>
                                          </p:val>
                                        </p:tav>
                                      </p:tavLst>
                                    </p:anim>
                                  </p:childTnLst>
                                </p:cTn>
                              </p:par>
                            </p:childTnLst>
                          </p:cTn>
                        </p:par>
                        <p:par>
                          <p:cTn id="27" fill="hold">
                            <p:stCondLst>
                              <p:cond delay="2500"/>
                            </p:stCondLst>
                            <p:childTnLst>
                              <p:par>
                                <p:cTn id="28" presetID="2" presetClass="entr" presetSubtype="8" fill="hold" grpId="0" nodeType="afterEffect">
                                  <p:stCondLst>
                                    <p:cond delay="0"/>
                                  </p:stCondLst>
                                  <p:childTnLst>
                                    <p:set>
                                      <p:cBhvr>
                                        <p:cTn id="29" dur="1" fill="hold">
                                          <p:stCondLst>
                                            <p:cond delay="0"/>
                                          </p:stCondLst>
                                        </p:cTn>
                                        <p:tgtEl>
                                          <p:spTgt spid="6"/>
                                        </p:tgtEl>
                                        <p:attrNameLst>
                                          <p:attrName>style.visibility</p:attrName>
                                        </p:attrNameLst>
                                      </p:cBhvr>
                                      <p:to>
                                        <p:strVal val="visible"/>
                                      </p:to>
                                    </p:set>
                                    <p:anim calcmode="lin" valueType="num">
                                      <p:cBhvr additive="base">
                                        <p:cTn id="30" dur="500" fill="hold"/>
                                        <p:tgtEl>
                                          <p:spTgt spid="6"/>
                                        </p:tgtEl>
                                        <p:attrNameLst>
                                          <p:attrName>ppt_x</p:attrName>
                                        </p:attrNameLst>
                                      </p:cBhvr>
                                      <p:tavLst>
                                        <p:tav tm="0">
                                          <p:val>
                                            <p:strVal val="0-#ppt_w/2"/>
                                          </p:val>
                                        </p:tav>
                                        <p:tav tm="100000">
                                          <p:val>
                                            <p:strVal val="#ppt_x"/>
                                          </p:val>
                                        </p:tav>
                                      </p:tavLst>
                                    </p:anim>
                                    <p:anim calcmode="lin" valueType="num">
                                      <p:cBhvr additive="base">
                                        <p:cTn id="31" dur="500" fill="hold"/>
                                        <p:tgtEl>
                                          <p:spTgt spid="6"/>
                                        </p:tgtEl>
                                        <p:attrNameLst>
                                          <p:attrName>ppt_y</p:attrName>
                                        </p:attrNameLst>
                                      </p:cBhvr>
                                      <p:tavLst>
                                        <p:tav tm="0">
                                          <p:val>
                                            <p:strVal val="#ppt_y"/>
                                          </p:val>
                                        </p:tav>
                                        <p:tav tm="100000">
                                          <p:val>
                                            <p:strVal val="#ppt_y"/>
                                          </p:val>
                                        </p:tav>
                                      </p:tavLst>
                                    </p:anim>
                                  </p:childTnLst>
                                </p:cTn>
                              </p:par>
                            </p:childTnLst>
                          </p:cTn>
                        </p:par>
                        <p:par>
                          <p:cTn id="32" fill="hold">
                            <p:stCondLst>
                              <p:cond delay="3000"/>
                            </p:stCondLst>
                            <p:childTnLst>
                              <p:par>
                                <p:cTn id="33" presetID="2" presetClass="entr" presetSubtype="8" fill="hold" grpId="0" nodeType="afterEffect">
                                  <p:stCondLst>
                                    <p:cond delay="0"/>
                                  </p:stCondLst>
                                  <p:childTnLst>
                                    <p:set>
                                      <p:cBhvr>
                                        <p:cTn id="34" dur="1" fill="hold">
                                          <p:stCondLst>
                                            <p:cond delay="0"/>
                                          </p:stCondLst>
                                        </p:cTn>
                                        <p:tgtEl>
                                          <p:spTgt spid="10"/>
                                        </p:tgtEl>
                                        <p:attrNameLst>
                                          <p:attrName>style.visibility</p:attrName>
                                        </p:attrNameLst>
                                      </p:cBhvr>
                                      <p:to>
                                        <p:strVal val="visible"/>
                                      </p:to>
                                    </p:set>
                                    <p:anim calcmode="lin" valueType="num">
                                      <p:cBhvr additive="base">
                                        <p:cTn id="35" dur="200" fill="hold"/>
                                        <p:tgtEl>
                                          <p:spTgt spid="10"/>
                                        </p:tgtEl>
                                        <p:attrNameLst>
                                          <p:attrName>ppt_x</p:attrName>
                                        </p:attrNameLst>
                                      </p:cBhvr>
                                      <p:tavLst>
                                        <p:tav tm="0">
                                          <p:val>
                                            <p:strVal val="0-#ppt_w/2"/>
                                          </p:val>
                                        </p:tav>
                                        <p:tav tm="100000">
                                          <p:val>
                                            <p:strVal val="#ppt_x"/>
                                          </p:val>
                                        </p:tav>
                                      </p:tavLst>
                                    </p:anim>
                                    <p:anim calcmode="lin" valueType="num">
                                      <p:cBhvr additive="base">
                                        <p:cTn id="36" dur="200" fill="hold"/>
                                        <p:tgtEl>
                                          <p:spTgt spid="10"/>
                                        </p:tgtEl>
                                        <p:attrNameLst>
                                          <p:attrName>ppt_y</p:attrName>
                                        </p:attrNameLst>
                                      </p:cBhvr>
                                      <p:tavLst>
                                        <p:tav tm="0">
                                          <p:val>
                                            <p:strVal val="#ppt_y"/>
                                          </p:val>
                                        </p:tav>
                                        <p:tav tm="100000">
                                          <p:val>
                                            <p:strVal val="#ppt_y"/>
                                          </p:val>
                                        </p:tav>
                                      </p:tavLst>
                                    </p:anim>
                                  </p:childTnLst>
                                </p:cTn>
                              </p:par>
                            </p:childTnLst>
                          </p:cTn>
                        </p:par>
                        <p:par>
                          <p:cTn id="37" fill="hold">
                            <p:stCondLst>
                              <p:cond delay="3500"/>
                            </p:stCondLst>
                            <p:childTnLst>
                              <p:par>
                                <p:cTn id="38" presetID="2" presetClass="entr" presetSubtype="8" fill="hold" grpId="0" nodeType="afterEffect">
                                  <p:stCondLst>
                                    <p:cond delay="0"/>
                                  </p:stCondLst>
                                  <p:childTnLst>
                                    <p:set>
                                      <p:cBhvr>
                                        <p:cTn id="39" dur="1" fill="hold">
                                          <p:stCondLst>
                                            <p:cond delay="0"/>
                                          </p:stCondLst>
                                        </p:cTn>
                                        <p:tgtEl>
                                          <p:spTgt spid="11"/>
                                        </p:tgtEl>
                                        <p:attrNameLst>
                                          <p:attrName>style.visibility</p:attrName>
                                        </p:attrNameLst>
                                      </p:cBhvr>
                                      <p:to>
                                        <p:strVal val="visible"/>
                                      </p:to>
                                    </p:set>
                                    <p:anim calcmode="lin" valueType="num">
                                      <p:cBhvr additive="base">
                                        <p:cTn id="40" dur="200" fill="hold"/>
                                        <p:tgtEl>
                                          <p:spTgt spid="11"/>
                                        </p:tgtEl>
                                        <p:attrNameLst>
                                          <p:attrName>ppt_x</p:attrName>
                                        </p:attrNameLst>
                                      </p:cBhvr>
                                      <p:tavLst>
                                        <p:tav tm="0">
                                          <p:val>
                                            <p:strVal val="0-#ppt_w/2"/>
                                          </p:val>
                                        </p:tav>
                                        <p:tav tm="100000">
                                          <p:val>
                                            <p:strVal val="#ppt_x"/>
                                          </p:val>
                                        </p:tav>
                                      </p:tavLst>
                                    </p:anim>
                                    <p:anim calcmode="lin" valueType="num">
                                      <p:cBhvr additive="base">
                                        <p:cTn id="41" dur="200" fill="hold"/>
                                        <p:tgtEl>
                                          <p:spTgt spid="11"/>
                                        </p:tgtEl>
                                        <p:attrNameLst>
                                          <p:attrName>ppt_y</p:attrName>
                                        </p:attrNameLst>
                                      </p:cBhvr>
                                      <p:tavLst>
                                        <p:tav tm="0">
                                          <p:val>
                                            <p:strVal val="#ppt_y"/>
                                          </p:val>
                                        </p:tav>
                                        <p:tav tm="100000">
                                          <p:val>
                                            <p:strVal val="#ppt_y"/>
                                          </p:val>
                                        </p:tav>
                                      </p:tavLst>
                                    </p:anim>
                                  </p:childTnLst>
                                </p:cTn>
                              </p:par>
                            </p:childTnLst>
                          </p:cTn>
                        </p:par>
                        <p:par>
                          <p:cTn id="42" fill="hold">
                            <p:stCondLst>
                              <p:cond delay="4000"/>
                            </p:stCondLst>
                            <p:childTnLst>
                              <p:par>
                                <p:cTn id="43" presetID="2" presetClass="entr" presetSubtype="8" fill="hold" grpId="0" nodeType="afterEffect">
                                  <p:stCondLst>
                                    <p:cond delay="0"/>
                                  </p:stCondLst>
                                  <p:childTnLst>
                                    <p:set>
                                      <p:cBhvr>
                                        <p:cTn id="44" dur="1" fill="hold">
                                          <p:stCondLst>
                                            <p:cond delay="0"/>
                                          </p:stCondLst>
                                        </p:cTn>
                                        <p:tgtEl>
                                          <p:spTgt spid="12"/>
                                        </p:tgtEl>
                                        <p:attrNameLst>
                                          <p:attrName>style.visibility</p:attrName>
                                        </p:attrNameLst>
                                      </p:cBhvr>
                                      <p:to>
                                        <p:strVal val="visible"/>
                                      </p:to>
                                    </p:set>
                                    <p:anim calcmode="lin" valueType="num">
                                      <p:cBhvr additive="base">
                                        <p:cTn id="45" dur="200" fill="hold"/>
                                        <p:tgtEl>
                                          <p:spTgt spid="12"/>
                                        </p:tgtEl>
                                        <p:attrNameLst>
                                          <p:attrName>ppt_x</p:attrName>
                                        </p:attrNameLst>
                                      </p:cBhvr>
                                      <p:tavLst>
                                        <p:tav tm="0">
                                          <p:val>
                                            <p:strVal val="0-#ppt_w/2"/>
                                          </p:val>
                                        </p:tav>
                                        <p:tav tm="100000">
                                          <p:val>
                                            <p:strVal val="#ppt_x"/>
                                          </p:val>
                                        </p:tav>
                                      </p:tavLst>
                                    </p:anim>
                                    <p:anim calcmode="lin" valueType="num">
                                      <p:cBhvr additive="base">
                                        <p:cTn id="46" dur="200" fill="hold"/>
                                        <p:tgtEl>
                                          <p:spTgt spid="12"/>
                                        </p:tgtEl>
                                        <p:attrNameLst>
                                          <p:attrName>ppt_y</p:attrName>
                                        </p:attrNameLst>
                                      </p:cBhvr>
                                      <p:tavLst>
                                        <p:tav tm="0">
                                          <p:val>
                                            <p:strVal val="#ppt_y"/>
                                          </p:val>
                                        </p:tav>
                                        <p:tav tm="100000">
                                          <p:val>
                                            <p:strVal val="#ppt_y"/>
                                          </p:val>
                                        </p:tav>
                                      </p:tavLst>
                                    </p:anim>
                                  </p:childTnLst>
                                </p:cTn>
                              </p:par>
                            </p:childTnLst>
                          </p:cTn>
                        </p:par>
                        <p:par>
                          <p:cTn id="47" fill="hold">
                            <p:stCondLst>
                              <p:cond delay="4500"/>
                            </p:stCondLst>
                            <p:childTnLst>
                              <p:par>
                                <p:cTn id="48" presetID="2" presetClass="entr" presetSubtype="8" fill="hold" grpId="0" nodeType="afterEffect">
                                  <p:stCondLst>
                                    <p:cond delay="0"/>
                                  </p:stCondLst>
                                  <p:childTnLst>
                                    <p:set>
                                      <p:cBhvr>
                                        <p:cTn id="49" dur="1" fill="hold">
                                          <p:stCondLst>
                                            <p:cond delay="0"/>
                                          </p:stCondLst>
                                        </p:cTn>
                                        <p:tgtEl>
                                          <p:spTgt spid="13"/>
                                        </p:tgtEl>
                                        <p:attrNameLst>
                                          <p:attrName>style.visibility</p:attrName>
                                        </p:attrNameLst>
                                      </p:cBhvr>
                                      <p:to>
                                        <p:strVal val="visible"/>
                                      </p:to>
                                    </p:set>
                                    <p:anim calcmode="lin" valueType="num">
                                      <p:cBhvr additive="base">
                                        <p:cTn id="50" dur="200" fill="hold"/>
                                        <p:tgtEl>
                                          <p:spTgt spid="13"/>
                                        </p:tgtEl>
                                        <p:attrNameLst>
                                          <p:attrName>ppt_x</p:attrName>
                                        </p:attrNameLst>
                                      </p:cBhvr>
                                      <p:tavLst>
                                        <p:tav tm="0">
                                          <p:val>
                                            <p:strVal val="0-#ppt_w/2"/>
                                          </p:val>
                                        </p:tav>
                                        <p:tav tm="100000">
                                          <p:val>
                                            <p:strVal val="#ppt_x"/>
                                          </p:val>
                                        </p:tav>
                                      </p:tavLst>
                                    </p:anim>
                                    <p:anim calcmode="lin" valueType="num">
                                      <p:cBhvr additive="base">
                                        <p:cTn id="51" dur="200" fill="hold"/>
                                        <p:tgtEl>
                                          <p:spTgt spid="13"/>
                                        </p:tgtEl>
                                        <p:attrNameLst>
                                          <p:attrName>ppt_y</p:attrName>
                                        </p:attrNameLst>
                                      </p:cBhvr>
                                      <p:tavLst>
                                        <p:tav tm="0">
                                          <p:val>
                                            <p:strVal val="#ppt_y"/>
                                          </p:val>
                                        </p:tav>
                                        <p:tav tm="100000">
                                          <p:val>
                                            <p:strVal val="#ppt_y"/>
                                          </p:val>
                                        </p:tav>
                                      </p:tavLst>
                                    </p:anim>
                                  </p:childTnLst>
                                </p:cTn>
                              </p:par>
                            </p:childTnLst>
                          </p:cTn>
                        </p:par>
                        <p:par>
                          <p:cTn id="52" fill="hold">
                            <p:stCondLst>
                              <p:cond delay="5000"/>
                            </p:stCondLst>
                            <p:childTnLst>
                              <p:par>
                                <p:cTn id="53" presetID="22" presetClass="entr" presetSubtype="4" fill="hold" nodeType="afterEffect">
                                  <p:stCondLst>
                                    <p:cond delay="0"/>
                                  </p:stCondLst>
                                  <p:childTnLst>
                                    <p:set>
                                      <p:cBhvr>
                                        <p:cTn id="54" dur="1" fill="hold">
                                          <p:stCondLst>
                                            <p:cond delay="0"/>
                                          </p:stCondLst>
                                        </p:cTn>
                                        <p:tgtEl>
                                          <p:spTgt spid="16"/>
                                        </p:tgtEl>
                                        <p:attrNameLst>
                                          <p:attrName>style.visibility</p:attrName>
                                        </p:attrNameLst>
                                      </p:cBhvr>
                                      <p:to>
                                        <p:strVal val="visible"/>
                                      </p:to>
                                    </p:set>
                                    <p:animEffect transition="in" filter="wipe(down)">
                                      <p:cBhvr>
                                        <p:cTn id="55" dur="500"/>
                                        <p:tgtEl>
                                          <p:spTgt spid="16"/>
                                        </p:tgtEl>
                                      </p:cBhvr>
                                    </p:animEffect>
                                  </p:childTnLst>
                                </p:cTn>
                              </p:par>
                            </p:childTnLst>
                          </p:cTn>
                        </p:par>
                        <p:par>
                          <p:cTn id="56" fill="hold">
                            <p:stCondLst>
                              <p:cond delay="5500"/>
                            </p:stCondLst>
                            <p:childTnLst>
                              <p:par>
                                <p:cTn id="57" presetID="22" presetClass="entr" presetSubtype="2" fill="hold" nodeType="afterEffect">
                                  <p:stCondLst>
                                    <p:cond delay="0"/>
                                  </p:stCondLst>
                                  <p:childTnLst>
                                    <p:set>
                                      <p:cBhvr>
                                        <p:cTn id="58" dur="1" fill="hold">
                                          <p:stCondLst>
                                            <p:cond delay="0"/>
                                          </p:stCondLst>
                                        </p:cTn>
                                        <p:tgtEl>
                                          <p:spTgt spid="20"/>
                                        </p:tgtEl>
                                        <p:attrNameLst>
                                          <p:attrName>style.visibility</p:attrName>
                                        </p:attrNameLst>
                                      </p:cBhvr>
                                      <p:to>
                                        <p:strVal val="visible"/>
                                      </p:to>
                                    </p:set>
                                    <p:animEffect transition="in" filter="wipe(right)">
                                      <p:cBhvr>
                                        <p:cTn id="59" dur="500"/>
                                        <p:tgtEl>
                                          <p:spTgt spid="20"/>
                                        </p:tgtEl>
                                      </p:cBhvr>
                                    </p:animEffect>
                                  </p:childTnLst>
                                </p:cTn>
                              </p:par>
                            </p:childTnLst>
                          </p:cTn>
                        </p:par>
                        <p:par>
                          <p:cTn id="60" fill="hold">
                            <p:stCondLst>
                              <p:cond delay="6000"/>
                            </p:stCondLst>
                            <p:childTnLst>
                              <p:par>
                                <p:cTn id="61" presetID="22" presetClass="entr" presetSubtype="8" fill="hold" grpId="0" nodeType="afterEffect">
                                  <p:stCondLst>
                                    <p:cond delay="0"/>
                                  </p:stCondLst>
                                  <p:childTnLst>
                                    <p:set>
                                      <p:cBhvr>
                                        <p:cTn id="62" dur="1" fill="hold">
                                          <p:stCondLst>
                                            <p:cond delay="0"/>
                                          </p:stCondLst>
                                        </p:cTn>
                                        <p:tgtEl>
                                          <p:spTgt spid="15"/>
                                        </p:tgtEl>
                                        <p:attrNameLst>
                                          <p:attrName>style.visibility</p:attrName>
                                        </p:attrNameLst>
                                      </p:cBhvr>
                                      <p:to>
                                        <p:strVal val="visible"/>
                                      </p:to>
                                    </p:set>
                                    <p:animEffect transition="in" filter="wipe(left)">
                                      <p:cBhvr>
                                        <p:cTn id="63" dur="300"/>
                                        <p:tgtEl>
                                          <p:spTgt spid="15"/>
                                        </p:tgtEl>
                                      </p:cBhvr>
                                    </p:animEffect>
                                  </p:childTnLst>
                                </p:cTn>
                              </p:par>
                            </p:childTnLst>
                          </p:cTn>
                        </p:par>
                        <p:par>
                          <p:cTn id="64" fill="hold">
                            <p:stCondLst>
                              <p:cond delay="6500"/>
                            </p:stCondLst>
                            <p:childTnLst>
                              <p:par>
                                <p:cTn id="65" presetID="22" presetClass="entr" presetSubtype="8" fill="hold" grpId="0" nodeType="afterEffect">
                                  <p:stCondLst>
                                    <p:cond delay="0"/>
                                  </p:stCondLst>
                                  <p:childTnLst>
                                    <p:set>
                                      <p:cBhvr>
                                        <p:cTn id="66" dur="1" fill="hold">
                                          <p:stCondLst>
                                            <p:cond delay="0"/>
                                          </p:stCondLst>
                                        </p:cTn>
                                        <p:tgtEl>
                                          <p:spTgt spid="14"/>
                                        </p:tgtEl>
                                        <p:attrNameLst>
                                          <p:attrName>style.visibility</p:attrName>
                                        </p:attrNameLst>
                                      </p:cBhvr>
                                      <p:to>
                                        <p:strVal val="visible"/>
                                      </p:to>
                                    </p:set>
                                    <p:animEffect transition="in" filter="wipe(left)">
                                      <p:cBhvr>
                                        <p:cTn id="67" dur="300"/>
                                        <p:tgtEl>
                                          <p:spTgt spid="14"/>
                                        </p:tgtEl>
                                      </p:cBhvr>
                                    </p:animEffect>
                                  </p:childTnLst>
                                </p:cTn>
                              </p:par>
                            </p:childTnLst>
                          </p:cTn>
                        </p:par>
                        <p:par>
                          <p:cTn id="68" fill="hold">
                            <p:stCondLst>
                              <p:cond delay="7000"/>
                            </p:stCondLst>
                            <p:childTnLst>
                              <p:par>
                                <p:cTn id="69" presetID="22" presetClass="entr" presetSubtype="4" fill="hold" nodeType="afterEffect">
                                  <p:stCondLst>
                                    <p:cond delay="0"/>
                                  </p:stCondLst>
                                  <p:childTnLst>
                                    <p:set>
                                      <p:cBhvr>
                                        <p:cTn id="70" dur="1" fill="hold">
                                          <p:stCondLst>
                                            <p:cond delay="0"/>
                                          </p:stCondLst>
                                        </p:cTn>
                                        <p:tgtEl>
                                          <p:spTgt spid="24"/>
                                        </p:tgtEl>
                                        <p:attrNameLst>
                                          <p:attrName>style.visibility</p:attrName>
                                        </p:attrNameLst>
                                      </p:cBhvr>
                                      <p:to>
                                        <p:strVal val="visible"/>
                                      </p:to>
                                    </p:set>
                                    <p:animEffect transition="in" filter="wipe(down)">
                                      <p:cBhvr>
                                        <p:cTn id="71" dur="500"/>
                                        <p:tgtEl>
                                          <p:spTgt spid="24"/>
                                        </p:tgtEl>
                                      </p:cBhvr>
                                    </p:animEffect>
                                  </p:childTnLst>
                                </p:cTn>
                              </p:par>
                            </p:childTnLst>
                          </p:cTn>
                        </p:par>
                        <p:par>
                          <p:cTn id="72" fill="hold">
                            <p:stCondLst>
                              <p:cond delay="7500"/>
                            </p:stCondLst>
                            <p:childTnLst>
                              <p:par>
                                <p:cTn id="73" presetID="22" presetClass="entr" presetSubtype="8" fill="hold" nodeType="afterEffect">
                                  <p:stCondLst>
                                    <p:cond delay="0"/>
                                  </p:stCondLst>
                                  <p:childTnLst>
                                    <p:set>
                                      <p:cBhvr>
                                        <p:cTn id="74" dur="1" fill="hold">
                                          <p:stCondLst>
                                            <p:cond delay="0"/>
                                          </p:stCondLst>
                                        </p:cTn>
                                        <p:tgtEl>
                                          <p:spTgt spid="22"/>
                                        </p:tgtEl>
                                        <p:attrNameLst>
                                          <p:attrName>style.visibility</p:attrName>
                                        </p:attrNameLst>
                                      </p:cBhvr>
                                      <p:to>
                                        <p:strVal val="visible"/>
                                      </p:to>
                                    </p:set>
                                    <p:animEffect transition="in" filter="wipe(left)">
                                      <p:cBhvr>
                                        <p:cTn id="75" dur="500"/>
                                        <p:tgtEl>
                                          <p:spTgt spid="22"/>
                                        </p:tgtEl>
                                      </p:cBhvr>
                                    </p:animEffect>
                                  </p:childTnLst>
                                </p:cTn>
                              </p:par>
                            </p:childTnLst>
                          </p:cTn>
                        </p:par>
                        <p:par>
                          <p:cTn id="76" fill="hold">
                            <p:stCondLst>
                              <p:cond delay="8000"/>
                            </p:stCondLst>
                            <p:childTnLst>
                              <p:par>
                                <p:cTn id="77" presetID="22" presetClass="entr" presetSubtype="8" fill="hold" grpId="0" nodeType="afterEffect">
                                  <p:stCondLst>
                                    <p:cond delay="0"/>
                                  </p:stCondLst>
                                  <p:childTnLst>
                                    <p:set>
                                      <p:cBhvr>
                                        <p:cTn id="78" dur="1" fill="hold">
                                          <p:stCondLst>
                                            <p:cond delay="0"/>
                                          </p:stCondLst>
                                        </p:cTn>
                                        <p:tgtEl>
                                          <p:spTgt spid="25"/>
                                        </p:tgtEl>
                                        <p:attrNameLst>
                                          <p:attrName>style.visibility</p:attrName>
                                        </p:attrNameLst>
                                      </p:cBhvr>
                                      <p:to>
                                        <p:strVal val="visible"/>
                                      </p:to>
                                    </p:set>
                                    <p:animEffect transition="in" filter="wipe(left)">
                                      <p:cBhvr>
                                        <p:cTn id="79" dur="300"/>
                                        <p:tgtEl>
                                          <p:spTgt spid="25"/>
                                        </p:tgtEl>
                                      </p:cBhvr>
                                    </p:animEffect>
                                  </p:childTnLst>
                                </p:cTn>
                              </p:par>
                            </p:childTnLst>
                          </p:cTn>
                        </p:par>
                        <p:par>
                          <p:cTn id="80" fill="hold">
                            <p:stCondLst>
                              <p:cond delay="8500"/>
                            </p:stCondLst>
                            <p:childTnLst>
                              <p:par>
                                <p:cTn id="81" presetID="22" presetClass="entr" presetSubtype="8" fill="hold" grpId="0" nodeType="afterEffect">
                                  <p:stCondLst>
                                    <p:cond delay="0"/>
                                  </p:stCondLst>
                                  <p:childTnLst>
                                    <p:set>
                                      <p:cBhvr>
                                        <p:cTn id="82" dur="1" fill="hold">
                                          <p:stCondLst>
                                            <p:cond delay="0"/>
                                          </p:stCondLst>
                                        </p:cTn>
                                        <p:tgtEl>
                                          <p:spTgt spid="23"/>
                                        </p:tgtEl>
                                        <p:attrNameLst>
                                          <p:attrName>style.visibility</p:attrName>
                                        </p:attrNameLst>
                                      </p:cBhvr>
                                      <p:to>
                                        <p:strVal val="visible"/>
                                      </p:to>
                                    </p:set>
                                    <p:animEffect transition="in" filter="wipe(left)">
                                      <p:cBhvr>
                                        <p:cTn id="83" dur="300"/>
                                        <p:tgtEl>
                                          <p:spTgt spid="23"/>
                                        </p:tgtEl>
                                      </p:cBhvr>
                                    </p:animEffect>
                                  </p:childTnLst>
                                </p:cTn>
                              </p:par>
                            </p:childTnLst>
                          </p:cTn>
                        </p:par>
                        <p:par>
                          <p:cTn id="84" fill="hold">
                            <p:stCondLst>
                              <p:cond delay="9000"/>
                            </p:stCondLst>
                            <p:childTnLst>
                              <p:par>
                                <p:cTn id="85" presetID="22" presetClass="entr" presetSubtype="1" fill="hold" nodeType="afterEffect">
                                  <p:stCondLst>
                                    <p:cond delay="0"/>
                                  </p:stCondLst>
                                  <p:childTnLst>
                                    <p:set>
                                      <p:cBhvr>
                                        <p:cTn id="86" dur="1" fill="hold">
                                          <p:stCondLst>
                                            <p:cond delay="0"/>
                                          </p:stCondLst>
                                        </p:cTn>
                                        <p:tgtEl>
                                          <p:spTgt spid="26"/>
                                        </p:tgtEl>
                                        <p:attrNameLst>
                                          <p:attrName>style.visibility</p:attrName>
                                        </p:attrNameLst>
                                      </p:cBhvr>
                                      <p:to>
                                        <p:strVal val="visible"/>
                                      </p:to>
                                    </p:set>
                                    <p:animEffect transition="in" filter="wipe(up)">
                                      <p:cBhvr>
                                        <p:cTn id="87" dur="500"/>
                                        <p:tgtEl>
                                          <p:spTgt spid="26"/>
                                        </p:tgtEl>
                                      </p:cBhvr>
                                    </p:animEffect>
                                  </p:childTnLst>
                                </p:cTn>
                              </p:par>
                            </p:childTnLst>
                          </p:cTn>
                        </p:par>
                        <p:par>
                          <p:cTn id="88" fill="hold">
                            <p:stCondLst>
                              <p:cond delay="9500"/>
                            </p:stCondLst>
                            <p:childTnLst>
                              <p:par>
                                <p:cTn id="89" presetID="22" presetClass="entr" presetSubtype="2" fill="hold" nodeType="afterEffect">
                                  <p:stCondLst>
                                    <p:cond delay="0"/>
                                  </p:stCondLst>
                                  <p:childTnLst>
                                    <p:set>
                                      <p:cBhvr>
                                        <p:cTn id="90" dur="1" fill="hold">
                                          <p:stCondLst>
                                            <p:cond delay="0"/>
                                          </p:stCondLst>
                                        </p:cTn>
                                        <p:tgtEl>
                                          <p:spTgt spid="28"/>
                                        </p:tgtEl>
                                        <p:attrNameLst>
                                          <p:attrName>style.visibility</p:attrName>
                                        </p:attrNameLst>
                                      </p:cBhvr>
                                      <p:to>
                                        <p:strVal val="visible"/>
                                      </p:to>
                                    </p:set>
                                    <p:animEffect transition="in" filter="wipe(right)">
                                      <p:cBhvr>
                                        <p:cTn id="91" dur="500"/>
                                        <p:tgtEl>
                                          <p:spTgt spid="28"/>
                                        </p:tgtEl>
                                      </p:cBhvr>
                                    </p:animEffect>
                                  </p:childTnLst>
                                </p:cTn>
                              </p:par>
                            </p:childTnLst>
                          </p:cTn>
                        </p:par>
                        <p:par>
                          <p:cTn id="92" fill="hold">
                            <p:stCondLst>
                              <p:cond delay="10000"/>
                            </p:stCondLst>
                            <p:childTnLst>
                              <p:par>
                                <p:cTn id="93" presetID="22" presetClass="entr" presetSubtype="8" fill="hold" grpId="0" nodeType="afterEffect">
                                  <p:stCondLst>
                                    <p:cond delay="0"/>
                                  </p:stCondLst>
                                  <p:childTnLst>
                                    <p:set>
                                      <p:cBhvr>
                                        <p:cTn id="94" dur="1" fill="hold">
                                          <p:stCondLst>
                                            <p:cond delay="0"/>
                                          </p:stCondLst>
                                        </p:cTn>
                                        <p:tgtEl>
                                          <p:spTgt spid="31"/>
                                        </p:tgtEl>
                                        <p:attrNameLst>
                                          <p:attrName>style.visibility</p:attrName>
                                        </p:attrNameLst>
                                      </p:cBhvr>
                                      <p:to>
                                        <p:strVal val="visible"/>
                                      </p:to>
                                    </p:set>
                                    <p:animEffect transition="in" filter="wipe(left)">
                                      <p:cBhvr>
                                        <p:cTn id="95" dur="300"/>
                                        <p:tgtEl>
                                          <p:spTgt spid="31"/>
                                        </p:tgtEl>
                                      </p:cBhvr>
                                    </p:animEffect>
                                  </p:childTnLst>
                                </p:cTn>
                              </p:par>
                            </p:childTnLst>
                          </p:cTn>
                        </p:par>
                        <p:par>
                          <p:cTn id="96" fill="hold">
                            <p:stCondLst>
                              <p:cond delay="10500"/>
                            </p:stCondLst>
                            <p:childTnLst>
                              <p:par>
                                <p:cTn id="97" presetID="22" presetClass="entr" presetSubtype="8" fill="hold" grpId="0" nodeType="afterEffect">
                                  <p:stCondLst>
                                    <p:cond delay="0"/>
                                  </p:stCondLst>
                                  <p:childTnLst>
                                    <p:set>
                                      <p:cBhvr>
                                        <p:cTn id="98" dur="1" fill="hold">
                                          <p:stCondLst>
                                            <p:cond delay="0"/>
                                          </p:stCondLst>
                                        </p:cTn>
                                        <p:tgtEl>
                                          <p:spTgt spid="30"/>
                                        </p:tgtEl>
                                        <p:attrNameLst>
                                          <p:attrName>style.visibility</p:attrName>
                                        </p:attrNameLst>
                                      </p:cBhvr>
                                      <p:to>
                                        <p:strVal val="visible"/>
                                      </p:to>
                                    </p:set>
                                    <p:animEffect transition="in" filter="wipe(left)">
                                      <p:cBhvr>
                                        <p:cTn id="99" dur="300"/>
                                        <p:tgtEl>
                                          <p:spTgt spid="30"/>
                                        </p:tgtEl>
                                      </p:cBhvr>
                                    </p:animEffect>
                                  </p:childTnLst>
                                </p:cTn>
                              </p:par>
                            </p:childTnLst>
                          </p:cTn>
                        </p:par>
                        <p:par>
                          <p:cTn id="100" fill="hold">
                            <p:stCondLst>
                              <p:cond delay="11000"/>
                            </p:stCondLst>
                            <p:childTnLst>
                              <p:par>
                                <p:cTn id="101" presetID="22" presetClass="entr" presetSubtype="1" fill="hold" nodeType="afterEffect">
                                  <p:stCondLst>
                                    <p:cond delay="0"/>
                                  </p:stCondLst>
                                  <p:childTnLst>
                                    <p:set>
                                      <p:cBhvr>
                                        <p:cTn id="102" dur="1" fill="hold">
                                          <p:stCondLst>
                                            <p:cond delay="0"/>
                                          </p:stCondLst>
                                        </p:cTn>
                                        <p:tgtEl>
                                          <p:spTgt spid="27"/>
                                        </p:tgtEl>
                                        <p:attrNameLst>
                                          <p:attrName>style.visibility</p:attrName>
                                        </p:attrNameLst>
                                      </p:cBhvr>
                                      <p:to>
                                        <p:strVal val="visible"/>
                                      </p:to>
                                    </p:set>
                                    <p:animEffect transition="in" filter="wipe(up)">
                                      <p:cBhvr>
                                        <p:cTn id="103" dur="500"/>
                                        <p:tgtEl>
                                          <p:spTgt spid="27"/>
                                        </p:tgtEl>
                                      </p:cBhvr>
                                    </p:animEffect>
                                  </p:childTnLst>
                                </p:cTn>
                              </p:par>
                            </p:childTnLst>
                          </p:cTn>
                        </p:par>
                        <p:par>
                          <p:cTn id="104" fill="hold">
                            <p:stCondLst>
                              <p:cond delay="11500"/>
                            </p:stCondLst>
                            <p:childTnLst>
                              <p:par>
                                <p:cTn id="105" presetID="22" presetClass="entr" presetSubtype="8" fill="hold" nodeType="afterEffect">
                                  <p:stCondLst>
                                    <p:cond delay="0"/>
                                  </p:stCondLst>
                                  <p:childTnLst>
                                    <p:set>
                                      <p:cBhvr>
                                        <p:cTn id="106" dur="1" fill="hold">
                                          <p:stCondLst>
                                            <p:cond delay="0"/>
                                          </p:stCondLst>
                                        </p:cTn>
                                        <p:tgtEl>
                                          <p:spTgt spid="29"/>
                                        </p:tgtEl>
                                        <p:attrNameLst>
                                          <p:attrName>style.visibility</p:attrName>
                                        </p:attrNameLst>
                                      </p:cBhvr>
                                      <p:to>
                                        <p:strVal val="visible"/>
                                      </p:to>
                                    </p:set>
                                    <p:animEffect transition="in" filter="wipe(left)">
                                      <p:cBhvr>
                                        <p:cTn id="107" dur="500"/>
                                        <p:tgtEl>
                                          <p:spTgt spid="29"/>
                                        </p:tgtEl>
                                      </p:cBhvr>
                                    </p:animEffect>
                                  </p:childTnLst>
                                </p:cTn>
                              </p:par>
                            </p:childTnLst>
                          </p:cTn>
                        </p:par>
                        <p:par>
                          <p:cTn id="108" fill="hold">
                            <p:stCondLst>
                              <p:cond delay="12000"/>
                            </p:stCondLst>
                            <p:childTnLst>
                              <p:par>
                                <p:cTn id="109" presetID="22" presetClass="entr" presetSubtype="8" fill="hold" grpId="0" nodeType="afterEffect">
                                  <p:stCondLst>
                                    <p:cond delay="0"/>
                                  </p:stCondLst>
                                  <p:childTnLst>
                                    <p:set>
                                      <p:cBhvr>
                                        <p:cTn id="110" dur="1" fill="hold">
                                          <p:stCondLst>
                                            <p:cond delay="0"/>
                                          </p:stCondLst>
                                        </p:cTn>
                                        <p:tgtEl>
                                          <p:spTgt spid="33"/>
                                        </p:tgtEl>
                                        <p:attrNameLst>
                                          <p:attrName>style.visibility</p:attrName>
                                        </p:attrNameLst>
                                      </p:cBhvr>
                                      <p:to>
                                        <p:strVal val="visible"/>
                                      </p:to>
                                    </p:set>
                                    <p:animEffect transition="in" filter="wipe(left)">
                                      <p:cBhvr>
                                        <p:cTn id="111" dur="300"/>
                                        <p:tgtEl>
                                          <p:spTgt spid="33"/>
                                        </p:tgtEl>
                                      </p:cBhvr>
                                    </p:animEffect>
                                  </p:childTnLst>
                                </p:cTn>
                              </p:par>
                            </p:childTnLst>
                          </p:cTn>
                        </p:par>
                        <p:par>
                          <p:cTn id="112" fill="hold">
                            <p:stCondLst>
                              <p:cond delay="12500"/>
                            </p:stCondLst>
                            <p:childTnLst>
                              <p:par>
                                <p:cTn id="113" presetID="22" presetClass="entr" presetSubtype="8" fill="hold" grpId="0" nodeType="afterEffect">
                                  <p:stCondLst>
                                    <p:cond delay="0"/>
                                  </p:stCondLst>
                                  <p:childTnLst>
                                    <p:set>
                                      <p:cBhvr>
                                        <p:cTn id="114" dur="1" fill="hold">
                                          <p:stCondLst>
                                            <p:cond delay="0"/>
                                          </p:stCondLst>
                                        </p:cTn>
                                        <p:tgtEl>
                                          <p:spTgt spid="32"/>
                                        </p:tgtEl>
                                        <p:attrNameLst>
                                          <p:attrName>style.visibility</p:attrName>
                                        </p:attrNameLst>
                                      </p:cBhvr>
                                      <p:to>
                                        <p:strVal val="visible"/>
                                      </p:to>
                                    </p:set>
                                    <p:animEffect transition="in" filter="wipe(left)">
                                      <p:cBhvr>
                                        <p:cTn id="115" dur="3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p:bldP spid="11" grpId="0"/>
      <p:bldP spid="12" grpId="0"/>
      <p:bldP spid="13" grpId="0"/>
      <p:bldP spid="14" grpId="0"/>
      <p:bldP spid="15" grpId="0"/>
      <p:bldP spid="23" grpId="0"/>
      <p:bldP spid="25" grpId="0"/>
      <p:bldP spid="30" grpId="0"/>
      <p:bldP spid="31" grpId="0"/>
      <p:bldP spid="32" grpId="0"/>
      <p:bldP spid="33"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组合 16"/>
          <p:cNvGrpSpPr/>
          <p:nvPr/>
        </p:nvGrpSpPr>
        <p:grpSpPr>
          <a:xfrm>
            <a:off x="530067" y="491923"/>
            <a:ext cx="3851158" cy="635239"/>
            <a:chOff x="-3848339" y="207986"/>
            <a:chExt cx="3821226" cy="630301"/>
          </a:xfrm>
        </p:grpSpPr>
        <p:sp>
          <p:nvSpPr>
            <p:cNvPr id="18" name="Text Box 7"/>
            <p:cNvSpPr txBox="1">
              <a:spLocks noChangeArrowheads="1"/>
            </p:cNvSpPr>
            <p:nvPr/>
          </p:nvSpPr>
          <p:spPr bwMode="auto">
            <a:xfrm>
              <a:off x="-1826418" y="343215"/>
              <a:ext cx="1799305" cy="473706"/>
            </a:xfrm>
            <a:prstGeom prst="rect">
              <a:avLst/>
            </a:prstGeom>
            <a:noFill/>
            <a:ln w="9525">
              <a:noFill/>
              <a:miter lim="800000"/>
            </a:ln>
          </p:spPr>
          <p:txBody>
            <a:bodyPr wrap="none" lIns="46078" tIns="23040" rIns="46078" bIns="23040">
              <a:spAutoFit/>
            </a:bodyPr>
            <a:lstStyle/>
            <a:p>
              <a:pPr defTabSz="1096645"/>
              <a:r>
                <a:rPr lang="en-CA" sz="1400" b="1" spc="604" dirty="0" smtClean="0">
                  <a:solidFill>
                    <a:schemeClr val="bg1">
                      <a:lumMod val="65000"/>
                    </a:schemeClr>
                  </a:solidFill>
                  <a:latin typeface="造字工房悦黑演示版常规体" pitchFamily="50" charset="-122"/>
                  <a:ea typeface="造字工房悦黑演示版常规体" pitchFamily="50" charset="-122"/>
                  <a:cs typeface="Open Sans" panose="020B0606030504020204" pitchFamily="34" charset="0"/>
                </a:rPr>
                <a:t>MARKET </a:t>
              </a:r>
            </a:p>
            <a:p>
              <a:pPr defTabSz="1096645"/>
              <a:r>
                <a:rPr lang="en-CA" sz="1400" b="1" spc="604" dirty="0" smtClean="0">
                  <a:solidFill>
                    <a:schemeClr val="bg1">
                      <a:lumMod val="65000"/>
                    </a:schemeClr>
                  </a:solidFill>
                  <a:latin typeface="造字工房悦黑演示版常规体" pitchFamily="50" charset="-122"/>
                  <a:ea typeface="造字工房悦黑演示版常规体" pitchFamily="50" charset="-122"/>
                  <a:cs typeface="Open Sans" panose="020B0606030504020204" pitchFamily="34" charset="0"/>
                </a:rPr>
                <a:t>LOCALIZATI</a:t>
              </a:r>
            </a:p>
          </p:txBody>
        </p:sp>
        <p:sp>
          <p:nvSpPr>
            <p:cNvPr id="19" name="矩形 18"/>
            <p:cNvSpPr/>
            <p:nvPr/>
          </p:nvSpPr>
          <p:spPr>
            <a:xfrm>
              <a:off x="-3848339" y="207986"/>
              <a:ext cx="1977362" cy="630301"/>
            </a:xfrm>
            <a:prstGeom prst="rect">
              <a:avLst/>
            </a:prstGeom>
          </p:spPr>
          <p:txBody>
            <a:bodyPr wrap="none">
              <a:spAutoFit/>
            </a:bodyPr>
            <a:lstStyle/>
            <a:p>
              <a:pPr algn="ctr" defTabSz="1096645"/>
              <a:r>
                <a:rPr lang="zh-CN" altLang="en-US" sz="3530" b="1" dirty="0" smtClean="0">
                  <a:latin typeface="微软雅黑" panose="020B0503020204020204" pitchFamily="34" charset="-122"/>
                  <a:ea typeface="微软雅黑" panose="020B0503020204020204" pitchFamily="34" charset="-122"/>
                  <a:cs typeface="Open Sans" panose="020B0606030504020204" pitchFamily="34" charset="0"/>
                </a:rPr>
                <a:t>市场定位</a:t>
              </a:r>
              <a:endParaRPr lang="en-CA" altLang="zh-CN" sz="3530" b="1" dirty="0">
                <a:latin typeface="微软雅黑" panose="020B0503020204020204" pitchFamily="34" charset="-122"/>
                <a:ea typeface="微软雅黑" panose="020B0503020204020204" pitchFamily="34" charset="-122"/>
                <a:cs typeface="Open Sans" panose="020B0606030504020204" pitchFamily="34" charset="0"/>
              </a:endParaRPr>
            </a:p>
          </p:txBody>
        </p:sp>
      </p:grpSp>
      <p:pic>
        <p:nvPicPr>
          <p:cNvPr id="21" name="图片 20"/>
          <p:cNvPicPr>
            <a:picLocks noChangeAspect="1"/>
          </p:cNvPicPr>
          <p:nvPr/>
        </p:nvPicPr>
        <p:blipFill rotWithShape="1">
          <a:blip r:embed="rId3"/>
          <a:srcRect r="91091" b="69426"/>
          <a:stretch>
            <a:fillRect/>
          </a:stretch>
        </p:blipFill>
        <p:spPr>
          <a:xfrm>
            <a:off x="3401" y="505087"/>
            <a:ext cx="348343" cy="548549"/>
          </a:xfrm>
          <a:prstGeom prst="rect">
            <a:avLst/>
          </a:prstGeom>
          <a:effectLst>
            <a:outerShdw blurRad="50800" dist="38100" dir="2700000" algn="tl" rotWithShape="0">
              <a:prstClr val="black">
                <a:alpha val="40000"/>
              </a:prstClr>
            </a:outerShdw>
          </a:effectLst>
        </p:spPr>
      </p:pic>
      <p:sp>
        <p:nvSpPr>
          <p:cNvPr id="6" name="TextBox 6"/>
          <p:cNvSpPr txBox="1"/>
          <p:nvPr/>
        </p:nvSpPr>
        <p:spPr>
          <a:xfrm>
            <a:off x="8510588" y="3768725"/>
            <a:ext cx="950033" cy="646986"/>
          </a:xfrm>
          <a:prstGeom prst="roundRect">
            <a:avLst/>
          </a:prstGeom>
          <a:solidFill>
            <a:srgbClr val="E95283">
              <a:alpha val="80000"/>
            </a:srgbClr>
          </a:solidFill>
        </p:spPr>
        <p:txBody>
          <a:bodyPr wrap="none">
            <a:spAutoFit/>
          </a:bodyPr>
          <a:lstStyle/>
          <a:p>
            <a:pPr eaLnBrk="1" fontAlgn="auto" hangingPunct="1">
              <a:spcBef>
                <a:spcPts val="0"/>
              </a:spcBef>
              <a:spcAft>
                <a:spcPts val="0"/>
              </a:spcAft>
              <a:defRPr/>
            </a:pPr>
            <a:r>
              <a:rPr lang="en-US" sz="3200" dirty="0">
                <a:solidFill>
                  <a:schemeClr val="bg1"/>
                </a:solidFill>
                <a:latin typeface="Impact" panose="020B0806030902050204" pitchFamily="34" charset="0"/>
                <a:ea typeface="Roboto" panose="02000000000000000000" charset="0"/>
              </a:rPr>
              <a:t>52%</a:t>
            </a:r>
          </a:p>
        </p:txBody>
      </p:sp>
      <p:graphicFrame>
        <p:nvGraphicFramePr>
          <p:cNvPr id="7" name="Chart 5"/>
          <p:cNvGraphicFramePr/>
          <p:nvPr/>
        </p:nvGraphicFramePr>
        <p:xfrm>
          <a:off x="4356100" y="1890713"/>
          <a:ext cx="4124325" cy="4340225"/>
        </p:xfrm>
        <a:graphic>
          <a:graphicData uri="http://schemas.openxmlformats.org/drawingml/2006/chart">
            <c:chart xmlns:c="http://schemas.openxmlformats.org/drawingml/2006/chart" xmlns:r="http://schemas.openxmlformats.org/officeDocument/2006/relationships" r:id="rId4"/>
          </a:graphicData>
        </a:graphic>
      </p:graphicFrame>
      <p:sp>
        <p:nvSpPr>
          <p:cNvPr id="8" name="TextBox 14"/>
          <p:cNvSpPr txBox="1"/>
          <p:nvPr/>
        </p:nvSpPr>
        <p:spPr>
          <a:xfrm>
            <a:off x="5849938" y="1724025"/>
            <a:ext cx="450850" cy="273050"/>
          </a:xfrm>
          <a:prstGeom prst="wedgeRoundRectCallout">
            <a:avLst>
              <a:gd name="adj1" fmla="val -18478"/>
              <a:gd name="adj2" fmla="val 82015"/>
              <a:gd name="adj3" fmla="val 16667"/>
            </a:avLst>
          </a:prstGeom>
          <a:solidFill>
            <a:schemeClr val="tx1">
              <a:lumMod val="85000"/>
              <a:lumOff val="15000"/>
              <a:alpha val="80000"/>
            </a:schemeClr>
          </a:solidFill>
        </p:spPr>
        <p:txBody>
          <a:bodyPr wrap="none">
            <a:spAutoFit/>
          </a:bodyPr>
          <a:lstStyle/>
          <a:p>
            <a:pPr eaLnBrk="1" fontAlgn="auto" hangingPunct="1">
              <a:spcBef>
                <a:spcPts val="0"/>
              </a:spcBef>
              <a:spcAft>
                <a:spcPts val="0"/>
              </a:spcAft>
              <a:defRPr/>
            </a:pPr>
            <a:r>
              <a:rPr lang="en-US" sz="1000" b="1">
                <a:solidFill>
                  <a:schemeClr val="bg1"/>
                </a:solidFill>
                <a:latin typeface="Roboto" panose="02000000000000000000" charset="0"/>
                <a:ea typeface="Roboto" panose="02000000000000000000" charset="0"/>
              </a:rPr>
              <a:t>12%</a:t>
            </a:r>
          </a:p>
        </p:txBody>
      </p:sp>
      <p:sp>
        <p:nvSpPr>
          <p:cNvPr id="9" name="TextBox 15"/>
          <p:cNvSpPr txBox="1"/>
          <p:nvPr/>
        </p:nvSpPr>
        <p:spPr>
          <a:xfrm>
            <a:off x="4111625" y="2817813"/>
            <a:ext cx="450850" cy="271462"/>
          </a:xfrm>
          <a:prstGeom prst="wedgeRoundRectCallout">
            <a:avLst>
              <a:gd name="adj1" fmla="val 28623"/>
              <a:gd name="adj2" fmla="val 101531"/>
              <a:gd name="adj3" fmla="val 16667"/>
            </a:avLst>
          </a:prstGeom>
          <a:solidFill>
            <a:schemeClr val="tx1">
              <a:lumMod val="85000"/>
              <a:lumOff val="15000"/>
              <a:alpha val="80000"/>
            </a:schemeClr>
          </a:solidFill>
        </p:spPr>
        <p:txBody>
          <a:bodyPr wrap="none">
            <a:spAutoFit/>
          </a:bodyPr>
          <a:lstStyle/>
          <a:p>
            <a:pPr eaLnBrk="1" fontAlgn="auto" hangingPunct="1">
              <a:spcBef>
                <a:spcPts val="0"/>
              </a:spcBef>
              <a:spcAft>
                <a:spcPts val="0"/>
              </a:spcAft>
              <a:defRPr/>
            </a:pPr>
            <a:r>
              <a:rPr lang="en-US" sz="1000" b="1">
                <a:solidFill>
                  <a:schemeClr val="bg1"/>
                </a:solidFill>
                <a:latin typeface="Roboto" panose="02000000000000000000" charset="0"/>
                <a:ea typeface="Roboto" panose="02000000000000000000" charset="0"/>
              </a:rPr>
              <a:t>14%</a:t>
            </a:r>
          </a:p>
        </p:txBody>
      </p:sp>
      <p:sp>
        <p:nvSpPr>
          <p:cNvPr id="10" name="TextBox 16"/>
          <p:cNvSpPr txBox="1"/>
          <p:nvPr/>
        </p:nvSpPr>
        <p:spPr>
          <a:xfrm>
            <a:off x="4300538" y="5341938"/>
            <a:ext cx="450850" cy="273050"/>
          </a:xfrm>
          <a:prstGeom prst="wedgeRoundRectCallout">
            <a:avLst>
              <a:gd name="adj1" fmla="val 30978"/>
              <a:gd name="adj2" fmla="val -85817"/>
              <a:gd name="adj3" fmla="val 16667"/>
            </a:avLst>
          </a:prstGeom>
          <a:solidFill>
            <a:schemeClr val="tx1">
              <a:lumMod val="85000"/>
              <a:lumOff val="15000"/>
              <a:alpha val="80000"/>
            </a:schemeClr>
          </a:solidFill>
        </p:spPr>
        <p:txBody>
          <a:bodyPr wrap="none">
            <a:spAutoFit/>
          </a:bodyPr>
          <a:lstStyle/>
          <a:p>
            <a:pPr eaLnBrk="1" fontAlgn="auto" hangingPunct="1">
              <a:spcBef>
                <a:spcPts val="0"/>
              </a:spcBef>
              <a:spcAft>
                <a:spcPts val="0"/>
              </a:spcAft>
              <a:defRPr/>
            </a:pPr>
            <a:r>
              <a:rPr lang="en-US" sz="1000" b="1">
                <a:solidFill>
                  <a:schemeClr val="bg1"/>
                </a:solidFill>
                <a:latin typeface="Roboto" panose="02000000000000000000" charset="0"/>
                <a:ea typeface="Roboto" panose="02000000000000000000" charset="0"/>
              </a:rPr>
              <a:t>22%</a:t>
            </a:r>
          </a:p>
        </p:txBody>
      </p:sp>
      <p:sp>
        <p:nvSpPr>
          <p:cNvPr id="11" name="Rectangle 17"/>
          <p:cNvSpPr/>
          <p:nvPr/>
        </p:nvSpPr>
        <p:spPr>
          <a:xfrm>
            <a:off x="8224838" y="4691063"/>
            <a:ext cx="1939925" cy="861774"/>
          </a:xfrm>
          <a:prstGeom prst="rect">
            <a:avLst/>
          </a:prstGeom>
        </p:spPr>
        <p:txBody>
          <a:bodyPr>
            <a:spAutoFit/>
          </a:bodyPr>
          <a:lstStyle/>
          <a:p>
            <a:r>
              <a:rPr lang="zh-CN" altLang="en-US" sz="1400" b="1" dirty="0" smtClean="0">
                <a:latin typeface="微软雅黑" panose="020B0503020204020204" pitchFamily="34" charset="-122"/>
                <a:ea typeface="微软雅黑" panose="020B0503020204020204" pitchFamily="34" charset="-122"/>
              </a:rPr>
              <a:t>单击添加标题内容</a:t>
            </a:r>
          </a:p>
          <a:p>
            <a:pPr eaLnBrk="1" fontAlgn="auto" hangingPunct="1">
              <a:spcBef>
                <a:spcPts val="0"/>
              </a:spcBef>
              <a:spcAft>
                <a:spcPts val="0"/>
              </a:spcAft>
              <a:defRPr/>
            </a:pPr>
            <a:endParaRPr lang="en-US" sz="900" dirty="0">
              <a:solidFill>
                <a:schemeClr val="bg1">
                  <a:lumMod val="65000"/>
                </a:schemeClr>
              </a:solidFill>
              <a:latin typeface="Open Sans" panose="020B0606030504020204" pitchFamily="34" charset="0"/>
              <a:ea typeface="Calibri" panose="020F0502020204030204" pitchFamily="34" charset="0"/>
              <a:cs typeface="Times New Roman" panose="02020603050405020304" pitchFamily="18" charset="0"/>
            </a:endParaRPr>
          </a:p>
          <a:p>
            <a:pPr algn="just"/>
            <a:r>
              <a:rPr lang="zh-CN" altLang="en-US" sz="900" dirty="0" smtClean="0">
                <a:solidFill>
                  <a:schemeClr val="tx1">
                    <a:lumMod val="65000"/>
                    <a:lumOff val="35000"/>
                  </a:schemeClr>
                </a:solidFill>
                <a:latin typeface="微软雅黑" panose="020B0503020204020204" pitchFamily="34" charset="-122"/>
                <a:ea typeface="微软雅黑" panose="020B0503020204020204" pitchFamily="34" charset="-122"/>
              </a:rPr>
              <a:t>点击输入简要文字内容，文字内容需概括精炼，不用多余的文字修饰，言简意赅的说明分项内容</a:t>
            </a:r>
            <a:r>
              <a:rPr lang="en-US" altLang="zh-CN" sz="900" dirty="0" smtClean="0">
                <a:solidFill>
                  <a:schemeClr val="tx1">
                    <a:lumMod val="65000"/>
                    <a:lumOff val="35000"/>
                  </a:schemeClr>
                </a:solidFill>
                <a:latin typeface="微软雅黑" panose="020B0503020204020204" pitchFamily="34" charset="-122"/>
                <a:ea typeface="微软雅黑" panose="020B0503020204020204" pitchFamily="34" charset="-122"/>
              </a:rPr>
              <a:t>……</a:t>
            </a:r>
            <a:r>
              <a:rPr lang="zh-CN" altLang="en-US" sz="900" dirty="0" smtClean="0">
                <a:solidFill>
                  <a:schemeClr val="tx1">
                    <a:lumMod val="65000"/>
                    <a:lumOff val="35000"/>
                  </a:schemeClr>
                </a:solidFill>
                <a:latin typeface="微软雅黑" panose="020B0503020204020204" pitchFamily="34" charset="-122"/>
                <a:ea typeface="微软雅黑" panose="020B0503020204020204" pitchFamily="34" charset="-122"/>
              </a:rPr>
              <a:t>。</a:t>
            </a:r>
            <a:endParaRPr lang="en-US" altLang="zh-CN" sz="9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2" name="Rectangle 20"/>
          <p:cNvSpPr/>
          <p:nvPr/>
        </p:nvSpPr>
        <p:spPr>
          <a:xfrm>
            <a:off x="6707188" y="1538288"/>
            <a:ext cx="2160587" cy="707886"/>
          </a:xfrm>
          <a:prstGeom prst="rect">
            <a:avLst/>
          </a:prstGeom>
        </p:spPr>
        <p:txBody>
          <a:bodyPr>
            <a:spAutoFit/>
          </a:bodyPr>
          <a:lstStyle/>
          <a:p>
            <a:r>
              <a:rPr lang="zh-CN" altLang="en-US" sz="1300" b="1" dirty="0" smtClean="0">
                <a:latin typeface="微软雅黑" panose="020B0503020204020204" pitchFamily="34" charset="-122"/>
                <a:ea typeface="微软雅黑" panose="020B0503020204020204" pitchFamily="34" charset="-122"/>
              </a:rPr>
              <a:t>单击添加标题内容</a:t>
            </a:r>
          </a:p>
          <a:p>
            <a:pPr eaLnBrk="1" fontAlgn="auto" hangingPunct="1">
              <a:spcBef>
                <a:spcPts val="0"/>
              </a:spcBef>
              <a:spcAft>
                <a:spcPts val="0"/>
              </a:spcAft>
              <a:defRPr/>
            </a:pPr>
            <a:endParaRPr lang="en-US" sz="900" dirty="0">
              <a:solidFill>
                <a:schemeClr val="bg1">
                  <a:lumMod val="65000"/>
                </a:schemeClr>
              </a:solidFill>
              <a:latin typeface="Open Sans" panose="020B0606030504020204" pitchFamily="34" charset="0"/>
              <a:ea typeface="Calibri" panose="020F0502020204030204" pitchFamily="34" charset="0"/>
              <a:cs typeface="Times New Roman" panose="02020603050405020304" pitchFamily="18" charset="0"/>
            </a:endParaRPr>
          </a:p>
          <a:p>
            <a:pPr>
              <a:defRPr/>
            </a:pPr>
            <a:r>
              <a:rPr lang="zh-CN" altLang="en-US" sz="900" dirty="0">
                <a:solidFill>
                  <a:schemeClr val="tx1">
                    <a:lumMod val="65000"/>
                    <a:lumOff val="35000"/>
                  </a:schemeClr>
                </a:solidFill>
                <a:latin typeface="微软雅黑" panose="020B0503020204020204" pitchFamily="34" charset="-122"/>
                <a:ea typeface="微软雅黑" panose="020B0503020204020204" pitchFamily="34" charset="-122"/>
              </a:rPr>
              <a:t>点击输入简要文字内容，文字内容需概括精炼，不用多余的文字修饰</a:t>
            </a:r>
            <a:endParaRPr lang="en-US" sz="900" dirty="0">
              <a:latin typeface="+mn-lt"/>
            </a:endParaRPr>
          </a:p>
        </p:txBody>
      </p:sp>
      <p:sp>
        <p:nvSpPr>
          <p:cNvPr id="13" name="Rectangle 21"/>
          <p:cNvSpPr/>
          <p:nvPr/>
        </p:nvSpPr>
        <p:spPr>
          <a:xfrm>
            <a:off x="1701800" y="2630488"/>
            <a:ext cx="2160588" cy="707886"/>
          </a:xfrm>
          <a:prstGeom prst="rect">
            <a:avLst/>
          </a:prstGeom>
        </p:spPr>
        <p:txBody>
          <a:bodyPr>
            <a:spAutoFit/>
          </a:bodyPr>
          <a:lstStyle/>
          <a:p>
            <a:pPr algn="r"/>
            <a:r>
              <a:rPr lang="zh-CN" altLang="en-US" sz="1300" b="1" dirty="0" smtClean="0">
                <a:latin typeface="微软雅黑" panose="020B0503020204020204" pitchFamily="34" charset="-122"/>
                <a:ea typeface="微软雅黑" panose="020B0503020204020204" pitchFamily="34" charset="-122"/>
              </a:rPr>
              <a:t>单击添加标题内容</a:t>
            </a:r>
          </a:p>
          <a:p>
            <a:pPr algn="r" eaLnBrk="1" fontAlgn="auto" hangingPunct="1">
              <a:spcBef>
                <a:spcPts val="0"/>
              </a:spcBef>
              <a:spcAft>
                <a:spcPts val="0"/>
              </a:spcAft>
              <a:defRPr/>
            </a:pPr>
            <a:endParaRPr lang="en-US" sz="900" dirty="0">
              <a:solidFill>
                <a:schemeClr val="bg1">
                  <a:lumMod val="65000"/>
                </a:schemeClr>
              </a:solidFill>
              <a:latin typeface="Open Sans" panose="020B0606030504020204" pitchFamily="34" charset="0"/>
              <a:ea typeface="Calibri" panose="020F0502020204030204" pitchFamily="34" charset="0"/>
              <a:cs typeface="Times New Roman" panose="02020603050405020304" pitchFamily="18" charset="0"/>
            </a:endParaRPr>
          </a:p>
          <a:p>
            <a:pPr algn="r">
              <a:defRPr/>
            </a:pPr>
            <a:r>
              <a:rPr lang="zh-CN" altLang="en-US" sz="900" dirty="0">
                <a:solidFill>
                  <a:schemeClr val="tx1">
                    <a:lumMod val="65000"/>
                    <a:lumOff val="35000"/>
                  </a:schemeClr>
                </a:solidFill>
                <a:latin typeface="微软雅黑" panose="020B0503020204020204" pitchFamily="34" charset="-122"/>
                <a:ea typeface="微软雅黑" panose="020B0503020204020204" pitchFamily="34" charset="-122"/>
              </a:rPr>
              <a:t>点击输入简要文字内容，文字内容需概括精炼，不用多余的文字修饰</a:t>
            </a:r>
            <a:r>
              <a:rPr lang="en-US" sz="900" dirty="0" smtClean="0">
                <a:solidFill>
                  <a:schemeClr val="bg1">
                    <a:lumMod val="65000"/>
                  </a:schemeClr>
                </a:solidFill>
                <a:latin typeface="Open Sans" panose="020B0606030504020204" pitchFamily="34" charset="0"/>
                <a:ea typeface="Calibri" panose="020F0502020204030204" pitchFamily="34" charset="0"/>
                <a:cs typeface="Times New Roman" panose="02020603050405020304" pitchFamily="18" charset="0"/>
              </a:rPr>
              <a:t>. </a:t>
            </a:r>
            <a:endParaRPr lang="en-US" sz="900" dirty="0">
              <a:latin typeface="+mn-lt"/>
            </a:endParaRPr>
          </a:p>
        </p:txBody>
      </p:sp>
      <p:sp>
        <p:nvSpPr>
          <p:cNvPr id="14" name="Rectangle 22"/>
          <p:cNvSpPr/>
          <p:nvPr/>
        </p:nvSpPr>
        <p:spPr>
          <a:xfrm>
            <a:off x="1816100" y="5154613"/>
            <a:ext cx="2160588" cy="707886"/>
          </a:xfrm>
          <a:prstGeom prst="rect">
            <a:avLst/>
          </a:prstGeom>
        </p:spPr>
        <p:txBody>
          <a:bodyPr>
            <a:spAutoFit/>
          </a:bodyPr>
          <a:lstStyle/>
          <a:p>
            <a:pPr algn="r"/>
            <a:r>
              <a:rPr lang="zh-CN" altLang="en-US" sz="1300" b="1" dirty="0" smtClean="0">
                <a:latin typeface="微软雅黑" panose="020B0503020204020204" pitchFamily="34" charset="-122"/>
                <a:ea typeface="微软雅黑" panose="020B0503020204020204" pitchFamily="34" charset="-122"/>
              </a:rPr>
              <a:t>单击添加标题内容</a:t>
            </a:r>
          </a:p>
          <a:p>
            <a:pPr algn="r" eaLnBrk="1" fontAlgn="auto" hangingPunct="1">
              <a:spcBef>
                <a:spcPts val="0"/>
              </a:spcBef>
              <a:spcAft>
                <a:spcPts val="0"/>
              </a:spcAft>
              <a:defRPr/>
            </a:pPr>
            <a:endParaRPr lang="en-US" sz="900" b="1" dirty="0">
              <a:solidFill>
                <a:schemeClr val="tx1">
                  <a:lumMod val="65000"/>
                  <a:lumOff val="35000"/>
                </a:schemeClr>
              </a:solidFill>
              <a:latin typeface="Open Sans" panose="020B0606030504020204" pitchFamily="34" charset="0"/>
              <a:ea typeface="Calibri" panose="020F0502020204030204" pitchFamily="34" charset="0"/>
              <a:cs typeface="Times New Roman" panose="02020603050405020304" pitchFamily="18" charset="0"/>
            </a:endParaRPr>
          </a:p>
          <a:p>
            <a:pPr algn="r"/>
            <a:r>
              <a:rPr lang="zh-CN" altLang="en-US" sz="900" dirty="0" smtClean="0">
                <a:solidFill>
                  <a:schemeClr val="tx1">
                    <a:lumMod val="65000"/>
                    <a:lumOff val="35000"/>
                  </a:schemeClr>
                </a:solidFill>
                <a:latin typeface="微软雅黑" panose="020B0503020204020204" pitchFamily="34" charset="-122"/>
                <a:ea typeface="微软雅黑" panose="020B0503020204020204" pitchFamily="34" charset="-122"/>
              </a:rPr>
              <a:t>点击输入简要文字内容，文字内容需概括精炼，不用多余的文字修饰，</a:t>
            </a:r>
            <a:endParaRPr lang="en-US" sz="900" dirty="0">
              <a:latin typeface="+mn-lt"/>
            </a:endParaRPr>
          </a:p>
        </p:txBody>
      </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left)">
                                      <p:cBhvr>
                                        <p:cTn id="7" dur="500"/>
                                        <p:tgtEl>
                                          <p:spTgt spid="2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wipe(left)">
                                      <p:cBhvr>
                                        <p:cTn id="11" dur="500"/>
                                        <p:tgtEl>
                                          <p:spTgt spid="17"/>
                                        </p:tgtEl>
                                      </p:cBhvr>
                                    </p:animEffect>
                                  </p:childTnLst>
                                </p:cTn>
                              </p:par>
                            </p:childTnLst>
                          </p:cTn>
                        </p:par>
                        <p:par>
                          <p:cTn id="12" fill="hold">
                            <p:stCondLst>
                              <p:cond delay="1000"/>
                            </p:stCondLst>
                            <p:childTnLst>
                              <p:par>
                                <p:cTn id="13" presetID="42" presetClass="entr" presetSubtype="0"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1000"/>
                                        <p:tgtEl>
                                          <p:spTgt spid="7"/>
                                        </p:tgtEl>
                                      </p:cBhvr>
                                    </p:animEffect>
                                    <p:anim calcmode="lin" valueType="num">
                                      <p:cBhvr>
                                        <p:cTn id="16" dur="1000" fill="hold"/>
                                        <p:tgtEl>
                                          <p:spTgt spid="7"/>
                                        </p:tgtEl>
                                        <p:attrNameLst>
                                          <p:attrName>ppt_x</p:attrName>
                                        </p:attrNameLst>
                                      </p:cBhvr>
                                      <p:tavLst>
                                        <p:tav tm="0">
                                          <p:val>
                                            <p:strVal val="#ppt_x"/>
                                          </p:val>
                                        </p:tav>
                                        <p:tav tm="100000">
                                          <p:val>
                                            <p:strVal val="#ppt_x"/>
                                          </p:val>
                                        </p:tav>
                                      </p:tavLst>
                                    </p:anim>
                                    <p:anim calcmode="lin" valueType="num">
                                      <p:cBhvr>
                                        <p:cTn id="17" dur="1000" fill="hold"/>
                                        <p:tgtEl>
                                          <p:spTgt spid="7"/>
                                        </p:tgtEl>
                                        <p:attrNameLst>
                                          <p:attrName>ppt_y</p:attrName>
                                        </p:attrNameLst>
                                      </p:cBhvr>
                                      <p:tavLst>
                                        <p:tav tm="0">
                                          <p:val>
                                            <p:strVal val="#ppt_y+.1"/>
                                          </p:val>
                                        </p:tav>
                                        <p:tav tm="100000">
                                          <p:val>
                                            <p:strVal val="#ppt_y"/>
                                          </p:val>
                                        </p:tav>
                                      </p:tavLst>
                                    </p:anim>
                                  </p:childTnLst>
                                </p:cTn>
                              </p:par>
                            </p:childTnLst>
                          </p:cTn>
                        </p:par>
                        <p:par>
                          <p:cTn id="18" fill="hold">
                            <p:stCondLst>
                              <p:cond delay="2000"/>
                            </p:stCondLst>
                            <p:childTnLst>
                              <p:par>
                                <p:cTn id="19" presetID="10" presetClass="entr" presetSubtype="0" fill="hold" grpId="0" nodeType="after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500"/>
                                        <p:tgtEl>
                                          <p:spTgt spid="8"/>
                                        </p:tgtEl>
                                      </p:cBhvr>
                                    </p:animEffect>
                                  </p:childTnLst>
                                </p:cTn>
                              </p:par>
                            </p:childTnLst>
                          </p:cTn>
                        </p:par>
                        <p:par>
                          <p:cTn id="22" fill="hold">
                            <p:stCondLst>
                              <p:cond delay="2500"/>
                            </p:stCondLst>
                            <p:childTnLst>
                              <p:par>
                                <p:cTn id="23" presetID="10" presetClass="entr" presetSubtype="0" fill="hold" grpId="0" nodeType="after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500"/>
                                        <p:tgtEl>
                                          <p:spTgt spid="9"/>
                                        </p:tgtEl>
                                      </p:cBhvr>
                                    </p:animEffect>
                                  </p:childTnLst>
                                </p:cTn>
                              </p:par>
                            </p:childTnLst>
                          </p:cTn>
                        </p:par>
                        <p:par>
                          <p:cTn id="26" fill="hold">
                            <p:stCondLst>
                              <p:cond delay="3000"/>
                            </p:stCondLst>
                            <p:childTnLst>
                              <p:par>
                                <p:cTn id="27" presetID="10" presetClass="entr" presetSubtype="0" fill="hold" grpId="0" nodeType="after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fade">
                                      <p:cBhvr>
                                        <p:cTn id="29" dur="500"/>
                                        <p:tgtEl>
                                          <p:spTgt spid="10"/>
                                        </p:tgtEl>
                                      </p:cBhvr>
                                    </p:animEffect>
                                  </p:childTnLst>
                                </p:cTn>
                              </p:par>
                            </p:childTnLst>
                          </p:cTn>
                        </p:par>
                        <p:par>
                          <p:cTn id="30" fill="hold">
                            <p:stCondLst>
                              <p:cond delay="3500"/>
                            </p:stCondLst>
                            <p:childTnLst>
                              <p:par>
                                <p:cTn id="31" presetID="22" presetClass="entr" presetSubtype="8" fill="hold" grpId="0" nodeType="afterEffect">
                                  <p:stCondLst>
                                    <p:cond delay="0"/>
                                  </p:stCondLst>
                                  <p:childTnLst>
                                    <p:set>
                                      <p:cBhvr>
                                        <p:cTn id="32" dur="1" fill="hold">
                                          <p:stCondLst>
                                            <p:cond delay="0"/>
                                          </p:stCondLst>
                                        </p:cTn>
                                        <p:tgtEl>
                                          <p:spTgt spid="6">
                                            <p:bg/>
                                          </p:spTgt>
                                        </p:tgtEl>
                                        <p:attrNameLst>
                                          <p:attrName>style.visibility</p:attrName>
                                        </p:attrNameLst>
                                      </p:cBhvr>
                                      <p:to>
                                        <p:strVal val="visible"/>
                                      </p:to>
                                    </p:set>
                                    <p:animEffect transition="in" filter="wipe(left)">
                                      <p:cBhvr>
                                        <p:cTn id="33" dur="500"/>
                                        <p:tgtEl>
                                          <p:spTgt spid="6">
                                            <p:bg/>
                                          </p:spTgt>
                                        </p:tgtEl>
                                      </p:cBhvr>
                                    </p:animEffect>
                                  </p:childTnLst>
                                </p:cTn>
                              </p:par>
                            </p:childTnLst>
                          </p:cTn>
                        </p:par>
                        <p:par>
                          <p:cTn id="34" fill="hold">
                            <p:stCondLst>
                              <p:cond delay="4000"/>
                            </p:stCondLst>
                            <p:childTnLst>
                              <p:par>
                                <p:cTn id="35" presetID="22" presetClass="entr" presetSubtype="8" fill="hold" grpId="0" nodeType="afterEffect">
                                  <p:stCondLst>
                                    <p:cond delay="0"/>
                                  </p:stCondLst>
                                  <p:childTnLst>
                                    <p:set>
                                      <p:cBhvr>
                                        <p:cTn id="36" dur="1" fill="hold">
                                          <p:stCondLst>
                                            <p:cond delay="0"/>
                                          </p:stCondLst>
                                        </p:cTn>
                                        <p:tgtEl>
                                          <p:spTgt spid="6">
                                            <p:txEl>
                                              <p:pRg st="0" end="0"/>
                                            </p:txEl>
                                          </p:spTgt>
                                        </p:tgtEl>
                                        <p:attrNameLst>
                                          <p:attrName>style.visibility</p:attrName>
                                        </p:attrNameLst>
                                      </p:cBhvr>
                                      <p:to>
                                        <p:strVal val="visible"/>
                                      </p:to>
                                    </p:set>
                                    <p:animEffect transition="in" filter="wipe(left)">
                                      <p:cBhvr>
                                        <p:cTn id="37" dur="500"/>
                                        <p:tgtEl>
                                          <p:spTgt spid="6">
                                            <p:txEl>
                                              <p:pRg st="0" end="0"/>
                                            </p:txEl>
                                          </p:spTgt>
                                        </p:tgtEl>
                                      </p:cBhvr>
                                    </p:animEffect>
                                  </p:childTnLst>
                                </p:cTn>
                              </p:par>
                            </p:childTnLst>
                          </p:cTn>
                        </p:par>
                        <p:par>
                          <p:cTn id="38" fill="hold">
                            <p:stCondLst>
                              <p:cond delay="4500"/>
                            </p:stCondLst>
                            <p:childTnLst>
                              <p:par>
                                <p:cTn id="39" presetID="10" presetClass="entr" presetSubtype="0" fill="hold" grpId="0" nodeType="afterEffect">
                                  <p:stCondLst>
                                    <p:cond delay="0"/>
                                  </p:stCondLst>
                                  <p:childTnLst>
                                    <p:set>
                                      <p:cBhvr>
                                        <p:cTn id="40" dur="1" fill="hold">
                                          <p:stCondLst>
                                            <p:cond delay="0"/>
                                          </p:stCondLst>
                                        </p:cTn>
                                        <p:tgtEl>
                                          <p:spTgt spid="12"/>
                                        </p:tgtEl>
                                        <p:attrNameLst>
                                          <p:attrName>style.visibility</p:attrName>
                                        </p:attrNameLst>
                                      </p:cBhvr>
                                      <p:to>
                                        <p:strVal val="visible"/>
                                      </p:to>
                                    </p:set>
                                    <p:animEffect transition="in" filter="fade">
                                      <p:cBhvr>
                                        <p:cTn id="41" dur="500"/>
                                        <p:tgtEl>
                                          <p:spTgt spid="12"/>
                                        </p:tgtEl>
                                      </p:cBhvr>
                                    </p:animEffect>
                                  </p:childTnLst>
                                </p:cTn>
                              </p:par>
                            </p:childTnLst>
                          </p:cTn>
                        </p:par>
                        <p:par>
                          <p:cTn id="42" fill="hold">
                            <p:stCondLst>
                              <p:cond delay="5000"/>
                            </p:stCondLst>
                            <p:childTnLst>
                              <p:par>
                                <p:cTn id="43" presetID="10" presetClass="entr" presetSubtype="0" fill="hold" grpId="0" nodeType="afterEffect">
                                  <p:stCondLst>
                                    <p:cond delay="0"/>
                                  </p:stCondLst>
                                  <p:childTnLst>
                                    <p:set>
                                      <p:cBhvr>
                                        <p:cTn id="44" dur="1" fill="hold">
                                          <p:stCondLst>
                                            <p:cond delay="0"/>
                                          </p:stCondLst>
                                        </p:cTn>
                                        <p:tgtEl>
                                          <p:spTgt spid="13"/>
                                        </p:tgtEl>
                                        <p:attrNameLst>
                                          <p:attrName>style.visibility</p:attrName>
                                        </p:attrNameLst>
                                      </p:cBhvr>
                                      <p:to>
                                        <p:strVal val="visible"/>
                                      </p:to>
                                    </p:set>
                                    <p:animEffect transition="in" filter="fade">
                                      <p:cBhvr>
                                        <p:cTn id="45" dur="500"/>
                                        <p:tgtEl>
                                          <p:spTgt spid="13"/>
                                        </p:tgtEl>
                                      </p:cBhvr>
                                    </p:animEffect>
                                  </p:childTnLst>
                                </p:cTn>
                              </p:par>
                            </p:childTnLst>
                          </p:cTn>
                        </p:par>
                        <p:par>
                          <p:cTn id="46" fill="hold">
                            <p:stCondLst>
                              <p:cond delay="5500"/>
                            </p:stCondLst>
                            <p:childTnLst>
                              <p:par>
                                <p:cTn id="47" presetID="10" presetClass="entr" presetSubtype="0" fill="hold" grpId="0" nodeType="afterEffect">
                                  <p:stCondLst>
                                    <p:cond delay="0"/>
                                  </p:stCondLst>
                                  <p:childTnLst>
                                    <p:set>
                                      <p:cBhvr>
                                        <p:cTn id="48" dur="1" fill="hold">
                                          <p:stCondLst>
                                            <p:cond delay="0"/>
                                          </p:stCondLst>
                                        </p:cTn>
                                        <p:tgtEl>
                                          <p:spTgt spid="14"/>
                                        </p:tgtEl>
                                        <p:attrNameLst>
                                          <p:attrName>style.visibility</p:attrName>
                                        </p:attrNameLst>
                                      </p:cBhvr>
                                      <p:to>
                                        <p:strVal val="visible"/>
                                      </p:to>
                                    </p:set>
                                    <p:animEffect transition="in" filter="fade">
                                      <p:cBhvr>
                                        <p:cTn id="49" dur="500"/>
                                        <p:tgtEl>
                                          <p:spTgt spid="14"/>
                                        </p:tgtEl>
                                      </p:cBhvr>
                                    </p:animEffect>
                                  </p:childTnLst>
                                </p:cTn>
                              </p:par>
                            </p:childTnLst>
                          </p:cTn>
                        </p:par>
                        <p:par>
                          <p:cTn id="50" fill="hold">
                            <p:stCondLst>
                              <p:cond delay="6000"/>
                            </p:stCondLst>
                            <p:childTnLst>
                              <p:par>
                                <p:cTn id="51" presetID="10" presetClass="entr" presetSubtype="0" fill="hold" grpId="0" nodeType="afterEffect">
                                  <p:stCondLst>
                                    <p:cond delay="0"/>
                                  </p:stCondLst>
                                  <p:childTnLst>
                                    <p:set>
                                      <p:cBhvr>
                                        <p:cTn id="52" dur="1" fill="hold">
                                          <p:stCondLst>
                                            <p:cond delay="0"/>
                                          </p:stCondLst>
                                        </p:cTn>
                                        <p:tgtEl>
                                          <p:spTgt spid="11"/>
                                        </p:tgtEl>
                                        <p:attrNameLst>
                                          <p:attrName>style.visibility</p:attrName>
                                        </p:attrNameLst>
                                      </p:cBhvr>
                                      <p:to>
                                        <p:strVal val="visible"/>
                                      </p:to>
                                    </p:set>
                                    <p:animEffect transition="in" filter="fade">
                                      <p:cBhvr>
                                        <p:cTn id="5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animBg="1"/>
      <p:bldGraphic spid="7" grpId="0">
        <p:bldAsOne/>
      </p:bldGraphic>
      <p:bldP spid="8" grpId="0" animBg="1"/>
      <p:bldP spid="9" grpId="0" animBg="1"/>
      <p:bldP spid="10" grpId="0" animBg="1"/>
      <p:bldP spid="11" grpId="0"/>
      <p:bldP spid="12" grpId="0"/>
      <p:bldP spid="13" grpId="0"/>
      <p:bldP spid="14"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组合 16"/>
          <p:cNvGrpSpPr/>
          <p:nvPr/>
        </p:nvGrpSpPr>
        <p:grpSpPr>
          <a:xfrm>
            <a:off x="530067" y="491923"/>
            <a:ext cx="3577621" cy="635239"/>
            <a:chOff x="-3848339" y="207986"/>
            <a:chExt cx="3549815" cy="630301"/>
          </a:xfrm>
        </p:grpSpPr>
        <p:sp>
          <p:nvSpPr>
            <p:cNvPr id="18" name="Text Box 7"/>
            <p:cNvSpPr txBox="1">
              <a:spLocks noChangeArrowheads="1"/>
            </p:cNvSpPr>
            <p:nvPr/>
          </p:nvSpPr>
          <p:spPr bwMode="auto">
            <a:xfrm>
              <a:off x="-1826418" y="343215"/>
              <a:ext cx="1527894" cy="473706"/>
            </a:xfrm>
            <a:prstGeom prst="rect">
              <a:avLst/>
            </a:prstGeom>
            <a:noFill/>
            <a:ln w="9525">
              <a:noFill/>
              <a:miter lim="800000"/>
            </a:ln>
          </p:spPr>
          <p:txBody>
            <a:bodyPr wrap="none" lIns="46078" tIns="23040" rIns="46078" bIns="23040">
              <a:spAutoFit/>
            </a:bodyPr>
            <a:lstStyle/>
            <a:p>
              <a:pPr defTabSz="1096645"/>
              <a:r>
                <a:rPr lang="en-CA" sz="1400" b="1" spc="604" dirty="0" smtClean="0">
                  <a:solidFill>
                    <a:schemeClr val="bg1">
                      <a:lumMod val="65000"/>
                    </a:schemeClr>
                  </a:solidFill>
                  <a:latin typeface="造字工房悦黑演示版常规体" pitchFamily="50" charset="-122"/>
                  <a:ea typeface="造字工房悦黑演示版常规体" pitchFamily="50" charset="-122"/>
                  <a:cs typeface="Open Sans" panose="020B0606030504020204" pitchFamily="34" charset="0"/>
                </a:rPr>
                <a:t>PRODUCT </a:t>
              </a:r>
            </a:p>
            <a:p>
              <a:pPr defTabSz="1096645"/>
              <a:r>
                <a:rPr lang="en-CA" sz="1400" b="1" spc="604" dirty="0" smtClean="0">
                  <a:solidFill>
                    <a:schemeClr val="bg1">
                      <a:lumMod val="65000"/>
                    </a:schemeClr>
                  </a:solidFill>
                  <a:latin typeface="造字工房悦黑演示版常规体" pitchFamily="50" charset="-122"/>
                  <a:ea typeface="造字工房悦黑演示版常规体" pitchFamily="50" charset="-122"/>
                  <a:cs typeface="Open Sans" panose="020B0606030504020204" pitchFamily="34" charset="0"/>
                </a:rPr>
                <a:t>PLANNING</a:t>
              </a:r>
            </a:p>
          </p:txBody>
        </p:sp>
        <p:sp>
          <p:nvSpPr>
            <p:cNvPr id="19" name="矩形 18"/>
            <p:cNvSpPr/>
            <p:nvPr/>
          </p:nvSpPr>
          <p:spPr>
            <a:xfrm>
              <a:off x="-3848339" y="207986"/>
              <a:ext cx="1977362" cy="630301"/>
            </a:xfrm>
            <a:prstGeom prst="rect">
              <a:avLst/>
            </a:prstGeom>
          </p:spPr>
          <p:txBody>
            <a:bodyPr wrap="none">
              <a:spAutoFit/>
            </a:bodyPr>
            <a:lstStyle/>
            <a:p>
              <a:pPr algn="ctr" defTabSz="1096645"/>
              <a:r>
                <a:rPr lang="zh-CN" altLang="en-US" sz="3530" b="1" dirty="0" smtClean="0">
                  <a:latin typeface="微软雅黑" panose="020B0503020204020204" pitchFamily="34" charset="-122"/>
                  <a:ea typeface="微软雅黑" panose="020B0503020204020204" pitchFamily="34" charset="-122"/>
                  <a:cs typeface="Open Sans" panose="020B0606030504020204" pitchFamily="34" charset="0"/>
                </a:rPr>
                <a:t>产品计划</a:t>
              </a:r>
              <a:endParaRPr lang="en-CA" altLang="zh-CN" sz="3530" b="1" dirty="0">
                <a:latin typeface="微软雅黑" panose="020B0503020204020204" pitchFamily="34" charset="-122"/>
                <a:ea typeface="微软雅黑" panose="020B0503020204020204" pitchFamily="34" charset="-122"/>
                <a:cs typeface="Open Sans" panose="020B0606030504020204" pitchFamily="34" charset="0"/>
              </a:endParaRPr>
            </a:p>
          </p:txBody>
        </p:sp>
      </p:grpSp>
      <p:pic>
        <p:nvPicPr>
          <p:cNvPr id="21" name="图片 20"/>
          <p:cNvPicPr>
            <a:picLocks noChangeAspect="1"/>
          </p:cNvPicPr>
          <p:nvPr/>
        </p:nvPicPr>
        <p:blipFill rotWithShape="1">
          <a:blip r:embed="rId3"/>
          <a:srcRect r="91091" b="69426"/>
          <a:stretch>
            <a:fillRect/>
          </a:stretch>
        </p:blipFill>
        <p:spPr>
          <a:xfrm>
            <a:off x="3401" y="505087"/>
            <a:ext cx="348343" cy="548549"/>
          </a:xfrm>
          <a:prstGeom prst="rect">
            <a:avLst/>
          </a:prstGeom>
          <a:effectLst>
            <a:outerShdw blurRad="50800" dist="38100" dir="2700000" algn="tl" rotWithShape="0">
              <a:prstClr val="black">
                <a:alpha val="40000"/>
              </a:prstClr>
            </a:outerShdw>
          </a:effectLst>
        </p:spPr>
      </p:pic>
      <p:grpSp>
        <p:nvGrpSpPr>
          <p:cNvPr id="6" name="组合 5"/>
          <p:cNvGrpSpPr/>
          <p:nvPr/>
        </p:nvGrpSpPr>
        <p:grpSpPr>
          <a:xfrm>
            <a:off x="3896631" y="2137457"/>
            <a:ext cx="4144963" cy="3206750"/>
            <a:chOff x="4041775" y="2195513"/>
            <a:chExt cx="4144963" cy="3206750"/>
          </a:xfrm>
        </p:grpSpPr>
        <p:sp>
          <p:nvSpPr>
            <p:cNvPr id="7" name="Oval 38"/>
            <p:cNvSpPr/>
            <p:nvPr/>
          </p:nvSpPr>
          <p:spPr>
            <a:xfrm>
              <a:off x="4570413" y="2425700"/>
              <a:ext cx="2976562" cy="2976563"/>
            </a:xfrm>
            <a:prstGeom prst="ellipse">
              <a:avLst/>
            </a:prstGeom>
            <a:noFill/>
            <a:ln w="127000">
              <a:solidFill>
                <a:schemeClr val="bg1">
                  <a:lumMod val="85000"/>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8" name="Oval 39"/>
            <p:cNvSpPr/>
            <p:nvPr/>
          </p:nvSpPr>
          <p:spPr>
            <a:xfrm>
              <a:off x="4752975" y="2608263"/>
              <a:ext cx="2611438" cy="2611437"/>
            </a:xfrm>
            <a:prstGeom prst="ellipse">
              <a:avLst/>
            </a:prstGeom>
            <a:noFill/>
            <a:ln w="127000">
              <a:solidFill>
                <a:schemeClr val="bg1">
                  <a:lumMod val="85000"/>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9" name="Oval 40"/>
            <p:cNvSpPr/>
            <p:nvPr/>
          </p:nvSpPr>
          <p:spPr>
            <a:xfrm>
              <a:off x="4933950" y="2789238"/>
              <a:ext cx="2249488" cy="2249487"/>
            </a:xfrm>
            <a:prstGeom prst="ellipse">
              <a:avLst/>
            </a:prstGeom>
            <a:noFill/>
            <a:ln w="127000">
              <a:solidFill>
                <a:schemeClr val="bg1">
                  <a:lumMod val="85000"/>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0" name="Oval 41"/>
            <p:cNvSpPr/>
            <p:nvPr/>
          </p:nvSpPr>
          <p:spPr>
            <a:xfrm>
              <a:off x="5116513" y="2971800"/>
              <a:ext cx="1884362" cy="1884363"/>
            </a:xfrm>
            <a:prstGeom prst="ellipse">
              <a:avLst/>
            </a:prstGeom>
            <a:noFill/>
            <a:ln w="127000" cap="rnd">
              <a:solidFill>
                <a:schemeClr val="bg1">
                  <a:lumMod val="85000"/>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1" name="Arc 42"/>
            <p:cNvSpPr/>
            <p:nvPr/>
          </p:nvSpPr>
          <p:spPr>
            <a:xfrm>
              <a:off x="4570413" y="2425700"/>
              <a:ext cx="2976562" cy="2976563"/>
            </a:xfrm>
            <a:prstGeom prst="arc">
              <a:avLst>
                <a:gd name="adj1" fmla="val 16200000"/>
                <a:gd name="adj2" fmla="val 20886546"/>
              </a:avLst>
            </a:prstGeom>
            <a:noFill/>
            <a:ln w="127000" cap="rnd">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2" name="Arc 43"/>
            <p:cNvSpPr/>
            <p:nvPr/>
          </p:nvSpPr>
          <p:spPr>
            <a:xfrm>
              <a:off x="4752975" y="2608263"/>
              <a:ext cx="2611438" cy="2611437"/>
            </a:xfrm>
            <a:prstGeom prst="arc">
              <a:avLst>
                <a:gd name="adj1" fmla="val 12350273"/>
                <a:gd name="adj2" fmla="val 15240146"/>
              </a:avLst>
            </a:prstGeom>
            <a:noFill/>
            <a:ln w="127000" cap="rnd">
              <a:solidFill>
                <a:srgbClr val="E9528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3" name="Arc 44"/>
            <p:cNvSpPr/>
            <p:nvPr/>
          </p:nvSpPr>
          <p:spPr>
            <a:xfrm>
              <a:off x="4933950" y="2789238"/>
              <a:ext cx="2249488" cy="2249487"/>
            </a:xfrm>
            <a:prstGeom prst="arc">
              <a:avLst>
                <a:gd name="adj1" fmla="val 3842578"/>
                <a:gd name="adj2" fmla="val 9752989"/>
              </a:avLst>
            </a:prstGeom>
            <a:noFill/>
            <a:ln w="127000" cap="rnd">
              <a:solidFill>
                <a:srgbClr val="E9528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4" name="Arc 45"/>
            <p:cNvSpPr/>
            <p:nvPr/>
          </p:nvSpPr>
          <p:spPr>
            <a:xfrm>
              <a:off x="5116513" y="2971800"/>
              <a:ext cx="1884362" cy="1884363"/>
            </a:xfrm>
            <a:prstGeom prst="arc">
              <a:avLst>
                <a:gd name="adj1" fmla="val 21482739"/>
                <a:gd name="adj2" fmla="val 2573572"/>
              </a:avLst>
            </a:prstGeom>
            <a:noFill/>
            <a:ln w="127000" cap="rnd">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5" name="TextBox 46"/>
            <p:cNvSpPr txBox="1"/>
            <p:nvPr/>
          </p:nvSpPr>
          <p:spPr>
            <a:xfrm>
              <a:off x="5295900" y="3460750"/>
              <a:ext cx="1522413" cy="769441"/>
            </a:xfrm>
            <a:prstGeom prst="rect">
              <a:avLst/>
            </a:prstGeom>
            <a:noFill/>
          </p:spPr>
          <p:txBody>
            <a:bodyPr>
              <a:spAutoFit/>
            </a:bodyPr>
            <a:lstStyle/>
            <a:p>
              <a:pPr algn="ctr" eaLnBrk="1" fontAlgn="auto" hangingPunct="1">
                <a:spcBef>
                  <a:spcPts val="0"/>
                </a:spcBef>
                <a:spcAft>
                  <a:spcPts val="0"/>
                </a:spcAft>
                <a:defRPr/>
              </a:pPr>
              <a:r>
                <a:rPr lang="en-US" sz="1300" b="1" dirty="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Creative</a:t>
              </a:r>
            </a:p>
            <a:p>
              <a:pPr algn="ctr" eaLnBrk="1" fontAlgn="auto" hangingPunct="1">
                <a:spcBef>
                  <a:spcPts val="0"/>
                </a:spcBef>
                <a:spcAft>
                  <a:spcPts val="0"/>
                </a:spcAft>
                <a:defRPr/>
              </a:pPr>
              <a:r>
                <a:rPr lang="en-US" sz="1300" b="1" dirty="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Team</a:t>
              </a:r>
            </a:p>
            <a:p>
              <a:pPr algn="ctr" eaLnBrk="1" fontAlgn="auto" hangingPunct="1">
                <a:spcBef>
                  <a:spcPts val="0"/>
                </a:spcBef>
                <a:spcAft>
                  <a:spcPts val="0"/>
                </a:spcAft>
                <a:defRPr/>
              </a:pPr>
              <a:endParaRPr lang="en-US" sz="900"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endParaRPr>
            </a:p>
            <a:p>
              <a:pPr algn="ctr"/>
              <a:r>
                <a:rPr lang="zh-CN" altLang="en-US" sz="900" b="1" dirty="0" smtClean="0">
                  <a:latin typeface="Impact" panose="020B0806030902050204" pitchFamily="34" charset="0"/>
                  <a:ea typeface="微软雅黑" panose="020B0503020204020204" pitchFamily="34" charset="-122"/>
                </a:rPr>
                <a:t>输入简要文字内容</a:t>
              </a:r>
              <a:endParaRPr lang="en-US" altLang="zh-CN" sz="900" b="1" dirty="0" smtClean="0">
                <a:latin typeface="Agency FB" panose="020B0503020202020204" pitchFamily="34" charset="0"/>
              </a:endParaRPr>
            </a:p>
          </p:txBody>
        </p:sp>
        <p:sp>
          <p:nvSpPr>
            <p:cNvPr id="16" name="TextBox 47"/>
            <p:cNvSpPr txBox="1"/>
            <p:nvPr/>
          </p:nvSpPr>
          <p:spPr>
            <a:xfrm>
              <a:off x="7662863" y="3289300"/>
              <a:ext cx="523875" cy="292100"/>
            </a:xfrm>
            <a:prstGeom prst="rect">
              <a:avLst/>
            </a:prstGeom>
            <a:noFill/>
          </p:spPr>
          <p:txBody>
            <a:bodyPr wrap="none">
              <a:spAutoFit/>
            </a:bodyPr>
            <a:lstStyle/>
            <a:p>
              <a:pPr eaLnBrk="1" fontAlgn="auto" hangingPunct="1">
                <a:spcBef>
                  <a:spcPts val="0"/>
                </a:spcBef>
                <a:spcAft>
                  <a:spcPts val="0"/>
                </a:spcAft>
                <a:defRPr/>
              </a:pPr>
              <a:r>
                <a:rPr lang="en-US" sz="1300" b="1">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65%</a:t>
              </a:r>
            </a:p>
          </p:txBody>
        </p:sp>
        <p:sp>
          <p:nvSpPr>
            <p:cNvPr id="20" name="TextBox 48"/>
            <p:cNvSpPr txBox="1"/>
            <p:nvPr/>
          </p:nvSpPr>
          <p:spPr>
            <a:xfrm>
              <a:off x="7613650" y="4405313"/>
              <a:ext cx="523875" cy="292100"/>
            </a:xfrm>
            <a:prstGeom prst="rect">
              <a:avLst/>
            </a:prstGeom>
            <a:noFill/>
          </p:spPr>
          <p:txBody>
            <a:bodyPr wrap="none">
              <a:spAutoFit/>
            </a:bodyPr>
            <a:lstStyle/>
            <a:p>
              <a:pPr eaLnBrk="1" fontAlgn="auto" hangingPunct="1">
                <a:spcBef>
                  <a:spcPts val="0"/>
                </a:spcBef>
                <a:spcAft>
                  <a:spcPts val="0"/>
                </a:spcAft>
                <a:defRPr/>
              </a:pPr>
              <a:r>
                <a:rPr lang="en-US" sz="1300" b="1">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10%</a:t>
              </a:r>
            </a:p>
          </p:txBody>
        </p:sp>
        <p:sp>
          <p:nvSpPr>
            <p:cNvPr id="22" name="TextBox 49"/>
            <p:cNvSpPr txBox="1"/>
            <p:nvPr/>
          </p:nvSpPr>
          <p:spPr>
            <a:xfrm>
              <a:off x="4041775" y="4498975"/>
              <a:ext cx="523875" cy="292100"/>
            </a:xfrm>
            <a:prstGeom prst="rect">
              <a:avLst/>
            </a:prstGeom>
            <a:noFill/>
          </p:spPr>
          <p:txBody>
            <a:bodyPr wrap="none">
              <a:spAutoFit/>
            </a:bodyPr>
            <a:lstStyle/>
            <a:p>
              <a:pPr eaLnBrk="1" fontAlgn="auto" hangingPunct="1">
                <a:spcBef>
                  <a:spcPts val="0"/>
                </a:spcBef>
                <a:spcAft>
                  <a:spcPts val="0"/>
                </a:spcAft>
                <a:defRPr/>
              </a:pPr>
              <a:r>
                <a:rPr lang="en-US" sz="1300" b="1">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45%</a:t>
              </a:r>
            </a:p>
          </p:txBody>
        </p:sp>
        <p:sp>
          <p:nvSpPr>
            <p:cNvPr id="23" name="TextBox 50"/>
            <p:cNvSpPr txBox="1"/>
            <p:nvPr/>
          </p:nvSpPr>
          <p:spPr>
            <a:xfrm>
              <a:off x="4891088" y="2195513"/>
              <a:ext cx="523875" cy="292100"/>
            </a:xfrm>
            <a:prstGeom prst="rect">
              <a:avLst/>
            </a:prstGeom>
            <a:noFill/>
          </p:spPr>
          <p:txBody>
            <a:bodyPr wrap="none">
              <a:spAutoFit/>
            </a:bodyPr>
            <a:lstStyle/>
            <a:p>
              <a:pPr eaLnBrk="1" fontAlgn="auto" hangingPunct="1">
                <a:spcBef>
                  <a:spcPts val="0"/>
                </a:spcBef>
                <a:spcAft>
                  <a:spcPts val="0"/>
                </a:spcAft>
                <a:defRPr/>
              </a:pPr>
              <a:r>
                <a:rPr lang="en-US" sz="1300" b="1">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20%</a:t>
              </a:r>
            </a:p>
          </p:txBody>
        </p:sp>
      </p:grpSp>
      <p:grpSp>
        <p:nvGrpSpPr>
          <p:cNvPr id="24" name="组合 23"/>
          <p:cNvGrpSpPr/>
          <p:nvPr/>
        </p:nvGrpSpPr>
        <p:grpSpPr>
          <a:xfrm>
            <a:off x="1634670" y="1707244"/>
            <a:ext cx="2386013" cy="1297117"/>
            <a:chOff x="1634670" y="1707244"/>
            <a:chExt cx="2386013" cy="1297117"/>
          </a:xfrm>
        </p:grpSpPr>
        <p:sp>
          <p:nvSpPr>
            <p:cNvPr id="25" name="TextBox 3"/>
            <p:cNvSpPr txBox="1"/>
            <p:nvPr/>
          </p:nvSpPr>
          <p:spPr>
            <a:xfrm>
              <a:off x="1672770" y="1707244"/>
              <a:ext cx="790575" cy="255588"/>
            </a:xfrm>
            <a:prstGeom prst="roundRect">
              <a:avLst/>
            </a:prstGeom>
            <a:solidFill>
              <a:schemeClr val="accent4"/>
            </a:solidFill>
          </p:spPr>
          <p:txBody>
            <a:bodyPr wrap="none">
              <a:spAutoFit/>
            </a:bodyPr>
            <a:lstStyle/>
            <a:p>
              <a:pPr eaLnBrk="1" fontAlgn="auto" hangingPunct="1">
                <a:spcBef>
                  <a:spcPts val="0"/>
                </a:spcBef>
                <a:spcAft>
                  <a:spcPts val="0"/>
                </a:spcAft>
                <a:defRPr/>
              </a:pPr>
              <a:r>
                <a:rPr lang="en-US" sz="900" i="1">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rPr>
                <a:t>Section one</a:t>
              </a:r>
            </a:p>
          </p:txBody>
        </p:sp>
        <p:sp>
          <p:nvSpPr>
            <p:cNvPr id="26" name="Rectangle 52"/>
            <p:cNvSpPr/>
            <p:nvPr/>
          </p:nvSpPr>
          <p:spPr>
            <a:xfrm>
              <a:off x="1634670" y="2137457"/>
              <a:ext cx="2386013" cy="866904"/>
            </a:xfrm>
            <a:prstGeom prst="rect">
              <a:avLst/>
            </a:prstGeom>
          </p:spPr>
          <p:txBody>
            <a:bodyPr>
              <a:spAutoFit/>
            </a:bodyPr>
            <a:lstStyle/>
            <a:p>
              <a:r>
                <a:rPr lang="zh-CN" altLang="en-US" sz="1200" b="1" dirty="0" smtClean="0">
                  <a:latin typeface="Impact" panose="020B0806030902050204" pitchFamily="34" charset="0"/>
                  <a:ea typeface="微软雅黑" panose="020B0503020204020204" pitchFamily="34" charset="-122"/>
                </a:rPr>
                <a:t>输入简要文字内容</a:t>
              </a:r>
              <a:endParaRPr lang="en-US" altLang="zh-CN" sz="1200" b="1" dirty="0" smtClean="0">
                <a:latin typeface="Agency FB" panose="020B0503020202020204" pitchFamily="34" charset="0"/>
              </a:endParaRPr>
            </a:p>
            <a:p>
              <a:pPr>
                <a:lnSpc>
                  <a:spcPts val="2270"/>
                </a:lnSpc>
              </a:pPr>
              <a:r>
                <a:rPr lang="zh-CN" altLang="en-US" sz="900" dirty="0" smtClean="0">
                  <a:solidFill>
                    <a:schemeClr val="bg1">
                      <a:lumMod val="65000"/>
                    </a:schemeClr>
                  </a:solidFill>
                  <a:latin typeface="Impact" panose="020B0806030902050204" pitchFamily="34" charset="0"/>
                  <a:ea typeface="微软雅黑" panose="020B0503020204020204" pitchFamily="34" charset="-122"/>
                </a:rPr>
                <a:t>点击输入简要文字内容，文字内容需概括精炼，不用多余的文字修饰。</a:t>
              </a:r>
              <a:endParaRPr lang="en-US" altLang="zh-CN" sz="900" dirty="0">
                <a:solidFill>
                  <a:schemeClr val="bg1">
                    <a:lumMod val="65000"/>
                  </a:schemeClr>
                </a:solidFill>
                <a:latin typeface="Impact" panose="020B0806030902050204" pitchFamily="34" charset="0"/>
                <a:ea typeface="微软雅黑" panose="020B0503020204020204" pitchFamily="34" charset="-122"/>
              </a:endParaRPr>
            </a:p>
          </p:txBody>
        </p:sp>
      </p:grpSp>
      <p:grpSp>
        <p:nvGrpSpPr>
          <p:cNvPr id="27" name="组合 26"/>
          <p:cNvGrpSpPr/>
          <p:nvPr/>
        </p:nvGrpSpPr>
        <p:grpSpPr>
          <a:xfrm>
            <a:off x="1634670" y="4585382"/>
            <a:ext cx="2386013" cy="1297116"/>
            <a:chOff x="1634670" y="4585382"/>
            <a:chExt cx="2386013" cy="1297116"/>
          </a:xfrm>
        </p:grpSpPr>
        <p:sp>
          <p:nvSpPr>
            <p:cNvPr id="28" name="TextBox 53"/>
            <p:cNvSpPr txBox="1"/>
            <p:nvPr/>
          </p:nvSpPr>
          <p:spPr>
            <a:xfrm>
              <a:off x="1672770" y="4585382"/>
              <a:ext cx="869950" cy="255587"/>
            </a:xfrm>
            <a:prstGeom prst="roundRect">
              <a:avLst/>
            </a:prstGeom>
            <a:solidFill>
              <a:srgbClr val="E95283"/>
            </a:solidFill>
          </p:spPr>
          <p:txBody>
            <a:bodyPr wrap="none">
              <a:spAutoFit/>
            </a:bodyPr>
            <a:lstStyle/>
            <a:p>
              <a:pPr eaLnBrk="1" fontAlgn="auto" hangingPunct="1">
                <a:spcBef>
                  <a:spcPts val="0"/>
                </a:spcBef>
                <a:spcAft>
                  <a:spcPts val="0"/>
                </a:spcAft>
                <a:defRPr/>
              </a:pPr>
              <a:r>
                <a:rPr lang="en-US" sz="900" i="1">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rPr>
                <a:t>Section three</a:t>
              </a:r>
            </a:p>
          </p:txBody>
        </p:sp>
        <p:sp>
          <p:nvSpPr>
            <p:cNvPr id="29" name="Rectangle 54"/>
            <p:cNvSpPr/>
            <p:nvPr/>
          </p:nvSpPr>
          <p:spPr>
            <a:xfrm>
              <a:off x="1634670" y="5015594"/>
              <a:ext cx="2386013" cy="866904"/>
            </a:xfrm>
            <a:prstGeom prst="rect">
              <a:avLst/>
            </a:prstGeom>
          </p:spPr>
          <p:txBody>
            <a:bodyPr>
              <a:spAutoFit/>
            </a:bodyPr>
            <a:lstStyle/>
            <a:p>
              <a:r>
                <a:rPr lang="zh-CN" altLang="en-US" sz="1200" b="1" dirty="0" smtClean="0">
                  <a:latin typeface="Impact" panose="020B0806030902050204" pitchFamily="34" charset="0"/>
                  <a:ea typeface="微软雅黑" panose="020B0503020204020204" pitchFamily="34" charset="-122"/>
                </a:rPr>
                <a:t>输入简要文字内容</a:t>
              </a:r>
              <a:endParaRPr lang="en-US" altLang="zh-CN" sz="1200" b="1" dirty="0" smtClean="0">
                <a:latin typeface="Agency FB" panose="020B0503020202020204" pitchFamily="34" charset="0"/>
              </a:endParaRPr>
            </a:p>
            <a:p>
              <a:pPr>
                <a:lnSpc>
                  <a:spcPts val="2270"/>
                </a:lnSpc>
              </a:pPr>
              <a:r>
                <a:rPr lang="zh-CN" altLang="en-US" sz="900" dirty="0" smtClean="0">
                  <a:solidFill>
                    <a:schemeClr val="bg1">
                      <a:lumMod val="65000"/>
                    </a:schemeClr>
                  </a:solidFill>
                  <a:latin typeface="Impact" panose="020B0806030902050204" pitchFamily="34" charset="0"/>
                  <a:ea typeface="微软雅黑" panose="020B0503020204020204" pitchFamily="34" charset="-122"/>
                </a:rPr>
                <a:t>点击输入简要文字内容，文字内容需概括精炼，不用多余的文字修饰。</a:t>
              </a:r>
              <a:endParaRPr lang="en-US" altLang="zh-CN" sz="900" dirty="0">
                <a:solidFill>
                  <a:schemeClr val="bg1">
                    <a:lumMod val="65000"/>
                  </a:schemeClr>
                </a:solidFill>
                <a:latin typeface="Impact" panose="020B0806030902050204" pitchFamily="34" charset="0"/>
                <a:ea typeface="微软雅黑" panose="020B0503020204020204" pitchFamily="34" charset="-122"/>
              </a:endParaRPr>
            </a:p>
          </p:txBody>
        </p:sp>
      </p:grpSp>
      <p:grpSp>
        <p:nvGrpSpPr>
          <p:cNvPr id="30" name="组合 29"/>
          <p:cNvGrpSpPr/>
          <p:nvPr/>
        </p:nvGrpSpPr>
        <p:grpSpPr>
          <a:xfrm>
            <a:off x="8106227" y="1707244"/>
            <a:ext cx="2386013" cy="1297117"/>
            <a:chOff x="8106227" y="1707244"/>
            <a:chExt cx="2386013" cy="1297117"/>
          </a:xfrm>
        </p:grpSpPr>
        <p:sp>
          <p:nvSpPr>
            <p:cNvPr id="31" name="TextBox 55"/>
            <p:cNvSpPr txBox="1"/>
            <p:nvPr/>
          </p:nvSpPr>
          <p:spPr>
            <a:xfrm>
              <a:off x="9631815" y="1707244"/>
              <a:ext cx="785812" cy="255588"/>
            </a:xfrm>
            <a:prstGeom prst="roundRect">
              <a:avLst/>
            </a:prstGeom>
            <a:solidFill>
              <a:srgbClr val="E95283"/>
            </a:solidFill>
          </p:spPr>
          <p:txBody>
            <a:bodyPr wrap="none">
              <a:spAutoFit/>
            </a:bodyPr>
            <a:lstStyle/>
            <a:p>
              <a:pPr algn="r" eaLnBrk="1" fontAlgn="auto" hangingPunct="1">
                <a:spcBef>
                  <a:spcPts val="0"/>
                </a:spcBef>
                <a:spcAft>
                  <a:spcPts val="0"/>
                </a:spcAft>
                <a:defRPr/>
              </a:pPr>
              <a:r>
                <a:rPr lang="en-US" sz="900" i="1">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rPr>
                <a:t>Section two</a:t>
              </a:r>
            </a:p>
          </p:txBody>
        </p:sp>
        <p:sp>
          <p:nvSpPr>
            <p:cNvPr id="32" name="Rectangle 56"/>
            <p:cNvSpPr/>
            <p:nvPr/>
          </p:nvSpPr>
          <p:spPr>
            <a:xfrm>
              <a:off x="8106227" y="2137457"/>
              <a:ext cx="2386013" cy="866904"/>
            </a:xfrm>
            <a:prstGeom prst="rect">
              <a:avLst/>
            </a:prstGeom>
          </p:spPr>
          <p:txBody>
            <a:bodyPr>
              <a:spAutoFit/>
            </a:bodyPr>
            <a:lstStyle/>
            <a:p>
              <a:pPr algn="r"/>
              <a:r>
                <a:rPr lang="zh-CN" altLang="en-US" sz="1200" b="1" dirty="0" smtClean="0">
                  <a:latin typeface="Impact" panose="020B0806030902050204" pitchFamily="34" charset="0"/>
                  <a:ea typeface="微软雅黑" panose="020B0503020204020204" pitchFamily="34" charset="-122"/>
                </a:rPr>
                <a:t>输入简要文字内容</a:t>
              </a:r>
              <a:endParaRPr lang="en-US" altLang="zh-CN" sz="1200" b="1" dirty="0" smtClean="0">
                <a:latin typeface="Agency FB" panose="020B0503020202020204" pitchFamily="34" charset="0"/>
              </a:endParaRPr>
            </a:p>
            <a:p>
              <a:pPr algn="r">
                <a:lnSpc>
                  <a:spcPts val="2270"/>
                </a:lnSpc>
              </a:pPr>
              <a:r>
                <a:rPr lang="zh-CN" altLang="en-US" sz="900" dirty="0" smtClean="0">
                  <a:solidFill>
                    <a:schemeClr val="bg1">
                      <a:lumMod val="65000"/>
                    </a:schemeClr>
                  </a:solidFill>
                  <a:latin typeface="Impact" panose="020B0806030902050204" pitchFamily="34" charset="0"/>
                  <a:ea typeface="微软雅黑" panose="020B0503020204020204" pitchFamily="34" charset="-122"/>
                </a:rPr>
                <a:t>点击输入简要文字内容，文字内容需概括精炼，不用多余的文字修饰。</a:t>
              </a:r>
              <a:endParaRPr lang="en-US" altLang="zh-CN" sz="900" dirty="0">
                <a:solidFill>
                  <a:schemeClr val="bg1">
                    <a:lumMod val="65000"/>
                  </a:schemeClr>
                </a:solidFill>
                <a:latin typeface="Impact" panose="020B0806030902050204" pitchFamily="34" charset="0"/>
                <a:ea typeface="微软雅黑" panose="020B0503020204020204" pitchFamily="34" charset="-122"/>
              </a:endParaRPr>
            </a:p>
          </p:txBody>
        </p:sp>
      </p:grpSp>
      <p:grpSp>
        <p:nvGrpSpPr>
          <p:cNvPr id="33" name="组合 32"/>
          <p:cNvGrpSpPr/>
          <p:nvPr/>
        </p:nvGrpSpPr>
        <p:grpSpPr>
          <a:xfrm>
            <a:off x="8106227" y="4585382"/>
            <a:ext cx="2386013" cy="1297116"/>
            <a:chOff x="8106227" y="4585382"/>
            <a:chExt cx="2386013" cy="1297116"/>
          </a:xfrm>
        </p:grpSpPr>
        <p:sp>
          <p:nvSpPr>
            <p:cNvPr id="34" name="TextBox 57"/>
            <p:cNvSpPr txBox="1"/>
            <p:nvPr/>
          </p:nvSpPr>
          <p:spPr>
            <a:xfrm>
              <a:off x="9600065" y="4585382"/>
              <a:ext cx="817562" cy="255587"/>
            </a:xfrm>
            <a:prstGeom prst="roundRect">
              <a:avLst/>
            </a:prstGeom>
            <a:solidFill>
              <a:schemeClr val="accent4"/>
            </a:solidFill>
          </p:spPr>
          <p:txBody>
            <a:bodyPr wrap="none">
              <a:spAutoFit/>
            </a:bodyPr>
            <a:lstStyle/>
            <a:p>
              <a:pPr algn="r" eaLnBrk="1" fontAlgn="auto" hangingPunct="1">
                <a:spcBef>
                  <a:spcPts val="0"/>
                </a:spcBef>
                <a:spcAft>
                  <a:spcPts val="0"/>
                </a:spcAft>
                <a:defRPr/>
              </a:pPr>
              <a:r>
                <a:rPr lang="en-US" sz="900" i="1">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rPr>
                <a:t>Section four</a:t>
              </a:r>
            </a:p>
          </p:txBody>
        </p:sp>
        <p:sp>
          <p:nvSpPr>
            <p:cNvPr id="35" name="Rectangle 58"/>
            <p:cNvSpPr/>
            <p:nvPr/>
          </p:nvSpPr>
          <p:spPr>
            <a:xfrm>
              <a:off x="8106227" y="5015594"/>
              <a:ext cx="2386013" cy="866904"/>
            </a:xfrm>
            <a:prstGeom prst="rect">
              <a:avLst/>
            </a:prstGeom>
          </p:spPr>
          <p:txBody>
            <a:bodyPr>
              <a:spAutoFit/>
            </a:bodyPr>
            <a:lstStyle/>
            <a:p>
              <a:pPr algn="r"/>
              <a:r>
                <a:rPr lang="zh-CN" altLang="en-US" sz="1200" b="1" dirty="0" smtClean="0">
                  <a:latin typeface="Impact" panose="020B0806030902050204" pitchFamily="34" charset="0"/>
                  <a:ea typeface="微软雅黑" panose="020B0503020204020204" pitchFamily="34" charset="-122"/>
                </a:rPr>
                <a:t>输入简要文字内容</a:t>
              </a:r>
              <a:endParaRPr lang="en-US" altLang="zh-CN" sz="1200" b="1" dirty="0" smtClean="0">
                <a:latin typeface="Agency FB" panose="020B0503020202020204" pitchFamily="34" charset="0"/>
              </a:endParaRPr>
            </a:p>
            <a:p>
              <a:pPr algn="r">
                <a:lnSpc>
                  <a:spcPts val="2270"/>
                </a:lnSpc>
              </a:pPr>
              <a:r>
                <a:rPr lang="zh-CN" altLang="en-US" sz="900" dirty="0" smtClean="0">
                  <a:solidFill>
                    <a:schemeClr val="bg1">
                      <a:lumMod val="65000"/>
                    </a:schemeClr>
                  </a:solidFill>
                  <a:latin typeface="Impact" panose="020B0806030902050204" pitchFamily="34" charset="0"/>
                  <a:ea typeface="微软雅黑" panose="020B0503020204020204" pitchFamily="34" charset="-122"/>
                </a:rPr>
                <a:t>点击输入简要文字内容，文字内容需概括精炼，不用多余的文字修饰。</a:t>
              </a:r>
              <a:endParaRPr lang="en-US" altLang="zh-CN" sz="900" dirty="0">
                <a:solidFill>
                  <a:schemeClr val="bg1">
                    <a:lumMod val="65000"/>
                  </a:schemeClr>
                </a:solidFill>
                <a:latin typeface="Impact" panose="020B0806030902050204" pitchFamily="34" charset="0"/>
                <a:ea typeface="微软雅黑" panose="020B0503020204020204" pitchFamily="34" charset="-122"/>
              </a:endParaRPr>
            </a:p>
          </p:txBody>
        </p:sp>
      </p:gr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left)">
                                      <p:cBhvr>
                                        <p:cTn id="7" dur="500"/>
                                        <p:tgtEl>
                                          <p:spTgt spid="2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wipe(left)">
                                      <p:cBhvr>
                                        <p:cTn id="11" dur="500"/>
                                        <p:tgtEl>
                                          <p:spTgt spid="17"/>
                                        </p:tgtEl>
                                      </p:cBhvr>
                                    </p:animEffect>
                                  </p:childTnLst>
                                </p:cTn>
                              </p:par>
                            </p:childTnLst>
                          </p:cTn>
                        </p:par>
                        <p:par>
                          <p:cTn id="12" fill="hold">
                            <p:stCondLst>
                              <p:cond delay="1000"/>
                            </p:stCondLst>
                            <p:childTnLst>
                              <p:par>
                                <p:cTn id="13" presetID="53" presetClass="entr" presetSubtype="16"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p:cTn id="15" dur="500" fill="hold"/>
                                        <p:tgtEl>
                                          <p:spTgt spid="6"/>
                                        </p:tgtEl>
                                        <p:attrNameLst>
                                          <p:attrName>ppt_w</p:attrName>
                                        </p:attrNameLst>
                                      </p:cBhvr>
                                      <p:tavLst>
                                        <p:tav tm="0">
                                          <p:val>
                                            <p:fltVal val="0"/>
                                          </p:val>
                                        </p:tav>
                                        <p:tav tm="100000">
                                          <p:val>
                                            <p:strVal val="#ppt_w"/>
                                          </p:val>
                                        </p:tav>
                                      </p:tavLst>
                                    </p:anim>
                                    <p:anim calcmode="lin" valueType="num">
                                      <p:cBhvr>
                                        <p:cTn id="16" dur="500" fill="hold"/>
                                        <p:tgtEl>
                                          <p:spTgt spid="6"/>
                                        </p:tgtEl>
                                        <p:attrNameLst>
                                          <p:attrName>ppt_h</p:attrName>
                                        </p:attrNameLst>
                                      </p:cBhvr>
                                      <p:tavLst>
                                        <p:tav tm="0">
                                          <p:val>
                                            <p:fltVal val="0"/>
                                          </p:val>
                                        </p:tav>
                                        <p:tav tm="100000">
                                          <p:val>
                                            <p:strVal val="#ppt_h"/>
                                          </p:val>
                                        </p:tav>
                                      </p:tavLst>
                                    </p:anim>
                                    <p:animEffect transition="in" filter="fade">
                                      <p:cBhvr>
                                        <p:cTn id="17" dur="500"/>
                                        <p:tgtEl>
                                          <p:spTgt spid="6"/>
                                        </p:tgtEl>
                                      </p:cBhvr>
                                    </p:animEffect>
                                  </p:childTnLst>
                                </p:cTn>
                              </p:par>
                            </p:childTnLst>
                          </p:cTn>
                        </p:par>
                        <p:par>
                          <p:cTn id="18" fill="hold">
                            <p:stCondLst>
                              <p:cond delay="1500"/>
                            </p:stCondLst>
                            <p:childTnLst>
                              <p:par>
                                <p:cTn id="19" presetID="22" presetClass="entr" presetSubtype="8" fill="hold" nodeType="afterEffect">
                                  <p:stCondLst>
                                    <p:cond delay="0"/>
                                  </p:stCondLst>
                                  <p:childTnLst>
                                    <p:set>
                                      <p:cBhvr>
                                        <p:cTn id="20" dur="1" fill="hold">
                                          <p:stCondLst>
                                            <p:cond delay="0"/>
                                          </p:stCondLst>
                                        </p:cTn>
                                        <p:tgtEl>
                                          <p:spTgt spid="24"/>
                                        </p:tgtEl>
                                        <p:attrNameLst>
                                          <p:attrName>style.visibility</p:attrName>
                                        </p:attrNameLst>
                                      </p:cBhvr>
                                      <p:to>
                                        <p:strVal val="visible"/>
                                      </p:to>
                                    </p:set>
                                    <p:animEffect transition="in" filter="wipe(left)">
                                      <p:cBhvr>
                                        <p:cTn id="21" dur="500"/>
                                        <p:tgtEl>
                                          <p:spTgt spid="24"/>
                                        </p:tgtEl>
                                      </p:cBhvr>
                                    </p:animEffect>
                                  </p:childTnLst>
                                </p:cTn>
                              </p:par>
                            </p:childTnLst>
                          </p:cTn>
                        </p:par>
                        <p:par>
                          <p:cTn id="22" fill="hold">
                            <p:stCondLst>
                              <p:cond delay="2000"/>
                            </p:stCondLst>
                            <p:childTnLst>
                              <p:par>
                                <p:cTn id="23" presetID="22" presetClass="entr" presetSubtype="2" fill="hold" nodeType="afterEffect">
                                  <p:stCondLst>
                                    <p:cond delay="0"/>
                                  </p:stCondLst>
                                  <p:childTnLst>
                                    <p:set>
                                      <p:cBhvr>
                                        <p:cTn id="24" dur="1" fill="hold">
                                          <p:stCondLst>
                                            <p:cond delay="0"/>
                                          </p:stCondLst>
                                        </p:cTn>
                                        <p:tgtEl>
                                          <p:spTgt spid="30"/>
                                        </p:tgtEl>
                                        <p:attrNameLst>
                                          <p:attrName>style.visibility</p:attrName>
                                        </p:attrNameLst>
                                      </p:cBhvr>
                                      <p:to>
                                        <p:strVal val="visible"/>
                                      </p:to>
                                    </p:set>
                                    <p:animEffect transition="in" filter="wipe(right)">
                                      <p:cBhvr>
                                        <p:cTn id="25" dur="500"/>
                                        <p:tgtEl>
                                          <p:spTgt spid="30"/>
                                        </p:tgtEl>
                                      </p:cBhvr>
                                    </p:animEffect>
                                  </p:childTnLst>
                                </p:cTn>
                              </p:par>
                            </p:childTnLst>
                          </p:cTn>
                        </p:par>
                        <p:par>
                          <p:cTn id="26" fill="hold">
                            <p:stCondLst>
                              <p:cond delay="2500"/>
                            </p:stCondLst>
                            <p:childTnLst>
                              <p:par>
                                <p:cTn id="27" presetID="22" presetClass="entr" presetSubtype="8" fill="hold" nodeType="afterEffect">
                                  <p:stCondLst>
                                    <p:cond delay="0"/>
                                  </p:stCondLst>
                                  <p:childTnLst>
                                    <p:set>
                                      <p:cBhvr>
                                        <p:cTn id="28" dur="1" fill="hold">
                                          <p:stCondLst>
                                            <p:cond delay="0"/>
                                          </p:stCondLst>
                                        </p:cTn>
                                        <p:tgtEl>
                                          <p:spTgt spid="27"/>
                                        </p:tgtEl>
                                        <p:attrNameLst>
                                          <p:attrName>style.visibility</p:attrName>
                                        </p:attrNameLst>
                                      </p:cBhvr>
                                      <p:to>
                                        <p:strVal val="visible"/>
                                      </p:to>
                                    </p:set>
                                    <p:animEffect transition="in" filter="wipe(left)">
                                      <p:cBhvr>
                                        <p:cTn id="29" dur="500"/>
                                        <p:tgtEl>
                                          <p:spTgt spid="27"/>
                                        </p:tgtEl>
                                      </p:cBhvr>
                                    </p:animEffect>
                                  </p:childTnLst>
                                </p:cTn>
                              </p:par>
                            </p:childTnLst>
                          </p:cTn>
                        </p:par>
                        <p:par>
                          <p:cTn id="30" fill="hold">
                            <p:stCondLst>
                              <p:cond delay="3000"/>
                            </p:stCondLst>
                            <p:childTnLst>
                              <p:par>
                                <p:cTn id="31" presetID="22" presetClass="entr" presetSubtype="2" fill="hold" nodeType="afterEffect">
                                  <p:stCondLst>
                                    <p:cond delay="0"/>
                                  </p:stCondLst>
                                  <p:childTnLst>
                                    <p:set>
                                      <p:cBhvr>
                                        <p:cTn id="32" dur="1" fill="hold">
                                          <p:stCondLst>
                                            <p:cond delay="0"/>
                                          </p:stCondLst>
                                        </p:cTn>
                                        <p:tgtEl>
                                          <p:spTgt spid="33"/>
                                        </p:tgtEl>
                                        <p:attrNameLst>
                                          <p:attrName>style.visibility</p:attrName>
                                        </p:attrNameLst>
                                      </p:cBhvr>
                                      <p:to>
                                        <p:strVal val="visible"/>
                                      </p:to>
                                    </p:set>
                                    <p:animEffect transition="in" filter="wipe(right)">
                                      <p:cBhvr>
                                        <p:cTn id="33"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组合 16"/>
          <p:cNvGrpSpPr/>
          <p:nvPr/>
        </p:nvGrpSpPr>
        <p:grpSpPr>
          <a:xfrm>
            <a:off x="530067" y="491923"/>
            <a:ext cx="4191507" cy="635239"/>
            <a:chOff x="-3848339" y="207986"/>
            <a:chExt cx="4158930" cy="630301"/>
          </a:xfrm>
        </p:grpSpPr>
        <p:sp>
          <p:nvSpPr>
            <p:cNvPr id="18" name="Text Box 7"/>
            <p:cNvSpPr txBox="1">
              <a:spLocks noChangeArrowheads="1"/>
            </p:cNvSpPr>
            <p:nvPr/>
          </p:nvSpPr>
          <p:spPr bwMode="auto">
            <a:xfrm>
              <a:off x="-1826418" y="343215"/>
              <a:ext cx="2137009" cy="473706"/>
            </a:xfrm>
            <a:prstGeom prst="rect">
              <a:avLst/>
            </a:prstGeom>
            <a:noFill/>
            <a:ln w="9525">
              <a:noFill/>
              <a:miter lim="800000"/>
            </a:ln>
          </p:spPr>
          <p:txBody>
            <a:bodyPr wrap="none" lIns="46078" tIns="23040" rIns="46078" bIns="23040">
              <a:spAutoFit/>
            </a:bodyPr>
            <a:lstStyle/>
            <a:p>
              <a:pPr defTabSz="1096645"/>
              <a:r>
                <a:rPr lang="en-CA" sz="1400" b="1" spc="604" dirty="0" smtClean="0">
                  <a:solidFill>
                    <a:schemeClr val="bg1">
                      <a:lumMod val="65000"/>
                    </a:schemeClr>
                  </a:solidFill>
                  <a:latin typeface="造字工房悦黑演示版常规体" pitchFamily="50" charset="-122"/>
                  <a:ea typeface="造字工房悦黑演示版常规体" pitchFamily="50" charset="-122"/>
                  <a:cs typeface="Open Sans" panose="020B0606030504020204" pitchFamily="34" charset="0"/>
                </a:rPr>
                <a:t>FUTURE </a:t>
              </a:r>
            </a:p>
            <a:p>
              <a:pPr defTabSz="1096645"/>
              <a:r>
                <a:rPr lang="en-CA" sz="1400" b="1" spc="604" dirty="0" smtClean="0">
                  <a:solidFill>
                    <a:schemeClr val="bg1">
                      <a:lumMod val="65000"/>
                    </a:schemeClr>
                  </a:solidFill>
                  <a:latin typeface="造字工房悦黑演示版常规体" pitchFamily="50" charset="-122"/>
                  <a:ea typeface="造字工房悦黑演示版常规体" pitchFamily="50" charset="-122"/>
                  <a:cs typeface="Open Sans" panose="020B0606030504020204" pitchFamily="34" charset="0"/>
                </a:rPr>
                <a:t>DEVELOPMENT</a:t>
              </a:r>
            </a:p>
          </p:txBody>
        </p:sp>
        <p:sp>
          <p:nvSpPr>
            <p:cNvPr id="19" name="矩形 18"/>
            <p:cNvSpPr/>
            <p:nvPr/>
          </p:nvSpPr>
          <p:spPr>
            <a:xfrm>
              <a:off x="-3848339" y="207986"/>
              <a:ext cx="1977362" cy="630301"/>
            </a:xfrm>
            <a:prstGeom prst="rect">
              <a:avLst/>
            </a:prstGeom>
          </p:spPr>
          <p:txBody>
            <a:bodyPr wrap="none">
              <a:spAutoFit/>
            </a:bodyPr>
            <a:lstStyle/>
            <a:p>
              <a:pPr algn="ctr" defTabSz="1096645"/>
              <a:r>
                <a:rPr lang="zh-CN" altLang="en-US" sz="3530" b="1" dirty="0" smtClean="0">
                  <a:latin typeface="微软雅黑" panose="020B0503020204020204" pitchFamily="34" charset="-122"/>
                  <a:ea typeface="微软雅黑" panose="020B0503020204020204" pitchFamily="34" charset="-122"/>
                  <a:cs typeface="Open Sans" panose="020B0606030504020204" pitchFamily="34" charset="0"/>
                </a:rPr>
                <a:t>未来发展</a:t>
              </a:r>
              <a:endParaRPr lang="en-CA" altLang="zh-CN" sz="3530" b="1" dirty="0">
                <a:latin typeface="微软雅黑" panose="020B0503020204020204" pitchFamily="34" charset="-122"/>
                <a:ea typeface="微软雅黑" panose="020B0503020204020204" pitchFamily="34" charset="-122"/>
                <a:cs typeface="Open Sans" panose="020B0606030504020204" pitchFamily="34" charset="0"/>
              </a:endParaRPr>
            </a:p>
          </p:txBody>
        </p:sp>
      </p:grpSp>
      <p:pic>
        <p:nvPicPr>
          <p:cNvPr id="21" name="图片 20"/>
          <p:cNvPicPr>
            <a:picLocks noChangeAspect="1"/>
          </p:cNvPicPr>
          <p:nvPr/>
        </p:nvPicPr>
        <p:blipFill rotWithShape="1">
          <a:blip r:embed="rId3"/>
          <a:srcRect r="91091" b="69426"/>
          <a:stretch>
            <a:fillRect/>
          </a:stretch>
        </p:blipFill>
        <p:spPr>
          <a:xfrm>
            <a:off x="3401" y="505087"/>
            <a:ext cx="348343" cy="548549"/>
          </a:xfrm>
          <a:prstGeom prst="rect">
            <a:avLst/>
          </a:prstGeom>
          <a:effectLst>
            <a:outerShdw blurRad="50800" dist="38100" dir="2700000" algn="tl" rotWithShape="0">
              <a:prstClr val="black">
                <a:alpha val="40000"/>
              </a:prstClr>
            </a:outerShdw>
          </a:effectLst>
        </p:spPr>
      </p:pic>
      <p:sp>
        <p:nvSpPr>
          <p:cNvPr id="6" name="Donut 17"/>
          <p:cNvSpPr/>
          <p:nvPr/>
        </p:nvSpPr>
        <p:spPr>
          <a:xfrm>
            <a:off x="3854450" y="1993900"/>
            <a:ext cx="1828800" cy="1828800"/>
          </a:xfrm>
          <a:prstGeom prst="donut">
            <a:avLst>
              <a:gd name="adj" fmla="val 16840"/>
            </a:avLst>
          </a:prstGeom>
          <a:noFill/>
          <a:ln w="3175">
            <a:solidFill>
              <a:schemeClr val="tx1">
                <a:lumMod val="65000"/>
                <a:lumOff val="3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b="1">
                <a:solidFill>
                  <a:schemeClr val="tx1">
                    <a:lumMod val="65000"/>
                    <a:lumOff val="35000"/>
                  </a:schemeClr>
                </a:solidFill>
                <a:latin typeface="Open Sans" panose="020B0606030504020204" pitchFamily="34" charset="0"/>
                <a:ea typeface="Calibri" panose="020F0502020204030204" pitchFamily="34" charset="0"/>
                <a:cs typeface="Times New Roman" panose="02020603050405020304" pitchFamily="18" charset="0"/>
              </a:rPr>
              <a:t>40%</a:t>
            </a:r>
          </a:p>
          <a:p>
            <a:pPr algn="ctr" eaLnBrk="1" fontAlgn="auto" hangingPunct="1">
              <a:spcBef>
                <a:spcPts val="0"/>
              </a:spcBef>
              <a:spcAft>
                <a:spcPts val="0"/>
              </a:spcAft>
              <a:defRPr/>
            </a:pPr>
            <a:r>
              <a:rPr lang="en-US" sz="900">
                <a:solidFill>
                  <a:schemeClr val="tx1">
                    <a:lumMod val="65000"/>
                    <a:lumOff val="35000"/>
                  </a:schemeClr>
                </a:solidFill>
                <a:latin typeface="Open Sans" panose="020B0606030504020204" pitchFamily="34" charset="0"/>
                <a:ea typeface="Calibri" panose="020F0502020204030204" pitchFamily="34" charset="0"/>
                <a:cs typeface="Times New Roman" panose="02020603050405020304" pitchFamily="18" charset="0"/>
              </a:rPr>
              <a:t>Circular Chart &amp; </a:t>
            </a:r>
          </a:p>
          <a:p>
            <a:pPr algn="ctr" eaLnBrk="1" fontAlgn="auto" hangingPunct="1">
              <a:spcBef>
                <a:spcPts val="0"/>
              </a:spcBef>
              <a:spcAft>
                <a:spcPts val="0"/>
              </a:spcAft>
              <a:defRPr/>
            </a:pPr>
            <a:r>
              <a:rPr lang="en-US" sz="900">
                <a:solidFill>
                  <a:schemeClr val="tx1">
                    <a:lumMod val="65000"/>
                    <a:lumOff val="35000"/>
                  </a:schemeClr>
                </a:solidFill>
                <a:latin typeface="Open Sans" panose="020B0606030504020204" pitchFamily="34" charset="0"/>
                <a:ea typeface="Calibri" panose="020F0502020204030204" pitchFamily="34" charset="0"/>
                <a:cs typeface="Times New Roman" panose="02020603050405020304" pitchFamily="18" charset="0"/>
              </a:rPr>
              <a:t>Infographic</a:t>
            </a:r>
          </a:p>
        </p:txBody>
      </p:sp>
      <p:sp>
        <p:nvSpPr>
          <p:cNvPr id="7" name="Donut 22"/>
          <p:cNvSpPr/>
          <p:nvPr/>
        </p:nvSpPr>
        <p:spPr>
          <a:xfrm>
            <a:off x="6511925" y="1993900"/>
            <a:ext cx="1828800" cy="1828800"/>
          </a:xfrm>
          <a:prstGeom prst="donut">
            <a:avLst>
              <a:gd name="adj" fmla="val 16840"/>
            </a:avLst>
          </a:prstGeom>
          <a:noFill/>
          <a:ln w="3175">
            <a:solidFill>
              <a:schemeClr val="accent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b="1">
                <a:solidFill>
                  <a:schemeClr val="tx1">
                    <a:lumMod val="65000"/>
                    <a:lumOff val="35000"/>
                  </a:schemeClr>
                </a:solidFill>
                <a:latin typeface="Open Sans" panose="020B0606030504020204" pitchFamily="34" charset="0"/>
                <a:ea typeface="Calibri" panose="020F0502020204030204" pitchFamily="34" charset="0"/>
                <a:cs typeface="Times New Roman" panose="02020603050405020304" pitchFamily="18" charset="0"/>
              </a:rPr>
              <a:t>90%</a:t>
            </a:r>
          </a:p>
          <a:p>
            <a:pPr algn="ctr" eaLnBrk="1" fontAlgn="auto" hangingPunct="1">
              <a:spcBef>
                <a:spcPts val="0"/>
              </a:spcBef>
              <a:spcAft>
                <a:spcPts val="0"/>
              </a:spcAft>
              <a:defRPr/>
            </a:pPr>
            <a:r>
              <a:rPr lang="en-US" sz="900">
                <a:solidFill>
                  <a:schemeClr val="tx1">
                    <a:lumMod val="65000"/>
                    <a:lumOff val="35000"/>
                  </a:schemeClr>
                </a:solidFill>
                <a:latin typeface="Open Sans" panose="020B0606030504020204" pitchFamily="34" charset="0"/>
                <a:ea typeface="Calibri" panose="020F0502020204030204" pitchFamily="34" charset="0"/>
                <a:cs typeface="Times New Roman" panose="02020603050405020304" pitchFamily="18" charset="0"/>
              </a:rPr>
              <a:t>Circular Chart &amp; </a:t>
            </a:r>
          </a:p>
          <a:p>
            <a:pPr algn="ctr" eaLnBrk="1" fontAlgn="auto" hangingPunct="1">
              <a:spcBef>
                <a:spcPts val="0"/>
              </a:spcBef>
              <a:spcAft>
                <a:spcPts val="0"/>
              </a:spcAft>
              <a:defRPr/>
            </a:pPr>
            <a:r>
              <a:rPr lang="en-US" sz="900">
                <a:solidFill>
                  <a:schemeClr val="tx1">
                    <a:lumMod val="65000"/>
                    <a:lumOff val="35000"/>
                  </a:schemeClr>
                </a:solidFill>
                <a:latin typeface="Open Sans" panose="020B0606030504020204" pitchFamily="34" charset="0"/>
                <a:ea typeface="Calibri" panose="020F0502020204030204" pitchFamily="34" charset="0"/>
                <a:cs typeface="Times New Roman" panose="02020603050405020304" pitchFamily="18" charset="0"/>
              </a:rPr>
              <a:t>Infographic</a:t>
            </a:r>
          </a:p>
        </p:txBody>
      </p:sp>
      <p:sp>
        <p:nvSpPr>
          <p:cNvPr id="8" name="Donut 13"/>
          <p:cNvSpPr/>
          <p:nvPr/>
        </p:nvSpPr>
        <p:spPr>
          <a:xfrm>
            <a:off x="1198563" y="1993900"/>
            <a:ext cx="1828800" cy="1828800"/>
          </a:xfrm>
          <a:prstGeom prst="donut">
            <a:avLst>
              <a:gd name="adj" fmla="val 16840"/>
            </a:avLst>
          </a:prstGeom>
          <a:noFill/>
          <a:ln w="3175">
            <a:solidFill>
              <a:schemeClr val="accent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2000" b="1" dirty="0">
                <a:solidFill>
                  <a:schemeClr val="tx1">
                    <a:lumMod val="65000"/>
                    <a:lumOff val="35000"/>
                  </a:schemeClr>
                </a:solidFill>
                <a:latin typeface="Open Sans" panose="020B0606030504020204" pitchFamily="34" charset="0"/>
                <a:ea typeface="Calibri" panose="020F0502020204030204" pitchFamily="34" charset="0"/>
                <a:cs typeface="Times New Roman" panose="02020603050405020304" pitchFamily="18" charset="0"/>
              </a:rPr>
              <a:t>50%</a:t>
            </a:r>
          </a:p>
          <a:p>
            <a:pPr algn="ctr" eaLnBrk="1" fontAlgn="auto" hangingPunct="1">
              <a:spcBef>
                <a:spcPts val="0"/>
              </a:spcBef>
              <a:spcAft>
                <a:spcPts val="0"/>
              </a:spcAft>
              <a:defRPr/>
            </a:pPr>
            <a:r>
              <a:rPr lang="en-US" sz="900" dirty="0" smtClean="0">
                <a:solidFill>
                  <a:schemeClr val="tx1">
                    <a:lumMod val="65000"/>
                    <a:lumOff val="35000"/>
                  </a:schemeClr>
                </a:solidFill>
                <a:latin typeface="Open Sans" panose="020B0606030504020204" pitchFamily="34" charset="0"/>
                <a:ea typeface="Calibri" panose="020F0502020204030204" pitchFamily="34" charset="0"/>
                <a:cs typeface="Times New Roman" panose="02020603050405020304" pitchFamily="18" charset="0"/>
              </a:rPr>
              <a:t>Circular Chart &amp; </a:t>
            </a:r>
          </a:p>
          <a:p>
            <a:pPr algn="ctr" eaLnBrk="1" fontAlgn="auto" hangingPunct="1">
              <a:spcBef>
                <a:spcPts val="0"/>
              </a:spcBef>
              <a:spcAft>
                <a:spcPts val="0"/>
              </a:spcAft>
              <a:defRPr/>
            </a:pPr>
            <a:r>
              <a:rPr lang="en-US" sz="900" dirty="0" smtClean="0">
                <a:solidFill>
                  <a:schemeClr val="tx1">
                    <a:lumMod val="65000"/>
                    <a:lumOff val="35000"/>
                  </a:schemeClr>
                </a:solidFill>
                <a:latin typeface="Open Sans" panose="020B0606030504020204" pitchFamily="34" charset="0"/>
                <a:ea typeface="Calibri" panose="020F0502020204030204" pitchFamily="34" charset="0"/>
                <a:cs typeface="Times New Roman" panose="02020603050405020304" pitchFamily="18" charset="0"/>
              </a:rPr>
              <a:t>Infographic</a:t>
            </a:r>
            <a:endParaRPr lang="en-US" sz="900" dirty="0">
              <a:solidFill>
                <a:schemeClr val="tx1">
                  <a:lumMod val="65000"/>
                  <a:lumOff val="35000"/>
                </a:schemeClr>
              </a:solidFill>
              <a:latin typeface="Open Sans" panose="020B0606030504020204" pitchFamily="34" charset="0"/>
              <a:ea typeface="Calibri" panose="020F0502020204030204" pitchFamily="34" charset="0"/>
              <a:cs typeface="Times New Roman" panose="02020603050405020304" pitchFamily="18" charset="0"/>
            </a:endParaRPr>
          </a:p>
        </p:txBody>
      </p:sp>
      <p:sp>
        <p:nvSpPr>
          <p:cNvPr id="9" name="Freeform 12"/>
          <p:cNvSpPr/>
          <p:nvPr/>
        </p:nvSpPr>
        <p:spPr>
          <a:xfrm>
            <a:off x="1198563" y="2774950"/>
            <a:ext cx="1828800" cy="1047750"/>
          </a:xfrm>
          <a:custGeom>
            <a:avLst/>
            <a:gdLst>
              <a:gd name="connsiteX0" fmla="*/ 13398 w 1828800"/>
              <a:gd name="connsiteY0" fmla="*/ 0 h 1047307"/>
              <a:gd name="connsiteX1" fmla="*/ 323609 w 1828800"/>
              <a:gd name="connsiteY1" fmla="*/ 0 h 1047307"/>
              <a:gd name="connsiteX2" fmla="*/ 320291 w 1828800"/>
              <a:gd name="connsiteY2" fmla="*/ 10690 h 1047307"/>
              <a:gd name="connsiteX3" fmla="*/ 307970 w 1828800"/>
              <a:gd name="connsiteY3" fmla="*/ 132907 h 1047307"/>
              <a:gd name="connsiteX4" fmla="*/ 914400 w 1828800"/>
              <a:gd name="connsiteY4" fmla="*/ 739337 h 1047307"/>
              <a:gd name="connsiteX5" fmla="*/ 1520830 w 1828800"/>
              <a:gd name="connsiteY5" fmla="*/ 132907 h 1047307"/>
              <a:gd name="connsiteX6" fmla="*/ 1508510 w 1828800"/>
              <a:gd name="connsiteY6" fmla="*/ 10690 h 1047307"/>
              <a:gd name="connsiteX7" fmla="*/ 1505191 w 1828800"/>
              <a:gd name="connsiteY7" fmla="*/ 0 h 1047307"/>
              <a:gd name="connsiteX8" fmla="*/ 1815402 w 1828800"/>
              <a:gd name="connsiteY8" fmla="*/ 0 h 1047307"/>
              <a:gd name="connsiteX9" fmla="*/ 1828800 w 1828800"/>
              <a:gd name="connsiteY9" fmla="*/ 132907 h 1047307"/>
              <a:gd name="connsiteX10" fmla="*/ 914400 w 1828800"/>
              <a:gd name="connsiteY10" fmla="*/ 1047307 h 1047307"/>
              <a:gd name="connsiteX11" fmla="*/ 0 w 1828800"/>
              <a:gd name="connsiteY11" fmla="*/ 132907 h 10473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28800" h="1047307">
                <a:moveTo>
                  <a:pt x="13398" y="0"/>
                </a:moveTo>
                <a:lnTo>
                  <a:pt x="323609" y="0"/>
                </a:lnTo>
                <a:lnTo>
                  <a:pt x="320291" y="10690"/>
                </a:lnTo>
                <a:cubicBezTo>
                  <a:pt x="312212" y="50167"/>
                  <a:pt x="307970" y="91042"/>
                  <a:pt x="307970" y="132907"/>
                </a:cubicBezTo>
                <a:cubicBezTo>
                  <a:pt x="307970" y="467829"/>
                  <a:pt x="579478" y="739337"/>
                  <a:pt x="914400" y="739337"/>
                </a:cubicBezTo>
                <a:cubicBezTo>
                  <a:pt x="1249322" y="739337"/>
                  <a:pt x="1520830" y="467829"/>
                  <a:pt x="1520830" y="132907"/>
                </a:cubicBezTo>
                <a:cubicBezTo>
                  <a:pt x="1520830" y="91042"/>
                  <a:pt x="1516588" y="50167"/>
                  <a:pt x="1508510" y="10690"/>
                </a:cubicBezTo>
                <a:lnTo>
                  <a:pt x="1505191" y="0"/>
                </a:lnTo>
                <a:lnTo>
                  <a:pt x="1815402" y="0"/>
                </a:lnTo>
                <a:lnTo>
                  <a:pt x="1828800" y="132907"/>
                </a:lnTo>
                <a:cubicBezTo>
                  <a:pt x="1828800" y="637916"/>
                  <a:pt x="1419409" y="1047307"/>
                  <a:pt x="914400" y="1047307"/>
                </a:cubicBezTo>
                <a:cubicBezTo>
                  <a:pt x="409391" y="1047307"/>
                  <a:pt x="0" y="637916"/>
                  <a:pt x="0" y="132907"/>
                </a:cubicBezTo>
                <a:close/>
              </a:path>
            </a:pathLst>
          </a:custGeom>
          <a:solidFill>
            <a:srgbClr val="E9528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0" name="Freeform 16"/>
          <p:cNvSpPr/>
          <p:nvPr/>
        </p:nvSpPr>
        <p:spPr>
          <a:xfrm>
            <a:off x="3900488" y="3178175"/>
            <a:ext cx="1738312" cy="644525"/>
          </a:xfrm>
          <a:custGeom>
            <a:avLst/>
            <a:gdLst>
              <a:gd name="connsiteX0" fmla="*/ 0 w 1737728"/>
              <a:gd name="connsiteY0" fmla="*/ 0 h 643270"/>
              <a:gd name="connsiteX1" fmla="*/ 329131 w 1737728"/>
              <a:gd name="connsiteY1" fmla="*/ 0 h 643270"/>
              <a:gd name="connsiteX2" fmla="*/ 366003 w 1737728"/>
              <a:gd name="connsiteY2" fmla="*/ 67931 h 643270"/>
              <a:gd name="connsiteX3" fmla="*/ 868864 w 1737728"/>
              <a:gd name="connsiteY3" fmla="*/ 335300 h 643270"/>
              <a:gd name="connsiteX4" fmla="*/ 1371726 w 1737728"/>
              <a:gd name="connsiteY4" fmla="*/ 67931 h 643270"/>
              <a:gd name="connsiteX5" fmla="*/ 1408597 w 1737728"/>
              <a:gd name="connsiteY5" fmla="*/ 0 h 643270"/>
              <a:gd name="connsiteX6" fmla="*/ 1737728 w 1737728"/>
              <a:gd name="connsiteY6" fmla="*/ 0 h 643270"/>
              <a:gd name="connsiteX7" fmla="*/ 1711406 w 1737728"/>
              <a:gd name="connsiteY7" fmla="*/ 84796 h 643270"/>
              <a:gd name="connsiteX8" fmla="*/ 868864 w 1737728"/>
              <a:gd name="connsiteY8" fmla="*/ 643270 h 643270"/>
              <a:gd name="connsiteX9" fmla="*/ 26322 w 1737728"/>
              <a:gd name="connsiteY9" fmla="*/ 84796 h 6432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37728" h="643270">
                <a:moveTo>
                  <a:pt x="0" y="0"/>
                </a:moveTo>
                <a:lnTo>
                  <a:pt x="329131" y="0"/>
                </a:lnTo>
                <a:lnTo>
                  <a:pt x="366003" y="67931"/>
                </a:lnTo>
                <a:cubicBezTo>
                  <a:pt x="474983" y="229242"/>
                  <a:pt x="659538" y="335300"/>
                  <a:pt x="868864" y="335300"/>
                </a:cubicBezTo>
                <a:cubicBezTo>
                  <a:pt x="1078191" y="335300"/>
                  <a:pt x="1262746" y="229242"/>
                  <a:pt x="1371726" y="67931"/>
                </a:cubicBezTo>
                <a:lnTo>
                  <a:pt x="1408597" y="0"/>
                </a:lnTo>
                <a:lnTo>
                  <a:pt x="1737728" y="0"/>
                </a:lnTo>
                <a:lnTo>
                  <a:pt x="1711406" y="84796"/>
                </a:lnTo>
                <a:cubicBezTo>
                  <a:pt x="1572593" y="412988"/>
                  <a:pt x="1247621" y="643270"/>
                  <a:pt x="868864" y="643270"/>
                </a:cubicBezTo>
                <a:cubicBezTo>
                  <a:pt x="490108" y="643270"/>
                  <a:pt x="165136" y="412988"/>
                  <a:pt x="26322" y="84796"/>
                </a:cubicBezTo>
                <a:close/>
              </a:path>
            </a:pathLst>
          </a:custGeom>
          <a:solidFill>
            <a:srgbClr val="E9528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solidFill>
                <a:schemeClr val="tx1"/>
              </a:solidFill>
            </a:endParaRPr>
          </a:p>
        </p:txBody>
      </p:sp>
      <p:sp>
        <p:nvSpPr>
          <p:cNvPr id="11" name="Donut 29"/>
          <p:cNvSpPr/>
          <p:nvPr/>
        </p:nvSpPr>
        <p:spPr>
          <a:xfrm>
            <a:off x="9164638" y="1993900"/>
            <a:ext cx="1828800" cy="1828800"/>
          </a:xfrm>
          <a:prstGeom prst="donut">
            <a:avLst>
              <a:gd name="adj" fmla="val 16840"/>
            </a:avLst>
          </a:prstGeom>
          <a:noFill/>
          <a:ln w="3175">
            <a:solidFill>
              <a:schemeClr val="tx1">
                <a:lumMod val="65000"/>
                <a:lumOff val="3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b="1">
                <a:solidFill>
                  <a:schemeClr val="tx1">
                    <a:lumMod val="65000"/>
                    <a:lumOff val="35000"/>
                  </a:schemeClr>
                </a:solidFill>
                <a:latin typeface="Open Sans" panose="020B0606030504020204" pitchFamily="34" charset="0"/>
                <a:ea typeface="Calibri" panose="020F0502020204030204" pitchFamily="34" charset="0"/>
                <a:cs typeface="Times New Roman" panose="02020603050405020304" pitchFamily="18" charset="0"/>
              </a:rPr>
              <a:t>48%</a:t>
            </a:r>
          </a:p>
          <a:p>
            <a:pPr algn="ctr" eaLnBrk="1" fontAlgn="auto" hangingPunct="1">
              <a:spcBef>
                <a:spcPts val="0"/>
              </a:spcBef>
              <a:spcAft>
                <a:spcPts val="0"/>
              </a:spcAft>
              <a:defRPr/>
            </a:pPr>
            <a:r>
              <a:rPr lang="en-US" sz="900">
                <a:solidFill>
                  <a:schemeClr val="tx1">
                    <a:lumMod val="65000"/>
                    <a:lumOff val="35000"/>
                  </a:schemeClr>
                </a:solidFill>
                <a:latin typeface="Open Sans" panose="020B0606030504020204" pitchFamily="34" charset="0"/>
                <a:ea typeface="Calibri" panose="020F0502020204030204" pitchFamily="34" charset="0"/>
                <a:cs typeface="Times New Roman" panose="02020603050405020304" pitchFamily="18" charset="0"/>
              </a:rPr>
              <a:t>Circular Chart &amp; </a:t>
            </a:r>
          </a:p>
          <a:p>
            <a:pPr algn="ctr" eaLnBrk="1" fontAlgn="auto" hangingPunct="1">
              <a:spcBef>
                <a:spcPts val="0"/>
              </a:spcBef>
              <a:spcAft>
                <a:spcPts val="0"/>
              </a:spcAft>
              <a:defRPr/>
            </a:pPr>
            <a:r>
              <a:rPr lang="en-US" sz="900">
                <a:solidFill>
                  <a:schemeClr val="tx1">
                    <a:lumMod val="65000"/>
                    <a:lumOff val="35000"/>
                  </a:schemeClr>
                </a:solidFill>
                <a:latin typeface="Open Sans" panose="020B0606030504020204" pitchFamily="34" charset="0"/>
                <a:ea typeface="Calibri" panose="020F0502020204030204" pitchFamily="34" charset="0"/>
                <a:cs typeface="Times New Roman" panose="02020603050405020304" pitchFamily="18" charset="0"/>
              </a:rPr>
              <a:t>Infographic</a:t>
            </a:r>
          </a:p>
        </p:txBody>
      </p:sp>
      <p:sp>
        <p:nvSpPr>
          <p:cNvPr id="12" name="Freeform 21"/>
          <p:cNvSpPr/>
          <p:nvPr/>
        </p:nvSpPr>
        <p:spPr>
          <a:xfrm>
            <a:off x="6511925" y="2370138"/>
            <a:ext cx="1828800" cy="1452562"/>
          </a:xfrm>
          <a:custGeom>
            <a:avLst/>
            <a:gdLst>
              <a:gd name="connsiteX0" fmla="*/ 177365 w 1828800"/>
              <a:gd name="connsiteY0" fmla="*/ 0 h 1451344"/>
              <a:gd name="connsiteX1" fmla="*/ 638132 w 1828800"/>
              <a:gd name="connsiteY1" fmla="*/ 0 h 1451344"/>
              <a:gd name="connsiteX2" fmla="*/ 575340 w 1828800"/>
              <a:gd name="connsiteY2" fmla="*/ 34083 h 1451344"/>
              <a:gd name="connsiteX3" fmla="*/ 307970 w 1828800"/>
              <a:gd name="connsiteY3" fmla="*/ 536944 h 1451344"/>
              <a:gd name="connsiteX4" fmla="*/ 914400 w 1828800"/>
              <a:gd name="connsiteY4" fmla="*/ 1143374 h 1451344"/>
              <a:gd name="connsiteX5" fmla="*/ 1520830 w 1828800"/>
              <a:gd name="connsiteY5" fmla="*/ 536944 h 1451344"/>
              <a:gd name="connsiteX6" fmla="*/ 1253461 w 1828800"/>
              <a:gd name="connsiteY6" fmla="*/ 34083 h 1451344"/>
              <a:gd name="connsiteX7" fmla="*/ 1190668 w 1828800"/>
              <a:gd name="connsiteY7" fmla="*/ 0 h 1451344"/>
              <a:gd name="connsiteX8" fmla="*/ 1651435 w 1828800"/>
              <a:gd name="connsiteY8" fmla="*/ 0 h 1451344"/>
              <a:gd name="connsiteX9" fmla="*/ 1672635 w 1828800"/>
              <a:gd name="connsiteY9" fmla="*/ 25694 h 1451344"/>
              <a:gd name="connsiteX10" fmla="*/ 1828800 w 1828800"/>
              <a:gd name="connsiteY10" fmla="*/ 536944 h 1451344"/>
              <a:gd name="connsiteX11" fmla="*/ 914400 w 1828800"/>
              <a:gd name="connsiteY11" fmla="*/ 1451344 h 1451344"/>
              <a:gd name="connsiteX12" fmla="*/ 0 w 1828800"/>
              <a:gd name="connsiteY12" fmla="*/ 536944 h 1451344"/>
              <a:gd name="connsiteX13" fmla="*/ 156165 w 1828800"/>
              <a:gd name="connsiteY13" fmla="*/ 25694 h 1451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828800" h="1451344">
                <a:moveTo>
                  <a:pt x="177365" y="0"/>
                </a:moveTo>
                <a:lnTo>
                  <a:pt x="638132" y="0"/>
                </a:lnTo>
                <a:lnTo>
                  <a:pt x="575340" y="34083"/>
                </a:lnTo>
                <a:cubicBezTo>
                  <a:pt x="414028" y="143063"/>
                  <a:pt x="307970" y="327618"/>
                  <a:pt x="307970" y="536944"/>
                </a:cubicBezTo>
                <a:cubicBezTo>
                  <a:pt x="307970" y="871866"/>
                  <a:pt x="579478" y="1143374"/>
                  <a:pt x="914400" y="1143374"/>
                </a:cubicBezTo>
                <a:cubicBezTo>
                  <a:pt x="1249322" y="1143374"/>
                  <a:pt x="1520830" y="871866"/>
                  <a:pt x="1520830" y="536944"/>
                </a:cubicBezTo>
                <a:cubicBezTo>
                  <a:pt x="1520830" y="327618"/>
                  <a:pt x="1414772" y="143063"/>
                  <a:pt x="1253461" y="34083"/>
                </a:cubicBezTo>
                <a:lnTo>
                  <a:pt x="1190668" y="0"/>
                </a:lnTo>
                <a:lnTo>
                  <a:pt x="1651435" y="0"/>
                </a:lnTo>
                <a:lnTo>
                  <a:pt x="1672635" y="25694"/>
                </a:lnTo>
                <a:cubicBezTo>
                  <a:pt x="1771229" y="171634"/>
                  <a:pt x="1828800" y="347566"/>
                  <a:pt x="1828800" y="536944"/>
                </a:cubicBezTo>
                <a:cubicBezTo>
                  <a:pt x="1828800" y="1041953"/>
                  <a:pt x="1419409" y="1451344"/>
                  <a:pt x="914400" y="1451344"/>
                </a:cubicBezTo>
                <a:cubicBezTo>
                  <a:pt x="409391" y="1451344"/>
                  <a:pt x="0" y="1041953"/>
                  <a:pt x="0" y="536944"/>
                </a:cubicBezTo>
                <a:cubicBezTo>
                  <a:pt x="0" y="347566"/>
                  <a:pt x="57571" y="171634"/>
                  <a:pt x="156165" y="25694"/>
                </a:cubicBezTo>
                <a:close/>
              </a:path>
            </a:pathLst>
          </a:custGeom>
          <a:solidFill>
            <a:srgbClr val="E9528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3" name="Freeform 28"/>
          <p:cNvSpPr/>
          <p:nvPr/>
        </p:nvSpPr>
        <p:spPr>
          <a:xfrm>
            <a:off x="9167813" y="2941638"/>
            <a:ext cx="1822450" cy="881062"/>
          </a:xfrm>
          <a:custGeom>
            <a:avLst/>
            <a:gdLst>
              <a:gd name="connsiteX0" fmla="*/ 0 w 1822000"/>
              <a:gd name="connsiteY0" fmla="*/ 0 h 880673"/>
              <a:gd name="connsiteX1" fmla="*/ 307970 w 1822000"/>
              <a:gd name="connsiteY1" fmla="*/ 0 h 880673"/>
              <a:gd name="connsiteX2" fmla="*/ 316891 w 1822000"/>
              <a:gd name="connsiteY2" fmla="*/ 88490 h 880673"/>
              <a:gd name="connsiteX3" fmla="*/ 911000 w 1822000"/>
              <a:gd name="connsiteY3" fmla="*/ 572703 h 880673"/>
              <a:gd name="connsiteX4" fmla="*/ 1505110 w 1822000"/>
              <a:gd name="connsiteY4" fmla="*/ 88490 h 880673"/>
              <a:gd name="connsiteX5" fmla="*/ 1514030 w 1822000"/>
              <a:gd name="connsiteY5" fmla="*/ 0 h 880673"/>
              <a:gd name="connsiteX6" fmla="*/ 1822000 w 1822000"/>
              <a:gd name="connsiteY6" fmla="*/ 0 h 880673"/>
              <a:gd name="connsiteX7" fmla="*/ 1806823 w 1822000"/>
              <a:gd name="connsiteY7" fmla="*/ 150557 h 880673"/>
              <a:gd name="connsiteX8" fmla="*/ 911000 w 1822000"/>
              <a:gd name="connsiteY8" fmla="*/ 880673 h 880673"/>
              <a:gd name="connsiteX9" fmla="*/ 15178 w 1822000"/>
              <a:gd name="connsiteY9" fmla="*/ 150557 h 880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22000" h="880673">
                <a:moveTo>
                  <a:pt x="0" y="0"/>
                </a:moveTo>
                <a:lnTo>
                  <a:pt x="307970" y="0"/>
                </a:lnTo>
                <a:lnTo>
                  <a:pt x="316891" y="88490"/>
                </a:lnTo>
                <a:cubicBezTo>
                  <a:pt x="373438" y="364830"/>
                  <a:pt x="617944" y="572703"/>
                  <a:pt x="911000" y="572703"/>
                </a:cubicBezTo>
                <a:cubicBezTo>
                  <a:pt x="1204057" y="572703"/>
                  <a:pt x="1448562" y="364830"/>
                  <a:pt x="1505110" y="88490"/>
                </a:cubicBezTo>
                <a:lnTo>
                  <a:pt x="1514030" y="0"/>
                </a:lnTo>
                <a:lnTo>
                  <a:pt x="1822000" y="0"/>
                </a:lnTo>
                <a:lnTo>
                  <a:pt x="1806823" y="150557"/>
                </a:lnTo>
                <a:cubicBezTo>
                  <a:pt x="1721558" y="567233"/>
                  <a:pt x="1352883" y="880673"/>
                  <a:pt x="911000" y="880673"/>
                </a:cubicBezTo>
                <a:cubicBezTo>
                  <a:pt x="469117" y="880673"/>
                  <a:pt x="100442" y="567233"/>
                  <a:pt x="15178" y="150557"/>
                </a:cubicBezTo>
                <a:close/>
              </a:path>
            </a:pathLst>
          </a:custGeom>
          <a:solidFill>
            <a:srgbClr val="E9528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4" name="Rectangle 33"/>
          <p:cNvSpPr/>
          <p:nvPr/>
        </p:nvSpPr>
        <p:spPr>
          <a:xfrm>
            <a:off x="1319212" y="4425950"/>
            <a:ext cx="1804987" cy="738664"/>
          </a:xfrm>
          <a:prstGeom prst="rect">
            <a:avLst/>
          </a:prstGeom>
        </p:spPr>
        <p:txBody>
          <a:bodyPr wrap="square">
            <a:spAutoFit/>
          </a:bodyPr>
          <a:lstStyle/>
          <a:p>
            <a:r>
              <a:rPr lang="zh-CN" altLang="en-US" sz="1500" b="1" dirty="0" smtClean="0">
                <a:latin typeface="Impact" panose="020B0806030902050204" pitchFamily="34" charset="0"/>
                <a:ea typeface="微软雅黑" panose="020B0503020204020204" pitchFamily="34" charset="-122"/>
              </a:rPr>
              <a:t>输入简要文字内容</a:t>
            </a:r>
            <a:endParaRPr lang="en-US" altLang="zh-CN" sz="1500" b="1" dirty="0" smtClean="0">
              <a:latin typeface="Agency FB" panose="020B0503020202020204" pitchFamily="34" charset="0"/>
            </a:endParaRPr>
          </a:p>
          <a:p>
            <a:pPr algn="ctr" eaLnBrk="1" fontAlgn="auto" hangingPunct="1">
              <a:spcBef>
                <a:spcPts val="0"/>
              </a:spcBef>
              <a:spcAft>
                <a:spcPts val="0"/>
              </a:spcAft>
              <a:defRPr/>
            </a:pPr>
            <a:endParaRPr lang="en-US" sz="900" dirty="0">
              <a:solidFill>
                <a:schemeClr val="bg1">
                  <a:lumMod val="65000"/>
                </a:schemeClr>
              </a:solidFill>
              <a:latin typeface="Open Sans" panose="020B0606030504020204" pitchFamily="34" charset="0"/>
              <a:ea typeface="Calibri" panose="020F0502020204030204" pitchFamily="34" charset="0"/>
              <a:cs typeface="Times New Roman" panose="02020603050405020304" pitchFamily="18" charset="0"/>
            </a:endParaRPr>
          </a:p>
          <a:p>
            <a:r>
              <a:rPr lang="zh-CN" altLang="en-US" sz="900" dirty="0" smtClean="0">
                <a:solidFill>
                  <a:schemeClr val="bg1">
                    <a:lumMod val="50000"/>
                  </a:schemeClr>
                </a:solidFill>
                <a:latin typeface="Impact" panose="020B0806030902050204" pitchFamily="34" charset="0"/>
                <a:ea typeface="微软雅黑" panose="020B0503020204020204" pitchFamily="34" charset="-122"/>
              </a:rPr>
              <a:t>请在此处输入详细的文字介绍信息和简介，表达图表的含义。</a:t>
            </a:r>
            <a:endParaRPr lang="zh-CN" altLang="en-US" sz="900" dirty="0">
              <a:solidFill>
                <a:schemeClr val="bg1">
                  <a:lumMod val="50000"/>
                </a:schemeClr>
              </a:solidFill>
              <a:latin typeface="Impact" panose="020B0806030902050204" pitchFamily="34" charset="0"/>
              <a:ea typeface="微软雅黑" panose="020B0503020204020204" pitchFamily="34" charset="-122"/>
            </a:endParaRPr>
          </a:p>
        </p:txBody>
      </p:sp>
      <p:sp>
        <p:nvSpPr>
          <p:cNvPr id="15" name="Rectangle 34"/>
          <p:cNvSpPr/>
          <p:nvPr/>
        </p:nvSpPr>
        <p:spPr>
          <a:xfrm>
            <a:off x="3975100" y="4425950"/>
            <a:ext cx="1708150" cy="738664"/>
          </a:xfrm>
          <a:prstGeom prst="rect">
            <a:avLst/>
          </a:prstGeom>
        </p:spPr>
        <p:txBody>
          <a:bodyPr wrap="square">
            <a:spAutoFit/>
          </a:bodyPr>
          <a:lstStyle/>
          <a:p>
            <a:r>
              <a:rPr lang="zh-CN" altLang="en-US" sz="1500" b="1" dirty="0" smtClean="0">
                <a:latin typeface="Impact" panose="020B0806030902050204" pitchFamily="34" charset="0"/>
                <a:ea typeface="微软雅黑" panose="020B0503020204020204" pitchFamily="34" charset="-122"/>
              </a:rPr>
              <a:t>输入简要文字内容</a:t>
            </a:r>
            <a:endParaRPr lang="en-US" altLang="zh-CN" sz="1500" b="1" dirty="0" smtClean="0">
              <a:latin typeface="Agency FB" panose="020B0503020202020204" pitchFamily="34" charset="0"/>
            </a:endParaRPr>
          </a:p>
          <a:p>
            <a:pPr algn="ctr" eaLnBrk="1" fontAlgn="auto" hangingPunct="1">
              <a:spcBef>
                <a:spcPts val="0"/>
              </a:spcBef>
              <a:spcAft>
                <a:spcPts val="0"/>
              </a:spcAft>
              <a:defRPr/>
            </a:pPr>
            <a:endParaRPr lang="en-US" sz="900" dirty="0">
              <a:solidFill>
                <a:schemeClr val="bg1">
                  <a:lumMod val="65000"/>
                </a:schemeClr>
              </a:solidFill>
              <a:latin typeface="Open Sans" panose="020B0606030504020204" pitchFamily="34" charset="0"/>
              <a:ea typeface="Calibri" panose="020F0502020204030204" pitchFamily="34" charset="0"/>
              <a:cs typeface="Times New Roman" panose="02020603050405020304" pitchFamily="18" charset="0"/>
            </a:endParaRPr>
          </a:p>
          <a:p>
            <a:r>
              <a:rPr lang="zh-CN" altLang="en-US" sz="900" dirty="0" smtClean="0">
                <a:solidFill>
                  <a:schemeClr val="bg1">
                    <a:lumMod val="50000"/>
                  </a:schemeClr>
                </a:solidFill>
                <a:latin typeface="Impact" panose="020B0806030902050204" pitchFamily="34" charset="0"/>
                <a:ea typeface="微软雅黑" panose="020B0503020204020204" pitchFamily="34" charset="-122"/>
              </a:rPr>
              <a:t>请在此处输入详细的文字介绍信息和简介，表达图表的含义。</a:t>
            </a:r>
            <a:endParaRPr lang="zh-CN" altLang="en-US" sz="900" dirty="0">
              <a:solidFill>
                <a:schemeClr val="bg1">
                  <a:lumMod val="50000"/>
                </a:schemeClr>
              </a:solidFill>
              <a:latin typeface="Impact" panose="020B0806030902050204" pitchFamily="34" charset="0"/>
              <a:ea typeface="微软雅黑" panose="020B0503020204020204" pitchFamily="34" charset="-122"/>
            </a:endParaRPr>
          </a:p>
        </p:txBody>
      </p:sp>
      <p:sp>
        <p:nvSpPr>
          <p:cNvPr id="16" name="Rectangle 35"/>
          <p:cNvSpPr/>
          <p:nvPr/>
        </p:nvSpPr>
        <p:spPr>
          <a:xfrm>
            <a:off x="6632574" y="4405313"/>
            <a:ext cx="1851025" cy="738664"/>
          </a:xfrm>
          <a:prstGeom prst="rect">
            <a:avLst/>
          </a:prstGeom>
        </p:spPr>
        <p:txBody>
          <a:bodyPr wrap="square">
            <a:spAutoFit/>
          </a:bodyPr>
          <a:lstStyle/>
          <a:p>
            <a:r>
              <a:rPr lang="zh-CN" altLang="en-US" sz="1500" b="1" dirty="0" smtClean="0">
                <a:latin typeface="Impact" panose="020B0806030902050204" pitchFamily="34" charset="0"/>
                <a:ea typeface="微软雅黑" panose="020B0503020204020204" pitchFamily="34" charset="-122"/>
              </a:rPr>
              <a:t>输入简要文字内容</a:t>
            </a:r>
            <a:endParaRPr lang="en-US" altLang="zh-CN" sz="1500" b="1" dirty="0" smtClean="0">
              <a:latin typeface="Agency FB" panose="020B0503020202020204" pitchFamily="34" charset="0"/>
            </a:endParaRPr>
          </a:p>
          <a:p>
            <a:pPr algn="ctr" eaLnBrk="1" fontAlgn="auto" hangingPunct="1">
              <a:spcBef>
                <a:spcPts val="0"/>
              </a:spcBef>
              <a:spcAft>
                <a:spcPts val="0"/>
              </a:spcAft>
              <a:defRPr/>
            </a:pPr>
            <a:endParaRPr lang="en-US" sz="900" dirty="0">
              <a:solidFill>
                <a:schemeClr val="bg1">
                  <a:lumMod val="65000"/>
                </a:schemeClr>
              </a:solidFill>
              <a:latin typeface="Open Sans" panose="020B0606030504020204" pitchFamily="34" charset="0"/>
              <a:ea typeface="Calibri" panose="020F0502020204030204" pitchFamily="34" charset="0"/>
              <a:cs typeface="Times New Roman" panose="02020603050405020304" pitchFamily="18" charset="0"/>
            </a:endParaRPr>
          </a:p>
          <a:p>
            <a:r>
              <a:rPr lang="zh-CN" altLang="en-US" sz="900" dirty="0" smtClean="0">
                <a:solidFill>
                  <a:schemeClr val="bg1">
                    <a:lumMod val="50000"/>
                  </a:schemeClr>
                </a:solidFill>
                <a:latin typeface="Impact" panose="020B0806030902050204" pitchFamily="34" charset="0"/>
                <a:ea typeface="微软雅黑" panose="020B0503020204020204" pitchFamily="34" charset="-122"/>
              </a:rPr>
              <a:t>请在此处输入详细的文字介绍信息和简介，表达图表的含义。</a:t>
            </a:r>
            <a:endParaRPr lang="zh-CN" altLang="en-US" sz="900" dirty="0">
              <a:solidFill>
                <a:schemeClr val="bg1">
                  <a:lumMod val="50000"/>
                </a:schemeClr>
              </a:solidFill>
              <a:latin typeface="Impact" panose="020B0806030902050204" pitchFamily="34" charset="0"/>
              <a:ea typeface="微软雅黑" panose="020B0503020204020204" pitchFamily="34" charset="-122"/>
            </a:endParaRPr>
          </a:p>
        </p:txBody>
      </p:sp>
      <p:sp>
        <p:nvSpPr>
          <p:cNvPr id="20" name="Rectangle 36"/>
          <p:cNvSpPr/>
          <p:nvPr/>
        </p:nvSpPr>
        <p:spPr>
          <a:xfrm>
            <a:off x="9164638" y="4425950"/>
            <a:ext cx="1708150" cy="738664"/>
          </a:xfrm>
          <a:prstGeom prst="rect">
            <a:avLst/>
          </a:prstGeom>
        </p:spPr>
        <p:txBody>
          <a:bodyPr wrap="square">
            <a:spAutoFit/>
          </a:bodyPr>
          <a:lstStyle/>
          <a:p>
            <a:r>
              <a:rPr lang="zh-CN" altLang="en-US" sz="1500" b="1" dirty="0" smtClean="0">
                <a:latin typeface="Impact" panose="020B0806030902050204" pitchFamily="34" charset="0"/>
                <a:ea typeface="微软雅黑" panose="020B0503020204020204" pitchFamily="34" charset="-122"/>
              </a:rPr>
              <a:t>输入简要文字内容</a:t>
            </a:r>
            <a:endParaRPr lang="en-US" altLang="zh-CN" sz="1500" b="1" dirty="0" smtClean="0">
              <a:latin typeface="Agency FB" panose="020B0503020202020204" pitchFamily="34" charset="0"/>
            </a:endParaRPr>
          </a:p>
          <a:p>
            <a:pPr algn="ctr" eaLnBrk="1" fontAlgn="auto" hangingPunct="1">
              <a:spcBef>
                <a:spcPts val="0"/>
              </a:spcBef>
              <a:spcAft>
                <a:spcPts val="0"/>
              </a:spcAft>
              <a:defRPr/>
            </a:pPr>
            <a:endParaRPr lang="en-US" sz="900" dirty="0">
              <a:solidFill>
                <a:schemeClr val="bg1">
                  <a:lumMod val="65000"/>
                </a:schemeClr>
              </a:solidFill>
              <a:latin typeface="Open Sans" panose="020B0606030504020204" pitchFamily="34" charset="0"/>
              <a:ea typeface="Calibri" panose="020F0502020204030204" pitchFamily="34" charset="0"/>
              <a:cs typeface="Times New Roman" panose="02020603050405020304" pitchFamily="18" charset="0"/>
            </a:endParaRPr>
          </a:p>
          <a:p>
            <a:r>
              <a:rPr lang="zh-CN" altLang="en-US" sz="900" dirty="0" smtClean="0">
                <a:solidFill>
                  <a:schemeClr val="bg1">
                    <a:lumMod val="50000"/>
                  </a:schemeClr>
                </a:solidFill>
                <a:latin typeface="Impact" panose="020B0806030902050204" pitchFamily="34" charset="0"/>
                <a:ea typeface="微软雅黑" panose="020B0503020204020204" pitchFamily="34" charset="-122"/>
              </a:rPr>
              <a:t>请在此处输入详细的文字介绍信息和简介，表达图表的含义。</a:t>
            </a:r>
            <a:endParaRPr lang="zh-CN" altLang="en-US" sz="900" dirty="0">
              <a:solidFill>
                <a:schemeClr val="bg1">
                  <a:lumMod val="50000"/>
                </a:schemeClr>
              </a:solidFill>
              <a:latin typeface="Impact" panose="020B0806030902050204" pitchFamily="34" charset="0"/>
              <a:ea typeface="微软雅黑" panose="020B0503020204020204" pitchFamily="34" charset="-122"/>
            </a:endParaRPr>
          </a:p>
        </p:txBody>
      </p:sp>
      <p:pic>
        <p:nvPicPr>
          <p:cNvPr id="22" name="图片 21"/>
          <p:cNvPicPr>
            <a:picLocks noChangeAspect="1"/>
          </p:cNvPicPr>
          <p:nvPr/>
        </p:nvPicPr>
        <p:blipFill rotWithShape="1">
          <a:blip r:embed="rId4">
            <a:extLst>
              <a:ext uri="{BEBA8EAE-BF5A-486C-A8C5-ECC9F3942E4B}">
                <a14:imgProps xmlns:a14="http://schemas.microsoft.com/office/drawing/2010/main">
                  <a14:imgLayer r:embed="rId5">
                    <a14:imgEffect>
                      <a14:artisticBlur/>
                    </a14:imgEffect>
                  </a14:imgLayer>
                </a14:imgProps>
              </a:ext>
            </a:extLst>
          </a:blip>
          <a:srcRect t="18393" b="79279"/>
          <a:stretch>
            <a:fillRect/>
          </a:stretch>
        </p:blipFill>
        <p:spPr>
          <a:xfrm>
            <a:off x="0" y="6555056"/>
            <a:ext cx="12192000" cy="159659"/>
          </a:xfrm>
          <a:prstGeom prst="rect">
            <a:avLst/>
          </a:prstGeom>
          <a:effectLst>
            <a:outerShdw blurRad="50800" dist="38100" dir="2700000" algn="tl" rotWithShape="0">
              <a:prstClr val="black">
                <a:alpha val="40000"/>
              </a:prstClr>
            </a:outerShdw>
          </a:effectLst>
        </p:spPr>
      </p:pic>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left)">
                                      <p:cBhvr>
                                        <p:cTn id="7" dur="500"/>
                                        <p:tgtEl>
                                          <p:spTgt spid="2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wipe(left)">
                                      <p:cBhvr>
                                        <p:cTn id="11" dur="500"/>
                                        <p:tgtEl>
                                          <p:spTgt spid="17"/>
                                        </p:tgtEl>
                                      </p:cBhvr>
                                    </p:animEffect>
                                  </p:childTnLst>
                                </p:cTn>
                              </p:par>
                              <p:par>
                                <p:cTn id="12" presetID="53" presetClass="entr" presetSubtype="16" fill="hold" grpId="0" nodeType="withEffect">
                                  <p:stCondLst>
                                    <p:cond delay="0"/>
                                  </p:stCondLst>
                                  <p:childTnLst>
                                    <p:set>
                                      <p:cBhvr>
                                        <p:cTn id="13" dur="1" fill="hold">
                                          <p:stCondLst>
                                            <p:cond delay="0"/>
                                          </p:stCondLst>
                                        </p:cTn>
                                        <p:tgtEl>
                                          <p:spTgt spid="8"/>
                                        </p:tgtEl>
                                        <p:attrNameLst>
                                          <p:attrName>style.visibility</p:attrName>
                                        </p:attrNameLst>
                                      </p:cBhvr>
                                      <p:to>
                                        <p:strVal val="visible"/>
                                      </p:to>
                                    </p:set>
                                    <p:anim calcmode="lin" valueType="num">
                                      <p:cBhvr>
                                        <p:cTn id="14" dur="500" fill="hold"/>
                                        <p:tgtEl>
                                          <p:spTgt spid="8"/>
                                        </p:tgtEl>
                                        <p:attrNameLst>
                                          <p:attrName>ppt_w</p:attrName>
                                        </p:attrNameLst>
                                      </p:cBhvr>
                                      <p:tavLst>
                                        <p:tav tm="0">
                                          <p:val>
                                            <p:fltVal val="0"/>
                                          </p:val>
                                        </p:tav>
                                        <p:tav tm="100000">
                                          <p:val>
                                            <p:strVal val="#ppt_w"/>
                                          </p:val>
                                        </p:tav>
                                      </p:tavLst>
                                    </p:anim>
                                    <p:anim calcmode="lin" valueType="num">
                                      <p:cBhvr>
                                        <p:cTn id="15" dur="500" fill="hold"/>
                                        <p:tgtEl>
                                          <p:spTgt spid="8"/>
                                        </p:tgtEl>
                                        <p:attrNameLst>
                                          <p:attrName>ppt_h</p:attrName>
                                        </p:attrNameLst>
                                      </p:cBhvr>
                                      <p:tavLst>
                                        <p:tav tm="0">
                                          <p:val>
                                            <p:fltVal val="0"/>
                                          </p:val>
                                        </p:tav>
                                        <p:tav tm="100000">
                                          <p:val>
                                            <p:strVal val="#ppt_h"/>
                                          </p:val>
                                        </p:tav>
                                      </p:tavLst>
                                    </p:anim>
                                    <p:animEffect transition="in" filter="fade">
                                      <p:cBhvr>
                                        <p:cTn id="16" dur="500"/>
                                        <p:tgtEl>
                                          <p:spTgt spid="8"/>
                                        </p:tgtEl>
                                      </p:cBhvr>
                                    </p:animEffect>
                                  </p:childTnLst>
                                </p:cTn>
                              </p:par>
                              <p:par>
                                <p:cTn id="17" presetID="53" presetClass="entr" presetSubtype="16"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p:cTn id="19" dur="500" fill="hold"/>
                                        <p:tgtEl>
                                          <p:spTgt spid="6"/>
                                        </p:tgtEl>
                                        <p:attrNameLst>
                                          <p:attrName>ppt_w</p:attrName>
                                        </p:attrNameLst>
                                      </p:cBhvr>
                                      <p:tavLst>
                                        <p:tav tm="0">
                                          <p:val>
                                            <p:fltVal val="0"/>
                                          </p:val>
                                        </p:tav>
                                        <p:tav tm="100000">
                                          <p:val>
                                            <p:strVal val="#ppt_w"/>
                                          </p:val>
                                        </p:tav>
                                      </p:tavLst>
                                    </p:anim>
                                    <p:anim calcmode="lin" valueType="num">
                                      <p:cBhvr>
                                        <p:cTn id="20" dur="500" fill="hold"/>
                                        <p:tgtEl>
                                          <p:spTgt spid="6"/>
                                        </p:tgtEl>
                                        <p:attrNameLst>
                                          <p:attrName>ppt_h</p:attrName>
                                        </p:attrNameLst>
                                      </p:cBhvr>
                                      <p:tavLst>
                                        <p:tav tm="0">
                                          <p:val>
                                            <p:fltVal val="0"/>
                                          </p:val>
                                        </p:tav>
                                        <p:tav tm="100000">
                                          <p:val>
                                            <p:strVal val="#ppt_h"/>
                                          </p:val>
                                        </p:tav>
                                      </p:tavLst>
                                    </p:anim>
                                    <p:animEffect transition="in" filter="fade">
                                      <p:cBhvr>
                                        <p:cTn id="21" dur="500"/>
                                        <p:tgtEl>
                                          <p:spTgt spid="6"/>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7"/>
                                        </p:tgtEl>
                                        <p:attrNameLst>
                                          <p:attrName>style.visibility</p:attrName>
                                        </p:attrNameLst>
                                      </p:cBhvr>
                                      <p:to>
                                        <p:strVal val="visible"/>
                                      </p:to>
                                    </p:set>
                                    <p:anim calcmode="lin" valueType="num">
                                      <p:cBhvr>
                                        <p:cTn id="24" dur="500" fill="hold"/>
                                        <p:tgtEl>
                                          <p:spTgt spid="7"/>
                                        </p:tgtEl>
                                        <p:attrNameLst>
                                          <p:attrName>ppt_w</p:attrName>
                                        </p:attrNameLst>
                                      </p:cBhvr>
                                      <p:tavLst>
                                        <p:tav tm="0">
                                          <p:val>
                                            <p:fltVal val="0"/>
                                          </p:val>
                                        </p:tav>
                                        <p:tav tm="100000">
                                          <p:val>
                                            <p:strVal val="#ppt_w"/>
                                          </p:val>
                                        </p:tav>
                                      </p:tavLst>
                                    </p:anim>
                                    <p:anim calcmode="lin" valueType="num">
                                      <p:cBhvr>
                                        <p:cTn id="25" dur="500" fill="hold"/>
                                        <p:tgtEl>
                                          <p:spTgt spid="7"/>
                                        </p:tgtEl>
                                        <p:attrNameLst>
                                          <p:attrName>ppt_h</p:attrName>
                                        </p:attrNameLst>
                                      </p:cBhvr>
                                      <p:tavLst>
                                        <p:tav tm="0">
                                          <p:val>
                                            <p:fltVal val="0"/>
                                          </p:val>
                                        </p:tav>
                                        <p:tav tm="100000">
                                          <p:val>
                                            <p:strVal val="#ppt_h"/>
                                          </p:val>
                                        </p:tav>
                                      </p:tavLst>
                                    </p:anim>
                                    <p:animEffect transition="in" filter="fade">
                                      <p:cBhvr>
                                        <p:cTn id="26" dur="500"/>
                                        <p:tgtEl>
                                          <p:spTgt spid="7"/>
                                        </p:tgtEl>
                                      </p:cBhvr>
                                    </p:animEffect>
                                  </p:childTnLst>
                                </p:cTn>
                              </p:par>
                              <p:par>
                                <p:cTn id="27" presetID="53" presetClass="entr" presetSubtype="16" fill="hold" grpId="0" nodeType="withEffect">
                                  <p:stCondLst>
                                    <p:cond delay="0"/>
                                  </p:stCondLst>
                                  <p:childTnLst>
                                    <p:set>
                                      <p:cBhvr>
                                        <p:cTn id="28" dur="1" fill="hold">
                                          <p:stCondLst>
                                            <p:cond delay="0"/>
                                          </p:stCondLst>
                                        </p:cTn>
                                        <p:tgtEl>
                                          <p:spTgt spid="11"/>
                                        </p:tgtEl>
                                        <p:attrNameLst>
                                          <p:attrName>style.visibility</p:attrName>
                                        </p:attrNameLst>
                                      </p:cBhvr>
                                      <p:to>
                                        <p:strVal val="visible"/>
                                      </p:to>
                                    </p:set>
                                    <p:anim calcmode="lin" valueType="num">
                                      <p:cBhvr>
                                        <p:cTn id="29" dur="500" fill="hold"/>
                                        <p:tgtEl>
                                          <p:spTgt spid="11"/>
                                        </p:tgtEl>
                                        <p:attrNameLst>
                                          <p:attrName>ppt_w</p:attrName>
                                        </p:attrNameLst>
                                      </p:cBhvr>
                                      <p:tavLst>
                                        <p:tav tm="0">
                                          <p:val>
                                            <p:fltVal val="0"/>
                                          </p:val>
                                        </p:tav>
                                        <p:tav tm="100000">
                                          <p:val>
                                            <p:strVal val="#ppt_w"/>
                                          </p:val>
                                        </p:tav>
                                      </p:tavLst>
                                    </p:anim>
                                    <p:anim calcmode="lin" valueType="num">
                                      <p:cBhvr>
                                        <p:cTn id="30" dur="500" fill="hold"/>
                                        <p:tgtEl>
                                          <p:spTgt spid="11"/>
                                        </p:tgtEl>
                                        <p:attrNameLst>
                                          <p:attrName>ppt_h</p:attrName>
                                        </p:attrNameLst>
                                      </p:cBhvr>
                                      <p:tavLst>
                                        <p:tav tm="0">
                                          <p:val>
                                            <p:fltVal val="0"/>
                                          </p:val>
                                        </p:tav>
                                        <p:tav tm="100000">
                                          <p:val>
                                            <p:strVal val="#ppt_h"/>
                                          </p:val>
                                        </p:tav>
                                      </p:tavLst>
                                    </p:anim>
                                    <p:animEffect transition="in" filter="fade">
                                      <p:cBhvr>
                                        <p:cTn id="31" dur="500"/>
                                        <p:tgtEl>
                                          <p:spTgt spid="11"/>
                                        </p:tgtEl>
                                      </p:cBhvr>
                                    </p:animEffect>
                                  </p:childTnLst>
                                </p:cTn>
                              </p:par>
                            </p:childTnLst>
                          </p:cTn>
                        </p:par>
                        <p:par>
                          <p:cTn id="32" fill="hold">
                            <p:stCondLst>
                              <p:cond delay="1000"/>
                            </p:stCondLst>
                            <p:childTnLst>
                              <p:par>
                                <p:cTn id="33" presetID="22" presetClass="entr" presetSubtype="4" fill="hold" nodeType="after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wipe(down)">
                                      <p:cBhvr>
                                        <p:cTn id="35" dur="500"/>
                                        <p:tgtEl>
                                          <p:spTgt spid="9"/>
                                        </p:tgtEl>
                                      </p:cBhvr>
                                    </p:animEffect>
                                  </p:childTnLst>
                                </p:cTn>
                              </p:par>
                            </p:childTnLst>
                          </p:cTn>
                        </p:par>
                        <p:par>
                          <p:cTn id="36" fill="hold">
                            <p:stCondLst>
                              <p:cond delay="1500"/>
                            </p:stCondLst>
                            <p:childTnLst>
                              <p:par>
                                <p:cTn id="37" presetID="22" presetClass="entr" presetSubtype="4" fill="hold" nodeType="afterEffect">
                                  <p:stCondLst>
                                    <p:cond delay="0"/>
                                  </p:stCondLst>
                                  <p:childTnLst>
                                    <p:set>
                                      <p:cBhvr>
                                        <p:cTn id="38" dur="1" fill="hold">
                                          <p:stCondLst>
                                            <p:cond delay="0"/>
                                          </p:stCondLst>
                                        </p:cTn>
                                        <p:tgtEl>
                                          <p:spTgt spid="10"/>
                                        </p:tgtEl>
                                        <p:attrNameLst>
                                          <p:attrName>style.visibility</p:attrName>
                                        </p:attrNameLst>
                                      </p:cBhvr>
                                      <p:to>
                                        <p:strVal val="visible"/>
                                      </p:to>
                                    </p:set>
                                    <p:animEffect transition="in" filter="wipe(down)">
                                      <p:cBhvr>
                                        <p:cTn id="39" dur="500"/>
                                        <p:tgtEl>
                                          <p:spTgt spid="10"/>
                                        </p:tgtEl>
                                      </p:cBhvr>
                                    </p:animEffect>
                                  </p:childTnLst>
                                </p:cTn>
                              </p:par>
                            </p:childTnLst>
                          </p:cTn>
                        </p:par>
                        <p:par>
                          <p:cTn id="40" fill="hold">
                            <p:stCondLst>
                              <p:cond delay="2000"/>
                            </p:stCondLst>
                            <p:childTnLst>
                              <p:par>
                                <p:cTn id="41" presetID="22" presetClass="entr" presetSubtype="4" fill="hold" nodeType="after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wipe(down)">
                                      <p:cBhvr>
                                        <p:cTn id="43" dur="500"/>
                                        <p:tgtEl>
                                          <p:spTgt spid="12"/>
                                        </p:tgtEl>
                                      </p:cBhvr>
                                    </p:animEffect>
                                  </p:childTnLst>
                                </p:cTn>
                              </p:par>
                            </p:childTnLst>
                          </p:cTn>
                        </p:par>
                        <p:par>
                          <p:cTn id="44" fill="hold">
                            <p:stCondLst>
                              <p:cond delay="2500"/>
                            </p:stCondLst>
                            <p:childTnLst>
                              <p:par>
                                <p:cTn id="45" presetID="22" presetClass="entr" presetSubtype="4" fill="hold" nodeType="afterEffect">
                                  <p:stCondLst>
                                    <p:cond delay="0"/>
                                  </p:stCondLst>
                                  <p:childTnLst>
                                    <p:set>
                                      <p:cBhvr>
                                        <p:cTn id="46" dur="1" fill="hold">
                                          <p:stCondLst>
                                            <p:cond delay="0"/>
                                          </p:stCondLst>
                                        </p:cTn>
                                        <p:tgtEl>
                                          <p:spTgt spid="13"/>
                                        </p:tgtEl>
                                        <p:attrNameLst>
                                          <p:attrName>style.visibility</p:attrName>
                                        </p:attrNameLst>
                                      </p:cBhvr>
                                      <p:to>
                                        <p:strVal val="visible"/>
                                      </p:to>
                                    </p:set>
                                    <p:animEffect transition="in" filter="wipe(down)">
                                      <p:cBhvr>
                                        <p:cTn id="47" dur="500"/>
                                        <p:tgtEl>
                                          <p:spTgt spid="13"/>
                                        </p:tgtEl>
                                      </p:cBhvr>
                                    </p:animEffect>
                                  </p:childTnLst>
                                </p:cTn>
                              </p:par>
                            </p:childTnLst>
                          </p:cTn>
                        </p:par>
                        <p:par>
                          <p:cTn id="48" fill="hold">
                            <p:stCondLst>
                              <p:cond delay="3000"/>
                            </p:stCondLst>
                            <p:childTnLst>
                              <p:par>
                                <p:cTn id="49" presetID="10" presetClass="entr" presetSubtype="0" fill="hold" grpId="0" nodeType="afterEffect">
                                  <p:stCondLst>
                                    <p:cond delay="0"/>
                                  </p:stCondLst>
                                  <p:childTnLst>
                                    <p:set>
                                      <p:cBhvr>
                                        <p:cTn id="50" dur="1" fill="hold">
                                          <p:stCondLst>
                                            <p:cond delay="0"/>
                                          </p:stCondLst>
                                        </p:cTn>
                                        <p:tgtEl>
                                          <p:spTgt spid="14"/>
                                        </p:tgtEl>
                                        <p:attrNameLst>
                                          <p:attrName>style.visibility</p:attrName>
                                        </p:attrNameLst>
                                      </p:cBhvr>
                                      <p:to>
                                        <p:strVal val="visible"/>
                                      </p:to>
                                    </p:set>
                                    <p:animEffect transition="in" filter="fade">
                                      <p:cBhvr>
                                        <p:cTn id="51" dur="500"/>
                                        <p:tgtEl>
                                          <p:spTgt spid="14"/>
                                        </p:tgtEl>
                                      </p:cBhvr>
                                    </p:animEffect>
                                  </p:childTnLst>
                                </p:cTn>
                              </p:par>
                            </p:childTnLst>
                          </p:cTn>
                        </p:par>
                        <p:par>
                          <p:cTn id="52" fill="hold">
                            <p:stCondLst>
                              <p:cond delay="3500"/>
                            </p:stCondLst>
                            <p:childTnLst>
                              <p:par>
                                <p:cTn id="53" presetID="10" presetClass="entr" presetSubtype="0" fill="hold" grpId="0" nodeType="afterEffect">
                                  <p:stCondLst>
                                    <p:cond delay="0"/>
                                  </p:stCondLst>
                                  <p:childTnLst>
                                    <p:set>
                                      <p:cBhvr>
                                        <p:cTn id="54" dur="1" fill="hold">
                                          <p:stCondLst>
                                            <p:cond delay="0"/>
                                          </p:stCondLst>
                                        </p:cTn>
                                        <p:tgtEl>
                                          <p:spTgt spid="15"/>
                                        </p:tgtEl>
                                        <p:attrNameLst>
                                          <p:attrName>style.visibility</p:attrName>
                                        </p:attrNameLst>
                                      </p:cBhvr>
                                      <p:to>
                                        <p:strVal val="visible"/>
                                      </p:to>
                                    </p:set>
                                    <p:animEffect transition="in" filter="fade">
                                      <p:cBhvr>
                                        <p:cTn id="55" dur="500"/>
                                        <p:tgtEl>
                                          <p:spTgt spid="15"/>
                                        </p:tgtEl>
                                      </p:cBhvr>
                                    </p:animEffect>
                                  </p:childTnLst>
                                </p:cTn>
                              </p:par>
                            </p:childTnLst>
                          </p:cTn>
                        </p:par>
                        <p:par>
                          <p:cTn id="56" fill="hold">
                            <p:stCondLst>
                              <p:cond delay="4000"/>
                            </p:stCondLst>
                            <p:childTnLst>
                              <p:par>
                                <p:cTn id="57" presetID="10" presetClass="entr" presetSubtype="0" fill="hold" grpId="0" nodeType="afterEffect">
                                  <p:stCondLst>
                                    <p:cond delay="0"/>
                                  </p:stCondLst>
                                  <p:childTnLst>
                                    <p:set>
                                      <p:cBhvr>
                                        <p:cTn id="58" dur="1" fill="hold">
                                          <p:stCondLst>
                                            <p:cond delay="0"/>
                                          </p:stCondLst>
                                        </p:cTn>
                                        <p:tgtEl>
                                          <p:spTgt spid="16"/>
                                        </p:tgtEl>
                                        <p:attrNameLst>
                                          <p:attrName>style.visibility</p:attrName>
                                        </p:attrNameLst>
                                      </p:cBhvr>
                                      <p:to>
                                        <p:strVal val="visible"/>
                                      </p:to>
                                    </p:set>
                                    <p:animEffect transition="in" filter="fade">
                                      <p:cBhvr>
                                        <p:cTn id="59" dur="500"/>
                                        <p:tgtEl>
                                          <p:spTgt spid="16"/>
                                        </p:tgtEl>
                                      </p:cBhvr>
                                    </p:animEffect>
                                  </p:childTnLst>
                                </p:cTn>
                              </p:par>
                            </p:childTnLst>
                          </p:cTn>
                        </p:par>
                        <p:par>
                          <p:cTn id="60" fill="hold">
                            <p:stCondLst>
                              <p:cond delay="4500"/>
                            </p:stCondLst>
                            <p:childTnLst>
                              <p:par>
                                <p:cTn id="61" presetID="10" presetClass="entr" presetSubtype="0" fill="hold" grpId="0" nodeType="afterEffect">
                                  <p:stCondLst>
                                    <p:cond delay="0"/>
                                  </p:stCondLst>
                                  <p:childTnLst>
                                    <p:set>
                                      <p:cBhvr>
                                        <p:cTn id="62" dur="1" fill="hold">
                                          <p:stCondLst>
                                            <p:cond delay="0"/>
                                          </p:stCondLst>
                                        </p:cTn>
                                        <p:tgtEl>
                                          <p:spTgt spid="20"/>
                                        </p:tgtEl>
                                        <p:attrNameLst>
                                          <p:attrName>style.visibility</p:attrName>
                                        </p:attrNameLst>
                                      </p:cBhvr>
                                      <p:to>
                                        <p:strVal val="visible"/>
                                      </p:to>
                                    </p:set>
                                    <p:animEffect transition="in" filter="fade">
                                      <p:cBhvr>
                                        <p:cTn id="63" dur="500"/>
                                        <p:tgtEl>
                                          <p:spTgt spid="20"/>
                                        </p:tgtEl>
                                      </p:cBhvr>
                                    </p:animEffect>
                                  </p:childTnLst>
                                </p:cTn>
                              </p:par>
                            </p:childTnLst>
                          </p:cTn>
                        </p:par>
                        <p:par>
                          <p:cTn id="64" fill="hold">
                            <p:stCondLst>
                              <p:cond delay="5000"/>
                            </p:stCondLst>
                            <p:childTnLst>
                              <p:par>
                                <p:cTn id="65" presetID="22" presetClass="entr" presetSubtype="8" fill="hold" nodeType="afterEffect">
                                  <p:stCondLst>
                                    <p:cond delay="0"/>
                                  </p:stCondLst>
                                  <p:childTnLst>
                                    <p:set>
                                      <p:cBhvr>
                                        <p:cTn id="66" dur="1" fill="hold">
                                          <p:stCondLst>
                                            <p:cond delay="0"/>
                                          </p:stCondLst>
                                        </p:cTn>
                                        <p:tgtEl>
                                          <p:spTgt spid="22"/>
                                        </p:tgtEl>
                                        <p:attrNameLst>
                                          <p:attrName>style.visibility</p:attrName>
                                        </p:attrNameLst>
                                      </p:cBhvr>
                                      <p:to>
                                        <p:strVal val="visible"/>
                                      </p:to>
                                    </p:set>
                                    <p:animEffect transition="in" filter="wipe(left)">
                                      <p:cBhvr>
                                        <p:cTn id="67"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11" grpId="0" animBg="1"/>
      <p:bldP spid="14" grpId="0"/>
      <p:bldP spid="15" grpId="0"/>
      <p:bldP spid="16" grpId="0"/>
      <p:bldP spid="20"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组合 16"/>
          <p:cNvGrpSpPr/>
          <p:nvPr/>
        </p:nvGrpSpPr>
        <p:grpSpPr>
          <a:xfrm>
            <a:off x="621437" y="491923"/>
            <a:ext cx="4300000" cy="635239"/>
            <a:chOff x="-3757679" y="207986"/>
            <a:chExt cx="4266580" cy="630301"/>
          </a:xfrm>
        </p:grpSpPr>
        <p:sp>
          <p:nvSpPr>
            <p:cNvPr id="18" name="Text Box 7"/>
            <p:cNvSpPr txBox="1">
              <a:spLocks noChangeArrowheads="1"/>
            </p:cNvSpPr>
            <p:nvPr/>
          </p:nvSpPr>
          <p:spPr bwMode="auto">
            <a:xfrm>
              <a:off x="-1826418" y="447528"/>
              <a:ext cx="2335319" cy="351553"/>
            </a:xfrm>
            <a:prstGeom prst="rect">
              <a:avLst/>
            </a:prstGeom>
            <a:noFill/>
            <a:ln w="9525">
              <a:noFill/>
              <a:miter lim="800000"/>
            </a:ln>
          </p:spPr>
          <p:txBody>
            <a:bodyPr wrap="none" lIns="46078" tIns="23040" rIns="46078" bIns="23040">
              <a:spAutoFit/>
            </a:bodyPr>
            <a:lstStyle/>
            <a:p>
              <a:pPr defTabSz="1096645"/>
              <a:r>
                <a:rPr lang="en-CA" sz="2000" b="1" spc="604" dirty="0" smtClean="0">
                  <a:solidFill>
                    <a:schemeClr val="bg1">
                      <a:lumMod val="65000"/>
                    </a:schemeClr>
                  </a:solidFill>
                  <a:latin typeface="造字工房悦黑演示版常规体" pitchFamily="50" charset="-122"/>
                  <a:ea typeface="造字工房悦黑演示版常规体" pitchFamily="50" charset="-122"/>
                  <a:cs typeface="Open Sans" panose="020B0606030504020204" pitchFamily="34" charset="0"/>
                </a:rPr>
                <a:t>CONCLUSION</a:t>
              </a:r>
            </a:p>
          </p:txBody>
        </p:sp>
        <p:sp>
          <p:nvSpPr>
            <p:cNvPr id="19" name="矩形 18"/>
            <p:cNvSpPr/>
            <p:nvPr/>
          </p:nvSpPr>
          <p:spPr>
            <a:xfrm>
              <a:off x="-3757679" y="207986"/>
              <a:ext cx="1796043" cy="630301"/>
            </a:xfrm>
            <a:prstGeom prst="rect">
              <a:avLst/>
            </a:prstGeom>
          </p:spPr>
          <p:txBody>
            <a:bodyPr wrap="none">
              <a:spAutoFit/>
            </a:bodyPr>
            <a:lstStyle/>
            <a:p>
              <a:pPr algn="ctr" defTabSz="1096645"/>
              <a:r>
                <a:rPr lang="zh-CN" altLang="en-US" sz="3530" b="1" dirty="0" smtClean="0">
                  <a:latin typeface="微软雅黑" panose="020B0503020204020204" pitchFamily="34" charset="-122"/>
                  <a:ea typeface="微软雅黑" panose="020B0503020204020204" pitchFamily="34" charset="-122"/>
                  <a:cs typeface="Open Sans" panose="020B0606030504020204" pitchFamily="34" charset="0"/>
                </a:rPr>
                <a:t>结 束 语</a:t>
              </a:r>
              <a:endParaRPr lang="en-CA" altLang="zh-CN" sz="3530" b="1" dirty="0">
                <a:latin typeface="微软雅黑" panose="020B0503020204020204" pitchFamily="34" charset="-122"/>
                <a:ea typeface="微软雅黑" panose="020B0503020204020204" pitchFamily="34" charset="-122"/>
                <a:cs typeface="Open Sans" panose="020B0606030504020204" pitchFamily="34" charset="0"/>
              </a:endParaRPr>
            </a:p>
          </p:txBody>
        </p:sp>
      </p:grpSp>
      <p:pic>
        <p:nvPicPr>
          <p:cNvPr id="21" name="图片 20"/>
          <p:cNvPicPr>
            <a:picLocks noChangeAspect="1"/>
          </p:cNvPicPr>
          <p:nvPr/>
        </p:nvPicPr>
        <p:blipFill rotWithShape="1">
          <a:blip r:embed="rId3"/>
          <a:srcRect r="91091" b="69426"/>
          <a:stretch>
            <a:fillRect/>
          </a:stretch>
        </p:blipFill>
        <p:spPr>
          <a:xfrm>
            <a:off x="3401" y="505087"/>
            <a:ext cx="348343" cy="548549"/>
          </a:xfrm>
          <a:prstGeom prst="rect">
            <a:avLst/>
          </a:prstGeom>
          <a:effectLst>
            <a:outerShdw blurRad="50800" dist="38100" dir="2700000" algn="tl" rotWithShape="0">
              <a:prstClr val="black">
                <a:alpha val="40000"/>
              </a:prstClr>
            </a:outerShdw>
          </a:effectLst>
        </p:spPr>
      </p:pic>
      <p:sp>
        <p:nvSpPr>
          <p:cNvPr id="6" name="Rectangle 5"/>
          <p:cNvSpPr/>
          <p:nvPr/>
        </p:nvSpPr>
        <p:spPr>
          <a:xfrm>
            <a:off x="-7295" y="4356100"/>
            <a:ext cx="12192001" cy="1854200"/>
          </a:xfrm>
          <a:prstGeom prst="rect">
            <a:avLst/>
          </a:prstGeom>
          <a:solidFill>
            <a:srgbClr val="E9528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320" dirty="0"/>
          </a:p>
        </p:txBody>
      </p:sp>
      <p:sp>
        <p:nvSpPr>
          <p:cNvPr id="7" name="矩形 6"/>
          <p:cNvSpPr/>
          <p:nvPr/>
        </p:nvSpPr>
        <p:spPr>
          <a:xfrm>
            <a:off x="1900878" y="4549153"/>
            <a:ext cx="8375655" cy="1468094"/>
          </a:xfrm>
          <a:prstGeom prst="rect">
            <a:avLst/>
          </a:prstGeom>
        </p:spPr>
        <p:txBody>
          <a:bodyPr wrap="square">
            <a:spAutoFit/>
          </a:bodyPr>
          <a:lstStyle/>
          <a:p>
            <a:pPr algn="just">
              <a:lnSpc>
                <a:spcPct val="150000"/>
              </a:lnSpc>
            </a:pPr>
            <a:r>
              <a:rPr lang="zh-CN" altLang="en-US" sz="1490" spc="299" dirty="0">
                <a:latin typeface="微软雅黑" panose="020B0503020204020204" pitchFamily="34" charset="-122"/>
                <a:ea typeface="微软雅黑" panose="020B0503020204020204" pitchFamily="34" charset="-122"/>
              </a:rPr>
              <a:t>     让我们再此感谢老师的精彩课程！同时我也代表众行公司感谢大家对我们工作的支持和积极的参与。请您填写内训评估表，对我们课程和工作有什么建议和意见，也请写在上面，来自于您的声音是对我们最大的鼓励和帮助大家在填写评估表的同时，也预祝各位步步高升。真心期待着与您再次相会！谢谢！</a:t>
            </a:r>
          </a:p>
        </p:txBody>
      </p:sp>
      <p:sp>
        <p:nvSpPr>
          <p:cNvPr id="8" name="文本框 7"/>
          <p:cNvSpPr txBox="1"/>
          <p:nvPr/>
        </p:nvSpPr>
        <p:spPr bwMode="auto">
          <a:xfrm>
            <a:off x="2514651" y="1594324"/>
            <a:ext cx="7233705" cy="2954651"/>
          </a:xfrm>
          <a:prstGeom prst="rect">
            <a:avLst/>
          </a:prstGeom>
          <a:noFill/>
        </p:spPr>
        <p:txBody>
          <a:bodyPr wrap="none" lIns="121917" tIns="60958" rIns="121917" bIns="60958">
            <a:spAutoFit/>
          </a:bodyPr>
          <a:lstStyle/>
          <a:p>
            <a:pPr>
              <a:defRPr/>
            </a:pPr>
            <a:r>
              <a:rPr lang="en-US" altLang="zh-CN" sz="18400" kern="0" dirty="0">
                <a:ln w="38100">
                  <a:noFill/>
                </a:ln>
                <a:solidFill>
                  <a:srgbClr val="7F7F7F"/>
                </a:solidFill>
                <a:latin typeface="Impact" panose="020B0806030902050204" pitchFamily="34" charset="0"/>
                <a:ea typeface="微软雅黑" panose="020B0503020204020204" pitchFamily="34" charset="-122"/>
              </a:rPr>
              <a:t>Thanks</a:t>
            </a:r>
            <a:endParaRPr lang="zh-CN" altLang="en-US" sz="18400" kern="0" dirty="0">
              <a:ln w="38100">
                <a:noFill/>
              </a:ln>
              <a:solidFill>
                <a:srgbClr val="7F7F7F"/>
              </a:solidFill>
              <a:latin typeface="Impact" panose="020B0806030902050204" pitchFamily="34" charset="0"/>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3000" advClick="0" advTm="0">
        <p14:shred/>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left)">
                                      <p:cBhvr>
                                        <p:cTn id="7" dur="500"/>
                                        <p:tgtEl>
                                          <p:spTgt spid="2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wipe(left)">
                                      <p:cBhvr>
                                        <p:cTn id="11" dur="500"/>
                                        <p:tgtEl>
                                          <p:spTgt spid="17"/>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left)">
                                      <p:cBhvr>
                                        <p:cTn id="15" dur="500"/>
                                        <p:tgtEl>
                                          <p:spTgt spid="6"/>
                                        </p:tgtEl>
                                      </p:cBhvr>
                                    </p:animEffect>
                                  </p:childTnLst>
                                </p:cTn>
                              </p:par>
                            </p:childTnLst>
                          </p:cTn>
                        </p:par>
                        <p:par>
                          <p:cTn id="16" fill="hold">
                            <p:stCondLst>
                              <p:cond delay="1500"/>
                            </p:stCondLst>
                            <p:childTnLst>
                              <p:par>
                                <p:cTn id="17" presetID="41" presetClass="entr" presetSubtype="0" fill="hold" nodeType="afterEffect">
                                  <p:stCondLst>
                                    <p:cond delay="0"/>
                                  </p:stCondLst>
                                  <p:iterate type="lt">
                                    <p:tmPct val="10000"/>
                                  </p:iterate>
                                  <p:childTnLst>
                                    <p:set>
                                      <p:cBhvr>
                                        <p:cTn id="18" dur="1" fill="hold">
                                          <p:stCondLst>
                                            <p:cond delay="0"/>
                                          </p:stCondLst>
                                        </p:cTn>
                                        <p:tgtEl>
                                          <p:spTgt spid="7">
                                            <p:txEl>
                                              <p:pRg st="0" end="0"/>
                                            </p:txEl>
                                          </p:spTgt>
                                        </p:tgtEl>
                                        <p:attrNameLst>
                                          <p:attrName>style.visibility</p:attrName>
                                        </p:attrNameLst>
                                      </p:cBhvr>
                                      <p:to>
                                        <p:strVal val="visible"/>
                                      </p:to>
                                    </p:set>
                                    <p:anim calcmode="lin" valueType="num">
                                      <p:cBhvr>
                                        <p:cTn id="19" dur="500" fill="hold"/>
                                        <p:tgtEl>
                                          <p:spTgt spid="7">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20" dur="500" fill="hold"/>
                                        <p:tgtEl>
                                          <p:spTgt spid="7">
                                            <p:txEl>
                                              <p:pRg st="0" end="0"/>
                                            </p:txEl>
                                          </p:spTgt>
                                        </p:tgtEl>
                                        <p:attrNameLst>
                                          <p:attrName>ppt_y</p:attrName>
                                        </p:attrNameLst>
                                      </p:cBhvr>
                                      <p:tavLst>
                                        <p:tav tm="0">
                                          <p:val>
                                            <p:strVal val="#ppt_y"/>
                                          </p:val>
                                        </p:tav>
                                        <p:tav tm="100000">
                                          <p:val>
                                            <p:strVal val="#ppt_y"/>
                                          </p:val>
                                        </p:tav>
                                      </p:tavLst>
                                    </p:anim>
                                    <p:anim calcmode="lin" valueType="num">
                                      <p:cBhvr>
                                        <p:cTn id="21" dur="500" fill="hold"/>
                                        <p:tgtEl>
                                          <p:spTgt spid="7">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22" dur="500" fill="hold"/>
                                        <p:tgtEl>
                                          <p:spTgt spid="7">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23" dur="500" tmFilter="0,0; .5, 1; 1, 1"/>
                                        <p:tgtEl>
                                          <p:spTgt spid="7">
                                            <p:txEl>
                                              <p:pRg st="0" end="0"/>
                                            </p:txEl>
                                          </p:spTgt>
                                        </p:tgtEl>
                                      </p:cBhvr>
                                    </p:animEffect>
                                  </p:childTnLst>
                                </p:cTn>
                              </p:par>
                              <p:par>
                                <p:cTn id="24" presetID="17" presetClass="entr" presetSubtype="1" fill="hold" grpId="0" nodeType="withEffect">
                                  <p:stCondLst>
                                    <p:cond delay="0"/>
                                  </p:stCondLst>
                                  <p:iterate type="lt">
                                    <p:tmPct val="24444"/>
                                  </p:iterate>
                                  <p:childTnLst>
                                    <p:set>
                                      <p:cBhvr>
                                        <p:cTn id="25" dur="1" fill="hold">
                                          <p:stCondLst>
                                            <p:cond delay="0"/>
                                          </p:stCondLst>
                                        </p:cTn>
                                        <p:tgtEl>
                                          <p:spTgt spid="8"/>
                                        </p:tgtEl>
                                        <p:attrNameLst>
                                          <p:attrName>style.visibility</p:attrName>
                                        </p:attrNameLst>
                                      </p:cBhvr>
                                      <p:to>
                                        <p:strVal val="visible"/>
                                      </p:to>
                                    </p:set>
                                    <p:anim calcmode="lin" valueType="num">
                                      <p:cBhvr>
                                        <p:cTn id="26" dur="1200" fill="hold"/>
                                        <p:tgtEl>
                                          <p:spTgt spid="8"/>
                                        </p:tgtEl>
                                        <p:attrNameLst>
                                          <p:attrName>ppt_x</p:attrName>
                                        </p:attrNameLst>
                                      </p:cBhvr>
                                      <p:tavLst>
                                        <p:tav tm="0">
                                          <p:val>
                                            <p:strVal val="#ppt_x"/>
                                          </p:val>
                                        </p:tav>
                                        <p:tav tm="100000">
                                          <p:val>
                                            <p:strVal val="#ppt_x"/>
                                          </p:val>
                                        </p:tav>
                                      </p:tavLst>
                                    </p:anim>
                                    <p:anim calcmode="lin" valueType="num">
                                      <p:cBhvr>
                                        <p:cTn id="27" dur="1200" fill="hold"/>
                                        <p:tgtEl>
                                          <p:spTgt spid="8"/>
                                        </p:tgtEl>
                                        <p:attrNameLst>
                                          <p:attrName>ppt_y</p:attrName>
                                        </p:attrNameLst>
                                      </p:cBhvr>
                                      <p:tavLst>
                                        <p:tav tm="0">
                                          <p:val>
                                            <p:strVal val="#ppt_y-#ppt_h/2"/>
                                          </p:val>
                                        </p:tav>
                                        <p:tav tm="100000">
                                          <p:val>
                                            <p:strVal val="#ppt_y"/>
                                          </p:val>
                                        </p:tav>
                                      </p:tavLst>
                                    </p:anim>
                                    <p:anim calcmode="lin" valueType="num">
                                      <p:cBhvr>
                                        <p:cTn id="28" dur="1200" fill="hold"/>
                                        <p:tgtEl>
                                          <p:spTgt spid="8"/>
                                        </p:tgtEl>
                                        <p:attrNameLst>
                                          <p:attrName>ppt_w</p:attrName>
                                        </p:attrNameLst>
                                      </p:cBhvr>
                                      <p:tavLst>
                                        <p:tav tm="0">
                                          <p:val>
                                            <p:strVal val="#ppt_w"/>
                                          </p:val>
                                        </p:tav>
                                        <p:tav tm="100000">
                                          <p:val>
                                            <p:strVal val="#ppt_w"/>
                                          </p:val>
                                        </p:tav>
                                      </p:tavLst>
                                    </p:anim>
                                    <p:anim calcmode="lin" valueType="num">
                                      <p:cBhvr>
                                        <p:cTn id="29" dur="1200" fill="hold"/>
                                        <p:tgtEl>
                                          <p:spTgt spid="8"/>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heme/theme1.xml><?xml version="1.0" encoding="utf-8"?>
<a:theme xmlns:a="http://schemas.openxmlformats.org/drawingml/2006/main" name="Office 主题">
  <a:themeElements>
    <a:clrScheme name="自定义 1">
      <a:dk1>
        <a:sysClr val="windowText" lastClr="000000"/>
      </a:dk1>
      <a:lt1>
        <a:sysClr val="window" lastClr="FFFFFF"/>
      </a:lt1>
      <a:dk2>
        <a:srgbClr val="797979"/>
      </a:dk2>
      <a:lt2>
        <a:srgbClr val="43B4E3"/>
      </a:lt2>
      <a:accent1>
        <a:srgbClr val="0070C0"/>
      </a:accent1>
      <a:accent2>
        <a:srgbClr val="CECECE"/>
      </a:accent2>
      <a:accent3>
        <a:srgbClr val="329FD1"/>
      </a:accent3>
      <a:accent4>
        <a:srgbClr val="CECECE"/>
      </a:accent4>
      <a:accent5>
        <a:srgbClr val="0070C0"/>
      </a:accent5>
      <a:accent6>
        <a:srgbClr val="CECECE"/>
      </a:accent6>
      <a:hlink>
        <a:srgbClr val="169EBE"/>
      </a:hlink>
      <a:folHlink>
        <a:srgbClr val="0070C0"/>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2519</Words>
  <Application>Microsoft Office PowerPoint</Application>
  <PresentationFormat>宽屏</PresentationFormat>
  <Paragraphs>486</Paragraphs>
  <Slides>34</Slides>
  <Notes>34</Notes>
  <HiddenSlides>0</HiddenSlides>
  <MMClips>1</MMClips>
  <ScaleCrop>false</ScaleCrop>
  <HeadingPairs>
    <vt:vector size="6" baseType="variant">
      <vt:variant>
        <vt:lpstr>已用的字体</vt:lpstr>
      </vt:variant>
      <vt:variant>
        <vt:i4>26</vt:i4>
      </vt:variant>
      <vt:variant>
        <vt:lpstr>主题</vt:lpstr>
      </vt:variant>
      <vt:variant>
        <vt:i4>1</vt:i4>
      </vt:variant>
      <vt:variant>
        <vt:lpstr>幻灯片标题</vt:lpstr>
      </vt:variant>
      <vt:variant>
        <vt:i4>34</vt:i4>
      </vt:variant>
    </vt:vector>
  </HeadingPairs>
  <TitlesOfParts>
    <vt:vector size="61" baseType="lpstr">
      <vt:lpstr>FontAwesome</vt:lpstr>
      <vt:lpstr>Gill Sans</vt:lpstr>
      <vt:lpstr>Lato Regular</vt:lpstr>
      <vt:lpstr>MS PGothic</vt:lpstr>
      <vt:lpstr>Nexa Bold</vt:lpstr>
      <vt:lpstr>Roboto</vt:lpstr>
      <vt:lpstr>Roboto Medium</vt:lpstr>
      <vt:lpstr>Roboto Thin</vt:lpstr>
      <vt:lpstr>Source Sans Pro</vt:lpstr>
      <vt:lpstr>Source Sans Pro Bold</vt:lpstr>
      <vt:lpstr>陈继世-硬笔行书</vt:lpstr>
      <vt:lpstr>方正黄草_GBK</vt:lpstr>
      <vt:lpstr>方正兰亭刊黑_GBK</vt:lpstr>
      <vt:lpstr>方正清刻本悦宋简体</vt:lpstr>
      <vt:lpstr>黑体</vt:lpstr>
      <vt:lpstr>宋体</vt:lpstr>
      <vt:lpstr>微软雅黑</vt:lpstr>
      <vt:lpstr>微软雅黑 Light</vt:lpstr>
      <vt:lpstr>造字工房悦黑演示版常规体</vt:lpstr>
      <vt:lpstr>Agency FB</vt:lpstr>
      <vt:lpstr>Arial</vt:lpstr>
      <vt:lpstr>Calibri</vt:lpstr>
      <vt:lpstr>Calibri Light</vt:lpstr>
      <vt:lpstr>Impact</vt:lpstr>
      <vt:lpstr>Open Sans</vt:lpstr>
      <vt:lpstr>Times New Roman</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China</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User</dc:creator>
  <cp:lastModifiedBy>faith123</cp:lastModifiedBy>
  <cp:revision>26</cp:revision>
  <dcterms:created xsi:type="dcterms:W3CDTF">2017-02-22T12:17:00Z</dcterms:created>
  <dcterms:modified xsi:type="dcterms:W3CDTF">2018-03-30T03:06:20Z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2052-10.1.0.6207</vt:lpwstr>
  </property>
</Properties>
</file>